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2" r:id="rId3"/>
    <p:sldId id="256" r:id="rId4"/>
    <p:sldId id="257" r:id="rId5"/>
    <p:sldId id="289" r:id="rId6"/>
    <p:sldId id="291" r:id="rId8"/>
    <p:sldId id="290" r:id="rId9"/>
    <p:sldId id="293" r:id="rId10"/>
    <p:sldId id="294" r:id="rId11"/>
    <p:sldId id="296" r:id="rId12"/>
    <p:sldId id="292" r:id="rId13"/>
    <p:sldId id="297" r:id="rId14"/>
    <p:sldId id="303" r:id="rId15"/>
    <p:sldId id="298" r:id="rId16"/>
    <p:sldId id="299" r:id="rId17"/>
    <p:sldId id="300" r:id="rId18"/>
    <p:sldId id="301" r:id="rId19"/>
    <p:sldId id="282" r:id="rId20"/>
    <p:sldId id="279" r:id="rId21"/>
    <p:sldId id="286" r:id="rId22"/>
    <p:sldId id="280" r:id="rId23"/>
    <p:sldId id="283" r:id="rId24"/>
    <p:sldId id="281" r:id="rId25"/>
    <p:sldId id="287" r:id="rId26"/>
    <p:sldId id="288" r:id="rId27"/>
    <p:sldId id="259" r:id="rId28"/>
    <p:sldId id="261" r:id="rId29"/>
    <p:sldId id="262" r:id="rId30"/>
    <p:sldId id="264" r:id="rId31"/>
    <p:sldId id="265" r:id="rId32"/>
    <p:sldId id="266" r:id="rId33"/>
    <p:sldId id="267" r:id="rId34"/>
    <p:sldId id="268" r:id="rId35"/>
    <p:sldId id="270" r:id="rId36"/>
    <p:sldId id="27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不同格式的数据源（如文本、图像、音频、视频）在处理和嵌入时，需要不同的模型和技术，</a:t>
            </a:r>
            <a:r>
              <a:rPr lang="zh-CN" altLang="en-US"/>
              <a:t>表格总结了不同数据源在嵌入时的一些区别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37AD-DE7C-4677-B083-01ECC1A12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F19-5C9F-4B38-BB46-A6FB979A18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大语言模型 (LLM)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505"/>
            <a:ext cx="10515600" cy="523049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LLM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（大语言模型）是一个旨在理解、生成和响应人类文本的神经网络。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大语言模型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中的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大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指的是模型的参数规模和用于训练的庞大数据集。这类模型通常包含数十亿甚至数百亿的参数，这些参数是网络中的可调节权重，训练过程中通过优化来预测序列中的下一个单词。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LLM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具备理解、生成和解释人类语言的卓越能力。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理解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以看起来连贯且符合上下文的方式处理和生成文本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LLM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采用了一种称为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Transformer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的架构，这使得它们在做预测时能够对输入的不同部分进行选择性关注，因此擅长处理人类语言的细微差别和复杂性。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现代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LLM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的训练通常分为两个主要步骤：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首先，它们在一个大型未标注的文本语料库中进行预训练，通过使用句子中下一个单词的预测作为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标签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这些模型接下来会在一个较小的、有标签的目标数据集上进行微调，以遵循指令或执行分类任务。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945" y="2214880"/>
            <a:ext cx="3582035" cy="4351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4920"/>
            <a:ext cx="6659880" cy="3710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字节对编码（BPE）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相对于常规的分词器，</a:t>
            </a:r>
            <a:r>
              <a:rPr lang="en-US" altLang="zh-CN"/>
              <a:t>BPE</a:t>
            </a:r>
            <a:r>
              <a:rPr lang="zh-CN" altLang="en-US"/>
              <a:t>分词器将单词分解为子词单元使其</a:t>
            </a:r>
            <a:r>
              <a:rPr lang="zh-CN" altLang="en-US"/>
              <a:t>能够不使用</a:t>
            </a:r>
            <a:r>
              <a:rPr lang="en-US" altLang="zh-CN"/>
              <a:t> &lt;|unk|&gt; token</a:t>
            </a:r>
            <a:r>
              <a:rPr lang="zh-CN" altLang="en-US"/>
              <a:t>也能表示词汇表之外的词。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2804160"/>
            <a:ext cx="6896100" cy="3779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滑动窗口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数据采样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en-US" altLang="zh-CN"/>
              <a:t> LLM </a:t>
            </a:r>
            <a:r>
              <a:rPr lang="zh-CN" altLang="en-US"/>
              <a:t>创建嵌入之前，要生成训练</a:t>
            </a:r>
            <a:r>
              <a:rPr lang="en-US" altLang="zh-CN"/>
              <a:t> LLM </a:t>
            </a:r>
            <a:r>
              <a:rPr lang="zh-CN" altLang="en-US"/>
              <a:t>所需的输入</a:t>
            </a:r>
            <a:r>
              <a:rPr lang="en-US" altLang="zh-CN"/>
              <a:t>-</a:t>
            </a:r>
            <a:r>
              <a:rPr lang="zh-CN" altLang="en-US"/>
              <a:t>目标对。具体来说，我们的目标是返回两个张量：一个输入张量，包括</a:t>
            </a:r>
            <a:r>
              <a:rPr lang="en-US" altLang="zh-CN"/>
              <a:t> LLM </a:t>
            </a:r>
            <a:r>
              <a:rPr lang="zh-CN" altLang="en-US"/>
              <a:t>看到的文本，另一个目标张量，包含</a:t>
            </a:r>
            <a:r>
              <a:rPr lang="en-US" altLang="zh-CN"/>
              <a:t> LLM </a:t>
            </a:r>
            <a:r>
              <a:rPr lang="zh-CN" altLang="en-US"/>
              <a:t>需要预测的目标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滑动窗口数据采样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925" y="1399540"/>
            <a:ext cx="5360035" cy="5203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1691005"/>
            <a:ext cx="5394960" cy="41313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向量嵌入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嵌入层的权重矩阵由比较小的随机值组成。嵌入矩阵的每一行代表词汇表中的一个</a:t>
            </a:r>
            <a:r>
              <a:rPr lang="en-US" altLang="zh-CN"/>
              <a:t>token</a:t>
            </a:r>
            <a:r>
              <a:rPr lang="zh-CN" altLang="en-US"/>
              <a:t>（每个</a:t>
            </a:r>
            <a:r>
              <a:rPr lang="en-US" altLang="zh-CN"/>
              <a:t>token</a:t>
            </a:r>
            <a:r>
              <a:rPr lang="zh-CN" altLang="en-US"/>
              <a:t>都有一个唯一的向量表示），而每一列代表嵌入空间中的一个维度</a:t>
            </a:r>
            <a:endParaRPr lang="zh-CN" altLang="en-US"/>
          </a:p>
          <a:p>
            <a:r>
              <a:rPr lang="zh-CN" altLang="en-US"/>
              <a:t>嵌入层本质上是一个查找功能，通过</a:t>
            </a:r>
            <a:r>
              <a:rPr lang="en-US" altLang="zh-CN"/>
              <a:t>token ID </a:t>
            </a:r>
            <a:r>
              <a:rPr lang="zh-CN" altLang="en-US"/>
              <a:t>从嵌入层的权重矩阵中检索行。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向量嵌入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072505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90" y="1903730"/>
            <a:ext cx="4381500" cy="2682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05" y="4472305"/>
            <a:ext cx="476250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位置编码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LLM</a:t>
            </a:r>
            <a:r>
              <a:rPr lang="zh-CN" altLang="en-US"/>
              <a:t>的一个缺点是它们的自注意力机制对序列中</a:t>
            </a:r>
            <a:r>
              <a:rPr lang="en-US" altLang="zh-CN"/>
              <a:t>token</a:t>
            </a:r>
            <a:r>
              <a:rPr lang="zh-CN" altLang="en-US"/>
              <a:t>的位置或顺序没有概念。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确定性的、与位置无关的</a:t>
            </a:r>
            <a:r>
              <a:rPr lang="en-US" altLang="zh-CN"/>
              <a:t>token ID </a:t>
            </a:r>
            <a:r>
              <a:rPr lang="zh-CN" altLang="en-US"/>
              <a:t>嵌入对于可重复性是有益的。然而，由于</a:t>
            </a:r>
            <a:r>
              <a:rPr lang="en-US" altLang="zh-CN"/>
              <a:t>LLM</a:t>
            </a:r>
            <a:r>
              <a:rPr lang="zh-CN" altLang="en-US"/>
              <a:t>的自注意力机制本身也是与位置无关的，因此向</a:t>
            </a:r>
            <a:r>
              <a:rPr lang="en-US" altLang="zh-CN"/>
              <a:t>LLM</a:t>
            </a:r>
            <a:r>
              <a:rPr lang="zh-CN" altLang="en-US"/>
              <a:t>注入额外的位置信息是有帮助的。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绝对位置嵌入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对于输入序列中的每个位置，都会将一个唯一的绝对位置嵌入向量添加到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的嵌入向量中，以传达其确切位置。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380" y="2964180"/>
            <a:ext cx="673608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孙剑教授研究方向</a:t>
            </a:r>
            <a:endParaRPr lang="en-US" altLang="zh-CN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研究方向一：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基础机器学习算法研究。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（模型驱动深度学习、深度学习的优化与统计学方法、深度学习的泛化能力提升、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AI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Science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等）。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研究方向二：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医学成像与医学多模态数据分析。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（医学影像重建、医学影像辅助诊断、生物信息学多模态数据分析、相关医学基础模型与算法）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研究方向三：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视觉信息处理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图像与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3D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视觉）及其他应用。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（针对图像、三维点云、多模态数据，研究图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几何深度学习、无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弱监督机器学习方法等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370"/>
            <a:ext cx="10516235" cy="264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668520"/>
            <a:ext cx="9577705" cy="21901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en-US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孙剑教授医学相关研究方向及论文</a:t>
            </a:r>
            <a:endParaRPr lang="en-US" altLang="zh-CN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1249680"/>
            <a:ext cx="10628630" cy="4927600"/>
          </a:xfrm>
        </p:spPr>
        <p:txBody>
          <a:bodyPr/>
          <a:p>
            <a:r>
              <a:rPr lang="zh-CN" altLang="en-US"/>
              <a:t>图像</a:t>
            </a:r>
            <a:r>
              <a:rPr lang="zh-CN" altLang="en-US"/>
              <a:t>生成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图像</a:t>
            </a:r>
            <a:r>
              <a:rPr lang="zh-CN" altLang="en-US"/>
              <a:t>分割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685" y="518795"/>
            <a:ext cx="10572115" cy="5658485"/>
          </a:xfrm>
        </p:spPr>
        <p:txBody>
          <a:bodyPr/>
          <a:p>
            <a:pPr marL="0" indent="0">
              <a:buNone/>
            </a:pPr>
            <a:r>
              <a:rPr lang="zh-CN" altLang="en-US"/>
              <a:t>代码</a:t>
            </a:r>
            <a:endParaRPr lang="zh-CN" altLang="en-US"/>
          </a:p>
          <a:p>
            <a:pPr marL="914400" lvl="1" indent="-457200"/>
            <a:r>
              <a:rPr lang="en-US" altLang="zh-CN"/>
              <a:t>https://github.com/Hhankyangg/SyncSAM</a:t>
            </a:r>
            <a:endParaRPr lang="en-US" altLang="zh-CN"/>
          </a:p>
          <a:p>
            <a:pPr marL="914400" lvl="1" indent="-457200"/>
            <a:r>
              <a:rPr lang="en-US" altLang="zh-CN"/>
              <a:t>https://github.com/Kai-Qi/BiP-MFT</a:t>
            </a:r>
            <a:endParaRPr lang="en-US" altLang="zh-CN"/>
          </a:p>
          <a:p>
            <a:pPr marL="914400" lvl="1" indent="-457200"/>
            <a:r>
              <a:rPr lang="en-US" altLang="zh-CN"/>
              <a:t>https://github.com/HeranYang/DG-DDM-Seg-FLARE25</a:t>
            </a:r>
            <a:endParaRPr lang="en-US" altLang="zh-CN"/>
          </a:p>
          <a:p>
            <a:pPr marL="0" lvl="1" algn="l">
              <a:spcBef>
                <a:spcPts val="1000"/>
              </a:spcBef>
              <a:buClrTx/>
              <a:buSzTx/>
              <a:buNone/>
            </a:pPr>
            <a:r>
              <a:rPr lang="zh-CN" altLang="en-US" sz="2800"/>
              <a:t>公开数据</a:t>
            </a:r>
            <a:r>
              <a:rPr lang="zh-CN" altLang="en-US" sz="2800"/>
              <a:t>集</a:t>
            </a:r>
            <a:endParaRPr lang="zh-CN" altLang="en-US" sz="2800"/>
          </a:p>
          <a:p>
            <a:pPr marL="914400" lvl="2" indent="-457200" algn="l">
              <a:spcBef>
                <a:spcPts val="1000"/>
              </a:spcBef>
              <a:buClrTx/>
              <a:buSzTx/>
            </a:pPr>
            <a:r>
              <a:rPr lang="en-US" altLang="zh-CN" sz="2800"/>
              <a:t>SA-Med 2D-20 M</a:t>
            </a:r>
            <a:endParaRPr lang="en-US" altLang="zh-CN" sz="2800"/>
          </a:p>
          <a:p>
            <a:pPr marL="914400" lvl="2" indent="-457200" algn="l">
              <a:spcBef>
                <a:spcPts val="1000"/>
              </a:spcBef>
              <a:buClrTx/>
              <a:buSzTx/>
            </a:pPr>
            <a:r>
              <a:rPr lang="en-US" altLang="zh-CN" sz="2800"/>
              <a:t>IMed-361 M</a:t>
            </a:r>
            <a:endParaRPr lang="en-US" altLang="zh-CN" sz="2800"/>
          </a:p>
          <a:p>
            <a:pPr marL="914400" lvl="2" indent="-457200" algn="l">
              <a:spcBef>
                <a:spcPts val="1000"/>
              </a:spcBef>
              <a:buClrTx/>
              <a:buSzTx/>
            </a:pPr>
            <a:r>
              <a:rPr lang="en-US" altLang="zh-CN" sz="2800"/>
              <a:t>fastMRI</a:t>
            </a:r>
            <a:endParaRPr lang="en-US" altLang="zh-CN" sz="2800"/>
          </a:p>
          <a:p>
            <a:pPr marL="914400" lvl="2" indent="-457200" algn="l">
              <a:spcBef>
                <a:spcPts val="1000"/>
              </a:spcBef>
              <a:buClrTx/>
              <a:buSzTx/>
            </a:pPr>
            <a:r>
              <a:rPr lang="en-US" altLang="zh-CN" sz="2800"/>
              <a:t>NYU dataset</a:t>
            </a:r>
            <a:endParaRPr lang="en-US" altLang="zh-CN" sz="2800"/>
          </a:p>
          <a:p>
            <a:pPr marL="914400" lvl="2" indent="-457200" algn="l">
              <a:spcBef>
                <a:spcPts val="1000"/>
              </a:spcBef>
              <a:buClrTx/>
              <a:buSzTx/>
            </a:pPr>
            <a:endParaRPr lang="en-US" altLang="zh-CN" sz="2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>
                <a:latin typeface="楷体" panose="02010609060101010101" pitchFamily="49" charset="-122"/>
                <a:ea typeface="楷体" panose="02010609060101010101" pitchFamily="49" charset="-122"/>
              </a:rPr>
              <a:t>处理文本数据</a:t>
            </a:r>
            <a:endParaRPr lang="zh-CN" altLang="en-US" sz="8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姓名：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xxx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日期：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2025.08.13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赵亮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教授医学相关研究方向及论文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研究方向一：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多视图与知识图谱相关。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涵盖多视图对齐聚类、知识图谱补全、知识图谱链接预测及相关学习模型构建。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研究方向二：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医疗与生物信息。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涉及阿尔茨海默病诊断（多模态对比学习、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MRI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序列预测等方法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）、慢性阻塞性肺疾病诊断模型（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Copd - ChatGLM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），还有基于医学影像（如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X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射线、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CT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）的模型构建与疾病预测。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三：多模态与机器学习应用。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包含多模态推荐中特征对齐融合、多模态隐喻特征生成理解，以及结合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GAN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HMM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等机器学习方法在文本到图像生成、股价预测等场景的应用。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4829175"/>
            <a:ext cx="8882380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691005"/>
            <a:ext cx="9449435" cy="25990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赵亮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教授医学相关研究方向及论文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1080"/>
          </a:xfrm>
        </p:spPr>
        <p:txBody>
          <a:bodyPr/>
          <a:p>
            <a:r>
              <a:rPr lang="zh-CN" altLang="en-US"/>
              <a:t>图像生成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分割、预测、大语言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李小萌教授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相关研究方向及论文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17779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研究方向一：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医疗影像智能分析。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涵盖多种医疗影像（如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X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光、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、超声、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OCT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）的处理，包括疾病检测（如乳腺癌、视网膜疾病等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）、图像分割、重建，以及基于影像的诊断模型构建，像利用多模态影像数据进行疾病诊断与预测。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研究方向二：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多模态与跨模态学习。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涉及多模态大模型在医疗场景的应用，跨模态的特征融合、对齐，如医学影像与文本（报告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）的关联，还有跨模态的疾病诊断、影像翻译等研究，借助多模态信息提升医疗任务性能。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研究方向三：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联邦学习与半监督学习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聚焦联邦学习在医疗数据（如乳腺密度分类等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）中的算法研究，包括处理未标记客户端数据、模型聚合，以及半监督学习结合联邦学习的应用，解决医疗数据隐私与标注难题。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" y="3429000"/>
            <a:ext cx="9263380" cy="326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9860"/>
            <a:ext cx="9262745" cy="31610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outline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上周的遗留的问题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本周的工作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下周的计划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本周的工作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学习目标检测相关文献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mmdet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框架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下周的计划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下周工作，把几个红外目标数据集合转换成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coco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数据集格式。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先学习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voc2coco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，其中要学习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json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argparse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主要用于把我们后面自己的数据集转换成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coco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数据集格式 方便用来训练和测试。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然后数据集合在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fasterRCNN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上运行一下算法试试效果。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论文报告要点</a:t>
            </a:r>
            <a:endParaRPr lang="zh-CN" altLang="en-US" sz="5400" b="1" kern="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研究的背景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研究的难点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已存在的方法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我们的方法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数据集的描述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总结（包括自己的理解）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研究的背景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目标检测是计算机视觉和数字图像处理的一个热门方向，广泛应用于机器人导航、智能视频监控、工业检测、航空航天等诸多领域，通过计算机视觉减少对人力资本的消耗，具有重要的现实意义。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研究的难点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本章</a:t>
            </a:r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将文本分割成词和子词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字节对编码（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Byte Pair Encoding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BPE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使用滑动窗口方法采样训练示例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tokens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转换为向量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已存在的方法（优劣势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分析）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3329840"/>
            <a:ext cx="10515599" cy="357040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a: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每一个像素点设置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anchors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 scales×3 ratios×6 angles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把物体角度看成是一种分类任务。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优：增加了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recall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并且在对象稀疏时效果较好，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缺点：产生的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anchors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太多了，太耗费时间。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b: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从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horizontal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RoI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中学习 有方向的预选框，好比再加一个阶段的检测。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优点：不用产生太多的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anchors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缺点：训练参数多，且同样很耗时。</a:t>
            </a:r>
            <a:endParaRPr lang="en-US" altLang="zh-CN" b="0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250" y="1351712"/>
            <a:ext cx="5485500" cy="19781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论文的方法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6760"/>
            <a:ext cx="3424344" cy="3054921"/>
          </a:xfrm>
        </p:spPr>
        <p:txBody>
          <a:bodyPr>
            <a:normAutofit/>
          </a:bodyPr>
          <a:lstStyle/>
          <a:p>
            <a:pPr marL="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只用了一个轻量的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FCN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，网络输出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个值来表示一个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proposal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优点：参数较少，减少了过拟合的风险，并且训练很快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2283" y="1686760"/>
            <a:ext cx="3627434" cy="2972058"/>
          </a:xfrm>
          <a:prstGeom prst="rect">
            <a:avLst/>
          </a:prstGeom>
        </p:spPr>
      </p:pic>
      <p:pic>
        <p:nvPicPr>
          <p:cNvPr id="6" name="Picture 2" descr="一文读懂Faster R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61" y="1686760"/>
            <a:ext cx="2863192" cy="28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38200" y="4741681"/>
            <a:ext cx="84111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定向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RPN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的参数数约为</a:t>
            </a:r>
            <a:r>
              <a:rPr lang="en-US" altLang="zh-CN" sz="28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RoI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Transformer+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1/3000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，旋转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RPN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1/15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数据集的描述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82732" cy="4351338"/>
          </a:xfrm>
        </p:spPr>
        <p:txBody>
          <a:bodyPr>
            <a:normAutofit lnSpcReduction="10000"/>
          </a:bodyPr>
          <a:lstStyle/>
          <a:p>
            <a:pPr marL="0"/>
            <a:r>
              <a:rPr lang="en-US" altLang="zh-CN" dirty="0">
                <a:latin typeface="Arial" panose="020B0604020202020204" pitchFamily="34" charset="0"/>
              </a:rPr>
              <a:t>DOTA </a:t>
            </a:r>
            <a:r>
              <a:rPr lang="zh-CN" altLang="en-US" dirty="0">
                <a:latin typeface="Arial" panose="020B0604020202020204" pitchFamily="34" charset="0"/>
              </a:rPr>
              <a:t>数据集便是用于航拍图像中目标检测的图像数据集，其被用于发现和评估航拍图像中的物体。</a:t>
            </a:r>
            <a:r>
              <a:rPr lang="en-US" altLang="zh-CN" dirty="0">
                <a:latin typeface="Arial" panose="020B0604020202020204" pitchFamily="34" charset="0"/>
              </a:rPr>
              <a:t>DOTA </a:t>
            </a:r>
            <a:r>
              <a:rPr lang="zh-CN" altLang="en-US" dirty="0">
                <a:latin typeface="Arial" panose="020B0604020202020204" pitchFamily="34" charset="0"/>
              </a:rPr>
              <a:t>图像经由专家使用 </a:t>
            </a:r>
            <a:r>
              <a:rPr lang="en-US" altLang="zh-CN" dirty="0">
                <a:latin typeface="Arial" panose="020B0604020202020204" pitchFamily="34" charset="0"/>
              </a:rPr>
              <a:t>15 </a:t>
            </a:r>
            <a:r>
              <a:rPr lang="zh-CN" altLang="en-US" dirty="0">
                <a:latin typeface="Arial" panose="020B0604020202020204" pitchFamily="34" charset="0"/>
              </a:rPr>
              <a:t>个常见目标类别进行注释，包括：飞机，轮船，储罐，棒球场，网球场，篮球场，地面跑道，港口，桥梁，大型车辆，小型车辆，直升机，环形交叉路口，足球场和篮球场。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/>
            <a:r>
              <a:rPr lang="en-US" altLang="zh-CN" dirty="0">
                <a:latin typeface="Arial" panose="020B0604020202020204" pitchFamily="34" charset="0"/>
              </a:rPr>
              <a:t>HRSC2016: </a:t>
            </a:r>
            <a:r>
              <a:rPr lang="zh-CN" altLang="en-US" dirty="0">
                <a:latin typeface="Arial" panose="020B0604020202020204" pitchFamily="34" charset="0"/>
              </a:rPr>
              <a:t>西北工业大学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用于舰船检测，含</a:t>
            </a:r>
            <a:r>
              <a:rPr lang="en-US" altLang="zh-CN" dirty="0">
                <a:latin typeface="Arial" panose="020B0604020202020204" pitchFamily="34" charset="0"/>
              </a:rPr>
              <a:t>1070</a:t>
            </a:r>
            <a:r>
              <a:rPr lang="zh-CN" altLang="en-US" dirty="0">
                <a:latin typeface="Arial" panose="020B0604020202020204" pitchFamily="34" charset="0"/>
              </a:rPr>
              <a:t>张图片 </a:t>
            </a:r>
            <a:r>
              <a:rPr lang="en-US" altLang="zh-CN" dirty="0">
                <a:latin typeface="Arial" panose="020B0604020202020204" pitchFamily="34" charset="0"/>
              </a:rPr>
              <a:t>(Google Earth) 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2976</a:t>
            </a:r>
            <a:r>
              <a:rPr lang="zh-CN" altLang="en-US" dirty="0">
                <a:latin typeface="Arial" panose="020B0604020202020204" pitchFamily="34" charset="0"/>
              </a:rPr>
              <a:t>个实例，使用旋转框标注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32" y="1690688"/>
            <a:ext cx="4646146" cy="36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0574" y="1563101"/>
            <a:ext cx="5082980" cy="1790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12" y="1513069"/>
            <a:ext cx="1713995" cy="4227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34" y="1505447"/>
            <a:ext cx="429589" cy="42354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84112" y="574854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a.DOTA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55324" y="34290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b. HRSC2016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96493" y="3798332"/>
            <a:ext cx="8854830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可以看到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OrientedRCNN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dota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上和最先进的模型比较也取得了不错的效果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在相同的设置下，论文还比较了不同方法的速度和准确性。在速度和准确性的综合考量下也取得了很好的效果。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论文提出了一种实用的两级检测器，称为面向</a:t>
            </a:r>
            <a:r>
              <a:rPr lang="en-U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R-CNN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用于图像中任意方向的目标检测。论文在两个具有挑战性的面向对象检测基准上进行了大量实验。实验结果表明，与目前先进的两级探测器相比，论文的方法具有相当的精度，同时保持了与一级定向探测器相当的效率。</a:t>
            </a:r>
            <a:endParaRPr lang="en-US" altLang="zh-CN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不论我们的最后要检测的目标是否是旋转的，该论文的方法都可以提供一个比较好的思路，能提取到物体旋转的角度，是不是代表这种模块的设计能帮助模型更好的提取到目标的特征。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524125"/>
            <a:ext cx="8549640" cy="2026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嵌入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嵌入（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Embedding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：将数据转换为向量格式的过程。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嵌入的本质：将离散对象（如单词、图像或整个文档）映射到连续向量空间中的点。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嵌入的主要目的：将非数值数据转换为神经网络能够处理的格式。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LLM 嵌入所需的步骤</a:t>
            </a:r>
            <a:endParaRPr lang="zh-CN" altLang="en-US"/>
          </a:p>
        </p:txBody>
      </p:sp>
      <p:pic>
        <p:nvPicPr>
          <p:cNvPr id="5" name="内容占位符 4" descr="未命名绘图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3505" y="1825625"/>
            <a:ext cx="66973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710" y="2465070"/>
            <a:ext cx="6736080" cy="4392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分词器（</a:t>
            </a:r>
            <a:r>
              <a:rPr lang="en-US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Tokenizer</a:t>
            </a:r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分词器将文本数据拆分为单词和特殊字符（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）并构建词汇表将先前生成的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映射到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token ID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分词器（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Tokenizer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对于不包含在词汇表中的新词，简单的分词器可以通过添加一个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&lt;|unk|&gt; 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表示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此外，在对多个独立文档或书籍进行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GPT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类大语言模型的训练时，通常会在每个文档或书籍之前插入一个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&lt;|endoftext|&gt; 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，以连接前一个文本源，这有助于大语言模型理解，尽管这些文本源在训练中是连接在一起的，但它们实际上是无关的。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根据不同的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LLM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，一些研究人员还考虑其他特殊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，例如以下几种：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4954270"/>
            <a:ext cx="899922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分词器（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Tokenizer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7945"/>
            <a:ext cx="4351655" cy="4351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0" y="308610"/>
            <a:ext cx="5326380" cy="5859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分词器（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Tokenizer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6545"/>
            <a:ext cx="63792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演示</Application>
  <PresentationFormat>宽屏</PresentationFormat>
  <Paragraphs>197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华文楷体</vt:lpstr>
      <vt:lpstr>楷体</vt:lpstr>
      <vt:lpstr>等线</vt:lpstr>
      <vt:lpstr>微软雅黑</vt:lpstr>
      <vt:lpstr>Arial Unicode MS</vt:lpstr>
      <vt:lpstr>等线 Light</vt:lpstr>
      <vt:lpstr>Calibri</vt:lpstr>
      <vt:lpstr>-apple-system</vt:lpstr>
      <vt:lpstr>Helsinki Metronome Std</vt:lpstr>
      <vt:lpstr>Office 主题​​</vt:lpstr>
      <vt:lpstr>大语言模型 (LLM)</vt:lpstr>
      <vt:lpstr>处理文本数据</vt:lpstr>
      <vt:lpstr>本章主要内容</vt:lpstr>
      <vt:lpstr>嵌入</vt:lpstr>
      <vt:lpstr>LLM 嵌入所需的步骤</vt:lpstr>
      <vt:lpstr>分词器（Tokenizer）</vt:lpstr>
      <vt:lpstr>分词器（Tokenizer）</vt:lpstr>
      <vt:lpstr>分词器（Tokenizer）</vt:lpstr>
      <vt:lpstr>分词器（Tokenizer）</vt:lpstr>
      <vt:lpstr>字节对编码（BPE）</vt:lpstr>
      <vt:lpstr>滑动窗口数据采样</vt:lpstr>
      <vt:lpstr>滑动窗口数据采样</vt:lpstr>
      <vt:lpstr>向量嵌入</vt:lpstr>
      <vt:lpstr>向量嵌入</vt:lpstr>
      <vt:lpstr>位置编码</vt:lpstr>
      <vt:lpstr>绝对位置嵌入</vt:lpstr>
      <vt:lpstr>孙剑教授研究方向</vt:lpstr>
      <vt:lpstr>孙剑教授医学相关研究方向及论文</vt:lpstr>
      <vt:lpstr>PowerPoint 演示文稿</vt:lpstr>
      <vt:lpstr>赵亮教授医学相关研究方向及论文</vt:lpstr>
      <vt:lpstr>赵亮教授医学相关研究方向及论文</vt:lpstr>
      <vt:lpstr>李小萌教授相关研究方向及论文</vt:lpstr>
      <vt:lpstr>PowerPoint 演示文稿</vt:lpstr>
      <vt:lpstr>outline</vt:lpstr>
      <vt:lpstr>本周的工作</vt:lpstr>
      <vt:lpstr>下周的计划</vt:lpstr>
      <vt:lpstr>论文报告要点</vt:lpstr>
      <vt:lpstr>研究的背景</vt:lpstr>
      <vt:lpstr>研究的难点</vt:lpstr>
      <vt:lpstr>已存在的方法（优劣势分析）</vt:lpstr>
      <vt:lpstr>论文的方法</vt:lpstr>
      <vt:lpstr>数据集的描述</vt:lpstr>
      <vt:lpstr>实验结果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周汇报</dc:title>
  <dc:creator>Wang Albert</dc:creator>
  <cp:lastModifiedBy>火柴</cp:lastModifiedBy>
  <cp:revision>26</cp:revision>
  <dcterms:created xsi:type="dcterms:W3CDTF">2022-04-14T00:46:00Z</dcterms:created>
  <dcterms:modified xsi:type="dcterms:W3CDTF">2025-10-23T12:03:48Z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F9CBAC813F7143EDA9B4B7CBC8BAB4E0_12</vt:lpwstr>
  </property>
  <property fmtid="{D5CDD505-2E9C-101B-9397-08002B2CF9AE}" pid="3" name="KSOProductBuildVer">
    <vt:lpwstr>2052-12.1.0.22529</vt:lpwstr>
  </property>
</Properties>
</file>