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hYp5wid3XvdnRb2S3GTRBq4Mbv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subTitle"/>
          </p:nvPr>
        </p:nvSpPr>
        <p:spPr>
          <a:xfrm>
            <a:off x="1828800" y="3840479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11353419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u="none" cap="none" strike="noStrik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755331" y="385444"/>
            <a:ext cx="1068133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11353419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u="none" cap="none" strike="noStrik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755331" y="385444"/>
            <a:ext cx="1068133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11353419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u="none" cap="none" strike="noStrik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755331" y="385444"/>
            <a:ext cx="1068133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609600" y="1577340"/>
            <a:ext cx="5303520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2" type="body"/>
          </p:nvPr>
        </p:nvSpPr>
        <p:spPr>
          <a:xfrm>
            <a:off x="6278880" y="1577340"/>
            <a:ext cx="5303520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11353419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u="none" cap="none" strike="noStrik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11353419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u="none" cap="none" strike="noStrike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9377426" y="4825"/>
            <a:ext cx="1218565" cy="6853554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2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1"/>
          <p:cNvSpPr/>
          <p:nvPr/>
        </p:nvSpPr>
        <p:spPr>
          <a:xfrm>
            <a:off x="7448611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8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1"/>
          <p:cNvSpPr txBox="1"/>
          <p:nvPr>
            <p:ph type="title"/>
          </p:nvPr>
        </p:nvSpPr>
        <p:spPr>
          <a:xfrm>
            <a:off x="755331" y="385444"/>
            <a:ext cx="1068133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11353419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8" name="Google Shape;58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 txBox="1"/>
          <p:nvPr>
            <p:ph type="title"/>
          </p:nvPr>
        </p:nvSpPr>
        <p:spPr>
          <a:xfrm>
            <a:off x="3195574" y="2067305"/>
            <a:ext cx="5800851" cy="504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DEEPIKA M</a:t>
            </a:r>
            <a:endParaRPr/>
          </a:p>
        </p:txBody>
      </p:sp>
      <p:sp>
        <p:nvSpPr>
          <p:cNvPr id="63" name="Google Shape;63;p1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b="1" i="0" sz="2400" u="none" cap="none" strike="noStrik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4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1" i="0" sz="1100" u="none" cap="none" strike="noStrike">
              <a:solidFill>
                <a:srgbClr val="2D83C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1"/>
          <p:cNvSpPr txBox="1"/>
          <p:nvPr>
            <p:ph idx="12" type="sldNum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3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1" i="0" sz="1100" u="none" cap="none" strike="noStrike">
              <a:solidFill>
                <a:srgbClr val="2D83C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/>
          <p:nvPr/>
        </p:nvSpPr>
        <p:spPr>
          <a:xfrm>
            <a:off x="6696074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9353550" y="5895974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4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 txBox="1"/>
          <p:nvPr>
            <p:ph type="title"/>
          </p:nvPr>
        </p:nvSpPr>
        <p:spPr>
          <a:xfrm>
            <a:off x="755332" y="385448"/>
            <a:ext cx="2630566" cy="2978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"/>
          <p:cNvSpPr txBox="1"/>
          <p:nvPr/>
        </p:nvSpPr>
        <p:spPr>
          <a:xfrm>
            <a:off x="11277217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683259" y="6111874"/>
            <a:ext cx="1230630" cy="33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rgbClr val="006FC0"/>
                </a:solidFill>
                <a:latin typeface="Trebuchet MS"/>
                <a:ea typeface="Trebuchet MS"/>
                <a:cs typeface="Trebuchet MS"/>
                <a:sym typeface="Trebuchet MS"/>
              </a:rPr>
              <a:t>Demo Link</a:t>
            </a:r>
            <a:endParaRPr b="0" i="0" sz="2000" u="sng" cap="none" strike="noStrike">
              <a:solidFill>
                <a:srgbClr val="006F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1" name="Google Shape;20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897" y="1724463"/>
            <a:ext cx="8243125" cy="3403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1" y="0"/>
            <a:ext cx="4743797" cy="6858466"/>
            <a:chOff x="7448611" y="0"/>
            <a:chExt cx="4743797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4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2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1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8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4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4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/>
          <p:nvPr>
            <p:ph type="title"/>
          </p:nvPr>
        </p:nvSpPr>
        <p:spPr>
          <a:xfrm>
            <a:off x="739778" y="1298638"/>
            <a:ext cx="5650944" cy="131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NAMED ENTITY RECOGNITION(NER)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4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1" i="0" sz="1100" u="none" cap="none" strike="noStrike">
              <a:solidFill>
                <a:srgbClr val="2D83C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2"/>
          <p:cNvSpPr txBox="1"/>
          <p:nvPr>
            <p:ph idx="12" type="sldNum"/>
          </p:nvPr>
        </p:nvSpPr>
        <p:spPr>
          <a:xfrm>
            <a:off x="755331" y="385444"/>
            <a:ext cx="1068133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i="0" sz="4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1" y="0"/>
            <a:ext cx="4743797" cy="6858466"/>
            <a:chOff x="7448611" y="0"/>
            <a:chExt cx="4743797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4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2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1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8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1" i="0" sz="1100" u="none" cap="none" strike="noStrike">
              <a:solidFill>
                <a:srgbClr val="2D83C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/>
          <p:nvPr>
            <p:ph type="title"/>
          </p:nvPr>
        </p:nvSpPr>
        <p:spPr>
          <a:xfrm>
            <a:off x="1728063" y="445389"/>
            <a:ext cx="7759598" cy="7113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AGENDA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       i.Problem  statement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       ii.Project overview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       iii.Who are the end users?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       iv.Your solution and its proposition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       v.The wow in your solution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       vi.Modeling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       vii.Result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755331" y="385444"/>
            <a:ext cx="1068133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i="0" sz="4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4"/>
          <p:cNvGrpSpPr/>
          <p:nvPr/>
        </p:nvGrpSpPr>
        <p:grpSpPr>
          <a:xfrm>
            <a:off x="7991474" y="2933700"/>
            <a:ext cx="2762250" cy="3257550"/>
            <a:chOff x="7991474" y="2933700"/>
            <a:chExt cx="2762250" cy="3257550"/>
          </a:xfrm>
        </p:grpSpPr>
        <p:sp>
          <p:nvSpPr>
            <p:cNvPr id="122" name="Google Shape;122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9353550" y="5895974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4" name="Google Shape;12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4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4"/>
          <p:cNvSpPr/>
          <p:nvPr/>
        </p:nvSpPr>
        <p:spPr>
          <a:xfrm>
            <a:off x="6696074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>
            <p:ph type="title"/>
          </p:nvPr>
        </p:nvSpPr>
        <p:spPr>
          <a:xfrm>
            <a:off x="1059072" y="641730"/>
            <a:ext cx="5637000" cy="3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 STATEMENT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t/>
            </a:r>
            <a:endParaRPr sz="4250"/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0" lang="en-US" sz="2000">
                <a:latin typeface="Arial"/>
                <a:ea typeface="Arial"/>
                <a:cs typeface="Arial"/>
                <a:sym typeface="Arial"/>
              </a:rPr>
              <a:t>i.Inefficient processing of IOT sensor data in cloud-based data centers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0" lang="en-US" sz="2000">
                <a:latin typeface="Arial"/>
                <a:ea typeface="Arial"/>
                <a:cs typeface="Arial"/>
                <a:sym typeface="Arial"/>
              </a:rPr>
              <a:t>ii.Need for edge-based machine learning to reduce latency and enable real-time response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0" lang="en-US" sz="2000">
                <a:latin typeface="Arial"/>
                <a:ea typeface="Arial"/>
                <a:cs typeface="Arial"/>
                <a:sym typeface="Arial"/>
              </a:rPr>
              <a:t>iii.Challenges in processing and analyzing large volumes of data at the edge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4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1" i="0" sz="1100" u="none" cap="none" strike="noStrike">
              <a:solidFill>
                <a:srgbClr val="2D83C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362450" y="541800"/>
            <a:ext cx="111447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i="0" sz="4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4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6696074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/>
          <p:nvPr>
            <p:ph type="title"/>
          </p:nvPr>
        </p:nvSpPr>
        <p:spPr>
          <a:xfrm>
            <a:off x="1211025" y="1028052"/>
            <a:ext cx="5263500" cy="3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OVERVIEW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t/>
            </a:r>
            <a:endParaRPr sz="4250"/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0" lang="en-US" sz="2000">
                <a:latin typeface="Arial"/>
                <a:ea typeface="Arial"/>
                <a:cs typeface="Arial"/>
                <a:sym typeface="Arial"/>
              </a:rPr>
              <a:t>i.Utilizing AI-equipped chips for edge-based machine learning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0" lang="en-US" sz="2000">
                <a:latin typeface="Arial"/>
                <a:ea typeface="Arial"/>
                <a:cs typeface="Arial"/>
                <a:sym typeface="Arial"/>
              </a:rPr>
              <a:t>ii.Processing data closer to its source for improved efficiency and real-time analytics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0" lang="en-US" sz="2000">
                <a:latin typeface="Arial"/>
                <a:ea typeface="Arial"/>
                <a:cs typeface="Arial"/>
                <a:sym typeface="Arial"/>
              </a:rPr>
              <a:t>iii.Importance of balancing cloud-based and edge AI for optimal performance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4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1" i="0" sz="1100" u="none" cap="none" strike="noStrike">
              <a:solidFill>
                <a:srgbClr val="2D83C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544506" y="937269"/>
            <a:ext cx="106812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i="0" sz="4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6696074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4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/>
          <p:nvPr>
            <p:ph type="title"/>
          </p:nvPr>
        </p:nvSpPr>
        <p:spPr>
          <a:xfrm>
            <a:off x="1753574" y="650348"/>
            <a:ext cx="5829300" cy="51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/>
              <a:t>i.Data scientist</a:t>
            </a: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:Interested in technical aspects of NER model its integration into existing system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/>
              <a:t>ii.NLP Engineers</a:t>
            </a: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:Focused on the development and optimization of NLP models ,including for various applications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/>
              <a:t>iii.Researcher</a:t>
            </a: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:Seeking to advance the field of NLP through experimentation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/>
              <a:t>iv.Companies/Organizations</a:t>
            </a: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:Looking to enhance their data processing capabilities,automate information extraction</a:t>
            </a:r>
            <a:endParaRPr b="0"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1" i="0" sz="1100" u="none" cap="none" strike="noStrike">
              <a:solidFill>
                <a:srgbClr val="2D83C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6"/>
          <p:cNvSpPr txBox="1"/>
          <p:nvPr>
            <p:ph idx="12" type="sldNum"/>
          </p:nvPr>
        </p:nvSpPr>
        <p:spPr>
          <a:xfrm>
            <a:off x="755331" y="385444"/>
            <a:ext cx="1068133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i="0" sz="4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3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6696074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9353550" y="5895974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/>
          <p:nvPr>
            <p:ph type="title"/>
          </p:nvPr>
        </p:nvSpPr>
        <p:spPr>
          <a:xfrm>
            <a:off x="2819400" y="193414"/>
            <a:ext cx="7501800" cy="6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</a:t>
            </a:r>
            <a:r>
              <a:rPr lang="en-US" sz="3600"/>
              <a:t>N</a:t>
            </a:r>
            <a:endParaRPr sz="3600"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2000"/>
              <a:t>Solution overview: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     i.Developed a bidirectional LSTM model for Named Entity Recognition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     ii.Utilizes DL techniques for accurately identifying and classifies entities within unstructured data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2000"/>
              <a:t>Key propositions: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     i.Enhanced data processing:Enables efficient extraction of valuable information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     ii.Improved decision making:Provide insights into textual data,facilitating informed decision making processes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     iii.Automation of tasks:Automates the identification and classification of entities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     iv.Flexibility and customization:Offers flexibility to adapt the model to different domains 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b="0" lang="en-US" sz="2000">
                <a:latin typeface="Arial"/>
                <a:ea typeface="Arial"/>
                <a:cs typeface="Arial"/>
                <a:sym typeface="Arial"/>
              </a:rPr>
              <a:t>                              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4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1" i="0" sz="1100" u="none" cap="none" strike="noStrike">
              <a:solidFill>
                <a:srgbClr val="2D83C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7"/>
          <p:cNvSpPr txBox="1"/>
          <p:nvPr>
            <p:ph idx="12" type="sldNum"/>
          </p:nvPr>
        </p:nvSpPr>
        <p:spPr>
          <a:xfrm>
            <a:off x="755331" y="385444"/>
            <a:ext cx="1068133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i="0" sz="4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1" i="0" sz="1100" u="none" cap="none" strike="noStrike">
              <a:solidFill>
                <a:srgbClr val="2D83C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6696074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9353550" y="5895974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 txBox="1"/>
          <p:nvPr>
            <p:ph type="title"/>
          </p:nvPr>
        </p:nvSpPr>
        <p:spPr>
          <a:xfrm>
            <a:off x="2361266" y="400640"/>
            <a:ext cx="8381400" cy="6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t/>
            </a:r>
            <a:endParaRPr sz="4250"/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sz="2000"/>
              <a:t>i.State of the art technology: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    Utilizes techniques like Bidirectional LSTM,for superior performance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sz="2000"/>
              <a:t>ii.High Accuracy: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    Achieves high accuracy in entity recognition,surpassing traditional      methods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sz="2000"/>
              <a:t>iii.Scalability: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    Scales effectively to process large volume of data,ensuring consistent performance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sz="2000"/>
              <a:t>iv.Robustness: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    Demonstrates robust performance across various domains,languages and text formats making it versatile and reliable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sz="2000"/>
              <a:t>v.Seamless Integration: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    Integrates seamlessly with existing data pipelines 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t/>
            </a:r>
            <a:endParaRPr sz="4250"/>
          </a:p>
        </p:txBody>
      </p:sp>
      <p:sp>
        <p:nvSpPr>
          <p:cNvPr id="176" name="Google Shape;176;p8"/>
          <p:cNvSpPr txBox="1"/>
          <p:nvPr/>
        </p:nvSpPr>
        <p:spPr>
          <a:xfrm>
            <a:off x="11277217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1" i="0" sz="1100" u="none" cap="none" strike="noStrike">
              <a:solidFill>
                <a:srgbClr val="2D83C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6696074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9353550" y="5895974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4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9"/>
          <p:cNvSpPr txBox="1"/>
          <p:nvPr/>
        </p:nvSpPr>
        <p:spPr>
          <a:xfrm>
            <a:off x="11277217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647709" y="291150"/>
            <a:ext cx="95076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0" y="0"/>
            <a:ext cx="8490600" cy="6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105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1.Data Loading:</a:t>
            </a:r>
            <a:endParaRPr b="1" sz="130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The code likely utilizes libraries like pandas to import the NER dataset from a file format like CSV</a:t>
            </a:r>
            <a:endParaRPr sz="130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105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2.Handling missing values:</a:t>
            </a:r>
            <a:endParaRPr b="1" sz="130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i.Real-world datasets may contain missing entries. The code might handle these missing values by:</a:t>
            </a:r>
            <a:endParaRPr sz="130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ii.Removing rows with missing text or labels</a:t>
            </a:r>
            <a:endParaRPr sz="130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iii.Imputing missing values with common words or average values </a:t>
            </a:r>
            <a:endParaRPr sz="130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105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3.Text Normalization:</a:t>
            </a:r>
            <a:endParaRPr b="1" sz="130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NLP models require consistent text representation. The code might perform normalization techniques like:</a:t>
            </a:r>
            <a:endParaRPr sz="130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i.Lowercasing all text: This ensures consistency and reduces vocabulary size.</a:t>
            </a:r>
            <a:endParaRPr sz="130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ii.Punctuation removal: Punctuation might not be relevant for NER and can be removed.</a:t>
            </a:r>
            <a:endParaRPr sz="130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iii.Tokenization: Splitting the text into individual words or sub-word units(tokens) for model processing.  </a:t>
            </a:r>
            <a:endParaRPr sz="130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endParaRPr sz="130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2024-04-16T22:57:42Z</dcterms:created>
</cp:coreProperties>
</file>