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729F11-1668-4491-9140-A48C864A5A85}">
  <a:tblStyle styleId="{6F729F11-1668-4491-9140-A48C864A5A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CC591A5-EF42-43A4-AEF8-C8B7C46B708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6bdd26fb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6bdd26fb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in the layer of either </a:t>
            </a:r>
            <a:r>
              <a:rPr lang="en"/>
              <a:t>Education</a:t>
            </a:r>
            <a:r>
              <a:rPr lang="en"/>
              <a:t> as shown here or Marital </a:t>
            </a:r>
            <a:r>
              <a:rPr lang="en"/>
              <a:t>status</a:t>
            </a:r>
            <a:r>
              <a:rPr lang="en"/>
              <a:t> as shown in the previous </a:t>
            </a:r>
            <a:r>
              <a:rPr lang="en"/>
              <a:t>slide did not reveal any obvious clusters. This may have been from the dominance of one group over the other.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6bdd26fb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6bdd26fb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Means </a:t>
            </a:r>
            <a:r>
              <a:rPr lang="en"/>
              <a:t>clustering</a:t>
            </a:r>
            <a:r>
              <a:rPr lang="en"/>
              <a:t> is an unsupervised technique that separates unlabeled data into </a:t>
            </a:r>
            <a:r>
              <a:rPr lang="en"/>
              <a:t>different</a:t>
            </a:r>
            <a:r>
              <a:rPr lang="en"/>
              <a:t> groups. While this method is best suited for data </a:t>
            </a:r>
            <a:r>
              <a:rPr lang="en"/>
              <a:t>where</a:t>
            </a:r>
            <a:r>
              <a:rPr lang="en"/>
              <a:t> clusters are well </a:t>
            </a:r>
            <a:r>
              <a:rPr lang="en"/>
              <a:t>separated</a:t>
            </a:r>
            <a:r>
              <a:rPr lang="en"/>
              <a:t> it was determined that this technique would still be </a:t>
            </a:r>
            <a:r>
              <a:rPr lang="en"/>
              <a:t>beneficial</a:t>
            </a:r>
            <a:r>
              <a:rPr lang="en"/>
              <a:t> in identifying clusters </a:t>
            </a:r>
            <a:r>
              <a:rPr lang="en"/>
              <a:t>within</a:t>
            </a:r>
            <a:r>
              <a:rPr lang="en"/>
              <a:t> the data I used. The strong relationships between income and several other features provided some </a:t>
            </a:r>
            <a:r>
              <a:rPr lang="en"/>
              <a:t>evidence</a:t>
            </a:r>
            <a:r>
              <a:rPr lang="en"/>
              <a:t> that there might be two income based clusters that </a:t>
            </a:r>
            <a:r>
              <a:rPr lang="en"/>
              <a:t>would</a:t>
            </a:r>
            <a:r>
              <a:rPr lang="en"/>
              <a:t> be </a:t>
            </a:r>
            <a:r>
              <a:rPr lang="en"/>
              <a:t>delineated</a:t>
            </a:r>
            <a:r>
              <a:rPr lang="en"/>
              <a:t> using this technique.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Preprocessing steps were taken as listed in the slide.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6bdd26fb8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6bdd26fb8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Since several of the features had strong outliers, these were removed leaving us with 2017 customers. Removing the outliers did not drastically change the data too much but my thought was that removing outliers provided a better representation of the majority of the customers.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6bdd26fb8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6bdd26fb8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three slides show summaries of the customera in the data set that was provided to the KMeans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6bdd26fb8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6bdd26fb8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6bdd26fb8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6bdd26fb8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look at the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6bdd26fb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6bdd26fb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C4043"/>
                </a:solidFill>
              </a:rPr>
              <a:t>This bring us to building the KMeans model. Several models were trained using a range of clusters between 2-7 to obtain the </a:t>
            </a:r>
            <a:r>
              <a:rPr lang="en" sz="1200">
                <a:solidFill>
                  <a:srgbClr val="3C4043"/>
                </a:solidFill>
              </a:rPr>
              <a:t>silhouette</a:t>
            </a:r>
            <a:r>
              <a:rPr lang="en" sz="1200">
                <a:solidFill>
                  <a:srgbClr val="3C4043"/>
                </a:solidFill>
              </a:rPr>
              <a:t> scores, which indicate how close the data points in each cluster are to one </a:t>
            </a:r>
            <a:r>
              <a:rPr lang="en" sz="1200">
                <a:solidFill>
                  <a:srgbClr val="3C4043"/>
                </a:solidFill>
              </a:rPr>
              <a:t>another.  A higher score indicates closeness within the cluster.. The silhouette score was the preferred method over using the elbow method in finding the optimal number of K-clusters since the original data was not very clustered to begin with.</a:t>
            </a:r>
            <a:endParaRPr sz="1200">
              <a:solidFill>
                <a:srgbClr val="3C4043"/>
              </a:solidFill>
            </a:endParaRPr>
          </a:p>
          <a:p>
            <a:pPr indent="0" lvl="0" marL="0" rtl="0" algn="l">
              <a:lnSpc>
                <a:spcPct val="115000"/>
              </a:lnSpc>
              <a:spcBef>
                <a:spcPts val="0"/>
              </a:spcBef>
              <a:spcAft>
                <a:spcPts val="0"/>
              </a:spcAft>
              <a:buNone/>
            </a:pPr>
            <a:r>
              <a:t/>
            </a:r>
            <a:endParaRPr sz="1200">
              <a:solidFill>
                <a:srgbClr val="3C4043"/>
              </a:solidFill>
            </a:endParaRPr>
          </a:p>
          <a:p>
            <a:pPr indent="0" lvl="0" marL="0" rtl="0" algn="l">
              <a:lnSpc>
                <a:spcPct val="115000"/>
              </a:lnSpc>
              <a:spcBef>
                <a:spcPts val="0"/>
              </a:spcBef>
              <a:spcAft>
                <a:spcPts val="0"/>
              </a:spcAft>
              <a:buNone/>
            </a:pPr>
            <a:r>
              <a:rPr lang="en" sz="1200">
                <a:solidFill>
                  <a:srgbClr val="3C4043"/>
                </a:solidFill>
              </a:rPr>
              <a:t>Silhouette</a:t>
            </a:r>
            <a:r>
              <a:rPr lang="en" sz="1200">
                <a:solidFill>
                  <a:srgbClr val="3C4043"/>
                </a:solidFill>
              </a:rPr>
              <a:t> score of 0.36, indicates how close the data </a:t>
            </a:r>
            <a:r>
              <a:rPr lang="en" sz="1200">
                <a:solidFill>
                  <a:srgbClr val="3C4043"/>
                </a:solidFill>
              </a:rPr>
              <a:t>points in each cluster are to on another. </a:t>
            </a:r>
            <a:endParaRPr sz="1200">
              <a:solidFill>
                <a:srgbClr val="3C4043"/>
              </a:solidFill>
            </a:endParaRPr>
          </a:p>
          <a:p>
            <a:pPr indent="0" lvl="0" marL="0" rtl="0" algn="l">
              <a:lnSpc>
                <a:spcPct val="115000"/>
              </a:lnSpc>
              <a:spcBef>
                <a:spcPts val="0"/>
              </a:spcBef>
              <a:spcAft>
                <a:spcPts val="0"/>
              </a:spcAft>
              <a:buNone/>
            </a:pPr>
            <a:r>
              <a:t/>
            </a:r>
            <a:endParaRPr sz="1200">
              <a:solidFill>
                <a:srgbClr val="3C4043"/>
              </a:solidFill>
            </a:endParaRPr>
          </a:p>
          <a:p>
            <a:pPr indent="0" lvl="0" marL="0" rtl="0" algn="l">
              <a:lnSpc>
                <a:spcPct val="115000"/>
              </a:lnSpc>
              <a:spcBef>
                <a:spcPts val="0"/>
              </a:spcBef>
              <a:spcAft>
                <a:spcPts val="0"/>
              </a:spcAft>
              <a:buNone/>
            </a:pPr>
            <a:r>
              <a:rPr lang="en" sz="1200">
                <a:solidFill>
                  <a:srgbClr val="3C4043"/>
                </a:solidFill>
              </a:rPr>
              <a:t>This score is calculated by measuring each data point similarity to the cluster it belongs to and how different it is from other clusters.</a:t>
            </a:r>
            <a:endParaRPr sz="1200">
              <a:solidFill>
                <a:srgbClr val="3C4043"/>
              </a:solidFill>
            </a:endParaRPr>
          </a:p>
          <a:p>
            <a:pPr indent="0" lvl="0" marL="0" rtl="0" algn="l">
              <a:lnSpc>
                <a:spcPct val="115000"/>
              </a:lnSpc>
              <a:spcBef>
                <a:spcPts val="0"/>
              </a:spcBef>
              <a:spcAft>
                <a:spcPts val="0"/>
              </a:spcAft>
              <a:buNone/>
            </a:pPr>
            <a:r>
              <a:t/>
            </a:r>
            <a:endParaRPr sz="1200">
              <a:solidFill>
                <a:srgbClr val="3C4043"/>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C4043"/>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6bdd26fb8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6bdd26fb8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improve upon our model </a:t>
            </a:r>
            <a:r>
              <a:rPr lang="en"/>
              <a:t>Principal</a:t>
            </a:r>
            <a:r>
              <a:rPr lang="en"/>
              <a:t> Component Analysis was used to reduce dimensions in attempt to better define the clusters. </a:t>
            </a:r>
            <a:endParaRPr/>
          </a:p>
          <a:p>
            <a:pPr indent="0" lvl="0" marL="0" rtl="0" algn="l">
              <a:spcBef>
                <a:spcPts val="0"/>
              </a:spcBef>
              <a:spcAft>
                <a:spcPts val="0"/>
              </a:spcAft>
              <a:buClr>
                <a:schemeClr val="dk1"/>
              </a:buClr>
              <a:buSzPts val="1100"/>
              <a:buFont typeface="Arial"/>
              <a:buNone/>
            </a:pPr>
            <a:r>
              <a:rPr lang="en">
                <a:solidFill>
                  <a:schemeClr val="dk1"/>
                </a:solidFill>
              </a:rPr>
              <a:t>Looking at the amount of variance explained by the number of components, I chose to use 6 components as that preserved 80% of the variability in the data.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6bdd26fb8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6bdd26fb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performing the dimensionality reduction technique to improve clustering and fitting the principal component scores to a new KMeans model using the </a:t>
            </a:r>
            <a:r>
              <a:rPr lang="en"/>
              <a:t>silhouette</a:t>
            </a:r>
            <a:r>
              <a:rPr lang="en"/>
              <a:t> score to find the optimal K, which was still 2 We could start analyzing the clusters. About 63% of values were </a:t>
            </a:r>
            <a:r>
              <a:rPr lang="en"/>
              <a:t>labeled</a:t>
            </a:r>
            <a:r>
              <a:rPr lang="en"/>
              <a:t> as belonging to cluster 0, and the rest to cluster 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6bdd26fb8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6bdd26fb8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proportion of higher </a:t>
            </a:r>
            <a:r>
              <a:rPr lang="en"/>
              <a:t>educated</a:t>
            </a:r>
            <a:r>
              <a:rPr lang="en"/>
              <a:t> </a:t>
            </a:r>
            <a:r>
              <a:rPr lang="en"/>
              <a:t>customers and those in a couple relationship in each cluster were similar. The customers in cluster 1 accepted promotions more often the those in cluster 0.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6bdd26f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6bdd26f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6bdd26fb8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6bdd26fb8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 0 &gt; Label 1</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6bdd26fb8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6bdd26fb8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scatter plot we can see the trend in income and number of purchases made at each place as well as number of visits to the website.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6bdd26fb8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6bdd26fb8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this scatter plot we can see the trend in income and the amount spent on each item as well as the total spending.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6bdd26fb8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6bdd26fb8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6bdd26fb8_1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6bdd26fb8_1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6bdd26fb8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d6bdd26fb8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6bdd26fb8_1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6bdd26fb8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f55b502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f55b502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6bdd26f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6bdd26f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 model could be built, an exploratory data analysis was performed to get a better understanding of the data. This was important to not only help guide and inform what clustering technique should be used but also to make sure any pre processing steps were performed before fitting the model with the data.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6bdd26fb8_1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6bdd26fb8_1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 model could be built, an exploratory data analysis was performed to get a better understanding of the data. This was important to not only help guide and inform what clustering technique should be used but also to make sure any pre processing steps were performed before fitting the model with the data.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6bdd26fb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6bdd26fb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few slides are some visualizations of the proportion of customers within each category, which are summarized in later </a:t>
            </a:r>
            <a:r>
              <a:rPr lang="en"/>
              <a:t>slides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6bdd26fb8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6bdd26fb8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6bdd26f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6bdd26f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looking at the distributions of the continuous variables we can see that most are skewed to the right, indicating high leverage outliers.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6bdd26fb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6bdd26fb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reveal the relationships between the </a:t>
            </a:r>
            <a:r>
              <a:rPr lang="en"/>
              <a:t>continuous</a:t>
            </a:r>
            <a:r>
              <a:rPr lang="en"/>
              <a:t> variables in our data, I created a heatplot. </a:t>
            </a:r>
            <a:endParaRPr/>
          </a:p>
          <a:p>
            <a:pPr indent="0" lvl="0" marL="0" rtl="0" algn="l">
              <a:spcBef>
                <a:spcPts val="0"/>
              </a:spcBef>
              <a:spcAft>
                <a:spcPts val="0"/>
              </a:spcAft>
              <a:buNone/>
            </a:pPr>
            <a:r>
              <a:rPr lang="en"/>
              <a:t>Some of the highest correlations in our data were between a customers income and type of product purchased, as well as income and the place </a:t>
            </a:r>
            <a:r>
              <a:rPr lang="en"/>
              <a:t>where</a:t>
            </a:r>
            <a:r>
              <a:rPr lang="en"/>
              <a:t> purchases were made.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6bdd26fb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6bdd26fb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t>
            </a:r>
            <a:r>
              <a:rPr lang="en"/>
              <a:t>decided to look at scatter plots adding in the layer of a marital status and level and Education. Understanding where individuals with different incomes are making the most purchase might be helpful in decided where to emphasize higher or lower cost products. While the data is pretty spread across incomes, there are some trends that emerge when looking at these plots. As income increases, purchases made in a store or catalogs increases.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3000">
                <a:solidFill>
                  <a:srgbClr val="3C4043"/>
                </a:solidFill>
              </a:rPr>
              <a:t>Data 622: Machine Learning and Big Data</a:t>
            </a:r>
            <a:endParaRPr b="1" sz="3000">
              <a:solidFill>
                <a:srgbClr val="3C4043"/>
              </a:solidFill>
            </a:endParaRPr>
          </a:p>
          <a:p>
            <a:pPr indent="0" lvl="0" marL="0" rtl="0" algn="ctr">
              <a:lnSpc>
                <a:spcPct val="115000"/>
              </a:lnSpc>
              <a:spcBef>
                <a:spcPts val="0"/>
              </a:spcBef>
              <a:spcAft>
                <a:spcPts val="0"/>
              </a:spcAft>
              <a:buNone/>
            </a:pPr>
            <a:r>
              <a:rPr b="1" lang="en" sz="3000">
                <a:solidFill>
                  <a:srgbClr val="3C4043"/>
                </a:solidFill>
              </a:rPr>
              <a:t>Assignment 4 </a:t>
            </a:r>
            <a:endParaRPr sz="6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i="1" lang="en" sz="2500">
                <a:solidFill>
                  <a:srgbClr val="3C4043"/>
                </a:solidFill>
              </a:rPr>
              <a:t>Dirk Hartog </a:t>
            </a:r>
            <a:endParaRPr sz="4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2" name="Google Shape;112;p22"/>
          <p:cNvPicPr preferRelativeResize="0"/>
          <p:nvPr/>
        </p:nvPicPr>
        <p:blipFill>
          <a:blip r:embed="rId3">
            <a:alphaModFix/>
          </a:blip>
          <a:stretch>
            <a:fillRect/>
          </a:stretch>
        </p:blipFill>
        <p:spPr>
          <a:xfrm>
            <a:off x="1114962" y="169175"/>
            <a:ext cx="6914074" cy="480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 Means</a:t>
            </a:r>
            <a:r>
              <a:rPr lang="en"/>
              <a:t> Clustering </a:t>
            </a:r>
            <a:endParaRPr/>
          </a:p>
        </p:txBody>
      </p:sp>
      <p:sp>
        <p:nvSpPr>
          <p:cNvPr id="118" name="Google Shape;118;p23"/>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Unsupervised learning technique to divide data</a:t>
            </a:r>
            <a:endParaRPr/>
          </a:p>
          <a:p>
            <a:pPr indent="0" lvl="0" marL="0" rtl="0" algn="l">
              <a:spcBef>
                <a:spcPts val="1200"/>
              </a:spcBef>
              <a:spcAft>
                <a:spcPts val="0"/>
              </a:spcAft>
              <a:buNone/>
            </a:pPr>
            <a:r>
              <a:rPr lang="en"/>
              <a:t>Data only included </a:t>
            </a:r>
            <a:r>
              <a:rPr lang="en"/>
              <a:t>the</a:t>
            </a:r>
            <a:r>
              <a:rPr lang="en"/>
              <a:t> continuous variables </a:t>
            </a:r>
            <a:endParaRPr/>
          </a:p>
          <a:p>
            <a:pPr indent="0" lvl="0" marL="0" rtl="0" algn="l">
              <a:spcBef>
                <a:spcPts val="1200"/>
              </a:spcBef>
              <a:spcAft>
                <a:spcPts val="0"/>
              </a:spcAft>
              <a:buNone/>
            </a:pPr>
            <a:r>
              <a:rPr lang="en"/>
              <a:t>Preprocessing</a:t>
            </a:r>
            <a:r>
              <a:rPr lang="en"/>
              <a:t> steps: </a:t>
            </a:r>
            <a:endParaRPr/>
          </a:p>
          <a:p>
            <a:pPr indent="-334327" lvl="0" marL="457200" rtl="0" algn="l">
              <a:spcBef>
                <a:spcPts val="1200"/>
              </a:spcBef>
              <a:spcAft>
                <a:spcPts val="0"/>
              </a:spcAft>
              <a:buSzPct val="100000"/>
              <a:buAutoNum type="arabicPeriod"/>
            </a:pPr>
            <a:r>
              <a:rPr lang="en"/>
              <a:t>Remove Outliers</a:t>
            </a:r>
            <a:endParaRPr/>
          </a:p>
          <a:p>
            <a:pPr indent="-334327" lvl="0" marL="457200" rtl="0" algn="l">
              <a:spcBef>
                <a:spcPts val="0"/>
              </a:spcBef>
              <a:spcAft>
                <a:spcPts val="0"/>
              </a:spcAft>
              <a:buSzPct val="100000"/>
              <a:buAutoNum type="arabicPeriod"/>
            </a:pPr>
            <a:r>
              <a:rPr lang="en"/>
              <a:t>Scaled the data through standardization </a:t>
            </a:r>
            <a:endParaRPr/>
          </a:p>
          <a:p>
            <a:pPr indent="-334327" lvl="0" marL="457200" rtl="0" algn="l">
              <a:spcBef>
                <a:spcPts val="0"/>
              </a:spcBef>
              <a:spcAft>
                <a:spcPts val="0"/>
              </a:spcAft>
              <a:buSzPct val="100000"/>
              <a:buAutoNum type="arabicPeriod"/>
            </a:pPr>
            <a:r>
              <a:rPr lang="en"/>
              <a:t>There was no missing data</a:t>
            </a:r>
            <a:endParaRPr/>
          </a:p>
          <a:p>
            <a:pPr indent="-334327" lvl="0" marL="457200" rtl="0" algn="l">
              <a:spcBef>
                <a:spcPts val="0"/>
              </a:spcBef>
              <a:spcAft>
                <a:spcPts val="0"/>
              </a:spcAft>
              <a:buSzPct val="100000"/>
              <a:buAutoNum type="arabicPeriod"/>
            </a:pPr>
            <a:r>
              <a:rPr lang="en"/>
              <a:t>Calculated </a:t>
            </a:r>
            <a:r>
              <a:rPr lang="en"/>
              <a:t>silhouette</a:t>
            </a:r>
            <a:r>
              <a:rPr lang="en"/>
              <a:t> scores to find the optimal number of clusters</a:t>
            </a:r>
            <a:endParaRPr/>
          </a:p>
          <a:p>
            <a:pPr indent="0" lvl="0" marL="0" rtl="0" algn="l">
              <a:spcBef>
                <a:spcPts val="1200"/>
              </a:spcBef>
              <a:spcAft>
                <a:spcPts val="0"/>
              </a:spcAft>
              <a:buNone/>
            </a:pPr>
            <a:r>
              <a:rPr lang="en"/>
              <a:t>A model was built </a:t>
            </a:r>
            <a:r>
              <a:rPr lang="en"/>
              <a:t>with </a:t>
            </a:r>
            <a:r>
              <a:rPr lang="en"/>
              <a:t>the scaled data using the optimal number of clusters from above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5" name="Google Shape;125;p24"/>
          <p:cNvPicPr preferRelativeResize="0"/>
          <p:nvPr/>
        </p:nvPicPr>
        <p:blipFill>
          <a:blip r:embed="rId3">
            <a:alphaModFix/>
          </a:blip>
          <a:stretch>
            <a:fillRect/>
          </a:stretch>
        </p:blipFill>
        <p:spPr>
          <a:xfrm>
            <a:off x="1327675" y="155288"/>
            <a:ext cx="6488650" cy="4832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Customer demographics</a:t>
            </a:r>
            <a:endParaRPr/>
          </a:p>
        </p:txBody>
      </p:sp>
      <p:graphicFrame>
        <p:nvGraphicFramePr>
          <p:cNvPr id="132" name="Google Shape;132;p25"/>
          <p:cNvGraphicFramePr/>
          <p:nvPr/>
        </p:nvGraphicFramePr>
        <p:xfrm>
          <a:off x="933450" y="1108550"/>
          <a:ext cx="3000000" cy="3000000"/>
        </p:xfrm>
        <a:graphic>
          <a:graphicData uri="http://schemas.openxmlformats.org/drawingml/2006/table">
            <a:tbl>
              <a:tblPr>
                <a:noFill/>
                <a:tableStyleId>{6F729F11-1668-4491-9140-A48C864A5A85}</a:tableStyleId>
              </a:tblPr>
              <a:tblGrid>
                <a:gridCol w="2276500"/>
                <a:gridCol w="5000575"/>
              </a:tblGrid>
              <a:tr h="562475">
                <a:tc>
                  <a:txBody>
                    <a:bodyPr/>
                    <a:lstStyle/>
                    <a:p>
                      <a:pPr indent="0" lvl="0" marL="0" rtl="0" algn="r">
                        <a:spcBef>
                          <a:spcPts val="0"/>
                        </a:spcBef>
                        <a:spcAft>
                          <a:spcPts val="0"/>
                        </a:spcAft>
                        <a:buNone/>
                      </a:pPr>
                      <a:r>
                        <a:rPr b="1" i="1" lang="en" sz="1600"/>
                        <a:t>Average age </a:t>
                      </a:r>
                      <a:endParaRPr b="1" i="1" sz="1600"/>
                    </a:p>
                  </a:txBody>
                  <a:tcPr marT="91425" marB="91425" marR="91425" marL="91425">
                    <a:solidFill>
                      <a:srgbClr val="CFEFD6"/>
                    </a:solidFill>
                  </a:tcPr>
                </a:tc>
                <a:tc>
                  <a:txBody>
                    <a:bodyPr/>
                    <a:lstStyle/>
                    <a:p>
                      <a:pPr indent="0" lvl="0" marL="0" rtl="0" algn="l">
                        <a:spcBef>
                          <a:spcPts val="0"/>
                        </a:spcBef>
                        <a:spcAft>
                          <a:spcPts val="0"/>
                        </a:spcAft>
                        <a:buNone/>
                      </a:pPr>
                      <a:r>
                        <a:rPr lang="en" sz="1600"/>
                        <a:t>55 (28 - 84)</a:t>
                      </a:r>
                      <a:endParaRPr sz="1600"/>
                    </a:p>
                  </a:txBody>
                  <a:tcPr marT="91425" marB="91425" marR="91425" marL="91425"/>
                </a:tc>
              </a:tr>
              <a:tr h="562475">
                <a:tc>
                  <a:txBody>
                    <a:bodyPr/>
                    <a:lstStyle/>
                    <a:p>
                      <a:pPr indent="0" lvl="0" marL="0" rtl="0" algn="r">
                        <a:spcBef>
                          <a:spcPts val="0"/>
                        </a:spcBef>
                        <a:spcAft>
                          <a:spcPts val="0"/>
                        </a:spcAft>
                        <a:buNone/>
                      </a:pPr>
                      <a:r>
                        <a:rPr b="1" i="1" lang="en" sz="1600"/>
                        <a:t>Average Income</a:t>
                      </a:r>
                      <a:endParaRPr b="1" i="1" sz="1600"/>
                    </a:p>
                  </a:txBody>
                  <a:tcPr marT="91425" marB="91425" marR="91425" marL="91425">
                    <a:solidFill>
                      <a:srgbClr val="CFEFD6"/>
                    </a:solidFill>
                  </a:tcPr>
                </a:tc>
                <a:tc>
                  <a:txBody>
                    <a:bodyPr/>
                    <a:lstStyle/>
                    <a:p>
                      <a:pPr indent="0" lvl="0" marL="0" rtl="0" algn="l">
                        <a:spcBef>
                          <a:spcPts val="0"/>
                        </a:spcBef>
                        <a:spcAft>
                          <a:spcPts val="0"/>
                        </a:spcAft>
                        <a:buNone/>
                      </a:pPr>
                      <a:r>
                        <a:rPr lang="en" sz="1600"/>
                        <a:t>$49,996.80 (3,792 - 101,970.00)</a:t>
                      </a:r>
                      <a:endParaRPr sz="1600"/>
                    </a:p>
                  </a:txBody>
                  <a:tcPr marT="91425" marB="91425" marR="91425" marL="91425"/>
                </a:tc>
              </a:tr>
              <a:tr h="562475">
                <a:tc>
                  <a:txBody>
                    <a:bodyPr/>
                    <a:lstStyle/>
                    <a:p>
                      <a:pPr indent="0" lvl="0" marL="0" rtl="0" algn="r">
                        <a:spcBef>
                          <a:spcPts val="0"/>
                        </a:spcBef>
                        <a:spcAft>
                          <a:spcPts val="0"/>
                        </a:spcAft>
                        <a:buNone/>
                      </a:pPr>
                      <a:r>
                        <a:rPr b="1" i="1" lang="en" sz="1600"/>
                        <a:t>Education</a:t>
                      </a:r>
                      <a:endParaRPr b="1" i="1" sz="1600"/>
                    </a:p>
                  </a:txBody>
                  <a:tcPr marT="91425" marB="91425" marR="91425" marL="91425">
                    <a:solidFill>
                      <a:srgbClr val="CFEFD6"/>
                    </a:solidFill>
                  </a:tcPr>
                </a:tc>
                <a:tc>
                  <a:txBody>
                    <a:bodyPr/>
                    <a:lstStyle/>
                    <a:p>
                      <a:pPr indent="0" lvl="0" marL="0" rtl="0" algn="l">
                        <a:spcBef>
                          <a:spcPts val="0"/>
                        </a:spcBef>
                        <a:spcAft>
                          <a:spcPts val="0"/>
                        </a:spcAft>
                        <a:buNone/>
                      </a:pPr>
                      <a:r>
                        <a:rPr lang="en" sz="1600"/>
                        <a:t>88.2</a:t>
                      </a:r>
                      <a:r>
                        <a:rPr lang="en" sz="1600"/>
                        <a:t>% have </a:t>
                      </a:r>
                      <a:r>
                        <a:rPr lang="en" sz="1600"/>
                        <a:t>received</a:t>
                      </a:r>
                      <a:r>
                        <a:rPr lang="en" sz="1600"/>
                        <a:t> post </a:t>
                      </a:r>
                      <a:r>
                        <a:rPr lang="en" sz="1600"/>
                        <a:t>graduate</a:t>
                      </a:r>
                      <a:r>
                        <a:rPr lang="en" sz="1600"/>
                        <a:t> education</a:t>
                      </a:r>
                      <a:endParaRPr sz="1600"/>
                    </a:p>
                  </a:txBody>
                  <a:tcPr marT="91425" marB="91425" marR="91425" marL="91425"/>
                </a:tc>
              </a:tr>
              <a:tr h="562475">
                <a:tc>
                  <a:txBody>
                    <a:bodyPr/>
                    <a:lstStyle/>
                    <a:p>
                      <a:pPr indent="0" lvl="0" marL="0" rtl="0" algn="r">
                        <a:spcBef>
                          <a:spcPts val="0"/>
                        </a:spcBef>
                        <a:spcAft>
                          <a:spcPts val="0"/>
                        </a:spcAft>
                        <a:buNone/>
                      </a:pPr>
                      <a:r>
                        <a:rPr b="1" i="1" lang="en" sz="1600"/>
                        <a:t>Marital</a:t>
                      </a:r>
                      <a:r>
                        <a:rPr b="1" i="1" lang="en" sz="1600"/>
                        <a:t> Status</a:t>
                      </a:r>
                      <a:endParaRPr b="1" i="1" sz="1600"/>
                    </a:p>
                  </a:txBody>
                  <a:tcPr marT="91425" marB="91425" marR="91425" marL="91425">
                    <a:solidFill>
                      <a:srgbClr val="CFEFD6"/>
                    </a:solidFill>
                  </a:tcPr>
                </a:tc>
                <a:tc>
                  <a:txBody>
                    <a:bodyPr/>
                    <a:lstStyle/>
                    <a:p>
                      <a:pPr indent="0" lvl="0" marL="0" rtl="0" algn="l">
                        <a:spcBef>
                          <a:spcPts val="0"/>
                        </a:spcBef>
                        <a:spcAft>
                          <a:spcPts val="0"/>
                        </a:spcAft>
                        <a:buNone/>
                      </a:pPr>
                      <a:r>
                        <a:rPr lang="en" sz="1600"/>
                        <a:t>&gt; 82% are a couple (Married or </a:t>
                      </a:r>
                      <a:r>
                        <a:rPr lang="en" sz="1600"/>
                        <a:t>Together</a:t>
                      </a:r>
                      <a:r>
                        <a:rPr lang="en" sz="1600"/>
                        <a:t>)</a:t>
                      </a:r>
                      <a:endParaRPr sz="1600"/>
                    </a:p>
                  </a:txBody>
                  <a:tcPr marT="91425" marB="91425" marR="91425" marL="91425"/>
                </a:tc>
              </a:tr>
              <a:tr h="562475">
                <a:tc>
                  <a:txBody>
                    <a:bodyPr/>
                    <a:lstStyle/>
                    <a:p>
                      <a:pPr indent="0" lvl="0" marL="0" rtl="0" algn="r">
                        <a:spcBef>
                          <a:spcPts val="0"/>
                        </a:spcBef>
                        <a:spcAft>
                          <a:spcPts val="0"/>
                        </a:spcAft>
                        <a:buNone/>
                      </a:pPr>
                      <a:r>
                        <a:rPr b="1" i="1" lang="en" sz="1600"/>
                        <a:t>Number of Children</a:t>
                      </a:r>
                      <a:endParaRPr b="1" i="1" sz="1600"/>
                    </a:p>
                  </a:txBody>
                  <a:tcPr marT="91425" marB="91425" marR="91425" marL="91425">
                    <a:solidFill>
                      <a:srgbClr val="CFEFD6"/>
                    </a:solidFill>
                  </a:tcPr>
                </a:tc>
                <a:tc>
                  <a:txBody>
                    <a:bodyPr/>
                    <a:lstStyle/>
                    <a:p>
                      <a:pPr indent="0" lvl="0" marL="0" rtl="0" algn="l">
                        <a:spcBef>
                          <a:spcPts val="0"/>
                        </a:spcBef>
                        <a:spcAft>
                          <a:spcPts val="0"/>
                        </a:spcAft>
                        <a:buNone/>
                      </a:pPr>
                      <a:r>
                        <a:rPr lang="en" sz="1600"/>
                        <a:t>Median number of </a:t>
                      </a:r>
                      <a:r>
                        <a:rPr lang="en" sz="1600"/>
                        <a:t>children</a:t>
                      </a:r>
                      <a:r>
                        <a:rPr lang="en" sz="1600"/>
                        <a:t> was 1</a:t>
                      </a:r>
                      <a:endParaRPr sz="1600"/>
                    </a:p>
                  </a:txBody>
                  <a:tcPr marT="91425" marB="91425" marR="91425" marL="91425"/>
                </a:tc>
              </a:tr>
              <a:tr h="707775">
                <a:tc>
                  <a:txBody>
                    <a:bodyPr/>
                    <a:lstStyle/>
                    <a:p>
                      <a:pPr indent="0" lvl="0" marL="0" rtl="0" algn="r">
                        <a:spcBef>
                          <a:spcPts val="0"/>
                        </a:spcBef>
                        <a:spcAft>
                          <a:spcPts val="0"/>
                        </a:spcAft>
                        <a:buNone/>
                      </a:pPr>
                      <a:r>
                        <a:rPr b="1" i="1" lang="en" sz="1600"/>
                        <a:t>Days since last purchase</a:t>
                      </a:r>
                      <a:endParaRPr b="1" i="1" sz="1600"/>
                    </a:p>
                  </a:txBody>
                  <a:tcPr marT="91425" marB="91425" marR="91425" marL="91425">
                    <a:solidFill>
                      <a:srgbClr val="CFEFD6"/>
                    </a:solidFill>
                  </a:tcPr>
                </a:tc>
                <a:tc>
                  <a:txBody>
                    <a:bodyPr/>
                    <a:lstStyle/>
                    <a:p>
                      <a:pPr indent="0" lvl="0" marL="0" rtl="0" algn="l">
                        <a:spcBef>
                          <a:spcPts val="0"/>
                        </a:spcBef>
                        <a:spcAft>
                          <a:spcPts val="0"/>
                        </a:spcAft>
                        <a:buNone/>
                      </a:pPr>
                      <a:r>
                        <a:rPr lang="en" sz="1600"/>
                        <a:t>50 days (0 - 99)</a:t>
                      </a:r>
                      <a:endParaRPr sz="1600"/>
                    </a:p>
                  </a:txBody>
                  <a:tcPr marT="91425" marB="91425" marR="91425" marL="91425"/>
                </a:tc>
              </a:tr>
            </a:tbl>
          </a:graphicData>
        </a:graphic>
      </p:graphicFrame>
      <p:sp>
        <p:nvSpPr>
          <p:cNvPr id="133" name="Google Shape;133;p25"/>
          <p:cNvSpPr txBox="1"/>
          <p:nvPr/>
        </p:nvSpPr>
        <p:spPr>
          <a:xfrm>
            <a:off x="563050" y="4704900"/>
            <a:ext cx="39291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300">
                <a:solidFill>
                  <a:schemeClr val="dk1"/>
                </a:solidFill>
              </a:rPr>
              <a:t>*After outliers removed</a:t>
            </a:r>
            <a:endParaRPr b="1" i="1"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Promotions</a:t>
            </a:r>
            <a:endParaRPr/>
          </a:p>
        </p:txBody>
      </p:sp>
      <p:sp>
        <p:nvSpPr>
          <p:cNvPr id="140" name="Google Shape;140;p26"/>
          <p:cNvSpPr txBox="1"/>
          <p:nvPr>
            <p:ph idx="1" type="body"/>
          </p:nvPr>
        </p:nvSpPr>
        <p:spPr>
          <a:xfrm>
            <a:off x="311700" y="1152475"/>
            <a:ext cx="8520600" cy="25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Acceptance rates through all 6 </a:t>
            </a:r>
            <a:r>
              <a:rPr lang="en" sz="2000"/>
              <a:t>campaigns</a:t>
            </a:r>
            <a:r>
              <a:rPr lang="en" sz="2000"/>
              <a:t> ranged from 2-15% </a:t>
            </a:r>
            <a:endParaRPr sz="2000"/>
          </a:p>
          <a:p>
            <a:pPr indent="0" lvl="0" marL="0" rtl="0" algn="l">
              <a:spcBef>
                <a:spcPts val="1200"/>
              </a:spcBef>
              <a:spcAft>
                <a:spcPts val="0"/>
              </a:spcAft>
              <a:buNone/>
            </a:pPr>
            <a:r>
              <a:rPr lang="en" sz="2000"/>
              <a:t>Campaign 6 had the highest acceptance rate (14.3%) </a:t>
            </a:r>
            <a:endParaRPr sz="2000"/>
          </a:p>
          <a:p>
            <a:pPr indent="0" lvl="0" marL="0" rtl="0" algn="l">
              <a:spcBef>
                <a:spcPts val="1200"/>
              </a:spcBef>
              <a:spcAft>
                <a:spcPts val="0"/>
              </a:spcAft>
              <a:buNone/>
            </a:pPr>
            <a:r>
              <a:rPr lang="en" sz="2000"/>
              <a:t>Campaign 2 lowest accepted rate (1.5%). </a:t>
            </a:r>
            <a:endParaRPr sz="2000"/>
          </a:p>
          <a:p>
            <a:pPr indent="0" lvl="0" marL="0" rtl="0" algn="l">
              <a:spcBef>
                <a:spcPts val="1200"/>
              </a:spcBef>
              <a:spcAft>
                <a:spcPts val="1200"/>
              </a:spcAft>
              <a:buNone/>
            </a:pPr>
            <a:r>
              <a:rPr lang="en" sz="2000"/>
              <a:t>Purchases made with a deal r</a:t>
            </a:r>
            <a:r>
              <a:rPr lang="en" sz="2000"/>
              <a:t>anged from 0 - 8, with an average of 2/customer</a:t>
            </a:r>
            <a:endParaRPr sz="2000"/>
          </a:p>
        </p:txBody>
      </p:sp>
      <p:sp>
        <p:nvSpPr>
          <p:cNvPr id="141" name="Google Shape;141;p26"/>
          <p:cNvSpPr txBox="1"/>
          <p:nvPr/>
        </p:nvSpPr>
        <p:spPr>
          <a:xfrm>
            <a:off x="549825" y="4546125"/>
            <a:ext cx="39291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300">
                <a:solidFill>
                  <a:schemeClr val="dk1"/>
                </a:solidFill>
              </a:rPr>
              <a:t>*After outliers removed</a:t>
            </a:r>
            <a:endParaRPr b="1" i="1" sz="13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Spending Habits - Place and Products </a:t>
            </a:r>
            <a:endParaRPr/>
          </a:p>
        </p:txBody>
      </p:sp>
      <p:graphicFrame>
        <p:nvGraphicFramePr>
          <p:cNvPr id="148" name="Google Shape;148;p27"/>
          <p:cNvGraphicFramePr/>
          <p:nvPr/>
        </p:nvGraphicFramePr>
        <p:xfrm>
          <a:off x="1271100" y="1102763"/>
          <a:ext cx="3000000" cy="3000000"/>
        </p:xfrm>
        <a:graphic>
          <a:graphicData uri="http://schemas.openxmlformats.org/drawingml/2006/table">
            <a:tbl>
              <a:tblPr>
                <a:noFill/>
                <a:tableStyleId>{6F729F11-1668-4491-9140-A48C864A5A85}</a:tableStyleId>
              </a:tblPr>
              <a:tblGrid>
                <a:gridCol w="1124075"/>
                <a:gridCol w="1303300"/>
              </a:tblGrid>
              <a:tr h="643950">
                <a:tc>
                  <a:txBody>
                    <a:bodyPr/>
                    <a:lstStyle/>
                    <a:p>
                      <a:pPr indent="0" lvl="0" marL="0" rtl="0" algn="ctr">
                        <a:spcBef>
                          <a:spcPts val="0"/>
                        </a:spcBef>
                        <a:spcAft>
                          <a:spcPts val="0"/>
                        </a:spcAft>
                        <a:buNone/>
                      </a:pPr>
                      <a:r>
                        <a:rPr b="1" i="1" lang="en" sz="1700"/>
                        <a:t>Product</a:t>
                      </a:r>
                      <a:endParaRPr b="1" i="1" sz="1700"/>
                    </a:p>
                  </a:txBody>
                  <a:tcPr marT="91425" marB="91425" marR="91425" marL="91425" anchor="ctr">
                    <a:solidFill>
                      <a:srgbClr val="C9DAF8"/>
                    </a:solidFill>
                  </a:tcPr>
                </a:tc>
                <a:tc>
                  <a:txBody>
                    <a:bodyPr/>
                    <a:lstStyle/>
                    <a:p>
                      <a:pPr indent="0" lvl="0" marL="0" rtl="0" algn="ctr">
                        <a:spcBef>
                          <a:spcPts val="0"/>
                        </a:spcBef>
                        <a:spcAft>
                          <a:spcPts val="0"/>
                        </a:spcAft>
                        <a:buNone/>
                      </a:pPr>
                      <a:r>
                        <a:rPr b="1" i="1" lang="en" sz="1700"/>
                        <a:t>Avg. Spent</a:t>
                      </a:r>
                      <a:endParaRPr b="1" i="1" sz="1700"/>
                    </a:p>
                  </a:txBody>
                  <a:tcPr marT="91425" marB="91425" marR="91425" marL="91425" anchor="ctr"/>
                </a:tc>
              </a:tr>
              <a:tr h="489600">
                <a:tc>
                  <a:txBody>
                    <a:bodyPr/>
                    <a:lstStyle/>
                    <a:p>
                      <a:pPr indent="0" lvl="0" marL="0" rtl="0" algn="r">
                        <a:spcBef>
                          <a:spcPts val="0"/>
                        </a:spcBef>
                        <a:spcAft>
                          <a:spcPts val="0"/>
                        </a:spcAft>
                        <a:buNone/>
                      </a:pPr>
                      <a:r>
                        <a:rPr b="1" i="1" lang="en" sz="1600"/>
                        <a:t>Wine </a:t>
                      </a:r>
                      <a:endParaRPr b="1" i="1" sz="1600"/>
                    </a:p>
                  </a:txBody>
                  <a:tcPr marT="91425" marB="91425" marR="91425" marL="91425">
                    <a:solidFill>
                      <a:srgbClr val="C9DAF8"/>
                    </a:solidFill>
                  </a:tcPr>
                </a:tc>
                <a:tc>
                  <a:txBody>
                    <a:bodyPr/>
                    <a:lstStyle/>
                    <a:p>
                      <a:pPr indent="0" lvl="0" marL="0" rtl="0" algn="r">
                        <a:spcBef>
                          <a:spcPts val="0"/>
                        </a:spcBef>
                        <a:spcAft>
                          <a:spcPts val="0"/>
                        </a:spcAft>
                        <a:buNone/>
                      </a:pPr>
                      <a:r>
                        <a:rPr b="1" i="1" lang="en" sz="1600"/>
                        <a:t>$289.50</a:t>
                      </a:r>
                      <a:endParaRPr b="1" i="1" sz="1600"/>
                    </a:p>
                  </a:txBody>
                  <a:tcPr marT="91425" marB="91425" marR="91425" marL="91425"/>
                </a:tc>
              </a:tr>
              <a:tr h="489600">
                <a:tc>
                  <a:txBody>
                    <a:bodyPr/>
                    <a:lstStyle/>
                    <a:p>
                      <a:pPr indent="0" lvl="0" marL="0" rtl="0" algn="r">
                        <a:spcBef>
                          <a:spcPts val="0"/>
                        </a:spcBef>
                        <a:spcAft>
                          <a:spcPts val="0"/>
                        </a:spcAft>
                        <a:buNone/>
                      </a:pPr>
                      <a:r>
                        <a:rPr b="1" i="1" lang="en" sz="1600"/>
                        <a:t>Fruits</a:t>
                      </a:r>
                      <a:endParaRPr b="1" i="1" sz="1600"/>
                    </a:p>
                  </a:txBody>
                  <a:tcPr marT="91425" marB="91425" marR="91425" marL="91425">
                    <a:solidFill>
                      <a:srgbClr val="C9DAF8"/>
                    </a:solidFill>
                  </a:tcPr>
                </a:tc>
                <a:tc>
                  <a:txBody>
                    <a:bodyPr/>
                    <a:lstStyle/>
                    <a:p>
                      <a:pPr indent="0" lvl="0" marL="0" rtl="0" algn="r">
                        <a:spcBef>
                          <a:spcPts val="0"/>
                        </a:spcBef>
                        <a:spcAft>
                          <a:spcPts val="0"/>
                        </a:spcAft>
                        <a:buNone/>
                      </a:pPr>
                      <a:r>
                        <a:rPr b="1" i="1" lang="en" sz="1600"/>
                        <a:t>$</a:t>
                      </a:r>
                      <a:r>
                        <a:rPr b="1" i="1" lang="en" sz="1600"/>
                        <a:t>20.9</a:t>
                      </a:r>
                      <a:endParaRPr b="1" i="1" sz="1600"/>
                    </a:p>
                  </a:txBody>
                  <a:tcPr marT="91425" marB="91425" marR="91425" marL="91425"/>
                </a:tc>
              </a:tr>
              <a:tr h="489600">
                <a:tc>
                  <a:txBody>
                    <a:bodyPr/>
                    <a:lstStyle/>
                    <a:p>
                      <a:pPr indent="0" lvl="0" marL="0" rtl="0" algn="r">
                        <a:spcBef>
                          <a:spcPts val="0"/>
                        </a:spcBef>
                        <a:spcAft>
                          <a:spcPts val="0"/>
                        </a:spcAft>
                        <a:buNone/>
                      </a:pPr>
                      <a:r>
                        <a:rPr b="1" i="1" lang="en" sz="1600"/>
                        <a:t>Sweets</a:t>
                      </a:r>
                      <a:endParaRPr b="1" i="1" sz="1600"/>
                    </a:p>
                  </a:txBody>
                  <a:tcPr marT="91425" marB="91425" marR="91425" marL="91425">
                    <a:solidFill>
                      <a:srgbClr val="C9DAF8"/>
                    </a:solidFill>
                  </a:tcPr>
                </a:tc>
                <a:tc>
                  <a:txBody>
                    <a:bodyPr/>
                    <a:lstStyle/>
                    <a:p>
                      <a:pPr indent="0" lvl="0" marL="0" rtl="0" algn="r">
                        <a:spcBef>
                          <a:spcPts val="0"/>
                        </a:spcBef>
                        <a:spcAft>
                          <a:spcPts val="0"/>
                        </a:spcAft>
                        <a:buNone/>
                      </a:pPr>
                      <a:r>
                        <a:rPr b="1" i="1" lang="en" sz="1600"/>
                        <a:t>$</a:t>
                      </a:r>
                      <a:r>
                        <a:rPr b="1" i="1" lang="en" sz="1600"/>
                        <a:t>21.30</a:t>
                      </a:r>
                      <a:endParaRPr b="1" i="1" sz="1600"/>
                    </a:p>
                  </a:txBody>
                  <a:tcPr marT="91425" marB="91425" marR="91425" marL="91425"/>
                </a:tc>
              </a:tr>
              <a:tr h="489600">
                <a:tc>
                  <a:txBody>
                    <a:bodyPr/>
                    <a:lstStyle/>
                    <a:p>
                      <a:pPr indent="0" lvl="0" marL="0" rtl="0" algn="r">
                        <a:spcBef>
                          <a:spcPts val="0"/>
                        </a:spcBef>
                        <a:spcAft>
                          <a:spcPts val="0"/>
                        </a:spcAft>
                        <a:buNone/>
                      </a:pPr>
                      <a:r>
                        <a:rPr b="1" i="1" lang="en" sz="1600"/>
                        <a:t>Meats</a:t>
                      </a:r>
                      <a:endParaRPr b="1" i="1" sz="1600"/>
                    </a:p>
                  </a:txBody>
                  <a:tcPr marT="91425" marB="91425" marR="91425" marL="91425">
                    <a:solidFill>
                      <a:srgbClr val="C9DAF8"/>
                    </a:solidFill>
                  </a:tcPr>
                </a:tc>
                <a:tc>
                  <a:txBody>
                    <a:bodyPr/>
                    <a:lstStyle/>
                    <a:p>
                      <a:pPr indent="0" lvl="0" marL="0" rtl="0" algn="r">
                        <a:spcBef>
                          <a:spcPts val="0"/>
                        </a:spcBef>
                        <a:spcAft>
                          <a:spcPts val="0"/>
                        </a:spcAft>
                        <a:buNone/>
                      </a:pPr>
                      <a:r>
                        <a:rPr b="1" i="1" lang="en" sz="1600"/>
                        <a:t>$</a:t>
                      </a:r>
                      <a:r>
                        <a:rPr b="1" i="1" lang="en" sz="1600"/>
                        <a:t>145.33</a:t>
                      </a:r>
                      <a:endParaRPr b="1" i="1" sz="1600"/>
                    </a:p>
                  </a:txBody>
                  <a:tcPr marT="91425" marB="91425" marR="91425" marL="91425"/>
                </a:tc>
              </a:tr>
              <a:tr h="489600">
                <a:tc>
                  <a:txBody>
                    <a:bodyPr/>
                    <a:lstStyle/>
                    <a:p>
                      <a:pPr indent="0" lvl="0" marL="0" rtl="0" algn="r">
                        <a:spcBef>
                          <a:spcPts val="0"/>
                        </a:spcBef>
                        <a:spcAft>
                          <a:spcPts val="0"/>
                        </a:spcAft>
                        <a:buNone/>
                      </a:pPr>
                      <a:r>
                        <a:rPr b="1" i="1" lang="en" sz="1600"/>
                        <a:t>Fish </a:t>
                      </a:r>
                      <a:endParaRPr b="1" i="1" sz="1600"/>
                    </a:p>
                  </a:txBody>
                  <a:tcPr marT="91425" marB="91425" marR="91425" marL="91425">
                    <a:solidFill>
                      <a:srgbClr val="C9DAF8"/>
                    </a:solidFill>
                  </a:tcPr>
                </a:tc>
                <a:tc>
                  <a:txBody>
                    <a:bodyPr/>
                    <a:lstStyle/>
                    <a:p>
                      <a:pPr indent="0" lvl="0" marL="0" rtl="0" algn="r">
                        <a:spcBef>
                          <a:spcPts val="0"/>
                        </a:spcBef>
                        <a:spcAft>
                          <a:spcPts val="0"/>
                        </a:spcAft>
                        <a:buNone/>
                      </a:pPr>
                      <a:r>
                        <a:rPr b="1" i="1" lang="en" sz="1600"/>
                        <a:t>$30.66</a:t>
                      </a:r>
                      <a:endParaRPr b="1" i="1" sz="1600"/>
                    </a:p>
                  </a:txBody>
                  <a:tcPr marT="91425" marB="91425" marR="91425" marL="91425"/>
                </a:tc>
              </a:tr>
              <a:tr h="492200">
                <a:tc>
                  <a:txBody>
                    <a:bodyPr/>
                    <a:lstStyle/>
                    <a:p>
                      <a:pPr indent="0" lvl="0" marL="0" rtl="0" algn="r">
                        <a:spcBef>
                          <a:spcPts val="0"/>
                        </a:spcBef>
                        <a:spcAft>
                          <a:spcPts val="0"/>
                        </a:spcAft>
                        <a:buNone/>
                      </a:pPr>
                      <a:r>
                        <a:rPr b="1" i="1" lang="en" sz="1600"/>
                        <a:t>Gold</a:t>
                      </a:r>
                      <a:endParaRPr b="1" i="1" sz="1600"/>
                    </a:p>
                  </a:txBody>
                  <a:tcPr marT="91425" marB="91425" marR="91425" marL="91425">
                    <a:solidFill>
                      <a:srgbClr val="C9DAF8"/>
                    </a:solidFill>
                  </a:tcPr>
                </a:tc>
                <a:tc>
                  <a:txBody>
                    <a:bodyPr/>
                    <a:lstStyle/>
                    <a:p>
                      <a:pPr indent="0" lvl="0" marL="0" rtl="0" algn="r">
                        <a:spcBef>
                          <a:spcPts val="0"/>
                        </a:spcBef>
                        <a:spcAft>
                          <a:spcPts val="0"/>
                        </a:spcAft>
                        <a:buNone/>
                      </a:pPr>
                      <a:r>
                        <a:rPr b="1" i="1" lang="en" sz="1600"/>
                        <a:t>$38.80</a:t>
                      </a:r>
                      <a:endParaRPr b="1" i="1" sz="1600"/>
                    </a:p>
                  </a:txBody>
                  <a:tcPr marT="91425" marB="91425" marR="91425" marL="91425"/>
                </a:tc>
              </a:tr>
            </a:tbl>
          </a:graphicData>
        </a:graphic>
      </p:graphicFrame>
      <p:graphicFrame>
        <p:nvGraphicFramePr>
          <p:cNvPr id="149" name="Google Shape;149;p27"/>
          <p:cNvGraphicFramePr/>
          <p:nvPr/>
        </p:nvGraphicFramePr>
        <p:xfrm>
          <a:off x="5008575" y="1614488"/>
          <a:ext cx="3000000" cy="3000000"/>
        </p:xfrm>
        <a:graphic>
          <a:graphicData uri="http://schemas.openxmlformats.org/drawingml/2006/table">
            <a:tbl>
              <a:tblPr>
                <a:noFill/>
                <a:tableStyleId>{6F729F11-1668-4491-9140-A48C864A5A85}</a:tableStyleId>
              </a:tblPr>
              <a:tblGrid>
                <a:gridCol w="1154700"/>
                <a:gridCol w="1338825"/>
              </a:tblGrid>
              <a:tr h="544300">
                <a:tc>
                  <a:txBody>
                    <a:bodyPr/>
                    <a:lstStyle/>
                    <a:p>
                      <a:pPr indent="0" lvl="0" marL="0" rtl="0" algn="ctr">
                        <a:spcBef>
                          <a:spcPts val="0"/>
                        </a:spcBef>
                        <a:spcAft>
                          <a:spcPts val="0"/>
                        </a:spcAft>
                        <a:buNone/>
                      </a:pPr>
                      <a:r>
                        <a:rPr b="1" i="1" lang="en" sz="1700"/>
                        <a:t>Place</a:t>
                      </a:r>
                      <a:endParaRPr b="1" i="1" sz="1700"/>
                    </a:p>
                  </a:txBody>
                  <a:tcPr marT="91425" marB="91425" marR="91425" marL="91425" anchor="ctr">
                    <a:solidFill>
                      <a:srgbClr val="FCE5CD"/>
                    </a:solidFill>
                  </a:tcPr>
                </a:tc>
                <a:tc>
                  <a:txBody>
                    <a:bodyPr/>
                    <a:lstStyle/>
                    <a:p>
                      <a:pPr indent="0" lvl="0" marL="0" rtl="0" algn="ctr">
                        <a:spcBef>
                          <a:spcPts val="0"/>
                        </a:spcBef>
                        <a:spcAft>
                          <a:spcPts val="0"/>
                        </a:spcAft>
                        <a:buNone/>
                      </a:pPr>
                      <a:r>
                        <a:rPr b="1" i="1" lang="en" sz="1700"/>
                        <a:t>Avg. Purchases</a:t>
                      </a:r>
                      <a:endParaRPr b="1" i="1" sz="1700"/>
                    </a:p>
                  </a:txBody>
                  <a:tcPr marT="91425" marB="91425" marR="91425" marL="91425" anchor="ctr"/>
                </a:tc>
              </a:tr>
              <a:tr h="544300">
                <a:tc>
                  <a:txBody>
                    <a:bodyPr/>
                    <a:lstStyle/>
                    <a:p>
                      <a:pPr indent="0" lvl="0" marL="0" rtl="0" algn="r">
                        <a:spcBef>
                          <a:spcPts val="0"/>
                        </a:spcBef>
                        <a:spcAft>
                          <a:spcPts val="0"/>
                        </a:spcAft>
                        <a:buNone/>
                      </a:pPr>
                      <a:r>
                        <a:rPr b="1" i="1" lang="en" sz="1600"/>
                        <a:t>Web</a:t>
                      </a:r>
                      <a:r>
                        <a:rPr b="1" i="1" lang="en" sz="1600"/>
                        <a:t> </a:t>
                      </a:r>
                      <a:endParaRPr b="1" i="1" sz="1600"/>
                    </a:p>
                  </a:txBody>
                  <a:tcPr marT="91425" marB="91425" marR="91425" marL="91425">
                    <a:solidFill>
                      <a:srgbClr val="FCE5CD"/>
                    </a:solidFill>
                  </a:tcPr>
                </a:tc>
                <a:tc>
                  <a:txBody>
                    <a:bodyPr/>
                    <a:lstStyle/>
                    <a:p>
                      <a:pPr indent="0" lvl="0" marL="0" rtl="0" algn="r">
                        <a:spcBef>
                          <a:spcPts val="0"/>
                        </a:spcBef>
                        <a:spcAft>
                          <a:spcPts val="0"/>
                        </a:spcAft>
                        <a:buNone/>
                      </a:pPr>
                      <a:r>
                        <a:rPr b="1" i="1" lang="en" sz="1600"/>
                        <a:t>4</a:t>
                      </a:r>
                      <a:endParaRPr b="1" i="1" sz="1600"/>
                    </a:p>
                  </a:txBody>
                  <a:tcPr marT="91425" marB="91425" marR="91425" marL="91425"/>
                </a:tc>
              </a:tr>
              <a:tr h="544300">
                <a:tc>
                  <a:txBody>
                    <a:bodyPr/>
                    <a:lstStyle/>
                    <a:p>
                      <a:pPr indent="0" lvl="0" marL="0" rtl="0" algn="r">
                        <a:spcBef>
                          <a:spcPts val="0"/>
                        </a:spcBef>
                        <a:spcAft>
                          <a:spcPts val="0"/>
                        </a:spcAft>
                        <a:buNone/>
                      </a:pPr>
                      <a:r>
                        <a:rPr b="1" i="1" lang="en" sz="1600"/>
                        <a:t>Store</a:t>
                      </a:r>
                      <a:endParaRPr b="1" i="1" sz="1600"/>
                    </a:p>
                  </a:txBody>
                  <a:tcPr marT="91425" marB="91425" marR="91425" marL="91425">
                    <a:solidFill>
                      <a:srgbClr val="FCE5CD"/>
                    </a:solidFill>
                  </a:tcPr>
                </a:tc>
                <a:tc>
                  <a:txBody>
                    <a:bodyPr/>
                    <a:lstStyle/>
                    <a:p>
                      <a:pPr indent="0" lvl="0" marL="0" rtl="0" algn="r">
                        <a:spcBef>
                          <a:spcPts val="0"/>
                        </a:spcBef>
                        <a:spcAft>
                          <a:spcPts val="0"/>
                        </a:spcAft>
                        <a:buNone/>
                      </a:pPr>
                      <a:r>
                        <a:rPr b="1" i="1" lang="en" sz="1600"/>
                        <a:t>5.6</a:t>
                      </a:r>
                      <a:endParaRPr b="1" i="1" sz="1600"/>
                    </a:p>
                  </a:txBody>
                  <a:tcPr marT="91425" marB="91425" marR="91425" marL="91425"/>
                </a:tc>
              </a:tr>
              <a:tr h="544300">
                <a:tc>
                  <a:txBody>
                    <a:bodyPr/>
                    <a:lstStyle/>
                    <a:p>
                      <a:pPr indent="0" lvl="0" marL="0" rtl="0" algn="r">
                        <a:spcBef>
                          <a:spcPts val="0"/>
                        </a:spcBef>
                        <a:spcAft>
                          <a:spcPts val="0"/>
                        </a:spcAft>
                        <a:buNone/>
                      </a:pPr>
                      <a:r>
                        <a:rPr b="1" i="1" lang="en" sz="1600"/>
                        <a:t>Catalog</a:t>
                      </a:r>
                      <a:endParaRPr b="1" i="1" sz="1600"/>
                    </a:p>
                  </a:txBody>
                  <a:tcPr marT="91425" marB="91425" marR="91425" marL="91425">
                    <a:solidFill>
                      <a:srgbClr val="FCE5CD"/>
                    </a:solidFill>
                  </a:tcPr>
                </a:tc>
                <a:tc>
                  <a:txBody>
                    <a:bodyPr/>
                    <a:lstStyle/>
                    <a:p>
                      <a:pPr indent="0" lvl="0" marL="0" rtl="0" algn="r">
                        <a:spcBef>
                          <a:spcPts val="0"/>
                        </a:spcBef>
                        <a:spcAft>
                          <a:spcPts val="0"/>
                        </a:spcAft>
                        <a:buNone/>
                      </a:pPr>
                      <a:r>
                        <a:rPr b="1" i="1" lang="en" sz="1600"/>
                        <a:t>2.4</a:t>
                      </a:r>
                      <a:endParaRPr b="1" i="1" sz="1600"/>
                    </a:p>
                  </a:txBody>
                  <a:tcPr marT="91425" marB="91425" marR="91425" marL="91425"/>
                </a:tc>
              </a:tr>
              <a:tr h="544300">
                <a:tc>
                  <a:txBody>
                    <a:bodyPr/>
                    <a:lstStyle/>
                    <a:p>
                      <a:pPr indent="0" lvl="0" marL="0" rtl="0" algn="r">
                        <a:spcBef>
                          <a:spcPts val="0"/>
                        </a:spcBef>
                        <a:spcAft>
                          <a:spcPts val="0"/>
                        </a:spcAft>
                        <a:buNone/>
                      </a:pPr>
                      <a:r>
                        <a:rPr b="1" i="1" lang="en" sz="1600"/>
                        <a:t>We visits</a:t>
                      </a:r>
                      <a:endParaRPr b="1" i="1" sz="1600"/>
                    </a:p>
                  </a:txBody>
                  <a:tcPr marT="91425" marB="91425" marR="91425" marL="91425">
                    <a:solidFill>
                      <a:srgbClr val="FCE5CD"/>
                    </a:solidFill>
                  </a:tcPr>
                </a:tc>
                <a:tc>
                  <a:txBody>
                    <a:bodyPr/>
                    <a:lstStyle/>
                    <a:p>
                      <a:pPr indent="0" lvl="0" marL="0" rtl="0" algn="r">
                        <a:spcBef>
                          <a:spcPts val="0"/>
                        </a:spcBef>
                        <a:spcAft>
                          <a:spcPts val="0"/>
                        </a:spcAft>
                        <a:buNone/>
                      </a:pPr>
                      <a:r>
                        <a:rPr b="1" i="1" lang="en" sz="1600"/>
                        <a:t>5.5</a:t>
                      </a:r>
                      <a:endParaRPr b="1" i="1" sz="16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8"/>
          <p:cNvPicPr preferRelativeResize="0"/>
          <p:nvPr/>
        </p:nvPicPr>
        <p:blipFill rotWithShape="1">
          <a:blip r:embed="rId3">
            <a:alphaModFix/>
          </a:blip>
          <a:srcRect b="6129" l="0" r="0" t="0"/>
          <a:stretch/>
        </p:blipFill>
        <p:spPr>
          <a:xfrm>
            <a:off x="1710413" y="333375"/>
            <a:ext cx="5723175" cy="4476750"/>
          </a:xfrm>
          <a:prstGeom prst="rect">
            <a:avLst/>
          </a:prstGeom>
          <a:noFill/>
          <a:ln>
            <a:noFill/>
          </a:ln>
        </p:spPr>
      </p:pic>
      <p:sp>
        <p:nvSpPr>
          <p:cNvPr id="155" name="Google Shape;155;p28"/>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9"/>
          <p:cNvSpPr txBox="1"/>
          <p:nvPr>
            <p:ph type="title"/>
          </p:nvPr>
        </p:nvSpPr>
        <p:spPr>
          <a:xfrm>
            <a:off x="498300" y="214075"/>
            <a:ext cx="5706300" cy="62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 Means Clustering With PCA</a:t>
            </a:r>
            <a:endParaRPr/>
          </a:p>
        </p:txBody>
      </p:sp>
      <p:grpSp>
        <p:nvGrpSpPr>
          <p:cNvPr id="162" name="Google Shape;162;p29"/>
          <p:cNvGrpSpPr/>
          <p:nvPr/>
        </p:nvGrpSpPr>
        <p:grpSpPr>
          <a:xfrm>
            <a:off x="2561112" y="994975"/>
            <a:ext cx="4021777" cy="3809790"/>
            <a:chOff x="3433225" y="0"/>
            <a:chExt cx="5086350" cy="5143500"/>
          </a:xfrm>
        </p:grpSpPr>
        <p:pic>
          <p:nvPicPr>
            <p:cNvPr id="163" name="Google Shape;163;p29"/>
            <p:cNvPicPr preferRelativeResize="0"/>
            <p:nvPr/>
          </p:nvPicPr>
          <p:blipFill>
            <a:blip r:embed="rId3">
              <a:alphaModFix/>
            </a:blip>
            <a:stretch>
              <a:fillRect/>
            </a:stretch>
          </p:blipFill>
          <p:spPr>
            <a:xfrm>
              <a:off x="3433225" y="0"/>
              <a:ext cx="5086350" cy="5143500"/>
            </a:xfrm>
            <a:prstGeom prst="rect">
              <a:avLst/>
            </a:prstGeom>
            <a:noFill/>
            <a:ln>
              <a:noFill/>
            </a:ln>
          </p:spPr>
        </p:pic>
        <p:sp>
          <p:nvSpPr>
            <p:cNvPr id="164" name="Google Shape;164;p29"/>
            <p:cNvSpPr txBox="1"/>
            <p:nvPr/>
          </p:nvSpPr>
          <p:spPr>
            <a:xfrm>
              <a:off x="5207705" y="1571774"/>
              <a:ext cx="3051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FF0000"/>
                  </a:solidFill>
                </a:rPr>
                <a:t>*</a:t>
              </a:r>
              <a:endParaRPr b="1" sz="3500">
                <a:solidFill>
                  <a:srgbClr val="FF0000"/>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0" name="Google Shape;170;p30"/>
          <p:cNvPicPr preferRelativeResize="0"/>
          <p:nvPr/>
        </p:nvPicPr>
        <p:blipFill>
          <a:blip r:embed="rId3">
            <a:alphaModFix/>
          </a:blip>
          <a:stretch>
            <a:fillRect/>
          </a:stretch>
        </p:blipFill>
        <p:spPr>
          <a:xfrm>
            <a:off x="509071" y="945609"/>
            <a:ext cx="3849750" cy="3252275"/>
          </a:xfrm>
          <a:prstGeom prst="rect">
            <a:avLst/>
          </a:prstGeom>
          <a:noFill/>
          <a:ln>
            <a:noFill/>
          </a:ln>
        </p:spPr>
      </p:pic>
      <p:pic>
        <p:nvPicPr>
          <p:cNvPr id="171" name="Google Shape;171;p30"/>
          <p:cNvPicPr preferRelativeResize="0"/>
          <p:nvPr/>
        </p:nvPicPr>
        <p:blipFill>
          <a:blip r:embed="rId4">
            <a:alphaModFix/>
          </a:blip>
          <a:stretch>
            <a:fillRect/>
          </a:stretch>
        </p:blipFill>
        <p:spPr>
          <a:xfrm>
            <a:off x="4506750" y="818300"/>
            <a:ext cx="4229725" cy="332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7" name="Google Shape;177;p31"/>
          <p:cNvPicPr preferRelativeResize="0"/>
          <p:nvPr/>
        </p:nvPicPr>
        <p:blipFill>
          <a:blip r:embed="rId3">
            <a:alphaModFix/>
          </a:blip>
          <a:stretch>
            <a:fillRect/>
          </a:stretch>
        </p:blipFill>
        <p:spPr>
          <a:xfrm>
            <a:off x="1350838" y="162562"/>
            <a:ext cx="6442325" cy="4818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 and Approach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i="1" lang="en"/>
              <a:t>Can customers be segmented into groups to uncover patterns to modify products according to the specific needs, behaviors and concerns of different customer types?</a:t>
            </a:r>
            <a:endParaRPr b="1" i="1"/>
          </a:p>
          <a:p>
            <a:pPr indent="0" lvl="0" marL="0" rtl="0" algn="l">
              <a:spcBef>
                <a:spcPts val="1200"/>
              </a:spcBef>
              <a:spcAft>
                <a:spcPts val="0"/>
              </a:spcAft>
              <a:buNone/>
            </a:pPr>
            <a:r>
              <a:rPr lang="en"/>
              <a:t>Source</a:t>
            </a:r>
            <a:endParaRPr/>
          </a:p>
          <a:p>
            <a:pPr indent="-325755" lvl="0" marL="457200" rtl="0" algn="l">
              <a:spcBef>
                <a:spcPts val="1200"/>
              </a:spcBef>
              <a:spcAft>
                <a:spcPts val="0"/>
              </a:spcAft>
              <a:buSzPct val="100000"/>
              <a:buChar char="-"/>
            </a:pPr>
            <a:r>
              <a:rPr lang="en"/>
              <a:t>Customer Personality Analysis from Kaggle </a:t>
            </a:r>
            <a:endParaRPr/>
          </a:p>
          <a:p>
            <a:pPr indent="-325755" lvl="0" marL="457200" rtl="0" algn="l">
              <a:spcBef>
                <a:spcPts val="0"/>
              </a:spcBef>
              <a:spcAft>
                <a:spcPts val="0"/>
              </a:spcAft>
              <a:buSzPct val="100000"/>
              <a:buChar char="-"/>
            </a:pPr>
            <a:r>
              <a:rPr lang="en"/>
              <a:t>https://www.kaggle.com/datasets/imakash3011/customer-personality-analysis/data</a:t>
            </a:r>
            <a:endParaRPr/>
          </a:p>
          <a:p>
            <a:pPr indent="0" lvl="0" marL="0" rtl="0" algn="l">
              <a:spcBef>
                <a:spcPts val="1200"/>
              </a:spcBef>
              <a:spcAft>
                <a:spcPts val="0"/>
              </a:spcAft>
              <a:buNone/>
            </a:pPr>
            <a:r>
              <a:rPr lang="en"/>
              <a:t>The Approach:</a:t>
            </a:r>
            <a:endParaRPr/>
          </a:p>
          <a:p>
            <a:pPr indent="-325755" lvl="0" marL="457200" rtl="0" algn="l">
              <a:spcBef>
                <a:spcPts val="1200"/>
              </a:spcBef>
              <a:spcAft>
                <a:spcPts val="0"/>
              </a:spcAft>
              <a:buSzPct val="100000"/>
              <a:buChar char="-"/>
            </a:pPr>
            <a:r>
              <a:rPr lang="en"/>
              <a:t>Exploratory Data Analysis</a:t>
            </a:r>
            <a:endParaRPr/>
          </a:p>
          <a:p>
            <a:pPr indent="-325755" lvl="0" marL="457200" rtl="0" algn="l">
              <a:spcBef>
                <a:spcPts val="0"/>
              </a:spcBef>
              <a:spcAft>
                <a:spcPts val="0"/>
              </a:spcAft>
              <a:buSzPct val="100000"/>
              <a:buChar char="-"/>
            </a:pPr>
            <a:r>
              <a:rPr lang="en"/>
              <a:t>KMeans clustering technique to </a:t>
            </a:r>
            <a:r>
              <a:rPr lang="en"/>
              <a:t>segment</a:t>
            </a:r>
            <a:r>
              <a:rPr lang="en"/>
              <a:t> data </a:t>
            </a:r>
            <a:endParaRPr/>
          </a:p>
          <a:p>
            <a:pPr indent="-325755" lvl="0" marL="457200" rtl="0" algn="l">
              <a:spcBef>
                <a:spcPts val="0"/>
              </a:spcBef>
              <a:spcAft>
                <a:spcPts val="0"/>
              </a:spcAft>
              <a:buSzPct val="100000"/>
              <a:buChar char="-"/>
            </a:pPr>
            <a:r>
              <a:rPr lang="en"/>
              <a:t>Improve model with dimensionality reduction using Principal Component Analysis (PCA)</a:t>
            </a:r>
            <a:endParaRPr/>
          </a:p>
          <a:p>
            <a:pPr indent="-325755" lvl="0" marL="457200" rtl="0" algn="l">
              <a:spcBef>
                <a:spcPts val="0"/>
              </a:spcBef>
              <a:spcAft>
                <a:spcPts val="0"/>
              </a:spcAft>
              <a:buSzPct val="100000"/>
              <a:buChar char="-"/>
            </a:pPr>
            <a:r>
              <a:rPr lang="en"/>
              <a:t>Summarize </a:t>
            </a:r>
            <a:r>
              <a:rPr lang="en"/>
              <a:t>results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3" name="Google Shape;183;p32"/>
          <p:cNvPicPr preferRelativeResize="0"/>
          <p:nvPr/>
        </p:nvPicPr>
        <p:blipFill>
          <a:blip r:embed="rId3">
            <a:alphaModFix/>
          </a:blip>
          <a:stretch>
            <a:fillRect/>
          </a:stretch>
        </p:blipFill>
        <p:spPr>
          <a:xfrm>
            <a:off x="1543212" y="175249"/>
            <a:ext cx="6057575" cy="4779474"/>
          </a:xfrm>
          <a:prstGeom prst="rect">
            <a:avLst/>
          </a:prstGeom>
          <a:noFill/>
          <a:ln>
            <a:noFill/>
          </a:ln>
        </p:spPr>
      </p:pic>
      <p:sp>
        <p:nvSpPr>
          <p:cNvPr id="184" name="Google Shape;184;p32"/>
          <p:cNvSpPr/>
          <p:nvPr/>
        </p:nvSpPr>
        <p:spPr>
          <a:xfrm>
            <a:off x="1560986" y="539084"/>
            <a:ext cx="1607400" cy="1131900"/>
          </a:xfrm>
          <a:prstGeom prst="rect">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32"/>
          <p:cNvSpPr/>
          <p:nvPr/>
        </p:nvSpPr>
        <p:spPr>
          <a:xfrm>
            <a:off x="3168364" y="2759323"/>
            <a:ext cx="1429800" cy="1077000"/>
          </a:xfrm>
          <a:prstGeom prst="rect">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32"/>
          <p:cNvSpPr/>
          <p:nvPr/>
        </p:nvSpPr>
        <p:spPr>
          <a:xfrm>
            <a:off x="1659965" y="3836343"/>
            <a:ext cx="1429800" cy="1131900"/>
          </a:xfrm>
          <a:prstGeom prst="rect">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32"/>
          <p:cNvSpPr/>
          <p:nvPr/>
        </p:nvSpPr>
        <p:spPr>
          <a:xfrm>
            <a:off x="4703056" y="3836224"/>
            <a:ext cx="1429800" cy="1077000"/>
          </a:xfrm>
          <a:prstGeom prst="rect">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3"/>
          <p:cNvPicPr preferRelativeResize="0"/>
          <p:nvPr/>
        </p:nvPicPr>
        <p:blipFill>
          <a:blip r:embed="rId3">
            <a:alphaModFix/>
          </a:blip>
          <a:stretch>
            <a:fillRect/>
          </a:stretch>
        </p:blipFill>
        <p:spPr>
          <a:xfrm>
            <a:off x="1592713" y="184788"/>
            <a:ext cx="5958575" cy="4773925"/>
          </a:xfrm>
          <a:prstGeom prst="rect">
            <a:avLst/>
          </a:prstGeom>
          <a:noFill/>
          <a:ln>
            <a:noFill/>
          </a:ln>
        </p:spPr>
      </p:pic>
      <p:sp>
        <p:nvSpPr>
          <p:cNvPr id="193" name="Google Shape;193;p33"/>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4"/>
          <p:cNvPicPr preferRelativeResize="0"/>
          <p:nvPr/>
        </p:nvPicPr>
        <p:blipFill>
          <a:blip r:embed="rId3">
            <a:alphaModFix/>
          </a:blip>
          <a:stretch>
            <a:fillRect/>
          </a:stretch>
        </p:blipFill>
        <p:spPr>
          <a:xfrm>
            <a:off x="531488" y="171450"/>
            <a:ext cx="8081026" cy="4800600"/>
          </a:xfrm>
          <a:prstGeom prst="rect">
            <a:avLst/>
          </a:prstGeom>
          <a:noFill/>
          <a:ln>
            <a:noFill/>
          </a:ln>
        </p:spPr>
      </p:pic>
      <p:sp>
        <p:nvSpPr>
          <p:cNvPr id="199" name="Google Shape;199;p34"/>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aphicFrame>
        <p:nvGraphicFramePr>
          <p:cNvPr id="204" name="Google Shape;204;p35"/>
          <p:cNvGraphicFramePr/>
          <p:nvPr/>
        </p:nvGraphicFramePr>
        <p:xfrm>
          <a:off x="1857375" y="1276475"/>
          <a:ext cx="3000000" cy="3000000"/>
        </p:xfrm>
        <a:graphic>
          <a:graphicData uri="http://schemas.openxmlformats.org/drawingml/2006/table">
            <a:tbl>
              <a:tblPr>
                <a:noFill/>
                <a:tableStyleId>{6F729F11-1668-4491-9140-A48C864A5A85}</a:tableStyleId>
              </a:tblPr>
              <a:tblGrid>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gridSpan="2">
                  <a:txBody>
                    <a:bodyPr/>
                    <a:lstStyle/>
                    <a:p>
                      <a:pPr indent="0" lvl="0" marL="0" rtl="0" algn="ctr">
                        <a:spcBef>
                          <a:spcPts val="0"/>
                        </a:spcBef>
                        <a:spcAft>
                          <a:spcPts val="0"/>
                        </a:spcAft>
                        <a:buNone/>
                      </a:pPr>
                      <a:r>
                        <a:rPr lang="en"/>
                        <a:t>Cluster Label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r>
              <a:tr h="381000">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Cluster 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Cluster 1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Age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a:t>54</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a:t>57</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Children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a:t>1-2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a:t>0-1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Income Range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a:t>$3,502 - 79,146</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a:t>$31,907 - $101,970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Education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a:t>86.7% Higher Ed.</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a:t>92.3% higher ed</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Campaigns Accepted</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gridSpan="2">
                  <a:txBody>
                    <a:bodyPr/>
                    <a:lstStyle/>
                    <a:p>
                      <a:pPr indent="0" lvl="0" marL="0" rtl="0" algn="r">
                        <a:spcBef>
                          <a:spcPts val="0"/>
                        </a:spcBef>
                        <a:spcAft>
                          <a:spcPts val="0"/>
                        </a:spcAft>
                        <a:buNone/>
                      </a:pPr>
                      <a:r>
                        <a:rPr lang="en"/>
                        <a:t>Customers in cluster 1 accepted more promotions overall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r>
            </a:tbl>
          </a:graphicData>
        </a:graphic>
      </p:graphicFrame>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Patterns and Insights - Products and Places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Patterns and Insights - Products and Places </a:t>
            </a:r>
            <a:endParaRPr/>
          </a:p>
        </p:txBody>
      </p:sp>
      <p:graphicFrame>
        <p:nvGraphicFramePr>
          <p:cNvPr id="211" name="Google Shape;211;p36"/>
          <p:cNvGraphicFramePr/>
          <p:nvPr/>
        </p:nvGraphicFramePr>
        <p:xfrm>
          <a:off x="530075" y="1316038"/>
          <a:ext cx="3000000" cy="3000000"/>
        </p:xfrm>
        <a:graphic>
          <a:graphicData uri="http://schemas.openxmlformats.org/drawingml/2006/table">
            <a:tbl>
              <a:tblPr>
                <a:solidFill>
                  <a:srgbClr val="FFFFFF"/>
                </a:solidFill>
                <a:tableStyleId>{9CC591A5-EF42-43A4-AEF8-C8B7C46B7084}</a:tableStyleId>
              </a:tblPr>
              <a:tblGrid>
                <a:gridCol w="952075"/>
                <a:gridCol w="549350"/>
                <a:gridCol w="822800"/>
                <a:gridCol w="822800"/>
                <a:gridCol w="822800"/>
                <a:gridCol w="822800"/>
                <a:gridCol w="822800"/>
                <a:gridCol w="822800"/>
                <a:gridCol w="822800"/>
                <a:gridCol w="822800"/>
              </a:tblGrid>
              <a:tr h="485250">
                <a:tc>
                  <a:txBody>
                    <a:bodyPr/>
                    <a:lstStyle/>
                    <a:p>
                      <a:pPr indent="0" lvl="0" marL="0" rtl="0" algn="l">
                        <a:spcBef>
                          <a:spcPts val="0"/>
                        </a:spcBef>
                        <a:spcAft>
                          <a:spcPts val="0"/>
                        </a:spcAft>
                        <a:buNone/>
                      </a:pPr>
                      <a:r>
                        <a:t/>
                      </a:r>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8">
                  <a:txBody>
                    <a:bodyPr/>
                    <a:lstStyle/>
                    <a:p>
                      <a:pPr indent="0" lvl="0" marL="0" rtl="0" algn="ctr">
                        <a:lnSpc>
                          <a:spcPct val="115000"/>
                        </a:lnSpc>
                        <a:spcBef>
                          <a:spcPts val="0"/>
                        </a:spcBef>
                        <a:spcAft>
                          <a:spcPts val="1100"/>
                        </a:spcAft>
                        <a:buNone/>
                      </a:pPr>
                      <a:r>
                        <a:rPr b="1" lang="en">
                          <a:highlight>
                            <a:srgbClr val="FFFFFF"/>
                          </a:highlight>
                        </a:rPr>
                        <a:t>Average Spending</a:t>
                      </a:r>
                      <a:endParaRPr b="1">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hMerge="1"/>
                <a:tc hMerge="1"/>
                <a:tc hMerge="1"/>
                <a:tc hMerge="1"/>
                <a:tc hMerge="1"/>
              </a:tr>
              <a:tr h="663575">
                <a:tc>
                  <a:txBody>
                    <a:bodyPr/>
                    <a:lstStyle/>
                    <a:p>
                      <a:pPr indent="0" lvl="0" marL="0" rtl="0" algn="l">
                        <a:spcBef>
                          <a:spcPts val="0"/>
                        </a:spcBef>
                        <a:spcAft>
                          <a:spcPts val="0"/>
                        </a:spcAft>
                        <a:buNone/>
                      </a:pPr>
                      <a:r>
                        <a:t/>
                      </a:r>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100">
                          <a:highlight>
                            <a:srgbClr val="FFFFFF"/>
                          </a:highlight>
                        </a:rPr>
                        <a:t>Meats</a:t>
                      </a:r>
                      <a:endParaRPr b="1"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100">
                          <a:highlight>
                            <a:srgbClr val="FFFFFF"/>
                          </a:highlight>
                        </a:rPr>
                        <a:t>Wines</a:t>
                      </a:r>
                      <a:endParaRPr b="1"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100">
                          <a:highlight>
                            <a:srgbClr val="FFFFFF"/>
                          </a:highlight>
                        </a:rPr>
                        <a:t>Fish</a:t>
                      </a:r>
                      <a:endParaRPr b="1"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100">
                          <a:highlight>
                            <a:srgbClr val="FFFFFF"/>
                          </a:highlight>
                        </a:rPr>
                        <a:t>Sweets</a:t>
                      </a:r>
                      <a:endParaRPr b="1"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100">
                          <a:highlight>
                            <a:srgbClr val="FFFFFF"/>
                          </a:highlight>
                        </a:rPr>
                        <a:t>Fruits</a:t>
                      </a:r>
                      <a:endParaRPr b="1"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100">
                          <a:highlight>
                            <a:srgbClr val="FFFFFF"/>
                          </a:highlight>
                        </a:rPr>
                        <a:t>Gold</a:t>
                      </a:r>
                      <a:endParaRPr b="1"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100">
                          <a:highlight>
                            <a:srgbClr val="D9EAD3"/>
                          </a:highlight>
                        </a:rPr>
                        <a:t>Deals</a:t>
                      </a:r>
                      <a:endParaRPr b="1" sz="1100">
                        <a:highlight>
                          <a:srgbClr val="D9EAD3"/>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1100"/>
                        </a:spcAft>
                        <a:buNone/>
                      </a:pPr>
                      <a:r>
                        <a:rPr b="1" lang="en" sz="1100">
                          <a:highlight>
                            <a:srgbClr val="FFFFFF"/>
                          </a:highlight>
                        </a:rPr>
                        <a:t>Total Spending</a:t>
                      </a:r>
                      <a:endParaRPr b="1"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63575">
                <a:tc rowSpan="2">
                  <a:txBody>
                    <a:bodyPr/>
                    <a:lstStyle/>
                    <a:p>
                      <a:pPr indent="0" lvl="0" marL="0" rtl="0" algn="l">
                        <a:spcBef>
                          <a:spcPts val="0"/>
                        </a:spcBef>
                        <a:spcAft>
                          <a:spcPts val="0"/>
                        </a:spcAft>
                        <a:buNone/>
                      </a:pPr>
                      <a:r>
                        <a:rPr lang="en">
                          <a:solidFill>
                            <a:schemeClr val="dk1"/>
                          </a:solidFill>
                        </a:rPr>
                        <a:t> Cluster Label</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0</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35.23</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99.63</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9.10</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6.09</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6.13</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21.49</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D9EAD3"/>
                          </a:highlight>
                        </a:rPr>
                        <a:t>2.42</a:t>
                      </a:r>
                      <a:endParaRPr sz="1100">
                        <a:highlight>
                          <a:srgbClr val="D9EAD3"/>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1100"/>
                        </a:spcAft>
                        <a:buNone/>
                      </a:pPr>
                      <a:r>
                        <a:rPr lang="en" sz="1100">
                          <a:highlight>
                            <a:srgbClr val="FFFFFF"/>
                          </a:highlight>
                        </a:rPr>
                        <a:t>177.68</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63575">
                <a:tc vMerge="1"/>
                <a:tc>
                  <a:txBody>
                    <a:bodyPr/>
                    <a:lstStyle/>
                    <a:p>
                      <a:pPr indent="0" lvl="0" marL="0" rtl="0" algn="r">
                        <a:lnSpc>
                          <a:spcPct val="115000"/>
                        </a:lnSpc>
                        <a:spcBef>
                          <a:spcPts val="0"/>
                        </a:spcBef>
                        <a:spcAft>
                          <a:spcPts val="1100"/>
                        </a:spcAft>
                        <a:buNone/>
                      </a:pPr>
                      <a:r>
                        <a:rPr lang="en" sz="1100">
                          <a:highlight>
                            <a:srgbClr val="FFFFFF"/>
                          </a:highlight>
                        </a:rPr>
                        <a:t>1</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339.44</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624.35</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68.69</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48.11</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46.96</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69.36</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D9EAD3"/>
                          </a:highlight>
                        </a:rPr>
                        <a:t>1.98</a:t>
                      </a:r>
                      <a:endParaRPr sz="1100">
                        <a:highlight>
                          <a:srgbClr val="D9EAD3"/>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1100"/>
                        </a:spcAft>
                        <a:buNone/>
                      </a:pPr>
                      <a:r>
                        <a:rPr lang="en" sz="1100">
                          <a:highlight>
                            <a:srgbClr val="FFFFFF"/>
                          </a:highlight>
                        </a:rPr>
                        <a:t>1196.91</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Patterns and Insights - Products and Places </a:t>
            </a:r>
            <a:endParaRPr/>
          </a:p>
        </p:txBody>
      </p:sp>
      <p:graphicFrame>
        <p:nvGraphicFramePr>
          <p:cNvPr id="217" name="Google Shape;217;p37"/>
          <p:cNvGraphicFramePr/>
          <p:nvPr/>
        </p:nvGraphicFramePr>
        <p:xfrm>
          <a:off x="1955713" y="1474788"/>
          <a:ext cx="3000000" cy="3000000"/>
        </p:xfrm>
        <a:graphic>
          <a:graphicData uri="http://schemas.openxmlformats.org/drawingml/2006/table">
            <a:tbl>
              <a:tblPr>
                <a:solidFill>
                  <a:srgbClr val="FFFFFF"/>
                </a:solidFill>
                <a:tableStyleId>{9CC591A5-EF42-43A4-AEF8-C8B7C46B7084}</a:tableStyleId>
              </a:tblPr>
              <a:tblGrid>
                <a:gridCol w="952075"/>
                <a:gridCol w="549350"/>
                <a:gridCol w="822800"/>
                <a:gridCol w="822800"/>
                <a:gridCol w="822800"/>
                <a:gridCol w="1262750"/>
              </a:tblGrid>
              <a:tr h="485250">
                <a:tc>
                  <a:txBody>
                    <a:bodyPr/>
                    <a:lstStyle/>
                    <a:p>
                      <a:pPr indent="0" lvl="0" marL="0" rtl="0" algn="l">
                        <a:spcBef>
                          <a:spcPts val="0"/>
                        </a:spcBef>
                        <a:spcAft>
                          <a:spcPts val="0"/>
                        </a:spcAft>
                        <a:buNone/>
                      </a:pPr>
                      <a:r>
                        <a:t/>
                      </a:r>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4">
                  <a:txBody>
                    <a:bodyPr/>
                    <a:lstStyle/>
                    <a:p>
                      <a:pPr indent="0" lvl="0" marL="0" rtl="0" algn="ctr">
                        <a:lnSpc>
                          <a:spcPct val="115000"/>
                        </a:lnSpc>
                        <a:spcBef>
                          <a:spcPts val="0"/>
                        </a:spcBef>
                        <a:spcAft>
                          <a:spcPts val="1100"/>
                        </a:spcAft>
                        <a:buNone/>
                      </a:pPr>
                      <a:r>
                        <a:rPr b="1" lang="en">
                          <a:highlight>
                            <a:srgbClr val="FFFFFF"/>
                          </a:highlight>
                        </a:rPr>
                        <a:t>Average Purchases</a:t>
                      </a:r>
                      <a:endParaRPr b="1">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hMerge="1"/>
              </a:tr>
              <a:tr h="663575">
                <a:tc>
                  <a:txBody>
                    <a:bodyPr/>
                    <a:lstStyle/>
                    <a:p>
                      <a:pPr indent="0" lvl="0" marL="0" rtl="0" algn="l">
                        <a:spcBef>
                          <a:spcPts val="0"/>
                        </a:spcBef>
                        <a:spcAft>
                          <a:spcPts val="0"/>
                        </a:spcAft>
                        <a:buNone/>
                      </a:pPr>
                      <a:r>
                        <a:t/>
                      </a:r>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100">
                          <a:highlight>
                            <a:srgbClr val="FFFFFF"/>
                          </a:highlight>
                        </a:rPr>
                        <a:t>Store</a:t>
                      </a:r>
                      <a:endParaRPr b="1"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100">
                          <a:highlight>
                            <a:srgbClr val="FFFFFF"/>
                          </a:highlight>
                        </a:rPr>
                        <a:t>Web</a:t>
                      </a:r>
                      <a:endParaRPr b="1"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100">
                          <a:highlight>
                            <a:srgbClr val="FFFFFF"/>
                          </a:highlight>
                        </a:rPr>
                        <a:t>Catalog</a:t>
                      </a:r>
                      <a:endParaRPr b="1"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100">
                          <a:highlight>
                            <a:srgbClr val="CFEFD6"/>
                          </a:highlight>
                        </a:rPr>
                        <a:t>Web Visits/Month</a:t>
                      </a:r>
                      <a:endParaRPr b="1" sz="1100">
                        <a:highlight>
                          <a:srgbClr val="CFEFD6"/>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FD6"/>
                    </a:solidFill>
                  </a:tcPr>
                </a:tc>
              </a:tr>
              <a:tr h="663575">
                <a:tc rowSpan="2">
                  <a:txBody>
                    <a:bodyPr/>
                    <a:lstStyle/>
                    <a:p>
                      <a:pPr indent="0" lvl="0" marL="0" rtl="0" algn="l">
                        <a:spcBef>
                          <a:spcPts val="0"/>
                        </a:spcBef>
                        <a:spcAft>
                          <a:spcPts val="0"/>
                        </a:spcAft>
                        <a:buNone/>
                      </a:pPr>
                      <a:r>
                        <a:rPr lang="en">
                          <a:solidFill>
                            <a:schemeClr val="dk1"/>
                          </a:solidFill>
                        </a:rPr>
                        <a:t> Cluster Label</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0</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3.9</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2.9</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0.8</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CFEFD6"/>
                          </a:highlight>
                        </a:rPr>
                        <a:t>6.7</a:t>
                      </a:r>
                      <a:endParaRPr sz="1100">
                        <a:highlight>
                          <a:srgbClr val="CFEFD6"/>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FD6"/>
                    </a:solidFill>
                  </a:tcPr>
                </a:tc>
              </a:tr>
              <a:tr h="663575">
                <a:tc vMerge="1"/>
                <a:tc>
                  <a:txBody>
                    <a:bodyPr/>
                    <a:lstStyle/>
                    <a:p>
                      <a:pPr indent="0" lvl="0" marL="0" rtl="0" algn="r">
                        <a:lnSpc>
                          <a:spcPct val="115000"/>
                        </a:lnSpc>
                        <a:spcBef>
                          <a:spcPts val="0"/>
                        </a:spcBef>
                        <a:spcAft>
                          <a:spcPts val="1100"/>
                        </a:spcAft>
                        <a:buNone/>
                      </a:pPr>
                      <a:r>
                        <a:rPr lang="en" sz="1100">
                          <a:highlight>
                            <a:srgbClr val="FFFFFF"/>
                          </a:highlight>
                        </a:rPr>
                        <a:t>1</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8.7</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5.8</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FFFFFF"/>
                          </a:highlight>
                        </a:rPr>
                        <a:t>5.1</a:t>
                      </a:r>
                      <a:endParaRPr sz="1100">
                        <a:highlight>
                          <a:srgbClr val="FFFFFF"/>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1100"/>
                        </a:spcAft>
                        <a:buNone/>
                      </a:pPr>
                      <a:r>
                        <a:rPr lang="en" sz="1100">
                          <a:highlight>
                            <a:srgbClr val="CFEFD6"/>
                          </a:highlight>
                        </a:rPr>
                        <a:t>3.8</a:t>
                      </a:r>
                      <a:endParaRPr sz="1100">
                        <a:highlight>
                          <a:srgbClr val="CFEFD6"/>
                        </a:highlight>
                      </a:endParaRPr>
                    </a:p>
                  </a:txBody>
                  <a:tcPr marT="69850" marB="69850" marR="69850" marL="698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FD6"/>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Patterns and Insights</a:t>
            </a:r>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The needs and </a:t>
            </a:r>
            <a:r>
              <a:rPr b="1" lang="en"/>
              <a:t>resources</a:t>
            </a:r>
            <a:r>
              <a:rPr b="1" lang="en"/>
              <a:t> of cluster 0 who have more children </a:t>
            </a:r>
            <a:r>
              <a:rPr b="1" lang="en"/>
              <a:t>and lower incomes might be different. </a:t>
            </a:r>
            <a:endParaRPr b="1"/>
          </a:p>
          <a:p>
            <a:pPr indent="-308610" lvl="0" marL="457200" rtl="0" algn="l">
              <a:spcBef>
                <a:spcPts val="1200"/>
              </a:spcBef>
              <a:spcAft>
                <a:spcPts val="0"/>
              </a:spcAft>
              <a:buSzPct val="100000"/>
              <a:buChar char="-"/>
            </a:pPr>
            <a:r>
              <a:rPr lang="en"/>
              <a:t>Campaigns may need to be adjusted to target these individuals especially since they make up the majority of our customers. This may help to drive up sales. </a:t>
            </a:r>
            <a:endParaRPr/>
          </a:p>
          <a:p>
            <a:pPr indent="0" lvl="0" marL="0" rtl="0" algn="l">
              <a:spcBef>
                <a:spcPts val="1200"/>
              </a:spcBef>
              <a:spcAft>
                <a:spcPts val="0"/>
              </a:spcAft>
              <a:buNone/>
            </a:pPr>
            <a:r>
              <a:rPr b="1" lang="en"/>
              <a:t>The proportion of accepted campaigns were quite low for both clusters but cluster accepted more of them </a:t>
            </a:r>
            <a:endParaRPr b="1"/>
          </a:p>
          <a:p>
            <a:pPr indent="-308610" lvl="0" marL="457200" rtl="0" algn="l">
              <a:spcBef>
                <a:spcPts val="1200"/>
              </a:spcBef>
              <a:spcAft>
                <a:spcPts val="0"/>
              </a:spcAft>
              <a:buSzPct val="100000"/>
              <a:buChar char="-"/>
            </a:pPr>
            <a:r>
              <a:rPr lang="en"/>
              <a:t>Alternative Marketing strategies or promotion strategies should continue to be explored</a:t>
            </a:r>
            <a:endParaRPr/>
          </a:p>
          <a:p>
            <a:pPr indent="0" lvl="0" marL="0" rtl="0" algn="l">
              <a:spcBef>
                <a:spcPts val="1200"/>
              </a:spcBef>
              <a:spcAft>
                <a:spcPts val="0"/>
              </a:spcAft>
              <a:buNone/>
            </a:pPr>
            <a:r>
              <a:rPr b="1" lang="en"/>
              <a:t>The top selling items are meats and wines.</a:t>
            </a:r>
            <a:endParaRPr b="1"/>
          </a:p>
          <a:p>
            <a:pPr indent="-308610" lvl="0" marL="457200" rtl="0" algn="l">
              <a:spcBef>
                <a:spcPts val="1200"/>
              </a:spcBef>
              <a:spcAft>
                <a:spcPts val="0"/>
              </a:spcAft>
              <a:buSzPct val="100000"/>
              <a:buChar char="-"/>
            </a:pPr>
            <a:r>
              <a:rPr lang="en"/>
              <a:t>The amount spent on these items had a high to moderate correlation so placing them together might maintain or continue to grow their sales</a:t>
            </a:r>
            <a:endParaRPr/>
          </a:p>
          <a:p>
            <a:pPr indent="0" lvl="0" marL="0" rtl="0" algn="l">
              <a:spcBef>
                <a:spcPts val="1200"/>
              </a:spcBef>
              <a:spcAft>
                <a:spcPts val="0"/>
              </a:spcAft>
              <a:buNone/>
            </a:pPr>
            <a:r>
              <a:rPr b="1" lang="en"/>
              <a:t>Cluster 0 visited the web site more times per month but web sales were lower among this group</a:t>
            </a:r>
            <a:endParaRPr b="1"/>
          </a:p>
          <a:p>
            <a:pPr indent="-308610" lvl="0" marL="457200" rtl="0" algn="l">
              <a:spcBef>
                <a:spcPts val="1200"/>
              </a:spcBef>
              <a:spcAft>
                <a:spcPts val="0"/>
              </a:spcAft>
              <a:buSzPct val="100000"/>
              <a:buChar char="-"/>
            </a:pPr>
            <a:r>
              <a:rPr lang="en"/>
              <a:t>Investigating what items and promotions are on the website to target the most frequent visitors might help to further understand how to target those customers and again improve sales from thai source.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29" name="Google Shape;22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a:t>
            </a:r>
            <a:r>
              <a:rPr lang="en"/>
              <a:t>segmentation</a:t>
            </a:r>
            <a:r>
              <a:rPr lang="en"/>
              <a:t> can be a powerful tool to unlock </a:t>
            </a:r>
            <a:r>
              <a:rPr lang="en"/>
              <a:t>insights</a:t>
            </a:r>
            <a:r>
              <a:rPr lang="en"/>
              <a:t> about customer behavior. </a:t>
            </a:r>
            <a:endParaRPr/>
          </a:p>
          <a:p>
            <a:pPr indent="0" lvl="0" marL="0" rtl="0" algn="l">
              <a:spcBef>
                <a:spcPts val="1200"/>
              </a:spcBef>
              <a:spcAft>
                <a:spcPts val="0"/>
              </a:spcAft>
              <a:buNone/>
            </a:pPr>
            <a:r>
              <a:rPr lang="en"/>
              <a:t>Clustering techniques are easy to implement</a:t>
            </a:r>
            <a:endParaRPr/>
          </a:p>
          <a:p>
            <a:pPr indent="0" lvl="0" marL="0" rtl="0" algn="l">
              <a:spcBef>
                <a:spcPts val="1200"/>
              </a:spcBef>
              <a:spcAft>
                <a:spcPts val="1200"/>
              </a:spcAft>
              <a:buNone/>
            </a:pPr>
            <a:r>
              <a:rPr lang="en"/>
              <a:t>Reducing dimensions can be helpful to improve the </a:t>
            </a:r>
            <a:r>
              <a:rPr lang="en"/>
              <a:t>ability</a:t>
            </a:r>
            <a:r>
              <a:rPr lang="en"/>
              <a:t> to cluster the data by removing noise but at the same time keeping </a:t>
            </a:r>
            <a:r>
              <a:rPr lang="en"/>
              <a:t>relevant</a:t>
            </a:r>
            <a:r>
              <a:rPr lang="en"/>
              <a:t> information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Initial data set contained  2,240 customer observations with 29 features, with no missing values</a:t>
            </a:r>
            <a:endParaRPr/>
          </a:p>
          <a:p>
            <a:pPr indent="0" lvl="0" marL="0" rtl="0" algn="l">
              <a:spcBef>
                <a:spcPts val="1200"/>
              </a:spcBef>
              <a:spcAft>
                <a:spcPts val="0"/>
              </a:spcAft>
              <a:buNone/>
            </a:pPr>
            <a:r>
              <a:rPr lang="en"/>
              <a:t>Features</a:t>
            </a:r>
            <a:endParaRPr/>
          </a:p>
          <a:p>
            <a:pPr indent="-317182" lvl="0" marL="457200" rtl="0" algn="l">
              <a:spcBef>
                <a:spcPts val="1200"/>
              </a:spcBef>
              <a:spcAft>
                <a:spcPts val="0"/>
              </a:spcAft>
              <a:buSzPct val="100000"/>
              <a:buChar char="-"/>
            </a:pPr>
            <a:r>
              <a:rPr lang="en" sz="1800"/>
              <a:t>Categorical data </a:t>
            </a:r>
            <a:endParaRPr sz="1800"/>
          </a:p>
          <a:p>
            <a:pPr indent="-297497" lvl="1" marL="914400" rtl="0" algn="l">
              <a:spcBef>
                <a:spcPts val="0"/>
              </a:spcBef>
              <a:spcAft>
                <a:spcPts val="0"/>
              </a:spcAft>
              <a:buSzPct val="100000"/>
              <a:buChar char="-"/>
            </a:pPr>
            <a:r>
              <a:rPr lang="en"/>
              <a:t>Marital status</a:t>
            </a:r>
            <a:endParaRPr/>
          </a:p>
          <a:p>
            <a:pPr indent="-297497" lvl="1" marL="914400" rtl="0" algn="l">
              <a:spcBef>
                <a:spcPts val="0"/>
              </a:spcBef>
              <a:spcAft>
                <a:spcPts val="0"/>
              </a:spcAft>
              <a:buSzPct val="100000"/>
              <a:buChar char="-"/>
            </a:pPr>
            <a:r>
              <a:rPr lang="en"/>
              <a:t>Education status </a:t>
            </a:r>
            <a:endParaRPr/>
          </a:p>
          <a:p>
            <a:pPr indent="-297497" lvl="1" marL="914400" rtl="0" algn="l">
              <a:spcBef>
                <a:spcPts val="0"/>
              </a:spcBef>
              <a:spcAft>
                <a:spcPts val="0"/>
              </a:spcAft>
              <a:buSzPct val="100000"/>
              <a:buChar char="-"/>
            </a:pPr>
            <a:r>
              <a:rPr lang="en"/>
              <a:t>Whether or not promotions were accepted </a:t>
            </a:r>
            <a:endParaRPr/>
          </a:p>
          <a:p>
            <a:pPr indent="-297497" lvl="1" marL="914400" rtl="0" algn="l">
              <a:spcBef>
                <a:spcPts val="0"/>
              </a:spcBef>
              <a:spcAft>
                <a:spcPts val="0"/>
              </a:spcAft>
              <a:buSzPct val="100000"/>
              <a:buChar char="-"/>
            </a:pPr>
            <a:r>
              <a:rPr lang="en"/>
              <a:t>Yes or No if the customer complained within the past two years</a:t>
            </a:r>
            <a:endParaRPr/>
          </a:p>
          <a:p>
            <a:pPr indent="-317182" lvl="0" marL="457200" rtl="0" algn="l">
              <a:spcBef>
                <a:spcPts val="0"/>
              </a:spcBef>
              <a:spcAft>
                <a:spcPts val="0"/>
              </a:spcAft>
              <a:buSzPct val="100000"/>
              <a:buChar char="-"/>
            </a:pPr>
            <a:r>
              <a:rPr lang="en"/>
              <a:t>Continuous/Numerical </a:t>
            </a:r>
            <a:endParaRPr/>
          </a:p>
          <a:p>
            <a:pPr indent="-297497" lvl="1" marL="914400" rtl="0" algn="l">
              <a:spcBef>
                <a:spcPts val="0"/>
              </a:spcBef>
              <a:spcAft>
                <a:spcPts val="0"/>
              </a:spcAft>
              <a:buSzPct val="100000"/>
              <a:buChar char="-"/>
            </a:pPr>
            <a:r>
              <a:rPr lang="en"/>
              <a:t>Birth year</a:t>
            </a:r>
            <a:endParaRPr/>
          </a:p>
          <a:p>
            <a:pPr indent="-297497" lvl="1" marL="914400" rtl="0" algn="l">
              <a:spcBef>
                <a:spcPts val="0"/>
              </a:spcBef>
              <a:spcAft>
                <a:spcPts val="0"/>
              </a:spcAft>
              <a:buSzPct val="100000"/>
              <a:buChar char="-"/>
            </a:pPr>
            <a:r>
              <a:rPr lang="en"/>
              <a:t>Income </a:t>
            </a:r>
            <a:endParaRPr/>
          </a:p>
          <a:p>
            <a:pPr indent="-297497" lvl="1" marL="914400" rtl="0" algn="l">
              <a:spcBef>
                <a:spcPts val="0"/>
              </a:spcBef>
              <a:spcAft>
                <a:spcPts val="0"/>
              </a:spcAft>
              <a:buSzPct val="100000"/>
              <a:buChar char="-"/>
            </a:pPr>
            <a:r>
              <a:rPr lang="en"/>
              <a:t>Teens at home</a:t>
            </a:r>
            <a:endParaRPr/>
          </a:p>
          <a:p>
            <a:pPr indent="-297497" lvl="1" marL="914400" rtl="0" algn="l">
              <a:spcBef>
                <a:spcPts val="0"/>
              </a:spcBef>
              <a:spcAft>
                <a:spcPts val="0"/>
              </a:spcAft>
              <a:buSzPct val="100000"/>
              <a:buChar char="-"/>
            </a:pPr>
            <a:r>
              <a:rPr lang="en"/>
              <a:t>Kids at home</a:t>
            </a:r>
            <a:endParaRPr/>
          </a:p>
          <a:p>
            <a:pPr indent="-297497" lvl="1" marL="914400" rtl="0" algn="l">
              <a:spcBef>
                <a:spcPts val="0"/>
              </a:spcBef>
              <a:spcAft>
                <a:spcPts val="0"/>
              </a:spcAft>
              <a:buSzPct val="100000"/>
              <a:buChar char="-"/>
            </a:pPr>
            <a:r>
              <a:rPr lang="en"/>
              <a:t>Amount spent on meats, fish, sweets, wine, gold</a:t>
            </a:r>
            <a:endParaRPr/>
          </a:p>
          <a:p>
            <a:pPr indent="-297497" lvl="1" marL="914400" rtl="0" algn="l">
              <a:spcBef>
                <a:spcPts val="0"/>
              </a:spcBef>
              <a:spcAft>
                <a:spcPts val="0"/>
              </a:spcAft>
              <a:buSzPct val="100000"/>
              <a:buChar char="-"/>
            </a:pPr>
            <a:r>
              <a:rPr lang="en"/>
              <a:t>Purchases made with deals</a:t>
            </a:r>
            <a:endParaRPr/>
          </a:p>
          <a:p>
            <a:pPr indent="-297497" lvl="1" marL="914400" rtl="0" algn="l">
              <a:spcBef>
                <a:spcPts val="0"/>
              </a:spcBef>
              <a:spcAft>
                <a:spcPts val="0"/>
              </a:spcAft>
              <a:buSzPct val="100000"/>
              <a:buChar char="-"/>
            </a:pPr>
            <a:r>
              <a:rPr lang="en"/>
              <a:t>Number of purchases made on the web, catalog, store </a:t>
            </a:r>
            <a:endParaRPr/>
          </a:p>
          <a:p>
            <a:pPr indent="-297497" lvl="1" marL="914400" rtl="0" algn="l">
              <a:spcBef>
                <a:spcPts val="0"/>
              </a:spcBef>
              <a:spcAft>
                <a:spcPts val="0"/>
              </a:spcAft>
              <a:buSzPct val="100000"/>
              <a:buChar char="-"/>
            </a:pPr>
            <a:r>
              <a:rPr lang="en"/>
              <a:t>Number of websites visited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Columns were re-labeled for clarity </a:t>
            </a:r>
            <a:endParaRPr/>
          </a:p>
          <a:p>
            <a:pPr indent="0" lvl="0" marL="0" rtl="0" algn="l">
              <a:spcBef>
                <a:spcPts val="1200"/>
              </a:spcBef>
              <a:spcAft>
                <a:spcPts val="0"/>
              </a:spcAft>
              <a:buNone/>
            </a:pPr>
            <a:r>
              <a:rPr lang="en"/>
              <a:t>Additional columns were created from existing columns  </a:t>
            </a:r>
            <a:endParaRPr/>
          </a:p>
          <a:p>
            <a:pPr indent="-342900" lvl="0" marL="457200" rtl="0" algn="l">
              <a:spcBef>
                <a:spcPts val="1200"/>
              </a:spcBef>
              <a:spcAft>
                <a:spcPts val="0"/>
              </a:spcAft>
              <a:buSzPts val="1800"/>
              <a:buChar char="-"/>
            </a:pPr>
            <a:r>
              <a:rPr lang="en"/>
              <a:t>Children (No. teens + No. kids)</a:t>
            </a:r>
            <a:endParaRPr/>
          </a:p>
          <a:p>
            <a:pPr indent="-342900" lvl="0" marL="457200" rtl="0" algn="l">
              <a:spcBef>
                <a:spcPts val="0"/>
              </a:spcBef>
              <a:spcAft>
                <a:spcPts val="0"/>
              </a:spcAft>
              <a:buSzPts val="1800"/>
              <a:buChar char="-"/>
            </a:pPr>
            <a:r>
              <a:rPr lang="en"/>
              <a:t>Age (The year - </a:t>
            </a:r>
            <a:r>
              <a:rPr lang="en"/>
              <a:t>their</a:t>
            </a:r>
            <a:r>
              <a:rPr lang="en"/>
              <a:t> birth year)</a:t>
            </a:r>
            <a:endParaRPr/>
          </a:p>
          <a:p>
            <a:pPr indent="-342900" lvl="0" marL="457200" rtl="0" algn="l">
              <a:spcBef>
                <a:spcPts val="0"/>
              </a:spcBef>
              <a:spcAft>
                <a:spcPts val="0"/>
              </a:spcAft>
              <a:buSzPts val="1800"/>
              <a:buChar char="-"/>
            </a:pPr>
            <a:r>
              <a:rPr lang="en"/>
              <a:t>Total Spending (meats + fish + sweets + wine + gold)</a:t>
            </a:r>
            <a:endParaRPr/>
          </a:p>
          <a:p>
            <a:pPr indent="0" lvl="0" marL="0" rtl="0" algn="l">
              <a:spcBef>
                <a:spcPts val="1200"/>
              </a:spcBef>
              <a:spcAft>
                <a:spcPts val="0"/>
              </a:spcAft>
              <a:buNone/>
            </a:pPr>
            <a:r>
              <a:rPr lang="en"/>
              <a:t>Values in two categorical columns were re coded into two levels</a:t>
            </a:r>
            <a:endParaRPr/>
          </a:p>
          <a:p>
            <a:pPr indent="-342900" lvl="0" marL="457200" rtl="0" algn="l">
              <a:spcBef>
                <a:spcPts val="1200"/>
              </a:spcBef>
              <a:spcAft>
                <a:spcPts val="0"/>
              </a:spcAft>
              <a:buSzPts val="1800"/>
              <a:buChar char="-"/>
            </a:pPr>
            <a:r>
              <a:rPr lang="en"/>
              <a:t>Education (5 → 2)</a:t>
            </a:r>
            <a:endParaRPr/>
          </a:p>
          <a:p>
            <a:pPr indent="-317500" lvl="1" marL="914400" rtl="0" algn="l">
              <a:spcBef>
                <a:spcPts val="0"/>
              </a:spcBef>
              <a:spcAft>
                <a:spcPts val="0"/>
              </a:spcAft>
              <a:buSzPts val="1400"/>
              <a:buChar char="-"/>
            </a:pPr>
            <a:r>
              <a:rPr lang="en"/>
              <a:t>Postgraduate or graduate</a:t>
            </a:r>
            <a:endParaRPr/>
          </a:p>
          <a:p>
            <a:pPr indent="-342900" lvl="0" marL="457200" rtl="0" algn="l">
              <a:spcBef>
                <a:spcPts val="0"/>
              </a:spcBef>
              <a:spcAft>
                <a:spcPts val="0"/>
              </a:spcAft>
              <a:buSzPts val="1800"/>
              <a:buChar char="-"/>
            </a:pPr>
            <a:r>
              <a:rPr lang="en"/>
              <a:t>Marital Status (6 → 2)</a:t>
            </a:r>
            <a:endParaRPr/>
          </a:p>
          <a:p>
            <a:pPr indent="-317500" lvl="1" marL="914400" rtl="0" algn="l">
              <a:spcBef>
                <a:spcPts val="0"/>
              </a:spcBef>
              <a:spcAft>
                <a:spcPts val="0"/>
              </a:spcAft>
              <a:buSzPts val="1400"/>
              <a:buChar char="-"/>
            </a:pPr>
            <a:r>
              <a:rPr lang="en"/>
              <a:t>Single or Couple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785800" y="709613"/>
            <a:ext cx="7572375" cy="3724275"/>
          </a:xfrm>
          <a:prstGeom prst="rect">
            <a:avLst/>
          </a:prstGeom>
          <a:noFill/>
          <a:ln>
            <a:noFill/>
          </a:ln>
        </p:spPr>
      </p:pic>
      <p:sp>
        <p:nvSpPr>
          <p:cNvPr id="82" name="Google Shape;82;p17"/>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8" name="Google Shape;88;p18"/>
          <p:cNvPicPr preferRelativeResize="0"/>
          <p:nvPr/>
        </p:nvPicPr>
        <p:blipFill>
          <a:blip r:embed="rId3">
            <a:alphaModFix/>
          </a:blip>
          <a:stretch>
            <a:fillRect/>
          </a:stretch>
        </p:blipFill>
        <p:spPr>
          <a:xfrm>
            <a:off x="1737413" y="180075"/>
            <a:ext cx="5669174" cy="478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4" name="Google Shape;94;p19"/>
          <p:cNvPicPr preferRelativeResize="0"/>
          <p:nvPr/>
        </p:nvPicPr>
        <p:blipFill>
          <a:blip r:embed="rId3">
            <a:alphaModFix/>
          </a:blip>
          <a:stretch>
            <a:fillRect/>
          </a:stretch>
        </p:blipFill>
        <p:spPr>
          <a:xfrm>
            <a:off x="1347525" y="170075"/>
            <a:ext cx="6448949" cy="480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0" name="Google Shape;100;p20"/>
          <p:cNvPicPr preferRelativeResize="0"/>
          <p:nvPr/>
        </p:nvPicPr>
        <p:blipFill>
          <a:blip r:embed="rId3">
            <a:alphaModFix/>
          </a:blip>
          <a:stretch>
            <a:fillRect/>
          </a:stretch>
        </p:blipFill>
        <p:spPr>
          <a:xfrm>
            <a:off x="1693725" y="184250"/>
            <a:ext cx="5756551" cy="477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043250" y="125638"/>
            <a:ext cx="7057500" cy="4892225"/>
          </a:xfrm>
          <a:prstGeom prst="rect">
            <a:avLst/>
          </a:prstGeom>
          <a:noFill/>
          <a:ln>
            <a:noFill/>
          </a:ln>
        </p:spPr>
      </p:pic>
      <p:sp>
        <p:nvSpPr>
          <p:cNvPr id="106" name="Google Shape;106;p21"/>
          <p:cNvSpPr/>
          <p:nvPr/>
        </p:nvSpPr>
        <p:spPr>
          <a:xfrm>
            <a:off x="146850" y="124350"/>
            <a:ext cx="8850300" cy="48948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