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8" y="58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0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2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9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4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7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4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2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5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8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9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8762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2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hyperlink" Target="http://software.hongik.ac.kr/b_team/b_team3/index.php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3298" y="1635831"/>
            <a:ext cx="10934182" cy="199197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800" b="1" dirty="0">
                <a:solidFill>
                  <a:srgbClr val="44546A"/>
                </a:solidFill>
                <a:latin typeface="+mj-ea"/>
              </a:rPr>
              <a:t>C</a:t>
            </a:r>
            <a:r>
              <a:rPr lang="en-US" altLang="ko-KR" sz="4800" b="1" i="0" dirty="0">
                <a:solidFill>
                  <a:srgbClr val="44546A"/>
                </a:solidFill>
                <a:effectLst/>
                <a:latin typeface="+mj-ea"/>
              </a:rPr>
              <a:t>ustomized public benefit service</a:t>
            </a:r>
            <a:br>
              <a:rPr lang="en-US" altLang="ko-KR" sz="4800" b="1" i="0" dirty="0">
                <a:solidFill>
                  <a:srgbClr val="44546A"/>
                </a:solidFill>
                <a:effectLst/>
                <a:latin typeface="+mj-ea"/>
              </a:rPr>
            </a:br>
            <a:r>
              <a:rPr lang="en-US" altLang="ko-KR" sz="2800" b="1" i="0" dirty="0">
                <a:solidFill>
                  <a:srgbClr val="44546A"/>
                </a:solidFill>
                <a:effectLst/>
                <a:latin typeface="+mj-ea"/>
              </a:rPr>
              <a:t>-</a:t>
            </a:r>
            <a:r>
              <a:rPr lang="en-US" altLang="ko-KR" sz="2800" b="1" i="0" dirty="0" err="1">
                <a:solidFill>
                  <a:srgbClr val="44546A"/>
                </a:solidFill>
                <a:effectLst/>
                <a:latin typeface="+mj-ea"/>
              </a:rPr>
              <a:t>DataBase</a:t>
            </a:r>
            <a:r>
              <a:rPr lang="en-US" altLang="ko-KR" sz="2800" b="1" i="0" dirty="0">
                <a:solidFill>
                  <a:srgbClr val="44546A"/>
                </a:solidFill>
                <a:effectLst/>
                <a:latin typeface="+mj-ea"/>
              </a:rPr>
              <a:t> And Exercise[502]</a:t>
            </a:r>
            <a:endParaRPr lang="ko-KR" sz="4800" b="1" dirty="0">
              <a:solidFill>
                <a:srgbClr val="44546A"/>
              </a:solidFill>
              <a:latin typeface="+mj-ea"/>
              <a:cs typeface="Calibri Ligh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38631" y="4492102"/>
            <a:ext cx="9621344" cy="1321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2"/>
                </a:solidFill>
                <a:ea typeface="맑은 고딕"/>
              </a:rPr>
              <a:t>C089020 김지연</a:t>
            </a:r>
            <a:endParaRPr lang="ko-KR" altLang="en-US" sz="2000" dirty="0">
              <a:solidFill>
                <a:schemeClr val="tx2"/>
              </a:solidFill>
              <a:ea typeface="맑은 고딕" panose="020B0503020000020004" pitchFamily="34" charset="-127"/>
            </a:endParaRPr>
          </a:p>
          <a:p>
            <a:pPr algn="r"/>
            <a:r>
              <a:rPr lang="ko-KR" altLang="en-US" sz="2000" dirty="0">
                <a:solidFill>
                  <a:schemeClr val="tx2"/>
                </a:solidFill>
                <a:ea typeface="맑은 고딕"/>
              </a:rPr>
              <a:t>C087031 최효은</a:t>
            </a:r>
            <a:endParaRPr lang="en-US" altLang="ko-KR" sz="2000" dirty="0">
              <a:solidFill>
                <a:schemeClr val="tx2"/>
              </a:solidFill>
              <a:ea typeface="맑은 고딕"/>
            </a:endParaRPr>
          </a:p>
          <a:p>
            <a:pPr algn="r"/>
            <a:r>
              <a:rPr lang="en-US" altLang="ko-KR" sz="2000" dirty="0">
                <a:solidFill>
                  <a:schemeClr val="tx2"/>
                </a:solidFill>
                <a:ea typeface="맑은 고딕"/>
                <a:cs typeface="Calibri"/>
              </a:rPr>
              <a:t>C089075 </a:t>
            </a:r>
            <a:r>
              <a:rPr lang="ko-KR" altLang="en-US" sz="2000" dirty="0">
                <a:solidFill>
                  <a:schemeClr val="tx2"/>
                </a:solidFill>
                <a:ea typeface="맑은 고딕"/>
                <a:cs typeface="Calibri"/>
              </a:rPr>
              <a:t>문상준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402164-B2AD-6E85-C7AD-7FD01600B2E5}"/>
              </a:ext>
            </a:extLst>
          </p:cNvPr>
          <p:cNvCxnSpPr>
            <a:cxnSpLocks/>
          </p:cNvCxnSpPr>
          <p:nvPr/>
        </p:nvCxnSpPr>
        <p:spPr>
          <a:xfrm>
            <a:off x="1584960" y="2987637"/>
            <a:ext cx="1026252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20F4E-574A-4ED8-380F-8E59B75D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2665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Basic Flow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C7D20D-C690-0D74-31BC-FC9AF11981FB}"/>
              </a:ext>
            </a:extLst>
          </p:cNvPr>
          <p:cNvCxnSpPr>
            <a:cxnSpLocks/>
          </p:cNvCxnSpPr>
          <p:nvPr/>
        </p:nvCxnSpPr>
        <p:spPr>
          <a:xfrm>
            <a:off x="3334871" y="958578"/>
            <a:ext cx="84537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6582B4-751E-4061-FD9F-CCFD37FA16CD}"/>
              </a:ext>
            </a:extLst>
          </p:cNvPr>
          <p:cNvSpPr txBox="1"/>
          <p:nvPr/>
        </p:nvSpPr>
        <p:spPr>
          <a:xfrm>
            <a:off x="1026458" y="1401244"/>
            <a:ext cx="209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</a:t>
            </a:r>
            <a:r>
              <a:rPr lang="en-US" altLang="ko-KR" sz="1600" b="1" dirty="0" err="1">
                <a:solidFill>
                  <a:srgbClr val="203864"/>
                </a:solidFill>
              </a:rPr>
              <a:t>register_server.php</a:t>
            </a:r>
            <a:r>
              <a:rPr lang="ko-KR" altLang="en-US" sz="1600" b="1" dirty="0">
                <a:solidFill>
                  <a:srgbClr val="203864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BF1AD5-A885-9322-E309-63F93D39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80" y="1830913"/>
            <a:ext cx="5502901" cy="37865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9CEA3C-4380-4CC4-E4D5-3726F9488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7"/>
          <a:stretch/>
        </p:blipFill>
        <p:spPr>
          <a:xfrm>
            <a:off x="6158754" y="1830199"/>
            <a:ext cx="5726820" cy="37872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70624F-9671-2A8E-4C9B-2C09EDF00533}"/>
              </a:ext>
            </a:extLst>
          </p:cNvPr>
          <p:cNvSpPr/>
          <p:nvPr/>
        </p:nvSpPr>
        <p:spPr>
          <a:xfrm>
            <a:off x="0" y="6060141"/>
            <a:ext cx="12192000" cy="797858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회원 가입할 때 </a:t>
            </a:r>
            <a:r>
              <a:rPr lang="en-US" altLang="ko-KR" sz="2000" b="1" dirty="0"/>
              <a:t>NULL</a:t>
            </a:r>
            <a:r>
              <a:rPr lang="ko-KR" altLang="en-US" sz="2000" b="1" dirty="0"/>
              <a:t>값과 중복을 체크해서 가입을 허락한다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8052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20F4E-574A-4ED8-380F-8E59B75D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2665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Basic Flow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C7D20D-C690-0D74-31BC-FC9AF11981FB}"/>
              </a:ext>
            </a:extLst>
          </p:cNvPr>
          <p:cNvCxnSpPr>
            <a:cxnSpLocks/>
          </p:cNvCxnSpPr>
          <p:nvPr/>
        </p:nvCxnSpPr>
        <p:spPr>
          <a:xfrm>
            <a:off x="3334871" y="958578"/>
            <a:ext cx="84537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9BCFF40-AC49-1AF2-0C78-2E75C222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5" y="1836447"/>
            <a:ext cx="5107029" cy="4624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6582B4-751E-4061-FD9F-CCFD37FA16CD}"/>
              </a:ext>
            </a:extLst>
          </p:cNvPr>
          <p:cNvSpPr txBox="1"/>
          <p:nvPr/>
        </p:nvSpPr>
        <p:spPr>
          <a:xfrm>
            <a:off x="909281" y="1422799"/>
            <a:ext cx="209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login_server.php</a:t>
            </a:r>
            <a:r>
              <a:rPr lang="ko-KR" altLang="en-US" sz="1600" b="1" dirty="0">
                <a:solidFill>
                  <a:srgbClr val="203864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63152D-FA54-13F1-7167-6121FAFCFC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27" r="20350" b="17986"/>
          <a:stretch/>
        </p:blipFill>
        <p:spPr>
          <a:xfrm>
            <a:off x="6239437" y="3300150"/>
            <a:ext cx="5043282" cy="11687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EBDEDF-21A7-8E6B-301B-E53C8644E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478" y="1943383"/>
            <a:ext cx="3028616" cy="11335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490208B-8307-432B-DCFF-B56802FCE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136" y="4777220"/>
            <a:ext cx="4915326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4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20F4E-574A-4ED8-380F-8E59B75D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2665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Basic Flow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C7D20D-C690-0D74-31BC-FC9AF11981FB}"/>
              </a:ext>
            </a:extLst>
          </p:cNvPr>
          <p:cNvCxnSpPr>
            <a:cxnSpLocks/>
          </p:cNvCxnSpPr>
          <p:nvPr/>
        </p:nvCxnSpPr>
        <p:spPr>
          <a:xfrm>
            <a:off x="3334871" y="958578"/>
            <a:ext cx="84537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6582B4-751E-4061-FD9F-CCFD37FA16CD}"/>
              </a:ext>
            </a:extLst>
          </p:cNvPr>
          <p:cNvSpPr txBox="1"/>
          <p:nvPr/>
        </p:nvSpPr>
        <p:spPr>
          <a:xfrm>
            <a:off x="1026459" y="1503482"/>
            <a:ext cx="209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</a:t>
            </a:r>
            <a:r>
              <a:rPr lang="en-US" altLang="ko-KR" sz="1600" b="1" dirty="0" err="1">
                <a:solidFill>
                  <a:srgbClr val="203864"/>
                </a:solidFill>
              </a:rPr>
              <a:t>my_bene.php</a:t>
            </a:r>
            <a:r>
              <a:rPr lang="ko-KR" altLang="en-US" sz="1600" b="1" dirty="0">
                <a:solidFill>
                  <a:srgbClr val="203864"/>
                </a:solidFill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1B90F4-E547-B5DC-7548-780B8EF2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99" y="1918446"/>
            <a:ext cx="4492212" cy="34360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C0D436-6240-2F12-E6A3-026C9FD44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329" y="1729136"/>
            <a:ext cx="6520662" cy="399398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1F616E-450D-A7B6-2273-1F0CC4D47F6A}"/>
              </a:ext>
            </a:extLst>
          </p:cNvPr>
          <p:cNvSpPr/>
          <p:nvPr/>
        </p:nvSpPr>
        <p:spPr>
          <a:xfrm>
            <a:off x="0" y="6060141"/>
            <a:ext cx="12192000" cy="797858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마이페이지에 입력한 정보에 해당하는 혜택을 불러와서 </a:t>
            </a:r>
            <a:r>
              <a:rPr lang="en-US" altLang="ko-KR" sz="2000" b="1" dirty="0"/>
              <a:t>C_B table</a:t>
            </a:r>
            <a:r>
              <a:rPr lang="ko-KR" altLang="en-US" sz="2000" b="1" dirty="0"/>
              <a:t>에 넣고 관리한다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9818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20F4E-574A-4ED8-380F-8E59B75D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2665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Basic Flow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C7D20D-C690-0D74-31BC-FC9AF11981FB}"/>
              </a:ext>
            </a:extLst>
          </p:cNvPr>
          <p:cNvCxnSpPr>
            <a:cxnSpLocks/>
          </p:cNvCxnSpPr>
          <p:nvPr/>
        </p:nvCxnSpPr>
        <p:spPr>
          <a:xfrm>
            <a:off x="3334871" y="958578"/>
            <a:ext cx="845371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6582B4-751E-4061-FD9F-CCFD37FA16CD}"/>
              </a:ext>
            </a:extLst>
          </p:cNvPr>
          <p:cNvSpPr txBox="1"/>
          <p:nvPr/>
        </p:nvSpPr>
        <p:spPr>
          <a:xfrm>
            <a:off x="878542" y="2005701"/>
            <a:ext cx="209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</a:t>
            </a:r>
            <a:r>
              <a:rPr lang="en-US" altLang="ko-KR" sz="1600" b="1" dirty="0" err="1">
                <a:solidFill>
                  <a:srgbClr val="203864"/>
                </a:solidFill>
              </a:rPr>
              <a:t>signout.php</a:t>
            </a:r>
            <a:r>
              <a:rPr lang="ko-KR" altLang="en-US" sz="1600" b="1" dirty="0">
                <a:solidFill>
                  <a:srgbClr val="203864"/>
                </a:solidFill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1F616E-450D-A7B6-2273-1F0CC4D47F6A}"/>
              </a:ext>
            </a:extLst>
          </p:cNvPr>
          <p:cNvSpPr/>
          <p:nvPr/>
        </p:nvSpPr>
        <p:spPr>
          <a:xfrm>
            <a:off x="0" y="6060141"/>
            <a:ext cx="12192000" cy="797858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회원탈퇴를 할 때 </a:t>
            </a:r>
            <a:r>
              <a:rPr lang="en-US" altLang="ko-KR" sz="2000" b="1" dirty="0"/>
              <a:t>ID</a:t>
            </a:r>
            <a:r>
              <a:rPr lang="ko-KR" altLang="en-US" sz="2000" b="1" dirty="0"/>
              <a:t>가 있는지 확인</a:t>
            </a:r>
            <a:r>
              <a:rPr lang="en-US" altLang="ko-KR" sz="2000" b="1" dirty="0"/>
              <a:t>, DB</a:t>
            </a:r>
            <a:r>
              <a:rPr lang="ko-KR" altLang="en-US" sz="2000" b="1" dirty="0"/>
              <a:t>에서 탈퇴한 </a:t>
            </a:r>
            <a:r>
              <a:rPr lang="en-US" altLang="ko-KR" sz="2000" b="1" dirty="0"/>
              <a:t>ID</a:t>
            </a:r>
            <a:r>
              <a:rPr lang="ko-KR" altLang="en-US" sz="2000" b="1" dirty="0"/>
              <a:t>와 연관된 정보를 모두 삭제한다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C273E-6A58-210F-A3B6-89329C40C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447210"/>
            <a:ext cx="4686706" cy="22633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47F6DE-8B8E-36DC-D819-246670035843}"/>
              </a:ext>
            </a:extLst>
          </p:cNvPr>
          <p:cNvSpPr txBox="1"/>
          <p:nvPr/>
        </p:nvSpPr>
        <p:spPr>
          <a:xfrm>
            <a:off x="5345503" y="1973575"/>
            <a:ext cx="6698470" cy="3323987"/>
          </a:xfrm>
          <a:prstGeom prst="rect">
            <a:avLst/>
          </a:prstGeom>
          <a:noFill/>
          <a:ln w="19050">
            <a:solidFill>
              <a:srgbClr val="20386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create</a:t>
            </a:r>
            <a:r>
              <a:rPr lang="ko-KR" altLang="en-US" sz="1400" dirty="0"/>
              <a:t> </a:t>
            </a:r>
            <a:r>
              <a:rPr lang="en-US" altLang="ko-KR" sz="1400" dirty="0"/>
              <a:t>table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persdata</a:t>
            </a:r>
            <a:r>
              <a:rPr lang="en-US" altLang="ko-KR" sz="1400" dirty="0"/>
              <a:t>(		/* </a:t>
            </a:r>
            <a:r>
              <a:rPr lang="ko-KR" altLang="en-US" sz="1400" dirty="0"/>
              <a:t>인적사항 테이블</a:t>
            </a:r>
            <a:r>
              <a:rPr lang="en-US" altLang="ko-KR" sz="1400" dirty="0"/>
              <a:t>*/</a:t>
            </a:r>
          </a:p>
          <a:p>
            <a:r>
              <a:rPr lang="en-US" altLang="ko-KR" sz="1400" dirty="0"/>
              <a:t>    id varchar2(15) NOT NULL,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rrn</a:t>
            </a:r>
            <a:r>
              <a:rPr lang="en-US" altLang="ko-KR" sz="1400" dirty="0"/>
              <a:t> number(16) NOT NULL,</a:t>
            </a:r>
          </a:p>
          <a:p>
            <a:r>
              <a:rPr lang="en-US" altLang="ko-KR" sz="1400" dirty="0"/>
              <a:t>     ~</a:t>
            </a:r>
          </a:p>
          <a:p>
            <a:r>
              <a:rPr lang="en-US" altLang="ko-KR" sz="1400" dirty="0"/>
              <a:t>    constraints </a:t>
            </a:r>
            <a:r>
              <a:rPr lang="en-US" altLang="ko-KR" sz="1400" dirty="0" err="1"/>
              <a:t>PK_persdata_rrn</a:t>
            </a:r>
            <a:r>
              <a:rPr lang="en-US" altLang="ko-KR" sz="1400" dirty="0"/>
              <a:t> PRIMARY KEY(</a:t>
            </a:r>
            <a:r>
              <a:rPr lang="en-US" altLang="ko-KR" sz="1400" dirty="0" err="1"/>
              <a:t>rrn</a:t>
            </a:r>
            <a:r>
              <a:rPr lang="en-US" altLang="ko-KR" sz="1400" dirty="0"/>
              <a:t>),</a:t>
            </a:r>
          </a:p>
          <a:p>
            <a:r>
              <a:rPr lang="en-US" altLang="ko-KR" sz="1400" dirty="0"/>
              <a:t>    constraints </a:t>
            </a:r>
            <a:r>
              <a:rPr lang="en-US" altLang="ko-KR" sz="1400" dirty="0" err="1"/>
              <a:t>FK_persdata_id</a:t>
            </a:r>
            <a:r>
              <a:rPr lang="en-US" altLang="ko-KR" sz="1400" dirty="0"/>
              <a:t> FOREIGN KEY(id) references customer(id) on delete cascade</a:t>
            </a:r>
          </a:p>
          <a:p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create table C_B(	/* </a:t>
            </a:r>
            <a:r>
              <a:rPr lang="ko-KR" altLang="en-US" sz="1400" dirty="0"/>
              <a:t>고객</a:t>
            </a:r>
            <a:r>
              <a:rPr lang="en-US" altLang="ko-KR" sz="1400" dirty="0"/>
              <a:t>_</a:t>
            </a:r>
            <a:r>
              <a:rPr lang="ko-KR" altLang="en-US" sz="1400" dirty="0"/>
              <a:t>혜택 테이블</a:t>
            </a:r>
            <a:r>
              <a:rPr lang="en-US" altLang="ko-KR" sz="1400" dirty="0"/>
              <a:t>*/</a:t>
            </a:r>
          </a:p>
          <a:p>
            <a:r>
              <a:rPr lang="en-US" altLang="ko-KR" sz="1400" dirty="0"/>
              <a:t>    id varchar2(15) NOT NULL,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bn number(4) NOT NULL,</a:t>
            </a:r>
          </a:p>
          <a:p>
            <a:r>
              <a:rPr lang="en-US" altLang="ko-KR" sz="1400" dirty="0"/>
              <a:t>    constraints </a:t>
            </a:r>
            <a:r>
              <a:rPr lang="en-US" altLang="ko-KR" sz="1400" dirty="0" err="1"/>
              <a:t>PK_C_B_num</a:t>
            </a:r>
            <a:r>
              <a:rPr lang="en-US" altLang="ko-KR" sz="1400" dirty="0"/>
              <a:t> PRIMARY KEY(id, bn),</a:t>
            </a:r>
          </a:p>
          <a:p>
            <a:r>
              <a:rPr lang="en-US" altLang="ko-KR" sz="1400" dirty="0"/>
              <a:t>    constraints </a:t>
            </a:r>
            <a:r>
              <a:rPr lang="en-US" altLang="ko-KR" sz="1400" dirty="0" err="1"/>
              <a:t>FK_C_B_cus</a:t>
            </a:r>
            <a:r>
              <a:rPr lang="en-US" altLang="ko-KR" sz="1400" dirty="0"/>
              <a:t> FOREIGN KEY(id) references customer(id) on delete cascade,</a:t>
            </a:r>
          </a:p>
          <a:p>
            <a:r>
              <a:rPr lang="en-US" altLang="ko-KR" sz="1400" dirty="0"/>
              <a:t>    constraints </a:t>
            </a:r>
            <a:r>
              <a:rPr lang="en-US" altLang="ko-KR" sz="1400" dirty="0" err="1"/>
              <a:t>FK_C_B_ben</a:t>
            </a:r>
            <a:r>
              <a:rPr lang="en-US" altLang="ko-KR" sz="1400" dirty="0"/>
              <a:t> FOREIGN KEY(bn) references benefit(bn) on delete cascade</a:t>
            </a:r>
          </a:p>
          <a:p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886C1-F412-AD37-97C4-426763A281E0}"/>
              </a:ext>
            </a:extLst>
          </p:cNvPr>
          <p:cNvSpPr txBox="1"/>
          <p:nvPr/>
        </p:nvSpPr>
        <p:spPr>
          <a:xfrm>
            <a:off x="5476522" y="1570270"/>
            <a:ext cx="4761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ID</a:t>
            </a:r>
            <a:r>
              <a:rPr lang="ko-KR" altLang="en-US" sz="1600" b="1" dirty="0">
                <a:solidFill>
                  <a:srgbClr val="203864"/>
                </a:solidFill>
              </a:rPr>
              <a:t>가 삭제되면 자동으로 삭제될 </a:t>
            </a:r>
            <a:r>
              <a:rPr lang="en-US" altLang="ko-KR" sz="1600" b="1" dirty="0">
                <a:solidFill>
                  <a:srgbClr val="203864"/>
                </a:solidFill>
              </a:rPr>
              <a:t>Table</a:t>
            </a:r>
            <a:r>
              <a:rPr lang="ko-KR" altLang="en-US" sz="1600" b="1" dirty="0">
                <a:solidFill>
                  <a:srgbClr val="203864"/>
                </a:solidFill>
              </a:rPr>
              <a:t>의</a:t>
            </a:r>
            <a:r>
              <a:rPr lang="en-US" altLang="ko-KR" sz="1600" b="1" dirty="0">
                <a:solidFill>
                  <a:srgbClr val="203864"/>
                </a:solidFill>
              </a:rPr>
              <a:t> CREATE</a:t>
            </a:r>
            <a:r>
              <a:rPr lang="ko-KR" altLang="en-US" sz="1600" b="1" dirty="0">
                <a:solidFill>
                  <a:srgbClr val="203864"/>
                </a:solidFill>
              </a:rPr>
              <a:t>문 </a:t>
            </a:r>
          </a:p>
        </p:txBody>
      </p:sp>
    </p:spTree>
    <p:extLst>
      <p:ext uri="{BB962C8B-B14F-4D97-AF65-F5344CB8AC3E}">
        <p14:creationId xmlns:p14="http://schemas.microsoft.com/office/powerpoint/2010/main" val="406322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16072" y="2240392"/>
            <a:ext cx="6159855" cy="199197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i="0" dirty="0">
                <a:solidFill>
                  <a:srgbClr val="44546A"/>
                </a:solidFill>
                <a:effectLst/>
                <a:latin typeface="+mj-ea"/>
              </a:rPr>
              <a:t>Q&amp;A</a:t>
            </a:r>
            <a:endParaRPr lang="ko-KR" sz="5400" b="1" dirty="0">
              <a:solidFill>
                <a:srgbClr val="44546A"/>
              </a:solidFill>
              <a:latin typeface="+mj-ea"/>
              <a:cs typeface="Calibri Ligh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36977" y="2768099"/>
            <a:ext cx="9621344" cy="13218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2"/>
                </a:solidFill>
                <a:ea typeface="맑은 고딕"/>
              </a:rPr>
              <a:t>C089020 김지연</a:t>
            </a:r>
            <a:endParaRPr lang="ko-KR" altLang="en-US" sz="2000" dirty="0">
              <a:solidFill>
                <a:schemeClr val="tx2"/>
              </a:solidFill>
              <a:ea typeface="맑은 고딕" panose="020B0503020000020004" pitchFamily="34" charset="-127"/>
            </a:endParaRPr>
          </a:p>
          <a:p>
            <a:pPr algn="r"/>
            <a:r>
              <a:rPr lang="ko-KR" altLang="en-US" sz="2000" dirty="0">
                <a:solidFill>
                  <a:schemeClr val="tx2"/>
                </a:solidFill>
                <a:ea typeface="맑은 고딕"/>
              </a:rPr>
              <a:t>C087031 최효은</a:t>
            </a:r>
            <a:endParaRPr lang="en-US" altLang="ko-KR" sz="2000" dirty="0">
              <a:solidFill>
                <a:schemeClr val="tx2"/>
              </a:solidFill>
              <a:ea typeface="맑은 고딕"/>
            </a:endParaRPr>
          </a:p>
          <a:p>
            <a:pPr algn="r"/>
            <a:r>
              <a:rPr lang="en-US" altLang="ko-KR" sz="2000" dirty="0">
                <a:solidFill>
                  <a:schemeClr val="tx2"/>
                </a:solidFill>
                <a:ea typeface="맑은 고딕"/>
                <a:cs typeface="Calibri"/>
              </a:rPr>
              <a:t>C089075 </a:t>
            </a:r>
            <a:r>
              <a:rPr lang="ko-KR" altLang="en-US" sz="2000" dirty="0">
                <a:solidFill>
                  <a:schemeClr val="tx2"/>
                </a:solidFill>
                <a:ea typeface="맑은 고딕"/>
                <a:cs typeface="Calibri"/>
              </a:rPr>
              <a:t>문상준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402164-B2AD-6E85-C7AD-7FD01600B2E5}"/>
              </a:ext>
            </a:extLst>
          </p:cNvPr>
          <p:cNvCxnSpPr>
            <a:cxnSpLocks/>
          </p:cNvCxnSpPr>
          <p:nvPr/>
        </p:nvCxnSpPr>
        <p:spPr>
          <a:xfrm>
            <a:off x="-49654" y="3429000"/>
            <a:ext cx="5025066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2CCD4A-60B0-535E-886B-00622BFD06DD}"/>
              </a:ext>
            </a:extLst>
          </p:cNvPr>
          <p:cNvCxnSpPr>
            <a:cxnSpLocks/>
          </p:cNvCxnSpPr>
          <p:nvPr/>
        </p:nvCxnSpPr>
        <p:spPr>
          <a:xfrm>
            <a:off x="7180729" y="3429000"/>
            <a:ext cx="1721224" cy="0"/>
          </a:xfrm>
          <a:prstGeom prst="straightConnector1">
            <a:avLst/>
          </a:prstGeom>
          <a:ln w="19050">
            <a:solidFill>
              <a:srgbClr val="203864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1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20F4E-574A-4ED8-380F-8E59B75D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2665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Project Motivation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C7D20D-C690-0D74-31BC-FC9AF11981FB}"/>
              </a:ext>
            </a:extLst>
          </p:cNvPr>
          <p:cNvCxnSpPr>
            <a:cxnSpLocks/>
          </p:cNvCxnSpPr>
          <p:nvPr/>
        </p:nvCxnSpPr>
        <p:spPr>
          <a:xfrm>
            <a:off x="5378824" y="940649"/>
            <a:ext cx="6409764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27F1B513-2FF0-1692-C4FF-24CD8A9D113E}"/>
              </a:ext>
            </a:extLst>
          </p:cNvPr>
          <p:cNvGrpSpPr/>
          <p:nvPr/>
        </p:nvGrpSpPr>
        <p:grpSpPr>
          <a:xfrm>
            <a:off x="6956616" y="1887912"/>
            <a:ext cx="4831972" cy="4351338"/>
            <a:chOff x="7027380" y="1690688"/>
            <a:chExt cx="4831972" cy="43513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33C47D0-668D-0529-0C91-5050A3C71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7380" y="1690688"/>
              <a:ext cx="4831972" cy="435133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BD9F859-8E1B-BD2B-7FB0-9281608F0B66}"/>
                </a:ext>
              </a:extLst>
            </p:cNvPr>
            <p:cNvSpPr/>
            <p:nvPr/>
          </p:nvSpPr>
          <p:spPr>
            <a:xfrm>
              <a:off x="7444409" y="4222376"/>
              <a:ext cx="4120062" cy="1733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7304C8-C863-B9E8-BF83-F50AD27ED2CC}"/>
                </a:ext>
              </a:extLst>
            </p:cNvPr>
            <p:cNvSpPr txBox="1"/>
            <p:nvPr/>
          </p:nvSpPr>
          <p:spPr>
            <a:xfrm>
              <a:off x="7444409" y="1825625"/>
              <a:ext cx="13630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공공혜택 서비스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05E913-0060-2559-FB9C-818B477E45A9}"/>
                </a:ext>
              </a:extLst>
            </p:cNvPr>
            <p:cNvSpPr txBox="1"/>
            <p:nvPr/>
          </p:nvSpPr>
          <p:spPr>
            <a:xfrm>
              <a:off x="7640994" y="4375891"/>
              <a:ext cx="796929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softEdge rad="254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- 20</a:t>
              </a:r>
              <a:r>
                <a:rPr lang="ko-KR" altLang="en-US" sz="1200" dirty="0"/>
                <a:t>대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BE90E3-F0FF-3F79-5A98-E4D9BD2A6429}"/>
                </a:ext>
              </a:extLst>
            </p:cNvPr>
            <p:cNvSpPr txBox="1"/>
            <p:nvPr/>
          </p:nvSpPr>
          <p:spPr>
            <a:xfrm>
              <a:off x="8456487" y="4375891"/>
              <a:ext cx="796929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softEdge rad="254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 </a:t>
              </a:r>
              <a:r>
                <a:rPr lang="ko-KR" altLang="en-US" sz="1200" dirty="0"/>
                <a:t>여자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DE0F72-A689-56FC-D4F3-940E6B01762C}"/>
                </a:ext>
              </a:extLst>
            </p:cNvPr>
            <p:cNvSpPr txBox="1"/>
            <p:nvPr/>
          </p:nvSpPr>
          <p:spPr>
            <a:xfrm>
              <a:off x="9271980" y="4375890"/>
              <a:ext cx="796929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softEdge rad="254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-</a:t>
              </a:r>
              <a:r>
                <a:rPr lang="ko-KR" altLang="en-US" sz="1200" dirty="0"/>
                <a:t> 경기도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625211-65D8-D642-5050-2AC8D0E777FE}"/>
                </a:ext>
              </a:extLst>
            </p:cNvPr>
            <p:cNvSpPr txBox="1"/>
            <p:nvPr/>
          </p:nvSpPr>
          <p:spPr>
            <a:xfrm>
              <a:off x="9253416" y="5378991"/>
              <a:ext cx="461665" cy="5940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/>
                <a:t> . . .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2933FB-D670-B20B-E75E-9343B0C3950D}"/>
                </a:ext>
              </a:extLst>
            </p:cNvPr>
            <p:cNvSpPr txBox="1"/>
            <p:nvPr/>
          </p:nvSpPr>
          <p:spPr>
            <a:xfrm>
              <a:off x="7335132" y="3853044"/>
              <a:ext cx="3911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- 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</a:rPr>
                <a:t>내가 지금 받을 수 있는 공공혜택은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?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3C150EC-B3D1-87A7-1B0C-B5C480D989E2}"/>
                </a:ext>
              </a:extLst>
            </p:cNvPr>
            <p:cNvSpPr/>
            <p:nvPr/>
          </p:nvSpPr>
          <p:spPr>
            <a:xfrm>
              <a:off x="7444408" y="4713816"/>
              <a:ext cx="4026480" cy="1140499"/>
            </a:xfrm>
            <a:prstGeom prst="roundRe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FBAF92-0582-1434-7F93-B155D568BE13}"/>
                </a:ext>
              </a:extLst>
            </p:cNvPr>
            <p:cNvSpPr txBox="1"/>
            <p:nvPr/>
          </p:nvSpPr>
          <p:spPr>
            <a:xfrm>
              <a:off x="9958621" y="2905641"/>
              <a:ext cx="675589" cy="261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softEdge rad="254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로그인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8654A-5F3E-5AEC-EC31-B65F3AEE2F8E}"/>
                </a:ext>
              </a:extLst>
            </p:cNvPr>
            <p:cNvSpPr txBox="1"/>
            <p:nvPr/>
          </p:nvSpPr>
          <p:spPr>
            <a:xfrm>
              <a:off x="10681181" y="2897910"/>
              <a:ext cx="565599" cy="2616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>
              <a:softEdge rad="254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/>
                <a:t>검색</a:t>
              </a:r>
              <a:endParaRPr lang="ko-KR" altLang="en-US" sz="105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DD5A41-AC45-DED6-491A-F2DBF508F219}"/>
                </a:ext>
              </a:extLst>
            </p:cNvPr>
            <p:cNvSpPr txBox="1"/>
            <p:nvPr/>
          </p:nvSpPr>
          <p:spPr>
            <a:xfrm>
              <a:off x="7444409" y="4731390"/>
              <a:ext cx="4120062" cy="292388"/>
            </a:xfrm>
            <a:prstGeom prst="rect">
              <a:avLst/>
            </a:prstGeom>
            <a:noFill/>
            <a:effectLst>
              <a:softEdge rad="25400"/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경기도 청년 교통비 지원사업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35082D-7223-D571-F869-25CD6C932F93}"/>
                </a:ext>
              </a:extLst>
            </p:cNvPr>
            <p:cNvSpPr txBox="1"/>
            <p:nvPr/>
          </p:nvSpPr>
          <p:spPr>
            <a:xfrm>
              <a:off x="7444409" y="5089108"/>
              <a:ext cx="4120062" cy="292388"/>
            </a:xfrm>
            <a:prstGeom prst="rect">
              <a:avLst/>
            </a:prstGeom>
            <a:noFill/>
            <a:effectLst>
              <a:softEdge rad="25400"/>
            </a:effectLst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경기도 청년저축통장</a:t>
              </a:r>
            </a:p>
          </p:txBody>
        </p:sp>
      </p:grpSp>
      <p:sp>
        <p:nvSpPr>
          <p:cNvPr id="21" name="제목 1">
            <a:extLst>
              <a:ext uri="{FF2B5EF4-FFF2-40B4-BE49-F238E27FC236}">
                <a16:creationId xmlns:a16="http://schemas.microsoft.com/office/drawing/2014/main" id="{EABBF2BD-8578-A6FC-D3B2-5D1252EAE726}"/>
              </a:ext>
            </a:extLst>
          </p:cNvPr>
          <p:cNvSpPr txBox="1">
            <a:spLocks/>
          </p:cNvSpPr>
          <p:nvPr/>
        </p:nvSpPr>
        <p:spPr>
          <a:xfrm>
            <a:off x="7110416" y="1313911"/>
            <a:ext cx="3115235" cy="57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-Page’s first idea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EC14FBD2-8668-BAB0-AE81-5BE9D6B0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232" y="2218937"/>
            <a:ext cx="6451801" cy="307001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There is a public interest that many people can receive in our country. However, they often don’t receive them because they don’t know that they can enjoy them.</a:t>
            </a:r>
            <a:r>
              <a:rPr lang="en-US" altLang="ko-KR" sz="1600" dirty="0"/>
              <a:t> 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Therefore, it is intended to implement a web page that quickly shows the public benefits that can receive.</a:t>
            </a:r>
          </a:p>
        </p:txBody>
      </p:sp>
    </p:spTree>
    <p:extLst>
      <p:ext uri="{BB962C8B-B14F-4D97-AF65-F5344CB8AC3E}">
        <p14:creationId xmlns:p14="http://schemas.microsoft.com/office/powerpoint/2010/main" val="325853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20F4E-574A-4ED8-380F-8E59B75D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2665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Requirements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C7D20D-C690-0D74-31BC-FC9AF11981FB}"/>
              </a:ext>
            </a:extLst>
          </p:cNvPr>
          <p:cNvCxnSpPr>
            <a:cxnSpLocks/>
          </p:cNvCxnSpPr>
          <p:nvPr/>
        </p:nvCxnSpPr>
        <p:spPr>
          <a:xfrm>
            <a:off x="4213412" y="940649"/>
            <a:ext cx="7575176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EABBF2BD-8578-A6FC-D3B2-5D1252EAE726}"/>
              </a:ext>
            </a:extLst>
          </p:cNvPr>
          <p:cNvSpPr txBox="1">
            <a:spLocks/>
          </p:cNvSpPr>
          <p:nvPr/>
        </p:nvSpPr>
        <p:spPr>
          <a:xfrm>
            <a:off x="1214003" y="1956615"/>
            <a:ext cx="4604091" cy="717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-Web Function Requirements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EC14FBD2-8668-BAB0-AE81-5BE9D6B0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003" y="2668156"/>
            <a:ext cx="4711667" cy="2952716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로그인하지 않아도 혜택 검색 가능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검색하면 인적사항과 상관없이 혜택 조회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로그인해야 마이페이지 이용 가능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인적사항을 입력해야 맞춤조건 조회가능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관리자는 회원과 </a:t>
            </a:r>
            <a:r>
              <a:rPr lang="ko-KR" altLang="en-US" sz="1800" dirty="0" err="1">
                <a:solidFill>
                  <a:schemeClr val="accent1">
                    <a:lumMod val="50000"/>
                  </a:schemeClr>
                </a:solidFill>
              </a:rPr>
              <a:t>맵핑된</a:t>
            </a: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 혜택 조회가능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860E81D-4F21-CDD7-EB99-B853417C5A94}"/>
              </a:ext>
            </a:extLst>
          </p:cNvPr>
          <p:cNvSpPr txBox="1">
            <a:spLocks/>
          </p:cNvSpPr>
          <p:nvPr/>
        </p:nvSpPr>
        <p:spPr>
          <a:xfrm>
            <a:off x="6373907" y="1956615"/>
            <a:ext cx="4604090" cy="717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-FD Requirements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435367F-16DF-F050-D5B5-594BA7815BD2}"/>
              </a:ext>
            </a:extLst>
          </p:cNvPr>
          <p:cNvSpPr txBox="1">
            <a:spLocks/>
          </p:cNvSpPr>
          <p:nvPr/>
        </p:nvSpPr>
        <p:spPr>
          <a:xfrm>
            <a:off x="6373906" y="2668155"/>
            <a:ext cx="4604090" cy="2952716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회원과 관련된 혜택관계테이블 자동 생성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회원이 인적사항을 입력하기 전까지는 인적사항 테이블에 레코드 생성 금지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chemeClr val="accent1">
                    <a:lumMod val="50000"/>
                  </a:schemeClr>
                </a:solidFill>
              </a:rPr>
              <a:t>탈퇴하면 관련된 모든 정보 삭제</a:t>
            </a:r>
            <a:endParaRPr lang="en-US" altLang="ko-KR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01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20F4E-574A-4ED8-380F-8E59B75D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2665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Analysis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C7D20D-C690-0D74-31BC-FC9AF11981FB}"/>
              </a:ext>
            </a:extLst>
          </p:cNvPr>
          <p:cNvCxnSpPr>
            <a:cxnSpLocks/>
          </p:cNvCxnSpPr>
          <p:nvPr/>
        </p:nvCxnSpPr>
        <p:spPr>
          <a:xfrm>
            <a:off x="2823882" y="940649"/>
            <a:ext cx="8964706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33ADB9F-3BCE-256A-D4B3-CFF35C29CABA}"/>
              </a:ext>
            </a:extLst>
          </p:cNvPr>
          <p:cNvSpPr/>
          <p:nvPr/>
        </p:nvSpPr>
        <p:spPr>
          <a:xfrm>
            <a:off x="1274416" y="3187839"/>
            <a:ext cx="1021976" cy="502023"/>
          </a:xfrm>
          <a:prstGeom prst="round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사용자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602D63-94BC-CBC9-7017-FEA86D669247}"/>
              </a:ext>
            </a:extLst>
          </p:cNvPr>
          <p:cNvCxnSpPr>
            <a:cxnSpLocks/>
          </p:cNvCxnSpPr>
          <p:nvPr/>
        </p:nvCxnSpPr>
        <p:spPr>
          <a:xfrm>
            <a:off x="2382108" y="3438850"/>
            <a:ext cx="324000" cy="0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6347823-3543-300D-68DA-FDD8C31A6249}"/>
              </a:ext>
            </a:extLst>
          </p:cNvPr>
          <p:cNvSpPr/>
          <p:nvPr/>
        </p:nvSpPr>
        <p:spPr>
          <a:xfrm>
            <a:off x="2778724" y="3055604"/>
            <a:ext cx="1568822" cy="712694"/>
          </a:xfrm>
          <a:prstGeom prst="round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메인 페이지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4D387F-E289-C6A8-A4DF-171E160CEC0C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347546" y="3734596"/>
            <a:ext cx="616801" cy="468486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549FF343-033F-A131-72CE-B5F40D7582AA}"/>
              </a:ext>
            </a:extLst>
          </p:cNvPr>
          <p:cNvSpPr/>
          <p:nvPr/>
        </p:nvSpPr>
        <p:spPr>
          <a:xfrm>
            <a:off x="4964347" y="3768298"/>
            <a:ext cx="1620000" cy="86956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5875">
                  <a:noFill/>
                </a:ln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EAF99B-2C03-36CB-7095-22AA7FDAD112}"/>
              </a:ext>
            </a:extLst>
          </p:cNvPr>
          <p:cNvSpPr/>
          <p:nvPr/>
        </p:nvSpPr>
        <p:spPr>
          <a:xfrm>
            <a:off x="4964347" y="5216936"/>
            <a:ext cx="1620000" cy="86956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5875">
                  <a:noFill/>
                </a:ln>
                <a:solidFill>
                  <a:schemeClr val="bg1"/>
                </a:solidFill>
              </a:rPr>
              <a:t>회원가입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221EAD-3FF1-6839-E459-8AE51FDA54CF}"/>
              </a:ext>
            </a:extLst>
          </p:cNvPr>
          <p:cNvCxnSpPr>
            <a:cxnSpLocks/>
          </p:cNvCxnSpPr>
          <p:nvPr/>
        </p:nvCxnSpPr>
        <p:spPr>
          <a:xfrm>
            <a:off x="5564194" y="4688648"/>
            <a:ext cx="0" cy="468000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18C28D8-3F7F-9FE8-31AB-62AEF3165779}"/>
              </a:ext>
            </a:extLst>
          </p:cNvPr>
          <p:cNvCxnSpPr>
            <a:cxnSpLocks/>
          </p:cNvCxnSpPr>
          <p:nvPr/>
        </p:nvCxnSpPr>
        <p:spPr>
          <a:xfrm flipV="1">
            <a:off x="5897463" y="4687336"/>
            <a:ext cx="0" cy="468000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BEF9BAFE-8D37-20B4-E8C3-847E83612C23}"/>
              </a:ext>
            </a:extLst>
          </p:cNvPr>
          <p:cNvSpPr/>
          <p:nvPr/>
        </p:nvSpPr>
        <p:spPr>
          <a:xfrm>
            <a:off x="7099367" y="3768298"/>
            <a:ext cx="1931154" cy="86956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5875">
                  <a:noFill/>
                </a:ln>
                <a:solidFill>
                  <a:schemeClr val="bg1"/>
                </a:solidFill>
              </a:rPr>
              <a:t>마이페이지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9C9640-2BA4-4F7D-6BFF-9061F47AC929}"/>
              </a:ext>
            </a:extLst>
          </p:cNvPr>
          <p:cNvCxnSpPr>
            <a:cxnSpLocks/>
            <a:stCxn id="17" idx="6"/>
            <a:endCxn id="28" idx="2"/>
          </p:cNvCxnSpPr>
          <p:nvPr/>
        </p:nvCxnSpPr>
        <p:spPr>
          <a:xfrm>
            <a:off x="6584347" y="4203082"/>
            <a:ext cx="515020" cy="0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B81176E-0A96-E37D-A85D-1F21C8C95ED0}"/>
              </a:ext>
            </a:extLst>
          </p:cNvPr>
          <p:cNvSpPr/>
          <p:nvPr/>
        </p:nvSpPr>
        <p:spPr>
          <a:xfrm>
            <a:off x="7099367" y="5216935"/>
            <a:ext cx="1931154" cy="86956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5875">
                  <a:noFill/>
                </a:ln>
                <a:solidFill>
                  <a:schemeClr val="bg1"/>
                </a:solidFill>
              </a:rPr>
              <a:t>개인정보 입력</a:t>
            </a:r>
            <a:r>
              <a:rPr lang="en-US" altLang="ko-KR" b="1" dirty="0">
                <a:ln w="15875">
                  <a:noFill/>
                </a:ln>
                <a:solidFill>
                  <a:schemeClr val="bg1"/>
                </a:solidFill>
              </a:rPr>
              <a:t>/</a:t>
            </a:r>
            <a:r>
              <a:rPr lang="ko-KR" altLang="en-US" b="1" dirty="0">
                <a:ln w="15875">
                  <a:noFill/>
                </a:ln>
                <a:solidFill>
                  <a:schemeClr val="bg1"/>
                </a:solidFill>
              </a:rPr>
              <a:t>저장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4FFB5F-5E3D-A430-BC9B-9BCFDC6AA447}"/>
              </a:ext>
            </a:extLst>
          </p:cNvPr>
          <p:cNvCxnSpPr>
            <a:cxnSpLocks/>
          </p:cNvCxnSpPr>
          <p:nvPr/>
        </p:nvCxnSpPr>
        <p:spPr>
          <a:xfrm>
            <a:off x="7876044" y="4687336"/>
            <a:ext cx="0" cy="468000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E7DC8AE-557A-9C60-68A0-C23B1F4119C0}"/>
              </a:ext>
            </a:extLst>
          </p:cNvPr>
          <p:cNvCxnSpPr>
            <a:cxnSpLocks/>
          </p:cNvCxnSpPr>
          <p:nvPr/>
        </p:nvCxnSpPr>
        <p:spPr>
          <a:xfrm flipV="1">
            <a:off x="8209313" y="4686024"/>
            <a:ext cx="0" cy="468000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C3FD38F-1B30-80C0-1101-8CE269DA9A74}"/>
              </a:ext>
            </a:extLst>
          </p:cNvPr>
          <p:cNvCxnSpPr>
            <a:cxnSpLocks/>
            <a:stCxn id="14" idx="0"/>
            <a:endCxn id="78" idx="4"/>
          </p:cNvCxnSpPr>
          <p:nvPr/>
        </p:nvCxnSpPr>
        <p:spPr>
          <a:xfrm flipV="1">
            <a:off x="3563135" y="2231310"/>
            <a:ext cx="0" cy="824294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C7F2EB4D-5AF2-B383-11E5-49C56C1495D8}"/>
              </a:ext>
            </a:extLst>
          </p:cNvPr>
          <p:cNvSpPr/>
          <p:nvPr/>
        </p:nvSpPr>
        <p:spPr>
          <a:xfrm>
            <a:off x="4964347" y="1367357"/>
            <a:ext cx="1620000" cy="86956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5875">
                  <a:noFill/>
                </a:ln>
                <a:solidFill>
                  <a:schemeClr val="bg1"/>
                </a:solidFill>
              </a:rPr>
              <a:t>검색혜택 조회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76D4851-BF5B-8294-115C-22D40799FDE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347546" y="3187839"/>
            <a:ext cx="616801" cy="224112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F833270-5D99-24C8-2D0B-2B09E0954570}"/>
              </a:ext>
            </a:extLst>
          </p:cNvPr>
          <p:cNvSpPr/>
          <p:nvPr/>
        </p:nvSpPr>
        <p:spPr>
          <a:xfrm>
            <a:off x="4931886" y="2512345"/>
            <a:ext cx="1620000" cy="86956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5875">
                  <a:noFill/>
                </a:ln>
                <a:solidFill>
                  <a:schemeClr val="bg1"/>
                </a:solidFill>
              </a:rPr>
              <a:t>전체혜택조회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149034B-7327-ADB4-4B0E-E821668D43C4}"/>
              </a:ext>
            </a:extLst>
          </p:cNvPr>
          <p:cNvCxnSpPr>
            <a:cxnSpLocks/>
            <a:stCxn id="46" idx="5"/>
            <a:endCxn id="28" idx="1"/>
          </p:cNvCxnSpPr>
          <p:nvPr/>
        </p:nvCxnSpPr>
        <p:spPr>
          <a:xfrm>
            <a:off x="6314642" y="3254567"/>
            <a:ext cx="1067536" cy="641076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31CFD483-276F-91D8-75C2-65919C214711}"/>
              </a:ext>
            </a:extLst>
          </p:cNvPr>
          <p:cNvSpPr/>
          <p:nvPr/>
        </p:nvSpPr>
        <p:spPr>
          <a:xfrm>
            <a:off x="9545541" y="3768297"/>
            <a:ext cx="1620000" cy="86956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5875">
                  <a:noFill/>
                </a:ln>
                <a:solidFill>
                  <a:schemeClr val="bg1"/>
                </a:solidFill>
              </a:rPr>
              <a:t>맞춤혜택조회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3991BBC-4A45-45E9-7144-60FD88C85A56}"/>
              </a:ext>
            </a:extLst>
          </p:cNvPr>
          <p:cNvCxnSpPr>
            <a:cxnSpLocks/>
          </p:cNvCxnSpPr>
          <p:nvPr/>
        </p:nvCxnSpPr>
        <p:spPr>
          <a:xfrm flipV="1">
            <a:off x="8755196" y="4373065"/>
            <a:ext cx="790345" cy="879429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D704AFC-75CD-A62D-13B6-2980435B1590}"/>
              </a:ext>
            </a:extLst>
          </p:cNvPr>
          <p:cNvSpPr/>
          <p:nvPr/>
        </p:nvSpPr>
        <p:spPr>
          <a:xfrm>
            <a:off x="2907335" y="4714323"/>
            <a:ext cx="1334300" cy="658256"/>
          </a:xfrm>
          <a:prstGeom prst="round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관계자</a:t>
            </a:r>
            <a:endParaRPr lang="en-US" altLang="ko-KR" b="1" dirty="0"/>
          </a:p>
          <a:p>
            <a:pPr algn="ctr"/>
            <a:r>
              <a:rPr lang="ko-KR" altLang="en-US" b="1" dirty="0"/>
              <a:t>정보관리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B4356A9-495B-B31D-F5F2-EAF4966F9584}"/>
              </a:ext>
            </a:extLst>
          </p:cNvPr>
          <p:cNvCxnSpPr>
            <a:cxnSpLocks/>
            <a:stCxn id="14" idx="2"/>
            <a:endCxn id="67" idx="0"/>
          </p:cNvCxnSpPr>
          <p:nvPr/>
        </p:nvCxnSpPr>
        <p:spPr>
          <a:xfrm>
            <a:off x="3563135" y="3768298"/>
            <a:ext cx="11350" cy="946025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436415ED-A6AC-A494-76A9-8575D27451FA}"/>
              </a:ext>
            </a:extLst>
          </p:cNvPr>
          <p:cNvSpPr/>
          <p:nvPr/>
        </p:nvSpPr>
        <p:spPr>
          <a:xfrm>
            <a:off x="2753135" y="1361743"/>
            <a:ext cx="1620000" cy="86956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15875">
                  <a:noFill/>
                </a:ln>
                <a:solidFill>
                  <a:schemeClr val="bg1"/>
                </a:solidFill>
              </a:rPr>
              <a:t>혜택검색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DA2474-6FFE-B526-53FA-7C03B4B27FAB}"/>
              </a:ext>
            </a:extLst>
          </p:cNvPr>
          <p:cNvCxnSpPr>
            <a:cxnSpLocks/>
            <a:stCxn id="78" idx="6"/>
            <a:endCxn id="41" idx="2"/>
          </p:cNvCxnSpPr>
          <p:nvPr/>
        </p:nvCxnSpPr>
        <p:spPr>
          <a:xfrm>
            <a:off x="4373135" y="1796527"/>
            <a:ext cx="591212" cy="5614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CBBB2B2-AF7A-EC92-533B-B0D44FE1349D}"/>
              </a:ext>
            </a:extLst>
          </p:cNvPr>
          <p:cNvCxnSpPr>
            <a:cxnSpLocks/>
          </p:cNvCxnSpPr>
          <p:nvPr/>
        </p:nvCxnSpPr>
        <p:spPr>
          <a:xfrm flipH="1">
            <a:off x="8888431" y="4505979"/>
            <a:ext cx="799200" cy="878400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AC4CE95-ECC0-BFDA-D421-BB7202353943}"/>
              </a:ext>
            </a:extLst>
          </p:cNvPr>
          <p:cNvCxnSpPr>
            <a:cxnSpLocks/>
          </p:cNvCxnSpPr>
          <p:nvPr/>
        </p:nvCxnSpPr>
        <p:spPr>
          <a:xfrm flipH="1">
            <a:off x="9090031" y="4203080"/>
            <a:ext cx="396000" cy="0"/>
          </a:xfrm>
          <a:prstGeom prst="straightConnector1">
            <a:avLst/>
          </a:prstGeom>
          <a:ln w="571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20F4E-574A-4ED8-380F-8E59B75D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2665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Table ERD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C7D20D-C690-0D74-31BC-FC9AF11981FB}"/>
              </a:ext>
            </a:extLst>
          </p:cNvPr>
          <p:cNvCxnSpPr>
            <a:cxnSpLocks/>
          </p:cNvCxnSpPr>
          <p:nvPr/>
        </p:nvCxnSpPr>
        <p:spPr>
          <a:xfrm>
            <a:off x="3245618" y="940649"/>
            <a:ext cx="8542970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DA319B5-1A14-B478-AE0E-74DB46772B01}"/>
              </a:ext>
            </a:extLst>
          </p:cNvPr>
          <p:cNvGrpSpPr/>
          <p:nvPr/>
        </p:nvGrpSpPr>
        <p:grpSpPr>
          <a:xfrm>
            <a:off x="1670686" y="1423429"/>
            <a:ext cx="8474110" cy="4632822"/>
            <a:chOff x="1670686" y="1423429"/>
            <a:chExt cx="8474110" cy="463282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B57679E-3C17-D635-F537-FDAB99499A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326" b="5201"/>
            <a:stretch/>
          </p:blipFill>
          <p:spPr>
            <a:xfrm>
              <a:off x="1670686" y="1423429"/>
              <a:ext cx="8474110" cy="4632822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9574977-BA09-2A51-535A-4F54F37D7E58}"/>
                </a:ext>
              </a:extLst>
            </p:cNvPr>
            <p:cNvSpPr/>
            <p:nvPr/>
          </p:nvSpPr>
          <p:spPr>
            <a:xfrm>
              <a:off x="3424736" y="1698455"/>
              <a:ext cx="1081668" cy="825190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32AF929-964A-24A9-3251-FBDCFEEF8AF3}"/>
                </a:ext>
              </a:extLst>
            </p:cNvPr>
            <p:cNvSpPr/>
            <p:nvPr/>
          </p:nvSpPr>
          <p:spPr>
            <a:xfrm>
              <a:off x="1818962" y="3590445"/>
              <a:ext cx="1238398" cy="825190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FB2CC41-720E-899E-591B-CF46CD9D13D1}"/>
                </a:ext>
              </a:extLst>
            </p:cNvPr>
            <p:cNvSpPr/>
            <p:nvPr/>
          </p:nvSpPr>
          <p:spPr>
            <a:xfrm>
              <a:off x="8361008" y="4562440"/>
              <a:ext cx="1386469" cy="754528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FACB662-2899-DEA3-8AAA-CEB3ABC71F57}"/>
                </a:ext>
              </a:extLst>
            </p:cNvPr>
            <p:cNvSpPr/>
            <p:nvPr/>
          </p:nvSpPr>
          <p:spPr>
            <a:xfrm>
              <a:off x="6547077" y="1627229"/>
              <a:ext cx="1178313" cy="705041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5DAF0B0-18CE-EDAC-84D1-04BE2FE35453}"/>
                </a:ext>
              </a:extLst>
            </p:cNvPr>
            <p:cNvCxnSpPr/>
            <p:nvPr/>
          </p:nvCxnSpPr>
          <p:spPr>
            <a:xfrm>
              <a:off x="5907741" y="3241040"/>
              <a:ext cx="0" cy="762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2478445-22C4-D177-19FD-086258414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4494" y="4188728"/>
              <a:ext cx="1282751" cy="346005"/>
            </a:xfrm>
            <a:prstGeom prst="rect">
              <a:avLst/>
            </a:prstGeom>
            <a:effectLst>
              <a:softEdge rad="25400"/>
            </a:effectLst>
          </p:spPr>
        </p:pic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CC96C64-28FC-7D2F-BB3C-CCB3B315A92F}"/>
                </a:ext>
              </a:extLst>
            </p:cNvPr>
            <p:cNvSpPr/>
            <p:nvPr/>
          </p:nvSpPr>
          <p:spPr>
            <a:xfrm>
              <a:off x="5172635" y="4000761"/>
              <a:ext cx="1386470" cy="7050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584BCE1-6F29-E207-2D9E-9ECA381C546E}"/>
                </a:ext>
              </a:extLst>
            </p:cNvPr>
            <p:cNvSpPr/>
            <p:nvPr/>
          </p:nvSpPr>
          <p:spPr>
            <a:xfrm>
              <a:off x="5067301" y="3947161"/>
              <a:ext cx="1596390" cy="818024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4F44386-2D6E-1EFA-00E8-FFE386DCDF75}"/>
                </a:ext>
              </a:extLst>
            </p:cNvPr>
            <p:cNvSpPr/>
            <p:nvPr/>
          </p:nvSpPr>
          <p:spPr>
            <a:xfrm>
              <a:off x="5936297" y="3405051"/>
              <a:ext cx="1020761" cy="568896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654A210-F527-5C2B-1CC1-824000CAABA8}"/>
                </a:ext>
              </a:extLst>
            </p:cNvPr>
            <p:cNvSpPr/>
            <p:nvPr/>
          </p:nvSpPr>
          <p:spPr>
            <a:xfrm>
              <a:off x="4950964" y="3385568"/>
              <a:ext cx="880745" cy="621165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58080AB-61C0-5705-77AA-C26C19936F89}"/>
                </a:ext>
              </a:extLst>
            </p:cNvPr>
            <p:cNvSpPr/>
            <p:nvPr/>
          </p:nvSpPr>
          <p:spPr>
            <a:xfrm>
              <a:off x="7604587" y="1708615"/>
              <a:ext cx="1081668" cy="643088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DE8D36E-E28E-6FF1-D7DF-D4006095D1F1}"/>
                </a:ext>
              </a:extLst>
            </p:cNvPr>
            <p:cNvSpPr/>
            <p:nvPr/>
          </p:nvSpPr>
          <p:spPr>
            <a:xfrm>
              <a:off x="4845728" y="4797970"/>
              <a:ext cx="922999" cy="643088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E0BA9D53-1DE1-63CC-394C-71C5A6F2FF79}"/>
              </a:ext>
            </a:extLst>
          </p:cNvPr>
          <p:cNvSpPr/>
          <p:nvPr/>
        </p:nvSpPr>
        <p:spPr>
          <a:xfrm>
            <a:off x="9937646" y="6020739"/>
            <a:ext cx="731268" cy="321544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DA9D12B-0935-3F66-596D-043014ED4684}"/>
              </a:ext>
            </a:extLst>
          </p:cNvPr>
          <p:cNvSpPr/>
          <p:nvPr/>
        </p:nvSpPr>
        <p:spPr>
          <a:xfrm>
            <a:off x="9925810" y="5595807"/>
            <a:ext cx="731268" cy="32154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34372-366C-478B-7628-E6F703E5823C}"/>
              </a:ext>
            </a:extLst>
          </p:cNvPr>
          <p:cNvSpPr txBox="1"/>
          <p:nvPr/>
        </p:nvSpPr>
        <p:spPr>
          <a:xfrm>
            <a:off x="10734011" y="5433372"/>
            <a:ext cx="590226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: PK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: FK</a:t>
            </a:r>
            <a:endParaRPr lang="ko-KR" altLang="en-US" sz="2000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1B8F4B9-5F69-DD78-FEA4-54A2F8C7444F}"/>
              </a:ext>
            </a:extLst>
          </p:cNvPr>
          <p:cNvSpPr/>
          <p:nvPr/>
        </p:nvSpPr>
        <p:spPr>
          <a:xfrm>
            <a:off x="3691527" y="3241040"/>
            <a:ext cx="247202" cy="1093316"/>
          </a:xfrm>
          <a:prstGeom prst="roundRect">
            <a:avLst>
              <a:gd name="adj" fmla="val 4338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5FE9DF7-7797-707E-20D8-A4975200D943}"/>
              </a:ext>
            </a:extLst>
          </p:cNvPr>
          <p:cNvSpPr/>
          <p:nvPr/>
        </p:nvSpPr>
        <p:spPr>
          <a:xfrm>
            <a:off x="4297681" y="2423948"/>
            <a:ext cx="3059430" cy="226208"/>
          </a:xfrm>
          <a:prstGeom prst="roundRect">
            <a:avLst>
              <a:gd name="adj" fmla="val 4338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F2E8822-564F-3099-6D36-EFDE796C3F32}"/>
              </a:ext>
            </a:extLst>
          </p:cNvPr>
          <p:cNvSpPr/>
          <p:nvPr/>
        </p:nvSpPr>
        <p:spPr>
          <a:xfrm>
            <a:off x="7380550" y="3220720"/>
            <a:ext cx="247202" cy="1319093"/>
          </a:xfrm>
          <a:prstGeom prst="roundRect">
            <a:avLst>
              <a:gd name="adj" fmla="val 43382"/>
            </a:avLst>
          </a:prstGeom>
          <a:noFill/>
          <a:ln w="28575">
            <a:solidFill>
              <a:srgbClr val="FF0000"/>
            </a:solidFill>
          </a:ln>
          <a:scene3d>
            <a:camera prst="orthographicFront">
              <a:rot lat="0" lon="0" rev="2022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20F4E-574A-4ED8-380F-8E59B75D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2665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DB Table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C7D20D-C690-0D74-31BC-FC9AF11981FB}"/>
              </a:ext>
            </a:extLst>
          </p:cNvPr>
          <p:cNvCxnSpPr>
            <a:cxnSpLocks/>
          </p:cNvCxnSpPr>
          <p:nvPr/>
        </p:nvCxnSpPr>
        <p:spPr>
          <a:xfrm>
            <a:off x="2958353" y="940649"/>
            <a:ext cx="8830235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3004EDF-3394-D88B-A282-D839FF8BF128}"/>
              </a:ext>
            </a:extLst>
          </p:cNvPr>
          <p:cNvGrpSpPr/>
          <p:nvPr/>
        </p:nvGrpSpPr>
        <p:grpSpPr>
          <a:xfrm>
            <a:off x="649941" y="1915286"/>
            <a:ext cx="3390892" cy="1409822"/>
            <a:chOff x="649941" y="1915286"/>
            <a:chExt cx="3390892" cy="140982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915CD39-3517-DB4F-35D4-D9F542379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894"/>
            <a:stretch/>
          </p:blipFill>
          <p:spPr>
            <a:xfrm>
              <a:off x="649941" y="1915286"/>
              <a:ext cx="1869127" cy="140982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D016518-EFA8-8778-CA2E-16AF016308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4157" r="605"/>
            <a:stretch/>
          </p:blipFill>
          <p:spPr>
            <a:xfrm>
              <a:off x="2265821" y="1915286"/>
              <a:ext cx="1775012" cy="140982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4FAAE63-262E-302F-E474-02A7FFE54B5E}"/>
              </a:ext>
            </a:extLst>
          </p:cNvPr>
          <p:cNvGrpSpPr/>
          <p:nvPr/>
        </p:nvGrpSpPr>
        <p:grpSpPr>
          <a:xfrm>
            <a:off x="649941" y="4542497"/>
            <a:ext cx="3390892" cy="1699408"/>
            <a:chOff x="649941" y="4542497"/>
            <a:chExt cx="3390892" cy="169940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1B9BC5-06D9-CD3A-0120-01D9A4EAAF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r="64547"/>
            <a:stretch/>
          </p:blipFill>
          <p:spPr>
            <a:xfrm>
              <a:off x="649941" y="4542497"/>
              <a:ext cx="1775012" cy="1699407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F25F49F-5EF8-8AD6-F094-F68EB01CE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413" r="134"/>
            <a:stretch/>
          </p:blipFill>
          <p:spPr>
            <a:xfrm>
              <a:off x="2265821" y="4542498"/>
              <a:ext cx="1775012" cy="1699407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7583473-3BBE-2529-D4B7-30C02F044A88}"/>
              </a:ext>
            </a:extLst>
          </p:cNvPr>
          <p:cNvGrpSpPr/>
          <p:nvPr/>
        </p:nvGrpSpPr>
        <p:grpSpPr>
          <a:xfrm>
            <a:off x="8151169" y="1915286"/>
            <a:ext cx="3390892" cy="2118544"/>
            <a:chOff x="8151169" y="1915286"/>
            <a:chExt cx="3390892" cy="211854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F1DC524-F2DA-8B21-B2FA-2F6BCBD02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2894"/>
            <a:stretch/>
          </p:blipFill>
          <p:spPr>
            <a:xfrm>
              <a:off x="8151169" y="1915286"/>
              <a:ext cx="1869127" cy="2118544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63DB4C2-0232-A592-B936-C3BB8B67E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249" r="1513"/>
            <a:stretch/>
          </p:blipFill>
          <p:spPr>
            <a:xfrm>
              <a:off x="9767049" y="1915286"/>
              <a:ext cx="1775012" cy="2118544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228F63D-C0C4-1722-B214-D8A331B00DCA}"/>
              </a:ext>
            </a:extLst>
          </p:cNvPr>
          <p:cNvGrpSpPr/>
          <p:nvPr/>
        </p:nvGrpSpPr>
        <p:grpSpPr>
          <a:xfrm>
            <a:off x="8151169" y="4956766"/>
            <a:ext cx="3390891" cy="1082134"/>
            <a:chOff x="8151169" y="4956766"/>
            <a:chExt cx="3390891" cy="108213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9154715-E17D-2A8F-BB75-1900E6037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4221"/>
            <a:stretch/>
          </p:blipFill>
          <p:spPr>
            <a:xfrm>
              <a:off x="8151169" y="4956766"/>
              <a:ext cx="1775012" cy="1082134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FCA1CA6-81BA-7B2A-5C74-81C9DA0B5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4221"/>
            <a:stretch/>
          </p:blipFill>
          <p:spPr>
            <a:xfrm>
              <a:off x="9767048" y="4956766"/>
              <a:ext cx="1775012" cy="1082134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16AA7A1-0E32-1E16-EAB1-FA78BC53A38A}"/>
              </a:ext>
            </a:extLst>
          </p:cNvPr>
          <p:cNvGrpSpPr/>
          <p:nvPr/>
        </p:nvGrpSpPr>
        <p:grpSpPr>
          <a:xfrm>
            <a:off x="4680704" y="2264488"/>
            <a:ext cx="2830591" cy="853514"/>
            <a:chOff x="4873209" y="2266212"/>
            <a:chExt cx="2830591" cy="853514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63DF563-E608-0BA8-8306-88DC09C63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77565"/>
            <a:stretch/>
          </p:blipFill>
          <p:spPr>
            <a:xfrm>
              <a:off x="4873209" y="2266212"/>
              <a:ext cx="1390005" cy="85351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A8187AA-F3CC-64CC-08AD-92D36AEC4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1519" r="19832"/>
            <a:stretch/>
          </p:blipFill>
          <p:spPr>
            <a:xfrm>
              <a:off x="5928788" y="2266212"/>
              <a:ext cx="1775012" cy="853514"/>
            </a:xfrm>
            <a:prstGeom prst="rect">
              <a:avLst/>
            </a:prstGeom>
          </p:spPr>
        </p:pic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8421C91-B9F7-D613-2058-CB7152A93A24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7212653" y="2059952"/>
            <a:ext cx="963362" cy="740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B8BC9B-7FA5-6785-E33F-6E3DC0BF76D1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040833" y="2059952"/>
            <a:ext cx="938516" cy="740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D3DE794-F59A-D65B-417B-9992C295DA79}"/>
              </a:ext>
            </a:extLst>
          </p:cNvPr>
          <p:cNvSpPr txBox="1"/>
          <p:nvPr/>
        </p:nvSpPr>
        <p:spPr>
          <a:xfrm>
            <a:off x="4979349" y="1829119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203864"/>
                </a:solidFill>
              </a:rPr>
              <a:t>M	 :	N</a:t>
            </a:r>
            <a:endParaRPr lang="ko-KR" altLang="en-US" sz="2400" b="1" dirty="0">
              <a:solidFill>
                <a:srgbClr val="203864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16FB3CC-D9BE-6566-2096-B673F4B271A3}"/>
              </a:ext>
            </a:extLst>
          </p:cNvPr>
          <p:cNvCxnSpPr/>
          <p:nvPr/>
        </p:nvCxnSpPr>
        <p:spPr>
          <a:xfrm>
            <a:off x="2265821" y="3325108"/>
            <a:ext cx="0" cy="1217389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77D18F5-7174-E817-CC0A-67589577CE42}"/>
              </a:ext>
            </a:extLst>
          </p:cNvPr>
          <p:cNvSpPr txBox="1"/>
          <p:nvPr/>
        </p:nvSpPr>
        <p:spPr>
          <a:xfrm>
            <a:off x="1906588" y="3702969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203864"/>
                </a:solidFill>
              </a:rPr>
              <a:t>1 : 1</a:t>
            </a:r>
            <a:endParaRPr lang="ko-KR" altLang="en-US" sz="2400" b="1" dirty="0">
              <a:solidFill>
                <a:srgbClr val="203864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8AE9244-1377-9B03-F633-A8932F2EF193}"/>
              </a:ext>
            </a:extLst>
          </p:cNvPr>
          <p:cNvCxnSpPr>
            <a:cxnSpLocks/>
          </p:cNvCxnSpPr>
          <p:nvPr/>
        </p:nvCxnSpPr>
        <p:spPr>
          <a:xfrm flipH="1">
            <a:off x="9767046" y="4033830"/>
            <a:ext cx="2" cy="922936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09DE91E-591F-4F58-4FA5-40CB3A04330F}"/>
              </a:ext>
            </a:extLst>
          </p:cNvPr>
          <p:cNvSpPr txBox="1"/>
          <p:nvPr/>
        </p:nvSpPr>
        <p:spPr>
          <a:xfrm>
            <a:off x="9407813" y="426446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203864"/>
                </a:solidFill>
              </a:rPr>
              <a:t>1 : N</a:t>
            </a:r>
            <a:endParaRPr lang="ko-KR" altLang="en-US" sz="2400" b="1" dirty="0">
              <a:solidFill>
                <a:srgbClr val="203864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8B2669-0286-BBD6-F8E2-E67FF80C0967}"/>
              </a:ext>
            </a:extLst>
          </p:cNvPr>
          <p:cNvSpPr txBox="1"/>
          <p:nvPr/>
        </p:nvSpPr>
        <p:spPr>
          <a:xfrm>
            <a:off x="607951" y="1592076"/>
            <a:ext cx="209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</a:t>
            </a:r>
            <a:r>
              <a:rPr lang="ko-KR" altLang="en-US" sz="1600" b="1" dirty="0">
                <a:solidFill>
                  <a:srgbClr val="203864"/>
                </a:solidFill>
              </a:rPr>
              <a:t>고객 </a:t>
            </a:r>
            <a:r>
              <a:rPr lang="en-US" altLang="ko-KR" sz="1600" b="1" dirty="0">
                <a:solidFill>
                  <a:srgbClr val="203864"/>
                </a:solidFill>
              </a:rPr>
              <a:t>table</a:t>
            </a:r>
            <a:endParaRPr lang="ko-KR" altLang="en-US" sz="1600" b="1" dirty="0">
              <a:solidFill>
                <a:srgbClr val="203864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FC1581-5337-55B5-79F2-4BB9779EBDE2}"/>
              </a:ext>
            </a:extLst>
          </p:cNvPr>
          <p:cNvSpPr txBox="1"/>
          <p:nvPr/>
        </p:nvSpPr>
        <p:spPr>
          <a:xfrm>
            <a:off x="656654" y="4209073"/>
            <a:ext cx="209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</a:t>
            </a:r>
            <a:r>
              <a:rPr lang="ko-KR" altLang="en-US" sz="1600" b="1" dirty="0">
                <a:solidFill>
                  <a:srgbClr val="203864"/>
                </a:solidFill>
              </a:rPr>
              <a:t>인적사항 </a:t>
            </a:r>
            <a:r>
              <a:rPr lang="en-US" altLang="ko-KR" sz="1600" b="1" dirty="0">
                <a:solidFill>
                  <a:srgbClr val="203864"/>
                </a:solidFill>
              </a:rPr>
              <a:t>table</a:t>
            </a:r>
            <a:endParaRPr lang="ko-KR" altLang="en-US" sz="1600" b="1" dirty="0">
              <a:solidFill>
                <a:srgbClr val="203864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2F4888-6672-7BCC-927C-F517E29A0374}"/>
              </a:ext>
            </a:extLst>
          </p:cNvPr>
          <p:cNvSpPr txBox="1"/>
          <p:nvPr/>
        </p:nvSpPr>
        <p:spPr>
          <a:xfrm>
            <a:off x="8151169" y="1592076"/>
            <a:ext cx="209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203864"/>
                </a:solidFill>
              </a:rPr>
              <a:t>- </a:t>
            </a:r>
            <a:r>
              <a:rPr lang="ko-KR" altLang="en-US" sz="1600" b="1" dirty="0">
                <a:solidFill>
                  <a:srgbClr val="203864"/>
                </a:solidFill>
              </a:rPr>
              <a:t>혜택 </a:t>
            </a:r>
            <a:r>
              <a:rPr lang="en-US" altLang="ko-KR" sz="1600" b="1" dirty="0">
                <a:solidFill>
                  <a:srgbClr val="203864"/>
                </a:solidFill>
              </a:rPr>
              <a:t>table</a:t>
            </a:r>
            <a:endParaRPr lang="ko-KR" altLang="en-US" sz="1600" b="1" dirty="0">
              <a:solidFill>
                <a:srgbClr val="203864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03BCE82-0177-3881-35F4-770244DEB631}"/>
              </a:ext>
            </a:extLst>
          </p:cNvPr>
          <p:cNvSpPr txBox="1"/>
          <p:nvPr/>
        </p:nvSpPr>
        <p:spPr>
          <a:xfrm>
            <a:off x="8176015" y="4618211"/>
            <a:ext cx="209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</a:t>
            </a:r>
            <a:r>
              <a:rPr lang="ko-KR" altLang="en-US" sz="1600" b="1" dirty="0">
                <a:solidFill>
                  <a:srgbClr val="203864"/>
                </a:solidFill>
              </a:rPr>
              <a:t>부서 </a:t>
            </a:r>
            <a:r>
              <a:rPr lang="en-US" altLang="ko-KR" sz="1600" b="1" dirty="0">
                <a:solidFill>
                  <a:srgbClr val="203864"/>
                </a:solidFill>
              </a:rPr>
              <a:t>table</a:t>
            </a:r>
            <a:endParaRPr lang="ko-KR" altLang="en-US" sz="1600" b="1" dirty="0">
              <a:solidFill>
                <a:srgbClr val="20386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D42F7D0-183C-A76A-5109-63A2E2673194}"/>
              </a:ext>
            </a:extLst>
          </p:cNvPr>
          <p:cNvSpPr txBox="1"/>
          <p:nvPr/>
        </p:nvSpPr>
        <p:spPr>
          <a:xfrm>
            <a:off x="4609627" y="3117675"/>
            <a:ext cx="209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</a:t>
            </a:r>
            <a:r>
              <a:rPr lang="ko-KR" altLang="en-US" sz="1600" b="1" dirty="0">
                <a:solidFill>
                  <a:srgbClr val="203864"/>
                </a:solidFill>
              </a:rPr>
              <a:t>고객</a:t>
            </a:r>
            <a:r>
              <a:rPr lang="en-US" altLang="ko-KR" sz="1600" b="1" dirty="0">
                <a:solidFill>
                  <a:srgbClr val="203864"/>
                </a:solidFill>
              </a:rPr>
              <a:t>_</a:t>
            </a:r>
            <a:r>
              <a:rPr lang="ko-KR" altLang="en-US" sz="1600" b="1" dirty="0">
                <a:solidFill>
                  <a:srgbClr val="203864"/>
                </a:solidFill>
              </a:rPr>
              <a:t>혜택 </a:t>
            </a:r>
            <a:r>
              <a:rPr lang="en-US" altLang="ko-KR" sz="1600" b="1" dirty="0">
                <a:solidFill>
                  <a:srgbClr val="203864"/>
                </a:solidFill>
              </a:rPr>
              <a:t>table</a:t>
            </a:r>
            <a:endParaRPr lang="ko-KR" altLang="en-US" sz="1600" b="1" dirty="0">
              <a:solidFill>
                <a:srgbClr val="2038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3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20F4E-574A-4ED8-380F-8E59B75D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2665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User Interface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C7D20D-C690-0D74-31BC-FC9AF11981FB}"/>
              </a:ext>
            </a:extLst>
          </p:cNvPr>
          <p:cNvCxnSpPr>
            <a:cxnSpLocks/>
          </p:cNvCxnSpPr>
          <p:nvPr/>
        </p:nvCxnSpPr>
        <p:spPr>
          <a:xfrm>
            <a:off x="4240306" y="958578"/>
            <a:ext cx="7548282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4A4CCE50-9720-1792-FD5D-F50C2396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63" y="2140706"/>
            <a:ext cx="3985171" cy="169985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02BD617-E35C-ED3B-B21A-7B88D537B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705"/>
          <a:stretch/>
        </p:blipFill>
        <p:spPr>
          <a:xfrm>
            <a:off x="1706862" y="4396846"/>
            <a:ext cx="3985170" cy="1699852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F746F23-EE26-9FA3-A394-AA4E3645A937}"/>
              </a:ext>
            </a:extLst>
          </p:cNvPr>
          <p:cNvSpPr/>
          <p:nvPr/>
        </p:nvSpPr>
        <p:spPr>
          <a:xfrm>
            <a:off x="2581559" y="2853055"/>
            <a:ext cx="833717" cy="40341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DAA9EF4-3A73-667F-AE72-27BEE8970A89}"/>
              </a:ext>
            </a:extLst>
          </p:cNvPr>
          <p:cNvSpPr/>
          <p:nvPr/>
        </p:nvSpPr>
        <p:spPr>
          <a:xfrm>
            <a:off x="2008177" y="4926316"/>
            <a:ext cx="833717" cy="40341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28A163-5F9E-685F-1EA9-E6080B657F79}"/>
              </a:ext>
            </a:extLst>
          </p:cNvPr>
          <p:cNvSpPr txBox="1"/>
          <p:nvPr/>
        </p:nvSpPr>
        <p:spPr>
          <a:xfrm>
            <a:off x="1706862" y="1835731"/>
            <a:ext cx="2560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</a:t>
            </a:r>
            <a:r>
              <a:rPr lang="ko-KR" altLang="en-US" sz="1600" b="1" dirty="0">
                <a:solidFill>
                  <a:srgbClr val="203864"/>
                </a:solidFill>
              </a:rPr>
              <a:t>메인에서 검색어 입력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84A13D-75F5-29E1-5C67-9665818EA33C}"/>
              </a:ext>
            </a:extLst>
          </p:cNvPr>
          <p:cNvSpPr txBox="1"/>
          <p:nvPr/>
        </p:nvSpPr>
        <p:spPr>
          <a:xfrm>
            <a:off x="1706862" y="4058292"/>
            <a:ext cx="2192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</a:t>
            </a:r>
            <a:r>
              <a:rPr lang="ko-KR" altLang="en-US" sz="1600" b="1" dirty="0">
                <a:solidFill>
                  <a:srgbClr val="203864"/>
                </a:solidFill>
              </a:rPr>
              <a:t>검색 혜택 조회 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9BCA73-4298-DC6C-1DB3-6BECA97B6D9A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2841894" y="3054761"/>
            <a:ext cx="573382" cy="1966581"/>
          </a:xfrm>
          <a:prstGeom prst="bentConnector4">
            <a:avLst>
              <a:gd name="adj1" fmla="val -39869"/>
              <a:gd name="adj2" fmla="val 99881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466D5B7F-E915-CA8E-0755-65FB3C57D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968" y="2518783"/>
            <a:ext cx="4397577" cy="30529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D1EF76-025D-DA3C-E3DE-1E682099BB77}"/>
              </a:ext>
            </a:extLst>
          </p:cNvPr>
          <p:cNvSpPr txBox="1"/>
          <p:nvPr/>
        </p:nvSpPr>
        <p:spPr>
          <a:xfrm>
            <a:off x="6499968" y="2180229"/>
            <a:ext cx="209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</a:t>
            </a:r>
            <a:r>
              <a:rPr lang="ko-KR" altLang="en-US" sz="1600" b="1" dirty="0">
                <a:solidFill>
                  <a:srgbClr val="203864"/>
                </a:solidFill>
              </a:rPr>
              <a:t>회원가입 </a:t>
            </a:r>
            <a:r>
              <a:rPr lang="en-US" altLang="ko-KR" sz="1600" b="1" dirty="0">
                <a:solidFill>
                  <a:srgbClr val="203864"/>
                </a:solidFill>
              </a:rPr>
              <a:t>page</a:t>
            </a:r>
            <a:r>
              <a:rPr lang="ko-KR" altLang="en-US" sz="1600" b="1" dirty="0">
                <a:solidFill>
                  <a:srgbClr val="20386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22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20F4E-574A-4ED8-380F-8E59B75D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2665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User Interface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C7D20D-C690-0D74-31BC-FC9AF11981FB}"/>
              </a:ext>
            </a:extLst>
          </p:cNvPr>
          <p:cNvCxnSpPr>
            <a:cxnSpLocks/>
          </p:cNvCxnSpPr>
          <p:nvPr/>
        </p:nvCxnSpPr>
        <p:spPr>
          <a:xfrm>
            <a:off x="4240277" y="962082"/>
            <a:ext cx="7548282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2F79829-418B-CF54-5E4C-931F8C9ED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949"/>
          <a:stretch/>
        </p:blipFill>
        <p:spPr>
          <a:xfrm>
            <a:off x="6436906" y="4276284"/>
            <a:ext cx="3985171" cy="18459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890322-050E-D6DE-8229-AE0E124DD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430"/>
          <a:stretch/>
        </p:blipFill>
        <p:spPr>
          <a:xfrm>
            <a:off x="1769864" y="4284523"/>
            <a:ext cx="3985172" cy="18459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0AE77D-7444-92CB-760C-D4822E4053AA}"/>
              </a:ext>
            </a:extLst>
          </p:cNvPr>
          <p:cNvSpPr txBox="1"/>
          <p:nvPr/>
        </p:nvSpPr>
        <p:spPr>
          <a:xfrm>
            <a:off x="1769863" y="3947974"/>
            <a:ext cx="209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</a:t>
            </a:r>
            <a:r>
              <a:rPr lang="ko-KR" altLang="en-US" sz="1600" b="1" dirty="0">
                <a:solidFill>
                  <a:srgbClr val="203864"/>
                </a:solidFill>
              </a:rPr>
              <a:t>로그인 전</a:t>
            </a:r>
            <a:r>
              <a:rPr lang="en-US" altLang="ko-KR" sz="1600" b="1" dirty="0">
                <a:solidFill>
                  <a:srgbClr val="203864"/>
                </a:solidFill>
              </a:rPr>
              <a:t> Main page</a:t>
            </a:r>
            <a:r>
              <a:rPr lang="ko-KR" altLang="en-US" sz="1600" b="1" dirty="0">
                <a:solidFill>
                  <a:srgbClr val="203864"/>
                </a:solidFill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88CE03-55FE-3454-CCFD-B6FFC4D7A51D}"/>
              </a:ext>
            </a:extLst>
          </p:cNvPr>
          <p:cNvSpPr txBox="1"/>
          <p:nvPr/>
        </p:nvSpPr>
        <p:spPr>
          <a:xfrm>
            <a:off x="6436906" y="3947974"/>
            <a:ext cx="2106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</a:t>
            </a:r>
            <a:r>
              <a:rPr lang="ko-KR" altLang="en-US" sz="1600" b="1" dirty="0">
                <a:solidFill>
                  <a:srgbClr val="203864"/>
                </a:solidFill>
              </a:rPr>
              <a:t>로그인 후</a:t>
            </a:r>
            <a:r>
              <a:rPr lang="en-US" altLang="ko-KR" sz="1600" b="1" dirty="0">
                <a:solidFill>
                  <a:srgbClr val="203864"/>
                </a:solidFill>
              </a:rPr>
              <a:t> Main page</a:t>
            </a:r>
            <a:r>
              <a:rPr lang="ko-KR" altLang="en-US" sz="1600" b="1" dirty="0">
                <a:solidFill>
                  <a:srgbClr val="203864"/>
                </a:solidFill>
              </a:rPr>
              <a:t> 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19482F2-8DA9-32EA-018D-B56B14CFD381}"/>
              </a:ext>
            </a:extLst>
          </p:cNvPr>
          <p:cNvSpPr/>
          <p:nvPr/>
        </p:nvSpPr>
        <p:spPr>
          <a:xfrm>
            <a:off x="4392676" y="4373380"/>
            <a:ext cx="833717" cy="40341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977483B-3173-5599-3048-A4BF3758B0FC}"/>
              </a:ext>
            </a:extLst>
          </p:cNvPr>
          <p:cNvSpPr/>
          <p:nvPr/>
        </p:nvSpPr>
        <p:spPr>
          <a:xfrm>
            <a:off x="9063289" y="4365141"/>
            <a:ext cx="833717" cy="40341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6ADBD90-C591-5232-2B71-BD68393180E7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 flipV="1">
            <a:off x="5226393" y="4566847"/>
            <a:ext cx="3836896" cy="82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F98BFFD3-0600-FCE6-1704-BA844AC07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864" y="2164446"/>
            <a:ext cx="3985200" cy="157747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22DE979-B467-B766-9B69-FD984B49314A}"/>
              </a:ext>
            </a:extLst>
          </p:cNvPr>
          <p:cNvSpPr txBox="1"/>
          <p:nvPr/>
        </p:nvSpPr>
        <p:spPr>
          <a:xfrm>
            <a:off x="1769893" y="1825892"/>
            <a:ext cx="2094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</a:t>
            </a:r>
            <a:r>
              <a:rPr lang="ko-KR" altLang="en-US" sz="1600" b="1" dirty="0">
                <a:solidFill>
                  <a:srgbClr val="203864"/>
                </a:solidFill>
              </a:rPr>
              <a:t>로그인 </a:t>
            </a:r>
            <a:r>
              <a:rPr lang="en-US" altLang="ko-KR" sz="1600" b="1" dirty="0">
                <a:solidFill>
                  <a:srgbClr val="203864"/>
                </a:solidFill>
              </a:rPr>
              <a:t>page</a:t>
            </a:r>
            <a:r>
              <a:rPr lang="ko-KR" altLang="en-US" sz="1600" b="1" dirty="0">
                <a:solidFill>
                  <a:srgbClr val="203864"/>
                </a:solidFill>
              </a:rPr>
              <a:t> 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EA7AD3A-7E92-D671-3613-E664320BB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516" y="2156207"/>
            <a:ext cx="3985171" cy="130838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61817F8-B20F-DE8F-E801-FD22C5147A24}"/>
              </a:ext>
            </a:extLst>
          </p:cNvPr>
          <p:cNvSpPr txBox="1"/>
          <p:nvPr/>
        </p:nvSpPr>
        <p:spPr>
          <a:xfrm>
            <a:off x="6457516" y="1817653"/>
            <a:ext cx="3107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</a:t>
            </a:r>
            <a:r>
              <a:rPr lang="ko-KR" altLang="en-US" sz="1600" b="1" dirty="0">
                <a:solidFill>
                  <a:srgbClr val="203864"/>
                </a:solidFill>
              </a:rPr>
              <a:t>아이디를 입력하지 않았을 때 </a:t>
            </a:r>
          </a:p>
        </p:txBody>
      </p:sp>
    </p:spTree>
    <p:extLst>
      <p:ext uri="{BB962C8B-B14F-4D97-AF65-F5344CB8AC3E}">
        <p14:creationId xmlns:p14="http://schemas.microsoft.com/office/powerpoint/2010/main" val="156709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20F4E-574A-4ED8-380F-8E59B75D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2665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+mj-ea"/>
              </a:rPr>
              <a:t>User Interface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C7D20D-C690-0D74-31BC-FC9AF11981FB}"/>
              </a:ext>
            </a:extLst>
          </p:cNvPr>
          <p:cNvCxnSpPr>
            <a:cxnSpLocks/>
          </p:cNvCxnSpPr>
          <p:nvPr/>
        </p:nvCxnSpPr>
        <p:spPr>
          <a:xfrm>
            <a:off x="4240306" y="958578"/>
            <a:ext cx="7548282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9985AC3-9D69-9A64-34FE-BA4EA5E9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7" y="2303359"/>
            <a:ext cx="4913799" cy="34166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4F6FA6-2D15-A3DA-1899-9E01007E33BA}"/>
              </a:ext>
            </a:extLst>
          </p:cNvPr>
          <p:cNvSpPr txBox="1"/>
          <p:nvPr/>
        </p:nvSpPr>
        <p:spPr>
          <a:xfrm>
            <a:off x="1116107" y="1964806"/>
            <a:ext cx="4845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</a:t>
            </a:r>
            <a:r>
              <a:rPr lang="ko-KR" altLang="en-US" sz="1600" b="1" dirty="0">
                <a:solidFill>
                  <a:srgbClr val="203864"/>
                </a:solidFill>
              </a:rPr>
              <a:t>로그인 하면 바로 나오는 개인정보입력 </a:t>
            </a:r>
            <a:r>
              <a:rPr lang="en-US" altLang="ko-KR" sz="1600" b="1" dirty="0">
                <a:solidFill>
                  <a:srgbClr val="203864"/>
                </a:solidFill>
              </a:rPr>
              <a:t>page</a:t>
            </a:r>
            <a:r>
              <a:rPr lang="ko-KR" altLang="en-US" sz="1600" b="1" dirty="0">
                <a:solidFill>
                  <a:srgbClr val="203864"/>
                </a:solidFill>
              </a:rPr>
              <a:t>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E4A3F3B-83C0-895C-4DB1-C3948E9EF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310" y="2303359"/>
            <a:ext cx="4913799" cy="35960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149E19-BC71-515F-BCD6-EDB8CB9A4968}"/>
              </a:ext>
            </a:extLst>
          </p:cNvPr>
          <p:cNvSpPr txBox="1"/>
          <p:nvPr/>
        </p:nvSpPr>
        <p:spPr>
          <a:xfrm>
            <a:off x="6145310" y="1964806"/>
            <a:ext cx="4236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864"/>
                </a:solidFill>
              </a:rPr>
              <a:t>- </a:t>
            </a:r>
            <a:r>
              <a:rPr lang="ko-KR" altLang="en-US" sz="1600" b="1" dirty="0">
                <a:solidFill>
                  <a:srgbClr val="203864"/>
                </a:solidFill>
              </a:rPr>
              <a:t>정보 저장 후 나오는 맞춤 혜택 </a:t>
            </a:r>
            <a:r>
              <a:rPr lang="en-US" altLang="ko-KR" sz="1600" b="1" dirty="0">
                <a:solidFill>
                  <a:srgbClr val="203864"/>
                </a:solidFill>
              </a:rPr>
              <a:t>page</a:t>
            </a:r>
            <a:r>
              <a:rPr lang="ko-KR" altLang="en-US" sz="1600" b="1" dirty="0">
                <a:solidFill>
                  <a:srgbClr val="203864"/>
                </a:solidFill>
              </a:rPr>
              <a:t> 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2E774E-55D4-1AE0-9151-A2EBBB7A1D39}"/>
              </a:ext>
            </a:extLst>
          </p:cNvPr>
          <p:cNvSpPr/>
          <p:nvPr/>
        </p:nvSpPr>
        <p:spPr>
          <a:xfrm>
            <a:off x="6446768" y="3431065"/>
            <a:ext cx="1550894" cy="40341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8597B90-3AA9-3BED-96D5-3227C6BE5552}"/>
              </a:ext>
            </a:extLst>
          </p:cNvPr>
          <p:cNvSpPr/>
          <p:nvPr/>
        </p:nvSpPr>
        <p:spPr>
          <a:xfrm>
            <a:off x="3102360" y="5343532"/>
            <a:ext cx="654423" cy="40341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35FA89C-4F95-1C28-F532-AD030C128531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3756783" y="3632771"/>
            <a:ext cx="2689985" cy="19124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hlinkClick r:id="rId4" tooltip="http://software.hongik.ac.kr/b_team/b_team3/index.php"/>
            <a:extLst>
              <a:ext uri="{FF2B5EF4-FFF2-40B4-BE49-F238E27FC236}">
                <a16:creationId xmlns:a16="http://schemas.microsoft.com/office/drawing/2014/main" id="{529F2350-4ED5-4419-C10F-A15C945C5573}"/>
              </a:ext>
            </a:extLst>
          </p:cNvPr>
          <p:cNvSpPr txBox="1"/>
          <p:nvPr/>
        </p:nvSpPr>
        <p:spPr>
          <a:xfrm>
            <a:off x="6342530" y="6390945"/>
            <a:ext cx="6122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http://software.hongik.ac.kr/b_team/b_team3/index.php</a:t>
            </a:r>
          </a:p>
        </p:txBody>
      </p:sp>
    </p:spTree>
    <p:extLst>
      <p:ext uri="{BB962C8B-B14F-4D97-AF65-F5344CB8AC3E}">
        <p14:creationId xmlns:p14="http://schemas.microsoft.com/office/powerpoint/2010/main" val="169389186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612</ep:Words>
  <ep:PresentationFormat>와이드스크린</ep:PresentationFormat>
  <ep:Paragraphs>116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Theme</vt:lpstr>
      <vt:lpstr>User Interface</vt:lpstr>
      <vt:lpstr>Basic Flow</vt:lpstr>
      <vt:lpstr>Basic Flow</vt:lpstr>
      <vt:lpstr>Basic Flow</vt:lpstr>
      <vt:lpstr>Basic Flow</vt:lpstr>
      <vt:lpstr>Q&amp;A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2022-09-18T13:27:10.000</dcterms:created>
  <dc:creator>helle</dc:creator>
  <cp:lastModifiedBy>pkson</cp:lastModifiedBy>
  <dcterms:modified xsi:type="dcterms:W3CDTF">2024-03-14T20:30:11.138</dcterms:modified>
  <cp:revision>210</cp:revision>
  <dc:title>PowerPoint 프레젠테이션</dc:title>
  <cp:version>1000.0000.01</cp:version>
</cp:coreProperties>
</file>