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65" r:id="rId3"/>
    <p:sldId id="266" r:id="rId4"/>
    <p:sldId id="267" r:id="rId5"/>
    <p:sldId id="268" r:id="rId6"/>
    <p:sldId id="269" r:id="rId7"/>
    <p:sldId id="270" r:id="rId8"/>
    <p:sldId id="271" r:id="rId9"/>
  </p:sldIdLst>
  <p:sldSz cx="12192000" cy="6858000"/>
  <p:notesSz cx="6858000" cy="9144000"/>
  <p:embeddedFontLst>
    <p:embeddedFont>
      <p:font typeface="Algerian" panose="04020705040A02060702" pitchFamily="82" charset="0"/>
      <p:regular r:id="rId11"/>
    </p:embeddedFont>
    <p:embeddedFont>
      <p:font typeface="Fira Sans" panose="020B05030500000200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gOTeGwvpyXv+WHXkZujPTG/Ddnm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05528355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TY EXTC Mini Project</a:t>
            </a:r>
            <a:endParaRPr/>
          </a:p>
        </p:txBody>
      </p:sp>
      <p:sp>
        <p:nvSpPr>
          <p:cNvPr id="20" name="Google Shape;2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TY EXTC Mini Project</a:t>
            </a:r>
            <a:endParaRPr/>
          </a:p>
        </p:txBody>
      </p:sp>
      <p:sp>
        <p:nvSpPr>
          <p:cNvPr id="77" name="Google Shape;7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TY EXTC Mini Project</a:t>
            </a:r>
            <a:endParaRPr/>
          </a:p>
        </p:txBody>
      </p:sp>
      <p:sp>
        <p:nvSpPr>
          <p:cNvPr id="83" name="Google Shape;8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TY EXTC Mini Project</a:t>
            </a:r>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TY EXTC Mini Project</a:t>
            </a:r>
            <a:endParaRPr/>
          </a:p>
        </p:txBody>
      </p:sp>
      <p:sp>
        <p:nvSpPr>
          <p:cNvPr id="30" name="Google Shape;3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TY EXTC Mini Project</a:t>
            </a:r>
            <a:endParaRPr/>
          </a:p>
        </p:txBody>
      </p:sp>
      <p:sp>
        <p:nvSpPr>
          <p:cNvPr id="36" name="Google Shape;3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TY EXTC Mini Project</a:t>
            </a:r>
            <a:endParaRPr/>
          </a:p>
        </p:txBody>
      </p:sp>
      <p:sp>
        <p:nvSpPr>
          <p:cNvPr id="43" name="Google Shape;4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TY EXTC Mini Project</a:t>
            </a:r>
            <a:endParaRPr/>
          </a:p>
        </p:txBody>
      </p:sp>
      <p:sp>
        <p:nvSpPr>
          <p:cNvPr id="52" name="Google Shape;5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TY EXTC Mini Project</a:t>
            </a:r>
            <a:endParaRPr/>
          </a:p>
        </p:txBody>
      </p:sp>
      <p:sp>
        <p:nvSpPr>
          <p:cNvPr id="57" name="Google Shape;5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TY EXTC Mini Project</a:t>
            </a:r>
            <a:endParaRPr/>
          </a:p>
        </p:txBody>
      </p:sp>
      <p:sp>
        <p:nvSpPr>
          <p:cNvPr id="64" name="Google Shape;6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5"/>
          <p:cNvSpPr>
            <a:spLocks noGrp="1"/>
          </p:cNvSpPr>
          <p:nvPr>
            <p:ph type="pic" idx="2"/>
          </p:nvPr>
        </p:nvSpPr>
        <p:spPr>
          <a:xfrm>
            <a:off x="5183188" y="987425"/>
            <a:ext cx="6172200" cy="4873625"/>
          </a:xfrm>
          <a:prstGeom prst="rect">
            <a:avLst/>
          </a:prstGeom>
          <a:noFill/>
          <a:ln>
            <a:noFill/>
          </a:ln>
        </p:spPr>
      </p:sp>
      <p:sp>
        <p:nvSpPr>
          <p:cNvPr id="68" name="Google Shape;68;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TY EXTC Mini Project</a:t>
            </a:r>
            <a:endParaRPr/>
          </a:p>
        </p:txBody>
      </p:sp>
      <p:sp>
        <p:nvSpPr>
          <p:cNvPr id="71" name="Google Shape;71;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IN"/>
              <a:t>TY EXTC Mini Project</a:t>
            </a:r>
            <a:endParaRPr/>
          </a:p>
        </p:txBody>
      </p:sp>
      <p:sp>
        <p:nvSpPr>
          <p:cNvPr id="10" name="Google Shape;1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1" name="Google Shape;11;p6" descr="A picture containing drawing&#10;&#10;Description automatically generated"/>
          <p:cNvPicPr preferRelativeResize="0"/>
          <p:nvPr/>
        </p:nvPicPr>
        <p:blipFill rotWithShape="1">
          <a:blip r:embed="rId13">
            <a:alphaModFix/>
          </a:blip>
          <a:srcRect/>
          <a:stretch/>
        </p:blipFill>
        <p:spPr>
          <a:xfrm>
            <a:off x="180328" y="93609"/>
            <a:ext cx="3783105" cy="863652"/>
          </a:xfrm>
          <a:prstGeom prst="rect">
            <a:avLst/>
          </a:prstGeom>
          <a:noFill/>
          <a:ln>
            <a:noFill/>
          </a:ln>
        </p:spPr>
      </p:pic>
      <p:pic>
        <p:nvPicPr>
          <p:cNvPr id="12" name="Google Shape;12;p6" descr="A close up of a sign&#10;&#10;Description automatically generated"/>
          <p:cNvPicPr preferRelativeResize="0"/>
          <p:nvPr/>
        </p:nvPicPr>
        <p:blipFill rotWithShape="1">
          <a:blip r:embed="rId14">
            <a:alphaModFix/>
          </a:blip>
          <a:srcRect/>
          <a:stretch/>
        </p:blipFill>
        <p:spPr>
          <a:xfrm>
            <a:off x="10757469" y="93609"/>
            <a:ext cx="1313507" cy="721920"/>
          </a:xfrm>
          <a:prstGeom prst="rect">
            <a:avLst/>
          </a:prstGeom>
          <a:noFill/>
          <a:ln>
            <a:noFill/>
          </a:ln>
        </p:spPr>
      </p:pic>
      <p:pic>
        <p:nvPicPr>
          <p:cNvPr id="13" name="Google Shape;13;p6"/>
          <p:cNvPicPr preferRelativeResize="0"/>
          <p:nvPr/>
        </p:nvPicPr>
        <p:blipFill rotWithShape="1">
          <a:blip r:embed="rId15">
            <a:alphaModFix/>
          </a:blip>
          <a:srcRect/>
          <a:stretch/>
        </p:blipFill>
        <p:spPr>
          <a:xfrm rot="5400000">
            <a:off x="5722459" y="409320"/>
            <a:ext cx="702416" cy="12236665"/>
          </a:xfrm>
          <a:prstGeom prst="rect">
            <a:avLst/>
          </a:prstGeom>
          <a:noFill/>
          <a:ln>
            <a:noFill/>
          </a:ln>
        </p:spPr>
      </p:pic>
      <p:pic>
        <p:nvPicPr>
          <p:cNvPr id="14" name="Google Shape;14;p6"/>
          <p:cNvPicPr preferRelativeResize="0"/>
          <p:nvPr/>
        </p:nvPicPr>
        <p:blipFill rotWithShape="1">
          <a:blip r:embed="rId16">
            <a:alphaModFix/>
          </a:blip>
          <a:srcRect/>
          <a:stretch/>
        </p:blipFill>
        <p:spPr>
          <a:xfrm rot="5400000">
            <a:off x="7421731" y="1406173"/>
            <a:ext cx="207493" cy="93330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919536" y="800017"/>
            <a:ext cx="7772400" cy="865512"/>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sz="4400" dirty="0">
                <a:latin typeface="Algerian" panose="04020705040A02060702" pitchFamily="82" charset="0"/>
              </a:rPr>
              <a:t>EXPENSE Tracker</a:t>
            </a:r>
            <a:endParaRPr sz="4400" b="1" dirty="0">
              <a:solidFill>
                <a:srgbClr val="C00000"/>
              </a:solidFill>
              <a:latin typeface="Marcellous"/>
            </a:endParaRPr>
          </a:p>
        </p:txBody>
      </p:sp>
      <p:sp>
        <p:nvSpPr>
          <p:cNvPr id="89" name="Google Shape;89;p1"/>
          <p:cNvSpPr txBox="1">
            <a:spLocks noGrp="1"/>
          </p:cNvSpPr>
          <p:nvPr>
            <p:ph type="subTitle" idx="1"/>
          </p:nvPr>
        </p:nvSpPr>
        <p:spPr>
          <a:xfrm>
            <a:off x="263352" y="2409831"/>
            <a:ext cx="11521280" cy="3648151"/>
          </a:xfrm>
          <a:prstGeom prst="rect">
            <a:avLst/>
          </a:prstGeom>
          <a:noFill/>
          <a:ln>
            <a:noFill/>
          </a:ln>
        </p:spPr>
        <p:txBody>
          <a:bodyPr spcFirstLastPara="1" wrap="square" lIns="91425" tIns="45700" rIns="91425" bIns="45700" anchor="t" anchorCtr="0">
            <a:normAutofit/>
          </a:bodyPr>
          <a:lstStyle/>
          <a:p>
            <a:r>
              <a:rPr lang="en-IN" sz="2800" b="1" i="1" dirty="0">
                <a:latin typeface="Times New Roman" panose="02020603050405020304" pitchFamily="18" charset="0"/>
                <a:cs typeface="Times New Roman" panose="02020603050405020304" pitchFamily="18" charset="0"/>
              </a:rPr>
              <a:t>                                                       </a:t>
            </a:r>
          </a:p>
          <a:p>
            <a:r>
              <a:rPr lang="en-IN" sz="2800" b="1" i="1" dirty="0">
                <a:latin typeface="Times New Roman" panose="02020603050405020304" pitchFamily="18" charset="0"/>
                <a:cs typeface="Times New Roman" panose="02020603050405020304" pitchFamily="18" charset="0"/>
              </a:rPr>
              <a:t>                                                    </a:t>
            </a:r>
          </a:p>
          <a:p>
            <a:r>
              <a:rPr lang="en-IN" sz="2800" b="1" i="1" dirty="0">
                <a:latin typeface="Times New Roman" panose="02020603050405020304" pitchFamily="18" charset="0"/>
                <a:cs typeface="Times New Roman" panose="02020603050405020304" pitchFamily="18" charset="0"/>
              </a:rPr>
              <a:t>                                                      </a:t>
            </a:r>
            <a:r>
              <a:rPr lang="en-IN" sz="4000" b="1" i="1" dirty="0">
                <a:latin typeface="Times New Roman" panose="02020603050405020304" pitchFamily="18" charset="0"/>
                <a:cs typeface="Times New Roman" panose="02020603050405020304" pitchFamily="18" charset="0"/>
              </a:rPr>
              <a:t>Group Members</a:t>
            </a:r>
          </a:p>
          <a:p>
            <a:r>
              <a:rPr lang="en-IN" sz="2800" b="1" i="1" dirty="0">
                <a:latin typeface="Times New Roman" panose="02020603050405020304" pitchFamily="18" charset="0"/>
                <a:cs typeface="Times New Roman" panose="02020603050405020304" pitchFamily="18" charset="0"/>
              </a:rPr>
              <a:t>                                                        </a:t>
            </a:r>
            <a:r>
              <a:rPr lang="en-IN" b="1" i="1" dirty="0">
                <a:latin typeface="Times New Roman" panose="02020603050405020304" pitchFamily="18" charset="0"/>
                <a:cs typeface="Times New Roman" panose="02020603050405020304" pitchFamily="18" charset="0"/>
              </a:rPr>
              <a:t>Aayush Belekar-16014023004</a:t>
            </a:r>
          </a:p>
          <a:p>
            <a:r>
              <a:rPr lang="en-IN" b="1" i="1" dirty="0">
                <a:latin typeface="Times New Roman"/>
                <a:cs typeface="Times New Roman"/>
              </a:rPr>
              <a:t>                                                              </a:t>
            </a:r>
            <a:r>
              <a:rPr lang="en-IN" b="1" i="1" dirty="0" err="1">
                <a:latin typeface="Times New Roman"/>
                <a:cs typeface="Times New Roman"/>
              </a:rPr>
              <a:t>Dhwanil</a:t>
            </a:r>
            <a:r>
              <a:rPr lang="en-IN" b="1" i="1" dirty="0">
                <a:latin typeface="Times New Roman"/>
                <a:cs typeface="Times New Roman"/>
              </a:rPr>
              <a:t> Desai-16014023020</a:t>
            </a:r>
          </a:p>
          <a:p>
            <a:r>
              <a:rPr lang="en-IN" b="1" i="1" dirty="0">
                <a:latin typeface="Times New Roman" panose="02020603050405020304" pitchFamily="18" charset="0"/>
                <a:cs typeface="Times New Roman" panose="02020603050405020304" pitchFamily="18" charset="0"/>
              </a:rPr>
              <a:t>                                                                     Dinesh Bishokarma-16014023021</a:t>
            </a:r>
          </a:p>
          <a:p>
            <a:pPr marL="0" lvl="0" indent="0" algn="ctr" rtl="0">
              <a:lnSpc>
                <a:spcPct val="90000"/>
              </a:lnSpc>
              <a:spcBef>
                <a:spcPts val="0"/>
              </a:spcBef>
              <a:spcAft>
                <a:spcPts val="0"/>
              </a:spcAft>
              <a:buClr>
                <a:schemeClr val="dk1"/>
              </a:buClr>
              <a:buSzPts val="4400"/>
              <a:buNone/>
            </a:pPr>
            <a:endParaRPr sz="2800" dirty="0">
              <a:latin typeface="Fira Sans"/>
            </a:endParaRPr>
          </a:p>
        </p:txBody>
      </p:sp>
      <p:sp>
        <p:nvSpPr>
          <p:cNvPr id="91" name="Google Shape;91;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dirty="0">
                <a:solidFill>
                  <a:schemeClr val="lt1"/>
                </a:solidFill>
              </a:rPr>
              <a:t>1</a:t>
            </a:r>
            <a:endParaRPr dirty="0">
              <a:solidFill>
                <a:schemeClr val="lt1"/>
              </a:solidFill>
            </a:endParaRPr>
          </a:p>
        </p:txBody>
      </p:sp>
      <p:sp>
        <p:nvSpPr>
          <p:cNvPr id="2" name="Footer Placeholder 1"/>
          <p:cNvSpPr>
            <a:spLocks noGrp="1"/>
          </p:cNvSpPr>
          <p:nvPr>
            <p:ph type="ftr" idx="11"/>
          </p:nvPr>
        </p:nvSpPr>
        <p:spPr/>
        <p:txBody>
          <a:bodyPr/>
          <a:lstStyle/>
          <a:p>
            <a:r>
              <a:rPr lang="en-US" dirty="0"/>
              <a:t>DS IA-2</a:t>
            </a:r>
            <a:endParaRPr lang="en-IN" dirty="0"/>
          </a:p>
        </p:txBody>
      </p:sp>
      <p:sp>
        <p:nvSpPr>
          <p:cNvPr id="3" name="TextBox 2">
            <a:extLst>
              <a:ext uri="{FF2B5EF4-FFF2-40B4-BE49-F238E27FC236}">
                <a16:creationId xmlns:a16="http://schemas.microsoft.com/office/drawing/2014/main" id="{7D223843-4114-55A0-151B-F80E7D985522}"/>
              </a:ext>
            </a:extLst>
          </p:cNvPr>
          <p:cNvSpPr txBox="1"/>
          <p:nvPr/>
        </p:nvSpPr>
        <p:spPr>
          <a:xfrm>
            <a:off x="3215680" y="1763433"/>
            <a:ext cx="4824536"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A Data Structures Based Mini Project</a:t>
            </a:r>
          </a:p>
          <a:p>
            <a:endParaRPr lang="en-IN" sz="2000" dirty="0"/>
          </a:p>
        </p:txBody>
      </p:sp>
      <p:pic>
        <p:nvPicPr>
          <p:cNvPr id="4" name="Picture 3">
            <a:extLst>
              <a:ext uri="{FF2B5EF4-FFF2-40B4-BE49-F238E27FC236}">
                <a16:creationId xmlns:a16="http://schemas.microsoft.com/office/drawing/2014/main" id="{ECC8B62E-05AA-F8CB-A817-2B2981E9C43B}"/>
              </a:ext>
            </a:extLst>
          </p:cNvPr>
          <p:cNvPicPr>
            <a:picLocks noChangeAspect="1"/>
          </p:cNvPicPr>
          <p:nvPr/>
        </p:nvPicPr>
        <p:blipFill>
          <a:blip r:embed="rId3"/>
          <a:stretch>
            <a:fillRect/>
          </a:stretch>
        </p:blipFill>
        <p:spPr>
          <a:xfrm>
            <a:off x="551384" y="2733979"/>
            <a:ext cx="5010849" cy="316274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E4329-7BE5-4DAF-3BE6-73F24706E7DE}"/>
              </a:ext>
            </a:extLst>
          </p:cNvPr>
          <p:cNvSpPr>
            <a:spLocks noGrp="1"/>
          </p:cNvSpPr>
          <p:nvPr>
            <p:ph type="title"/>
          </p:nvPr>
        </p:nvSpPr>
        <p:spPr>
          <a:xfrm>
            <a:off x="263352" y="1070174"/>
            <a:ext cx="10515600" cy="576064"/>
          </a:xfrm>
        </p:spPr>
        <p:txBody>
          <a:bodyPr>
            <a:normAutofit fontScale="90000"/>
          </a:bodyPr>
          <a:lstStyle/>
          <a:p>
            <a:r>
              <a:rPr lang="en-US" sz="4400" dirty="0">
                <a:latin typeface="Algerian" panose="04020705040A02060702" pitchFamily="82" charset="0"/>
              </a:rPr>
              <a:t>Introduction</a:t>
            </a:r>
            <a:endParaRPr lang="en-IN" dirty="0"/>
          </a:p>
        </p:txBody>
      </p:sp>
      <p:sp>
        <p:nvSpPr>
          <p:cNvPr id="3" name="Text Placeholder 2">
            <a:extLst>
              <a:ext uri="{FF2B5EF4-FFF2-40B4-BE49-F238E27FC236}">
                <a16:creationId xmlns:a16="http://schemas.microsoft.com/office/drawing/2014/main" id="{F93CD43F-9DEE-0492-66C2-945FA1F2CA94}"/>
              </a:ext>
            </a:extLst>
          </p:cNvPr>
          <p:cNvSpPr>
            <a:spLocks noGrp="1"/>
          </p:cNvSpPr>
          <p:nvPr>
            <p:ph type="body" idx="1"/>
          </p:nvPr>
        </p:nvSpPr>
        <p:spPr>
          <a:xfrm>
            <a:off x="191344" y="1825625"/>
            <a:ext cx="11737304" cy="4351338"/>
          </a:xfrm>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In today’s fast-paced world, managing personal finances is essential to avoid overspending and achieve financial stability. Many individuals struggle to keep track of their daily expenses, often losing track of where their money goes. Traditional methods, such as noting expenses manually, can be time-consuming, error-prone, and lack analysis capabilities.</a:t>
            </a:r>
          </a:p>
          <a:p>
            <a:pPr marL="0" indent="0" algn="just">
              <a:buNone/>
            </a:pPr>
            <a:r>
              <a:rPr lang="en-US" dirty="0">
                <a:latin typeface="Times New Roman" panose="02020603050405020304" pitchFamily="18" charset="0"/>
                <a:cs typeface="Times New Roman" panose="02020603050405020304" pitchFamily="18" charset="0"/>
              </a:rPr>
              <a:t>The </a:t>
            </a:r>
            <a:r>
              <a:rPr lang="en-US" i="1" dirty="0">
                <a:latin typeface="Times New Roman" panose="02020603050405020304" pitchFamily="18" charset="0"/>
                <a:cs typeface="Times New Roman" panose="02020603050405020304" pitchFamily="18" charset="0"/>
              </a:rPr>
              <a:t>Expense Tracker</a:t>
            </a:r>
            <a:r>
              <a:rPr lang="en-US" dirty="0">
                <a:latin typeface="Times New Roman" panose="02020603050405020304" pitchFamily="18" charset="0"/>
                <a:cs typeface="Times New Roman" panose="02020603050405020304" pitchFamily="18" charset="0"/>
              </a:rPr>
              <a:t> mini-project aims to address this by providing a structured, automated approach to expense management. Through this application, users can record their daily expenses, view totals, edit entries, and analyze their spending patterns with ease. By implementing an intuitive system that categorizes, records, and calculates expenses efficiently, this project seeks to empower users to take control of their finances with minimal effort.</a:t>
            </a:r>
          </a:p>
        </p:txBody>
      </p:sp>
      <p:sp>
        <p:nvSpPr>
          <p:cNvPr id="4" name="Footer Placeholder 3">
            <a:extLst>
              <a:ext uri="{FF2B5EF4-FFF2-40B4-BE49-F238E27FC236}">
                <a16:creationId xmlns:a16="http://schemas.microsoft.com/office/drawing/2014/main" id="{E87CFE6E-CA6C-53D6-AF6B-DD37ADA4A525}"/>
              </a:ext>
            </a:extLst>
          </p:cNvPr>
          <p:cNvSpPr>
            <a:spLocks noGrp="1"/>
          </p:cNvSpPr>
          <p:nvPr>
            <p:ph type="ftr" idx="11"/>
          </p:nvPr>
        </p:nvSpPr>
        <p:spPr/>
        <p:txBody>
          <a:bodyPr/>
          <a:lstStyle/>
          <a:p>
            <a:r>
              <a:rPr lang="en-US" dirty="0"/>
              <a:t>DS IA-2</a:t>
            </a:r>
            <a:endParaRPr lang="en-IN" dirty="0"/>
          </a:p>
        </p:txBody>
      </p:sp>
      <p:sp>
        <p:nvSpPr>
          <p:cNvPr id="5" name="Slide Number Placeholder 4">
            <a:extLst>
              <a:ext uri="{FF2B5EF4-FFF2-40B4-BE49-F238E27FC236}">
                <a16:creationId xmlns:a16="http://schemas.microsoft.com/office/drawing/2014/main" id="{688BF83E-CCDE-AECF-C7C2-D0049E5E6E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Tree>
    <p:extLst>
      <p:ext uri="{BB962C8B-B14F-4D97-AF65-F5344CB8AC3E}">
        <p14:creationId xmlns:p14="http://schemas.microsoft.com/office/powerpoint/2010/main" val="3723418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B85B4-BE86-20B1-5F54-954809A63A10}"/>
              </a:ext>
            </a:extLst>
          </p:cNvPr>
          <p:cNvSpPr>
            <a:spLocks noGrp="1"/>
          </p:cNvSpPr>
          <p:nvPr>
            <p:ph type="title"/>
          </p:nvPr>
        </p:nvSpPr>
        <p:spPr>
          <a:xfrm>
            <a:off x="551384" y="1187673"/>
            <a:ext cx="10515600" cy="637952"/>
          </a:xfrm>
        </p:spPr>
        <p:txBody>
          <a:bodyPr>
            <a:noAutofit/>
          </a:bodyPr>
          <a:lstStyle/>
          <a:p>
            <a:r>
              <a:rPr lang="en-US" sz="4000" dirty="0">
                <a:latin typeface="Algerian" panose="04020705040A02060702" pitchFamily="82" charset="0"/>
              </a:rPr>
              <a:t>Problem Statement</a:t>
            </a:r>
            <a:endParaRPr lang="en-IN" sz="4000" dirty="0"/>
          </a:p>
        </p:txBody>
      </p:sp>
      <p:sp>
        <p:nvSpPr>
          <p:cNvPr id="3" name="Text Placeholder 2">
            <a:extLst>
              <a:ext uri="{FF2B5EF4-FFF2-40B4-BE49-F238E27FC236}">
                <a16:creationId xmlns:a16="http://schemas.microsoft.com/office/drawing/2014/main" id="{80080FE7-1F16-720C-2D05-EC8C1077F75A}"/>
              </a:ext>
            </a:extLst>
          </p:cNvPr>
          <p:cNvSpPr>
            <a:spLocks noGrp="1"/>
          </p:cNvSpPr>
          <p:nvPr>
            <p:ph type="body" idx="1"/>
          </p:nvPr>
        </p:nvSpPr>
        <p:spPr>
          <a:xfrm>
            <a:off x="263352" y="1825625"/>
            <a:ext cx="11521280" cy="4351338"/>
          </a:xfrm>
        </p:spPr>
        <p:txBody>
          <a:bodyPr/>
          <a:lstStyle/>
          <a:p>
            <a:pPr marL="114300" indent="0" algn="just">
              <a:buNone/>
            </a:pPr>
            <a:r>
              <a:rPr lang="en-US" dirty="0">
                <a:latin typeface="Times New Roman" panose="02020603050405020304" pitchFamily="18" charset="0"/>
                <a:cs typeface="Times New Roman" panose="02020603050405020304" pitchFamily="18" charset="0"/>
              </a:rPr>
              <a:t>Managing personal expenses is challenging with traditional methods like notebooks and spreadsheets, which are time-consuming, prone to errors, and lack quick analysis capabilities. The </a:t>
            </a:r>
            <a:r>
              <a:rPr lang="en-US" i="1" dirty="0">
                <a:latin typeface="Times New Roman" panose="02020603050405020304" pitchFamily="18" charset="0"/>
                <a:cs typeface="Times New Roman" panose="02020603050405020304" pitchFamily="18" charset="0"/>
              </a:rPr>
              <a:t>Expense Tracker</a:t>
            </a:r>
            <a:r>
              <a:rPr lang="en-US" dirty="0">
                <a:latin typeface="Times New Roman" panose="02020603050405020304" pitchFamily="18" charset="0"/>
                <a:cs typeface="Times New Roman" panose="02020603050405020304" pitchFamily="18" charset="0"/>
              </a:rPr>
              <a:t> aims to simplify expense management by providing an easy-to-use, automated system that allows users to add, edit, delete, and review their expenses. It offers a streamlined way to view total spending and track financial habits, empowering users to make informed financial decisions with minimal effort.</a:t>
            </a:r>
          </a:p>
          <a:p>
            <a:pPr marL="114300" indent="0" algn="just">
              <a:buNone/>
            </a:pPr>
            <a:endParaRPr lang="en-IN" dirty="0"/>
          </a:p>
        </p:txBody>
      </p:sp>
      <p:sp>
        <p:nvSpPr>
          <p:cNvPr id="4" name="Footer Placeholder 3">
            <a:extLst>
              <a:ext uri="{FF2B5EF4-FFF2-40B4-BE49-F238E27FC236}">
                <a16:creationId xmlns:a16="http://schemas.microsoft.com/office/drawing/2014/main" id="{3401B1C5-A093-14FC-606F-9FEED97D160E}"/>
              </a:ext>
            </a:extLst>
          </p:cNvPr>
          <p:cNvSpPr>
            <a:spLocks noGrp="1"/>
          </p:cNvSpPr>
          <p:nvPr>
            <p:ph type="ftr" idx="11"/>
          </p:nvPr>
        </p:nvSpPr>
        <p:spPr/>
        <p:txBody>
          <a:bodyPr/>
          <a:lstStyle/>
          <a:p>
            <a:r>
              <a:rPr lang="en-US" dirty="0"/>
              <a:t>DS IA-2</a:t>
            </a:r>
            <a:endParaRPr lang="en-IN" dirty="0"/>
          </a:p>
        </p:txBody>
      </p:sp>
      <p:sp>
        <p:nvSpPr>
          <p:cNvPr id="5" name="Slide Number Placeholder 4">
            <a:extLst>
              <a:ext uri="{FF2B5EF4-FFF2-40B4-BE49-F238E27FC236}">
                <a16:creationId xmlns:a16="http://schemas.microsoft.com/office/drawing/2014/main" id="{77BC7B2E-90FF-81E2-28DF-5540B92160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Tree>
    <p:extLst>
      <p:ext uri="{BB962C8B-B14F-4D97-AF65-F5344CB8AC3E}">
        <p14:creationId xmlns:p14="http://schemas.microsoft.com/office/powerpoint/2010/main" val="447744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3CD54-6717-93DE-62B0-AC428B3601B0}"/>
              </a:ext>
            </a:extLst>
          </p:cNvPr>
          <p:cNvSpPr>
            <a:spLocks noGrp="1"/>
          </p:cNvSpPr>
          <p:nvPr>
            <p:ph type="title"/>
          </p:nvPr>
        </p:nvSpPr>
        <p:spPr>
          <a:xfrm>
            <a:off x="263352" y="1097980"/>
            <a:ext cx="10515600" cy="637952"/>
          </a:xfrm>
        </p:spPr>
        <p:txBody>
          <a:bodyPr>
            <a:normAutofit fontScale="90000"/>
          </a:bodyPr>
          <a:lstStyle/>
          <a:p>
            <a:r>
              <a:rPr lang="en-US" sz="4400" dirty="0">
                <a:latin typeface="Algerian" panose="04020705040A02060702" pitchFamily="82" charset="0"/>
              </a:rPr>
              <a:t>Applied Data Structures</a:t>
            </a:r>
            <a:endParaRPr lang="en-IN" dirty="0"/>
          </a:p>
        </p:txBody>
      </p:sp>
      <p:sp>
        <p:nvSpPr>
          <p:cNvPr id="3" name="Text Placeholder 2">
            <a:extLst>
              <a:ext uri="{FF2B5EF4-FFF2-40B4-BE49-F238E27FC236}">
                <a16:creationId xmlns:a16="http://schemas.microsoft.com/office/drawing/2014/main" id="{B33FB469-A5A7-7EB9-56F5-BCD82383CC8A}"/>
              </a:ext>
            </a:extLst>
          </p:cNvPr>
          <p:cNvSpPr>
            <a:spLocks noGrp="1"/>
          </p:cNvSpPr>
          <p:nvPr>
            <p:ph type="body" idx="1"/>
          </p:nvPr>
        </p:nvSpPr>
        <p:spPr>
          <a:xfrm>
            <a:off x="191344" y="1825625"/>
            <a:ext cx="11665296" cy="4351338"/>
          </a:xfrm>
        </p:spPr>
        <p:txBody>
          <a:bodyPr>
            <a:normAutofit fontScale="70000" lnSpcReduction="20000"/>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2800" b="1" dirty="0">
                <a:latin typeface="Times New Roman" panose="02020603050405020304" pitchFamily="18" charset="0"/>
                <a:cs typeface="Times New Roman" panose="02020603050405020304" pitchFamily="18" charset="0"/>
              </a:rPr>
              <a:t>1.</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Array (Expenses List)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expensesArray</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stores all expenses sequentially, allowing quick access for adding, viewing, editing, and deleting records.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Stack (Undo Feature)</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expenseStack</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supports undoing the last added expense using a Last-In-First-Out (LIFO) approach, adding flexibility for users to revert recent actions.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Queue (Feedback Management)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feedbackQueue</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collects user feedback in First-In-First-Out (FIFO) order, maintaining feedback in the order received for organized processing.</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Struct (Expense and Feedback Records)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Structs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organize related fields for expenses (date, type, amount) and feedback (text, rating), keeping data modular and accessible.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data structures enable efficient functionality in the Expense Tracker.</a:t>
            </a:r>
          </a:p>
          <a:p>
            <a:pPr marL="114300" indent="0">
              <a:buNone/>
            </a:pPr>
            <a:endParaRPr lang="en-IN" dirty="0"/>
          </a:p>
        </p:txBody>
      </p:sp>
      <p:sp>
        <p:nvSpPr>
          <p:cNvPr id="4" name="Footer Placeholder 3">
            <a:extLst>
              <a:ext uri="{FF2B5EF4-FFF2-40B4-BE49-F238E27FC236}">
                <a16:creationId xmlns:a16="http://schemas.microsoft.com/office/drawing/2014/main" id="{B88B8BFA-2412-475F-AA7A-1528BE517211}"/>
              </a:ext>
            </a:extLst>
          </p:cNvPr>
          <p:cNvSpPr>
            <a:spLocks noGrp="1"/>
          </p:cNvSpPr>
          <p:nvPr>
            <p:ph type="ftr" idx="11"/>
          </p:nvPr>
        </p:nvSpPr>
        <p:spPr/>
        <p:txBody>
          <a:bodyPr/>
          <a:lstStyle/>
          <a:p>
            <a:r>
              <a:rPr lang="en-US" dirty="0"/>
              <a:t>DS IA-2</a:t>
            </a:r>
            <a:endParaRPr lang="en-IN" dirty="0"/>
          </a:p>
          <a:p>
            <a:endParaRPr lang="en-IN" dirty="0"/>
          </a:p>
        </p:txBody>
      </p:sp>
      <p:sp>
        <p:nvSpPr>
          <p:cNvPr id="5" name="Slide Number Placeholder 4">
            <a:extLst>
              <a:ext uri="{FF2B5EF4-FFF2-40B4-BE49-F238E27FC236}">
                <a16:creationId xmlns:a16="http://schemas.microsoft.com/office/drawing/2014/main" id="{583D49E2-7E94-01A4-7C99-245D24538E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1317224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055EC-5C6C-9A01-357E-9688FC1B6D5A}"/>
              </a:ext>
            </a:extLst>
          </p:cNvPr>
          <p:cNvSpPr>
            <a:spLocks noGrp="1"/>
          </p:cNvSpPr>
          <p:nvPr>
            <p:ph type="title"/>
          </p:nvPr>
        </p:nvSpPr>
        <p:spPr>
          <a:xfrm>
            <a:off x="551384" y="1097980"/>
            <a:ext cx="10515600" cy="637952"/>
          </a:xfrm>
        </p:spPr>
        <p:txBody>
          <a:bodyPr>
            <a:normAutofit fontScale="90000"/>
          </a:bodyPr>
          <a:lstStyle/>
          <a:p>
            <a:r>
              <a:rPr lang="en-US" sz="4400" dirty="0">
                <a:latin typeface="Algerian" panose="04020705040A02060702" pitchFamily="82" charset="0"/>
              </a:rPr>
              <a:t>Code Flow</a:t>
            </a:r>
            <a:endParaRPr lang="en-IN" dirty="0"/>
          </a:p>
        </p:txBody>
      </p:sp>
      <p:sp>
        <p:nvSpPr>
          <p:cNvPr id="3" name="Text Placeholder 2">
            <a:extLst>
              <a:ext uri="{FF2B5EF4-FFF2-40B4-BE49-F238E27FC236}">
                <a16:creationId xmlns:a16="http://schemas.microsoft.com/office/drawing/2014/main" id="{50649769-1B8F-728F-33B1-AB241776A0C5}"/>
              </a:ext>
            </a:extLst>
          </p:cNvPr>
          <p:cNvSpPr>
            <a:spLocks noGrp="1"/>
          </p:cNvSpPr>
          <p:nvPr>
            <p:ph type="body" idx="1"/>
          </p:nvPr>
        </p:nvSpPr>
        <p:spPr>
          <a:xfrm>
            <a:off x="263352" y="1825625"/>
            <a:ext cx="11665296" cy="4267671"/>
          </a:xfrm>
        </p:spPr>
        <p:txBody>
          <a:bodyPr/>
          <a:lstStyle/>
          <a:p>
            <a:pPr marL="0" marR="0" lvl="0" indent="0"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main()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function operates as a menu-driven interface, prompting users to select options.</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Function Choices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 Expense</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Edit Expense</a:t>
            </a:r>
          </a:p>
          <a:p>
            <a:pPr marL="457200" marR="0" lvl="1"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Delete Expense</a:t>
            </a:r>
          </a:p>
          <a:p>
            <a:pPr marL="457200" marR="0" lvl="1"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View Expenses</a:t>
            </a:r>
          </a:p>
          <a:p>
            <a:pPr marL="457200" marR="0" lvl="1"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View Total</a:t>
            </a:r>
          </a:p>
          <a:p>
            <a:pPr marL="457200" marR="0" lvl="1"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Give Feedback</a:t>
            </a:r>
          </a:p>
          <a:p>
            <a:pPr marL="457200" marR="0" lvl="1"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Exit</a:t>
            </a:r>
          </a:p>
          <a:p>
            <a:pPr marL="457200" marR="0" lvl="1" indent="0" algn="l" defTabSz="914400" rtl="0" eaLnBrk="0" fontAlgn="base" latinLnBrk="0" hangingPunct="0">
              <a:lnSpc>
                <a:spcPct val="100000"/>
              </a:lnSpc>
              <a:spcBef>
                <a:spcPct val="0"/>
              </a:spcBef>
              <a:spcAft>
                <a:spcPct val="0"/>
              </a:spcAft>
              <a:buClrTx/>
              <a:buSzTx/>
              <a:buFontTx/>
              <a:buAutoNum type="arabicPeriod" startAt="7"/>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Looping Mechanism</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menu continuously displays until the user chooses to exit, allowing easy navigation through all functions.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114300" indent="0">
              <a:buNone/>
            </a:pPr>
            <a:endParaRPr lang="en-IN" dirty="0"/>
          </a:p>
        </p:txBody>
      </p:sp>
      <p:sp>
        <p:nvSpPr>
          <p:cNvPr id="4" name="Footer Placeholder 3">
            <a:extLst>
              <a:ext uri="{FF2B5EF4-FFF2-40B4-BE49-F238E27FC236}">
                <a16:creationId xmlns:a16="http://schemas.microsoft.com/office/drawing/2014/main" id="{166141F0-8D8D-CE8B-55C2-E39571268845}"/>
              </a:ext>
            </a:extLst>
          </p:cNvPr>
          <p:cNvSpPr>
            <a:spLocks noGrp="1"/>
          </p:cNvSpPr>
          <p:nvPr>
            <p:ph type="ftr" idx="11"/>
          </p:nvPr>
        </p:nvSpPr>
        <p:spPr/>
        <p:txBody>
          <a:bodyPr/>
          <a:lstStyle/>
          <a:p>
            <a:r>
              <a:rPr lang="en-US" dirty="0"/>
              <a:t>DS IA-2</a:t>
            </a:r>
            <a:endParaRPr lang="en-IN" dirty="0"/>
          </a:p>
          <a:p>
            <a:endParaRPr lang="en-IN" dirty="0"/>
          </a:p>
        </p:txBody>
      </p:sp>
      <p:sp>
        <p:nvSpPr>
          <p:cNvPr id="5" name="Slide Number Placeholder 4">
            <a:extLst>
              <a:ext uri="{FF2B5EF4-FFF2-40B4-BE49-F238E27FC236}">
                <a16:creationId xmlns:a16="http://schemas.microsoft.com/office/drawing/2014/main" id="{91A9A959-E806-44C5-58B9-4A58AB8317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2094477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8321C-E465-5B1F-C10C-B846C238417E}"/>
              </a:ext>
            </a:extLst>
          </p:cNvPr>
          <p:cNvSpPr>
            <a:spLocks noGrp="1"/>
          </p:cNvSpPr>
          <p:nvPr>
            <p:ph type="title"/>
          </p:nvPr>
        </p:nvSpPr>
        <p:spPr>
          <a:xfrm>
            <a:off x="838200" y="1052736"/>
            <a:ext cx="10515600" cy="637952"/>
          </a:xfrm>
        </p:spPr>
        <p:txBody>
          <a:bodyPr>
            <a:normAutofit fontScale="90000"/>
          </a:bodyPr>
          <a:lstStyle/>
          <a:p>
            <a:r>
              <a:rPr lang="en-US" sz="4400" dirty="0">
                <a:latin typeface="Algerian" panose="04020705040A02060702" pitchFamily="82" charset="0"/>
              </a:rPr>
              <a:t>Challenges and Solutions</a:t>
            </a:r>
            <a:endParaRPr lang="en-IN" dirty="0"/>
          </a:p>
        </p:txBody>
      </p:sp>
      <p:sp>
        <p:nvSpPr>
          <p:cNvPr id="3" name="Text Placeholder 2">
            <a:extLst>
              <a:ext uri="{FF2B5EF4-FFF2-40B4-BE49-F238E27FC236}">
                <a16:creationId xmlns:a16="http://schemas.microsoft.com/office/drawing/2014/main" id="{EA2C2942-E0E9-D6CD-D70F-E95C4E15FFF4}"/>
              </a:ext>
            </a:extLst>
          </p:cNvPr>
          <p:cNvSpPr>
            <a:spLocks noGrp="1"/>
          </p:cNvSpPr>
          <p:nvPr>
            <p:ph type="body" idx="1"/>
          </p:nvPr>
        </p:nvSpPr>
        <p:spPr>
          <a:xfrm>
            <a:off x="263352" y="1825625"/>
            <a:ext cx="11521280" cy="4351338"/>
          </a:xfrm>
        </p:spPr>
        <p:txBody>
          <a:bodyPr>
            <a:normAutofit lnSpcReduction="10000"/>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Challenges:</a:t>
            </a:r>
          </a:p>
          <a:p>
            <a:pPr marR="0" lvl="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Implementing circular queue logic for feedback.</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Ensuring data validation for accurate input, especially for date and amount fields.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Managing stack overflow for the undo functionality.</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Solutions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Used circular queue logic to avoid feedback overflow.</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Added validation checks for inputs to prevent invalid data entry.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stack operations to recent entries to maintain memory efficiency.</a:t>
            </a:r>
          </a:p>
        </p:txBody>
      </p:sp>
      <p:sp>
        <p:nvSpPr>
          <p:cNvPr id="4" name="Footer Placeholder 3">
            <a:extLst>
              <a:ext uri="{FF2B5EF4-FFF2-40B4-BE49-F238E27FC236}">
                <a16:creationId xmlns:a16="http://schemas.microsoft.com/office/drawing/2014/main" id="{7A27F4CA-650A-A26A-12DC-C1B6A8038AC2}"/>
              </a:ext>
            </a:extLst>
          </p:cNvPr>
          <p:cNvSpPr>
            <a:spLocks noGrp="1"/>
          </p:cNvSpPr>
          <p:nvPr>
            <p:ph type="ftr" idx="11"/>
          </p:nvPr>
        </p:nvSpPr>
        <p:spPr/>
        <p:txBody>
          <a:bodyPr/>
          <a:lstStyle/>
          <a:p>
            <a:r>
              <a:rPr lang="en-US" dirty="0"/>
              <a:t>DS IA-2</a:t>
            </a:r>
            <a:endParaRPr lang="en-IN" dirty="0"/>
          </a:p>
          <a:p>
            <a:endParaRPr lang="en-IN" dirty="0"/>
          </a:p>
        </p:txBody>
      </p:sp>
      <p:sp>
        <p:nvSpPr>
          <p:cNvPr id="5" name="Slide Number Placeholder 4">
            <a:extLst>
              <a:ext uri="{FF2B5EF4-FFF2-40B4-BE49-F238E27FC236}">
                <a16:creationId xmlns:a16="http://schemas.microsoft.com/office/drawing/2014/main" id="{D551E5A4-A532-0033-38E3-5208D2883E7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144538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A80CC-8A93-3455-F564-38DDC853E7E5}"/>
              </a:ext>
            </a:extLst>
          </p:cNvPr>
          <p:cNvSpPr>
            <a:spLocks noGrp="1"/>
          </p:cNvSpPr>
          <p:nvPr>
            <p:ph type="title"/>
          </p:nvPr>
        </p:nvSpPr>
        <p:spPr>
          <a:xfrm>
            <a:off x="407368" y="974762"/>
            <a:ext cx="10515600" cy="709960"/>
          </a:xfrm>
        </p:spPr>
        <p:txBody>
          <a:bodyPr>
            <a:normAutofit/>
          </a:bodyPr>
          <a:lstStyle/>
          <a:p>
            <a:r>
              <a:rPr lang="en-US" sz="4000" dirty="0">
                <a:latin typeface="Algerian" panose="04020705040A02060702" pitchFamily="82" charset="0"/>
              </a:rPr>
              <a:t>Future Enhancement</a:t>
            </a:r>
            <a:endParaRPr lang="en-IN" sz="4000" dirty="0"/>
          </a:p>
        </p:txBody>
      </p:sp>
      <p:sp>
        <p:nvSpPr>
          <p:cNvPr id="3" name="Text Placeholder 2">
            <a:extLst>
              <a:ext uri="{FF2B5EF4-FFF2-40B4-BE49-F238E27FC236}">
                <a16:creationId xmlns:a16="http://schemas.microsoft.com/office/drawing/2014/main" id="{D69A61EC-9D4B-A08D-EEC9-75B295145C0F}"/>
              </a:ext>
            </a:extLst>
          </p:cNvPr>
          <p:cNvSpPr>
            <a:spLocks noGrp="1"/>
          </p:cNvSpPr>
          <p:nvPr>
            <p:ph type="body" idx="1"/>
          </p:nvPr>
        </p:nvSpPr>
        <p:spPr>
          <a:xfrm>
            <a:off x="263352" y="1690688"/>
            <a:ext cx="11666512" cy="4508500"/>
          </a:xfrm>
        </p:spPr>
        <p:txBody>
          <a:bodyPr>
            <a:normAutofit lnSpcReduction="10000"/>
          </a:bodyPr>
          <a:lstStyle/>
          <a:p>
            <a:pPr marL="0" indent="0" algn="just">
              <a:buNone/>
            </a:pPr>
            <a:r>
              <a:rPr lang="en-US" b="1" dirty="0">
                <a:latin typeface="Times New Roman" panose="02020603050405020304" pitchFamily="18" charset="0"/>
                <a:cs typeface="Times New Roman" panose="02020603050405020304" pitchFamily="18" charset="0"/>
              </a:rPr>
              <a:t>App Development: </a:t>
            </a:r>
            <a:r>
              <a:rPr lang="en-US" dirty="0">
                <a:latin typeface="Times New Roman" panose="02020603050405020304" pitchFamily="18" charset="0"/>
                <a:cs typeface="Times New Roman" panose="02020603050405020304" pitchFamily="18" charset="0"/>
              </a:rPr>
              <a:t>Transition from a console application to a user-friendly desktop and mobile app for better accessibility.</a:t>
            </a:r>
          </a:p>
          <a:p>
            <a:pPr marL="0" indent="0" algn="just">
              <a:buNone/>
            </a:pPr>
            <a:r>
              <a:rPr lang="en-US" b="1" dirty="0">
                <a:latin typeface="Times New Roman" panose="02020603050405020304" pitchFamily="18" charset="0"/>
                <a:cs typeface="Times New Roman" panose="02020603050405020304" pitchFamily="18" charset="0"/>
              </a:rPr>
              <a:t>Advanced Features: </a:t>
            </a:r>
            <a:r>
              <a:rPr lang="en-US" dirty="0">
                <a:latin typeface="Times New Roman" panose="02020603050405020304" pitchFamily="18" charset="0"/>
                <a:cs typeface="Times New Roman" panose="02020603050405020304" pitchFamily="18" charset="0"/>
              </a:rPr>
              <a:t>Implement graphical expense visualization, budgeting tools, and bank integration for automated transaction tracking.</a:t>
            </a:r>
          </a:p>
          <a:p>
            <a:pPr marL="0" indent="0" algn="just">
              <a:buNone/>
            </a:pPr>
            <a:r>
              <a:rPr lang="en-US" b="1" dirty="0">
                <a:latin typeface="Times New Roman" panose="02020603050405020304" pitchFamily="18" charset="0"/>
                <a:cs typeface="Times New Roman" panose="02020603050405020304" pitchFamily="18" charset="0"/>
              </a:rPr>
              <a:t>Cloud Synchronization: </a:t>
            </a:r>
            <a:r>
              <a:rPr lang="en-US" dirty="0">
                <a:latin typeface="Times New Roman" panose="02020603050405020304" pitchFamily="18" charset="0"/>
                <a:cs typeface="Times New Roman" panose="02020603050405020304" pitchFamily="18" charset="0"/>
              </a:rPr>
              <a:t>Introduce cloud backup to ensure data accessibility and security across multiple devices.</a:t>
            </a:r>
          </a:p>
          <a:p>
            <a:pPr marL="0" indent="0" algn="just">
              <a:buNone/>
            </a:pPr>
            <a:r>
              <a:rPr lang="en-US" b="1" dirty="0">
                <a:latin typeface="Times New Roman" panose="02020603050405020304" pitchFamily="18" charset="0"/>
                <a:cs typeface="Times New Roman" panose="02020603050405020304" pitchFamily="18" charset="0"/>
              </a:rPr>
              <a:t>Target Audience: </a:t>
            </a:r>
            <a:r>
              <a:rPr lang="en-US" dirty="0">
                <a:latin typeface="Times New Roman" panose="02020603050405020304" pitchFamily="18" charset="0"/>
                <a:cs typeface="Times New Roman" panose="02020603050405020304" pitchFamily="18" charset="0"/>
              </a:rPr>
              <a:t>Cater to individuals, freelancers, and small businesses seeking effective financial management solutions.</a:t>
            </a:r>
          </a:p>
          <a:p>
            <a:pPr marL="0" indent="0" algn="just">
              <a:buNone/>
            </a:pPr>
            <a:r>
              <a:rPr lang="en-US" b="1" dirty="0">
                <a:latin typeface="Times New Roman" panose="02020603050405020304" pitchFamily="18" charset="0"/>
                <a:cs typeface="Times New Roman" panose="02020603050405020304" pitchFamily="18" charset="0"/>
              </a:rPr>
              <a:t>Scalability and Monetization: </a:t>
            </a:r>
            <a:r>
              <a:rPr lang="en-US" dirty="0">
                <a:latin typeface="Times New Roman" panose="02020603050405020304" pitchFamily="18" charset="0"/>
                <a:cs typeface="Times New Roman" panose="02020603050405020304" pitchFamily="18" charset="0"/>
              </a:rPr>
              <a:t>Explore a freemium model with premium features and expand capabilities to include personalized analytics and multiple user accounts.</a:t>
            </a:r>
            <a:endParaRPr lang="en-IN" dirty="0">
              <a:latin typeface="Times New Roman" panose="02020603050405020304" pitchFamily="18" charset="0"/>
              <a:cs typeface="Times New Roman" panose="02020603050405020304" pitchFamily="18" charset="0"/>
            </a:endParaRPr>
          </a:p>
          <a:p>
            <a:pPr marL="114300" indent="0">
              <a:buNone/>
            </a:pPr>
            <a:endParaRPr lang="en-IN" dirty="0"/>
          </a:p>
        </p:txBody>
      </p:sp>
      <p:sp>
        <p:nvSpPr>
          <p:cNvPr id="4" name="Footer Placeholder 3">
            <a:extLst>
              <a:ext uri="{FF2B5EF4-FFF2-40B4-BE49-F238E27FC236}">
                <a16:creationId xmlns:a16="http://schemas.microsoft.com/office/drawing/2014/main" id="{C7BB7A23-32CD-F429-00BB-7A349AB83EE4}"/>
              </a:ext>
            </a:extLst>
          </p:cNvPr>
          <p:cNvSpPr>
            <a:spLocks noGrp="1"/>
          </p:cNvSpPr>
          <p:nvPr>
            <p:ph type="ftr" idx="11"/>
          </p:nvPr>
        </p:nvSpPr>
        <p:spPr/>
        <p:txBody>
          <a:bodyPr/>
          <a:lstStyle/>
          <a:p>
            <a:r>
              <a:rPr lang="en-US" dirty="0"/>
              <a:t>DS IA-2</a:t>
            </a:r>
            <a:endParaRPr lang="en-IN" dirty="0"/>
          </a:p>
          <a:p>
            <a:endParaRPr lang="en-IN" dirty="0"/>
          </a:p>
        </p:txBody>
      </p:sp>
      <p:sp>
        <p:nvSpPr>
          <p:cNvPr id="5" name="Slide Number Placeholder 4">
            <a:extLst>
              <a:ext uri="{FF2B5EF4-FFF2-40B4-BE49-F238E27FC236}">
                <a16:creationId xmlns:a16="http://schemas.microsoft.com/office/drawing/2014/main" id="{5D3E1688-B1FB-F240-1883-65C7728E27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1315805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D42013-2E91-6CA2-9A82-37CD939F517B}"/>
              </a:ext>
            </a:extLst>
          </p:cNvPr>
          <p:cNvSpPr>
            <a:spLocks noGrp="1"/>
          </p:cNvSpPr>
          <p:nvPr>
            <p:ph type="body" idx="1"/>
          </p:nvPr>
        </p:nvSpPr>
        <p:spPr>
          <a:xfrm>
            <a:off x="2495600" y="3068960"/>
            <a:ext cx="6625952" cy="955303"/>
          </a:xfrm>
        </p:spPr>
        <p:txBody>
          <a:bodyPr>
            <a:normAutofit/>
          </a:bodyPr>
          <a:lstStyle/>
          <a:p>
            <a:pPr marL="114300" indent="0" algn="ctr">
              <a:buNone/>
            </a:pPr>
            <a:r>
              <a:rPr lang="en-US" sz="4000" b="1" dirty="0">
                <a:latin typeface="Times New Roman" panose="02020603050405020304" pitchFamily="18" charset="0"/>
                <a:cs typeface="Times New Roman" panose="02020603050405020304" pitchFamily="18" charset="0"/>
              </a:rPr>
              <a:t>Thank You !!</a:t>
            </a:r>
            <a:endParaRPr lang="en-IN" sz="4000" b="1" dirty="0">
              <a:latin typeface="Times New Roman" panose="02020603050405020304" pitchFamily="18" charset="0"/>
              <a:cs typeface="Times New Roman" panose="02020603050405020304" pitchFamily="18" charset="0"/>
            </a:endParaRPr>
          </a:p>
          <a:p>
            <a:pPr marL="114300" indent="0" algn="ctr">
              <a:buNone/>
            </a:pPr>
            <a:endParaRPr lang="en-IN" sz="4000" dirty="0"/>
          </a:p>
        </p:txBody>
      </p:sp>
      <p:sp>
        <p:nvSpPr>
          <p:cNvPr id="4" name="Footer Placeholder 3">
            <a:extLst>
              <a:ext uri="{FF2B5EF4-FFF2-40B4-BE49-F238E27FC236}">
                <a16:creationId xmlns:a16="http://schemas.microsoft.com/office/drawing/2014/main" id="{07C517DD-2DAA-42BB-0486-BC6C383856F1}"/>
              </a:ext>
            </a:extLst>
          </p:cNvPr>
          <p:cNvSpPr>
            <a:spLocks noGrp="1"/>
          </p:cNvSpPr>
          <p:nvPr>
            <p:ph type="ftr" idx="11"/>
          </p:nvPr>
        </p:nvSpPr>
        <p:spPr/>
        <p:txBody>
          <a:bodyPr/>
          <a:lstStyle/>
          <a:p>
            <a:r>
              <a:rPr lang="en-US" dirty="0"/>
              <a:t>DS IA-2</a:t>
            </a:r>
            <a:endParaRPr lang="en-IN" dirty="0"/>
          </a:p>
        </p:txBody>
      </p:sp>
      <p:sp>
        <p:nvSpPr>
          <p:cNvPr id="5" name="Slide Number Placeholder 4">
            <a:extLst>
              <a:ext uri="{FF2B5EF4-FFF2-40B4-BE49-F238E27FC236}">
                <a16:creationId xmlns:a16="http://schemas.microsoft.com/office/drawing/2014/main" id="{13B1B8BA-B548-199D-D83B-49538AFDB6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88200065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621</Words>
  <Application>Microsoft Office PowerPoint</Application>
  <PresentationFormat>Widescreen</PresentationFormat>
  <Paragraphs>70</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Times New Roman</vt:lpstr>
      <vt:lpstr>Algerian</vt:lpstr>
      <vt:lpstr>Wingdings</vt:lpstr>
      <vt:lpstr>Fira Sans</vt:lpstr>
      <vt:lpstr>Arial</vt:lpstr>
      <vt:lpstr>Marcellous</vt:lpstr>
      <vt:lpstr>Calibri</vt:lpstr>
      <vt:lpstr>Office Theme</vt:lpstr>
      <vt:lpstr>EXPENSE Tracker</vt:lpstr>
      <vt:lpstr>Introduction</vt:lpstr>
      <vt:lpstr>Problem Statement</vt:lpstr>
      <vt:lpstr>Applied Data Structures</vt:lpstr>
      <vt:lpstr>Code Flow</vt:lpstr>
      <vt:lpstr>Challenges and Solutions</vt:lpstr>
      <vt:lpstr>Future Enhancement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dc:title>
  <dc:creator>Windows User</dc:creator>
  <cp:lastModifiedBy>Dinesh Bishokarma</cp:lastModifiedBy>
  <cp:revision>5</cp:revision>
  <dcterms:created xsi:type="dcterms:W3CDTF">2020-08-02T13:20:06Z</dcterms:created>
  <dcterms:modified xsi:type="dcterms:W3CDTF">2024-10-30T05:39:32Z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0x0101006791A877936F4F4895848517DF90D692</vt:lpwstr>
  </property>
</Properties>
</file>