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Lst>
  <p:sldSz cy="5143500" cx="9144000"/>
  <p:notesSz cx="6858000" cy="9144000"/>
  <p:embeddedFontLst>
    <p:embeddedFont>
      <p:font typeface="Nunito"/>
      <p:regular r:id="rId117"/>
      <p:bold r:id="rId118"/>
      <p:italic r:id="rId119"/>
      <p:boldItalic r:id="rId120"/>
    </p:embeddedFont>
    <p:embeddedFont>
      <p:font typeface="Maven Pro"/>
      <p:regular r:id="rId121"/>
      <p:bold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MavenPro-regular.fntdata"/><Relationship Id="rId25" Type="http://schemas.openxmlformats.org/officeDocument/2006/relationships/slide" Target="slides/slide20.xml"/><Relationship Id="rId120" Type="http://schemas.openxmlformats.org/officeDocument/2006/relationships/font" Target="fonts/Nuni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2" Type="http://schemas.openxmlformats.org/officeDocument/2006/relationships/font" Target="fonts/MavenPro-bold.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Nunito-bold.fntdata"/><Relationship Id="rId117" Type="http://schemas.openxmlformats.org/officeDocument/2006/relationships/font" Target="fonts/Nunito-regular.fntdata"/><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font" Target="fonts/Nunito-italic.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3c22bfc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3c22bfc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13fa13d0fb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13fa13d0fb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13fa13d0fb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13fa13d0f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13fa13d0fb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13fa13d0fb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13fa13d0f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13fa13d0f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12b483c0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12b483c0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13fa13d0f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13fa13d0f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13fa13d0fb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13fa13d0fb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13fa13d0f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13fa13d0f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13fa13d0fb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13fa13d0fb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13fa13d0f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13fa13d0f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33c22bfcd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33c22bfcd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13fa13d0f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13fa13d0f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12b483c0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12b483c0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3c22bfcd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3c22bfcd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3c22bfcd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3c22bfcd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3c22bfcd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33c22bfcd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3c22bfcd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3c22bfcd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33c22bfcd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33c22bfcd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3c22bfcd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33c22bfcd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3c22bfcd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3c22bfcd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33c22bfcd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33c22bfcd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01a036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01a036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33d91e3d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33d91e3d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3d91e3da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3d91e3d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3d91e3da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3d91e3d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33d91e3da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33d91e3da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3d91e3d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3d91e3da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3d91e3da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3d91e3da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3d91e3da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3d91e3da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33d91e3da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33d91e3da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3d91e3da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3d91e3da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33d91e3da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33d91e3da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3c22bfc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3c22bfc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33d91e3da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33d91e3da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33d91e3da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33d91e3da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33d91e3da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33d91e3da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33d91e3da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33d91e3da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33d91e3da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33d91e3da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33d91e3da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33d91e3da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33d91e3da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33d91e3da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33d91e3da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33d91e3da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33d91e3da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33d91e3da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33d91e3da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33d91e3da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3c22bfcd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33c22bfc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33d91e3da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33d91e3da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01a0363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01a0363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33c22bf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33c22bf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101a0363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101a0363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101a0363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101a0363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101a0363b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101a0363b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01a0363b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101a0363b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01a0363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01a0363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101a0363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101a0363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101a0363b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101a0363b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3c22bfc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3c22bfc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101a0363b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101a0363b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13fa13d0f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13fa13d0f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13fa13d0f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13fa13d0f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fe40dbfb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fe40dbfb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101a0363b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101a0363b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01a0363b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01a0363b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13fa13d0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13fa13d0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13fa13d0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13fa13d0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13fa13d0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13fa13d0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13fa13d0f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13fa13d0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3c22bfc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3c22bfc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13fa13d0f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13fa13d0f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13fa13d0f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13fa13d0f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13fa13d0f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13fa13d0f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13fa13d0f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13fa13d0f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13fa13d0f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13fa13d0f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13fa13d0f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13fa13d0f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13fa13d0f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13fa13d0f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13fa13d0f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13fa13d0f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13fa13d0f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13fa13d0f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13fa13d0f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13fa13d0f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3c22bfcd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3c22bfcd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13fa13d0f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13fa13d0f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13fa13d0f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13fa13d0f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13fa13d0f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13fa13d0f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13fa13d0f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13fa13d0f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0e017cdf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0e017cdf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0e017cdf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0e017cdf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13fa13d0f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13fa13d0f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13fa13d0f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13fa13d0f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13fa13d0f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13fa13d0f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3fa13d0f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3fa13d0f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3c22bfc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3c22bfc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13fa13d0f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13fa13d0f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13fa13d0f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13fa13d0f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13fa13d0f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13fa13d0f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13fa13d0f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13fa13d0f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13fa13d0f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13fa13d0f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13fa13d0f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13fa13d0f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13fa13d0f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13fa13d0f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13fa13d0fb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13fa13d0f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13fa13d0fb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13fa13d0f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13fa13d0f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13fa13d0f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3c22bfcd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3c22bfcd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13fa13d0f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13fa13d0f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13fa13d0f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13fa13d0f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13fa13d0f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13fa13d0f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13fa13d0f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13fa13d0f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13fa13d0f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13fa13d0f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13fa13d0f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13fa13d0f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13fa13d0f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13fa13d0f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13fa13d0f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13fa13d0f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13fa13d0fb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13fa13d0fb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13fa13d0fb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13fa13d0f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python.org/3.8/library/exceptions.html#TabError"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https://en.wiktionary.org/wiki/syntactic_sugar" TargetMode="External"/><Relationship Id="rId4" Type="http://schemas.openxmlformats.org/officeDocument/2006/relationships/hyperlink" Target="https://en.wiktionary.org/wiki/nop"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ython.org/dev/peps/pep-3131" TargetMode="External"/><Relationship Id="rId4" Type="http://schemas.openxmlformats.org/officeDocument/2006/relationships/hyperlink" Target="https://www.python.org/dev/peps/pep-3131" TargetMode="External"/><Relationship Id="rId5" Type="http://schemas.openxmlformats.org/officeDocument/2006/relationships/hyperlink" Target="https://docs.python.org/3.8/library/unicodedata.html#module-unicodedata" TargetMode="External"/></Relationships>
</file>

<file path=ppt/slides/_rels/slide17.xml.rels><?xml version="1.0" encoding="UTF-8" standalone="yes"?><Relationships xmlns="http://schemas.openxmlformats.org/package/2006/relationships"><Relationship Id="rId11" Type="http://schemas.openxmlformats.org/officeDocument/2006/relationships/hyperlink" Target="https://docs.python.org/3.8/reference/lexical_analysis.html#grammar-token-id-continue" TargetMode="External"/><Relationship Id="rId10" Type="http://schemas.openxmlformats.org/officeDocument/2006/relationships/hyperlink" Target="https://docs.python.org/3.8/reference/lexical_analysis.html#grammar-token-id-start" TargetMode="External"/><Relationship Id="rId13" Type="http://schemas.openxmlformats.org/officeDocument/2006/relationships/hyperlink" Target="http://www.unicode.org/Public/12.1.0/ucd/PropList.txt" TargetMode="External"/><Relationship Id="rId12" Type="http://schemas.openxmlformats.org/officeDocument/2006/relationships/hyperlink" Target="https://docs.python.org/3.8/reference/lexical_analysis.html#grammar-token-id-continue"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python.org/3.8/reference/lexical_analysis.html#grammar-token-xid-start" TargetMode="External"/><Relationship Id="rId4" Type="http://schemas.openxmlformats.org/officeDocument/2006/relationships/hyperlink" Target="https://docs.python.org/3.8/reference/lexical_analysis.html#grammar-token-xid-start" TargetMode="External"/><Relationship Id="rId9" Type="http://schemas.openxmlformats.org/officeDocument/2006/relationships/hyperlink" Target="https://docs.python.org/3.8/reference/lexical_analysis.html#grammar-token-id-start" TargetMode="External"/><Relationship Id="rId14" Type="http://schemas.openxmlformats.org/officeDocument/2006/relationships/hyperlink" Target="https://www.unicode.org/Public/13.0.0/ucd/DerivedCoreProperties.txt" TargetMode="External"/><Relationship Id="rId5" Type="http://schemas.openxmlformats.org/officeDocument/2006/relationships/hyperlink" Target="https://docs.python.org/3.8/reference/lexical_analysis.html#grammar-token-xid-continue" TargetMode="External"/><Relationship Id="rId6" Type="http://schemas.openxmlformats.org/officeDocument/2006/relationships/hyperlink" Target="https://docs.python.org/3.8/reference/lexical_analysis.html#grammar-token-xid-continue" TargetMode="External"/><Relationship Id="rId7" Type="http://schemas.openxmlformats.org/officeDocument/2006/relationships/hyperlink" Target="https://docs.python.org/3.8/reference/lexical_analysis.html#grammar-token-id-start" TargetMode="External"/><Relationship Id="rId8" Type="http://schemas.openxmlformats.org/officeDocument/2006/relationships/hyperlink" Target="https://docs.python.org/3.8/reference/lexical_analysis.html#grammar-token-id-sta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python.org/3.8/library/builtins.html#module-builtins" TargetMode="External"/><Relationship Id="rId4" Type="http://schemas.openxmlformats.org/officeDocument/2006/relationships/hyperlink" Target="https://docs.python.org/3.8/reference/simple_stmts.html#import" TargetMode="External"/><Relationship Id="rId5" Type="http://schemas.openxmlformats.org/officeDocument/2006/relationships/hyperlink" Target="https://docs.python.org/3.8/library/gettext.html#module-gettext" TargetMode="External"/><Relationship Id="rId6" Type="http://schemas.openxmlformats.org/officeDocument/2006/relationships/hyperlink" Target="https://docs.python.org/3.8/reference/datamodel.html#specialnames" TargetMode="External"/><Relationship Id="rId7" Type="http://schemas.openxmlformats.org/officeDocument/2006/relationships/hyperlink" Target="https://docs.python.org/3.8/reference/expressions.html#atom-identifi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0" Type="http://schemas.openxmlformats.org/officeDocument/2006/relationships/hyperlink" Target="https://docs.python.org/3.8/reference/lexical_analysis.html#grammar-token-longstringchar" TargetMode="External"/><Relationship Id="rId11" Type="http://schemas.openxmlformats.org/officeDocument/2006/relationships/hyperlink" Target="https://docs.python.org/3.8/reference/lexical_analysis.html#grammar-token-longstringitem" TargetMode="External"/><Relationship Id="rId22" Type="http://schemas.openxmlformats.org/officeDocument/2006/relationships/hyperlink" Target="https://docs.python.org/3.8/reference/lexical_analysis.html#grammar-token-stringescapeseq" TargetMode="External"/><Relationship Id="rId10" Type="http://schemas.openxmlformats.org/officeDocument/2006/relationships/hyperlink" Target="https://docs.python.org/3.8/reference/lexical_analysis.html#grammar-token-shortstringitem" TargetMode="External"/><Relationship Id="rId21" Type="http://schemas.openxmlformats.org/officeDocument/2006/relationships/hyperlink" Target="https://docs.python.org/3.8/reference/lexical_analysis.html#grammar-token-stringescapeseq" TargetMode="External"/><Relationship Id="rId13" Type="http://schemas.openxmlformats.org/officeDocument/2006/relationships/hyperlink" Target="https://docs.python.org/3.8/reference/lexical_analysis.html#grammar-token-longstringitem" TargetMode="External"/><Relationship Id="rId12" Type="http://schemas.openxmlformats.org/officeDocument/2006/relationships/hyperlink" Target="https://docs.python.org/3.8/reference/lexical_analysis.html#grammar-token-longstringitem"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python.org/3.8/reference/lexical_analysis.html#grammar-token-stringprefix" TargetMode="External"/><Relationship Id="rId4" Type="http://schemas.openxmlformats.org/officeDocument/2006/relationships/hyperlink" Target="https://docs.python.org/3.8/reference/lexical_analysis.html#grammar-token-shortstring" TargetMode="External"/><Relationship Id="rId9" Type="http://schemas.openxmlformats.org/officeDocument/2006/relationships/hyperlink" Target="https://docs.python.org/3.8/reference/lexical_analysis.html#grammar-token-shortstringitem" TargetMode="External"/><Relationship Id="rId15" Type="http://schemas.openxmlformats.org/officeDocument/2006/relationships/hyperlink" Target="https://docs.python.org/3.8/reference/lexical_analysis.html#grammar-token-shortstringchar" TargetMode="External"/><Relationship Id="rId14" Type="http://schemas.openxmlformats.org/officeDocument/2006/relationships/hyperlink" Target="https://docs.python.org/3.8/reference/lexical_analysis.html#grammar-token-longstringitem" TargetMode="External"/><Relationship Id="rId17" Type="http://schemas.openxmlformats.org/officeDocument/2006/relationships/hyperlink" Target="https://docs.python.org/3.8/reference/lexical_analysis.html#grammar-token-stringescapeseq" TargetMode="External"/><Relationship Id="rId16" Type="http://schemas.openxmlformats.org/officeDocument/2006/relationships/hyperlink" Target="https://docs.python.org/3.8/reference/lexical_analysis.html#grammar-token-shortstringchar" TargetMode="External"/><Relationship Id="rId5" Type="http://schemas.openxmlformats.org/officeDocument/2006/relationships/hyperlink" Target="https://docs.python.org/3.8/reference/lexical_analysis.html#grammar-token-longstring" TargetMode="External"/><Relationship Id="rId19" Type="http://schemas.openxmlformats.org/officeDocument/2006/relationships/hyperlink" Target="https://docs.python.org/3.8/reference/lexical_analysis.html#grammar-token-longstringchar" TargetMode="External"/><Relationship Id="rId6" Type="http://schemas.openxmlformats.org/officeDocument/2006/relationships/hyperlink" Target="https://docs.python.org/3.8/reference/lexical_analysis.html#grammar-token-longstring" TargetMode="External"/><Relationship Id="rId18" Type="http://schemas.openxmlformats.org/officeDocument/2006/relationships/hyperlink" Target="https://docs.python.org/3.8/reference/lexical_analysis.html#grammar-token-stringescapeseq" TargetMode="External"/><Relationship Id="rId7" Type="http://schemas.openxmlformats.org/officeDocument/2006/relationships/hyperlink" Target="https://docs.python.org/3.8/reference/lexical_analysis.html#grammar-token-shortstringitem" TargetMode="External"/><Relationship Id="rId8" Type="http://schemas.openxmlformats.org/officeDocument/2006/relationships/hyperlink" Target="https://docs.python.org/3.8/reference/lexical_analysis.html#grammar-token-shortstringitem" TargetMode="External"/></Relationships>
</file>

<file path=ppt/slides/_rels/slide21.xml.rels><?xml version="1.0" encoding="UTF-8" standalone="yes"?><Relationships xmlns="http://schemas.openxmlformats.org/package/2006/relationships"><Relationship Id="rId20" Type="http://schemas.openxmlformats.org/officeDocument/2006/relationships/hyperlink" Target="https://docs.python.org/3.8/reference/lexical_analysis.html#grammar-token-longbyteschar" TargetMode="External"/><Relationship Id="rId11" Type="http://schemas.openxmlformats.org/officeDocument/2006/relationships/hyperlink" Target="https://docs.python.org/3.8/reference/lexical_analysis.html#grammar-token-shortbytesitem" TargetMode="External"/><Relationship Id="rId22" Type="http://schemas.openxmlformats.org/officeDocument/2006/relationships/hyperlink" Target="https://docs.python.org/3.8/reference/lexical_analysis.html#grammar-token-bytesescapeseq" TargetMode="External"/><Relationship Id="rId10" Type="http://schemas.openxmlformats.org/officeDocument/2006/relationships/hyperlink" Target="https://docs.python.org/3.8/reference/lexical_analysis.html#grammar-token-shortbytesitem" TargetMode="External"/><Relationship Id="rId21" Type="http://schemas.openxmlformats.org/officeDocument/2006/relationships/hyperlink" Target="https://docs.python.org/3.8/reference/lexical_analysis.html#grammar-token-longbyteschar" TargetMode="External"/><Relationship Id="rId13" Type="http://schemas.openxmlformats.org/officeDocument/2006/relationships/hyperlink" Target="https://docs.python.org/3.8/reference/lexical_analysis.html#grammar-token-longbytesitem" TargetMode="External"/><Relationship Id="rId12" Type="http://schemas.openxmlformats.org/officeDocument/2006/relationships/hyperlink" Target="https://docs.python.org/3.8/reference/lexical_analysis.html#grammar-token-longbytesitem" TargetMode="External"/><Relationship Id="rId23" Type="http://schemas.openxmlformats.org/officeDocument/2006/relationships/hyperlink" Target="https://docs.python.org/3.8/reference/lexical_analysis.html#grammar-token-bytesescapeseq" TargetMode="External"/><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python.org/3.8/reference/lexical_analysis.html#grammar-token-bytesprefix" TargetMode="External"/><Relationship Id="rId4" Type="http://schemas.openxmlformats.org/officeDocument/2006/relationships/hyperlink" Target="https://docs.python.org/3.8/reference/lexical_analysis.html#grammar-token-bytesprefix" TargetMode="External"/><Relationship Id="rId9" Type="http://schemas.openxmlformats.org/officeDocument/2006/relationships/hyperlink" Target="https://docs.python.org/3.8/reference/lexical_analysis.html#grammar-token-shortbytesitem" TargetMode="External"/><Relationship Id="rId15" Type="http://schemas.openxmlformats.org/officeDocument/2006/relationships/hyperlink" Target="https://docs.python.org/3.8/reference/lexical_analysis.html#grammar-token-longbytesitem" TargetMode="External"/><Relationship Id="rId14" Type="http://schemas.openxmlformats.org/officeDocument/2006/relationships/hyperlink" Target="https://docs.python.org/3.8/reference/lexical_analysis.html#grammar-token-longbytesitem" TargetMode="External"/><Relationship Id="rId17" Type="http://schemas.openxmlformats.org/officeDocument/2006/relationships/hyperlink" Target="https://docs.python.org/3.8/reference/lexical_analysis.html#grammar-token-shortbyteschar" TargetMode="External"/><Relationship Id="rId16" Type="http://schemas.openxmlformats.org/officeDocument/2006/relationships/hyperlink" Target="https://docs.python.org/3.8/reference/lexical_analysis.html#grammar-token-shortbyteschar" TargetMode="External"/><Relationship Id="rId5" Type="http://schemas.openxmlformats.org/officeDocument/2006/relationships/hyperlink" Target="https://docs.python.org/3.8/reference/lexical_analysis.html#grammar-token-shortbytes" TargetMode="External"/><Relationship Id="rId19" Type="http://schemas.openxmlformats.org/officeDocument/2006/relationships/hyperlink" Target="https://docs.python.org/3.8/reference/lexical_analysis.html#grammar-token-bytesescapeseq" TargetMode="External"/><Relationship Id="rId6" Type="http://schemas.openxmlformats.org/officeDocument/2006/relationships/hyperlink" Target="https://docs.python.org/3.8/reference/lexical_analysis.html#grammar-token-longbytes" TargetMode="External"/><Relationship Id="rId18" Type="http://schemas.openxmlformats.org/officeDocument/2006/relationships/hyperlink" Target="https://docs.python.org/3.8/reference/lexical_analysis.html#grammar-token-bytesescapeseq" TargetMode="External"/><Relationship Id="rId7" Type="http://schemas.openxmlformats.org/officeDocument/2006/relationships/hyperlink" Target="https://docs.python.org/3.8/reference/lexical_analysis.html#grammar-token-longbytes" TargetMode="External"/><Relationship Id="rId8" Type="http://schemas.openxmlformats.org/officeDocument/2006/relationships/hyperlink" Target="https://docs.python.org/3.8/reference/lexical_analysis.html#grammar-token-shortbytesite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python.org/3.8/reference/lexical_analysis.html#grammar-token-stringprefix" TargetMode="External"/><Relationship Id="rId4" Type="http://schemas.openxmlformats.org/officeDocument/2006/relationships/hyperlink" Target="https://docs.python.org/3.8/reference/lexical_analysis.html#grammar-token-bytesprefix" TargetMode="External"/><Relationship Id="rId5" Type="http://schemas.openxmlformats.org/officeDocument/2006/relationships/hyperlink" Target="https://docs.python.org/3.8/reference/lexical_analysis.html#encodings" TargetMode="External"/><Relationship Id="rId6" Type="http://schemas.openxmlformats.org/officeDocument/2006/relationships/hyperlink" Target="https://docs.python.org/3.8/library/stdtypes.html#bytes" TargetMode="External"/><Relationship Id="rId7" Type="http://schemas.openxmlformats.org/officeDocument/2006/relationships/hyperlink" Target="https://docs.python.org/3.8/library/stdtypes.html#st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python.org/dev/peps/pep-0414" TargetMode="External"/><Relationship Id="rId4" Type="http://schemas.openxmlformats.org/officeDocument/2006/relationships/hyperlink" Target="https://docs.python.org/3.8/reference/lexical_analysis.html#f-string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s.python.org/3.8/reference/lexical_analysis.html#id13" TargetMode="Externa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python.org/3.8/library/exceptions.html#DeprecationWarning" TargetMode="External"/><Relationship Id="rId4" Type="http://schemas.openxmlformats.org/officeDocument/2006/relationships/hyperlink" Target="https://docs.python.org/3.8/library/exceptions.html#SyntaxWarning" TargetMode="External"/><Relationship Id="rId5" Type="http://schemas.openxmlformats.org/officeDocument/2006/relationships/hyperlink" Target="https://docs.python.org/3.8/library/exceptions.html#SyntaxError" TargetMode="External"/></Relationships>
</file>

<file path=ppt/slides/_rels/slide27.xml.rels><?xml version="1.0" encoding="UTF-8" standalone="yes"?><Relationships xmlns="http://schemas.openxmlformats.org/package/2006/relationships"><Relationship Id="rId20" Type="http://schemas.openxmlformats.org/officeDocument/2006/relationships/hyperlink" Target="https://docs.python.org/3.8/reference/expressions.html#grammar-token-yield-expression" TargetMode="External"/><Relationship Id="rId11" Type="http://schemas.openxmlformats.org/officeDocument/2006/relationships/hyperlink" Target="https://docs.python.org/3.8/reference/lexical_analysis.html#grammar-token-format-spec" TargetMode="External"/><Relationship Id="rId22" Type="http://schemas.openxmlformats.org/officeDocument/2006/relationships/hyperlink" Target="https://docs.python.org/3.8/reference/lexical_analysis.html#grammar-token-replacement-field" TargetMode="External"/><Relationship Id="rId10" Type="http://schemas.openxmlformats.org/officeDocument/2006/relationships/hyperlink" Target="https://docs.python.org/3.8/reference/lexical_analysis.html#grammar-token-format-spec" TargetMode="External"/><Relationship Id="rId21" Type="http://schemas.openxmlformats.org/officeDocument/2006/relationships/hyperlink" Target="https://docs.python.org/3.8/reference/lexical_analysis.html#grammar-token-literal-char" TargetMode="External"/><Relationship Id="rId13" Type="http://schemas.openxmlformats.org/officeDocument/2006/relationships/hyperlink" Target="https://docs.python.org/3.8/reference/expressions.html#grammar-token-or-expr" TargetMode="External"/><Relationship Id="rId12" Type="http://schemas.openxmlformats.org/officeDocument/2006/relationships/hyperlink" Target="https://docs.python.org/3.8/reference/expressions.html#grammar-token-conditional-expression" TargetMode="External"/><Relationship Id="rId23" Type="http://schemas.openxmlformats.org/officeDocument/2006/relationships/hyperlink" Target="https://docs.python.org/3.8/reference/lexical_analysis.html#grammar-token-replacement-field" TargetMode="External"/><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python.org/3.8/reference/lexical_analysis.html#grammar-token-literal-char" TargetMode="External"/><Relationship Id="rId4" Type="http://schemas.openxmlformats.org/officeDocument/2006/relationships/hyperlink" Target="https://docs.python.org/3.8/reference/lexical_analysis.html#grammar-token-replacement-field" TargetMode="External"/><Relationship Id="rId9" Type="http://schemas.openxmlformats.org/officeDocument/2006/relationships/hyperlink" Target="https://docs.python.org/3.8/reference/lexical_analysis.html#grammar-token-conversion" TargetMode="External"/><Relationship Id="rId15" Type="http://schemas.openxmlformats.org/officeDocument/2006/relationships/hyperlink" Target="https://docs.python.org/3.8/reference/expressions.html#grammar-token-conditional-expression" TargetMode="External"/><Relationship Id="rId14" Type="http://schemas.openxmlformats.org/officeDocument/2006/relationships/hyperlink" Target="https://docs.python.org/3.8/reference/expressions.html#grammar-token-or-expr" TargetMode="External"/><Relationship Id="rId17" Type="http://schemas.openxmlformats.org/officeDocument/2006/relationships/hyperlink" Target="https://docs.python.org/3.8/reference/expressions.html#grammar-token-or-expr" TargetMode="External"/><Relationship Id="rId16" Type="http://schemas.openxmlformats.org/officeDocument/2006/relationships/hyperlink" Target="https://docs.python.org/3.8/reference/expressions.html#grammar-token-conditional-expression" TargetMode="External"/><Relationship Id="rId5" Type="http://schemas.openxmlformats.org/officeDocument/2006/relationships/hyperlink" Target="https://docs.python.org/3.8/reference/lexical_analysis.html#grammar-token-replacement-field" TargetMode="External"/><Relationship Id="rId19" Type="http://schemas.openxmlformats.org/officeDocument/2006/relationships/hyperlink" Target="https://docs.python.org/3.8/reference/expressions.html#grammar-token-yield-expression" TargetMode="External"/><Relationship Id="rId6" Type="http://schemas.openxmlformats.org/officeDocument/2006/relationships/hyperlink" Target="https://docs.python.org/3.8/reference/lexical_analysis.html#grammar-token-f-expression" TargetMode="External"/><Relationship Id="rId18" Type="http://schemas.openxmlformats.org/officeDocument/2006/relationships/hyperlink" Target="https://docs.python.org/3.8/reference/expressions.html#grammar-token-or-expr" TargetMode="External"/><Relationship Id="rId7" Type="http://schemas.openxmlformats.org/officeDocument/2006/relationships/hyperlink" Target="https://docs.python.org/3.8/reference/lexical_analysis.html#grammar-token-f-expression" TargetMode="External"/><Relationship Id="rId8" Type="http://schemas.openxmlformats.org/officeDocument/2006/relationships/hyperlink" Target="https://docs.python.org/3.8/reference/lexical_analysis.html#grammar-token-convers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python.org/3.8/reference/expressions.html#lambda" TargetMode="External"/></Relationships>
</file>

<file path=ppt/slides/_rels/slide29.xml.rels><?xml version="1.0" encoding="UTF-8" standalone="yes"?><Relationships xmlns="http://schemas.openxmlformats.org/package/2006/relationships"><Relationship Id="rId11" Type="http://schemas.openxmlformats.org/officeDocument/2006/relationships/hyperlink" Target="https://docs.python.org/3.8/library/string.html#formatspec" TargetMode="External"/><Relationship Id="rId10" Type="http://schemas.openxmlformats.org/officeDocument/2006/relationships/hyperlink" Target="https://docs.python.org/3.8/library/string.html#formatspec" TargetMode="External"/><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cs.python.org/3.8/library/functions.html#repr" TargetMode="External"/><Relationship Id="rId4" Type="http://schemas.openxmlformats.org/officeDocument/2006/relationships/hyperlink" Target="https://docs.python.org/3.8/library/stdtypes.html#str" TargetMode="External"/><Relationship Id="rId9" Type="http://schemas.openxmlformats.org/officeDocument/2006/relationships/hyperlink" Target="https://docs.python.org/3.8/reference/datamodel.html#object.__format__" TargetMode="External"/><Relationship Id="rId5" Type="http://schemas.openxmlformats.org/officeDocument/2006/relationships/hyperlink" Target="https://docs.python.org/3.8/library/stdtypes.html#str" TargetMode="External"/><Relationship Id="rId6" Type="http://schemas.openxmlformats.org/officeDocument/2006/relationships/hyperlink" Target="https://docs.python.org/3.8/library/functions.html#repr" TargetMode="External"/><Relationship Id="rId7" Type="http://schemas.openxmlformats.org/officeDocument/2006/relationships/hyperlink" Target="https://docs.python.org/3.8/library/functions.html#ascii" TargetMode="External"/><Relationship Id="rId8" Type="http://schemas.openxmlformats.org/officeDocument/2006/relationships/hyperlink" Target="https://docs.python.org/3.8/library/functions.html#form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ython.org/dev/peps/pep-3120" TargetMode="External"/><Relationship Id="rId4" Type="http://schemas.openxmlformats.org/officeDocument/2006/relationships/hyperlink" Target="https://docs.python.org/3.8/library/exceptions.html#SyntaxErro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20" Type="http://schemas.openxmlformats.org/officeDocument/2006/relationships/hyperlink" Target="https://docs.python.org/3.8/reference/lexical_analysis.html#grammar-token-hexdigit" TargetMode="External"/><Relationship Id="rId11" Type="http://schemas.openxmlformats.org/officeDocument/2006/relationships/hyperlink" Target="https://docs.python.org/3.8/reference/lexical_analysis.html#grammar-token-nonzerodigit" TargetMode="External"/><Relationship Id="rId22" Type="http://schemas.openxmlformats.org/officeDocument/2006/relationships/hyperlink" Target="https://docs.python.org/3.8/reference/lexical_analysis.html#grammar-token-digit" TargetMode="External"/><Relationship Id="rId10" Type="http://schemas.openxmlformats.org/officeDocument/2006/relationships/hyperlink" Target="https://docs.python.org/3.8/reference/lexical_analysis.html#grammar-token-hexinteger" TargetMode="External"/><Relationship Id="rId21" Type="http://schemas.openxmlformats.org/officeDocument/2006/relationships/hyperlink" Target="https://docs.python.org/3.8/reference/lexical_analysis.html#grammar-token-digit" TargetMode="External"/><Relationship Id="rId13" Type="http://schemas.openxmlformats.org/officeDocument/2006/relationships/hyperlink" Target="https://docs.python.org/3.8/reference/lexical_analysis.html#grammar-token-digit" TargetMode="External"/><Relationship Id="rId12" Type="http://schemas.openxmlformats.org/officeDocument/2006/relationships/hyperlink" Target="https://docs.python.org/3.8/reference/lexical_analysis.html#grammar-token-nonzerodigit" TargetMode="External"/><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python.org/3.8/reference/lexical_analysis.html#grammar-token-decinteger" TargetMode="External"/><Relationship Id="rId4" Type="http://schemas.openxmlformats.org/officeDocument/2006/relationships/hyperlink" Target="https://docs.python.org/3.8/reference/lexical_analysis.html#grammar-token-decinteger" TargetMode="External"/><Relationship Id="rId9" Type="http://schemas.openxmlformats.org/officeDocument/2006/relationships/hyperlink" Target="https://docs.python.org/3.8/reference/lexical_analysis.html#grammar-token-hexinteger" TargetMode="External"/><Relationship Id="rId15" Type="http://schemas.openxmlformats.org/officeDocument/2006/relationships/hyperlink" Target="https://docs.python.org/3.8/reference/lexical_analysis.html#grammar-token-bindigit" TargetMode="External"/><Relationship Id="rId14" Type="http://schemas.openxmlformats.org/officeDocument/2006/relationships/hyperlink" Target="https://docs.python.org/3.8/reference/lexical_analysis.html#grammar-token-digit" TargetMode="External"/><Relationship Id="rId17" Type="http://schemas.openxmlformats.org/officeDocument/2006/relationships/hyperlink" Target="https://docs.python.org/3.8/reference/lexical_analysis.html#grammar-token-octdigit" TargetMode="External"/><Relationship Id="rId16" Type="http://schemas.openxmlformats.org/officeDocument/2006/relationships/hyperlink" Target="https://docs.python.org/3.8/reference/lexical_analysis.html#grammar-token-bindigit" TargetMode="External"/><Relationship Id="rId5" Type="http://schemas.openxmlformats.org/officeDocument/2006/relationships/hyperlink" Target="https://docs.python.org/3.8/reference/lexical_analysis.html#grammar-token-bininteger" TargetMode="External"/><Relationship Id="rId19" Type="http://schemas.openxmlformats.org/officeDocument/2006/relationships/hyperlink" Target="https://docs.python.org/3.8/reference/lexical_analysis.html#grammar-token-hexdigit" TargetMode="External"/><Relationship Id="rId6" Type="http://schemas.openxmlformats.org/officeDocument/2006/relationships/hyperlink" Target="https://docs.python.org/3.8/reference/lexical_analysis.html#grammar-token-bininteger" TargetMode="External"/><Relationship Id="rId18" Type="http://schemas.openxmlformats.org/officeDocument/2006/relationships/hyperlink" Target="https://docs.python.org/3.8/reference/lexical_analysis.html#grammar-token-octdigit" TargetMode="External"/><Relationship Id="rId7" Type="http://schemas.openxmlformats.org/officeDocument/2006/relationships/hyperlink" Target="https://docs.python.org/3.8/reference/lexical_analysis.html#grammar-token-octinteger" TargetMode="External"/><Relationship Id="rId8" Type="http://schemas.openxmlformats.org/officeDocument/2006/relationships/hyperlink" Target="https://docs.python.org/3.8/reference/lexical_analysis.html#grammar-token-octintege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20" Type="http://schemas.openxmlformats.org/officeDocument/2006/relationships/hyperlink" Target="https://docs.python.org/3.8/reference/lexical_analysis.html#grammar-token-digit" TargetMode="External"/><Relationship Id="rId11" Type="http://schemas.openxmlformats.org/officeDocument/2006/relationships/hyperlink" Target="https://docs.python.org/3.8/reference/lexical_analysis.html#grammar-token-digitpart" TargetMode="External"/><Relationship Id="rId22" Type="http://schemas.openxmlformats.org/officeDocument/2006/relationships/hyperlink" Target="https://docs.python.org/3.8/reference/lexical_analysis.html#grammar-token-digitpart" TargetMode="External"/><Relationship Id="rId10" Type="http://schemas.openxmlformats.org/officeDocument/2006/relationships/hyperlink" Target="https://docs.python.org/3.8/reference/lexical_analysis.html#grammar-token-digitpart" TargetMode="External"/><Relationship Id="rId21" Type="http://schemas.openxmlformats.org/officeDocument/2006/relationships/hyperlink" Target="https://docs.python.org/3.8/reference/lexical_analysis.html#grammar-token-digitpart" TargetMode="External"/><Relationship Id="rId13" Type="http://schemas.openxmlformats.org/officeDocument/2006/relationships/hyperlink" Target="https://docs.python.org/3.8/reference/lexical_analysis.html#grammar-token-pointfloat" TargetMode="External"/><Relationship Id="rId24" Type="http://schemas.openxmlformats.org/officeDocument/2006/relationships/hyperlink" Target="https://docs.python.org/3.8/reference/lexical_analysis.html#grammar-token-digitpart" TargetMode="External"/><Relationship Id="rId12" Type="http://schemas.openxmlformats.org/officeDocument/2006/relationships/hyperlink" Target="https://docs.python.org/3.8/reference/lexical_analysis.html#grammar-token-digitpart" TargetMode="External"/><Relationship Id="rId23" Type="http://schemas.openxmlformats.org/officeDocument/2006/relationships/hyperlink" Target="https://docs.python.org/3.8/reference/lexical_analysis.html#grammar-token-digitpart" TargetMode="External"/><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cs.python.org/3.8/reference/lexical_analysis.html#grammar-token-pointfloat" TargetMode="External"/><Relationship Id="rId4" Type="http://schemas.openxmlformats.org/officeDocument/2006/relationships/hyperlink" Target="https://docs.python.org/3.8/reference/lexical_analysis.html#grammar-token-pointfloat" TargetMode="External"/><Relationship Id="rId9" Type="http://schemas.openxmlformats.org/officeDocument/2006/relationships/hyperlink" Target="https://docs.python.org/3.8/reference/lexical_analysis.html#grammar-token-fraction" TargetMode="External"/><Relationship Id="rId15" Type="http://schemas.openxmlformats.org/officeDocument/2006/relationships/hyperlink" Target="https://docs.python.org/3.8/reference/lexical_analysis.html#grammar-token-exponent" TargetMode="External"/><Relationship Id="rId14" Type="http://schemas.openxmlformats.org/officeDocument/2006/relationships/hyperlink" Target="https://docs.python.org/3.8/reference/lexical_analysis.html#grammar-token-pointfloat" TargetMode="External"/><Relationship Id="rId17" Type="http://schemas.openxmlformats.org/officeDocument/2006/relationships/hyperlink" Target="https://docs.python.org/3.8/reference/lexical_analysis.html#grammar-token-digit" TargetMode="External"/><Relationship Id="rId16" Type="http://schemas.openxmlformats.org/officeDocument/2006/relationships/hyperlink" Target="https://docs.python.org/3.8/reference/lexical_analysis.html#grammar-token-exponent" TargetMode="External"/><Relationship Id="rId5" Type="http://schemas.openxmlformats.org/officeDocument/2006/relationships/hyperlink" Target="https://docs.python.org/3.8/reference/lexical_analysis.html#grammar-token-exponentfloat" TargetMode="External"/><Relationship Id="rId19" Type="http://schemas.openxmlformats.org/officeDocument/2006/relationships/hyperlink" Target="https://docs.python.org/3.8/reference/lexical_analysis.html#grammar-token-digit" TargetMode="External"/><Relationship Id="rId6" Type="http://schemas.openxmlformats.org/officeDocument/2006/relationships/hyperlink" Target="https://docs.python.org/3.8/reference/lexical_analysis.html#grammar-token-exponentfloat" TargetMode="External"/><Relationship Id="rId18" Type="http://schemas.openxmlformats.org/officeDocument/2006/relationships/hyperlink" Target="https://docs.python.org/3.8/reference/lexical_analysis.html#grammar-token-digit" TargetMode="External"/><Relationship Id="rId7" Type="http://schemas.openxmlformats.org/officeDocument/2006/relationships/hyperlink" Target="https://docs.python.org/3.8/reference/lexical_analysis.html#grammar-token-digitpart" TargetMode="External"/><Relationship Id="rId8" Type="http://schemas.openxmlformats.org/officeDocument/2006/relationships/hyperlink" Target="https://docs.python.org/3.8/reference/lexical_analysis.html#grammar-token-fracti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python.org/3.8/reference/lexical_analysis.html#grammar-token-floatnumber" TargetMode="External"/><Relationship Id="rId4" Type="http://schemas.openxmlformats.org/officeDocument/2006/relationships/hyperlink" Target="https://docs.python.org/3.8/reference/lexical_analysis.html#grammar-token-digitpart" TargetMode="External"/><Relationship Id="rId5" Type="http://schemas.openxmlformats.org/officeDocument/2006/relationships/hyperlink" Target="https://docs.python.org/3.8/reference/lexical_analysis.html#grammar-token-digitpar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en.wikiversity.org/w/index.php?title=Python_Concepts/Try_Statement&amp;veaction=edit&amp;section=4" TargetMode="External"/><Relationship Id="rId4" Type="http://schemas.openxmlformats.org/officeDocument/2006/relationships/hyperlink" Target="https://en.wikiversity.org/w/index.php?title=Python_Concepts/Try_Statement&amp;action=edit&amp;section=4"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649925" y="1434550"/>
            <a:ext cx="8075700" cy="1872900"/>
          </a:xfrm>
          <a:prstGeom prst="rect">
            <a:avLst/>
          </a:prstGeom>
        </p:spPr>
        <p:txBody>
          <a:bodyPr anchorCtr="0" anchor="ctr" bIns="91425" lIns="91425" spcFirstLastPara="1" rIns="91425" wrap="square" tIns="91425">
            <a:normAutofit/>
          </a:bodyPr>
          <a:lstStyle/>
          <a:p>
            <a:pPr indent="457200" lvl="0" marL="914400" rtl="0" algn="l">
              <a:spcBef>
                <a:spcPts val="0"/>
              </a:spcBef>
              <a:spcAft>
                <a:spcPts val="0"/>
              </a:spcAft>
              <a:buNone/>
            </a:pPr>
            <a:r>
              <a:rPr lang="bg" sz="4000"/>
              <a:t>Python Control flow</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type="title"/>
          </p:nvPr>
        </p:nvSpPr>
        <p:spPr>
          <a:xfrm>
            <a:off x="1303800" y="219125"/>
            <a:ext cx="7030500" cy="549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Indentation</a:t>
            </a:r>
            <a:endParaRPr/>
          </a:p>
        </p:txBody>
      </p:sp>
      <p:sp>
        <p:nvSpPr>
          <p:cNvPr id="324" name="Google Shape;324;p22"/>
          <p:cNvSpPr txBox="1"/>
          <p:nvPr>
            <p:ph idx="1" type="body"/>
          </p:nvPr>
        </p:nvSpPr>
        <p:spPr>
          <a:xfrm>
            <a:off x="1303800" y="768125"/>
            <a:ext cx="7030500" cy="37635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Leading whitespace (spaces and tabs) at the beginning of a logical line is used to compute the indentation level of the line, which in turn is used to determine the grouping of statements.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Tabs are replaced (from left to right) by one to eight spaces such that the total number of characters up to and including the replacement is a multiple of eight (this is intended to be the same rule as used by Unix). The total number of spaces preceding the first non-blank character then determines the line’s indentation. Indentation cannot be split over multiple physical lines using backslashes; the whitespace up to the first backslash determines the indentation.</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Indentation is rejected as inconsistent if a source file mixes tabs and spaces in a way that makes the meaning dependent on the worth of a tab in spaces; a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TabError</a:t>
            </a:r>
            <a:r>
              <a:rPr lang="bg" sz="1200">
                <a:solidFill>
                  <a:srgbClr val="222222"/>
                </a:solidFill>
                <a:highlight>
                  <a:srgbClr val="FFFFFF"/>
                </a:highlight>
                <a:latin typeface="Arial"/>
                <a:ea typeface="Arial"/>
                <a:cs typeface="Arial"/>
                <a:sym typeface="Arial"/>
              </a:rPr>
              <a:t> is raised in that case.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12"/>
          <p:cNvSpPr txBox="1"/>
          <p:nvPr>
            <p:ph idx="1" type="body"/>
          </p:nvPr>
        </p:nvSpPr>
        <p:spPr>
          <a:xfrm>
            <a:off x="1303800" y="140525"/>
            <a:ext cx="7030500" cy="439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Although we can use the </a:t>
            </a:r>
            <a:r>
              <a:rPr lang="bg" sz="1050">
                <a:solidFill>
                  <a:srgbClr val="000000"/>
                </a:solidFill>
                <a:highlight>
                  <a:srgbClr val="F8F9FA"/>
                </a:highlight>
                <a:latin typeface="Courier New"/>
                <a:ea typeface="Courier New"/>
                <a:cs typeface="Courier New"/>
                <a:sym typeface="Courier New"/>
              </a:rPr>
              <a:t>in</a:t>
            </a:r>
            <a:r>
              <a:rPr lang="bg" sz="1050">
                <a:solidFill>
                  <a:srgbClr val="202122"/>
                </a:solidFill>
                <a:highlight>
                  <a:srgbClr val="F5FFFA"/>
                </a:highlight>
                <a:latin typeface="Arial"/>
                <a:ea typeface="Arial"/>
                <a:cs typeface="Arial"/>
                <a:sym typeface="Arial"/>
              </a:rPr>
              <a:t> statement on iterators, we can use it on strings because they're sequences, also. When using the </a:t>
            </a:r>
            <a:r>
              <a:rPr lang="bg" sz="1050">
                <a:solidFill>
                  <a:srgbClr val="000000"/>
                </a:solidFill>
                <a:highlight>
                  <a:srgbClr val="F8F9FA"/>
                </a:highlight>
                <a:latin typeface="Courier New"/>
                <a:ea typeface="Courier New"/>
                <a:cs typeface="Courier New"/>
                <a:sym typeface="Courier New"/>
              </a:rPr>
              <a:t>in</a:t>
            </a:r>
            <a:r>
              <a:rPr lang="bg" sz="1050">
                <a:solidFill>
                  <a:srgbClr val="202122"/>
                </a:solidFill>
                <a:highlight>
                  <a:srgbClr val="F5FFFA"/>
                </a:highlight>
                <a:latin typeface="Arial"/>
                <a:ea typeface="Arial"/>
                <a:cs typeface="Arial"/>
                <a:sym typeface="Arial"/>
              </a:rPr>
              <a:t> statement on strings, the statement will check if a string is within a second string. This means you can check for part of a word within a word.</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"aaa"</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"spam"</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"spa"</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"spa"</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"spam"</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"cake"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"pancake"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13"/>
          <p:cNvSpPr txBox="1"/>
          <p:nvPr>
            <p:ph idx="1" type="body"/>
          </p:nvPr>
        </p:nvSpPr>
        <p:spPr>
          <a:xfrm>
            <a:off x="1303800" y="173325"/>
            <a:ext cx="7030500" cy="43584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Is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is</a:t>
            </a:r>
            <a:r>
              <a:rPr lang="bg" sz="1050">
                <a:solidFill>
                  <a:srgbClr val="202122"/>
                </a:solidFill>
                <a:highlight>
                  <a:srgbClr val="F5FFFA"/>
                </a:highlight>
                <a:latin typeface="Arial"/>
                <a:ea typeface="Arial"/>
                <a:cs typeface="Arial"/>
                <a:sym typeface="Arial"/>
              </a:rPr>
              <a:t> statement is used to check if two variables are </a:t>
            </a:r>
            <a:r>
              <a:rPr i="1" lang="bg" sz="1050">
                <a:solidFill>
                  <a:srgbClr val="202122"/>
                </a:solidFill>
                <a:highlight>
                  <a:srgbClr val="F5FFFA"/>
                </a:highlight>
                <a:latin typeface="Arial"/>
                <a:ea typeface="Arial"/>
                <a:cs typeface="Arial"/>
                <a:sym typeface="Arial"/>
              </a:rPr>
              <a:t>unique</a:t>
            </a:r>
            <a:r>
              <a:rPr lang="bg" sz="1050">
                <a:solidFill>
                  <a:srgbClr val="202122"/>
                </a:solidFill>
                <a:highlight>
                  <a:srgbClr val="F5FFFA"/>
                </a:highlight>
                <a:latin typeface="Arial"/>
                <a:ea typeface="Arial"/>
                <a:cs typeface="Arial"/>
                <a:sym typeface="Arial"/>
              </a:rPr>
              <a:t>. This means that both variables don't have the same value, or they don't </a:t>
            </a:r>
            <a:r>
              <a:rPr i="1" lang="bg" sz="1050">
                <a:solidFill>
                  <a:srgbClr val="202122"/>
                </a:solidFill>
                <a:highlight>
                  <a:srgbClr val="F5FFFA"/>
                </a:highlight>
                <a:latin typeface="Arial"/>
                <a:ea typeface="Arial"/>
                <a:cs typeface="Arial"/>
                <a:sym typeface="Arial"/>
              </a:rPr>
              <a:t>point</a:t>
            </a:r>
            <a:r>
              <a:rPr lang="bg" sz="1050">
                <a:solidFill>
                  <a:srgbClr val="202122"/>
                </a:solidFill>
                <a:highlight>
                  <a:srgbClr val="F5FFFA"/>
                </a:highlight>
                <a:latin typeface="Arial"/>
                <a:ea typeface="Arial"/>
                <a:cs typeface="Arial"/>
                <a:sym typeface="Arial"/>
              </a:rPr>
              <a:t> to the same value. This means, unlike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highlight>
                  <a:srgbClr val="F5FFFA"/>
                </a:highlight>
                <a:latin typeface="Arial"/>
                <a:ea typeface="Arial"/>
                <a:cs typeface="Arial"/>
                <a:sym typeface="Arial"/>
              </a:rPr>
              <a:t> which is used for </a:t>
            </a:r>
            <a:r>
              <a:rPr i="1" lang="bg" sz="1050">
                <a:solidFill>
                  <a:srgbClr val="202122"/>
                </a:solidFill>
                <a:highlight>
                  <a:srgbClr val="F5FFFA"/>
                </a:highlight>
                <a:latin typeface="Arial"/>
                <a:ea typeface="Arial"/>
                <a:cs typeface="Arial"/>
                <a:sym typeface="Arial"/>
              </a:rPr>
              <a:t>equality</a:t>
            </a:r>
            <a:r>
              <a:rPr lang="bg" sz="1050">
                <a:solidFill>
                  <a:srgbClr val="202122"/>
                </a:solidFill>
                <a:highlight>
                  <a:srgbClr val="F5FFFA"/>
                </a:highlight>
                <a:latin typeface="Arial"/>
                <a:ea typeface="Arial"/>
                <a:cs typeface="Arial"/>
                <a:sym typeface="Arial"/>
              </a:rPr>
              <a:t> comparison, </a:t>
            </a:r>
            <a:r>
              <a:rPr lang="bg" sz="1050">
                <a:solidFill>
                  <a:srgbClr val="000000"/>
                </a:solidFill>
                <a:highlight>
                  <a:srgbClr val="F8F9FA"/>
                </a:highlight>
                <a:latin typeface="Courier New"/>
                <a:ea typeface="Courier New"/>
                <a:cs typeface="Courier New"/>
                <a:sym typeface="Courier New"/>
              </a:rPr>
              <a:t>is</a:t>
            </a:r>
            <a:r>
              <a:rPr lang="bg" sz="1050">
                <a:solidFill>
                  <a:srgbClr val="202122"/>
                </a:solidFill>
                <a:highlight>
                  <a:srgbClr val="F5FFFA"/>
                </a:highlight>
                <a:latin typeface="Arial"/>
                <a:ea typeface="Arial"/>
                <a:cs typeface="Arial"/>
                <a:sym typeface="Arial"/>
              </a:rPr>
              <a:t> is used for </a:t>
            </a:r>
            <a:r>
              <a:rPr i="1" lang="bg" sz="1050">
                <a:solidFill>
                  <a:srgbClr val="202122"/>
                </a:solidFill>
                <a:highlight>
                  <a:srgbClr val="F5FFFA"/>
                </a:highlight>
                <a:latin typeface="Arial"/>
                <a:ea typeface="Arial"/>
                <a:cs typeface="Arial"/>
                <a:sym typeface="Arial"/>
              </a:rPr>
              <a:t>identity</a:t>
            </a:r>
            <a:r>
              <a:rPr lang="bg" sz="1050">
                <a:solidFill>
                  <a:srgbClr val="202122"/>
                </a:solidFill>
                <a:highlight>
                  <a:srgbClr val="F5FFFA"/>
                </a:highlight>
                <a:latin typeface="Arial"/>
                <a:ea typeface="Arial"/>
                <a:cs typeface="Arial"/>
                <a:sym typeface="Arial"/>
              </a:rPr>
              <a:t> comparison.</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"Hello!"</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eggs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"Hi!"</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spam </a:t>
            </a:r>
            <a:r>
              <a:rPr b="1" lang="bg" sz="1050">
                <a:solidFill>
                  <a:srgbClr val="AA22FF"/>
                </a:solidFill>
                <a:highlight>
                  <a:srgbClr val="F8F9FA"/>
                </a:highlight>
                <a:latin typeface="Courier New"/>
                <a:ea typeface="Courier New"/>
                <a:cs typeface="Courier New"/>
                <a:sym typeface="Courier New"/>
              </a:rPr>
              <a:t>is</a:t>
            </a:r>
            <a:r>
              <a:rPr lang="bg" sz="1050">
                <a:solidFill>
                  <a:srgbClr val="000000"/>
                </a:solidFill>
                <a:highlight>
                  <a:srgbClr val="F8F9FA"/>
                </a:highlight>
                <a:latin typeface="Courier New"/>
                <a:ea typeface="Courier New"/>
                <a:cs typeface="Courier New"/>
                <a:sym typeface="Courier New"/>
              </a:rPr>
              <a:t> eggs</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14"/>
          <p:cNvSpPr txBox="1"/>
          <p:nvPr>
            <p:ph idx="1" type="body"/>
          </p:nvPr>
        </p:nvSpPr>
        <p:spPr>
          <a:xfrm>
            <a:off x="1303800" y="103050"/>
            <a:ext cx="7030500" cy="44286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pass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pass</a:t>
            </a:r>
            <a:r>
              <a:rPr lang="bg" sz="1050">
                <a:solidFill>
                  <a:srgbClr val="202122"/>
                </a:solidFill>
                <a:highlight>
                  <a:srgbClr val="F5FFFA"/>
                </a:highlight>
                <a:latin typeface="Arial"/>
                <a:ea typeface="Arial"/>
                <a:cs typeface="Arial"/>
                <a:sym typeface="Arial"/>
              </a:rPr>
              <a:t> statement is used mostly for </a:t>
            </a:r>
            <a:r>
              <a:rPr i="1" lang="bg" sz="1050">
                <a:solidFill>
                  <a:srgbClr val="3366BB"/>
                </a:solidFill>
                <a:highlight>
                  <a:srgbClr val="F5FFFA"/>
                </a:highlight>
                <a:uFill>
                  <a:noFill/>
                </a:uFill>
                <a:latin typeface="Arial"/>
                <a:ea typeface="Arial"/>
                <a:cs typeface="Arial"/>
                <a:sym typeface="Arial"/>
                <a:hlinkClick r:id="rId3">
                  <a:extLst>
                    <a:ext uri="{A12FA001-AC4F-418D-AE19-62706E023703}">
                      <ahyp:hlinkClr val="tx"/>
                    </a:ext>
                  </a:extLst>
                </a:hlinkClick>
              </a:rPr>
              <a:t>syntactic sugar</a:t>
            </a:r>
            <a:r>
              <a:rPr lang="bg" sz="1050">
                <a:solidFill>
                  <a:srgbClr val="202122"/>
                </a:solidFill>
                <a:highlight>
                  <a:srgbClr val="F5FFFA"/>
                </a:highlight>
                <a:latin typeface="Arial"/>
                <a:ea typeface="Arial"/>
                <a:cs typeface="Arial"/>
                <a:sym typeface="Arial"/>
              </a:rPr>
              <a:t> and serves as a </a:t>
            </a:r>
            <a:r>
              <a:rPr i="1" lang="bg" sz="1050">
                <a:solidFill>
                  <a:srgbClr val="3366BB"/>
                </a:solidFill>
                <a:highlight>
                  <a:srgbClr val="F5FFFA"/>
                </a:highlight>
                <a:uFill>
                  <a:noFill/>
                </a:uFill>
                <a:latin typeface="Arial"/>
                <a:ea typeface="Arial"/>
                <a:cs typeface="Arial"/>
                <a:sym typeface="Arial"/>
                <a:hlinkClick r:id="rId4">
                  <a:extLst>
                    <a:ext uri="{A12FA001-AC4F-418D-AE19-62706E023703}">
                      <ahyp:hlinkClr val="tx"/>
                    </a:ext>
                  </a:extLst>
                </a:hlinkClick>
              </a:rPr>
              <a:t>nop</a:t>
            </a:r>
            <a:r>
              <a:rPr lang="bg" sz="1050">
                <a:solidFill>
                  <a:srgbClr val="202122"/>
                </a:solidFill>
                <a:highlight>
                  <a:srgbClr val="F5FFFA"/>
                </a:highlight>
                <a:latin typeface="Arial"/>
                <a:ea typeface="Arial"/>
                <a:cs typeface="Arial"/>
                <a:sym typeface="Arial"/>
              </a:rPr>
              <a:t>. This means that the </a:t>
            </a:r>
            <a:r>
              <a:rPr lang="bg" sz="1050">
                <a:solidFill>
                  <a:srgbClr val="000000"/>
                </a:solidFill>
                <a:highlight>
                  <a:srgbClr val="F8F9FA"/>
                </a:highlight>
                <a:latin typeface="Courier New"/>
                <a:ea typeface="Courier New"/>
                <a:cs typeface="Courier New"/>
                <a:sym typeface="Courier New"/>
              </a:rPr>
              <a:t>pass</a:t>
            </a:r>
            <a:r>
              <a:rPr lang="bg" sz="1050">
                <a:solidFill>
                  <a:srgbClr val="202122"/>
                </a:solidFill>
                <a:highlight>
                  <a:srgbClr val="F5FFFA"/>
                </a:highlight>
                <a:latin typeface="Arial"/>
                <a:ea typeface="Arial"/>
                <a:cs typeface="Arial"/>
                <a:sym typeface="Arial"/>
              </a:rPr>
              <a:t> statement doesn't do anything. The primary purpose of the </a:t>
            </a:r>
            <a:r>
              <a:rPr lang="bg" sz="1050">
                <a:solidFill>
                  <a:srgbClr val="000000"/>
                </a:solidFill>
                <a:highlight>
                  <a:srgbClr val="F8F9FA"/>
                </a:highlight>
                <a:latin typeface="Courier New"/>
                <a:ea typeface="Courier New"/>
                <a:cs typeface="Courier New"/>
                <a:sym typeface="Courier New"/>
              </a:rPr>
              <a:t>pass</a:t>
            </a:r>
            <a:r>
              <a:rPr lang="bg" sz="1050">
                <a:solidFill>
                  <a:srgbClr val="202122"/>
                </a:solidFill>
                <a:highlight>
                  <a:srgbClr val="F5FFFA"/>
                </a:highlight>
                <a:latin typeface="Arial"/>
                <a:ea typeface="Arial"/>
                <a:cs typeface="Arial"/>
                <a:sym typeface="Arial"/>
              </a:rPr>
              <a:t> statement is to provide a statement when the syntax requires it, but when no action is required.</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spam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range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666666"/>
              </a:solidFill>
              <a:highlight>
                <a:srgbClr val="F8F9FA"/>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15"/>
          <p:cNvSpPr txBox="1"/>
          <p:nvPr>
            <p:ph idx="1" type="body"/>
          </p:nvPr>
        </p:nvSpPr>
        <p:spPr>
          <a:xfrm>
            <a:off x="1303800" y="126475"/>
            <a:ext cx="7030500" cy="44052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del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del</a:t>
            </a:r>
            <a:r>
              <a:rPr lang="bg" sz="1050">
                <a:solidFill>
                  <a:srgbClr val="202122"/>
                </a:solidFill>
                <a:highlight>
                  <a:srgbClr val="F5FFFA"/>
                </a:highlight>
                <a:latin typeface="Arial"/>
                <a:ea typeface="Arial"/>
                <a:cs typeface="Arial"/>
                <a:sym typeface="Arial"/>
              </a:rPr>
              <a:t> statement is used to remove or delete members of a mutable sequence.</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L1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del</a:t>
            </a:r>
            <a:r>
              <a:rPr lang="bg" sz="1050">
                <a:solidFill>
                  <a:srgbClr val="000000"/>
                </a:solidFill>
                <a:highlight>
                  <a:srgbClr val="F8F9FA"/>
                </a:highlight>
                <a:latin typeface="Courier New"/>
                <a:ea typeface="Courier New"/>
                <a:cs typeface="Courier New"/>
                <a:sym typeface="Courier New"/>
              </a:rPr>
              <a:t> L1[2]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L1</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dict1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dict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 dict1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del</a:t>
            </a:r>
            <a:r>
              <a:rPr lang="bg" sz="1050">
                <a:solidFill>
                  <a:srgbClr val="000000"/>
                </a:solidFill>
                <a:highlight>
                  <a:srgbClr val="F8F9FA"/>
                </a:highlight>
                <a:latin typeface="Courier New"/>
                <a:ea typeface="Courier New"/>
                <a:cs typeface="Courier New"/>
                <a:sym typeface="Courier New"/>
              </a:rPr>
              <a:t> dict1[</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dict1</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'three'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16"/>
          <p:cNvSpPr txBox="1"/>
          <p:nvPr>
            <p:ph type="title"/>
          </p:nvPr>
        </p:nvSpPr>
        <p:spPr>
          <a:xfrm>
            <a:off x="1285050" y="1395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get input</a:t>
            </a:r>
            <a:endParaRPr/>
          </a:p>
        </p:txBody>
      </p:sp>
      <p:sp>
        <p:nvSpPr>
          <p:cNvPr id="814" name="Google Shape;814;p116"/>
          <p:cNvSpPr txBox="1"/>
          <p:nvPr>
            <p:ph idx="1" type="body"/>
          </p:nvPr>
        </p:nvSpPr>
        <p:spPr>
          <a:xfrm>
            <a:off x="1303800" y="950950"/>
            <a:ext cx="7030500" cy="3580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bg"/>
              <a:t>As there are cases within we would like to get input from the user, we need an instrument to</a:t>
            </a:r>
            <a:endParaRPr/>
          </a:p>
          <a:p>
            <a:pPr indent="0" lvl="0" marL="0" rtl="0" algn="l">
              <a:spcBef>
                <a:spcPts val="1200"/>
              </a:spcBef>
              <a:spcAft>
                <a:spcPts val="0"/>
              </a:spcAft>
              <a:buNone/>
            </a:pPr>
            <a:r>
              <a:rPr lang="bg"/>
              <a:t>do that. In </a:t>
            </a:r>
            <a:r>
              <a:rPr b="1" lang="bg"/>
              <a:t>python </a:t>
            </a:r>
            <a:r>
              <a:rPr lang="bg"/>
              <a:t>this instrument is called </a:t>
            </a:r>
            <a:r>
              <a:rPr b="1" lang="bg"/>
              <a:t>input(</a:t>
            </a:r>
            <a:r>
              <a:rPr i="1" lang="bg"/>
              <a:t>prompt</a:t>
            </a:r>
            <a:r>
              <a:rPr b="1" lang="bg"/>
              <a:t>).</a:t>
            </a:r>
            <a:endParaRPr b="1"/>
          </a:p>
          <a:p>
            <a:pPr indent="0" lvl="0" marL="0" rtl="0" algn="l">
              <a:spcBef>
                <a:spcPts val="1200"/>
              </a:spcBef>
              <a:spcAft>
                <a:spcPts val="0"/>
              </a:spcAft>
              <a:buNone/>
            </a:pPr>
            <a:r>
              <a:rPr lang="bg"/>
              <a:t>Example:</a:t>
            </a:r>
            <a:endParaRPr/>
          </a:p>
          <a:p>
            <a:pPr indent="0" lvl="0" marL="0" rtl="0" algn="l">
              <a:spcBef>
                <a:spcPts val="1200"/>
              </a:spcBef>
              <a:spcAft>
                <a:spcPts val="0"/>
              </a:spcAft>
              <a:buNone/>
            </a:pPr>
            <a:r>
              <a:rPr lang="bg" sz="1000">
                <a:solidFill>
                  <a:srgbClr val="000000"/>
                </a:solidFill>
                <a:highlight>
                  <a:schemeClr val="lt1"/>
                </a:highlight>
                <a:latin typeface="Courier New"/>
                <a:ea typeface="Courier New"/>
                <a:cs typeface="Courier New"/>
                <a:sym typeface="Courier New"/>
              </a:rPr>
              <a:t>user_age</a:t>
            </a:r>
            <a:r>
              <a:rPr lang="bg" sz="1000">
                <a:solidFill>
                  <a:srgbClr val="A9B7C6"/>
                </a:solidFill>
                <a:highlight>
                  <a:schemeClr val="lt1"/>
                </a:highlight>
                <a:latin typeface="Courier New"/>
                <a:ea typeface="Courier New"/>
                <a:cs typeface="Courier New"/>
                <a:sym typeface="Courier New"/>
              </a:rPr>
              <a:t> = </a:t>
            </a:r>
            <a:r>
              <a:rPr lang="bg" sz="1000">
                <a:solidFill>
                  <a:srgbClr val="8888C6"/>
                </a:solidFill>
                <a:highlight>
                  <a:schemeClr val="lt1"/>
                </a:highlight>
                <a:latin typeface="Courier New"/>
                <a:ea typeface="Courier New"/>
                <a:cs typeface="Courier New"/>
                <a:sym typeface="Courier New"/>
              </a:rPr>
              <a:t>input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'Please enter your age: '</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000000"/>
                </a:solidFill>
                <a:highlight>
                  <a:schemeClr val="lt1"/>
                </a:highlight>
                <a:latin typeface="Courier New"/>
                <a:ea typeface="Courier New"/>
                <a:cs typeface="Courier New"/>
                <a:sym typeface="Courier New"/>
              </a:rPr>
              <a:t>user_age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2B2B2B"/>
                </a:solidFill>
                <a:highlight>
                  <a:schemeClr val="lt1"/>
                </a:highlight>
                <a:latin typeface="Courier New"/>
                <a:ea typeface="Courier New"/>
                <a:cs typeface="Courier New"/>
                <a:sym typeface="Courier New"/>
              </a:rPr>
              <a:t>The input value that use from, is always </a:t>
            </a:r>
            <a:r>
              <a:rPr lang="bg" sz="1000">
                <a:solidFill>
                  <a:srgbClr val="FF0000"/>
                </a:solidFill>
                <a:highlight>
                  <a:schemeClr val="lt1"/>
                </a:highlight>
                <a:latin typeface="Courier New"/>
                <a:ea typeface="Courier New"/>
                <a:cs typeface="Courier New"/>
                <a:sym typeface="Courier New"/>
              </a:rPr>
              <a:t>string</a:t>
            </a:r>
            <a:r>
              <a:rPr lang="bg" sz="1000">
                <a:solidFill>
                  <a:srgbClr val="2B2B2B"/>
                </a:solidFill>
                <a:highlight>
                  <a:schemeClr val="lt1"/>
                </a:highlight>
                <a:latin typeface="Courier New"/>
                <a:ea typeface="Courier New"/>
                <a:cs typeface="Courier New"/>
                <a:sym typeface="Courier New"/>
              </a:rPr>
              <a:t>.</a:t>
            </a:r>
            <a:endParaRPr sz="1000">
              <a:solidFill>
                <a:srgbClr val="2B2B2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2B2B2B"/>
                </a:solidFill>
                <a:highlight>
                  <a:schemeClr val="lt1"/>
                </a:highlight>
                <a:latin typeface="Courier New"/>
                <a:ea typeface="Courier New"/>
                <a:cs typeface="Courier New"/>
                <a:sym typeface="Courier New"/>
              </a:rPr>
              <a:t>If needed you can use .split() on the given input and to process it according to your program specifications.</a:t>
            </a:r>
            <a:endParaRPr sz="1000">
              <a:solidFill>
                <a:srgbClr val="2B2B2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2B2B2B"/>
                </a:solidFill>
                <a:highlight>
                  <a:schemeClr val="lt1"/>
                </a:highlight>
                <a:latin typeface="Courier New"/>
                <a:ea typeface="Courier New"/>
                <a:cs typeface="Courier New"/>
                <a:sym typeface="Courier New"/>
              </a:rPr>
              <a:t>Example:</a:t>
            </a:r>
            <a:endParaRPr sz="1000">
              <a:solidFill>
                <a:srgbClr val="2B2B2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2B2B2B"/>
                </a:solidFill>
                <a:highlight>
                  <a:schemeClr val="lt1"/>
                </a:highlight>
                <a:latin typeface="Courier New"/>
                <a:ea typeface="Courier New"/>
                <a:cs typeface="Courier New"/>
                <a:sym typeface="Courier New"/>
              </a:rPr>
              <a:t>user_details</a:t>
            </a:r>
            <a:r>
              <a:rPr lang="bg" sz="1000">
                <a:solidFill>
                  <a:srgbClr val="A9B7C6"/>
                </a:solidFill>
                <a:highlight>
                  <a:schemeClr val="lt1"/>
                </a:highlight>
                <a:latin typeface="Courier New"/>
                <a:ea typeface="Courier New"/>
                <a:cs typeface="Courier New"/>
                <a:sym typeface="Courier New"/>
              </a:rPr>
              <a:t> = </a:t>
            </a:r>
            <a:r>
              <a:rPr lang="bg" sz="1000">
                <a:solidFill>
                  <a:srgbClr val="8888C6"/>
                </a:solidFill>
                <a:highlight>
                  <a:schemeClr val="lt1"/>
                </a:highlight>
                <a:latin typeface="Courier New"/>
                <a:ea typeface="Courier New"/>
                <a:cs typeface="Courier New"/>
                <a:sym typeface="Courier New"/>
              </a:rPr>
              <a:t>input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'Please enter your name and age: '</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.join(</a:t>
            </a:r>
            <a:r>
              <a:rPr lang="bg" sz="1000">
                <a:solidFill>
                  <a:srgbClr val="000000"/>
                </a:solidFill>
                <a:highlight>
                  <a:schemeClr val="lt1"/>
                </a:highlight>
                <a:latin typeface="Courier New"/>
                <a:ea typeface="Courier New"/>
                <a:cs typeface="Courier New"/>
                <a:sym typeface="Courier New"/>
              </a:rPr>
              <a:t>user_details</a:t>
            </a:r>
            <a:r>
              <a:rPr lang="bg" sz="1000">
                <a:solidFill>
                  <a:srgbClr val="A9B7C6"/>
                </a:solidFill>
                <a:highlight>
                  <a:schemeClr val="lt1"/>
                </a:highlight>
                <a:latin typeface="Courier New"/>
                <a:ea typeface="Courier New"/>
                <a:cs typeface="Courier New"/>
                <a:sym typeface="Courier New"/>
              </a:rPr>
              <a:t>.split(</a:t>
            </a:r>
            <a:r>
              <a:rPr lang="bg" sz="1000">
                <a:solidFill>
                  <a:srgbClr val="6A8759"/>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B2B2B"/>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17"/>
          <p:cNvSpPr txBox="1"/>
          <p:nvPr>
            <p:ph idx="1" type="body"/>
          </p:nvPr>
        </p:nvSpPr>
        <p:spPr>
          <a:xfrm>
            <a:off x="1303800" y="145225"/>
            <a:ext cx="7030500" cy="4386300"/>
          </a:xfrm>
          <a:prstGeom prst="rect">
            <a:avLst/>
          </a:prstGeom>
        </p:spPr>
        <p:txBody>
          <a:bodyPr anchorCtr="0" anchor="t" bIns="91425" lIns="91425" spcFirstLastPara="1" rIns="91425" wrap="square" tIns="91425">
            <a:normAutofit fontScale="77500" lnSpcReduction="20000"/>
          </a:bodyPr>
          <a:lstStyle/>
          <a:p>
            <a:pPr indent="0" lvl="0" marL="0" rtl="0" algn="l">
              <a:lnSpc>
                <a:spcPct val="130000"/>
              </a:lnSpc>
              <a:spcBef>
                <a:spcPts val="1700"/>
              </a:spcBef>
              <a:spcAft>
                <a:spcPts val="0"/>
              </a:spcAft>
              <a:buNone/>
            </a:pPr>
            <a:r>
              <a:rPr lang="bg" sz="1700">
                <a:solidFill>
                  <a:srgbClr val="000000"/>
                </a:solidFill>
                <a:highlight>
                  <a:srgbClr val="FFFFFF"/>
                </a:highlight>
                <a:latin typeface="Georgia"/>
                <a:ea typeface="Georgia"/>
                <a:cs typeface="Georgia"/>
                <a:sym typeface="Georgia"/>
              </a:rPr>
              <a:t>Detecting timeout on stdin</a:t>
            </a:r>
            <a:endParaRPr sz="1700">
              <a:solidFill>
                <a:srgbClr val="000000"/>
              </a:solidFill>
              <a:highlight>
                <a:srgbClr val="FFFFFF"/>
              </a:highlight>
              <a:latin typeface="Georgia"/>
              <a:ea typeface="Georgia"/>
              <a:cs typeface="Georgia"/>
              <a:sym typeface="Georgia"/>
            </a:endParaRPr>
          </a:p>
          <a:p>
            <a:pPr indent="0" lvl="0" marL="0" rtl="0" algn="l">
              <a:spcBef>
                <a:spcPts val="500"/>
              </a:spcBef>
              <a:spcAft>
                <a:spcPts val="0"/>
              </a:spcAft>
              <a:buNone/>
            </a:pPr>
            <a:r>
              <a:rPr lang="bg" sz="1050">
                <a:solidFill>
                  <a:srgbClr val="202122"/>
                </a:solidFill>
                <a:latin typeface="Arial"/>
                <a:ea typeface="Arial"/>
                <a:cs typeface="Arial"/>
                <a:sym typeface="Arial"/>
              </a:rPr>
              <a:t>The python script above sends a prompt to stdout and expects a response on stdin. What should happen if the person at the keyboard is called away and no response is forthcoming?</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You decide to terminate the session after 30 seconds of inactivity. Here is one way to do it:</a:t>
            </a:r>
            <a:endParaRPr sz="1050">
              <a:solidFill>
                <a:srgbClr val="202122"/>
              </a:solidFill>
              <a:latin typeface="Arial"/>
              <a:ea typeface="Arial"/>
              <a:cs typeface="Arial"/>
              <a:sym typeface="Arial"/>
            </a:endParaRPr>
          </a:p>
          <a:p>
            <a:pPr indent="0" lvl="0" marL="0" rtl="0" algn="l">
              <a:spcBef>
                <a:spcPts val="500"/>
              </a:spcBef>
              <a:spcAft>
                <a:spcPts val="0"/>
              </a:spcAft>
              <a:buNone/>
            </a:pP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signal</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sys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readline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def</a:t>
            </a:r>
            <a:r>
              <a:rPr lang="bg" sz="1050">
                <a:solidFill>
                  <a:srgbClr val="000000"/>
                </a:solidFill>
                <a:highlight>
                  <a:srgbClr val="F8F9FA"/>
                </a:highlight>
                <a:latin typeface="Courier New"/>
                <a:ea typeface="Courier New"/>
                <a:cs typeface="Courier New"/>
                <a:sym typeface="Courier New"/>
              </a:rPr>
              <a:t> </a:t>
            </a:r>
            <a:r>
              <a:rPr lang="bg" sz="1050">
                <a:solidFill>
                  <a:srgbClr val="0000FF"/>
                </a:solidFill>
                <a:highlight>
                  <a:srgbClr val="F8F9FA"/>
                </a:highlight>
                <a:latin typeface="Courier New"/>
                <a:ea typeface="Courier New"/>
                <a:cs typeface="Courier New"/>
                <a:sym typeface="Courier New"/>
              </a:rPr>
              <a:t>handler</a:t>
            </a:r>
            <a:r>
              <a:rPr lang="bg" sz="1050">
                <a:solidFill>
                  <a:srgbClr val="000000"/>
                </a:solidFill>
                <a:highlight>
                  <a:srgbClr val="F8F9FA"/>
                </a:highlight>
                <a:latin typeface="Courier New"/>
                <a:ea typeface="Courier New"/>
                <a:cs typeface="Courier New"/>
                <a:sym typeface="Courier New"/>
              </a:rPr>
              <a:t>(signum, frame):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Operation timed out.'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exit(</a:t>
            </a:r>
            <a:r>
              <a:rPr lang="bg" sz="1050">
                <a:solidFill>
                  <a:srgbClr val="666666"/>
                </a:solidFill>
                <a:highlight>
                  <a:srgbClr val="F8F9FA"/>
                </a:highlight>
                <a:latin typeface="Courier New"/>
                <a:ea typeface="Courier New"/>
                <a:cs typeface="Courier New"/>
                <a:sym typeface="Courier New"/>
              </a:rPr>
              <a:t>99</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i="1" lang="bg" sz="1050">
                <a:solidFill>
                  <a:srgbClr val="408080"/>
                </a:solidFill>
                <a:highlight>
                  <a:srgbClr val="F8F9FA"/>
                </a:highlight>
                <a:latin typeface="Courier New"/>
                <a:ea typeface="Courier New"/>
                <a:cs typeface="Courier New"/>
                <a:sym typeface="Courier New"/>
              </a:rPr>
              <a:t># Set the signal handler and a 30-second alarm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signal</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signal(signal</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SIGALRM, handler)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signal</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alarm(</a:t>
            </a:r>
            <a:r>
              <a:rPr lang="bg" sz="1050">
                <a:solidFill>
                  <a:srgbClr val="666666"/>
                </a:solidFill>
                <a:highlight>
                  <a:srgbClr val="F8F9FA"/>
                </a:highlight>
                <a:latin typeface="Courier New"/>
                <a:ea typeface="Courier New"/>
                <a:cs typeface="Courier New"/>
                <a:sym typeface="Courier New"/>
              </a:rPr>
              <a:t>30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status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18"/>
          <p:cNvSpPr txBox="1"/>
          <p:nvPr>
            <p:ph idx="1" type="body"/>
          </p:nvPr>
        </p:nvSpPr>
        <p:spPr>
          <a:xfrm>
            <a:off x="1303800" y="98375"/>
            <a:ext cx="7030500" cy="4433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bg" sz="1050">
                <a:solidFill>
                  <a:srgbClr val="008000"/>
                </a:solidFill>
                <a:highlight>
                  <a:srgbClr val="F8F9FA"/>
                </a:highlight>
                <a:latin typeface="Courier New"/>
                <a:ea typeface="Courier New"/>
                <a:cs typeface="Courier New"/>
                <a:sym typeface="Courier New"/>
              </a:rPr>
              <a:t>try</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input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'Enter date-of-birth [mm/dd/yyyy]: '</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 </a:t>
            </a:r>
            <a:r>
              <a:rPr b="1" lang="bg" sz="1050">
                <a:solidFill>
                  <a:srgbClr val="D2413A"/>
                </a:solidFill>
                <a:highlight>
                  <a:srgbClr val="F8F9FA"/>
                </a:highlight>
                <a:latin typeface="Courier New"/>
                <a:ea typeface="Courier New"/>
                <a:cs typeface="Courier New"/>
                <a:sym typeface="Courier New"/>
              </a:rPr>
              <a:t>KeyboardInterrupt</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KeyboardInterrupt detected.'</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status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98</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 </a:t>
            </a:r>
            <a:r>
              <a:rPr b="1" lang="bg" sz="1050">
                <a:solidFill>
                  <a:srgbClr val="D2413A"/>
                </a:solidFill>
                <a:highlight>
                  <a:srgbClr val="F8F9FA"/>
                </a:highlight>
                <a:latin typeface="Courier New"/>
                <a:ea typeface="Courier New"/>
                <a:cs typeface="Courier New"/>
                <a:sym typeface="Courier New"/>
              </a:rPr>
              <a:t>SystemExit</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'SystemExit detected.'</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status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97</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Exception detected: '</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str</a:t>
            </a:r>
            <a:r>
              <a:rPr lang="bg" sz="1050">
                <a:solidFill>
                  <a:srgbClr val="000000"/>
                </a:solidFill>
                <a:highlight>
                  <a:srgbClr val="F8F9FA"/>
                </a:highlight>
                <a:latin typeface="Courier New"/>
                <a:ea typeface="Courier New"/>
                <a:cs typeface="Courier New"/>
                <a:sym typeface="Courier New"/>
              </a:rPr>
              <a:t>(sys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exc_info()[</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status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96</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'You entered'</a:t>
            </a:r>
            <a:r>
              <a:rPr lang="bg" sz="1050">
                <a:solidFill>
                  <a:srgbClr val="000000"/>
                </a:solidFill>
                <a:highlight>
                  <a:srgbClr val="F8F9FA"/>
                </a:highlight>
                <a:latin typeface="Courier New"/>
                <a:ea typeface="Courier New"/>
                <a:cs typeface="Courier New"/>
                <a:sym typeface="Courier New"/>
              </a:rPr>
              <a:t>, 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signal</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alarm(</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Disable the alarm.</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exit(status)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19"/>
          <p:cNvSpPr txBox="1"/>
          <p:nvPr>
            <p:ph type="title"/>
          </p:nvPr>
        </p:nvSpPr>
        <p:spPr>
          <a:xfrm>
            <a:off x="1303800" y="97350"/>
            <a:ext cx="7030500" cy="544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console - Output</a:t>
            </a:r>
            <a:endParaRPr/>
          </a:p>
        </p:txBody>
      </p:sp>
      <p:sp>
        <p:nvSpPr>
          <p:cNvPr id="830" name="Google Shape;830;p119"/>
          <p:cNvSpPr txBox="1"/>
          <p:nvPr>
            <p:ph idx="1" type="body"/>
          </p:nvPr>
        </p:nvSpPr>
        <p:spPr>
          <a:xfrm>
            <a:off x="1303800" y="641850"/>
            <a:ext cx="7030500" cy="3889800"/>
          </a:xfrm>
          <a:prstGeom prst="rect">
            <a:avLst/>
          </a:prstGeom>
        </p:spPr>
        <p:txBody>
          <a:bodyPr anchorCtr="0" anchor="t" bIns="91425" lIns="91425" spcFirstLastPara="1" rIns="91425" wrap="square" tIns="91425">
            <a:normAutofit/>
          </a:bodyPr>
          <a:lstStyle/>
          <a:p>
            <a:pPr indent="0" lvl="0" marL="0" rtl="0" algn="l">
              <a:lnSpc>
                <a:spcPct val="130000"/>
              </a:lnSpc>
              <a:spcBef>
                <a:spcPts val="1700"/>
              </a:spcBef>
              <a:spcAft>
                <a:spcPts val="0"/>
              </a:spcAft>
              <a:buNone/>
            </a:pPr>
            <a:r>
              <a:rPr lang="bg" sz="1700">
                <a:solidFill>
                  <a:srgbClr val="000000"/>
                </a:solidFill>
                <a:highlight>
                  <a:srgbClr val="FFFFFF"/>
                </a:highlight>
                <a:latin typeface="Georgia"/>
                <a:ea typeface="Georgia"/>
                <a:cs typeface="Georgia"/>
                <a:sym typeface="Georgia"/>
              </a:rPr>
              <a:t>Writing to standard output</a:t>
            </a:r>
            <a:endParaRPr sz="1700">
              <a:solidFill>
                <a:srgbClr val="000000"/>
              </a:solidFill>
              <a:highlight>
                <a:srgbClr val="FFFFFF"/>
              </a:highlight>
              <a:latin typeface="Georgia"/>
              <a:ea typeface="Georgia"/>
              <a:cs typeface="Georgia"/>
              <a:sym typeface="Georgia"/>
            </a:endParaRPr>
          </a:p>
          <a:p>
            <a:pPr indent="0" lvl="0" marL="0" rtl="0" algn="l">
              <a:spcBef>
                <a:spcPts val="400"/>
              </a:spcBef>
              <a:spcAft>
                <a:spcPts val="0"/>
              </a:spcAft>
              <a:buNone/>
            </a:pPr>
            <a:r>
              <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sys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os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'line 1 to stdout  '</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stdout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write(</a:t>
            </a:r>
            <a:r>
              <a:rPr lang="bg" sz="1050">
                <a:solidFill>
                  <a:srgbClr val="BA2121"/>
                </a:solidFill>
                <a:highlight>
                  <a:srgbClr val="F8F9FA"/>
                </a:highlight>
                <a:latin typeface="Courier New"/>
                <a:ea typeface="Courier New"/>
                <a:cs typeface="Courier New"/>
                <a:sym typeface="Courier New"/>
              </a:rPr>
              <a:t>'line 2 to stdout  \n'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sys.stdout.flush()</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os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write(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b'line 3 to stdout  '</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20"/>
          <p:cNvSpPr txBox="1"/>
          <p:nvPr>
            <p:ph idx="1" type="body"/>
          </p:nvPr>
        </p:nvSpPr>
        <p:spPr>
          <a:xfrm>
            <a:off x="1303800" y="201425"/>
            <a:ext cx="7030500" cy="4330200"/>
          </a:xfrm>
          <a:prstGeom prst="rect">
            <a:avLst/>
          </a:prstGeom>
        </p:spPr>
        <p:txBody>
          <a:bodyPr anchorCtr="0" anchor="t" bIns="91425" lIns="91425" spcFirstLastPara="1" rIns="91425" wrap="square" tIns="91425">
            <a:normAutofit/>
          </a:bodyPr>
          <a:lstStyle/>
          <a:p>
            <a:pPr indent="0" lvl="0" marL="0" rtl="0" algn="l">
              <a:lnSpc>
                <a:spcPct val="130000"/>
              </a:lnSpc>
              <a:spcBef>
                <a:spcPts val="1700"/>
              </a:spcBef>
              <a:spcAft>
                <a:spcPts val="0"/>
              </a:spcAft>
              <a:buNone/>
            </a:pPr>
            <a:r>
              <a:rPr lang="bg" sz="1700">
                <a:solidFill>
                  <a:srgbClr val="000000"/>
                </a:solidFill>
                <a:highlight>
                  <a:srgbClr val="FFFFFF"/>
                </a:highlight>
                <a:latin typeface="Georgia"/>
                <a:ea typeface="Georgia"/>
                <a:cs typeface="Georgia"/>
                <a:sym typeface="Georgia"/>
              </a:rPr>
              <a:t>Writing to standard error</a:t>
            </a:r>
            <a:endParaRPr sz="1700">
              <a:solidFill>
                <a:srgbClr val="000000"/>
              </a:solidFill>
              <a:highlight>
                <a:srgbClr val="FFFFFF"/>
              </a:highlight>
              <a:latin typeface="Georgia"/>
              <a:ea typeface="Georgia"/>
              <a:cs typeface="Georgia"/>
              <a:sym typeface="Georgia"/>
            </a:endParaRPr>
          </a:p>
          <a:p>
            <a:pPr indent="0" lvl="0" marL="0" rtl="0" algn="l">
              <a:lnSpc>
                <a:spcPct val="100000"/>
              </a:lnSpc>
              <a:spcBef>
                <a:spcPts val="400"/>
              </a:spcBef>
              <a:spcAft>
                <a:spcPts val="0"/>
              </a:spcAft>
              <a:buNone/>
            </a:pP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sys</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os</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line 1e to stderr  '</a:t>
            </a:r>
            <a:r>
              <a:rPr lang="bg" sz="1050">
                <a:solidFill>
                  <a:srgbClr val="000000"/>
                </a:solidFill>
                <a:highlight>
                  <a:srgbClr val="F8F9FA"/>
                </a:highlight>
                <a:latin typeface="Courier New"/>
                <a:ea typeface="Courier New"/>
                <a:cs typeface="Courier New"/>
                <a:sym typeface="Courier New"/>
              </a:rPr>
              <a:t>, file</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stderr)</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stderr</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write(</a:t>
            </a:r>
            <a:r>
              <a:rPr lang="bg" sz="1050">
                <a:solidFill>
                  <a:srgbClr val="BA2121"/>
                </a:solidFill>
                <a:highlight>
                  <a:srgbClr val="F8F9FA"/>
                </a:highlight>
                <a:latin typeface="Courier New"/>
                <a:ea typeface="Courier New"/>
                <a:cs typeface="Courier New"/>
                <a:sym typeface="Courier New"/>
              </a:rPr>
              <a:t>'    line 2e to stderr  </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stderr</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flush()</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os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write(</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    line 3e to stderr  </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a:solidFill>
                  <a:srgbClr val="FF0000"/>
                </a:solidFill>
              </a:rPr>
              <a:t>line 1e to stderr  </a:t>
            </a:r>
            <a:endParaRPr>
              <a:solidFill>
                <a:srgbClr val="FF0000"/>
              </a:solidFill>
            </a:endParaRPr>
          </a:p>
          <a:p>
            <a:pPr indent="0" lvl="0" marL="0" rtl="0" algn="l">
              <a:spcBef>
                <a:spcPts val="1200"/>
              </a:spcBef>
              <a:spcAft>
                <a:spcPts val="0"/>
              </a:spcAft>
              <a:buNone/>
            </a:pPr>
            <a:r>
              <a:rPr lang="bg">
                <a:solidFill>
                  <a:srgbClr val="FF0000"/>
                </a:solidFill>
              </a:rPr>
              <a:t>line 2e to stderr  </a:t>
            </a:r>
            <a:endParaRPr>
              <a:solidFill>
                <a:srgbClr val="FF0000"/>
              </a:solidFill>
            </a:endParaRPr>
          </a:p>
          <a:p>
            <a:pPr indent="0" lvl="0" marL="0" rtl="0" algn="l">
              <a:spcBef>
                <a:spcPts val="1200"/>
              </a:spcBef>
              <a:spcAft>
                <a:spcPts val="0"/>
              </a:spcAft>
              <a:buNone/>
            </a:pPr>
            <a:r>
              <a:rPr lang="bg">
                <a:solidFill>
                  <a:srgbClr val="FF0000"/>
                </a:solidFill>
              </a:rPr>
              <a:t>line 3e to stderr </a:t>
            </a:r>
            <a:endParaRPr>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21"/>
          <p:cNvSpPr txBox="1"/>
          <p:nvPr>
            <p:ph idx="1" type="body"/>
          </p:nvPr>
        </p:nvSpPr>
        <p:spPr>
          <a:xfrm>
            <a:off x="1308700" y="111950"/>
            <a:ext cx="7030500" cy="4410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bg"/>
              <a:t>Output streams redirected</a:t>
            </a:r>
            <a:endParaRPr b="1"/>
          </a:p>
          <a:p>
            <a:pPr indent="0" lvl="0" marL="0" rtl="0" algn="l">
              <a:lnSpc>
                <a:spcPct val="10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sys</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bg" sz="1050">
                <a:solidFill>
                  <a:srgbClr val="008000"/>
                </a:solidFill>
                <a:highlight>
                  <a:srgbClr val="F8F9FA"/>
                </a:highlight>
                <a:latin typeface="Courier New"/>
                <a:ea typeface="Courier New"/>
                <a:cs typeface="Courier New"/>
                <a:sym typeface="Courier New"/>
              </a:rPr>
              <a:t>import</a:t>
            </a:r>
            <a:r>
              <a:rPr lang="bg" sz="1050">
                <a:solidFill>
                  <a:srgbClr val="000000"/>
                </a:solidFill>
                <a:highlight>
                  <a:srgbClr val="F8F9FA"/>
                </a:highlight>
                <a:latin typeface="Courier New"/>
                <a:ea typeface="Courier New"/>
                <a:cs typeface="Courier New"/>
                <a:sym typeface="Courier New"/>
              </a:rPr>
              <a:t> </a:t>
            </a:r>
            <a:r>
              <a:rPr b="1" lang="bg" sz="1050">
                <a:solidFill>
                  <a:srgbClr val="0000FF"/>
                </a:solidFill>
                <a:highlight>
                  <a:srgbClr val="F8F9FA"/>
                </a:highlight>
                <a:latin typeface="Courier New"/>
                <a:ea typeface="Courier New"/>
                <a:cs typeface="Courier New"/>
                <a:sym typeface="Courier New"/>
              </a:rPr>
              <a:t>os</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line 1 to stdout  '</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stdout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write(</a:t>
            </a:r>
            <a:r>
              <a:rPr lang="bg" sz="1050">
                <a:solidFill>
                  <a:srgbClr val="BA2121"/>
                </a:solidFill>
                <a:highlight>
                  <a:srgbClr val="F8F9FA"/>
                </a:highlight>
                <a:latin typeface="Courier New"/>
                <a:ea typeface="Courier New"/>
                <a:cs typeface="Courier New"/>
                <a:sym typeface="Courier New"/>
              </a:rPr>
              <a:t>'    line 2 to stdout  </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 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stdout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flush()</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os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write(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    line 3 to stdout  </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    line 1e to stderr  '</a:t>
            </a:r>
            <a:r>
              <a:rPr lang="bg" sz="1050">
                <a:solidFill>
                  <a:srgbClr val="000000"/>
                </a:solidFill>
                <a:highlight>
                  <a:srgbClr val="F8F9FA"/>
                </a:highlight>
                <a:latin typeface="Courier New"/>
                <a:ea typeface="Courier New"/>
                <a:cs typeface="Courier New"/>
                <a:sym typeface="Courier New"/>
              </a:rPr>
              <a:t>, file</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stderr)</a:t>
            </a:r>
            <a:endParaRPr sz="1050">
              <a:solidFill>
                <a:srgbClr val="000000"/>
              </a:solidFill>
              <a:highlight>
                <a:srgbClr val="F8F9FA"/>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stderr</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write(</a:t>
            </a:r>
            <a:r>
              <a:rPr lang="bg" sz="1050">
                <a:solidFill>
                  <a:srgbClr val="BA2121"/>
                </a:solidFill>
                <a:highlight>
                  <a:srgbClr val="F8F9FA"/>
                </a:highlight>
                <a:latin typeface="Courier New"/>
                <a:ea typeface="Courier New"/>
                <a:cs typeface="Courier New"/>
                <a:sym typeface="Courier New"/>
              </a:rPr>
              <a:t>'    line 2e to stderr  </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 sys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stderr</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flush()</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os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write(</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    line 3e to stderr  </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b="1"/>
          </a:p>
          <a:p>
            <a:pPr indent="0" lvl="0" marL="0" rtl="0" algn="l">
              <a:spcBef>
                <a:spcPts val="1200"/>
              </a:spcBef>
              <a:spcAft>
                <a:spcPts val="0"/>
              </a:spcAft>
              <a:buNone/>
            </a:pPr>
            <a:r>
              <a:rPr b="1" lang="bg"/>
              <a:t>$ python file.py</a:t>
            </a:r>
            <a:endParaRPr b="1"/>
          </a:p>
          <a:p>
            <a:pPr indent="0" lvl="0" marL="0" rtl="0" algn="l">
              <a:spcBef>
                <a:spcPts val="1200"/>
              </a:spcBef>
              <a:spcAft>
                <a:spcPts val="0"/>
              </a:spcAft>
              <a:buNone/>
            </a:pPr>
            <a:r>
              <a:rPr b="1" lang="bg"/>
              <a:t>    line 1 to stdout  </a:t>
            </a:r>
            <a:endParaRPr b="1"/>
          </a:p>
          <a:p>
            <a:pPr indent="0" lvl="0" marL="0" rtl="0" algn="l">
              <a:spcBef>
                <a:spcPts val="1200"/>
              </a:spcBef>
              <a:spcAft>
                <a:spcPts val="0"/>
              </a:spcAft>
              <a:buNone/>
            </a:pPr>
            <a:r>
              <a:rPr b="1" lang="bg"/>
              <a:t>    line 2 to stdout  </a:t>
            </a:r>
            <a:endParaRPr b="1"/>
          </a:p>
          <a:p>
            <a:pPr indent="0" lvl="0" marL="0" rtl="0" algn="l">
              <a:spcBef>
                <a:spcPts val="1200"/>
              </a:spcBef>
              <a:spcAft>
                <a:spcPts val="0"/>
              </a:spcAft>
              <a:buNone/>
            </a:pPr>
            <a:r>
              <a:rPr b="1" lang="bg"/>
              <a:t>    line 3 to stdout  </a:t>
            </a:r>
            <a:endParaRPr b="1"/>
          </a:p>
          <a:p>
            <a:pPr indent="0" lvl="0" marL="0" rtl="0" algn="l">
              <a:spcBef>
                <a:spcPts val="1200"/>
              </a:spcBef>
              <a:spcAft>
                <a:spcPts val="0"/>
              </a:spcAft>
              <a:buNone/>
            </a:pPr>
            <a:r>
              <a:rPr b="1" lang="bg">
                <a:solidFill>
                  <a:srgbClr val="FF0000"/>
                </a:solidFill>
              </a:rPr>
              <a:t>    line 1e to stderr  </a:t>
            </a:r>
            <a:endParaRPr b="1">
              <a:solidFill>
                <a:srgbClr val="FF0000"/>
              </a:solidFill>
            </a:endParaRPr>
          </a:p>
          <a:p>
            <a:pPr indent="0" lvl="0" marL="0" rtl="0" algn="l">
              <a:spcBef>
                <a:spcPts val="1200"/>
              </a:spcBef>
              <a:spcAft>
                <a:spcPts val="0"/>
              </a:spcAft>
              <a:buNone/>
            </a:pPr>
            <a:r>
              <a:rPr b="1" lang="bg">
                <a:solidFill>
                  <a:srgbClr val="FF0000"/>
                </a:solidFill>
              </a:rPr>
              <a:t>    line 2e to stderr  </a:t>
            </a:r>
            <a:endParaRPr b="1">
              <a:solidFill>
                <a:srgbClr val="FF0000"/>
              </a:solidFill>
            </a:endParaRPr>
          </a:p>
          <a:p>
            <a:pPr indent="0" lvl="0" marL="0" rtl="0" algn="l">
              <a:spcBef>
                <a:spcPts val="1200"/>
              </a:spcBef>
              <a:spcAft>
                <a:spcPts val="0"/>
              </a:spcAft>
              <a:buNone/>
            </a:pPr>
            <a:r>
              <a:rPr b="1" lang="bg">
                <a:solidFill>
                  <a:srgbClr val="FF0000"/>
                </a:solidFill>
              </a:rPr>
              <a:t>    line 3e to stderr</a:t>
            </a:r>
            <a:endParaRPr b="1">
              <a:solidFill>
                <a:srgbClr val="FF0000"/>
              </a:solidFill>
            </a:endParaRPr>
          </a:p>
          <a:p>
            <a:pPr indent="0" lvl="0" marL="0" rtl="0" algn="l">
              <a:spcBef>
                <a:spcPts val="1200"/>
              </a:spcBef>
              <a:spcAft>
                <a:spcPts val="12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ph idx="1" type="body"/>
          </p:nvPr>
        </p:nvSpPr>
        <p:spPr>
          <a:xfrm>
            <a:off x="1303800" y="281075"/>
            <a:ext cx="7030500" cy="42507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b="1" lang="bg" sz="1200">
                <a:solidFill>
                  <a:srgbClr val="222222"/>
                </a:solidFill>
                <a:highlight>
                  <a:srgbClr val="FFFFFF"/>
                </a:highlight>
                <a:latin typeface="Arial"/>
                <a:ea typeface="Arial"/>
                <a:cs typeface="Arial"/>
                <a:sym typeface="Arial"/>
              </a:rPr>
              <a:t>Cross-platform compatibility note:</a:t>
            </a:r>
            <a:r>
              <a:rPr lang="bg" sz="1200">
                <a:solidFill>
                  <a:srgbClr val="222222"/>
                </a:solidFill>
                <a:highlight>
                  <a:srgbClr val="FFFFFF"/>
                </a:highlight>
                <a:latin typeface="Arial"/>
                <a:ea typeface="Arial"/>
                <a:cs typeface="Arial"/>
                <a:sym typeface="Arial"/>
              </a:rPr>
              <a:t> because of the nature of text editors on non-UNIX platforms, it is unwise to use a mixture of spaces and tabs for the indentation in a single source file. It should also be noted that different platforms may explicitly limit the maximum indentation level.</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form feed character may be present at the start of the line; it will be ignored for the indentation calculations above. Form feed characters occurring elsewhere in the leading whitespace have an undefined effect (for instance, they may reset the space count to zero).</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indentation levels of consecutive lines are used to generate INDENT and DEDENT tokens, using a stack, as follows.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22"/>
          <p:cNvSpPr txBox="1"/>
          <p:nvPr>
            <p:ph idx="1" type="body"/>
          </p:nvPr>
        </p:nvSpPr>
        <p:spPr>
          <a:xfrm>
            <a:off x="1303800" y="79625"/>
            <a:ext cx="7030500" cy="445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 python file.py 1&gt;/dev/null</a:t>
            </a:r>
            <a:endParaRPr b="1"/>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FF0000"/>
                </a:solidFill>
                <a:highlight>
                  <a:srgbClr val="F8F9FA"/>
                </a:highlight>
                <a:latin typeface="Courier New"/>
                <a:ea typeface="Courier New"/>
                <a:cs typeface="Courier New"/>
                <a:sym typeface="Courier New"/>
              </a:rPr>
              <a:t>line 1e to stderr         # Only stderr appears on console.</a:t>
            </a:r>
            <a:endParaRPr sz="1050">
              <a:solidFill>
                <a:srgbClr val="FF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FF0000"/>
                </a:solidFill>
                <a:highlight>
                  <a:srgbClr val="F8F9FA"/>
                </a:highlight>
                <a:latin typeface="Courier New"/>
                <a:ea typeface="Courier New"/>
                <a:cs typeface="Courier New"/>
                <a:sym typeface="Courier New"/>
              </a:rPr>
              <a:t>   line 2e to stderr  </a:t>
            </a:r>
            <a:endParaRPr sz="1050">
              <a:solidFill>
                <a:srgbClr val="FF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FF0000"/>
                </a:solidFill>
                <a:highlight>
                  <a:srgbClr val="F8F9FA"/>
                </a:highlight>
                <a:latin typeface="Courier New"/>
                <a:ea typeface="Courier New"/>
                <a:cs typeface="Courier New"/>
                <a:sym typeface="Courier New"/>
              </a:rPr>
              <a:t> line 3e to stderr</a:t>
            </a:r>
            <a:endParaRPr sz="1050">
              <a:solidFill>
                <a:srgbClr val="FF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b="1"/>
          </a:p>
          <a:p>
            <a:pPr indent="0" lvl="0" marL="0" rtl="0" algn="l">
              <a:spcBef>
                <a:spcPts val="1200"/>
              </a:spcBef>
              <a:spcAft>
                <a:spcPts val="0"/>
              </a:spcAft>
              <a:buNone/>
            </a:pPr>
            <a:r>
              <a:rPr b="1" lang="bg"/>
              <a:t>$ python file.py 2&gt;/dev/null</a:t>
            </a:r>
            <a:endParaRPr b="1"/>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line 1e to stdout         # Only stdout appears on console.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line 2e to stdout  </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line 3e to stdout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b="1" lang="bg" sz="1050">
                <a:solidFill>
                  <a:srgbClr val="000000"/>
                </a:solidFill>
                <a:highlight>
                  <a:srgbClr val="F8F9FA"/>
                </a:highlight>
                <a:latin typeface="Courier New"/>
                <a:ea typeface="Courier New"/>
                <a:cs typeface="Courier New"/>
                <a:sym typeface="Courier New"/>
              </a:rPr>
              <a:t>$ python file.py </a:t>
            </a:r>
            <a:r>
              <a:rPr b="1" lang="bg"/>
              <a:t>1&gt;/dev/null 2&gt;/dev/null</a:t>
            </a:r>
            <a:endParaRPr b="1"/>
          </a:p>
          <a:p>
            <a:pPr indent="0" lvl="0" marL="0" marR="139700" rtl="0" algn="l">
              <a:lnSpc>
                <a:spcPct val="130000"/>
              </a:lnSpc>
              <a:spcBef>
                <a:spcPts val="0"/>
              </a:spcBef>
              <a:spcAft>
                <a:spcPts val="0"/>
              </a:spcAft>
              <a:buNone/>
            </a:pPr>
            <a:r>
              <a:rPr b="1" lang="bg"/>
              <a:t># No output to console.</a:t>
            </a:r>
            <a:endParaRPr b="1"/>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23"/>
          <p:cNvSpPr txBox="1"/>
          <p:nvPr>
            <p:ph type="title"/>
          </p:nvPr>
        </p:nvSpPr>
        <p:spPr>
          <a:xfrm>
            <a:off x="1280375" y="78600"/>
            <a:ext cx="7030500" cy="61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Imports</a:t>
            </a:r>
            <a:endParaRPr/>
          </a:p>
        </p:txBody>
      </p:sp>
      <p:sp>
        <p:nvSpPr>
          <p:cNvPr id="851" name="Google Shape;851;p123"/>
          <p:cNvSpPr txBox="1"/>
          <p:nvPr>
            <p:ph idx="1" type="body"/>
          </p:nvPr>
        </p:nvSpPr>
        <p:spPr>
          <a:xfrm>
            <a:off x="1303800" y="655825"/>
            <a:ext cx="7030500" cy="3875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i="1" lang="bg" sz="750">
                <a:solidFill>
                  <a:srgbClr val="629755"/>
                </a:solidFill>
                <a:highlight>
                  <a:schemeClr val="lt1"/>
                </a:highlight>
                <a:latin typeface="Courier New"/>
                <a:ea typeface="Courier New"/>
                <a:cs typeface="Courier New"/>
                <a:sym typeface="Courier New"/>
              </a:rPr>
              <a:t>"""</a:t>
            </a:r>
            <a:endParaRPr i="1" sz="750">
              <a:solidFill>
                <a:srgbClr val="629755"/>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i="1" lang="bg" sz="750">
                <a:solidFill>
                  <a:srgbClr val="629755"/>
                </a:solidFill>
                <a:highlight>
                  <a:schemeClr val="lt1"/>
                </a:highlight>
                <a:latin typeface="Courier New"/>
                <a:ea typeface="Courier New"/>
                <a:cs typeface="Courier New"/>
                <a:sym typeface="Courier New"/>
              </a:rPr>
              <a:t>We can use the direct keyword import to import specific python package within our module. We can use 'from package import module' which means that we're only importing the needed module within our program.</a:t>
            </a:r>
            <a:endParaRPr i="1" sz="750">
              <a:solidFill>
                <a:srgbClr val="629755"/>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i="1" lang="bg" sz="750">
                <a:solidFill>
                  <a:srgbClr val="629755"/>
                </a:solidFill>
                <a:highlight>
                  <a:schemeClr val="lt1"/>
                </a:highlight>
                <a:latin typeface="Courier New"/>
                <a:ea typeface="Courier New"/>
                <a:cs typeface="Courier New"/>
                <a:sym typeface="Courier New"/>
              </a:rPr>
              <a:t>The most common error we can face with imports is called 'Cyclic import', which means that we try</a:t>
            </a:r>
            <a:endParaRPr i="1" sz="750">
              <a:solidFill>
                <a:srgbClr val="629755"/>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i="1" lang="bg" sz="750">
                <a:solidFill>
                  <a:srgbClr val="629755"/>
                </a:solidFill>
                <a:highlight>
                  <a:schemeClr val="lt1"/>
                </a:highlight>
                <a:latin typeface="Courier New"/>
                <a:ea typeface="Courier New"/>
                <a:cs typeface="Courier New"/>
                <a:sym typeface="Courier New"/>
              </a:rPr>
              <a:t>to import a module that tries to import a module within our model while the last model is already</a:t>
            </a:r>
            <a:endParaRPr i="1" sz="750">
              <a:solidFill>
                <a:srgbClr val="629755"/>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i="1" lang="bg" sz="750">
                <a:solidFill>
                  <a:srgbClr val="629755"/>
                </a:solidFill>
                <a:highlight>
                  <a:schemeClr val="lt1"/>
                </a:highlight>
                <a:latin typeface="Courier New"/>
                <a:ea typeface="Courier New"/>
                <a:cs typeface="Courier New"/>
                <a:sym typeface="Courier New"/>
              </a:rPr>
              <a:t>imported.</a:t>
            </a:r>
            <a:endParaRPr i="1" sz="750">
              <a:solidFill>
                <a:srgbClr val="629755"/>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i="1" lang="bg" sz="750">
                <a:solidFill>
                  <a:srgbClr val="629755"/>
                </a:solidFill>
                <a:highlight>
                  <a:schemeClr val="lt1"/>
                </a:highlight>
                <a:latin typeface="Courier New"/>
                <a:ea typeface="Courier New"/>
                <a:cs typeface="Courier New"/>
                <a:sym typeface="Courier New"/>
              </a:rPr>
              <a:t>For handling such cases we can use for example 'local imports', which means that we're importing</a:t>
            </a:r>
            <a:endParaRPr i="1" sz="750">
              <a:solidFill>
                <a:srgbClr val="629755"/>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i="1" lang="bg" sz="750">
                <a:solidFill>
                  <a:srgbClr val="629755"/>
                </a:solidFill>
                <a:highlight>
                  <a:schemeClr val="lt1"/>
                </a:highlight>
                <a:latin typeface="Courier New"/>
                <a:ea typeface="Courier New"/>
                <a:cs typeface="Courier New"/>
                <a:sym typeface="Courier New"/>
              </a:rPr>
              <a:t>the package / module we need in the deepest closure of our scope.</a:t>
            </a:r>
            <a:endParaRPr i="1" sz="750">
              <a:solidFill>
                <a:srgbClr val="629755"/>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i="1" lang="bg" sz="750">
                <a:solidFill>
                  <a:srgbClr val="629755"/>
                </a:solidFill>
                <a:highlight>
                  <a:schemeClr val="lt1"/>
                </a:highlight>
                <a:latin typeface="Courier New"/>
                <a:ea typeface="Courier New"/>
                <a:cs typeface="Courier New"/>
                <a:sym typeface="Courier New"/>
              </a:rPr>
              <a:t>"""</a:t>
            </a:r>
            <a:endParaRPr i="1" sz="750">
              <a:solidFill>
                <a:srgbClr val="629755"/>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750">
                <a:solidFill>
                  <a:srgbClr val="CC7832"/>
                </a:solidFill>
                <a:highlight>
                  <a:schemeClr val="lt1"/>
                </a:highlight>
                <a:latin typeface="Courier New"/>
                <a:ea typeface="Courier New"/>
                <a:cs typeface="Courier New"/>
                <a:sym typeface="Courier New"/>
              </a:rPr>
              <a:t>import </a:t>
            </a:r>
            <a:r>
              <a:rPr lang="bg" sz="750">
                <a:solidFill>
                  <a:srgbClr val="A9B7C6"/>
                </a:solidFill>
                <a:highlight>
                  <a:schemeClr val="lt1"/>
                </a:highlight>
                <a:latin typeface="Courier New"/>
                <a:ea typeface="Courier New"/>
                <a:cs typeface="Courier New"/>
                <a:sym typeface="Courier New"/>
              </a:rPr>
              <a:t>csv</a:t>
            </a:r>
            <a:endParaRPr sz="7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750">
                <a:solidFill>
                  <a:srgbClr val="CC7832"/>
                </a:solidFill>
                <a:highlight>
                  <a:schemeClr val="lt1"/>
                </a:highlight>
                <a:latin typeface="Courier New"/>
                <a:ea typeface="Courier New"/>
                <a:cs typeface="Courier New"/>
                <a:sym typeface="Courier New"/>
              </a:rPr>
              <a:t>import </a:t>
            </a:r>
            <a:r>
              <a:rPr lang="bg" sz="750">
                <a:solidFill>
                  <a:srgbClr val="A9B7C6"/>
                </a:solidFill>
                <a:highlight>
                  <a:schemeClr val="lt1"/>
                </a:highlight>
                <a:latin typeface="Courier New"/>
                <a:ea typeface="Courier New"/>
                <a:cs typeface="Courier New"/>
                <a:sym typeface="Courier New"/>
              </a:rPr>
              <a:t>math</a:t>
            </a:r>
            <a:endParaRPr sz="7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750">
                <a:solidFill>
                  <a:srgbClr val="CC7832"/>
                </a:solidFill>
                <a:highlight>
                  <a:schemeClr val="lt1"/>
                </a:highlight>
                <a:latin typeface="Courier New"/>
                <a:ea typeface="Courier New"/>
                <a:cs typeface="Courier New"/>
                <a:sym typeface="Courier New"/>
              </a:rPr>
              <a:t>import </a:t>
            </a:r>
            <a:r>
              <a:rPr lang="bg" sz="750">
                <a:solidFill>
                  <a:srgbClr val="A9B7C6"/>
                </a:solidFill>
                <a:highlight>
                  <a:schemeClr val="lt1"/>
                </a:highlight>
                <a:latin typeface="Courier New"/>
                <a:ea typeface="Courier New"/>
                <a:cs typeface="Courier New"/>
                <a:sym typeface="Courier New"/>
              </a:rPr>
              <a:t>os</a:t>
            </a:r>
            <a:endParaRPr sz="7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750">
                <a:solidFill>
                  <a:srgbClr val="CC7832"/>
                </a:solidFill>
                <a:highlight>
                  <a:schemeClr val="lt1"/>
                </a:highlight>
                <a:latin typeface="Courier New"/>
                <a:ea typeface="Courier New"/>
                <a:cs typeface="Courier New"/>
                <a:sym typeface="Courier New"/>
              </a:rPr>
              <a:t>from </a:t>
            </a:r>
            <a:r>
              <a:rPr lang="bg" sz="750">
                <a:solidFill>
                  <a:srgbClr val="A9B7C6"/>
                </a:solidFill>
                <a:highlight>
                  <a:schemeClr val="lt1"/>
                </a:highlight>
                <a:latin typeface="Courier New"/>
                <a:ea typeface="Courier New"/>
                <a:cs typeface="Courier New"/>
                <a:sym typeface="Courier New"/>
              </a:rPr>
              <a:t>collections </a:t>
            </a:r>
            <a:r>
              <a:rPr lang="bg" sz="750">
                <a:solidFill>
                  <a:srgbClr val="CC7832"/>
                </a:solidFill>
                <a:highlight>
                  <a:schemeClr val="lt1"/>
                </a:highlight>
                <a:latin typeface="Courier New"/>
                <a:ea typeface="Courier New"/>
                <a:cs typeface="Courier New"/>
                <a:sym typeface="Courier New"/>
              </a:rPr>
              <a:t>import </a:t>
            </a:r>
            <a:r>
              <a:rPr lang="bg" sz="750">
                <a:solidFill>
                  <a:srgbClr val="A9B7C6"/>
                </a:solidFill>
                <a:highlight>
                  <a:schemeClr val="lt1"/>
                </a:highlight>
                <a:latin typeface="Courier New"/>
                <a:ea typeface="Courier New"/>
                <a:cs typeface="Courier New"/>
                <a:sym typeface="Courier New"/>
              </a:rPr>
              <a:t>OrderedDict</a:t>
            </a:r>
            <a:r>
              <a:rPr lang="bg" sz="750">
                <a:solidFill>
                  <a:srgbClr val="CC7832"/>
                </a:solidFill>
                <a:highlight>
                  <a:schemeClr val="lt1"/>
                </a:highlight>
                <a:latin typeface="Courier New"/>
                <a:ea typeface="Courier New"/>
                <a:cs typeface="Courier New"/>
                <a:sym typeface="Courier New"/>
              </a:rPr>
              <a:t>, </a:t>
            </a:r>
            <a:r>
              <a:rPr lang="bg" sz="750">
                <a:solidFill>
                  <a:srgbClr val="A9B7C6"/>
                </a:solidFill>
                <a:highlight>
                  <a:schemeClr val="lt1"/>
                </a:highlight>
                <a:latin typeface="Courier New"/>
                <a:ea typeface="Courier New"/>
                <a:cs typeface="Courier New"/>
                <a:sym typeface="Courier New"/>
              </a:rPr>
              <a:t>Counter</a:t>
            </a:r>
            <a:r>
              <a:rPr lang="bg" sz="750">
                <a:solidFill>
                  <a:srgbClr val="CC7832"/>
                </a:solidFill>
                <a:highlight>
                  <a:schemeClr val="lt1"/>
                </a:highlight>
                <a:latin typeface="Courier New"/>
                <a:ea typeface="Courier New"/>
                <a:cs typeface="Courier New"/>
                <a:sym typeface="Courier New"/>
              </a:rPr>
              <a:t>, </a:t>
            </a:r>
            <a:r>
              <a:rPr lang="bg" sz="750">
                <a:solidFill>
                  <a:srgbClr val="A9B7C6"/>
                </a:solidFill>
                <a:highlight>
                  <a:schemeClr val="lt1"/>
                </a:highlight>
                <a:latin typeface="Courier New"/>
                <a:ea typeface="Courier New"/>
                <a:cs typeface="Courier New"/>
                <a:sym typeface="Courier New"/>
              </a:rPr>
              <a:t>defaultdict</a:t>
            </a:r>
            <a:r>
              <a:rPr lang="bg" sz="750">
                <a:solidFill>
                  <a:srgbClr val="CC7832"/>
                </a:solidFill>
                <a:highlight>
                  <a:schemeClr val="lt1"/>
                </a:highlight>
                <a:latin typeface="Courier New"/>
                <a:ea typeface="Courier New"/>
                <a:cs typeface="Courier New"/>
                <a:sym typeface="Courier New"/>
              </a:rPr>
              <a:t>, </a:t>
            </a:r>
            <a:r>
              <a:rPr lang="bg" sz="750">
                <a:solidFill>
                  <a:srgbClr val="A9B7C6"/>
                </a:solidFill>
                <a:highlight>
                  <a:schemeClr val="lt1"/>
                </a:highlight>
                <a:latin typeface="Courier New"/>
                <a:ea typeface="Courier New"/>
                <a:cs typeface="Courier New"/>
                <a:sym typeface="Courier New"/>
              </a:rPr>
              <a:t>deque</a:t>
            </a:r>
            <a:endParaRPr sz="7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750">
                <a:solidFill>
                  <a:srgbClr val="CC7832"/>
                </a:solidFill>
                <a:highlight>
                  <a:schemeClr val="lt1"/>
                </a:highlight>
                <a:latin typeface="Courier New"/>
                <a:ea typeface="Courier New"/>
                <a:cs typeface="Courier New"/>
                <a:sym typeface="Courier New"/>
              </a:rPr>
              <a:t>from </a:t>
            </a:r>
            <a:r>
              <a:rPr lang="bg" sz="750">
                <a:solidFill>
                  <a:srgbClr val="A9B7C6"/>
                </a:solidFill>
                <a:highlight>
                  <a:schemeClr val="lt1"/>
                </a:highlight>
                <a:latin typeface="Courier New"/>
                <a:ea typeface="Courier New"/>
                <a:cs typeface="Courier New"/>
                <a:sym typeface="Courier New"/>
              </a:rPr>
              <a:t>decimal </a:t>
            </a:r>
            <a:r>
              <a:rPr lang="bg" sz="750">
                <a:solidFill>
                  <a:srgbClr val="CC7832"/>
                </a:solidFill>
                <a:highlight>
                  <a:schemeClr val="lt1"/>
                </a:highlight>
                <a:latin typeface="Courier New"/>
                <a:ea typeface="Courier New"/>
                <a:cs typeface="Courier New"/>
                <a:sym typeface="Courier New"/>
              </a:rPr>
              <a:t>import </a:t>
            </a:r>
            <a:r>
              <a:rPr lang="bg" sz="750">
                <a:solidFill>
                  <a:srgbClr val="A9B7C6"/>
                </a:solidFill>
                <a:highlight>
                  <a:schemeClr val="lt1"/>
                </a:highlight>
                <a:latin typeface="Courier New"/>
                <a:ea typeface="Courier New"/>
                <a:cs typeface="Courier New"/>
                <a:sym typeface="Courier New"/>
              </a:rPr>
              <a:t>Decimal</a:t>
            </a:r>
            <a:endParaRPr sz="7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750">
                <a:solidFill>
                  <a:srgbClr val="CC7832"/>
                </a:solidFill>
                <a:highlight>
                  <a:schemeClr val="lt1"/>
                </a:highlight>
                <a:latin typeface="Courier New"/>
                <a:ea typeface="Courier New"/>
                <a:cs typeface="Courier New"/>
                <a:sym typeface="Courier New"/>
              </a:rPr>
              <a:t>from </a:t>
            </a:r>
            <a:r>
              <a:rPr lang="bg" sz="750">
                <a:solidFill>
                  <a:srgbClr val="A9B7C6"/>
                </a:solidFill>
                <a:highlight>
                  <a:schemeClr val="lt1"/>
                </a:highlight>
                <a:latin typeface="Courier New"/>
                <a:ea typeface="Courier New"/>
                <a:cs typeface="Courier New"/>
                <a:sym typeface="Courier New"/>
              </a:rPr>
              <a:t>control_flow_and_syntax.input_handle </a:t>
            </a:r>
            <a:r>
              <a:rPr lang="bg" sz="750">
                <a:solidFill>
                  <a:srgbClr val="CC7832"/>
                </a:solidFill>
                <a:highlight>
                  <a:schemeClr val="lt1"/>
                </a:highlight>
                <a:latin typeface="Courier New"/>
                <a:ea typeface="Courier New"/>
                <a:cs typeface="Courier New"/>
                <a:sym typeface="Courier New"/>
              </a:rPr>
              <a:t>import </a:t>
            </a:r>
            <a:r>
              <a:rPr lang="bg" sz="750">
                <a:solidFill>
                  <a:srgbClr val="A9B7C6"/>
                </a:solidFill>
                <a:highlight>
                  <a:schemeClr val="lt1"/>
                </a:highlight>
                <a:latin typeface="Courier New"/>
                <a:ea typeface="Courier New"/>
                <a:cs typeface="Courier New"/>
                <a:sym typeface="Courier New"/>
              </a:rPr>
              <a:t>get_user_age</a:t>
            </a:r>
            <a:r>
              <a:rPr lang="bg" sz="750">
                <a:solidFill>
                  <a:srgbClr val="CC7832"/>
                </a:solidFill>
                <a:highlight>
                  <a:schemeClr val="lt1"/>
                </a:highlight>
                <a:latin typeface="Courier New"/>
                <a:ea typeface="Courier New"/>
                <a:cs typeface="Courier New"/>
                <a:sym typeface="Courier New"/>
              </a:rPr>
              <a:t>, </a:t>
            </a:r>
            <a:r>
              <a:rPr lang="bg" sz="750">
                <a:solidFill>
                  <a:srgbClr val="A9B7C6"/>
                </a:solidFill>
                <a:highlight>
                  <a:schemeClr val="lt1"/>
                </a:highlight>
                <a:latin typeface="Courier New"/>
                <a:ea typeface="Courier New"/>
                <a:cs typeface="Courier New"/>
                <a:sym typeface="Courier New"/>
              </a:rPr>
              <a:t>get_user_details</a:t>
            </a:r>
            <a:endParaRPr sz="7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750">
                <a:solidFill>
                  <a:srgbClr val="A9B7C6"/>
                </a:solidFill>
                <a:highlight>
                  <a:schemeClr val="lt1"/>
                </a:highlight>
                <a:latin typeface="Courier New"/>
                <a:ea typeface="Courier New"/>
                <a:cs typeface="Courier New"/>
                <a:sym typeface="Courier New"/>
              </a:rPr>
              <a:t>get_user_age()</a:t>
            </a:r>
            <a:endParaRPr sz="7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750">
                <a:solidFill>
                  <a:srgbClr val="A9B7C6"/>
                </a:solidFill>
                <a:highlight>
                  <a:schemeClr val="lt1"/>
                </a:highlight>
                <a:latin typeface="Courier New"/>
                <a:ea typeface="Courier New"/>
                <a:cs typeface="Courier New"/>
                <a:sym typeface="Courier New"/>
              </a:rPr>
              <a:t>get_user_details()</a:t>
            </a:r>
            <a:endParaRPr sz="7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1200"/>
              </a:spcAft>
              <a:buSzPts val="275"/>
              <a:buNone/>
            </a:pPr>
            <a:r>
              <a:t/>
            </a:r>
            <a:endParaRPr sz="825">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4"/>
          <p:cNvSpPr txBox="1"/>
          <p:nvPr>
            <p:ph idx="1" type="body"/>
          </p:nvPr>
        </p:nvSpPr>
        <p:spPr>
          <a:xfrm>
            <a:off x="1303800" y="304500"/>
            <a:ext cx="7030500" cy="42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Before the first line of the file is read, a single zero is pushed on the stack; this will never be popped off again. The numbers pushed on the stack will always be strictly increasing from bottom to top.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At the beginning of each logical line, the line’s indentation level is compared to the top of the stack. If it is equal, nothing happens. If it is larger, it is pushed on the stack, and one INDENT token is generated.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If it is smaller, it </a:t>
            </a:r>
            <a:r>
              <a:rPr i="1" lang="bg" sz="1200">
                <a:solidFill>
                  <a:srgbClr val="222222"/>
                </a:solidFill>
                <a:highlight>
                  <a:srgbClr val="FFFFFF"/>
                </a:highlight>
                <a:latin typeface="Arial"/>
                <a:ea typeface="Arial"/>
                <a:cs typeface="Arial"/>
                <a:sym typeface="Arial"/>
              </a:rPr>
              <a:t>must</a:t>
            </a:r>
            <a:r>
              <a:rPr lang="bg" sz="1200">
                <a:solidFill>
                  <a:srgbClr val="222222"/>
                </a:solidFill>
                <a:highlight>
                  <a:srgbClr val="FFFFFF"/>
                </a:highlight>
                <a:latin typeface="Arial"/>
                <a:ea typeface="Arial"/>
                <a:cs typeface="Arial"/>
                <a:sym typeface="Arial"/>
              </a:rPr>
              <a:t> be one of the numbers occurring on the stack; all numbers on the stack that are larger are popped off, and for each number popped off a DEDENT token is generated.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bg" sz="1200">
                <a:solidFill>
                  <a:srgbClr val="222222"/>
                </a:solidFill>
                <a:highlight>
                  <a:srgbClr val="FFFFFF"/>
                </a:highlight>
                <a:latin typeface="Arial"/>
                <a:ea typeface="Arial"/>
                <a:cs typeface="Arial"/>
                <a:sym typeface="Arial"/>
              </a:rPr>
              <a:t>At the end of the file, a DEDENT token is generated for each number remaining on the stack that is larger than zero.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idx="1" type="body"/>
          </p:nvPr>
        </p:nvSpPr>
        <p:spPr>
          <a:xfrm>
            <a:off x="1285050" y="295125"/>
            <a:ext cx="7030500" cy="3702600"/>
          </a:xfrm>
          <a:prstGeom prst="rect">
            <a:avLst/>
          </a:prstGeom>
        </p:spPr>
        <p:txBody>
          <a:bodyPr anchorCtr="0" anchor="t" bIns="91425" lIns="91425" spcFirstLastPara="1" rIns="91425" wrap="square" tIns="91425">
            <a:normAutofit fontScale="77500" lnSpcReduction="2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Here is an example of a correctly (though confusingly) indented piece of Python code: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perm</a:t>
            </a:r>
            <a:r>
              <a:rPr lang="bg" sz="1150">
                <a:solidFill>
                  <a:srgbClr val="333333"/>
                </a:solidFill>
                <a:highlight>
                  <a:srgbClr val="EEFFCC"/>
                </a:highlight>
                <a:latin typeface="Courier New"/>
                <a:ea typeface="Courier New"/>
                <a:cs typeface="Courier New"/>
                <a:sym typeface="Courier New"/>
              </a:rPr>
              <a:t>(l):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Compute the list of all permutations of 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if</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len</a:t>
            </a:r>
            <a:r>
              <a:rPr lang="bg" sz="1150">
                <a:solidFill>
                  <a:srgbClr val="333333"/>
                </a:solidFill>
                <a:highlight>
                  <a:srgbClr val="EEFFCC"/>
                </a:highlight>
                <a:latin typeface="Courier New"/>
                <a:ea typeface="Courier New"/>
                <a:cs typeface="Courier New"/>
                <a:sym typeface="Courier New"/>
              </a:rPr>
              <a:t>(l)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r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for</a:t>
            </a:r>
            <a:r>
              <a:rPr lang="bg" sz="1150">
                <a:solidFill>
                  <a:srgbClr val="333333"/>
                </a:solidFill>
                <a:highlight>
                  <a:srgbClr val="EEFFCC"/>
                </a:highlight>
                <a:latin typeface="Courier New"/>
                <a:ea typeface="Courier New"/>
                <a:cs typeface="Courier New"/>
                <a:sym typeface="Courier New"/>
              </a:rPr>
              <a:t> i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range</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len</a:t>
            </a:r>
            <a:r>
              <a:rPr lang="bg" sz="1150">
                <a:solidFill>
                  <a:srgbClr val="333333"/>
                </a:solidFill>
                <a:highlight>
                  <a:srgbClr val="EEFFCC"/>
                </a:highlight>
                <a:latin typeface="Courier New"/>
                <a:ea typeface="Courier New"/>
                <a:cs typeface="Courier New"/>
                <a:sym typeface="Courier New"/>
              </a:rPr>
              <a:t>(l)):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l[:i]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l[i</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p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perm(s)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for</a:t>
            </a:r>
            <a:r>
              <a:rPr lang="bg" sz="1150">
                <a:solidFill>
                  <a:srgbClr val="333333"/>
                </a:solidFill>
                <a:highlight>
                  <a:srgbClr val="EEFFCC"/>
                </a:highlight>
                <a:latin typeface="Courier New"/>
                <a:ea typeface="Courier New"/>
                <a:cs typeface="Courier New"/>
                <a:sym typeface="Courier New"/>
              </a:rPr>
              <a:t> x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p:</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r</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append(l[i:i</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x)</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txBox="1"/>
          <p:nvPr>
            <p:ph idx="1" type="body"/>
          </p:nvPr>
        </p:nvSpPr>
        <p:spPr>
          <a:xfrm>
            <a:off x="1303800" y="295125"/>
            <a:ext cx="7030500" cy="42366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following example shows various indentation errors: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perm</a:t>
            </a:r>
            <a:r>
              <a:rPr lang="bg" sz="1150">
                <a:solidFill>
                  <a:srgbClr val="333333"/>
                </a:solidFill>
                <a:highlight>
                  <a:srgbClr val="EEFFCC"/>
                </a:highlight>
                <a:latin typeface="Courier New"/>
                <a:ea typeface="Courier New"/>
                <a:cs typeface="Courier New"/>
                <a:sym typeface="Courier New"/>
              </a:rPr>
              <a:t>(l):                       </a:t>
            </a:r>
            <a:r>
              <a:rPr i="1" lang="bg" sz="1150">
                <a:solidFill>
                  <a:srgbClr val="408080"/>
                </a:solidFill>
                <a:highlight>
                  <a:srgbClr val="EEFFCC"/>
                </a:highlight>
                <a:latin typeface="Courier New"/>
                <a:ea typeface="Courier New"/>
                <a:cs typeface="Courier New"/>
                <a:sym typeface="Courier New"/>
              </a:rPr>
              <a:t># error: first line indented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for</a:t>
            </a:r>
            <a:r>
              <a:rPr lang="bg" sz="1150">
                <a:solidFill>
                  <a:srgbClr val="333333"/>
                </a:solidFill>
                <a:highlight>
                  <a:srgbClr val="EEFFCC"/>
                </a:highlight>
                <a:latin typeface="Courier New"/>
                <a:ea typeface="Courier New"/>
                <a:cs typeface="Courier New"/>
                <a:sym typeface="Courier New"/>
              </a:rPr>
              <a:t> i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range</a:t>
            </a:r>
            <a:r>
              <a:rPr lang="bg" sz="1150">
                <a:solidFill>
                  <a:srgbClr val="333333"/>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len</a:t>
            </a:r>
            <a:r>
              <a:rPr lang="bg" sz="1150">
                <a:solidFill>
                  <a:srgbClr val="333333"/>
                </a:solidFill>
                <a:highlight>
                  <a:srgbClr val="EEFFCC"/>
                </a:highlight>
                <a:latin typeface="Courier New"/>
                <a:ea typeface="Courier New"/>
                <a:cs typeface="Courier New"/>
                <a:sym typeface="Courier New"/>
              </a:rPr>
              <a:t>(l)):             </a:t>
            </a:r>
            <a:r>
              <a:rPr i="1" lang="bg" sz="1150">
                <a:solidFill>
                  <a:srgbClr val="408080"/>
                </a:solidFill>
                <a:highlight>
                  <a:srgbClr val="EEFFCC"/>
                </a:highlight>
                <a:latin typeface="Courier New"/>
                <a:ea typeface="Courier New"/>
                <a:cs typeface="Courier New"/>
                <a:sym typeface="Courier New"/>
              </a:rPr>
              <a:t># error: not indented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l[:i]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l[i</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p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perm(l[:i]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l[i</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error: unexpected indent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for</a:t>
            </a:r>
            <a:r>
              <a:rPr lang="bg" sz="1150">
                <a:solidFill>
                  <a:srgbClr val="333333"/>
                </a:solidFill>
                <a:highlight>
                  <a:srgbClr val="EEFFCC"/>
                </a:highlight>
                <a:latin typeface="Courier New"/>
                <a:ea typeface="Courier New"/>
                <a:cs typeface="Courier New"/>
                <a:sym typeface="Courier New"/>
              </a:rPr>
              <a:t> x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p:</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r</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append(l[i:i</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x)</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r                </a:t>
            </a:r>
            <a:r>
              <a:rPr i="1" lang="bg" sz="1150">
                <a:solidFill>
                  <a:srgbClr val="408080"/>
                </a:solidFill>
                <a:highlight>
                  <a:srgbClr val="EEFFCC"/>
                </a:highlight>
                <a:latin typeface="Courier New"/>
                <a:ea typeface="Courier New"/>
                <a:cs typeface="Courier New"/>
                <a:sym typeface="Courier New"/>
              </a:rPr>
              <a:t># error: inconsistent dedent</a:t>
            </a:r>
            <a:endParaRPr i="1" sz="1150">
              <a:solidFill>
                <a:srgbClr val="408080"/>
              </a:solidFill>
              <a:highlight>
                <a:srgbClr val="EEFFCC"/>
              </a:highlight>
              <a:latin typeface="Courier New"/>
              <a:ea typeface="Courier New"/>
              <a:cs typeface="Courier New"/>
              <a:sym typeface="Courier New"/>
            </a:endParaRPr>
          </a:p>
          <a:p>
            <a:pPr indent="0" lvl="0" marL="50800" marR="50800" rtl="0" algn="l">
              <a:lnSpc>
                <a:spcPct val="120625"/>
              </a:lnSpc>
              <a:spcBef>
                <a:spcPts val="0"/>
              </a:spcBef>
              <a:spcAft>
                <a:spcPts val="0"/>
              </a:spcAft>
              <a:buNone/>
            </a:pPr>
            <a:r>
              <a:t/>
            </a:r>
            <a:endParaRPr i="1" sz="1150">
              <a:solidFill>
                <a:srgbClr val="408080"/>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rPr lang="bg" sz="1200">
                <a:solidFill>
                  <a:srgbClr val="222222"/>
                </a:solidFill>
                <a:highlight>
                  <a:srgbClr val="FFFFFF"/>
                </a:highlight>
                <a:latin typeface="Arial"/>
                <a:ea typeface="Arial"/>
                <a:cs typeface="Arial"/>
                <a:sym typeface="Arial"/>
              </a:rPr>
              <a:t>(Actually, the first three errors are detected by the parser; only the last error is found by the lexical analyzer — the indentation of </a:t>
            </a:r>
            <a:r>
              <a:rPr lang="bg" sz="1150">
                <a:solidFill>
                  <a:srgbClr val="222222"/>
                </a:solidFill>
                <a:highlight>
                  <a:srgbClr val="ECF0F3"/>
                </a:highlight>
                <a:latin typeface="Courier New"/>
                <a:ea typeface="Courier New"/>
                <a:cs typeface="Courier New"/>
                <a:sym typeface="Courier New"/>
              </a:rPr>
              <a:t>return r</a:t>
            </a:r>
            <a:r>
              <a:rPr lang="bg" sz="1200">
                <a:solidFill>
                  <a:srgbClr val="222222"/>
                </a:solidFill>
                <a:highlight>
                  <a:srgbClr val="FFFFFF"/>
                </a:highlight>
                <a:latin typeface="Arial"/>
                <a:ea typeface="Arial"/>
                <a:cs typeface="Arial"/>
                <a:sym typeface="Arial"/>
              </a:rPr>
              <a:t> does not match a level popped off the stack.)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7"/>
          <p:cNvSpPr txBox="1"/>
          <p:nvPr>
            <p:ph idx="1" type="body"/>
          </p:nvPr>
        </p:nvSpPr>
        <p:spPr>
          <a:xfrm>
            <a:off x="1303800" y="276375"/>
            <a:ext cx="7030500" cy="4255200"/>
          </a:xfrm>
          <a:prstGeom prst="rect">
            <a:avLst/>
          </a:prstGeom>
        </p:spPr>
        <p:txBody>
          <a:bodyPr anchorCtr="0" anchor="t" bIns="91425" lIns="91425" spcFirstLastPara="1" rIns="91425" wrap="square" tIns="91425">
            <a:normAutofit/>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Whitespace between tokens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Except at the beginning of a logical line or in string literals, the whitespace characters space, tab and form feed can be used interchangeably to separate tokens. Whitespace is needed between two tokens only if their concatenation could otherwise be interpreted as a different token (e.g., ab is one token, but a b is two tokens).</a:t>
            </a:r>
            <a:endParaRPr sz="1200">
              <a:solidFill>
                <a:srgbClr val="222222"/>
              </a:solidFill>
              <a:highlight>
                <a:srgbClr val="FFFFFF"/>
              </a:highlight>
              <a:latin typeface="Arial"/>
              <a:ea typeface="Arial"/>
              <a:cs typeface="Arial"/>
              <a:sym typeface="Arial"/>
            </a:endParaRPr>
          </a:p>
          <a:p>
            <a:pPr indent="0" lvl="0" marL="38100" marR="38100" rtl="0" algn="l">
              <a:spcBef>
                <a:spcPts val="1200"/>
              </a:spcBef>
              <a:spcAft>
                <a:spcPts val="0"/>
              </a:spcAft>
              <a:buNone/>
            </a:pPr>
            <a:r>
              <a:rPr lang="bg" sz="1900">
                <a:solidFill>
                  <a:srgbClr val="1A1A1A"/>
                </a:solidFill>
                <a:highlight>
                  <a:srgbClr val="FFFFFF"/>
                </a:highlight>
                <a:latin typeface="Arial"/>
                <a:ea typeface="Arial"/>
                <a:cs typeface="Arial"/>
                <a:sym typeface="Arial"/>
              </a:rPr>
              <a:t>Other tokens</a:t>
            </a:r>
            <a:endParaRPr sz="19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Besides NEWLINE, INDENT and DEDENT, the following categories of tokens exist: </a:t>
            </a:r>
            <a:r>
              <a:rPr i="1" lang="bg" sz="1200">
                <a:solidFill>
                  <a:srgbClr val="222222"/>
                </a:solidFill>
                <a:highlight>
                  <a:srgbClr val="FFFFFF"/>
                </a:highlight>
                <a:latin typeface="Arial"/>
                <a:ea typeface="Arial"/>
                <a:cs typeface="Arial"/>
                <a:sym typeface="Arial"/>
              </a:rPr>
              <a:t>identifiers</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Arial"/>
                <a:ea typeface="Arial"/>
                <a:cs typeface="Arial"/>
                <a:sym typeface="Arial"/>
              </a:rPr>
              <a:t>keywords</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Arial"/>
                <a:ea typeface="Arial"/>
                <a:cs typeface="Arial"/>
                <a:sym typeface="Arial"/>
              </a:rPr>
              <a:t>literals</a:t>
            </a:r>
            <a:r>
              <a:rPr lang="bg" sz="1200">
                <a:solidFill>
                  <a:srgbClr val="222222"/>
                </a:solidFill>
                <a:highlight>
                  <a:srgbClr val="FFFFFF"/>
                </a:highlight>
                <a:latin typeface="Arial"/>
                <a:ea typeface="Arial"/>
                <a:cs typeface="Arial"/>
                <a:sym typeface="Arial"/>
              </a:rPr>
              <a:t>, </a:t>
            </a:r>
            <a:r>
              <a:rPr i="1" lang="bg" sz="1200">
                <a:solidFill>
                  <a:srgbClr val="222222"/>
                </a:solidFill>
                <a:highlight>
                  <a:srgbClr val="FFFFFF"/>
                </a:highlight>
                <a:latin typeface="Arial"/>
                <a:ea typeface="Arial"/>
                <a:cs typeface="Arial"/>
                <a:sym typeface="Arial"/>
              </a:rPr>
              <a:t>operators</a:t>
            </a:r>
            <a:r>
              <a:rPr lang="bg" sz="1200">
                <a:solidFill>
                  <a:srgbClr val="222222"/>
                </a:solidFill>
                <a:highlight>
                  <a:srgbClr val="FFFFFF"/>
                </a:highlight>
                <a:latin typeface="Arial"/>
                <a:ea typeface="Arial"/>
                <a:cs typeface="Arial"/>
                <a:sym typeface="Arial"/>
              </a:rPr>
              <a:t>, and </a:t>
            </a:r>
            <a:r>
              <a:rPr i="1" lang="bg" sz="1200">
                <a:solidFill>
                  <a:srgbClr val="222222"/>
                </a:solidFill>
                <a:highlight>
                  <a:srgbClr val="FFFFFF"/>
                </a:highlight>
                <a:latin typeface="Arial"/>
                <a:ea typeface="Arial"/>
                <a:cs typeface="Arial"/>
                <a:sym typeface="Arial"/>
              </a:rPr>
              <a:t>delimiters</a:t>
            </a:r>
            <a:r>
              <a:rPr lang="bg" sz="1200">
                <a:solidFill>
                  <a:srgbClr val="222222"/>
                </a:solidFill>
                <a:highlight>
                  <a:srgbClr val="FFFFFF"/>
                </a:highlight>
                <a:latin typeface="Arial"/>
                <a:ea typeface="Arial"/>
                <a:cs typeface="Arial"/>
                <a:sym typeface="Arial"/>
              </a:rPr>
              <a:t>. Whitespace characters (other than line terminators, discussed earlier) are not tokens, but serve to delimit tokens. Where ambiguity exists, a token comprises the longest possible string that forms a legal token, when read from left to right.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8"/>
          <p:cNvSpPr txBox="1"/>
          <p:nvPr>
            <p:ph type="title"/>
          </p:nvPr>
        </p:nvSpPr>
        <p:spPr>
          <a:xfrm>
            <a:off x="1303800" y="139500"/>
            <a:ext cx="7030500" cy="5445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0" lang="bg" sz="1900">
                <a:solidFill>
                  <a:srgbClr val="1A1A1A"/>
                </a:solidFill>
                <a:highlight>
                  <a:srgbClr val="FFFFFF"/>
                </a:highlight>
                <a:latin typeface="Arial"/>
                <a:ea typeface="Arial"/>
                <a:cs typeface="Arial"/>
                <a:sym typeface="Arial"/>
              </a:rPr>
              <a:t>Identifiers and keywords</a:t>
            </a:r>
            <a:endParaRPr/>
          </a:p>
        </p:txBody>
      </p:sp>
      <p:sp>
        <p:nvSpPr>
          <p:cNvPr id="355" name="Google Shape;355;p28"/>
          <p:cNvSpPr txBox="1"/>
          <p:nvPr>
            <p:ph idx="1" type="body"/>
          </p:nvPr>
        </p:nvSpPr>
        <p:spPr>
          <a:xfrm>
            <a:off x="1303800" y="684000"/>
            <a:ext cx="7030500" cy="42066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Identifiers (also referred to as </a:t>
            </a:r>
            <a:r>
              <a:rPr i="1" lang="bg" sz="1200">
                <a:solidFill>
                  <a:srgbClr val="222222"/>
                </a:solidFill>
                <a:highlight>
                  <a:srgbClr val="FFFFFF"/>
                </a:highlight>
                <a:latin typeface="Arial"/>
                <a:ea typeface="Arial"/>
                <a:cs typeface="Arial"/>
                <a:sym typeface="Arial"/>
              </a:rPr>
              <a:t>names</a:t>
            </a:r>
            <a:r>
              <a:rPr lang="bg" sz="1200">
                <a:solidFill>
                  <a:srgbClr val="222222"/>
                </a:solidFill>
                <a:highlight>
                  <a:srgbClr val="FFFFFF"/>
                </a:highlight>
                <a:latin typeface="Arial"/>
                <a:ea typeface="Arial"/>
                <a:cs typeface="Arial"/>
                <a:sym typeface="Arial"/>
              </a:rPr>
              <a:t>) are described by the following lexical definitions.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syntax of identifiers in Python is based on the Unicode standard annex UAX-31, with elaboration and changes as defined below; see also </a:t>
            </a:r>
            <a:r>
              <a:rPr b="1"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PEP 3131</a:t>
            </a:r>
            <a:r>
              <a:rPr lang="bg" sz="1200">
                <a:solidFill>
                  <a:srgbClr val="222222"/>
                </a:solidFill>
                <a:highlight>
                  <a:srgbClr val="FFFFFF"/>
                </a:highlight>
                <a:latin typeface="Arial"/>
                <a:ea typeface="Arial"/>
                <a:cs typeface="Arial"/>
                <a:sym typeface="Arial"/>
              </a:rPr>
              <a:t> for further details.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Within the ASCII range (U+0001..U+007F), the valid characters for identifiers are the same as in Python 2.x: the uppercase and lowercase letters </a:t>
            </a:r>
            <a:r>
              <a:rPr lang="bg" sz="1150">
                <a:solidFill>
                  <a:srgbClr val="222222"/>
                </a:solidFill>
                <a:highlight>
                  <a:srgbClr val="ECF0F3"/>
                </a:highlight>
                <a:latin typeface="Courier New"/>
                <a:ea typeface="Courier New"/>
                <a:cs typeface="Courier New"/>
                <a:sym typeface="Courier New"/>
              </a:rPr>
              <a:t>A</a:t>
            </a:r>
            <a:r>
              <a:rPr lang="bg" sz="1200">
                <a:solidFill>
                  <a:srgbClr val="222222"/>
                </a:solidFill>
                <a:highlight>
                  <a:srgbClr val="FFFFFF"/>
                </a:highlight>
                <a:latin typeface="Arial"/>
                <a:ea typeface="Arial"/>
                <a:cs typeface="Arial"/>
                <a:sym typeface="Arial"/>
              </a:rPr>
              <a:t> through </a:t>
            </a:r>
            <a:r>
              <a:rPr lang="bg" sz="1150">
                <a:solidFill>
                  <a:srgbClr val="222222"/>
                </a:solidFill>
                <a:highlight>
                  <a:srgbClr val="ECF0F3"/>
                </a:highlight>
                <a:latin typeface="Courier New"/>
                <a:ea typeface="Courier New"/>
                <a:cs typeface="Courier New"/>
                <a:sym typeface="Courier New"/>
              </a:rPr>
              <a:t>Z</a:t>
            </a:r>
            <a:r>
              <a:rPr lang="bg" sz="1200">
                <a:solidFill>
                  <a:srgbClr val="222222"/>
                </a:solidFill>
                <a:highlight>
                  <a:srgbClr val="FFFFFF"/>
                </a:highlight>
                <a:latin typeface="Arial"/>
                <a:ea typeface="Arial"/>
                <a:cs typeface="Arial"/>
                <a:sym typeface="Arial"/>
              </a:rPr>
              <a:t>, the underscore </a:t>
            </a:r>
            <a:r>
              <a:rPr lang="bg" sz="1150">
                <a:solidFill>
                  <a:srgbClr val="222222"/>
                </a:solidFill>
                <a:highlight>
                  <a:srgbClr val="ECF0F3"/>
                </a:highlight>
                <a:latin typeface="Courier New"/>
                <a:ea typeface="Courier New"/>
                <a:cs typeface="Courier New"/>
                <a:sym typeface="Courier New"/>
              </a:rPr>
              <a:t>_</a:t>
            </a:r>
            <a:r>
              <a:rPr lang="bg" sz="1200">
                <a:solidFill>
                  <a:srgbClr val="222222"/>
                </a:solidFill>
                <a:highlight>
                  <a:srgbClr val="FFFFFF"/>
                </a:highlight>
                <a:latin typeface="Arial"/>
                <a:ea typeface="Arial"/>
                <a:cs typeface="Arial"/>
                <a:sym typeface="Arial"/>
              </a:rPr>
              <a:t> and, except for the first character, the digits </a:t>
            </a:r>
            <a:r>
              <a:rPr lang="bg" sz="1150">
                <a:solidFill>
                  <a:srgbClr val="222222"/>
                </a:solidFill>
                <a:highlight>
                  <a:srgbClr val="ECF0F3"/>
                </a:highlight>
                <a:latin typeface="Courier New"/>
                <a:ea typeface="Courier New"/>
                <a:cs typeface="Courier New"/>
                <a:sym typeface="Courier New"/>
              </a:rPr>
              <a:t>0</a:t>
            </a:r>
            <a:r>
              <a:rPr lang="bg" sz="1200">
                <a:solidFill>
                  <a:srgbClr val="222222"/>
                </a:solidFill>
                <a:highlight>
                  <a:srgbClr val="FFFFFF"/>
                </a:highlight>
                <a:latin typeface="Arial"/>
                <a:ea typeface="Arial"/>
                <a:cs typeface="Arial"/>
                <a:sym typeface="Arial"/>
              </a:rPr>
              <a:t> through </a:t>
            </a:r>
            <a:r>
              <a:rPr lang="bg" sz="1150">
                <a:solidFill>
                  <a:srgbClr val="222222"/>
                </a:solidFill>
                <a:highlight>
                  <a:srgbClr val="ECF0F3"/>
                </a:highlight>
                <a:latin typeface="Courier New"/>
                <a:ea typeface="Courier New"/>
                <a:cs typeface="Courier New"/>
                <a:sym typeface="Courier New"/>
              </a:rPr>
              <a:t>9</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Python 3.0 introduces additional characters from outside the ASCII range (see </a:t>
            </a:r>
            <a:r>
              <a:rPr b="1"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PEP 3131</a:t>
            </a:r>
            <a:r>
              <a:rPr lang="bg" sz="1200">
                <a:solidFill>
                  <a:srgbClr val="222222"/>
                </a:solidFill>
                <a:highlight>
                  <a:srgbClr val="FFFFFF"/>
                </a:highlight>
                <a:latin typeface="Arial"/>
                <a:ea typeface="Arial"/>
                <a:cs typeface="Arial"/>
                <a:sym typeface="Arial"/>
              </a:rPr>
              <a:t>). For these characters, the classification uses the version of the Unicode Character Database as included in the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unicodedata</a:t>
            </a:r>
            <a:r>
              <a:rPr lang="bg" sz="1200">
                <a:solidFill>
                  <a:srgbClr val="222222"/>
                </a:solidFill>
                <a:highlight>
                  <a:srgbClr val="FFFFFF"/>
                </a:highlight>
                <a:latin typeface="Arial"/>
                <a:ea typeface="Arial"/>
                <a:cs typeface="Arial"/>
                <a:sym typeface="Arial"/>
              </a:rPr>
              <a:t> module.</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Identifiers are unlimited in length. Case is significant.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9"/>
          <p:cNvSpPr txBox="1"/>
          <p:nvPr>
            <p:ph idx="1" type="body"/>
          </p:nvPr>
        </p:nvSpPr>
        <p:spPr>
          <a:xfrm>
            <a:off x="1199225" y="257650"/>
            <a:ext cx="7135200" cy="4665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bg" sz="1150">
                <a:solidFill>
                  <a:srgbClr val="333333"/>
                </a:solidFill>
                <a:highlight>
                  <a:srgbClr val="EEFFCC"/>
                </a:highlight>
                <a:latin typeface="Courier New"/>
                <a:ea typeface="Courier New"/>
                <a:cs typeface="Courier New"/>
                <a:sym typeface="Courier New"/>
              </a:rPr>
              <a:t>identifier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4">
                  <a:extLst>
                    <a:ext uri="{A12FA001-AC4F-418D-AE19-62706E023703}">
                      <ahyp:hlinkClr val="tx"/>
                    </a:ext>
                  </a:extLst>
                </a:hlinkClick>
              </a:rPr>
              <a:t>xid_start</a:t>
            </a:r>
            <a:r>
              <a:rPr lang="bg" sz="1150">
                <a:solidFill>
                  <a:srgbClr val="333333"/>
                </a:solidFill>
                <a:highlight>
                  <a:srgbClr val="EEFFCC"/>
                </a:highlight>
                <a:uFill>
                  <a:noFill/>
                </a:uFill>
                <a:latin typeface="Courier New"/>
                <a:ea typeface="Courier New"/>
                <a:cs typeface="Courier New"/>
                <a:sym typeface="Courier New"/>
                <a:hlinkClick r:id="rId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6">
                  <a:extLst>
                    <a:ext uri="{A12FA001-AC4F-418D-AE19-62706E023703}">
                      <ahyp:hlinkClr val="tx"/>
                    </a:ext>
                  </a:extLst>
                </a:hlinkClick>
              </a:rPr>
              <a:t>xid_continue</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id_start    </a:t>
            </a:r>
            <a:r>
              <a:rPr lang="bg" sz="1150">
                <a:solidFill>
                  <a:srgbClr val="333333"/>
                </a:solidFill>
                <a:highlight>
                  <a:srgbClr val="EEFFCC"/>
                </a:highlight>
                <a:latin typeface="Courier New"/>
                <a:ea typeface="Courier New"/>
                <a:cs typeface="Courier New"/>
                <a:sym typeface="Courier New"/>
              </a:rPr>
              <a:t>::=  &lt;all characters in general categories Lu, Ll, Lt, Lm, Lo, Nl, the underscore, and characters with the Other_ID_Start property&gt;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id_continue </a:t>
            </a:r>
            <a:r>
              <a:rPr lang="bg" sz="1150">
                <a:solidFill>
                  <a:srgbClr val="333333"/>
                </a:solidFill>
                <a:highlight>
                  <a:srgbClr val="EEFFCC"/>
                </a:highlight>
                <a:latin typeface="Courier New"/>
                <a:ea typeface="Courier New"/>
                <a:cs typeface="Courier New"/>
                <a:sym typeface="Courier New"/>
              </a:rPr>
              <a:t>::=  &lt;all characters in</a:t>
            </a:r>
            <a:r>
              <a:rPr lang="bg" sz="1150">
                <a:solidFill>
                  <a:srgbClr val="333333"/>
                </a:solidFill>
                <a:highlight>
                  <a:srgbClr val="EEFFCC"/>
                </a:highlight>
                <a:uFill>
                  <a:noFill/>
                </a:uFill>
                <a:latin typeface="Courier New"/>
                <a:ea typeface="Courier New"/>
                <a:cs typeface="Courier New"/>
                <a:sym typeface="Courier New"/>
                <a:hlinkClick r:id="rId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8">
                  <a:extLst>
                    <a:ext uri="{A12FA001-AC4F-418D-AE19-62706E023703}">
                      <ahyp:hlinkClr val="tx"/>
                    </a:ext>
                  </a:extLst>
                </a:hlinkClick>
              </a:rPr>
              <a:t>id_start</a:t>
            </a:r>
            <a:r>
              <a:rPr lang="bg" sz="1150">
                <a:solidFill>
                  <a:srgbClr val="333333"/>
                </a:solidFill>
                <a:highlight>
                  <a:srgbClr val="EEFFCC"/>
                </a:highlight>
                <a:latin typeface="Courier New"/>
                <a:ea typeface="Courier New"/>
                <a:cs typeface="Courier New"/>
                <a:sym typeface="Courier New"/>
              </a:rPr>
              <a:t>, plus characters in the categories Mn, Mc, Nd, Pc and others with the Other_ID_Continue property&gt;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xid_start   </a:t>
            </a:r>
            <a:r>
              <a:rPr lang="bg" sz="1150">
                <a:solidFill>
                  <a:srgbClr val="333333"/>
                </a:solidFill>
                <a:highlight>
                  <a:srgbClr val="EEFFCC"/>
                </a:highlight>
                <a:latin typeface="Courier New"/>
                <a:ea typeface="Courier New"/>
                <a:cs typeface="Courier New"/>
                <a:sym typeface="Courier New"/>
              </a:rPr>
              <a:t>::=  &lt;all characters in</a:t>
            </a:r>
            <a:r>
              <a:rPr lang="bg" sz="1150">
                <a:solidFill>
                  <a:srgbClr val="333333"/>
                </a:solidFill>
                <a:highlight>
                  <a:srgbClr val="EEFFCC"/>
                </a:highlight>
                <a:uFill>
                  <a:noFill/>
                </a:uFill>
                <a:latin typeface="Courier New"/>
                <a:ea typeface="Courier New"/>
                <a:cs typeface="Courier New"/>
                <a:sym typeface="Courier New"/>
                <a:hlinkClick r:id="rId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0">
                  <a:extLst>
                    <a:ext uri="{A12FA001-AC4F-418D-AE19-62706E023703}">
                      <ahyp:hlinkClr val="tx"/>
                    </a:ext>
                  </a:extLst>
                </a:hlinkClick>
              </a:rPr>
              <a:t>id_start</a:t>
            </a:r>
            <a:r>
              <a:rPr lang="bg" sz="1150">
                <a:solidFill>
                  <a:srgbClr val="333333"/>
                </a:solidFill>
                <a:highlight>
                  <a:srgbClr val="EEFFCC"/>
                </a:highlight>
                <a:latin typeface="Courier New"/>
                <a:ea typeface="Courier New"/>
                <a:cs typeface="Courier New"/>
                <a:sym typeface="Courier New"/>
              </a:rPr>
              <a:t> whose NFKC normalization is in "id_start xid_continue*"&gt;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xid_continue</a:t>
            </a:r>
            <a:r>
              <a:rPr lang="bg" sz="1150">
                <a:solidFill>
                  <a:srgbClr val="333333"/>
                </a:solidFill>
                <a:highlight>
                  <a:srgbClr val="EEFFCC"/>
                </a:highlight>
                <a:latin typeface="Courier New"/>
                <a:ea typeface="Courier New"/>
                <a:cs typeface="Courier New"/>
                <a:sym typeface="Courier New"/>
              </a:rPr>
              <a:t> ::=  &lt;all characters in</a:t>
            </a:r>
            <a:r>
              <a:rPr lang="bg" sz="1150">
                <a:solidFill>
                  <a:srgbClr val="333333"/>
                </a:solidFill>
                <a:highlight>
                  <a:srgbClr val="EEFFCC"/>
                </a:highlight>
                <a:uFill>
                  <a:noFill/>
                </a:uFill>
                <a:latin typeface="Courier New"/>
                <a:ea typeface="Courier New"/>
                <a:cs typeface="Courier New"/>
                <a:sym typeface="Courier New"/>
                <a:hlinkClick r:id="rId11">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2">
                  <a:extLst>
                    <a:ext uri="{A12FA001-AC4F-418D-AE19-62706E023703}">
                      <ahyp:hlinkClr val="tx"/>
                    </a:ext>
                  </a:extLst>
                </a:hlinkClick>
              </a:rPr>
              <a:t>id_continue</a:t>
            </a:r>
            <a:r>
              <a:rPr lang="bg" sz="1150">
                <a:solidFill>
                  <a:srgbClr val="333333"/>
                </a:solidFill>
                <a:highlight>
                  <a:srgbClr val="EEFFCC"/>
                </a:highlight>
                <a:latin typeface="Courier New"/>
                <a:ea typeface="Courier New"/>
                <a:cs typeface="Courier New"/>
                <a:sym typeface="Courier New"/>
              </a:rPr>
              <a:t> whose NFKC normalization is in "id_continue*"&gt;</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Unicode category codes mentioned above stand for:</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120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Lu</a:t>
            </a:r>
            <a:r>
              <a:rPr lang="bg" sz="1200">
                <a:solidFill>
                  <a:srgbClr val="222222"/>
                </a:solidFill>
                <a:highlight>
                  <a:srgbClr val="FFFFFF"/>
                </a:highlight>
                <a:latin typeface="Arial"/>
                <a:ea typeface="Arial"/>
                <a:cs typeface="Arial"/>
                <a:sym typeface="Arial"/>
              </a:rPr>
              <a:t> - uppercase letters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Ll</a:t>
            </a:r>
            <a:r>
              <a:rPr lang="bg" sz="1200">
                <a:solidFill>
                  <a:srgbClr val="222222"/>
                </a:solidFill>
                <a:highlight>
                  <a:srgbClr val="FFFFFF"/>
                </a:highlight>
                <a:latin typeface="Arial"/>
                <a:ea typeface="Arial"/>
                <a:cs typeface="Arial"/>
                <a:sym typeface="Arial"/>
              </a:rPr>
              <a:t> - lowercase letters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Lt</a:t>
            </a:r>
            <a:r>
              <a:rPr lang="bg" sz="1200">
                <a:solidFill>
                  <a:srgbClr val="222222"/>
                </a:solidFill>
                <a:highlight>
                  <a:srgbClr val="FFFFFF"/>
                </a:highlight>
                <a:latin typeface="Arial"/>
                <a:ea typeface="Arial"/>
                <a:cs typeface="Arial"/>
                <a:sym typeface="Arial"/>
              </a:rPr>
              <a:t> - titlecase letters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Lm</a:t>
            </a:r>
            <a:r>
              <a:rPr lang="bg" sz="1200">
                <a:solidFill>
                  <a:srgbClr val="222222"/>
                </a:solidFill>
                <a:highlight>
                  <a:srgbClr val="FFFFFF"/>
                </a:highlight>
                <a:latin typeface="Arial"/>
                <a:ea typeface="Arial"/>
                <a:cs typeface="Arial"/>
                <a:sym typeface="Arial"/>
              </a:rPr>
              <a:t> - modifier letters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Lo</a:t>
            </a:r>
            <a:r>
              <a:rPr lang="bg" sz="1200">
                <a:solidFill>
                  <a:srgbClr val="222222"/>
                </a:solidFill>
                <a:highlight>
                  <a:srgbClr val="FFFFFF"/>
                </a:highlight>
                <a:latin typeface="Arial"/>
                <a:ea typeface="Arial"/>
                <a:cs typeface="Arial"/>
                <a:sym typeface="Arial"/>
              </a:rPr>
              <a:t> - other letters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Nl</a:t>
            </a:r>
            <a:r>
              <a:rPr lang="bg" sz="1200">
                <a:solidFill>
                  <a:srgbClr val="222222"/>
                </a:solidFill>
                <a:highlight>
                  <a:srgbClr val="FFFFFF"/>
                </a:highlight>
                <a:latin typeface="Arial"/>
                <a:ea typeface="Arial"/>
                <a:cs typeface="Arial"/>
                <a:sym typeface="Arial"/>
              </a:rPr>
              <a:t> - letter numbers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Mn</a:t>
            </a:r>
            <a:r>
              <a:rPr lang="bg" sz="1200">
                <a:solidFill>
                  <a:srgbClr val="222222"/>
                </a:solidFill>
                <a:highlight>
                  <a:srgbClr val="FFFFFF"/>
                </a:highlight>
                <a:latin typeface="Arial"/>
                <a:ea typeface="Arial"/>
                <a:cs typeface="Arial"/>
                <a:sym typeface="Arial"/>
              </a:rPr>
              <a:t> - nonspacing marks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Mc</a:t>
            </a:r>
            <a:r>
              <a:rPr lang="bg" sz="1200">
                <a:solidFill>
                  <a:srgbClr val="222222"/>
                </a:solidFill>
                <a:highlight>
                  <a:srgbClr val="FFFFFF"/>
                </a:highlight>
                <a:latin typeface="Arial"/>
                <a:ea typeface="Arial"/>
                <a:cs typeface="Arial"/>
                <a:sym typeface="Arial"/>
              </a:rPr>
              <a:t> - spacing combining marks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Nd</a:t>
            </a:r>
            <a:r>
              <a:rPr lang="bg" sz="1200">
                <a:solidFill>
                  <a:srgbClr val="222222"/>
                </a:solidFill>
                <a:highlight>
                  <a:srgbClr val="FFFFFF"/>
                </a:highlight>
                <a:latin typeface="Arial"/>
                <a:ea typeface="Arial"/>
                <a:cs typeface="Arial"/>
                <a:sym typeface="Arial"/>
              </a:rPr>
              <a:t> - decimal numbers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Pc</a:t>
            </a:r>
            <a:r>
              <a:rPr lang="bg" sz="1200">
                <a:solidFill>
                  <a:srgbClr val="222222"/>
                </a:solidFill>
                <a:highlight>
                  <a:srgbClr val="FFFFFF"/>
                </a:highlight>
                <a:latin typeface="Arial"/>
                <a:ea typeface="Arial"/>
                <a:cs typeface="Arial"/>
                <a:sym typeface="Arial"/>
              </a:rPr>
              <a:t> - connector punctuations</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Other_ID_Start</a:t>
            </a:r>
            <a:r>
              <a:rPr lang="bg" sz="1200">
                <a:solidFill>
                  <a:srgbClr val="222222"/>
                </a:solidFill>
                <a:highlight>
                  <a:srgbClr val="FFFFFF"/>
                </a:highlight>
                <a:latin typeface="Arial"/>
                <a:ea typeface="Arial"/>
                <a:cs typeface="Arial"/>
                <a:sym typeface="Arial"/>
              </a:rPr>
              <a:t> - explicit list of characters in </a:t>
            </a:r>
            <a:r>
              <a:rPr lang="bg" sz="1200">
                <a:solidFill>
                  <a:srgbClr val="0072AA"/>
                </a:solidFill>
                <a:highlight>
                  <a:srgbClr val="FFFFFF"/>
                </a:highlight>
                <a:uFill>
                  <a:noFill/>
                </a:uFill>
                <a:latin typeface="Arial"/>
                <a:ea typeface="Arial"/>
                <a:cs typeface="Arial"/>
                <a:sym typeface="Arial"/>
                <a:hlinkClick r:id="rId13">
                  <a:extLst>
                    <a:ext uri="{A12FA001-AC4F-418D-AE19-62706E023703}">
                      <ahyp:hlinkClr val="tx"/>
                    </a:ext>
                  </a:extLst>
                </a:hlinkClick>
              </a:rPr>
              <a:t>PropList.txt</a:t>
            </a:r>
            <a:r>
              <a:rPr lang="bg" sz="1200">
                <a:solidFill>
                  <a:srgbClr val="222222"/>
                </a:solidFill>
                <a:highlight>
                  <a:srgbClr val="FFFFFF"/>
                </a:highlight>
                <a:latin typeface="Arial"/>
                <a:ea typeface="Arial"/>
                <a:cs typeface="Arial"/>
                <a:sym typeface="Arial"/>
              </a:rPr>
              <a:t> to support backwards compatibility</a:t>
            </a:r>
            <a:endParaRPr sz="1200">
              <a:solidFill>
                <a:srgbClr val="222222"/>
              </a:solidFill>
              <a:highlight>
                <a:srgbClr val="FFFFFF"/>
              </a:highlight>
              <a:latin typeface="Arial"/>
              <a:ea typeface="Arial"/>
              <a:cs typeface="Arial"/>
              <a:sym typeface="Arial"/>
            </a:endParaRPr>
          </a:p>
          <a:p>
            <a:pPr indent="-281940" lvl="0" marL="457200" rtl="0" algn="l">
              <a:lnSpc>
                <a:spcPct val="140000"/>
              </a:lnSpc>
              <a:spcBef>
                <a:spcPts val="0"/>
              </a:spcBef>
              <a:spcAft>
                <a:spcPts val="0"/>
              </a:spcAft>
              <a:buClr>
                <a:srgbClr val="222222"/>
              </a:buClr>
              <a:buSzPct val="100000"/>
              <a:buFont typeface="Arial"/>
              <a:buChar char="●"/>
            </a:pPr>
            <a:r>
              <a:rPr i="1" lang="bg" sz="1200">
                <a:solidFill>
                  <a:srgbClr val="222222"/>
                </a:solidFill>
                <a:highlight>
                  <a:srgbClr val="FFFFFF"/>
                </a:highlight>
                <a:latin typeface="Arial"/>
                <a:ea typeface="Arial"/>
                <a:cs typeface="Arial"/>
                <a:sym typeface="Arial"/>
              </a:rPr>
              <a:t>Other_ID_Continue</a:t>
            </a:r>
            <a:r>
              <a:rPr lang="bg" sz="1200">
                <a:solidFill>
                  <a:srgbClr val="222222"/>
                </a:solidFill>
                <a:highlight>
                  <a:srgbClr val="FFFFFF"/>
                </a:highlight>
                <a:latin typeface="Arial"/>
                <a:ea typeface="Arial"/>
                <a:cs typeface="Arial"/>
                <a:sym typeface="Arial"/>
              </a:rPr>
              <a:t> - likewise</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All identifiers are converted into the normal form NFKC while parsing; comparison of identifiers is based on NFKC.</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1200"/>
              </a:spcAft>
              <a:buNone/>
            </a:pPr>
            <a:r>
              <a:rPr lang="bg" sz="1200">
                <a:solidFill>
                  <a:srgbClr val="222222"/>
                </a:solidFill>
                <a:highlight>
                  <a:srgbClr val="FFFFFF"/>
                </a:highlight>
                <a:latin typeface="Arial"/>
                <a:ea typeface="Arial"/>
                <a:cs typeface="Arial"/>
                <a:sym typeface="Arial"/>
              </a:rPr>
              <a:t>A non-normative HTML file listing all valid identifier characters for Unicode 4.1 can be found at </a:t>
            </a:r>
            <a:r>
              <a:rPr lang="bg" sz="1200">
                <a:solidFill>
                  <a:srgbClr val="0072AA"/>
                </a:solidFill>
                <a:highlight>
                  <a:srgbClr val="FFFFFF"/>
                </a:highlight>
                <a:uFill>
                  <a:noFill/>
                </a:uFill>
                <a:latin typeface="Arial"/>
                <a:ea typeface="Arial"/>
                <a:cs typeface="Arial"/>
                <a:sym typeface="Arial"/>
                <a:hlinkClick r:id="rId14">
                  <a:extLst>
                    <a:ext uri="{A12FA001-AC4F-418D-AE19-62706E023703}">
                      <ahyp:hlinkClr val="tx"/>
                    </a:ext>
                  </a:extLst>
                </a:hlinkClick>
              </a:rPr>
              <a:t>https://www.unicode.org/Public/13.0.0/ucd/DerivedCoreProperties.txt</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idx="1" type="body"/>
          </p:nvPr>
        </p:nvSpPr>
        <p:spPr>
          <a:xfrm>
            <a:off x="1203900" y="267000"/>
            <a:ext cx="7130400" cy="4515900"/>
          </a:xfrm>
          <a:prstGeom prst="rect">
            <a:avLst/>
          </a:prstGeom>
        </p:spPr>
        <p:txBody>
          <a:bodyPr anchorCtr="0" anchor="t" bIns="91425" lIns="91425" spcFirstLastPara="1" rIns="91425" wrap="square" tIns="91425">
            <a:normAutofit/>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Keywords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following identifiers are used as reserved words, or </a:t>
            </a:r>
            <a:r>
              <a:rPr i="1" lang="bg" sz="1200">
                <a:solidFill>
                  <a:srgbClr val="222222"/>
                </a:solidFill>
                <a:highlight>
                  <a:srgbClr val="FFFFFF"/>
                </a:highlight>
                <a:latin typeface="Arial"/>
                <a:ea typeface="Arial"/>
                <a:cs typeface="Arial"/>
                <a:sym typeface="Arial"/>
              </a:rPr>
              <a:t>keywords</a:t>
            </a:r>
            <a:r>
              <a:rPr lang="bg" sz="1200">
                <a:solidFill>
                  <a:srgbClr val="222222"/>
                </a:solidFill>
                <a:highlight>
                  <a:srgbClr val="FFFFFF"/>
                </a:highlight>
                <a:latin typeface="Arial"/>
                <a:ea typeface="Arial"/>
                <a:cs typeface="Arial"/>
                <a:sym typeface="Arial"/>
              </a:rPr>
              <a:t> of the language, and cannot be used as ordinary identifiers. They must be spelled exactly as written here: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False      await      else       import     pass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None       break      except     in         raise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True       class      finally    is         return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and        continue   for        lambda     try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as         def        from       nonlocal   while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assert     del        global     not        with</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async      elif       if         or         yield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idx="1" type="body"/>
          </p:nvPr>
        </p:nvSpPr>
        <p:spPr>
          <a:xfrm>
            <a:off x="1213275" y="248275"/>
            <a:ext cx="7121100" cy="4712400"/>
          </a:xfrm>
          <a:prstGeom prst="rect">
            <a:avLst/>
          </a:prstGeom>
        </p:spPr>
        <p:txBody>
          <a:bodyPr anchorCtr="0" anchor="t" bIns="91425" lIns="91425" spcFirstLastPara="1" rIns="91425" wrap="square" tIns="91425">
            <a:normAutofit fontScale="70000" lnSpcReduction="20000"/>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Reserved classes of identifiers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Certain classes of identifiers (besides keywords) have special meanings. These classes are identified by the patterns of leading and trailing underscore characters: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222222"/>
                </a:solidFill>
                <a:highlight>
                  <a:srgbClr val="ECF0F3"/>
                </a:highlight>
                <a:latin typeface="Courier New"/>
                <a:ea typeface="Courier New"/>
                <a:cs typeface="Courier New"/>
                <a:sym typeface="Courier New"/>
              </a:rPr>
              <a:t>_*</a:t>
            </a:r>
            <a:endParaRPr sz="1150">
              <a:solidFill>
                <a:srgbClr val="222222"/>
              </a:solidFill>
              <a:highlight>
                <a:srgbClr val="ECF0F3"/>
              </a:highlight>
              <a:latin typeface="Courier New"/>
              <a:ea typeface="Courier New"/>
              <a:cs typeface="Courier New"/>
              <a:sym typeface="Courier New"/>
            </a:endParaRPr>
          </a:p>
          <a:p>
            <a:pPr indent="0" lvl="0" marL="292100" rtl="0" algn="l">
              <a:lnSpc>
                <a:spcPct val="140000"/>
              </a:lnSpc>
              <a:spcBef>
                <a:spcPts val="1100"/>
              </a:spcBef>
              <a:spcAft>
                <a:spcPts val="0"/>
              </a:spcAft>
              <a:buNone/>
            </a:pPr>
            <a:r>
              <a:rPr lang="bg" sz="1200">
                <a:solidFill>
                  <a:srgbClr val="222222"/>
                </a:solidFill>
                <a:highlight>
                  <a:srgbClr val="FFFFFF"/>
                </a:highlight>
                <a:latin typeface="Arial"/>
                <a:ea typeface="Arial"/>
                <a:cs typeface="Arial"/>
                <a:sym typeface="Arial"/>
              </a:rPr>
              <a:t>Not imported by </a:t>
            </a:r>
            <a:r>
              <a:rPr lang="bg" sz="1150">
                <a:solidFill>
                  <a:srgbClr val="222222"/>
                </a:solidFill>
                <a:highlight>
                  <a:srgbClr val="ECF0F3"/>
                </a:highlight>
                <a:latin typeface="Courier New"/>
                <a:ea typeface="Courier New"/>
                <a:cs typeface="Courier New"/>
                <a:sym typeface="Courier New"/>
              </a:rPr>
              <a:t>from module import *</a:t>
            </a:r>
            <a:r>
              <a:rPr lang="bg" sz="1200">
                <a:solidFill>
                  <a:srgbClr val="222222"/>
                </a:solidFill>
                <a:highlight>
                  <a:srgbClr val="FFFFFF"/>
                </a:highlight>
                <a:latin typeface="Arial"/>
                <a:ea typeface="Arial"/>
                <a:cs typeface="Arial"/>
                <a:sym typeface="Arial"/>
              </a:rPr>
              <a:t>. The special identifier </a:t>
            </a:r>
            <a:r>
              <a:rPr lang="bg" sz="1150">
                <a:solidFill>
                  <a:srgbClr val="222222"/>
                </a:solidFill>
                <a:highlight>
                  <a:srgbClr val="ECF0F3"/>
                </a:highlight>
                <a:latin typeface="Courier New"/>
                <a:ea typeface="Courier New"/>
                <a:cs typeface="Courier New"/>
                <a:sym typeface="Courier New"/>
              </a:rPr>
              <a:t>_</a:t>
            </a:r>
            <a:r>
              <a:rPr lang="bg" sz="1200">
                <a:solidFill>
                  <a:srgbClr val="222222"/>
                </a:solidFill>
                <a:highlight>
                  <a:srgbClr val="FFFFFF"/>
                </a:highlight>
                <a:latin typeface="Arial"/>
                <a:ea typeface="Arial"/>
                <a:cs typeface="Arial"/>
                <a:sym typeface="Arial"/>
              </a:rPr>
              <a:t> is used in the interactive interpreter to store the result of the last evaluation; it is stored in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builtins</a:t>
            </a:r>
            <a:r>
              <a:rPr lang="bg" sz="1200">
                <a:solidFill>
                  <a:srgbClr val="222222"/>
                </a:solidFill>
                <a:highlight>
                  <a:srgbClr val="FFFFFF"/>
                </a:highlight>
                <a:latin typeface="Arial"/>
                <a:ea typeface="Arial"/>
                <a:cs typeface="Arial"/>
                <a:sym typeface="Arial"/>
              </a:rPr>
              <a:t> module. When not in interactive mode, </a:t>
            </a:r>
            <a:r>
              <a:rPr lang="bg" sz="1150">
                <a:solidFill>
                  <a:srgbClr val="222222"/>
                </a:solidFill>
                <a:highlight>
                  <a:srgbClr val="ECF0F3"/>
                </a:highlight>
                <a:latin typeface="Courier New"/>
                <a:ea typeface="Courier New"/>
                <a:cs typeface="Courier New"/>
                <a:sym typeface="Courier New"/>
              </a:rPr>
              <a:t>_</a:t>
            </a:r>
            <a:r>
              <a:rPr lang="bg" sz="1200">
                <a:solidFill>
                  <a:srgbClr val="222222"/>
                </a:solidFill>
                <a:highlight>
                  <a:srgbClr val="FFFFFF"/>
                </a:highlight>
                <a:latin typeface="Arial"/>
                <a:ea typeface="Arial"/>
                <a:cs typeface="Arial"/>
                <a:sym typeface="Arial"/>
              </a:rPr>
              <a:t> has no special meaning and is not defined. See section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The import statement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355600" marR="63500" rtl="0" algn="l">
              <a:lnSpc>
                <a:spcPct val="140000"/>
              </a:lnSpc>
              <a:spcBef>
                <a:spcPts val="3100"/>
              </a:spcBef>
              <a:spcAft>
                <a:spcPts val="0"/>
              </a:spcAft>
              <a:buNone/>
            </a:pPr>
            <a:r>
              <a:rPr b="1" lang="bg" sz="1200">
                <a:solidFill>
                  <a:srgbClr val="222222"/>
                </a:solidFill>
                <a:highlight>
                  <a:srgbClr val="EEEEEE"/>
                </a:highlight>
                <a:latin typeface="Arial"/>
                <a:ea typeface="Arial"/>
                <a:cs typeface="Arial"/>
                <a:sym typeface="Arial"/>
              </a:rPr>
              <a:t>Note</a:t>
            </a:r>
            <a:r>
              <a:rPr lang="bg" sz="1200">
                <a:solidFill>
                  <a:srgbClr val="222222"/>
                </a:solidFill>
                <a:highlight>
                  <a:srgbClr val="EEEEEE"/>
                </a:highlight>
                <a:latin typeface="Arial"/>
                <a:ea typeface="Arial"/>
                <a:cs typeface="Arial"/>
                <a:sym typeface="Arial"/>
              </a:rPr>
              <a:t> The name </a:t>
            </a:r>
            <a:r>
              <a:rPr lang="bg" sz="1150">
                <a:solidFill>
                  <a:srgbClr val="222222"/>
                </a:solidFill>
                <a:highlight>
                  <a:srgbClr val="D6D6D6"/>
                </a:highlight>
                <a:latin typeface="Courier New"/>
                <a:ea typeface="Courier New"/>
                <a:cs typeface="Courier New"/>
                <a:sym typeface="Courier New"/>
              </a:rPr>
              <a:t>_</a:t>
            </a:r>
            <a:r>
              <a:rPr lang="bg" sz="1200">
                <a:solidFill>
                  <a:srgbClr val="222222"/>
                </a:solidFill>
                <a:highlight>
                  <a:srgbClr val="EEEEEE"/>
                </a:highlight>
                <a:latin typeface="Arial"/>
                <a:ea typeface="Arial"/>
                <a:cs typeface="Arial"/>
                <a:sym typeface="Arial"/>
              </a:rPr>
              <a:t> is often used in conjunction with internationalization; refer to the documentation for the </a:t>
            </a:r>
            <a:r>
              <a:rPr lang="bg" sz="1150">
                <a:solidFill>
                  <a:srgbClr val="0072AA"/>
                </a:solidFill>
                <a:highlight>
                  <a:srgbClr val="D6D6D6"/>
                </a:highlight>
                <a:uFill>
                  <a:noFill/>
                </a:uFill>
                <a:latin typeface="Courier New"/>
                <a:ea typeface="Courier New"/>
                <a:cs typeface="Courier New"/>
                <a:sym typeface="Courier New"/>
                <a:hlinkClick r:id="rId5">
                  <a:extLst>
                    <a:ext uri="{A12FA001-AC4F-418D-AE19-62706E023703}">
                      <ahyp:hlinkClr val="tx"/>
                    </a:ext>
                  </a:extLst>
                </a:hlinkClick>
              </a:rPr>
              <a:t>gettext</a:t>
            </a:r>
            <a:r>
              <a:rPr lang="bg" sz="1200">
                <a:solidFill>
                  <a:srgbClr val="222222"/>
                </a:solidFill>
                <a:highlight>
                  <a:srgbClr val="EEEEEE"/>
                </a:highlight>
                <a:latin typeface="Arial"/>
                <a:ea typeface="Arial"/>
                <a:cs typeface="Arial"/>
                <a:sym typeface="Arial"/>
              </a:rPr>
              <a:t> module for more information on this convention.</a:t>
            </a:r>
            <a:endParaRPr sz="1200">
              <a:solidFill>
                <a:srgbClr val="222222"/>
              </a:solidFill>
              <a:highlight>
                <a:srgbClr val="EEEEEE"/>
              </a:highlight>
              <a:latin typeface="Arial"/>
              <a:ea typeface="Arial"/>
              <a:cs typeface="Arial"/>
              <a:sym typeface="Arial"/>
            </a:endParaRPr>
          </a:p>
          <a:p>
            <a:pPr indent="0" lvl="0" marL="0" rtl="0" algn="l">
              <a:spcBef>
                <a:spcPts val="2700"/>
              </a:spcBef>
              <a:spcAft>
                <a:spcPts val="0"/>
              </a:spcAft>
              <a:buNone/>
            </a:pPr>
            <a:r>
              <a:rPr lang="bg" sz="1150">
                <a:solidFill>
                  <a:srgbClr val="222222"/>
                </a:solidFill>
                <a:highlight>
                  <a:srgbClr val="ECF0F3"/>
                </a:highlight>
                <a:latin typeface="Courier New"/>
                <a:ea typeface="Courier New"/>
                <a:cs typeface="Courier New"/>
                <a:sym typeface="Courier New"/>
              </a:rPr>
              <a:t>__*__</a:t>
            </a:r>
            <a:endParaRPr sz="1150">
              <a:solidFill>
                <a:srgbClr val="222222"/>
              </a:solidFill>
              <a:highlight>
                <a:srgbClr val="ECF0F3"/>
              </a:highlight>
              <a:latin typeface="Courier New"/>
              <a:ea typeface="Courier New"/>
              <a:cs typeface="Courier New"/>
              <a:sym typeface="Courier New"/>
            </a:endParaRPr>
          </a:p>
          <a:p>
            <a:pPr indent="0" lvl="0" marL="292100" rtl="0" algn="l">
              <a:lnSpc>
                <a:spcPct val="140000"/>
              </a:lnSpc>
              <a:spcBef>
                <a:spcPts val="1100"/>
              </a:spcBef>
              <a:spcAft>
                <a:spcPts val="0"/>
              </a:spcAft>
              <a:buNone/>
            </a:pPr>
            <a:r>
              <a:rPr lang="bg" sz="1200">
                <a:solidFill>
                  <a:srgbClr val="222222"/>
                </a:solidFill>
                <a:highlight>
                  <a:srgbClr val="FFFFFF"/>
                </a:highlight>
                <a:latin typeface="Arial"/>
                <a:ea typeface="Arial"/>
                <a:cs typeface="Arial"/>
                <a:sym typeface="Arial"/>
              </a:rPr>
              <a:t>System-defined names, informally known as “dunder” names. These names are defined by the interpreter and its implementation (including the standard library). Current system names are discussed in the </a:t>
            </a:r>
            <a:r>
              <a:rPr lang="bg" sz="1200">
                <a:solidFill>
                  <a:srgbClr val="0072AA"/>
                </a:solidFill>
                <a:highlight>
                  <a:srgbClr val="FFFFFF"/>
                </a:highlight>
                <a:uFill>
                  <a:noFill/>
                </a:uFill>
                <a:latin typeface="Arial"/>
                <a:ea typeface="Arial"/>
                <a:cs typeface="Arial"/>
                <a:sym typeface="Arial"/>
                <a:hlinkClick r:id="rId6">
                  <a:extLst>
                    <a:ext uri="{A12FA001-AC4F-418D-AE19-62706E023703}">
                      <ahyp:hlinkClr val="tx"/>
                    </a:ext>
                  </a:extLst>
                </a:hlinkClick>
              </a:rPr>
              <a:t>Special method names</a:t>
            </a:r>
            <a:r>
              <a:rPr lang="bg" sz="1200">
                <a:solidFill>
                  <a:srgbClr val="222222"/>
                </a:solidFill>
                <a:highlight>
                  <a:srgbClr val="FFFFFF"/>
                </a:highlight>
                <a:latin typeface="Arial"/>
                <a:ea typeface="Arial"/>
                <a:cs typeface="Arial"/>
                <a:sym typeface="Arial"/>
              </a:rPr>
              <a:t> section and elsewhere. More will likely be defined in future versions of Python. </a:t>
            </a:r>
            <a:r>
              <a:rPr i="1" lang="bg" sz="1200">
                <a:solidFill>
                  <a:srgbClr val="222222"/>
                </a:solidFill>
                <a:highlight>
                  <a:srgbClr val="FFFFFF"/>
                </a:highlight>
                <a:latin typeface="Arial"/>
                <a:ea typeface="Arial"/>
                <a:cs typeface="Arial"/>
                <a:sym typeface="Arial"/>
              </a:rPr>
              <a:t>Any</a:t>
            </a:r>
            <a:r>
              <a:rPr lang="bg" sz="1200">
                <a:solidFill>
                  <a:srgbClr val="222222"/>
                </a:solidFill>
                <a:highlight>
                  <a:srgbClr val="FFFFFF"/>
                </a:highlight>
                <a:latin typeface="Arial"/>
                <a:ea typeface="Arial"/>
                <a:cs typeface="Arial"/>
                <a:sym typeface="Arial"/>
              </a:rPr>
              <a:t> use of </a:t>
            </a:r>
            <a:r>
              <a:rPr lang="bg" sz="1150">
                <a:solidFill>
                  <a:srgbClr val="222222"/>
                </a:solidFill>
                <a:highlight>
                  <a:srgbClr val="ECF0F3"/>
                </a:highlight>
                <a:latin typeface="Courier New"/>
                <a:ea typeface="Courier New"/>
                <a:cs typeface="Courier New"/>
                <a:sym typeface="Courier New"/>
              </a:rPr>
              <a:t>__*__</a:t>
            </a:r>
            <a:r>
              <a:rPr lang="bg" sz="1200">
                <a:solidFill>
                  <a:srgbClr val="222222"/>
                </a:solidFill>
                <a:highlight>
                  <a:srgbClr val="FFFFFF"/>
                </a:highlight>
                <a:latin typeface="Arial"/>
                <a:ea typeface="Arial"/>
                <a:cs typeface="Arial"/>
                <a:sym typeface="Arial"/>
              </a:rPr>
              <a:t> names, in any context, that does not follow explicitly documented use, is subject to breakage without warning.</a:t>
            </a:r>
            <a:endParaRPr sz="1200">
              <a:solidFill>
                <a:srgbClr val="222222"/>
              </a:solidFill>
              <a:highlight>
                <a:srgbClr val="FFFFFF"/>
              </a:highlight>
              <a:latin typeface="Arial"/>
              <a:ea typeface="Arial"/>
              <a:cs typeface="Arial"/>
              <a:sym typeface="Arial"/>
            </a:endParaRPr>
          </a:p>
          <a:p>
            <a:pPr indent="0" lvl="0" marL="0" rtl="0" algn="l">
              <a:spcBef>
                <a:spcPts val="3100"/>
              </a:spcBef>
              <a:spcAft>
                <a:spcPts val="0"/>
              </a:spcAft>
              <a:buNone/>
            </a:pPr>
            <a:r>
              <a:rPr lang="bg" sz="1150">
                <a:solidFill>
                  <a:srgbClr val="222222"/>
                </a:solidFill>
                <a:highlight>
                  <a:srgbClr val="ECF0F3"/>
                </a:highlight>
                <a:latin typeface="Courier New"/>
                <a:ea typeface="Courier New"/>
                <a:cs typeface="Courier New"/>
                <a:sym typeface="Courier New"/>
              </a:rPr>
              <a:t>__*</a:t>
            </a:r>
            <a:endParaRPr sz="1150">
              <a:solidFill>
                <a:srgbClr val="222222"/>
              </a:solidFill>
              <a:highlight>
                <a:srgbClr val="ECF0F3"/>
              </a:highlight>
              <a:latin typeface="Courier New"/>
              <a:ea typeface="Courier New"/>
              <a:cs typeface="Courier New"/>
              <a:sym typeface="Courier New"/>
            </a:endParaRPr>
          </a:p>
          <a:p>
            <a:pPr indent="0" lvl="0" marL="292100" rtl="0" algn="l">
              <a:lnSpc>
                <a:spcPct val="140000"/>
              </a:lnSpc>
              <a:spcBef>
                <a:spcPts val="1100"/>
              </a:spcBef>
              <a:spcAft>
                <a:spcPts val="3100"/>
              </a:spcAft>
              <a:buNone/>
            </a:pPr>
            <a:r>
              <a:rPr lang="bg" sz="1200">
                <a:solidFill>
                  <a:srgbClr val="222222"/>
                </a:solidFill>
                <a:highlight>
                  <a:srgbClr val="FFFFFF"/>
                </a:highlight>
                <a:latin typeface="Arial"/>
                <a:ea typeface="Arial"/>
                <a:cs typeface="Arial"/>
                <a:sym typeface="Arial"/>
              </a:rPr>
              <a:t>Class-private names. Names in this category, when used within the context of a class definition, are re-written to use a mangled form to help avoid name clashes between “private” attributes of base and derived classes. See section </a:t>
            </a:r>
            <a:r>
              <a:rPr lang="bg" sz="1200">
                <a:solidFill>
                  <a:srgbClr val="0072AA"/>
                </a:solidFill>
                <a:highlight>
                  <a:srgbClr val="FFFFFF"/>
                </a:highlight>
                <a:uFill>
                  <a:noFill/>
                </a:uFill>
                <a:latin typeface="Arial"/>
                <a:ea typeface="Arial"/>
                <a:cs typeface="Arial"/>
                <a:sym typeface="Arial"/>
                <a:hlinkClick r:id="rId7">
                  <a:extLst>
                    <a:ext uri="{A12FA001-AC4F-418D-AE19-62706E023703}">
                      <ahyp:hlinkClr val="tx"/>
                    </a:ext>
                  </a:extLst>
                </a:hlinkClick>
              </a:rPr>
              <a:t>Identifiers (Names)</a:t>
            </a:r>
            <a:r>
              <a:rPr lang="bg" sz="1200">
                <a:solidFill>
                  <a:srgbClr val="222222"/>
                </a:solidFill>
                <a:highlight>
                  <a:srgbClr val="FFFFFF"/>
                </a:highlight>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269075" y="1720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Syntax basics</a:t>
            </a:r>
            <a:endParaRPr/>
          </a:p>
        </p:txBody>
      </p:sp>
      <p:sp>
        <p:nvSpPr>
          <p:cNvPr id="283" name="Google Shape;283;p14"/>
          <p:cNvSpPr txBox="1"/>
          <p:nvPr>
            <p:ph idx="1" type="body"/>
          </p:nvPr>
        </p:nvSpPr>
        <p:spPr>
          <a:xfrm>
            <a:off x="1303800" y="1036625"/>
            <a:ext cx="7030500" cy="34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When you come from other programming language like C, C++, C#, Java, JS you would most likely expect to see code blocks wrapped in </a:t>
            </a:r>
            <a:r>
              <a:rPr b="1" lang="bg"/>
              <a:t>{}</a:t>
            </a:r>
            <a:r>
              <a:rPr lang="bg"/>
              <a:t>, and most likely you have seen statements to be wrapped within </a:t>
            </a:r>
            <a:r>
              <a:rPr b="1" lang="bg"/>
              <a:t>()</a:t>
            </a:r>
            <a:r>
              <a:rPr lang="bg"/>
              <a:t>. Also you might be aware of using symbols like </a:t>
            </a:r>
            <a:r>
              <a:rPr b="1" lang="bg"/>
              <a:t>&amp;&amp;, ! and | and ; </a:t>
            </a:r>
            <a:r>
              <a:rPr lang="bg"/>
              <a:t>when writing conditions for example.</a:t>
            </a:r>
            <a:endParaRPr/>
          </a:p>
          <a:p>
            <a:pPr indent="0" lvl="0" marL="0" rtl="0" algn="l">
              <a:spcBef>
                <a:spcPts val="1200"/>
              </a:spcBef>
              <a:spcAft>
                <a:spcPts val="0"/>
              </a:spcAft>
              <a:buNone/>
            </a:pPr>
            <a:r>
              <a:rPr lang="bg"/>
              <a:t>Well in Python you won’t see those involved. In python we are using </a:t>
            </a:r>
            <a:r>
              <a:rPr b="1" lang="bg"/>
              <a:t>indentations </a:t>
            </a:r>
            <a:r>
              <a:rPr lang="bg"/>
              <a:t>in order to define context, and </a:t>
            </a:r>
            <a:r>
              <a:rPr b="1" lang="bg"/>
              <a:t>indentations </a:t>
            </a:r>
            <a:r>
              <a:rPr lang="bg"/>
              <a:t>are being used from the </a:t>
            </a:r>
            <a:r>
              <a:rPr b="1" lang="bg"/>
              <a:t>interpreter </a:t>
            </a:r>
            <a:r>
              <a:rPr lang="bg"/>
              <a:t>to recognize what kind of flow we’ve asked him to execute.</a:t>
            </a:r>
            <a:endParaRPr/>
          </a:p>
          <a:p>
            <a:pPr indent="0" lvl="0" marL="0" rtl="0" algn="l">
              <a:spcBef>
                <a:spcPts val="1200"/>
              </a:spcBef>
              <a:spcAft>
                <a:spcPts val="0"/>
              </a:spcAft>
              <a:buNone/>
            </a:pPr>
            <a:r>
              <a:rPr lang="bg"/>
              <a:t>According to PEP8, the indentation should be 4 spaces. Most of the IDEs for Python are using PEP8 as code formatter manner, like </a:t>
            </a:r>
            <a:r>
              <a:rPr b="1" lang="bg"/>
              <a:t>PyCharm</a:t>
            </a:r>
            <a:r>
              <a:rPr lang="bg"/>
              <a:t>.</a:t>
            </a:r>
            <a:endParaRPr/>
          </a:p>
          <a:p>
            <a:pPr indent="0" lvl="0" marL="0" rtl="0" algn="l">
              <a:spcBef>
                <a:spcPts val="1200"/>
              </a:spcBef>
              <a:spcAft>
                <a:spcPts val="1200"/>
              </a:spcAft>
              <a:buNone/>
            </a:pPr>
            <a:r>
              <a:rPr lang="bg"/>
              <a:t>  </a:t>
            </a:r>
            <a:r>
              <a:rPr b="1" lang="bg"/>
              <a:t>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2"/>
          <p:cNvSpPr txBox="1"/>
          <p:nvPr>
            <p:ph idx="1" type="body"/>
          </p:nvPr>
        </p:nvSpPr>
        <p:spPr>
          <a:xfrm>
            <a:off x="1303800" y="178000"/>
            <a:ext cx="7030500" cy="46938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String literals are described by the following lexical definitions: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stringliteral  </a:t>
            </a:r>
            <a:r>
              <a:rPr lang="bg" sz="1150">
                <a:solidFill>
                  <a:srgbClr val="333333"/>
                </a:solidFill>
                <a:highlight>
                  <a:srgbClr val="EEFFCC"/>
                </a:highlight>
                <a:latin typeface="Courier New"/>
                <a:ea typeface="Courier New"/>
                <a:cs typeface="Courier New"/>
                <a:sym typeface="Courier New"/>
              </a:rPr>
              <a:t>::=  [</a:t>
            </a:r>
            <a:r>
              <a:rPr lang="bg" sz="1100">
                <a:solidFill>
                  <a:srgbClr val="0072AA"/>
                </a:solidFill>
                <a:highlight>
                  <a:srgbClr val="EEFFCC"/>
                </a:highlight>
                <a:uFill>
                  <a:noFill/>
                </a:uFill>
                <a:latin typeface="Courier New"/>
                <a:ea typeface="Courier New"/>
                <a:cs typeface="Courier New"/>
                <a:sym typeface="Courier New"/>
                <a:hlinkClick r:id="rId3">
                  <a:extLst>
                    <a:ext uri="{A12FA001-AC4F-418D-AE19-62706E023703}">
                      <ahyp:hlinkClr val="tx"/>
                    </a:ext>
                  </a:extLst>
                </a:hlinkClick>
              </a:rPr>
              <a:t>stringprefix</a:t>
            </a:r>
            <a:r>
              <a:rPr lang="bg" sz="1150">
                <a:solidFill>
                  <a:srgbClr val="333333"/>
                </a:solidFill>
                <a:highlight>
                  <a:srgbClr val="EEFFCC"/>
                </a:highlight>
                <a:latin typeface="Courier New"/>
                <a:ea typeface="Courier New"/>
                <a:cs typeface="Courier New"/>
                <a:sym typeface="Courier New"/>
              </a:rPr>
              <a:t>](</a:t>
            </a:r>
            <a:r>
              <a:rPr lang="bg" sz="1100">
                <a:solidFill>
                  <a:srgbClr val="0072AA"/>
                </a:solidFill>
                <a:highlight>
                  <a:srgbClr val="EEFFCC"/>
                </a:highlight>
                <a:uFill>
                  <a:noFill/>
                </a:uFill>
                <a:latin typeface="Courier New"/>
                <a:ea typeface="Courier New"/>
                <a:cs typeface="Courier New"/>
                <a:sym typeface="Courier New"/>
                <a:hlinkClick r:id="rId4">
                  <a:extLst>
                    <a:ext uri="{A12FA001-AC4F-418D-AE19-62706E023703}">
                      <ahyp:hlinkClr val="tx"/>
                    </a:ext>
                  </a:extLst>
                </a:hlinkClick>
              </a:rPr>
              <a:t>shortstring</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6">
                  <a:extLst>
                    <a:ext uri="{A12FA001-AC4F-418D-AE19-62706E023703}">
                      <ahyp:hlinkClr val="tx"/>
                    </a:ext>
                  </a:extLst>
                </a:hlinkClick>
              </a:rPr>
              <a:t>longstring</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stringprefix   </a:t>
            </a:r>
            <a:r>
              <a:rPr lang="bg" sz="1150">
                <a:solidFill>
                  <a:srgbClr val="333333"/>
                </a:solidFill>
                <a:highlight>
                  <a:srgbClr val="EEFFCC"/>
                </a:highlight>
                <a:latin typeface="Courier New"/>
                <a:ea typeface="Courier New"/>
                <a:cs typeface="Courier New"/>
                <a:sym typeface="Courier New"/>
              </a:rPr>
              <a:t>::=  "r" | "u" | "R" | "U" | "f" | "F"</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"fr" | "Fr" | "fR" | "FR" | "rf" | "rF" | "Rf" | "RF"</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shortstring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8">
                  <a:extLst>
                    <a:ext uri="{A12FA001-AC4F-418D-AE19-62706E023703}">
                      <ahyp:hlinkClr val="tx"/>
                    </a:ext>
                  </a:extLst>
                </a:hlinkClick>
              </a:rPr>
              <a:t>shortstringitem</a:t>
            </a:r>
            <a:r>
              <a:rPr lang="bg" sz="1150">
                <a:solidFill>
                  <a:srgbClr val="333333"/>
                </a:solidFill>
                <a:highlight>
                  <a:srgbClr val="EEFFCC"/>
                </a:highlight>
                <a:latin typeface="Courier New"/>
                <a:ea typeface="Courier New"/>
                <a:cs typeface="Courier New"/>
                <a:sym typeface="Courier New"/>
              </a:rPr>
              <a:t>* "'" | '"'</a:t>
            </a:r>
            <a:r>
              <a:rPr lang="bg" sz="1150">
                <a:solidFill>
                  <a:srgbClr val="333333"/>
                </a:solidFill>
                <a:highlight>
                  <a:srgbClr val="EEFFCC"/>
                </a:highlight>
                <a:uFill>
                  <a:noFill/>
                </a:uFill>
                <a:latin typeface="Courier New"/>
                <a:ea typeface="Courier New"/>
                <a:cs typeface="Courier New"/>
                <a:sym typeface="Courier New"/>
                <a:hlinkClick r:id="rId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0">
                  <a:extLst>
                    <a:ext uri="{A12FA001-AC4F-418D-AE19-62706E023703}">
                      <ahyp:hlinkClr val="tx"/>
                    </a:ext>
                  </a:extLst>
                </a:hlinkClick>
              </a:rPr>
              <a:t>shortstringitem</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longstring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1">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2">
                  <a:extLst>
                    <a:ext uri="{A12FA001-AC4F-418D-AE19-62706E023703}">
                      <ahyp:hlinkClr val="tx"/>
                    </a:ext>
                  </a:extLst>
                </a:hlinkClick>
              </a:rPr>
              <a:t>longstringitem</a:t>
            </a:r>
            <a:r>
              <a:rPr lang="bg" sz="1150">
                <a:solidFill>
                  <a:srgbClr val="333333"/>
                </a:solidFill>
                <a:highlight>
                  <a:srgbClr val="EEFFCC"/>
                </a:highlight>
                <a:latin typeface="Courier New"/>
                <a:ea typeface="Courier New"/>
                <a:cs typeface="Courier New"/>
                <a:sym typeface="Courier New"/>
              </a:rPr>
              <a:t>* "'''" | '"""'</a:t>
            </a:r>
            <a:r>
              <a:rPr lang="bg" sz="1150">
                <a:solidFill>
                  <a:srgbClr val="333333"/>
                </a:solidFill>
                <a:highlight>
                  <a:srgbClr val="EEFFCC"/>
                </a:highlight>
                <a:uFill>
                  <a:noFill/>
                </a:uFill>
                <a:latin typeface="Courier New"/>
                <a:ea typeface="Courier New"/>
                <a:cs typeface="Courier New"/>
                <a:sym typeface="Courier New"/>
                <a:hlinkClick r:id="rId1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4">
                  <a:extLst>
                    <a:ext uri="{A12FA001-AC4F-418D-AE19-62706E023703}">
                      <ahyp:hlinkClr val="tx"/>
                    </a:ext>
                  </a:extLst>
                </a:hlinkClick>
              </a:rPr>
              <a:t>longstringitem</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shortstringitem</a:t>
            </a:r>
            <a:r>
              <a:rPr lang="bg" sz="1150">
                <a:solidFill>
                  <a:srgbClr val="333333"/>
                </a:solidFill>
                <a:highlight>
                  <a:srgbClr val="EEFFCC"/>
                </a:highlight>
                <a:latin typeface="Courier New"/>
                <a:ea typeface="Courier New"/>
                <a:cs typeface="Courier New"/>
                <a:sym typeface="Courier New"/>
              </a:rPr>
              <a:t> ::= </a:t>
            </a:r>
            <a:r>
              <a:rPr lang="bg" sz="1150">
                <a:solidFill>
                  <a:srgbClr val="333333"/>
                </a:solidFill>
                <a:highlight>
                  <a:srgbClr val="EEFFCC"/>
                </a:highlight>
                <a:uFill>
                  <a:noFill/>
                </a:uFill>
                <a:latin typeface="Courier New"/>
                <a:ea typeface="Courier New"/>
                <a:cs typeface="Courier New"/>
                <a:sym typeface="Courier New"/>
                <a:hlinkClick r:id="rId1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6">
                  <a:extLst>
                    <a:ext uri="{A12FA001-AC4F-418D-AE19-62706E023703}">
                      <ahyp:hlinkClr val="tx"/>
                    </a:ext>
                  </a:extLst>
                </a:hlinkClick>
              </a:rPr>
              <a:t>shortstringchar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8">
                  <a:extLst>
                    <a:ext uri="{A12FA001-AC4F-418D-AE19-62706E023703}">
                      <ahyp:hlinkClr val="tx"/>
                    </a:ext>
                  </a:extLst>
                </a:hlinkClick>
              </a:rPr>
              <a:t>stringescapeseq</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longstringitem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0">
                  <a:extLst>
                    <a:ext uri="{A12FA001-AC4F-418D-AE19-62706E023703}">
                      <ahyp:hlinkClr val="tx"/>
                    </a:ext>
                  </a:extLst>
                </a:hlinkClick>
              </a:rPr>
              <a:t>longstringchar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21">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2">
                  <a:extLst>
                    <a:ext uri="{A12FA001-AC4F-418D-AE19-62706E023703}">
                      <ahyp:hlinkClr val="tx"/>
                    </a:ext>
                  </a:extLst>
                </a:hlinkClick>
              </a:rPr>
              <a:t>stringescapeseq</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shortstringchar</a:t>
            </a:r>
            <a:r>
              <a:rPr lang="bg" sz="1150">
                <a:solidFill>
                  <a:srgbClr val="333333"/>
                </a:solidFill>
                <a:highlight>
                  <a:srgbClr val="EEFFCC"/>
                </a:highlight>
                <a:latin typeface="Courier New"/>
                <a:ea typeface="Courier New"/>
                <a:cs typeface="Courier New"/>
                <a:sym typeface="Courier New"/>
              </a:rPr>
              <a:t> ::=  &lt;any source character except "\" or newline or the quote&gt;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longstringchar </a:t>
            </a:r>
            <a:r>
              <a:rPr lang="bg" sz="1150">
                <a:solidFill>
                  <a:srgbClr val="333333"/>
                </a:solidFill>
                <a:highlight>
                  <a:srgbClr val="EEFFCC"/>
                </a:highlight>
                <a:latin typeface="Courier New"/>
                <a:ea typeface="Courier New"/>
                <a:cs typeface="Courier New"/>
                <a:sym typeface="Courier New"/>
              </a:rPr>
              <a:t>::=  &lt;any source character except "\"&gt;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stringescapeseq</a:t>
            </a:r>
            <a:r>
              <a:rPr lang="bg" sz="1150">
                <a:solidFill>
                  <a:srgbClr val="333333"/>
                </a:solidFill>
                <a:highlight>
                  <a:srgbClr val="EEFFCC"/>
                </a:highlight>
                <a:latin typeface="Courier New"/>
                <a:ea typeface="Courier New"/>
                <a:cs typeface="Courier New"/>
                <a:sym typeface="Courier New"/>
              </a:rPr>
              <a:t> ::=  "\" &lt;any source character&gt;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3"/>
          <p:cNvSpPr txBox="1"/>
          <p:nvPr>
            <p:ph idx="1" type="body"/>
          </p:nvPr>
        </p:nvSpPr>
        <p:spPr>
          <a:xfrm>
            <a:off x="1222625" y="196750"/>
            <a:ext cx="7111800" cy="408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Bytes literals</a:t>
            </a:r>
            <a:endParaRPr b="1"/>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bytesliteral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4">
                  <a:extLst>
                    <a:ext uri="{A12FA001-AC4F-418D-AE19-62706E023703}">
                      <ahyp:hlinkClr val="tx"/>
                    </a:ext>
                  </a:extLst>
                </a:hlinkClick>
              </a:rPr>
              <a:t>bytesprefix</a:t>
            </a:r>
            <a:r>
              <a:rPr lang="bg" sz="1150">
                <a:solidFill>
                  <a:srgbClr val="333333"/>
                </a:solidFill>
                <a:highlight>
                  <a:srgbClr val="EEFFCC"/>
                </a:highlight>
                <a:latin typeface="Courier New"/>
                <a:ea typeface="Courier New"/>
                <a:cs typeface="Courier New"/>
                <a:sym typeface="Courier New"/>
              </a:rPr>
              <a:t>(</a:t>
            </a:r>
            <a:r>
              <a:rPr lang="bg" sz="1100">
                <a:solidFill>
                  <a:srgbClr val="0072AA"/>
                </a:solidFill>
                <a:highlight>
                  <a:srgbClr val="EEFFCC"/>
                </a:highlight>
                <a:uFill>
                  <a:noFill/>
                </a:uFill>
                <a:latin typeface="Courier New"/>
                <a:ea typeface="Courier New"/>
                <a:cs typeface="Courier New"/>
                <a:sym typeface="Courier New"/>
                <a:hlinkClick r:id="rId5">
                  <a:extLst>
                    <a:ext uri="{A12FA001-AC4F-418D-AE19-62706E023703}">
                      <ahyp:hlinkClr val="tx"/>
                    </a:ext>
                  </a:extLst>
                </a:hlinkClick>
              </a:rPr>
              <a:t>shortbytes</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6">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7">
                  <a:extLst>
                    <a:ext uri="{A12FA001-AC4F-418D-AE19-62706E023703}">
                      <ahyp:hlinkClr val="tx"/>
                    </a:ext>
                  </a:extLst>
                </a:hlinkClick>
              </a:rPr>
              <a:t>longbytes</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bytesprefix   </a:t>
            </a:r>
            <a:r>
              <a:rPr lang="bg" sz="1150">
                <a:solidFill>
                  <a:srgbClr val="333333"/>
                </a:solidFill>
                <a:highlight>
                  <a:srgbClr val="EEFFCC"/>
                </a:highlight>
                <a:latin typeface="Courier New"/>
                <a:ea typeface="Courier New"/>
                <a:cs typeface="Courier New"/>
                <a:sym typeface="Courier New"/>
              </a:rPr>
              <a:t>::=  "b" | "B" | "br" | "Br" | "bR" | "BR" | "rb" | "rB" | "Rb" | "RB"</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shortbytes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8">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9">
                  <a:extLst>
                    <a:ext uri="{A12FA001-AC4F-418D-AE19-62706E023703}">
                      <ahyp:hlinkClr val="tx"/>
                    </a:ext>
                  </a:extLst>
                </a:hlinkClick>
              </a:rPr>
              <a:t>shortbytesitem</a:t>
            </a:r>
            <a:r>
              <a:rPr lang="bg" sz="1150">
                <a:solidFill>
                  <a:srgbClr val="333333"/>
                </a:solidFill>
                <a:highlight>
                  <a:srgbClr val="EEFFCC"/>
                </a:highlight>
                <a:latin typeface="Courier New"/>
                <a:ea typeface="Courier New"/>
                <a:cs typeface="Courier New"/>
                <a:sym typeface="Courier New"/>
              </a:rPr>
              <a:t>* "'" | '"'</a:t>
            </a:r>
            <a:r>
              <a:rPr lang="bg" sz="1150">
                <a:solidFill>
                  <a:srgbClr val="333333"/>
                </a:solidFill>
                <a:highlight>
                  <a:srgbClr val="EEFFCC"/>
                </a:highlight>
                <a:uFill>
                  <a:noFill/>
                </a:uFill>
                <a:latin typeface="Courier New"/>
                <a:ea typeface="Courier New"/>
                <a:cs typeface="Courier New"/>
                <a:sym typeface="Courier New"/>
                <a:hlinkClick r:id="rId10">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1">
                  <a:extLst>
                    <a:ext uri="{A12FA001-AC4F-418D-AE19-62706E023703}">
                      <ahyp:hlinkClr val="tx"/>
                    </a:ext>
                  </a:extLst>
                </a:hlinkClick>
              </a:rPr>
              <a:t>shortbytesitem</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longbytes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2">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3">
                  <a:extLst>
                    <a:ext uri="{A12FA001-AC4F-418D-AE19-62706E023703}">
                      <ahyp:hlinkClr val="tx"/>
                    </a:ext>
                  </a:extLst>
                </a:hlinkClick>
              </a:rPr>
              <a:t>longbytesitem</a:t>
            </a:r>
            <a:r>
              <a:rPr lang="bg" sz="1150">
                <a:solidFill>
                  <a:srgbClr val="333333"/>
                </a:solidFill>
                <a:highlight>
                  <a:srgbClr val="EEFFCC"/>
                </a:highlight>
                <a:latin typeface="Courier New"/>
                <a:ea typeface="Courier New"/>
                <a:cs typeface="Courier New"/>
                <a:sym typeface="Courier New"/>
              </a:rPr>
              <a:t>* "'''" | '"""'</a:t>
            </a:r>
            <a:r>
              <a:rPr lang="bg" sz="1150">
                <a:solidFill>
                  <a:srgbClr val="333333"/>
                </a:solidFill>
                <a:highlight>
                  <a:srgbClr val="EEFFCC"/>
                </a:highlight>
                <a:uFill>
                  <a:noFill/>
                </a:uFill>
                <a:latin typeface="Courier New"/>
                <a:ea typeface="Courier New"/>
                <a:cs typeface="Courier New"/>
                <a:sym typeface="Courier New"/>
                <a:hlinkClick r:id="rId14">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5">
                  <a:extLst>
                    <a:ext uri="{A12FA001-AC4F-418D-AE19-62706E023703}">
                      <ahyp:hlinkClr val="tx"/>
                    </a:ext>
                  </a:extLst>
                </a:hlinkClick>
              </a:rPr>
              <a:t>longbytesitem</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shortbytesitem</a:t>
            </a:r>
            <a:r>
              <a:rPr lang="bg" sz="1150">
                <a:solidFill>
                  <a:srgbClr val="333333"/>
                </a:solidFill>
                <a:highlight>
                  <a:srgbClr val="EEFFCC"/>
                </a:highlight>
                <a:latin typeface="Courier New"/>
                <a:ea typeface="Courier New"/>
                <a:cs typeface="Courier New"/>
                <a:sym typeface="Courier New"/>
              </a:rPr>
              <a:t> ::= </a:t>
            </a:r>
            <a:r>
              <a:rPr lang="bg" sz="1150">
                <a:solidFill>
                  <a:srgbClr val="333333"/>
                </a:solidFill>
                <a:highlight>
                  <a:srgbClr val="EEFFCC"/>
                </a:highlight>
                <a:uFill>
                  <a:noFill/>
                </a:uFill>
                <a:latin typeface="Courier New"/>
                <a:ea typeface="Courier New"/>
                <a:cs typeface="Courier New"/>
                <a:sym typeface="Courier New"/>
                <a:hlinkClick r:id="rId16">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7">
                  <a:extLst>
                    <a:ext uri="{A12FA001-AC4F-418D-AE19-62706E023703}">
                      <ahyp:hlinkClr val="tx"/>
                    </a:ext>
                  </a:extLst>
                </a:hlinkClick>
              </a:rPr>
              <a:t>shortbyteschar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8">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9">
                  <a:extLst>
                    <a:ext uri="{A12FA001-AC4F-418D-AE19-62706E023703}">
                      <ahyp:hlinkClr val="tx"/>
                    </a:ext>
                  </a:extLst>
                </a:hlinkClick>
              </a:rPr>
              <a:t>bytesescapeseq</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longbytesitem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20">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1">
                  <a:extLst>
                    <a:ext uri="{A12FA001-AC4F-418D-AE19-62706E023703}">
                      <ahyp:hlinkClr val="tx"/>
                    </a:ext>
                  </a:extLst>
                </a:hlinkClick>
              </a:rPr>
              <a:t>longbyteschar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22">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3">
                  <a:extLst>
                    <a:ext uri="{A12FA001-AC4F-418D-AE19-62706E023703}">
                      <ahyp:hlinkClr val="tx"/>
                    </a:ext>
                  </a:extLst>
                </a:hlinkClick>
              </a:rPr>
              <a:t>bytesescapeseq</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shortbyteschar</a:t>
            </a:r>
            <a:r>
              <a:rPr lang="bg" sz="1150">
                <a:solidFill>
                  <a:srgbClr val="333333"/>
                </a:solidFill>
                <a:highlight>
                  <a:srgbClr val="EEFFCC"/>
                </a:highlight>
                <a:latin typeface="Courier New"/>
                <a:ea typeface="Courier New"/>
                <a:cs typeface="Courier New"/>
                <a:sym typeface="Courier New"/>
              </a:rPr>
              <a:t> ::=  &lt;any ASCII character except "\" or newline or the quote&gt;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longbyteschar </a:t>
            </a:r>
            <a:r>
              <a:rPr lang="bg" sz="1150">
                <a:solidFill>
                  <a:srgbClr val="333333"/>
                </a:solidFill>
                <a:highlight>
                  <a:srgbClr val="EEFFCC"/>
                </a:highlight>
                <a:latin typeface="Courier New"/>
                <a:ea typeface="Courier New"/>
                <a:cs typeface="Courier New"/>
                <a:sym typeface="Courier New"/>
              </a:rPr>
              <a:t>::=  &lt;any ASCII character except "\"&gt;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bytesescapeseq</a:t>
            </a:r>
            <a:r>
              <a:rPr lang="bg" sz="1150">
                <a:solidFill>
                  <a:srgbClr val="333333"/>
                </a:solidFill>
                <a:highlight>
                  <a:srgbClr val="EEFFCC"/>
                </a:highlight>
                <a:latin typeface="Courier New"/>
                <a:ea typeface="Courier New"/>
                <a:cs typeface="Courier New"/>
                <a:sym typeface="Courier New"/>
              </a:rPr>
              <a:t> ::=  "\" &lt;any ASCII character&gt;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4"/>
          <p:cNvSpPr txBox="1"/>
          <p:nvPr>
            <p:ph idx="1" type="body"/>
          </p:nvPr>
        </p:nvSpPr>
        <p:spPr>
          <a:xfrm>
            <a:off x="1303800" y="168650"/>
            <a:ext cx="7030500" cy="4679700"/>
          </a:xfrm>
          <a:prstGeom prst="rect">
            <a:avLst/>
          </a:prstGeom>
        </p:spPr>
        <p:txBody>
          <a:bodyPr anchorCtr="0" anchor="t" bIns="91425" lIns="91425" spcFirstLastPara="1" rIns="91425" wrap="square" tIns="91425">
            <a:normAutofit lnSpcReduction="2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One syntactic restriction not indicated by these productions is that whitespace is not allowed between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stringprefix</a:t>
            </a:r>
            <a:r>
              <a:rPr lang="bg" sz="1200">
                <a:solidFill>
                  <a:srgbClr val="222222"/>
                </a:solidFill>
                <a:highlight>
                  <a:srgbClr val="FFFFFF"/>
                </a:highlight>
                <a:latin typeface="Arial"/>
                <a:ea typeface="Arial"/>
                <a:cs typeface="Arial"/>
                <a:sym typeface="Arial"/>
              </a:rPr>
              <a:t> or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bytesprefix</a:t>
            </a:r>
            <a:r>
              <a:rPr lang="bg" sz="1200">
                <a:solidFill>
                  <a:srgbClr val="222222"/>
                </a:solidFill>
                <a:highlight>
                  <a:srgbClr val="FFFFFF"/>
                </a:highlight>
                <a:latin typeface="Arial"/>
                <a:ea typeface="Arial"/>
                <a:cs typeface="Arial"/>
                <a:sym typeface="Arial"/>
              </a:rPr>
              <a:t> and the rest of the literal. The source character set is defined by the encoding declaration; it is UTF-8 if no encoding declaration is given in the source file; see section </a:t>
            </a:r>
            <a:r>
              <a:rPr lang="bg" sz="1200">
                <a:solidFill>
                  <a:srgbClr val="0072AA"/>
                </a:solidFill>
                <a:highlight>
                  <a:srgbClr val="FFFFFF"/>
                </a:highlight>
                <a:uFill>
                  <a:noFill/>
                </a:uFill>
                <a:latin typeface="Arial"/>
                <a:ea typeface="Arial"/>
                <a:cs typeface="Arial"/>
                <a:sym typeface="Arial"/>
                <a:hlinkClick r:id="rId5">
                  <a:extLst>
                    <a:ext uri="{A12FA001-AC4F-418D-AE19-62706E023703}">
                      <ahyp:hlinkClr val="tx"/>
                    </a:ext>
                  </a:extLst>
                </a:hlinkClick>
              </a:rPr>
              <a:t>Encoding declarations</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In plain English: Both types of literals can be enclosed in matching single quotes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or double quotes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They can also be enclosed in matching groups of three single or double quotes (these are generally referred to as </a:t>
            </a:r>
            <a:r>
              <a:rPr i="1" lang="bg" sz="1200">
                <a:solidFill>
                  <a:srgbClr val="222222"/>
                </a:solidFill>
                <a:highlight>
                  <a:srgbClr val="FFFFFF"/>
                </a:highlight>
                <a:latin typeface="Arial"/>
                <a:ea typeface="Arial"/>
                <a:cs typeface="Arial"/>
                <a:sym typeface="Arial"/>
              </a:rPr>
              <a:t>triple-quoted strings</a:t>
            </a:r>
            <a:r>
              <a:rPr lang="bg" sz="1200">
                <a:solidFill>
                  <a:srgbClr val="222222"/>
                </a:solidFill>
                <a:highlight>
                  <a:srgbClr val="FFFFFF"/>
                </a:highlight>
                <a:latin typeface="Arial"/>
                <a:ea typeface="Arial"/>
                <a:cs typeface="Arial"/>
                <a:sym typeface="Arial"/>
              </a:rPr>
              <a:t>). The backslash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character is used to escape characters that otherwise have a special meaning, such as newline, backslash itself, or the quote character.</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Bytes literals are always prefixed with </a:t>
            </a:r>
            <a:r>
              <a:rPr lang="bg" sz="1150">
                <a:solidFill>
                  <a:srgbClr val="222222"/>
                </a:solidFill>
                <a:highlight>
                  <a:srgbClr val="ECF0F3"/>
                </a:highlight>
                <a:latin typeface="Courier New"/>
                <a:ea typeface="Courier New"/>
                <a:cs typeface="Courier New"/>
                <a:sym typeface="Courier New"/>
              </a:rPr>
              <a:t>'b'</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'B'</a:t>
            </a:r>
            <a:r>
              <a:rPr lang="bg" sz="1200">
                <a:solidFill>
                  <a:srgbClr val="222222"/>
                </a:solidFill>
                <a:highlight>
                  <a:srgbClr val="FFFFFF"/>
                </a:highlight>
                <a:latin typeface="Arial"/>
                <a:ea typeface="Arial"/>
                <a:cs typeface="Arial"/>
                <a:sym typeface="Arial"/>
              </a:rPr>
              <a:t>; they produce an instance of the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bytes</a:t>
            </a:r>
            <a:r>
              <a:rPr lang="bg" sz="1200">
                <a:solidFill>
                  <a:srgbClr val="222222"/>
                </a:solidFill>
                <a:highlight>
                  <a:srgbClr val="FFFFFF"/>
                </a:highlight>
                <a:latin typeface="Arial"/>
                <a:ea typeface="Arial"/>
                <a:cs typeface="Arial"/>
                <a:sym typeface="Arial"/>
              </a:rPr>
              <a:t> type instead of the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str</a:t>
            </a:r>
            <a:r>
              <a:rPr lang="bg" sz="1200">
                <a:solidFill>
                  <a:srgbClr val="222222"/>
                </a:solidFill>
                <a:highlight>
                  <a:srgbClr val="FFFFFF"/>
                </a:highlight>
                <a:latin typeface="Arial"/>
                <a:ea typeface="Arial"/>
                <a:cs typeface="Arial"/>
                <a:sym typeface="Arial"/>
              </a:rPr>
              <a:t> type. They may only contain ASCII characters; bytes with a numeric value of 128 or greater must be expressed with escapes.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Both string and bytes literals may optionally be prefixed with a letter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such strings are called </a:t>
            </a:r>
            <a:r>
              <a:rPr i="1" lang="bg" sz="1200">
                <a:solidFill>
                  <a:srgbClr val="222222"/>
                </a:solidFill>
                <a:highlight>
                  <a:srgbClr val="FFFFFF"/>
                </a:highlight>
                <a:latin typeface="Arial"/>
                <a:ea typeface="Arial"/>
                <a:cs typeface="Arial"/>
                <a:sym typeface="Arial"/>
              </a:rPr>
              <a:t>raw strings</a:t>
            </a:r>
            <a:r>
              <a:rPr lang="bg" sz="1200">
                <a:solidFill>
                  <a:srgbClr val="222222"/>
                </a:solidFill>
                <a:highlight>
                  <a:srgbClr val="FFFFFF"/>
                </a:highlight>
                <a:latin typeface="Arial"/>
                <a:ea typeface="Arial"/>
                <a:cs typeface="Arial"/>
                <a:sym typeface="Arial"/>
              </a:rPr>
              <a:t> and treat backslashes as literal characters. As a result, in string literals, </a:t>
            </a:r>
            <a:r>
              <a:rPr lang="bg" sz="1150">
                <a:solidFill>
                  <a:srgbClr val="222222"/>
                </a:solidFill>
                <a:highlight>
                  <a:srgbClr val="ECF0F3"/>
                </a:highlight>
                <a:latin typeface="Courier New"/>
                <a:ea typeface="Courier New"/>
                <a:cs typeface="Courier New"/>
                <a:sym typeface="Courier New"/>
              </a:rPr>
              <a:t>'\U'</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'\u'</a:t>
            </a:r>
            <a:r>
              <a:rPr lang="bg" sz="1200">
                <a:solidFill>
                  <a:srgbClr val="222222"/>
                </a:solidFill>
                <a:highlight>
                  <a:srgbClr val="FFFFFF"/>
                </a:highlight>
                <a:latin typeface="Arial"/>
                <a:ea typeface="Arial"/>
                <a:cs typeface="Arial"/>
                <a:sym typeface="Arial"/>
              </a:rPr>
              <a:t> escapes in raw strings are not treated specially. Given that Python 2.x’s raw unicode literals behave differently than Python 3.x’s the </a:t>
            </a:r>
            <a:r>
              <a:rPr lang="bg" sz="1150">
                <a:solidFill>
                  <a:srgbClr val="222222"/>
                </a:solidFill>
                <a:highlight>
                  <a:srgbClr val="ECF0F3"/>
                </a:highlight>
                <a:latin typeface="Courier New"/>
                <a:ea typeface="Courier New"/>
                <a:cs typeface="Courier New"/>
                <a:sym typeface="Courier New"/>
              </a:rPr>
              <a:t>'ur'</a:t>
            </a:r>
            <a:r>
              <a:rPr lang="bg" sz="1200">
                <a:solidFill>
                  <a:srgbClr val="222222"/>
                </a:solidFill>
                <a:highlight>
                  <a:srgbClr val="FFFFFF"/>
                </a:highlight>
                <a:latin typeface="Arial"/>
                <a:ea typeface="Arial"/>
                <a:cs typeface="Arial"/>
                <a:sym typeface="Arial"/>
              </a:rPr>
              <a:t> syntax is not supported.</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5"/>
          <p:cNvSpPr txBox="1"/>
          <p:nvPr>
            <p:ph idx="1" type="body"/>
          </p:nvPr>
        </p:nvSpPr>
        <p:spPr>
          <a:xfrm>
            <a:off x="1303800" y="196750"/>
            <a:ext cx="7030500" cy="3752100"/>
          </a:xfrm>
          <a:prstGeom prst="rect">
            <a:avLst/>
          </a:prstGeom>
        </p:spPr>
        <p:txBody>
          <a:bodyPr anchorCtr="0" anchor="t" bIns="91425" lIns="91425" spcFirstLastPara="1" rIns="91425" wrap="square" tIns="91425">
            <a:normAutofit lnSpcReduction="20000"/>
          </a:bodyPr>
          <a:lstStyle/>
          <a:p>
            <a:pPr indent="0" lvl="0" marL="0" rtl="0" algn="l">
              <a:lnSpc>
                <a:spcPct val="140000"/>
              </a:lnSpc>
              <a:spcBef>
                <a:spcPts val="1200"/>
              </a:spcBef>
              <a:spcAft>
                <a:spcPts val="0"/>
              </a:spcAft>
              <a:buNone/>
            </a:pPr>
            <a:r>
              <a:rPr i="1" lang="bg" sz="1200">
                <a:solidFill>
                  <a:srgbClr val="222222"/>
                </a:solidFill>
                <a:highlight>
                  <a:srgbClr val="FFFFFF"/>
                </a:highlight>
                <a:latin typeface="Arial"/>
                <a:ea typeface="Arial"/>
                <a:cs typeface="Arial"/>
                <a:sym typeface="Arial"/>
              </a:rPr>
              <a:t>New in version 3.3: </a:t>
            </a:r>
            <a:r>
              <a:rPr lang="bg" sz="1200">
                <a:solidFill>
                  <a:srgbClr val="222222"/>
                </a:solidFill>
                <a:highlight>
                  <a:srgbClr val="FFFFFF"/>
                </a:highlight>
                <a:latin typeface="Arial"/>
                <a:ea typeface="Arial"/>
                <a:cs typeface="Arial"/>
                <a:sym typeface="Arial"/>
              </a:rPr>
              <a:t>The </a:t>
            </a:r>
            <a:r>
              <a:rPr lang="bg" sz="1150">
                <a:solidFill>
                  <a:srgbClr val="222222"/>
                </a:solidFill>
                <a:highlight>
                  <a:srgbClr val="ECF0F3"/>
                </a:highlight>
                <a:latin typeface="Courier New"/>
                <a:ea typeface="Courier New"/>
                <a:cs typeface="Courier New"/>
                <a:sym typeface="Courier New"/>
              </a:rPr>
              <a:t>'rb'</a:t>
            </a:r>
            <a:r>
              <a:rPr lang="bg" sz="1200">
                <a:solidFill>
                  <a:srgbClr val="222222"/>
                </a:solidFill>
                <a:highlight>
                  <a:srgbClr val="FFFFFF"/>
                </a:highlight>
                <a:latin typeface="Arial"/>
                <a:ea typeface="Arial"/>
                <a:cs typeface="Arial"/>
                <a:sym typeface="Arial"/>
              </a:rPr>
              <a:t> prefix of raw bytes literals has been added as a synonym of </a:t>
            </a:r>
            <a:r>
              <a:rPr lang="bg" sz="1150">
                <a:solidFill>
                  <a:srgbClr val="222222"/>
                </a:solidFill>
                <a:highlight>
                  <a:srgbClr val="ECF0F3"/>
                </a:highlight>
                <a:latin typeface="Courier New"/>
                <a:ea typeface="Courier New"/>
                <a:cs typeface="Courier New"/>
                <a:sym typeface="Courier New"/>
              </a:rPr>
              <a:t>'br'</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i="1" lang="bg" sz="1200">
                <a:solidFill>
                  <a:srgbClr val="222222"/>
                </a:solidFill>
                <a:highlight>
                  <a:srgbClr val="FFFFFF"/>
                </a:highlight>
                <a:latin typeface="Arial"/>
                <a:ea typeface="Arial"/>
                <a:cs typeface="Arial"/>
                <a:sym typeface="Arial"/>
              </a:rPr>
              <a:t>New in version 3.3: </a:t>
            </a:r>
            <a:r>
              <a:rPr lang="bg" sz="1200">
                <a:solidFill>
                  <a:srgbClr val="222222"/>
                </a:solidFill>
                <a:highlight>
                  <a:srgbClr val="FFFFFF"/>
                </a:highlight>
                <a:latin typeface="Arial"/>
                <a:ea typeface="Arial"/>
                <a:cs typeface="Arial"/>
                <a:sym typeface="Arial"/>
              </a:rPr>
              <a:t>Support for the unicode legacy literal (</a:t>
            </a:r>
            <a:r>
              <a:rPr lang="bg" sz="1150">
                <a:solidFill>
                  <a:srgbClr val="222222"/>
                </a:solidFill>
                <a:highlight>
                  <a:srgbClr val="ECF0F3"/>
                </a:highlight>
                <a:latin typeface="Courier New"/>
                <a:ea typeface="Courier New"/>
                <a:cs typeface="Courier New"/>
                <a:sym typeface="Courier New"/>
              </a:rPr>
              <a:t>u'value'</a:t>
            </a:r>
            <a:r>
              <a:rPr lang="bg" sz="1200">
                <a:solidFill>
                  <a:srgbClr val="222222"/>
                </a:solidFill>
                <a:highlight>
                  <a:srgbClr val="FFFFFF"/>
                </a:highlight>
                <a:latin typeface="Arial"/>
                <a:ea typeface="Arial"/>
                <a:cs typeface="Arial"/>
                <a:sym typeface="Arial"/>
              </a:rPr>
              <a:t>) was reintroduced to simplify the maintenance of dual Python 2.x and 3.x codebases. See </a:t>
            </a:r>
            <a:r>
              <a:rPr b="1"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PEP 414</a:t>
            </a:r>
            <a:r>
              <a:rPr lang="bg" sz="1200">
                <a:solidFill>
                  <a:srgbClr val="222222"/>
                </a:solidFill>
                <a:highlight>
                  <a:srgbClr val="FFFFFF"/>
                </a:highlight>
                <a:latin typeface="Arial"/>
                <a:ea typeface="Arial"/>
                <a:cs typeface="Arial"/>
                <a:sym typeface="Arial"/>
              </a:rPr>
              <a:t> for more information.</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string literal with </a:t>
            </a:r>
            <a:r>
              <a:rPr lang="bg" sz="1150">
                <a:solidFill>
                  <a:srgbClr val="222222"/>
                </a:solidFill>
                <a:highlight>
                  <a:srgbClr val="ECF0F3"/>
                </a:highlight>
                <a:latin typeface="Courier New"/>
                <a:ea typeface="Courier New"/>
                <a:cs typeface="Courier New"/>
                <a:sym typeface="Courier New"/>
              </a:rPr>
              <a:t>'f'</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'F'</a:t>
            </a:r>
            <a:r>
              <a:rPr lang="bg" sz="1200">
                <a:solidFill>
                  <a:srgbClr val="222222"/>
                </a:solidFill>
                <a:highlight>
                  <a:srgbClr val="FFFFFF"/>
                </a:highlight>
                <a:latin typeface="Arial"/>
                <a:ea typeface="Arial"/>
                <a:cs typeface="Arial"/>
                <a:sym typeface="Arial"/>
              </a:rPr>
              <a:t> in its prefix is a </a:t>
            </a:r>
            <a:r>
              <a:rPr i="1" lang="bg" sz="1200">
                <a:solidFill>
                  <a:srgbClr val="222222"/>
                </a:solidFill>
                <a:highlight>
                  <a:srgbClr val="FFFFFF"/>
                </a:highlight>
                <a:latin typeface="Arial"/>
                <a:ea typeface="Arial"/>
                <a:cs typeface="Arial"/>
                <a:sym typeface="Arial"/>
              </a:rPr>
              <a:t>formatted string literal</a:t>
            </a:r>
            <a:r>
              <a:rPr lang="bg" sz="1200">
                <a:solidFill>
                  <a:srgbClr val="222222"/>
                </a:solidFill>
                <a:highlight>
                  <a:srgbClr val="FFFFFF"/>
                </a:highlight>
                <a:latin typeface="Arial"/>
                <a:ea typeface="Arial"/>
                <a:cs typeface="Arial"/>
                <a:sym typeface="Arial"/>
              </a:rPr>
              <a:t>; see </a:t>
            </a:r>
            <a:r>
              <a:rPr lang="bg" sz="1200">
                <a:solidFill>
                  <a:srgbClr val="0072AA"/>
                </a:solidFill>
                <a:highlight>
                  <a:srgbClr val="FFFFFF"/>
                </a:highlight>
                <a:uFill>
                  <a:noFill/>
                </a:uFill>
                <a:latin typeface="Arial"/>
                <a:ea typeface="Arial"/>
                <a:cs typeface="Arial"/>
                <a:sym typeface="Arial"/>
                <a:hlinkClick r:id="rId4">
                  <a:extLst>
                    <a:ext uri="{A12FA001-AC4F-418D-AE19-62706E023703}">
                      <ahyp:hlinkClr val="tx"/>
                    </a:ext>
                  </a:extLst>
                </a:hlinkClick>
              </a:rPr>
              <a:t>Formatted string literals</a:t>
            </a:r>
            <a:r>
              <a:rPr lang="bg" sz="1200">
                <a:solidFill>
                  <a:srgbClr val="222222"/>
                </a:solidFill>
                <a:highlight>
                  <a:srgbClr val="FFFFFF"/>
                </a:highlight>
                <a:latin typeface="Arial"/>
                <a:ea typeface="Arial"/>
                <a:cs typeface="Arial"/>
                <a:sym typeface="Arial"/>
              </a:rPr>
              <a:t>. The </a:t>
            </a:r>
            <a:r>
              <a:rPr lang="bg" sz="1150">
                <a:solidFill>
                  <a:srgbClr val="222222"/>
                </a:solidFill>
                <a:highlight>
                  <a:srgbClr val="ECF0F3"/>
                </a:highlight>
                <a:latin typeface="Courier New"/>
                <a:ea typeface="Courier New"/>
                <a:cs typeface="Courier New"/>
                <a:sym typeface="Courier New"/>
              </a:rPr>
              <a:t>'f'</a:t>
            </a:r>
            <a:r>
              <a:rPr lang="bg" sz="1200">
                <a:solidFill>
                  <a:srgbClr val="222222"/>
                </a:solidFill>
                <a:highlight>
                  <a:srgbClr val="FFFFFF"/>
                </a:highlight>
                <a:latin typeface="Arial"/>
                <a:ea typeface="Arial"/>
                <a:cs typeface="Arial"/>
                <a:sym typeface="Arial"/>
              </a:rPr>
              <a:t> may be combined with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but not with </a:t>
            </a:r>
            <a:r>
              <a:rPr lang="bg" sz="1150">
                <a:solidFill>
                  <a:srgbClr val="222222"/>
                </a:solidFill>
                <a:highlight>
                  <a:srgbClr val="ECF0F3"/>
                </a:highlight>
                <a:latin typeface="Courier New"/>
                <a:ea typeface="Courier New"/>
                <a:cs typeface="Courier New"/>
                <a:sym typeface="Courier New"/>
              </a:rPr>
              <a:t>'b'</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'u'</a:t>
            </a:r>
            <a:r>
              <a:rPr lang="bg" sz="1200">
                <a:solidFill>
                  <a:srgbClr val="222222"/>
                </a:solidFill>
                <a:highlight>
                  <a:srgbClr val="FFFFFF"/>
                </a:highlight>
                <a:latin typeface="Arial"/>
                <a:ea typeface="Arial"/>
                <a:cs typeface="Arial"/>
                <a:sym typeface="Arial"/>
              </a:rPr>
              <a:t>, therefore raw formatted strings are possible, but formatted bytes literals are not.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In triple-quoted literals, unescaped newlines and quotes are allowed (and are retained), except that three unescaped quotes in a row terminate the literal. (A “quote” is the character used to open the literal, i.e. either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Unless an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prefix is present, escape sequences in string and bytes literals are interpreted according to rules similar to those used by Standard C. The recognized escape sequences are: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36"/>
          <p:cNvPicPr preferRelativeResize="0"/>
          <p:nvPr/>
        </p:nvPicPr>
        <p:blipFill>
          <a:blip r:embed="rId3">
            <a:alphaModFix/>
          </a:blip>
          <a:stretch>
            <a:fillRect/>
          </a:stretch>
        </p:blipFill>
        <p:spPr>
          <a:xfrm>
            <a:off x="1932475" y="227350"/>
            <a:ext cx="4924425" cy="451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7"/>
          <p:cNvSpPr txBox="1"/>
          <p:nvPr>
            <p:ph idx="1" type="body"/>
          </p:nvPr>
        </p:nvSpPr>
        <p:spPr>
          <a:xfrm>
            <a:off x="1303800" y="145225"/>
            <a:ext cx="7030500" cy="470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Escape sequences only recognized in string literals are: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Notes:</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1200"/>
              </a:spcBef>
              <a:spcAft>
                <a:spcPts val="0"/>
              </a:spcAft>
              <a:buClr>
                <a:srgbClr val="222222"/>
              </a:buClr>
              <a:buSzPts val="1200"/>
              <a:buFont typeface="Arial"/>
              <a:buAutoNum type="arabicPeriod"/>
            </a:pPr>
            <a:r>
              <a:rPr lang="bg" sz="1200">
                <a:solidFill>
                  <a:srgbClr val="222222"/>
                </a:solidFill>
                <a:highlight>
                  <a:srgbClr val="FFFFFF"/>
                </a:highlight>
                <a:latin typeface="Arial"/>
                <a:ea typeface="Arial"/>
                <a:cs typeface="Arial"/>
                <a:sym typeface="Arial"/>
              </a:rPr>
              <a:t>As in Standard C, up to three octal digits are accepted.</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AutoNum type="arabicPeriod"/>
            </a:pPr>
            <a:r>
              <a:rPr lang="bg" sz="1200">
                <a:solidFill>
                  <a:srgbClr val="222222"/>
                </a:solidFill>
                <a:highlight>
                  <a:srgbClr val="FFFFFF"/>
                </a:highlight>
                <a:latin typeface="Arial"/>
                <a:ea typeface="Arial"/>
                <a:cs typeface="Arial"/>
                <a:sym typeface="Arial"/>
              </a:rPr>
              <a:t>Unlike in Standard C, exactly two hex digits are required.</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AutoNum type="arabicPeriod"/>
            </a:pPr>
            <a:r>
              <a:rPr lang="bg" sz="1200">
                <a:solidFill>
                  <a:srgbClr val="222222"/>
                </a:solidFill>
                <a:highlight>
                  <a:srgbClr val="FFFFFF"/>
                </a:highlight>
                <a:latin typeface="Arial"/>
                <a:ea typeface="Arial"/>
                <a:cs typeface="Arial"/>
                <a:sym typeface="Arial"/>
              </a:rPr>
              <a:t>In a bytes literal, hexadecimal and octal escapes denote the byte with the given value. In a string literal, these escapes denote a Unicode character with the given value.</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AutoNum type="arabicPeriod"/>
            </a:pPr>
            <a:r>
              <a:rPr i="1" lang="bg" sz="1200">
                <a:solidFill>
                  <a:srgbClr val="222222"/>
                </a:solidFill>
                <a:highlight>
                  <a:srgbClr val="FFFFFF"/>
                </a:highlight>
                <a:latin typeface="Arial"/>
                <a:ea typeface="Arial"/>
                <a:cs typeface="Arial"/>
                <a:sym typeface="Arial"/>
              </a:rPr>
              <a:t>Changed in version 3.3: </a:t>
            </a:r>
            <a:r>
              <a:rPr lang="bg" sz="1200">
                <a:solidFill>
                  <a:srgbClr val="222222"/>
                </a:solidFill>
                <a:highlight>
                  <a:srgbClr val="FFFFFF"/>
                </a:highlight>
                <a:latin typeface="Arial"/>
                <a:ea typeface="Arial"/>
                <a:cs typeface="Arial"/>
                <a:sym typeface="Arial"/>
              </a:rPr>
              <a:t>Support for name aliases </a:t>
            </a:r>
            <a:r>
              <a:rPr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1</a:t>
            </a:r>
            <a:r>
              <a:rPr lang="bg" sz="1200">
                <a:solidFill>
                  <a:srgbClr val="222222"/>
                </a:solidFill>
                <a:highlight>
                  <a:srgbClr val="FFFFFF"/>
                </a:highlight>
                <a:latin typeface="Arial"/>
                <a:ea typeface="Arial"/>
                <a:cs typeface="Arial"/>
                <a:sym typeface="Arial"/>
              </a:rPr>
              <a:t> has been added.</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AutoNum type="arabicPeriod"/>
            </a:pPr>
            <a:r>
              <a:rPr lang="bg" sz="1200">
                <a:solidFill>
                  <a:srgbClr val="222222"/>
                </a:solidFill>
                <a:highlight>
                  <a:srgbClr val="FFFFFF"/>
                </a:highlight>
                <a:latin typeface="Arial"/>
                <a:ea typeface="Arial"/>
                <a:cs typeface="Arial"/>
                <a:sym typeface="Arial"/>
              </a:rPr>
              <a:t>Exactly four hex digits are required.</a:t>
            </a:r>
            <a:endParaRPr sz="1200">
              <a:solidFill>
                <a:srgbClr val="222222"/>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222222"/>
              </a:buClr>
              <a:buSzPts val="1200"/>
              <a:buFont typeface="Arial"/>
              <a:buAutoNum type="arabicPeriod"/>
            </a:pPr>
            <a:r>
              <a:rPr lang="bg" sz="1200">
                <a:solidFill>
                  <a:srgbClr val="222222"/>
                </a:solidFill>
                <a:highlight>
                  <a:srgbClr val="FFFFFF"/>
                </a:highlight>
                <a:latin typeface="Arial"/>
                <a:ea typeface="Arial"/>
                <a:cs typeface="Arial"/>
                <a:sym typeface="Arial"/>
              </a:rPr>
              <a:t>Any Unicode character can be encoded this way. Exactly eight hex digits are required.</a:t>
            </a:r>
            <a:endParaRPr sz="1200">
              <a:solidFill>
                <a:srgbClr val="222222"/>
              </a:solidFill>
              <a:highlight>
                <a:srgbClr val="FFFFFF"/>
              </a:highlight>
              <a:latin typeface="Arial"/>
              <a:ea typeface="Arial"/>
              <a:cs typeface="Arial"/>
              <a:sym typeface="Arial"/>
            </a:endParaRPr>
          </a:p>
        </p:txBody>
      </p:sp>
      <p:pic>
        <p:nvPicPr>
          <p:cNvPr id="401" name="Google Shape;401;p37"/>
          <p:cNvPicPr preferRelativeResize="0"/>
          <p:nvPr/>
        </p:nvPicPr>
        <p:blipFill>
          <a:blip r:embed="rId4">
            <a:alphaModFix/>
          </a:blip>
          <a:stretch>
            <a:fillRect/>
          </a:stretch>
        </p:blipFill>
        <p:spPr>
          <a:xfrm>
            <a:off x="1365050" y="560488"/>
            <a:ext cx="6057900" cy="1343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8"/>
          <p:cNvSpPr txBox="1"/>
          <p:nvPr>
            <p:ph idx="1" type="body"/>
          </p:nvPr>
        </p:nvSpPr>
        <p:spPr>
          <a:xfrm>
            <a:off x="1303800" y="140525"/>
            <a:ext cx="7030500" cy="47829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Unlike Standard C, all unrecognized escape sequences are left in the string unchanged, i.e., </a:t>
            </a:r>
            <a:r>
              <a:rPr i="1" lang="bg" sz="1200">
                <a:solidFill>
                  <a:srgbClr val="222222"/>
                </a:solidFill>
                <a:highlight>
                  <a:srgbClr val="FFFFFF"/>
                </a:highlight>
                <a:latin typeface="Arial"/>
                <a:ea typeface="Arial"/>
                <a:cs typeface="Arial"/>
                <a:sym typeface="Arial"/>
              </a:rPr>
              <a:t>the backslash is left in the result</a:t>
            </a:r>
            <a:r>
              <a:rPr lang="bg" sz="1200">
                <a:solidFill>
                  <a:srgbClr val="222222"/>
                </a:solidFill>
                <a:highlight>
                  <a:srgbClr val="FFFFFF"/>
                </a:highlight>
                <a:latin typeface="Arial"/>
                <a:ea typeface="Arial"/>
                <a:cs typeface="Arial"/>
                <a:sym typeface="Arial"/>
              </a:rPr>
              <a:t>. (This behavior is useful when debugging: if an escape sequence is mistyped, the resulting output is more easily recognized as broken.) It is also important to note that the escape sequences only recognized in string literals fall into the category of unrecognized escapes for bytes literals.</a:t>
            </a:r>
            <a:endParaRPr sz="1200">
              <a:solidFill>
                <a:srgbClr val="222222"/>
              </a:solidFill>
              <a:highlight>
                <a:srgbClr val="FFFFFF"/>
              </a:highlight>
              <a:latin typeface="Arial"/>
              <a:ea typeface="Arial"/>
              <a:cs typeface="Arial"/>
              <a:sym typeface="Arial"/>
            </a:endParaRPr>
          </a:p>
          <a:p>
            <a:pPr indent="0" lvl="0" marL="381000" marR="381000" rtl="0" algn="l">
              <a:lnSpc>
                <a:spcPct val="140000"/>
              </a:lnSpc>
              <a:spcBef>
                <a:spcPts val="1200"/>
              </a:spcBef>
              <a:spcAft>
                <a:spcPts val="0"/>
              </a:spcAft>
              <a:buNone/>
            </a:pPr>
            <a:r>
              <a:rPr i="1" lang="bg" sz="1200">
                <a:solidFill>
                  <a:srgbClr val="222222"/>
                </a:solidFill>
                <a:highlight>
                  <a:srgbClr val="FFFFFF"/>
                </a:highlight>
                <a:latin typeface="Arial"/>
                <a:ea typeface="Arial"/>
                <a:cs typeface="Arial"/>
                <a:sym typeface="Arial"/>
              </a:rPr>
              <a:t>Changed in version 3.6: </a:t>
            </a:r>
            <a:r>
              <a:rPr lang="bg" sz="1200">
                <a:solidFill>
                  <a:srgbClr val="222222"/>
                </a:solidFill>
                <a:highlight>
                  <a:srgbClr val="FFFFFF"/>
                </a:highlight>
                <a:latin typeface="Arial"/>
                <a:ea typeface="Arial"/>
                <a:cs typeface="Arial"/>
                <a:sym typeface="Arial"/>
              </a:rPr>
              <a:t>Unrecognized escape sequences produce a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DeprecationWarning</a:t>
            </a:r>
            <a:r>
              <a:rPr lang="bg" sz="1200">
                <a:solidFill>
                  <a:srgbClr val="222222"/>
                </a:solidFill>
                <a:highlight>
                  <a:srgbClr val="FFFFFF"/>
                </a:highlight>
                <a:latin typeface="Arial"/>
                <a:ea typeface="Arial"/>
                <a:cs typeface="Arial"/>
                <a:sym typeface="Arial"/>
              </a:rPr>
              <a:t>. In a future Python version they will be a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SyntaxWarning</a:t>
            </a:r>
            <a:r>
              <a:rPr lang="bg" sz="1200">
                <a:solidFill>
                  <a:srgbClr val="222222"/>
                </a:solidFill>
                <a:highlight>
                  <a:srgbClr val="FFFFFF"/>
                </a:highlight>
                <a:latin typeface="Arial"/>
                <a:ea typeface="Arial"/>
                <a:cs typeface="Arial"/>
                <a:sym typeface="Arial"/>
              </a:rPr>
              <a:t> and eventually a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SyntaxError</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Even in a raw literal, quotes can be escaped with a backslash, but the backslash remains in the result; for example,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is a valid string literal consisting of two characters: a backslash and a double quote;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is not a valid string literal (even a raw string cannot end in an odd number of backslashes). Specifically, </a:t>
            </a:r>
            <a:r>
              <a:rPr i="1" lang="bg" sz="1200">
                <a:solidFill>
                  <a:srgbClr val="222222"/>
                </a:solidFill>
                <a:highlight>
                  <a:srgbClr val="FFFFFF"/>
                </a:highlight>
                <a:latin typeface="Arial"/>
                <a:ea typeface="Arial"/>
                <a:cs typeface="Arial"/>
                <a:sym typeface="Arial"/>
              </a:rPr>
              <a:t>a raw literal cannot end in a single backslash</a:t>
            </a:r>
            <a:r>
              <a:rPr lang="bg" sz="1200">
                <a:solidFill>
                  <a:srgbClr val="222222"/>
                </a:solidFill>
                <a:highlight>
                  <a:srgbClr val="FFFFFF"/>
                </a:highlight>
                <a:latin typeface="Arial"/>
                <a:ea typeface="Arial"/>
                <a:cs typeface="Arial"/>
                <a:sym typeface="Arial"/>
              </a:rPr>
              <a:t> (since the backslash would escape the following quote character). Note also that a single backslash followed by a newline is interpreted as those two characters as part of the literal, </a:t>
            </a:r>
            <a:r>
              <a:rPr i="1" lang="bg" sz="1200">
                <a:solidFill>
                  <a:srgbClr val="222222"/>
                </a:solidFill>
                <a:highlight>
                  <a:srgbClr val="FFFFFF"/>
                </a:highlight>
                <a:latin typeface="Arial"/>
                <a:ea typeface="Arial"/>
                <a:cs typeface="Arial"/>
                <a:sym typeface="Arial"/>
              </a:rPr>
              <a:t>not</a:t>
            </a:r>
            <a:r>
              <a:rPr lang="bg" sz="1200">
                <a:solidFill>
                  <a:srgbClr val="222222"/>
                </a:solidFill>
                <a:highlight>
                  <a:srgbClr val="FFFFFF"/>
                </a:highlight>
                <a:latin typeface="Arial"/>
                <a:ea typeface="Arial"/>
                <a:cs typeface="Arial"/>
                <a:sym typeface="Arial"/>
              </a:rPr>
              <a:t> as a line continuation.</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idx="1" type="body"/>
          </p:nvPr>
        </p:nvSpPr>
        <p:spPr>
          <a:xfrm>
            <a:off x="1303800" y="201425"/>
            <a:ext cx="7030500" cy="4665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sz="1700">
                <a:solidFill>
                  <a:srgbClr val="1A1A1A"/>
                </a:solidFill>
                <a:highlight>
                  <a:srgbClr val="FFFFFF"/>
                </a:highlight>
                <a:latin typeface="Arial"/>
                <a:ea typeface="Arial"/>
                <a:cs typeface="Arial"/>
                <a:sym typeface="Arial"/>
              </a:rPr>
              <a:t>Formatted string literals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i="1" lang="bg" sz="1200">
                <a:solidFill>
                  <a:srgbClr val="222222"/>
                </a:solidFill>
                <a:highlight>
                  <a:srgbClr val="FFFFFF"/>
                </a:highlight>
                <a:latin typeface="Arial"/>
                <a:ea typeface="Arial"/>
                <a:cs typeface="Arial"/>
                <a:sym typeface="Arial"/>
              </a:rPr>
              <a:t>New in version 3.6.</a:t>
            </a:r>
            <a:endParaRPr i="1"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a:t>
            </a:r>
            <a:r>
              <a:rPr i="1" lang="bg" sz="1200">
                <a:solidFill>
                  <a:srgbClr val="222222"/>
                </a:solidFill>
                <a:highlight>
                  <a:srgbClr val="FFFFFF"/>
                </a:highlight>
                <a:latin typeface="Arial"/>
                <a:ea typeface="Arial"/>
                <a:cs typeface="Arial"/>
                <a:sym typeface="Arial"/>
              </a:rPr>
              <a:t>formatted string literal</a:t>
            </a:r>
            <a:r>
              <a:rPr lang="bg" sz="1200">
                <a:solidFill>
                  <a:srgbClr val="222222"/>
                </a:solidFill>
                <a:highlight>
                  <a:srgbClr val="FFFFFF"/>
                </a:highlight>
                <a:latin typeface="Arial"/>
                <a:ea typeface="Arial"/>
                <a:cs typeface="Arial"/>
                <a:sym typeface="Arial"/>
              </a:rPr>
              <a:t> or </a:t>
            </a:r>
            <a:r>
              <a:rPr i="1" lang="bg" sz="1200">
                <a:solidFill>
                  <a:srgbClr val="222222"/>
                </a:solidFill>
                <a:highlight>
                  <a:srgbClr val="FFFFFF"/>
                </a:highlight>
                <a:latin typeface="Arial"/>
                <a:ea typeface="Arial"/>
                <a:cs typeface="Arial"/>
                <a:sym typeface="Arial"/>
              </a:rPr>
              <a:t>f-string</a:t>
            </a:r>
            <a:r>
              <a:rPr lang="bg" sz="1200">
                <a:solidFill>
                  <a:srgbClr val="222222"/>
                </a:solidFill>
                <a:highlight>
                  <a:srgbClr val="FFFFFF"/>
                </a:highlight>
                <a:latin typeface="Arial"/>
                <a:ea typeface="Arial"/>
                <a:cs typeface="Arial"/>
                <a:sym typeface="Arial"/>
              </a:rPr>
              <a:t> is a string literal that is prefixed with </a:t>
            </a:r>
            <a:r>
              <a:rPr lang="bg" sz="1150">
                <a:solidFill>
                  <a:srgbClr val="222222"/>
                </a:solidFill>
                <a:highlight>
                  <a:srgbClr val="ECF0F3"/>
                </a:highlight>
                <a:latin typeface="Courier New"/>
                <a:ea typeface="Courier New"/>
                <a:cs typeface="Courier New"/>
                <a:sym typeface="Courier New"/>
              </a:rPr>
              <a:t>'f'</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'F'</a:t>
            </a:r>
            <a:r>
              <a:rPr lang="bg" sz="1200">
                <a:solidFill>
                  <a:srgbClr val="222222"/>
                </a:solidFill>
                <a:highlight>
                  <a:srgbClr val="FFFFFF"/>
                </a:highlight>
                <a:latin typeface="Arial"/>
                <a:ea typeface="Arial"/>
                <a:cs typeface="Arial"/>
                <a:sym typeface="Arial"/>
              </a:rPr>
              <a:t>. These strings may contain replacement fields, which are expressions delimited by curly braces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While other string literals always have a constant value, formatted strings are really expressions evaluated at run time.</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Escape sequences are decoded like in ordinary string literals (except when a literal is also marked as a raw string). After decoding, the grammar for the contents of the string is: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f_string         </a:t>
            </a:r>
            <a:r>
              <a:rPr lang="bg" sz="1150">
                <a:solidFill>
                  <a:srgbClr val="333333"/>
                </a:solidFill>
                <a:highlight>
                  <a:srgbClr val="EEFFCC"/>
                </a:highlight>
                <a:latin typeface="Courier New"/>
                <a:ea typeface="Courier New"/>
                <a:cs typeface="Courier New"/>
                <a:sym typeface="Courier New"/>
              </a:rPr>
              <a:t>::=  (</a:t>
            </a:r>
            <a:r>
              <a:rPr lang="bg" sz="1100">
                <a:solidFill>
                  <a:srgbClr val="0072AA"/>
                </a:solidFill>
                <a:highlight>
                  <a:srgbClr val="EEFFCC"/>
                </a:highlight>
                <a:uFill>
                  <a:noFill/>
                </a:uFill>
                <a:latin typeface="Courier New"/>
                <a:ea typeface="Courier New"/>
                <a:cs typeface="Courier New"/>
                <a:sym typeface="Courier New"/>
                <a:hlinkClick r:id="rId3">
                  <a:extLst>
                    <a:ext uri="{A12FA001-AC4F-418D-AE19-62706E023703}">
                      <ahyp:hlinkClr val="tx"/>
                    </a:ext>
                  </a:extLst>
                </a:hlinkClick>
              </a:rPr>
              <a:t>literal_char</a:t>
            </a:r>
            <a:r>
              <a:rPr lang="bg" sz="1150">
                <a:solidFill>
                  <a:srgbClr val="333333"/>
                </a:solidFill>
                <a:highlight>
                  <a:srgbClr val="EEFFCC"/>
                </a:highlight>
                <a:latin typeface="Courier New"/>
                <a:ea typeface="Courier New"/>
                <a:cs typeface="Courier New"/>
                <a:sym typeface="Courier New"/>
              </a:rPr>
              <a:t> | "{{" | "}}" |</a:t>
            </a:r>
            <a:r>
              <a:rPr lang="bg" sz="1150">
                <a:solidFill>
                  <a:srgbClr val="333333"/>
                </a:solidFill>
                <a:highlight>
                  <a:srgbClr val="EEFFCC"/>
                </a:highlight>
                <a:uFill>
                  <a:noFill/>
                </a:uFill>
                <a:latin typeface="Courier New"/>
                <a:ea typeface="Courier New"/>
                <a:cs typeface="Courier New"/>
                <a:sym typeface="Courier New"/>
                <a:hlinkClick r:id="rId4">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5">
                  <a:extLst>
                    <a:ext uri="{A12FA001-AC4F-418D-AE19-62706E023703}">
                      <ahyp:hlinkClr val="tx"/>
                    </a:ext>
                  </a:extLst>
                </a:hlinkClick>
              </a:rPr>
              <a:t>replacement_field</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replacement_field</a:t>
            </a:r>
            <a:r>
              <a:rPr lang="bg" sz="1150">
                <a:solidFill>
                  <a:srgbClr val="333333"/>
                </a:solidFill>
                <a:highlight>
                  <a:srgbClr val="EEFFCC"/>
                </a:highlight>
                <a:latin typeface="Courier New"/>
                <a:ea typeface="Courier New"/>
                <a:cs typeface="Courier New"/>
                <a:sym typeface="Courier New"/>
              </a:rPr>
              <a:t> ::=  "{"</a:t>
            </a:r>
            <a:r>
              <a:rPr lang="bg" sz="1150">
                <a:solidFill>
                  <a:srgbClr val="333333"/>
                </a:solidFill>
                <a:highlight>
                  <a:srgbClr val="EEFFCC"/>
                </a:highlight>
                <a:uFill>
                  <a:noFill/>
                </a:uFill>
                <a:latin typeface="Courier New"/>
                <a:ea typeface="Courier New"/>
                <a:cs typeface="Courier New"/>
                <a:sym typeface="Courier New"/>
                <a:hlinkClick r:id="rId6">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7">
                  <a:extLst>
                    <a:ext uri="{A12FA001-AC4F-418D-AE19-62706E023703}">
                      <ahyp:hlinkClr val="tx"/>
                    </a:ext>
                  </a:extLst>
                </a:hlinkClick>
              </a:rPr>
              <a:t>f_expression</a:t>
            </a:r>
            <a:r>
              <a:rPr lang="bg" sz="1150">
                <a:solidFill>
                  <a:srgbClr val="333333"/>
                </a:solidFill>
                <a:highlight>
                  <a:srgbClr val="EEFFCC"/>
                </a:highlight>
                <a:latin typeface="Courier New"/>
                <a:ea typeface="Courier New"/>
                <a:cs typeface="Courier New"/>
                <a:sym typeface="Courier New"/>
              </a:rPr>
              <a:t> ["="] ["!"</a:t>
            </a:r>
            <a:r>
              <a:rPr lang="bg" sz="1150">
                <a:solidFill>
                  <a:srgbClr val="333333"/>
                </a:solidFill>
                <a:highlight>
                  <a:srgbClr val="EEFFCC"/>
                </a:highlight>
                <a:uFill>
                  <a:noFill/>
                </a:uFill>
                <a:latin typeface="Courier New"/>
                <a:ea typeface="Courier New"/>
                <a:cs typeface="Courier New"/>
                <a:sym typeface="Courier New"/>
                <a:hlinkClick r:id="rId8">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9">
                  <a:extLst>
                    <a:ext uri="{A12FA001-AC4F-418D-AE19-62706E023703}">
                      <ahyp:hlinkClr val="tx"/>
                    </a:ext>
                  </a:extLst>
                </a:hlinkClick>
              </a:rPr>
              <a:t>conversion</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0">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1">
                  <a:extLst>
                    <a:ext uri="{A12FA001-AC4F-418D-AE19-62706E023703}">
                      <ahyp:hlinkClr val="tx"/>
                    </a:ext>
                  </a:extLst>
                </a:hlinkClick>
              </a:rPr>
              <a:t>format_spec</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f_expression     </a:t>
            </a:r>
            <a:r>
              <a:rPr lang="bg" sz="1150">
                <a:solidFill>
                  <a:srgbClr val="333333"/>
                </a:solidFill>
                <a:highlight>
                  <a:srgbClr val="EEFFCC"/>
                </a:highlight>
                <a:latin typeface="Courier New"/>
                <a:ea typeface="Courier New"/>
                <a:cs typeface="Courier New"/>
                <a:sym typeface="Courier New"/>
              </a:rPr>
              <a:t>::=  (</a:t>
            </a:r>
            <a:r>
              <a:rPr lang="bg" sz="1100">
                <a:solidFill>
                  <a:srgbClr val="0072AA"/>
                </a:solidFill>
                <a:highlight>
                  <a:srgbClr val="EEFFCC"/>
                </a:highlight>
                <a:uFill>
                  <a:noFill/>
                </a:uFill>
                <a:latin typeface="Courier New"/>
                <a:ea typeface="Courier New"/>
                <a:cs typeface="Courier New"/>
                <a:sym typeface="Courier New"/>
                <a:hlinkClick r:id="rId12">
                  <a:extLst>
                    <a:ext uri="{A12FA001-AC4F-418D-AE19-62706E023703}">
                      <ahyp:hlinkClr val="tx"/>
                    </a:ext>
                  </a:extLst>
                </a:hlinkClick>
              </a:rPr>
              <a:t>conditional_expression</a:t>
            </a:r>
            <a:r>
              <a:rPr lang="bg" sz="1150">
                <a:solidFill>
                  <a:srgbClr val="333333"/>
                </a:solidFill>
                <a:highlight>
                  <a:srgbClr val="EEFFCC"/>
                </a:highlight>
                <a:latin typeface="Courier New"/>
                <a:ea typeface="Courier New"/>
                <a:cs typeface="Courier New"/>
                <a:sym typeface="Courier New"/>
              </a:rPr>
              <a:t> | "*"</a:t>
            </a:r>
            <a:r>
              <a:rPr lang="bg" sz="1150">
                <a:solidFill>
                  <a:srgbClr val="333333"/>
                </a:solidFill>
                <a:highlight>
                  <a:srgbClr val="EEFFCC"/>
                </a:highlight>
                <a:uFill>
                  <a:noFill/>
                </a:uFill>
                <a:latin typeface="Courier New"/>
                <a:ea typeface="Courier New"/>
                <a:cs typeface="Courier New"/>
                <a:sym typeface="Courier New"/>
                <a:hlinkClick r:id="rId1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4">
                  <a:extLst>
                    <a:ext uri="{A12FA001-AC4F-418D-AE19-62706E023703}">
                      <ahyp:hlinkClr val="tx"/>
                    </a:ext>
                  </a:extLst>
                </a:hlinkClick>
              </a:rPr>
              <a:t>or_expr</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6">
                  <a:extLst>
                    <a:ext uri="{A12FA001-AC4F-418D-AE19-62706E023703}">
                      <ahyp:hlinkClr val="tx"/>
                    </a:ext>
                  </a:extLst>
                </a:hlinkClick>
              </a:rPr>
              <a:t>conditional_expression</a:t>
            </a:r>
            <a:r>
              <a:rPr lang="bg" sz="1150">
                <a:solidFill>
                  <a:srgbClr val="333333"/>
                </a:solidFill>
                <a:highlight>
                  <a:srgbClr val="EEFFCC"/>
                </a:highlight>
                <a:latin typeface="Courier New"/>
                <a:ea typeface="Courier New"/>
                <a:cs typeface="Courier New"/>
                <a:sym typeface="Courier New"/>
              </a:rPr>
              <a:t> | "," "*"</a:t>
            </a:r>
            <a:r>
              <a:rPr lang="bg" sz="1150">
                <a:solidFill>
                  <a:srgbClr val="333333"/>
                </a:solidFill>
                <a:highlight>
                  <a:srgbClr val="EEFFCC"/>
                </a:highlight>
                <a:uFill>
                  <a:noFill/>
                </a:uFill>
                <a:latin typeface="Courier New"/>
                <a:ea typeface="Courier New"/>
                <a:cs typeface="Courier New"/>
                <a:sym typeface="Courier New"/>
                <a:hlinkClick r:id="rId1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8">
                  <a:extLst>
                    <a:ext uri="{A12FA001-AC4F-418D-AE19-62706E023703}">
                      <ahyp:hlinkClr val="tx"/>
                    </a:ext>
                  </a:extLst>
                </a:hlinkClick>
              </a:rPr>
              <a:t>or_expr</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0">
                  <a:extLst>
                    <a:ext uri="{A12FA001-AC4F-418D-AE19-62706E023703}">
                      <ahyp:hlinkClr val="tx"/>
                    </a:ext>
                  </a:extLst>
                </a:hlinkClick>
              </a:rPr>
              <a:t>yield_expression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conversion       </a:t>
            </a:r>
            <a:r>
              <a:rPr lang="bg" sz="1150">
                <a:solidFill>
                  <a:srgbClr val="333333"/>
                </a:solidFill>
                <a:highlight>
                  <a:srgbClr val="EEFFCC"/>
                </a:highlight>
                <a:latin typeface="Courier New"/>
                <a:ea typeface="Courier New"/>
                <a:cs typeface="Courier New"/>
                <a:sym typeface="Courier New"/>
              </a:rPr>
              <a:t>::=  "s" | "r" | "a"</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format_spec      </a:t>
            </a:r>
            <a:r>
              <a:rPr lang="bg" sz="1150">
                <a:solidFill>
                  <a:srgbClr val="333333"/>
                </a:solidFill>
                <a:highlight>
                  <a:srgbClr val="EEFFCC"/>
                </a:highlight>
                <a:latin typeface="Courier New"/>
                <a:ea typeface="Courier New"/>
                <a:cs typeface="Courier New"/>
                <a:sym typeface="Courier New"/>
              </a:rPr>
              <a:t>::=  (</a:t>
            </a:r>
            <a:r>
              <a:rPr lang="bg" sz="1100">
                <a:solidFill>
                  <a:srgbClr val="0072AA"/>
                </a:solidFill>
                <a:highlight>
                  <a:srgbClr val="EEFFCC"/>
                </a:highlight>
                <a:uFill>
                  <a:noFill/>
                </a:uFill>
                <a:latin typeface="Courier New"/>
                <a:ea typeface="Courier New"/>
                <a:cs typeface="Courier New"/>
                <a:sym typeface="Courier New"/>
                <a:hlinkClick r:id="rId21">
                  <a:extLst>
                    <a:ext uri="{A12FA001-AC4F-418D-AE19-62706E023703}">
                      <ahyp:hlinkClr val="tx"/>
                    </a:ext>
                  </a:extLst>
                </a:hlinkClick>
              </a:rPr>
              <a:t>literal_char</a:t>
            </a:r>
            <a:r>
              <a:rPr lang="bg" sz="1150">
                <a:solidFill>
                  <a:srgbClr val="333333"/>
                </a:solidFill>
                <a:highlight>
                  <a:srgbClr val="EEFFCC"/>
                </a:highlight>
                <a:latin typeface="Courier New"/>
                <a:ea typeface="Courier New"/>
                <a:cs typeface="Courier New"/>
                <a:sym typeface="Courier New"/>
              </a:rPr>
              <a:t> | NULL |</a:t>
            </a:r>
            <a:r>
              <a:rPr lang="bg" sz="1150">
                <a:solidFill>
                  <a:srgbClr val="333333"/>
                </a:solidFill>
                <a:highlight>
                  <a:srgbClr val="EEFFCC"/>
                </a:highlight>
                <a:uFill>
                  <a:noFill/>
                </a:uFill>
                <a:latin typeface="Courier New"/>
                <a:ea typeface="Courier New"/>
                <a:cs typeface="Courier New"/>
                <a:sym typeface="Courier New"/>
                <a:hlinkClick r:id="rId22">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3">
                  <a:extLst>
                    <a:ext uri="{A12FA001-AC4F-418D-AE19-62706E023703}">
                      <ahyp:hlinkClr val="tx"/>
                    </a:ext>
                  </a:extLst>
                </a:hlinkClick>
              </a:rPr>
              <a:t>replacement_field</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literal_char     </a:t>
            </a:r>
            <a:r>
              <a:rPr lang="bg" sz="1150">
                <a:solidFill>
                  <a:srgbClr val="333333"/>
                </a:solidFill>
                <a:highlight>
                  <a:srgbClr val="EEFFCC"/>
                </a:highlight>
                <a:latin typeface="Courier New"/>
                <a:ea typeface="Courier New"/>
                <a:cs typeface="Courier New"/>
                <a:sym typeface="Courier New"/>
              </a:rPr>
              <a:t>::=  &lt;any code point except "{", "}" or NULL&gt;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idx="1" type="body"/>
          </p:nvPr>
        </p:nvSpPr>
        <p:spPr>
          <a:xfrm>
            <a:off x="1303800" y="149900"/>
            <a:ext cx="7030500" cy="46797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parts of the string outside curly braces are treated literally, except that any doubled curly braces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or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are replaced with the corresponding single curly brace. A single opening curly bracket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marks a replacement field, which starts with a Python expression. To display both the expression text and its value after evaluation, (useful in debugging), an equal sign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may be added after the expression. A conversion field, introduced by an exclamation point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may follow. A format specifier may also be appended, introduced by a colon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 replacement field ends with a closing curly bracket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Expressions in formatted string literals are treated like regular Python expressions surrounded by parentheses, with a few exceptions. An empty expression is not allowed, and both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lambda</a:t>
            </a:r>
            <a:r>
              <a:rPr lang="bg" sz="1200">
                <a:solidFill>
                  <a:srgbClr val="222222"/>
                </a:solidFill>
                <a:highlight>
                  <a:srgbClr val="FFFFFF"/>
                </a:highlight>
                <a:latin typeface="Arial"/>
                <a:ea typeface="Arial"/>
                <a:cs typeface="Arial"/>
                <a:sym typeface="Arial"/>
              </a:rPr>
              <a:t> and assignment expressions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must be surrounded by explicit parentheses. Replacement expressions can contain line breaks (e.g. in triple-quoted strings), but they cannot contain comments. Each expression is evaluated in the context where the formatted string literal appears, in order from left to right.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txBox="1"/>
          <p:nvPr>
            <p:ph idx="1" type="body"/>
          </p:nvPr>
        </p:nvSpPr>
        <p:spPr>
          <a:xfrm>
            <a:off x="1303800" y="84325"/>
            <a:ext cx="7030500" cy="4820400"/>
          </a:xfrm>
          <a:prstGeom prst="rect">
            <a:avLst/>
          </a:prstGeom>
        </p:spPr>
        <p:txBody>
          <a:bodyPr anchorCtr="0" anchor="t" bIns="91425" lIns="91425" spcFirstLastPara="1" rIns="91425" wrap="square" tIns="91425">
            <a:normAutofit lnSpcReduction="2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When the equal sign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is provided, the output will have the expression text, the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and the evaluated value. Spaces after the opening brace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within the expression and after the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are all retained in the output. By default, the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causes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repr()</a:t>
            </a:r>
            <a:r>
              <a:rPr lang="bg" sz="1200">
                <a:solidFill>
                  <a:srgbClr val="222222"/>
                </a:solidFill>
                <a:highlight>
                  <a:srgbClr val="FFFFFF"/>
                </a:highlight>
                <a:latin typeface="Arial"/>
                <a:ea typeface="Arial"/>
                <a:cs typeface="Arial"/>
                <a:sym typeface="Arial"/>
              </a:rPr>
              <a:t> of the expression to be provided, unless there is a format specified. When a format is specified it defaults to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str()</a:t>
            </a:r>
            <a:r>
              <a:rPr lang="bg" sz="1200">
                <a:solidFill>
                  <a:srgbClr val="222222"/>
                </a:solidFill>
                <a:highlight>
                  <a:srgbClr val="FFFFFF"/>
                </a:highlight>
                <a:latin typeface="Arial"/>
                <a:ea typeface="Arial"/>
                <a:cs typeface="Arial"/>
                <a:sym typeface="Arial"/>
              </a:rPr>
              <a:t> of the expression unless a conversion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is declared.</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i="1" lang="bg" sz="1200">
                <a:solidFill>
                  <a:srgbClr val="222222"/>
                </a:solidFill>
                <a:highlight>
                  <a:srgbClr val="FFFFFF"/>
                </a:highlight>
                <a:latin typeface="Arial"/>
                <a:ea typeface="Arial"/>
                <a:cs typeface="Arial"/>
                <a:sym typeface="Arial"/>
              </a:rPr>
              <a:t>New in version 3.8: </a:t>
            </a:r>
            <a:r>
              <a:rPr lang="bg" sz="1200">
                <a:solidFill>
                  <a:srgbClr val="222222"/>
                </a:solidFill>
                <a:highlight>
                  <a:srgbClr val="FFFFFF"/>
                </a:highlight>
                <a:latin typeface="Arial"/>
                <a:ea typeface="Arial"/>
                <a:cs typeface="Arial"/>
                <a:sym typeface="Arial"/>
              </a:rPr>
              <a:t>The equal sign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If a conversion is specified, the result of evaluating the expression is converted before formatting. Conversion </a:t>
            </a:r>
            <a:r>
              <a:rPr lang="bg" sz="1150">
                <a:solidFill>
                  <a:srgbClr val="222222"/>
                </a:solidFill>
                <a:highlight>
                  <a:srgbClr val="ECF0F3"/>
                </a:highlight>
                <a:latin typeface="Courier New"/>
                <a:ea typeface="Courier New"/>
                <a:cs typeface="Courier New"/>
                <a:sym typeface="Courier New"/>
              </a:rPr>
              <a:t>'!s'</a:t>
            </a:r>
            <a:r>
              <a:rPr lang="bg" sz="1200">
                <a:solidFill>
                  <a:srgbClr val="222222"/>
                </a:solidFill>
                <a:highlight>
                  <a:srgbClr val="FFFFFF"/>
                </a:highlight>
                <a:latin typeface="Arial"/>
                <a:ea typeface="Arial"/>
                <a:cs typeface="Arial"/>
                <a:sym typeface="Arial"/>
              </a:rPr>
              <a:t> calls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str()</a:t>
            </a:r>
            <a:r>
              <a:rPr lang="bg" sz="1200">
                <a:solidFill>
                  <a:srgbClr val="222222"/>
                </a:solidFill>
                <a:highlight>
                  <a:srgbClr val="FFFFFF"/>
                </a:highlight>
                <a:latin typeface="Arial"/>
                <a:ea typeface="Arial"/>
                <a:cs typeface="Arial"/>
                <a:sym typeface="Arial"/>
              </a:rPr>
              <a:t> on the result, </a:t>
            </a:r>
            <a:r>
              <a:rPr lang="bg" sz="1150">
                <a:solidFill>
                  <a:srgbClr val="222222"/>
                </a:solidFill>
                <a:highlight>
                  <a:srgbClr val="ECF0F3"/>
                </a:highlight>
                <a:latin typeface="Courier New"/>
                <a:ea typeface="Courier New"/>
                <a:cs typeface="Courier New"/>
                <a:sym typeface="Courier New"/>
              </a:rPr>
              <a:t>'!r'</a:t>
            </a:r>
            <a:r>
              <a:rPr lang="bg" sz="1200">
                <a:solidFill>
                  <a:srgbClr val="222222"/>
                </a:solidFill>
                <a:highlight>
                  <a:srgbClr val="FFFFFF"/>
                </a:highlight>
                <a:latin typeface="Arial"/>
                <a:ea typeface="Arial"/>
                <a:cs typeface="Arial"/>
                <a:sym typeface="Arial"/>
              </a:rPr>
              <a:t> calls </a:t>
            </a:r>
            <a:r>
              <a:rPr lang="bg" sz="1150">
                <a:solidFill>
                  <a:srgbClr val="0072AA"/>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repr()</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'!a'</a:t>
            </a:r>
            <a:r>
              <a:rPr lang="bg" sz="1200">
                <a:solidFill>
                  <a:srgbClr val="222222"/>
                </a:solidFill>
                <a:highlight>
                  <a:srgbClr val="FFFFFF"/>
                </a:highlight>
                <a:latin typeface="Arial"/>
                <a:ea typeface="Arial"/>
                <a:cs typeface="Arial"/>
                <a:sym typeface="Arial"/>
              </a:rPr>
              <a:t> calls </a:t>
            </a:r>
            <a:r>
              <a:rPr lang="bg" sz="1150">
                <a:solidFill>
                  <a:srgbClr val="0072AA"/>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ascii()</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result is then formatted using the </a:t>
            </a:r>
            <a:r>
              <a:rPr lang="bg" sz="1150">
                <a:solidFill>
                  <a:srgbClr val="0072AA"/>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format()</a:t>
            </a:r>
            <a:r>
              <a:rPr lang="bg" sz="1200">
                <a:solidFill>
                  <a:srgbClr val="222222"/>
                </a:solidFill>
                <a:highlight>
                  <a:srgbClr val="FFFFFF"/>
                </a:highlight>
                <a:latin typeface="Arial"/>
                <a:ea typeface="Arial"/>
                <a:cs typeface="Arial"/>
                <a:sym typeface="Arial"/>
              </a:rPr>
              <a:t> protocol. The format specifier is passed to the </a:t>
            </a:r>
            <a:r>
              <a:rPr lang="bg" sz="1150">
                <a:solidFill>
                  <a:srgbClr val="0072AA"/>
                </a:solidFill>
                <a:highlight>
                  <a:srgbClr val="FFFFFF"/>
                </a:highlight>
                <a:uFill>
                  <a:noFill/>
                </a:uFill>
                <a:latin typeface="Courier New"/>
                <a:ea typeface="Courier New"/>
                <a:cs typeface="Courier New"/>
                <a:sym typeface="Courier New"/>
                <a:hlinkClick r:id="rId9">
                  <a:extLst>
                    <a:ext uri="{A12FA001-AC4F-418D-AE19-62706E023703}">
                      <ahyp:hlinkClr val="tx"/>
                    </a:ext>
                  </a:extLst>
                </a:hlinkClick>
              </a:rPr>
              <a:t>__format__()</a:t>
            </a:r>
            <a:r>
              <a:rPr lang="bg" sz="1200">
                <a:solidFill>
                  <a:srgbClr val="222222"/>
                </a:solidFill>
                <a:highlight>
                  <a:srgbClr val="FFFFFF"/>
                </a:highlight>
                <a:latin typeface="Arial"/>
                <a:ea typeface="Arial"/>
                <a:cs typeface="Arial"/>
                <a:sym typeface="Arial"/>
              </a:rPr>
              <a:t> method of the expression or conversion result. An empty string is passed when the format specifier is omitted. The formatted result is then included in the final value of the whole string.</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Top-level format specifiers may include nested replacement fields. These nested fields may include their own conversion fields and </a:t>
            </a:r>
            <a:r>
              <a:rPr lang="bg" sz="1200">
                <a:solidFill>
                  <a:srgbClr val="0072AA"/>
                </a:solidFill>
                <a:highlight>
                  <a:srgbClr val="FFFFFF"/>
                </a:highlight>
                <a:uFill>
                  <a:noFill/>
                </a:uFill>
                <a:latin typeface="Arial"/>
                <a:ea typeface="Arial"/>
                <a:cs typeface="Arial"/>
                <a:sym typeface="Arial"/>
                <a:hlinkClick r:id="rId10">
                  <a:extLst>
                    <a:ext uri="{A12FA001-AC4F-418D-AE19-62706E023703}">
                      <ahyp:hlinkClr val="tx"/>
                    </a:ext>
                  </a:extLst>
                </a:hlinkClick>
              </a:rPr>
              <a:t>format specifiers</a:t>
            </a:r>
            <a:r>
              <a:rPr lang="bg" sz="1200">
                <a:solidFill>
                  <a:srgbClr val="222222"/>
                </a:solidFill>
                <a:highlight>
                  <a:srgbClr val="FFFFFF"/>
                </a:highlight>
                <a:latin typeface="Arial"/>
                <a:ea typeface="Arial"/>
                <a:cs typeface="Arial"/>
                <a:sym typeface="Arial"/>
              </a:rPr>
              <a:t>, but may not include more deeply-nested replacement fields. The </a:t>
            </a:r>
            <a:r>
              <a:rPr lang="bg" sz="1200">
                <a:solidFill>
                  <a:srgbClr val="0072AA"/>
                </a:solidFill>
                <a:highlight>
                  <a:srgbClr val="FFFFFF"/>
                </a:highlight>
                <a:uFill>
                  <a:noFill/>
                </a:uFill>
                <a:latin typeface="Arial"/>
                <a:ea typeface="Arial"/>
                <a:cs typeface="Arial"/>
                <a:sym typeface="Arial"/>
                <a:hlinkClick r:id="rId11">
                  <a:extLst>
                    <a:ext uri="{A12FA001-AC4F-418D-AE19-62706E023703}">
                      <ahyp:hlinkClr val="tx"/>
                    </a:ext>
                  </a:extLst>
                </a:hlinkClick>
              </a:rPr>
              <a:t>format specifier mini-language</a:t>
            </a:r>
            <a:r>
              <a:rPr lang="bg" sz="1200">
                <a:solidFill>
                  <a:srgbClr val="222222"/>
                </a:solidFill>
                <a:highlight>
                  <a:srgbClr val="FFFFFF"/>
                </a:highlight>
                <a:latin typeface="Arial"/>
                <a:ea typeface="Arial"/>
                <a:cs typeface="Arial"/>
                <a:sym typeface="Arial"/>
              </a:rPr>
              <a:t> is the same as that used by the string .format() method.</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Formatted string literals may be concatenated, but replacement fields cannot be split across literals.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idx="1" type="body"/>
          </p:nvPr>
        </p:nvSpPr>
        <p:spPr>
          <a:xfrm>
            <a:off x="1303800" y="220175"/>
            <a:ext cx="7030500" cy="43116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Python program is read by a </a:t>
            </a:r>
            <a:r>
              <a:rPr i="1" lang="bg" sz="1200">
                <a:solidFill>
                  <a:srgbClr val="222222"/>
                </a:solidFill>
                <a:highlight>
                  <a:srgbClr val="FFFFFF"/>
                </a:highlight>
                <a:latin typeface="Arial"/>
                <a:ea typeface="Arial"/>
                <a:cs typeface="Arial"/>
                <a:sym typeface="Arial"/>
              </a:rPr>
              <a:t>parser</a:t>
            </a:r>
            <a:r>
              <a:rPr lang="bg" sz="1200">
                <a:solidFill>
                  <a:srgbClr val="222222"/>
                </a:solidFill>
                <a:highlight>
                  <a:srgbClr val="FFFFFF"/>
                </a:highlight>
                <a:latin typeface="Arial"/>
                <a:ea typeface="Arial"/>
                <a:cs typeface="Arial"/>
                <a:sym typeface="Arial"/>
              </a:rPr>
              <a:t>. Input to the parser is a stream of </a:t>
            </a:r>
            <a:r>
              <a:rPr i="1" lang="bg" sz="1200">
                <a:solidFill>
                  <a:srgbClr val="222222"/>
                </a:solidFill>
                <a:highlight>
                  <a:srgbClr val="FFFFFF"/>
                </a:highlight>
                <a:latin typeface="Arial"/>
                <a:ea typeface="Arial"/>
                <a:cs typeface="Arial"/>
                <a:sym typeface="Arial"/>
              </a:rPr>
              <a:t>tokens</a:t>
            </a:r>
            <a:r>
              <a:rPr lang="bg" sz="1200">
                <a:solidFill>
                  <a:srgbClr val="222222"/>
                </a:solidFill>
                <a:highlight>
                  <a:srgbClr val="FFFFFF"/>
                </a:highlight>
                <a:latin typeface="Arial"/>
                <a:ea typeface="Arial"/>
                <a:cs typeface="Arial"/>
                <a:sym typeface="Arial"/>
              </a:rPr>
              <a:t>, generated by the </a:t>
            </a:r>
            <a:r>
              <a:rPr i="1" lang="bg" sz="1200">
                <a:solidFill>
                  <a:srgbClr val="222222"/>
                </a:solidFill>
                <a:highlight>
                  <a:srgbClr val="FFFFFF"/>
                </a:highlight>
                <a:latin typeface="Arial"/>
                <a:ea typeface="Arial"/>
                <a:cs typeface="Arial"/>
                <a:sym typeface="Arial"/>
              </a:rPr>
              <a:t>lexical analyzer</a:t>
            </a:r>
            <a:r>
              <a:rPr lang="bg" sz="1200">
                <a:solidFill>
                  <a:srgbClr val="222222"/>
                </a:solidFill>
                <a:highlight>
                  <a:srgbClr val="FFFFFF"/>
                </a:highlight>
                <a:latin typeface="Arial"/>
                <a:ea typeface="Arial"/>
                <a:cs typeface="Arial"/>
                <a:sym typeface="Arial"/>
              </a:rPr>
              <a:t>. This chapter describes how the lexical analyzer breaks a file into tokens.</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Python reads program text as Unicode code points; the encoding of a source file can be given by an encoding declaration and defaults to UTF-8, see </a:t>
            </a:r>
            <a:r>
              <a:rPr b="1" lang="bg" sz="1200">
                <a:solidFill>
                  <a:srgbClr val="0072AA"/>
                </a:solidFill>
                <a:highlight>
                  <a:srgbClr val="FFFFFF"/>
                </a:highlight>
                <a:uFill>
                  <a:noFill/>
                </a:uFill>
                <a:latin typeface="Arial"/>
                <a:ea typeface="Arial"/>
                <a:cs typeface="Arial"/>
                <a:sym typeface="Arial"/>
                <a:hlinkClick r:id="rId3">
                  <a:extLst>
                    <a:ext uri="{A12FA001-AC4F-418D-AE19-62706E023703}">
                      <ahyp:hlinkClr val="tx"/>
                    </a:ext>
                  </a:extLst>
                </a:hlinkClick>
              </a:rPr>
              <a:t>PEP 3120</a:t>
            </a:r>
            <a:r>
              <a:rPr lang="bg" sz="1200">
                <a:solidFill>
                  <a:srgbClr val="222222"/>
                </a:solidFill>
                <a:highlight>
                  <a:srgbClr val="FFFFFF"/>
                </a:highlight>
                <a:latin typeface="Arial"/>
                <a:ea typeface="Arial"/>
                <a:cs typeface="Arial"/>
                <a:sym typeface="Arial"/>
              </a:rPr>
              <a:t> for details. If the source file cannot be decoded, a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SyntaxError</a:t>
            </a:r>
            <a:r>
              <a:rPr lang="bg" sz="1200">
                <a:solidFill>
                  <a:srgbClr val="222222"/>
                </a:solidFill>
                <a:highlight>
                  <a:srgbClr val="FFFFFF"/>
                </a:highlight>
                <a:latin typeface="Arial"/>
                <a:ea typeface="Arial"/>
                <a:cs typeface="Arial"/>
                <a:sym typeface="Arial"/>
              </a:rPr>
              <a:t> is raised.</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b="1" lang="bg" sz="1200">
                <a:solidFill>
                  <a:srgbClr val="222222"/>
                </a:solidFill>
                <a:highlight>
                  <a:srgbClr val="FFFFFF"/>
                </a:highlight>
                <a:latin typeface="Arial"/>
                <a:ea typeface="Arial"/>
                <a:cs typeface="Arial"/>
                <a:sym typeface="Arial"/>
              </a:rPr>
              <a:t>Logical line</a:t>
            </a:r>
            <a:endParaRPr b="1"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A Python program is divided into a number of </a:t>
            </a:r>
            <a:r>
              <a:rPr i="1" lang="bg" sz="1200">
                <a:solidFill>
                  <a:srgbClr val="222222"/>
                </a:solidFill>
                <a:highlight>
                  <a:srgbClr val="FFFFFF"/>
                </a:highlight>
                <a:latin typeface="Arial"/>
                <a:ea typeface="Arial"/>
                <a:cs typeface="Arial"/>
                <a:sym typeface="Arial"/>
              </a:rPr>
              <a:t>logical lines</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38100" marR="38100" rtl="0" algn="l">
              <a:spcBef>
                <a:spcPts val="1200"/>
              </a:spcBef>
              <a:spcAft>
                <a:spcPts val="0"/>
              </a:spcAft>
              <a:buNone/>
            </a:pPr>
            <a:r>
              <a:rPr lang="bg" sz="1700">
                <a:solidFill>
                  <a:srgbClr val="1A1A1A"/>
                </a:solidFill>
                <a:highlight>
                  <a:srgbClr val="FFFFFF"/>
                </a:highlight>
                <a:latin typeface="Arial"/>
                <a:ea typeface="Arial"/>
                <a:cs typeface="Arial"/>
                <a:sym typeface="Arial"/>
              </a:rPr>
              <a:t>Logical lines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end of a logical line is represented by the token NEWLINE. Statements cannot cross logical line boundaries except where NEWLINE is allowed by the syntax (e.g., between statements in compound statements). A logical line is constructed from one or more </a:t>
            </a:r>
            <a:r>
              <a:rPr i="1" lang="bg" sz="1200">
                <a:solidFill>
                  <a:srgbClr val="222222"/>
                </a:solidFill>
                <a:highlight>
                  <a:srgbClr val="FFFFFF"/>
                </a:highlight>
                <a:latin typeface="Arial"/>
                <a:ea typeface="Arial"/>
                <a:cs typeface="Arial"/>
                <a:sym typeface="Arial"/>
              </a:rPr>
              <a:t>physical lines</a:t>
            </a:r>
            <a:r>
              <a:rPr lang="bg" sz="1200">
                <a:solidFill>
                  <a:srgbClr val="222222"/>
                </a:solidFill>
                <a:highlight>
                  <a:srgbClr val="FFFFFF"/>
                </a:highlight>
                <a:latin typeface="Arial"/>
                <a:ea typeface="Arial"/>
                <a:cs typeface="Arial"/>
                <a:sym typeface="Arial"/>
              </a:rPr>
              <a:t> by following the explicit or implicit </a:t>
            </a:r>
            <a:r>
              <a:rPr i="1" lang="bg" sz="1200">
                <a:solidFill>
                  <a:srgbClr val="222222"/>
                </a:solidFill>
                <a:highlight>
                  <a:srgbClr val="FFFFFF"/>
                </a:highlight>
                <a:latin typeface="Arial"/>
                <a:ea typeface="Arial"/>
                <a:cs typeface="Arial"/>
                <a:sym typeface="Arial"/>
              </a:rPr>
              <a:t>line joining</a:t>
            </a:r>
            <a:r>
              <a:rPr lang="bg" sz="1200">
                <a:solidFill>
                  <a:srgbClr val="222222"/>
                </a:solidFill>
                <a:highlight>
                  <a:srgbClr val="FFFFFF"/>
                </a:highlight>
                <a:latin typeface="Arial"/>
                <a:ea typeface="Arial"/>
                <a:cs typeface="Arial"/>
                <a:sym typeface="Arial"/>
              </a:rPr>
              <a:t> rules.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2"/>
          <p:cNvSpPr txBox="1"/>
          <p:nvPr>
            <p:ph idx="1" type="body"/>
          </p:nvPr>
        </p:nvSpPr>
        <p:spPr>
          <a:xfrm>
            <a:off x="1189850" y="178000"/>
            <a:ext cx="7144500" cy="4778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name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"Fred"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f"He said his name is </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name</a:t>
            </a:r>
            <a:r>
              <a:rPr b="1" lang="bg" sz="1150">
                <a:solidFill>
                  <a:srgbClr val="BB6688"/>
                </a:solidFill>
                <a:highlight>
                  <a:srgbClr val="EEFFCC"/>
                </a:highlight>
                <a:latin typeface="Courier New"/>
                <a:ea typeface="Courier New"/>
                <a:cs typeface="Courier New"/>
                <a:sym typeface="Courier New"/>
              </a:rPr>
              <a:t>!r}</a:t>
            </a:r>
            <a:r>
              <a:rPr lang="bg" sz="1150">
                <a:solidFill>
                  <a:srgbClr val="BA2121"/>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"He said his name is 'Fred'."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f"He said his name is </a:t>
            </a:r>
            <a:r>
              <a:rPr b="1" lang="bg" sz="1150">
                <a:solidFill>
                  <a:srgbClr val="BB6688"/>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repr</a:t>
            </a:r>
            <a:r>
              <a:rPr lang="bg" sz="1150">
                <a:solidFill>
                  <a:srgbClr val="333333"/>
                </a:solidFill>
                <a:highlight>
                  <a:srgbClr val="EEFFCC"/>
                </a:highlight>
                <a:latin typeface="Courier New"/>
                <a:ea typeface="Courier New"/>
                <a:cs typeface="Courier New"/>
                <a:sym typeface="Courier New"/>
              </a:rPr>
              <a:t>(name)</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repr() is equivalent to !r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"He said his name is 'Fred'."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width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10</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precision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4</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value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decimal</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Decimal(</a:t>
            </a:r>
            <a:r>
              <a:rPr lang="bg" sz="1150">
                <a:solidFill>
                  <a:srgbClr val="BA2121"/>
                </a:solidFill>
                <a:highlight>
                  <a:srgbClr val="EEFFCC"/>
                </a:highlight>
                <a:latin typeface="Courier New"/>
                <a:ea typeface="Courier New"/>
                <a:cs typeface="Courier New"/>
                <a:sym typeface="Courier New"/>
              </a:rPr>
              <a:t>"12.34567"</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f"result: </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value</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width</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precision</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nested fields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'result:      12.35'</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today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datetime(year</a:t>
            </a:r>
            <a:r>
              <a:rPr lang="bg" sz="1150">
                <a:solidFill>
                  <a:srgbClr val="666666"/>
                </a:solidFill>
                <a:highlight>
                  <a:srgbClr val="EEFFCC"/>
                </a:highlight>
                <a:latin typeface="Courier New"/>
                <a:ea typeface="Courier New"/>
                <a:cs typeface="Courier New"/>
                <a:sym typeface="Courier New"/>
              </a:rPr>
              <a:t>=2017</a:t>
            </a:r>
            <a:r>
              <a:rPr lang="bg" sz="1150">
                <a:solidFill>
                  <a:srgbClr val="333333"/>
                </a:solidFill>
                <a:highlight>
                  <a:srgbClr val="EEFFCC"/>
                </a:highlight>
                <a:latin typeface="Courier New"/>
                <a:ea typeface="Courier New"/>
                <a:cs typeface="Courier New"/>
                <a:sym typeface="Courier New"/>
              </a:rPr>
              <a:t>, month</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day</a:t>
            </a:r>
            <a:r>
              <a:rPr lang="bg" sz="1150">
                <a:solidFill>
                  <a:srgbClr val="666666"/>
                </a:solidFill>
                <a:highlight>
                  <a:srgbClr val="EEFFCC"/>
                </a:highlight>
                <a:latin typeface="Courier New"/>
                <a:ea typeface="Courier New"/>
                <a:cs typeface="Courier New"/>
                <a:sym typeface="Courier New"/>
              </a:rPr>
              <a:t>=27</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today</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%B %d, %Y</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using date format specifier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'January 27, 2017'</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today</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%B %d, %Y</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using date format specifier and debugging</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'today=January 27, 2017'</a:t>
            </a:r>
            <a:endParaRPr sz="1150">
              <a:solidFill>
                <a:srgbClr val="888888"/>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3"/>
          <p:cNvSpPr txBox="1"/>
          <p:nvPr>
            <p:ph idx="1" type="body"/>
          </p:nvPr>
        </p:nvSpPr>
        <p:spPr>
          <a:xfrm>
            <a:off x="1303800" y="126475"/>
            <a:ext cx="7030500" cy="478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number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1024</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number</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#0x</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using integer format specifier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'0x400'</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foo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"bar"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foo </a:t>
            </a:r>
            <a:r>
              <a:rPr b="1" lang="bg" sz="1150">
                <a:solidFill>
                  <a:srgbClr val="BB6688"/>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preserves whitespace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 foo = 'bar'"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line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"The mill's closed"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line </a:t>
            </a:r>
            <a:r>
              <a:rPr b="1" lang="bg" sz="1150">
                <a:solidFill>
                  <a:srgbClr val="BB6688"/>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'line = "The mill\'s closed"'</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line </a:t>
            </a:r>
            <a:r>
              <a:rPr b="1" lang="bg" sz="1150">
                <a:solidFill>
                  <a:srgbClr val="BB6688"/>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20</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"line = The mill's closed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line </a:t>
            </a:r>
            <a:r>
              <a:rPr b="1" lang="bg" sz="1150">
                <a:solidFill>
                  <a:srgbClr val="BB6688"/>
                </a:solidFill>
                <a:highlight>
                  <a:srgbClr val="EEFFCC"/>
                </a:highlight>
                <a:latin typeface="Courier New"/>
                <a:ea typeface="Courier New"/>
                <a:cs typeface="Courier New"/>
                <a:sym typeface="Courier New"/>
              </a:rPr>
              <a:t>= !r:</a:t>
            </a:r>
            <a:r>
              <a:rPr lang="bg" sz="1150">
                <a:solidFill>
                  <a:srgbClr val="BA2121"/>
                </a:solidFill>
                <a:highlight>
                  <a:srgbClr val="EEFFCC"/>
                </a:highlight>
                <a:latin typeface="Courier New"/>
                <a:ea typeface="Courier New"/>
                <a:cs typeface="Courier New"/>
                <a:sym typeface="Courier New"/>
              </a:rPr>
              <a:t>20</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'line = "The mill\'s closed" '</a:t>
            </a:r>
            <a:endParaRPr sz="1150">
              <a:solidFill>
                <a:srgbClr val="888888"/>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4"/>
          <p:cNvSpPr txBox="1"/>
          <p:nvPr>
            <p:ph idx="1" type="body"/>
          </p:nvPr>
        </p:nvSpPr>
        <p:spPr>
          <a:xfrm>
            <a:off x="1303800" y="182700"/>
            <a:ext cx="7030500" cy="47031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consequence of sharing the same syntax as regular string literals is that characters in the replacement fields must not conflict with the quoting used in the outer formatted string literal:</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BA2121"/>
                </a:solidFill>
                <a:highlight>
                  <a:srgbClr val="EEFFCC"/>
                </a:highlight>
                <a:latin typeface="Courier New"/>
                <a:ea typeface="Courier New"/>
                <a:cs typeface="Courier New"/>
                <a:sym typeface="Courier New"/>
              </a:rPr>
              <a:t>f"abc </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a:t>
            </a:r>
            <a:r>
              <a:rPr lang="bg" sz="1150">
                <a:solidFill>
                  <a:srgbClr val="BA2121"/>
                </a:solidFill>
                <a:highlight>
                  <a:srgbClr val="EEFFCC"/>
                </a:highlight>
                <a:latin typeface="Courier New"/>
                <a:ea typeface="Courier New"/>
                <a:cs typeface="Courier New"/>
                <a:sym typeface="Courier New"/>
              </a:rPr>
              <a:t>"x"</a:t>
            </a:r>
            <a:r>
              <a:rPr lang="bg" sz="1150">
                <a:solidFill>
                  <a:srgbClr val="333333"/>
                </a:solidFill>
                <a:highlight>
                  <a:srgbClr val="EEFFCC"/>
                </a:highlight>
                <a:latin typeface="Courier New"/>
                <a:ea typeface="Courier New"/>
                <a:cs typeface="Courier New"/>
                <a:sym typeface="Courier New"/>
              </a:rPr>
              <a:t>]</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 def"</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error: outer string literal ended prematurely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BA2121"/>
                </a:solidFill>
                <a:highlight>
                  <a:srgbClr val="EEFFCC"/>
                </a:highlight>
                <a:latin typeface="Courier New"/>
                <a:ea typeface="Courier New"/>
                <a:cs typeface="Courier New"/>
                <a:sym typeface="Courier New"/>
              </a:rPr>
              <a:t>f"abc </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a:t>
            </a:r>
            <a:r>
              <a:rPr lang="bg" sz="1150">
                <a:solidFill>
                  <a:srgbClr val="BA2121"/>
                </a:solidFill>
                <a:highlight>
                  <a:srgbClr val="EEFFCC"/>
                </a:highlight>
                <a:latin typeface="Courier New"/>
                <a:ea typeface="Courier New"/>
                <a:cs typeface="Courier New"/>
                <a:sym typeface="Courier New"/>
              </a:rPr>
              <a:t>'x'</a:t>
            </a:r>
            <a:r>
              <a:rPr lang="bg" sz="1150">
                <a:solidFill>
                  <a:srgbClr val="333333"/>
                </a:solidFill>
                <a:highlight>
                  <a:srgbClr val="EEFFCC"/>
                </a:highlight>
                <a:latin typeface="Courier New"/>
                <a:ea typeface="Courier New"/>
                <a:cs typeface="Courier New"/>
                <a:sym typeface="Courier New"/>
              </a:rPr>
              <a:t>]</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 def"</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workaround: use different quoting</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Backslashes are not allowed in format expressions and will raise an error:</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BA2121"/>
                </a:solidFill>
                <a:highlight>
                  <a:srgbClr val="EEFFCC"/>
                </a:highlight>
                <a:latin typeface="Courier New"/>
                <a:ea typeface="Courier New"/>
                <a:cs typeface="Courier New"/>
                <a:sym typeface="Courier New"/>
              </a:rPr>
              <a:t>f"newline: </a:t>
            </a:r>
            <a:r>
              <a:rPr b="1" lang="bg" sz="1150">
                <a:solidFill>
                  <a:srgbClr val="BB6688"/>
                </a:solidFill>
                <a:highlight>
                  <a:srgbClr val="EEFFCC"/>
                </a:highlight>
                <a:latin typeface="Courier New"/>
                <a:ea typeface="Courier New"/>
                <a:cs typeface="Courier New"/>
                <a:sym typeface="Courier New"/>
              </a:rPr>
              <a:t>{</a:t>
            </a:r>
            <a:r>
              <a:rPr lang="bg" sz="1150">
                <a:solidFill>
                  <a:srgbClr val="008000"/>
                </a:solidFill>
                <a:highlight>
                  <a:srgbClr val="EEFFCC"/>
                </a:highlight>
                <a:latin typeface="Courier New"/>
                <a:ea typeface="Courier New"/>
                <a:cs typeface="Courier New"/>
                <a:sym typeface="Courier New"/>
              </a:rPr>
              <a:t>ord</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r>
              <a:rPr b="1" lang="bg" sz="1150">
                <a:solidFill>
                  <a:srgbClr val="BB6622"/>
                </a:solidFill>
                <a:highlight>
                  <a:srgbClr val="EEFFCC"/>
                </a:highlight>
                <a:latin typeface="Courier New"/>
                <a:ea typeface="Courier New"/>
                <a:cs typeface="Courier New"/>
                <a:sym typeface="Courier New"/>
              </a:rPr>
              <a:t>\n</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raises SyntaxError</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To include a value in which a backslash escape is required, create a temporary variable.</a:t>
            </a:r>
            <a:endParaRPr sz="1200">
              <a:solidFill>
                <a:srgbClr val="222222"/>
              </a:solidFill>
              <a:highlight>
                <a:srgbClr val="FFFFFF"/>
              </a:highlight>
              <a:latin typeface="Arial"/>
              <a:ea typeface="Arial"/>
              <a:cs typeface="Arial"/>
              <a:sym typeface="Arial"/>
            </a:endParaRPr>
          </a:p>
          <a:p>
            <a:pPr indent="0" lvl="0" marL="25400" marR="25400" rtl="0" algn="l">
              <a:spcBef>
                <a:spcPts val="1200"/>
              </a:spcBef>
              <a:spcAft>
                <a:spcPts val="0"/>
              </a:spcAft>
              <a:buNone/>
            </a:pPr>
            <a:r>
              <a:rPr lang="bg" sz="1200">
                <a:solidFill>
                  <a:srgbClr val="AACC99"/>
                </a:solidFill>
                <a:highlight>
                  <a:srgbClr val="F8F8F8"/>
                </a:highlight>
                <a:latin typeface="Courier New"/>
                <a:ea typeface="Courier New"/>
                <a:cs typeface="Courier New"/>
                <a:sym typeface="Courier New"/>
              </a:rPr>
              <a:t>&gt;&gt;&gt;</a:t>
            </a:r>
            <a:endParaRPr sz="1200">
              <a:solidFill>
                <a:srgbClr val="AACC99"/>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newline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ord</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r>
              <a:rPr b="1" lang="bg" sz="1150">
                <a:solidFill>
                  <a:srgbClr val="BB6622"/>
                </a:solidFill>
                <a:highlight>
                  <a:srgbClr val="EEFFCC"/>
                </a:highlight>
                <a:latin typeface="Courier New"/>
                <a:ea typeface="Courier New"/>
                <a:cs typeface="Courier New"/>
                <a:sym typeface="Courier New"/>
              </a:rPr>
              <a:t>\n</a:t>
            </a:r>
            <a:r>
              <a:rPr lang="bg" sz="1150">
                <a:solidFill>
                  <a:srgbClr val="BA2121"/>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BA2121"/>
                </a:solidFill>
                <a:highlight>
                  <a:srgbClr val="EEFFCC"/>
                </a:highlight>
                <a:latin typeface="Courier New"/>
                <a:ea typeface="Courier New"/>
                <a:cs typeface="Courier New"/>
                <a:sym typeface="Courier New"/>
              </a:rPr>
              <a:t>f"newline: </a:t>
            </a:r>
            <a:r>
              <a:rPr b="1" lang="bg" sz="1150">
                <a:solidFill>
                  <a:srgbClr val="BB6688"/>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newline</a:t>
            </a:r>
            <a:r>
              <a:rPr b="1" lang="bg" sz="1150">
                <a:solidFill>
                  <a:srgbClr val="BB6688"/>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'newline: 10'</a:t>
            </a:r>
            <a:endParaRPr sz="1150">
              <a:solidFill>
                <a:srgbClr val="888888"/>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5"/>
          <p:cNvSpPr txBox="1"/>
          <p:nvPr>
            <p:ph idx="1" type="body"/>
          </p:nvPr>
        </p:nvSpPr>
        <p:spPr>
          <a:xfrm>
            <a:off x="1172625" y="814250"/>
            <a:ext cx="7030500" cy="25416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Formatted string literals cannot be used as docstrings, even if they do not include expressions.</a:t>
            </a:r>
            <a:endParaRPr sz="1200">
              <a:solidFill>
                <a:srgbClr val="222222"/>
              </a:solidFill>
              <a:highlight>
                <a:srgbClr val="FFFFFF"/>
              </a:highlight>
              <a:latin typeface="Arial"/>
              <a:ea typeface="Arial"/>
              <a:cs typeface="Arial"/>
              <a:sym typeface="Arial"/>
            </a:endParaRPr>
          </a:p>
          <a:p>
            <a:pPr indent="0" lvl="0" marL="25400" marR="25400" rtl="0" algn="l">
              <a:spcBef>
                <a:spcPts val="1200"/>
              </a:spcBef>
              <a:spcAft>
                <a:spcPts val="0"/>
              </a:spcAft>
              <a:buNone/>
            </a:pPr>
            <a:r>
              <a:rPr lang="bg" sz="1200">
                <a:solidFill>
                  <a:srgbClr val="AACC99"/>
                </a:solidFill>
                <a:highlight>
                  <a:srgbClr val="F8F8F8"/>
                </a:highlight>
                <a:latin typeface="Courier New"/>
                <a:ea typeface="Courier New"/>
                <a:cs typeface="Courier New"/>
                <a:sym typeface="Courier New"/>
              </a:rPr>
              <a:t>&gt;&gt;&gt;</a:t>
            </a:r>
            <a:endParaRPr sz="1200">
              <a:solidFill>
                <a:srgbClr val="AACC99"/>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foo</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 </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f"Not a docstring"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foo</a:t>
            </a:r>
            <a:r>
              <a:rPr lang="bg" sz="1150">
                <a:solidFill>
                  <a:srgbClr val="666666"/>
                </a:solidFill>
                <a:highlight>
                  <a:srgbClr val="EEFFCC"/>
                </a:highlight>
                <a:latin typeface="Courier New"/>
                <a:ea typeface="Courier New"/>
                <a:cs typeface="Courier New"/>
                <a:sym typeface="Courier New"/>
              </a:rPr>
              <a:t>.</a:t>
            </a:r>
            <a:r>
              <a:rPr lang="bg" sz="1150">
                <a:solidFill>
                  <a:srgbClr val="19177C"/>
                </a:solidFill>
                <a:highlight>
                  <a:srgbClr val="EEFFCC"/>
                </a:highlight>
                <a:latin typeface="Courier New"/>
                <a:ea typeface="Courier New"/>
                <a:cs typeface="Courier New"/>
                <a:sym typeface="Courier New"/>
              </a:rPr>
              <a:t>__doc__</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is</a:t>
            </a: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None</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True</a:t>
            </a:r>
            <a:endParaRPr sz="1150">
              <a:solidFill>
                <a:srgbClr val="888888"/>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6"/>
          <p:cNvSpPr txBox="1"/>
          <p:nvPr>
            <p:ph type="title"/>
          </p:nvPr>
        </p:nvSpPr>
        <p:spPr>
          <a:xfrm>
            <a:off x="1303800" y="209750"/>
            <a:ext cx="7030500" cy="530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0" lang="bg" sz="1700">
                <a:solidFill>
                  <a:srgbClr val="1A1A1A"/>
                </a:solidFill>
                <a:highlight>
                  <a:srgbClr val="FFFFFF"/>
                </a:highlight>
                <a:latin typeface="Arial"/>
                <a:ea typeface="Arial"/>
                <a:cs typeface="Arial"/>
                <a:sym typeface="Arial"/>
              </a:rPr>
              <a:t>Numeric literals</a:t>
            </a:r>
            <a:endParaRPr/>
          </a:p>
        </p:txBody>
      </p:sp>
      <p:sp>
        <p:nvSpPr>
          <p:cNvPr id="447" name="Google Shape;447;p46"/>
          <p:cNvSpPr txBox="1"/>
          <p:nvPr>
            <p:ph idx="1" type="body"/>
          </p:nvPr>
        </p:nvSpPr>
        <p:spPr>
          <a:xfrm>
            <a:off x="1303800" y="782300"/>
            <a:ext cx="7030500" cy="37494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There are three types of numeric literals: integers, floating point numbers, and imaginary numbers. There are no complex literals (complex numbers can be formed by adding a real number and an imaginary number).</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Note that numeric literals do not include a sign; a phrase like </a:t>
            </a:r>
            <a:r>
              <a:rPr lang="bg" sz="1150">
                <a:solidFill>
                  <a:srgbClr val="222222"/>
                </a:solidFill>
                <a:highlight>
                  <a:srgbClr val="ECF0F3"/>
                </a:highlight>
                <a:latin typeface="Courier New"/>
                <a:ea typeface="Courier New"/>
                <a:cs typeface="Courier New"/>
                <a:sym typeface="Courier New"/>
              </a:rPr>
              <a:t>-1</a:t>
            </a:r>
            <a:r>
              <a:rPr lang="bg" sz="1200">
                <a:solidFill>
                  <a:srgbClr val="222222"/>
                </a:solidFill>
                <a:highlight>
                  <a:srgbClr val="FFFFFF"/>
                </a:highlight>
                <a:latin typeface="Arial"/>
                <a:ea typeface="Arial"/>
                <a:cs typeface="Arial"/>
                <a:sym typeface="Arial"/>
              </a:rPr>
              <a:t> is actually an expression composed of the unary operator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and the literal </a:t>
            </a:r>
            <a:r>
              <a:rPr lang="bg" sz="1150">
                <a:solidFill>
                  <a:srgbClr val="222222"/>
                </a:solidFill>
                <a:highlight>
                  <a:srgbClr val="ECF0F3"/>
                </a:highlight>
                <a:latin typeface="Courier New"/>
                <a:ea typeface="Courier New"/>
                <a:cs typeface="Courier New"/>
                <a:sym typeface="Courier New"/>
              </a:rPr>
              <a:t>1</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ph idx="1" type="body"/>
          </p:nvPr>
        </p:nvSpPr>
        <p:spPr>
          <a:xfrm>
            <a:off x="1303800" y="234225"/>
            <a:ext cx="7030500" cy="4557900"/>
          </a:xfrm>
          <a:prstGeom prst="rect">
            <a:avLst/>
          </a:prstGeom>
        </p:spPr>
        <p:txBody>
          <a:bodyPr anchorCtr="0" anchor="t" bIns="91425" lIns="91425" spcFirstLastPara="1" rIns="91425" wrap="square" tIns="91425">
            <a:normAutofit lnSpcReduction="10000"/>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Integer literals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Integer literals are described by the following lexical definitions: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integer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4">
                  <a:extLst>
                    <a:ext uri="{A12FA001-AC4F-418D-AE19-62706E023703}">
                      <ahyp:hlinkClr val="tx"/>
                    </a:ext>
                  </a:extLst>
                </a:hlinkClick>
              </a:rPr>
              <a:t>decinteger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6">
                  <a:extLst>
                    <a:ext uri="{A12FA001-AC4F-418D-AE19-62706E023703}">
                      <ahyp:hlinkClr val="tx"/>
                    </a:ext>
                  </a:extLst>
                </a:hlinkClick>
              </a:rPr>
              <a:t>bininteger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8">
                  <a:extLst>
                    <a:ext uri="{A12FA001-AC4F-418D-AE19-62706E023703}">
                      <ahyp:hlinkClr val="tx"/>
                    </a:ext>
                  </a:extLst>
                </a:hlinkClick>
              </a:rPr>
              <a:t>octinteger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0">
                  <a:extLst>
                    <a:ext uri="{A12FA001-AC4F-418D-AE19-62706E023703}">
                      <ahyp:hlinkClr val="tx"/>
                    </a:ext>
                  </a:extLst>
                </a:hlinkClick>
              </a:rPr>
              <a:t>hexinteger</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decinteger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1">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2">
                  <a:extLst>
                    <a:ext uri="{A12FA001-AC4F-418D-AE19-62706E023703}">
                      <ahyp:hlinkClr val="tx"/>
                    </a:ext>
                  </a:extLst>
                </a:hlinkClick>
              </a:rPr>
              <a:t>nonzerodigit</a:t>
            </a:r>
            <a:r>
              <a:rPr lang="bg" sz="1150">
                <a:solidFill>
                  <a:srgbClr val="333333"/>
                </a:solidFill>
                <a:highlight>
                  <a:srgbClr val="EEFFCC"/>
                </a:highlight>
                <a:latin typeface="Courier New"/>
                <a:ea typeface="Courier New"/>
                <a:cs typeface="Courier New"/>
                <a:sym typeface="Courier New"/>
              </a:rPr>
              <a:t> (["_"]</a:t>
            </a:r>
            <a:r>
              <a:rPr lang="bg" sz="1150">
                <a:solidFill>
                  <a:srgbClr val="333333"/>
                </a:solidFill>
                <a:highlight>
                  <a:srgbClr val="EEFFCC"/>
                </a:highlight>
                <a:uFill>
                  <a:noFill/>
                </a:uFill>
                <a:latin typeface="Courier New"/>
                <a:ea typeface="Courier New"/>
                <a:cs typeface="Courier New"/>
                <a:sym typeface="Courier New"/>
                <a:hlinkClick r:id="rId1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4">
                  <a:extLst>
                    <a:ext uri="{A12FA001-AC4F-418D-AE19-62706E023703}">
                      <ahyp:hlinkClr val="tx"/>
                    </a:ext>
                  </a:extLst>
                </a:hlinkClick>
              </a:rPr>
              <a:t>digit</a:t>
            </a:r>
            <a:r>
              <a:rPr lang="bg" sz="1150">
                <a:solidFill>
                  <a:srgbClr val="333333"/>
                </a:solidFill>
                <a:highlight>
                  <a:srgbClr val="EEFFCC"/>
                </a:highlight>
                <a:latin typeface="Courier New"/>
                <a:ea typeface="Courier New"/>
                <a:cs typeface="Courier New"/>
                <a:sym typeface="Courier New"/>
              </a:rPr>
              <a:t>)* | "0"+ (["_"] "0")*</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bininteger  </a:t>
            </a:r>
            <a:r>
              <a:rPr lang="bg" sz="1150">
                <a:solidFill>
                  <a:srgbClr val="333333"/>
                </a:solidFill>
                <a:highlight>
                  <a:srgbClr val="EEFFCC"/>
                </a:highlight>
                <a:latin typeface="Courier New"/>
                <a:ea typeface="Courier New"/>
                <a:cs typeface="Courier New"/>
                <a:sym typeface="Courier New"/>
              </a:rPr>
              <a:t>::=  "0" ("b" | "B") (["_"]</a:t>
            </a:r>
            <a:r>
              <a:rPr lang="bg" sz="1150">
                <a:solidFill>
                  <a:srgbClr val="333333"/>
                </a:solidFill>
                <a:highlight>
                  <a:srgbClr val="EEFFCC"/>
                </a:highlight>
                <a:uFill>
                  <a:noFill/>
                </a:uFill>
                <a:latin typeface="Courier New"/>
                <a:ea typeface="Courier New"/>
                <a:cs typeface="Courier New"/>
                <a:sym typeface="Courier New"/>
                <a:hlinkClick r:id="rId1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6">
                  <a:extLst>
                    <a:ext uri="{A12FA001-AC4F-418D-AE19-62706E023703}">
                      <ahyp:hlinkClr val="tx"/>
                    </a:ext>
                  </a:extLst>
                </a:hlinkClick>
              </a:rPr>
              <a:t>bindigit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octinteger  </a:t>
            </a:r>
            <a:r>
              <a:rPr lang="bg" sz="1150">
                <a:solidFill>
                  <a:srgbClr val="333333"/>
                </a:solidFill>
                <a:highlight>
                  <a:srgbClr val="EEFFCC"/>
                </a:highlight>
                <a:latin typeface="Courier New"/>
                <a:ea typeface="Courier New"/>
                <a:cs typeface="Courier New"/>
                <a:sym typeface="Courier New"/>
              </a:rPr>
              <a:t>::=  "0" ("o" | "O") (["_"]</a:t>
            </a:r>
            <a:r>
              <a:rPr lang="bg" sz="1150">
                <a:solidFill>
                  <a:srgbClr val="333333"/>
                </a:solidFill>
                <a:highlight>
                  <a:srgbClr val="EEFFCC"/>
                </a:highlight>
                <a:uFill>
                  <a:noFill/>
                </a:uFill>
                <a:latin typeface="Courier New"/>
                <a:ea typeface="Courier New"/>
                <a:cs typeface="Courier New"/>
                <a:sym typeface="Courier New"/>
                <a:hlinkClick r:id="rId1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8">
                  <a:extLst>
                    <a:ext uri="{A12FA001-AC4F-418D-AE19-62706E023703}">
                      <ahyp:hlinkClr val="tx"/>
                    </a:ext>
                  </a:extLst>
                </a:hlinkClick>
              </a:rPr>
              <a:t>octdigit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hexinteger  </a:t>
            </a:r>
            <a:r>
              <a:rPr lang="bg" sz="1150">
                <a:solidFill>
                  <a:srgbClr val="333333"/>
                </a:solidFill>
                <a:highlight>
                  <a:srgbClr val="EEFFCC"/>
                </a:highlight>
                <a:latin typeface="Courier New"/>
                <a:ea typeface="Courier New"/>
                <a:cs typeface="Courier New"/>
                <a:sym typeface="Courier New"/>
              </a:rPr>
              <a:t>::=  "0" ("x" | "X") (["_"]</a:t>
            </a:r>
            <a:r>
              <a:rPr lang="bg" sz="1150">
                <a:solidFill>
                  <a:srgbClr val="333333"/>
                </a:solidFill>
                <a:highlight>
                  <a:srgbClr val="EEFFCC"/>
                </a:highlight>
                <a:uFill>
                  <a:noFill/>
                </a:uFill>
                <a:latin typeface="Courier New"/>
                <a:ea typeface="Courier New"/>
                <a:cs typeface="Courier New"/>
                <a:sym typeface="Courier New"/>
                <a:hlinkClick r:id="rId1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0">
                  <a:extLst>
                    <a:ext uri="{A12FA001-AC4F-418D-AE19-62706E023703}">
                      <ahyp:hlinkClr val="tx"/>
                    </a:ext>
                  </a:extLst>
                </a:hlinkClick>
              </a:rPr>
              <a:t>hexdigit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nonzerodigit</a:t>
            </a:r>
            <a:r>
              <a:rPr lang="bg" sz="1150">
                <a:solidFill>
                  <a:srgbClr val="333333"/>
                </a:solidFill>
                <a:highlight>
                  <a:srgbClr val="EEFFCC"/>
                </a:highlight>
                <a:latin typeface="Courier New"/>
                <a:ea typeface="Courier New"/>
                <a:cs typeface="Courier New"/>
                <a:sym typeface="Courier New"/>
              </a:rPr>
              <a:t> ::=  "1"..."9"</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digit       </a:t>
            </a:r>
            <a:r>
              <a:rPr lang="bg" sz="1150">
                <a:solidFill>
                  <a:srgbClr val="333333"/>
                </a:solidFill>
                <a:highlight>
                  <a:srgbClr val="EEFFCC"/>
                </a:highlight>
                <a:latin typeface="Courier New"/>
                <a:ea typeface="Courier New"/>
                <a:cs typeface="Courier New"/>
                <a:sym typeface="Courier New"/>
              </a:rPr>
              <a:t>::=  "0"..."9"</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bindigit    </a:t>
            </a:r>
            <a:r>
              <a:rPr lang="bg" sz="1150">
                <a:solidFill>
                  <a:srgbClr val="333333"/>
                </a:solidFill>
                <a:highlight>
                  <a:srgbClr val="EEFFCC"/>
                </a:highlight>
                <a:latin typeface="Courier New"/>
                <a:ea typeface="Courier New"/>
                <a:cs typeface="Courier New"/>
                <a:sym typeface="Courier New"/>
              </a:rPr>
              <a:t>::=  "0" | "1"</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octdigit    </a:t>
            </a:r>
            <a:r>
              <a:rPr lang="bg" sz="1150">
                <a:solidFill>
                  <a:srgbClr val="333333"/>
                </a:solidFill>
                <a:highlight>
                  <a:srgbClr val="EEFFCC"/>
                </a:highlight>
                <a:latin typeface="Courier New"/>
                <a:ea typeface="Courier New"/>
                <a:cs typeface="Courier New"/>
                <a:sym typeface="Courier New"/>
              </a:rPr>
              <a:t>::=  "0"..."7"</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hexdigit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21">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2">
                  <a:extLst>
                    <a:ext uri="{A12FA001-AC4F-418D-AE19-62706E023703}">
                      <ahyp:hlinkClr val="tx"/>
                    </a:ext>
                  </a:extLst>
                </a:hlinkClick>
              </a:rPr>
              <a:t>digit</a:t>
            </a:r>
            <a:r>
              <a:rPr lang="bg" sz="1150">
                <a:solidFill>
                  <a:srgbClr val="333333"/>
                </a:solidFill>
                <a:highlight>
                  <a:srgbClr val="EEFFCC"/>
                </a:highlight>
                <a:latin typeface="Courier New"/>
                <a:ea typeface="Courier New"/>
                <a:cs typeface="Courier New"/>
                <a:sym typeface="Courier New"/>
              </a:rPr>
              <a:t> | "a"..."f" | "A"..."F"</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8"/>
          <p:cNvSpPr txBox="1"/>
          <p:nvPr>
            <p:ph idx="1" type="body"/>
          </p:nvPr>
        </p:nvSpPr>
        <p:spPr>
          <a:xfrm>
            <a:off x="1303800" y="257650"/>
            <a:ext cx="7030500" cy="42741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Underscores are ignored for determining the numeric value of the literal. They can be used to group digits for enhanced readability. One underscore can occur between digits, and after base specifiers like </a:t>
            </a:r>
            <a:r>
              <a:rPr lang="bg" sz="1150">
                <a:solidFill>
                  <a:srgbClr val="222222"/>
                </a:solidFill>
                <a:highlight>
                  <a:srgbClr val="ECF0F3"/>
                </a:highlight>
                <a:latin typeface="Courier New"/>
                <a:ea typeface="Courier New"/>
                <a:cs typeface="Courier New"/>
                <a:sym typeface="Courier New"/>
              </a:rPr>
              <a:t>0x</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Note that leading zeros in a non-zero decimal number are not allowed. This is for disambiguation with C-style octal literals, which Python used before version 3.0.</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Some examples of integer literals: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7</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2147483647</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0o177</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0b100110111</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79228162514264337593543950336</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0o377</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0xdeadbeef</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100_000_000_000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0b_1110_0101</a:t>
            </a:r>
            <a:endParaRPr sz="1150">
              <a:solidFill>
                <a:srgbClr val="666666"/>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rPr i="1" lang="bg" sz="1200">
                <a:solidFill>
                  <a:srgbClr val="222222"/>
                </a:solidFill>
                <a:highlight>
                  <a:srgbClr val="FFFFFF"/>
                </a:highlight>
                <a:latin typeface="Arial"/>
                <a:ea typeface="Arial"/>
                <a:cs typeface="Arial"/>
                <a:sym typeface="Arial"/>
              </a:rPr>
              <a:t>Changed in version 3.6: </a:t>
            </a:r>
            <a:r>
              <a:rPr lang="bg" sz="1200">
                <a:solidFill>
                  <a:srgbClr val="222222"/>
                </a:solidFill>
                <a:highlight>
                  <a:srgbClr val="FFFFFF"/>
                </a:highlight>
                <a:latin typeface="Arial"/>
                <a:ea typeface="Arial"/>
                <a:cs typeface="Arial"/>
                <a:sym typeface="Arial"/>
              </a:rPr>
              <a:t>Underscores are now allowed for grouping purposes in literals.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9"/>
          <p:cNvSpPr txBox="1"/>
          <p:nvPr>
            <p:ph idx="1" type="body"/>
          </p:nvPr>
        </p:nvSpPr>
        <p:spPr>
          <a:xfrm>
            <a:off x="1303800" y="248275"/>
            <a:ext cx="7030500" cy="4283400"/>
          </a:xfrm>
          <a:prstGeom prst="rect">
            <a:avLst/>
          </a:prstGeom>
        </p:spPr>
        <p:txBody>
          <a:bodyPr anchorCtr="0" anchor="t" bIns="91425" lIns="91425" spcFirstLastPara="1" rIns="91425" wrap="square" tIns="91425">
            <a:normAutofit fontScale="77500" lnSpcReduction="20000"/>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Floating point literals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Floating point literals are described by the following lexical definitions: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floatnumber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4">
                  <a:extLst>
                    <a:ext uri="{A12FA001-AC4F-418D-AE19-62706E023703}">
                      <ahyp:hlinkClr val="tx"/>
                    </a:ext>
                  </a:extLst>
                </a:hlinkClick>
              </a:rPr>
              <a:t>pointfloat</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6">
                  <a:extLst>
                    <a:ext uri="{A12FA001-AC4F-418D-AE19-62706E023703}">
                      <ahyp:hlinkClr val="tx"/>
                    </a:ext>
                  </a:extLst>
                </a:hlinkClick>
              </a:rPr>
              <a:t>exponentfloat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pointfloat   </a:t>
            </a:r>
            <a:r>
              <a:rPr lang="bg" sz="1150">
                <a:solidFill>
                  <a:srgbClr val="333333"/>
                </a:solidFill>
                <a:highlight>
                  <a:srgbClr val="EEFFCC"/>
                </a:highlight>
                <a:latin typeface="Courier New"/>
                <a:ea typeface="Courier New"/>
                <a:cs typeface="Courier New"/>
                <a:sym typeface="Courier New"/>
              </a:rPr>
              <a:t>::=  [</a:t>
            </a:r>
            <a:r>
              <a:rPr lang="bg" sz="1100">
                <a:solidFill>
                  <a:srgbClr val="0072AA"/>
                </a:solidFill>
                <a:highlight>
                  <a:srgbClr val="EEFFCC"/>
                </a:highlight>
                <a:uFill>
                  <a:noFill/>
                </a:uFill>
                <a:latin typeface="Courier New"/>
                <a:ea typeface="Courier New"/>
                <a:cs typeface="Courier New"/>
                <a:sym typeface="Courier New"/>
                <a:hlinkClick r:id="rId7">
                  <a:extLst>
                    <a:ext uri="{A12FA001-AC4F-418D-AE19-62706E023703}">
                      <ahyp:hlinkClr val="tx"/>
                    </a:ext>
                  </a:extLst>
                </a:hlinkClick>
              </a:rPr>
              <a:t>digitpart</a:t>
            </a:r>
            <a:r>
              <a:rPr lang="bg" sz="1150">
                <a:solidFill>
                  <a:srgbClr val="333333"/>
                </a:solidFill>
                <a:highlight>
                  <a:srgbClr val="EEFFCC"/>
                </a:highlight>
                <a:latin typeface="Courier New"/>
                <a:ea typeface="Courier New"/>
                <a:cs typeface="Courier New"/>
                <a:sym typeface="Courier New"/>
              </a:rPr>
              <a:t>]</a:t>
            </a:r>
            <a:r>
              <a:rPr lang="bg" sz="1150">
                <a:solidFill>
                  <a:srgbClr val="333333"/>
                </a:solidFill>
                <a:highlight>
                  <a:srgbClr val="EEFFCC"/>
                </a:highlight>
                <a:uFill>
                  <a:noFill/>
                </a:uFill>
                <a:latin typeface="Courier New"/>
                <a:ea typeface="Courier New"/>
                <a:cs typeface="Courier New"/>
                <a:sym typeface="Courier New"/>
                <a:hlinkClick r:id="rId8">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9">
                  <a:extLst>
                    <a:ext uri="{A12FA001-AC4F-418D-AE19-62706E023703}">
                      <ahyp:hlinkClr val="tx"/>
                    </a:ext>
                  </a:extLst>
                </a:hlinkClick>
              </a:rPr>
              <a:t>fraction</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0">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1">
                  <a:extLst>
                    <a:ext uri="{A12FA001-AC4F-418D-AE19-62706E023703}">
                      <ahyp:hlinkClr val="tx"/>
                    </a:ext>
                  </a:extLst>
                </a:hlinkClick>
              </a:rPr>
              <a:t>digitpart</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exponentfloat</a:t>
            </a:r>
            <a:r>
              <a:rPr lang="bg" sz="1150">
                <a:solidFill>
                  <a:srgbClr val="333333"/>
                </a:solidFill>
                <a:highlight>
                  <a:srgbClr val="EEFFCC"/>
                </a:highlight>
                <a:latin typeface="Courier New"/>
                <a:ea typeface="Courier New"/>
                <a:cs typeface="Courier New"/>
                <a:sym typeface="Courier New"/>
              </a:rPr>
              <a:t> ::=  (</a:t>
            </a:r>
            <a:r>
              <a:rPr lang="bg" sz="1100">
                <a:solidFill>
                  <a:srgbClr val="0072AA"/>
                </a:solidFill>
                <a:highlight>
                  <a:srgbClr val="EEFFCC"/>
                </a:highlight>
                <a:uFill>
                  <a:noFill/>
                </a:uFill>
                <a:latin typeface="Courier New"/>
                <a:ea typeface="Courier New"/>
                <a:cs typeface="Courier New"/>
                <a:sym typeface="Courier New"/>
                <a:hlinkClick r:id="rId12">
                  <a:extLst>
                    <a:ext uri="{A12FA001-AC4F-418D-AE19-62706E023703}">
                      <ahyp:hlinkClr val="tx"/>
                    </a:ext>
                  </a:extLst>
                </a:hlinkClick>
              </a:rPr>
              <a:t>digitpart</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4">
                  <a:extLst>
                    <a:ext uri="{A12FA001-AC4F-418D-AE19-62706E023703}">
                      <ahyp:hlinkClr val="tx"/>
                    </a:ext>
                  </a:extLst>
                </a:hlinkClick>
              </a:rPr>
              <a:t>pointfloat</a:t>
            </a:r>
            <a:r>
              <a:rPr lang="bg" sz="1150">
                <a:solidFill>
                  <a:srgbClr val="333333"/>
                </a:solidFill>
                <a:highlight>
                  <a:srgbClr val="EEFFCC"/>
                </a:highlight>
                <a:latin typeface="Courier New"/>
                <a:ea typeface="Courier New"/>
                <a:cs typeface="Courier New"/>
                <a:sym typeface="Courier New"/>
              </a:rPr>
              <a:t>)</a:t>
            </a:r>
            <a:r>
              <a:rPr lang="bg" sz="1150">
                <a:solidFill>
                  <a:srgbClr val="333333"/>
                </a:solidFill>
                <a:highlight>
                  <a:srgbClr val="EEFFCC"/>
                </a:highlight>
                <a:uFill>
                  <a:noFill/>
                </a:uFill>
                <a:latin typeface="Courier New"/>
                <a:ea typeface="Courier New"/>
                <a:cs typeface="Courier New"/>
                <a:sym typeface="Courier New"/>
                <a:hlinkClick r:id="rId15">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6">
                  <a:extLst>
                    <a:ext uri="{A12FA001-AC4F-418D-AE19-62706E023703}">
                      <ahyp:hlinkClr val="tx"/>
                    </a:ext>
                  </a:extLst>
                </a:hlinkClick>
              </a:rPr>
              <a:t>exponent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digitpart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17">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18">
                  <a:extLst>
                    <a:ext uri="{A12FA001-AC4F-418D-AE19-62706E023703}">
                      <ahyp:hlinkClr val="tx"/>
                    </a:ext>
                  </a:extLst>
                </a:hlinkClick>
              </a:rPr>
              <a:t>digit</a:t>
            </a:r>
            <a:r>
              <a:rPr lang="bg" sz="1150">
                <a:solidFill>
                  <a:srgbClr val="333333"/>
                </a:solidFill>
                <a:highlight>
                  <a:srgbClr val="EEFFCC"/>
                </a:highlight>
                <a:latin typeface="Courier New"/>
                <a:ea typeface="Courier New"/>
                <a:cs typeface="Courier New"/>
                <a:sym typeface="Courier New"/>
              </a:rPr>
              <a:t> (["_"]</a:t>
            </a:r>
            <a:r>
              <a:rPr lang="bg" sz="1150">
                <a:solidFill>
                  <a:srgbClr val="333333"/>
                </a:solidFill>
                <a:highlight>
                  <a:srgbClr val="EEFFCC"/>
                </a:highlight>
                <a:uFill>
                  <a:noFill/>
                </a:uFill>
                <a:latin typeface="Courier New"/>
                <a:ea typeface="Courier New"/>
                <a:cs typeface="Courier New"/>
                <a:sym typeface="Courier New"/>
                <a:hlinkClick r:id="rId19">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0">
                  <a:extLst>
                    <a:ext uri="{A12FA001-AC4F-418D-AE19-62706E023703}">
                      <ahyp:hlinkClr val="tx"/>
                    </a:ext>
                  </a:extLst>
                </a:hlinkClick>
              </a:rPr>
              <a:t>digit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fraction     </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21">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2">
                  <a:extLst>
                    <a:ext uri="{A12FA001-AC4F-418D-AE19-62706E023703}">
                      <ahyp:hlinkClr val="tx"/>
                    </a:ext>
                  </a:extLst>
                </a:hlinkClick>
              </a:rPr>
              <a:t>digitpart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exponent     </a:t>
            </a:r>
            <a:r>
              <a:rPr lang="bg" sz="1150">
                <a:solidFill>
                  <a:srgbClr val="333333"/>
                </a:solidFill>
                <a:highlight>
                  <a:srgbClr val="EEFFCC"/>
                </a:highlight>
                <a:latin typeface="Courier New"/>
                <a:ea typeface="Courier New"/>
                <a:cs typeface="Courier New"/>
                <a:sym typeface="Courier New"/>
              </a:rPr>
              <a:t>::=  ("e" | "E") ["+" | "-"]</a:t>
            </a:r>
            <a:r>
              <a:rPr lang="bg" sz="1150">
                <a:solidFill>
                  <a:srgbClr val="333333"/>
                </a:solidFill>
                <a:highlight>
                  <a:srgbClr val="EEFFCC"/>
                </a:highlight>
                <a:uFill>
                  <a:noFill/>
                </a:uFill>
                <a:latin typeface="Courier New"/>
                <a:ea typeface="Courier New"/>
                <a:cs typeface="Courier New"/>
                <a:sym typeface="Courier New"/>
                <a:hlinkClick r:id="rId23">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24">
                  <a:extLst>
                    <a:ext uri="{A12FA001-AC4F-418D-AE19-62706E023703}">
                      <ahyp:hlinkClr val="tx"/>
                    </a:ext>
                  </a:extLst>
                </a:hlinkClick>
              </a:rPr>
              <a:t>digitpart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Note that the integer and exponent parts are always interpreted using radix 10. For example, </a:t>
            </a:r>
            <a:r>
              <a:rPr lang="bg" sz="1150">
                <a:solidFill>
                  <a:srgbClr val="222222"/>
                </a:solidFill>
                <a:highlight>
                  <a:srgbClr val="ECF0F3"/>
                </a:highlight>
                <a:latin typeface="Courier New"/>
                <a:ea typeface="Courier New"/>
                <a:cs typeface="Courier New"/>
                <a:sym typeface="Courier New"/>
              </a:rPr>
              <a:t>077e010</a:t>
            </a:r>
            <a:r>
              <a:rPr lang="bg" sz="1200">
                <a:solidFill>
                  <a:srgbClr val="222222"/>
                </a:solidFill>
                <a:highlight>
                  <a:srgbClr val="FFFFFF"/>
                </a:highlight>
                <a:latin typeface="Arial"/>
                <a:ea typeface="Arial"/>
                <a:cs typeface="Arial"/>
                <a:sym typeface="Arial"/>
              </a:rPr>
              <a:t> is legal, and denotes the same number as </a:t>
            </a:r>
            <a:r>
              <a:rPr lang="bg" sz="1150">
                <a:solidFill>
                  <a:srgbClr val="222222"/>
                </a:solidFill>
                <a:highlight>
                  <a:srgbClr val="ECF0F3"/>
                </a:highlight>
                <a:latin typeface="Courier New"/>
                <a:ea typeface="Courier New"/>
                <a:cs typeface="Courier New"/>
                <a:sym typeface="Courier New"/>
              </a:rPr>
              <a:t>77e10</a:t>
            </a:r>
            <a:r>
              <a:rPr lang="bg" sz="1200">
                <a:solidFill>
                  <a:srgbClr val="222222"/>
                </a:solidFill>
                <a:highlight>
                  <a:srgbClr val="FFFFFF"/>
                </a:highlight>
                <a:latin typeface="Arial"/>
                <a:ea typeface="Arial"/>
                <a:cs typeface="Arial"/>
                <a:sym typeface="Arial"/>
              </a:rPr>
              <a:t>. The allowed range of floating point literals is implementation-dependent. As in integer literals, underscores are supported for digit grouping.</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Some examples of floating point literals:</a:t>
            </a:r>
            <a:endParaRPr sz="1200">
              <a:solidFill>
                <a:srgbClr val="222222"/>
              </a:solidFill>
              <a:highlight>
                <a:srgbClr val="FFFFFF"/>
              </a:highlight>
              <a:latin typeface="Arial"/>
              <a:ea typeface="Arial"/>
              <a:cs typeface="Arial"/>
              <a:sym typeface="Arial"/>
            </a:endParaRPr>
          </a:p>
          <a:p>
            <a:pPr indent="0" lvl="0" marL="50800" marR="50800" rtl="0" algn="l">
              <a:lnSpc>
                <a:spcPct val="120625"/>
              </a:lnSpc>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3.14</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.001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1e100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3.14e-10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0e0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3.14_15_93</a:t>
            </a:r>
            <a:endParaRPr sz="1150">
              <a:solidFill>
                <a:srgbClr val="666666"/>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0"/>
          <p:cNvSpPr txBox="1"/>
          <p:nvPr>
            <p:ph idx="1" type="body"/>
          </p:nvPr>
        </p:nvSpPr>
        <p:spPr>
          <a:xfrm>
            <a:off x="1303800" y="234225"/>
            <a:ext cx="7030500" cy="4482900"/>
          </a:xfrm>
          <a:prstGeom prst="rect">
            <a:avLst/>
          </a:prstGeom>
        </p:spPr>
        <p:txBody>
          <a:bodyPr anchorCtr="0" anchor="t" bIns="91425" lIns="91425" spcFirstLastPara="1" rIns="91425" wrap="square" tIns="91425">
            <a:normAutofit/>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Imaginary literals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Imaginary literals are described by the following lexical definitions: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333333"/>
                </a:solidFill>
                <a:highlight>
                  <a:srgbClr val="EEFFCC"/>
                </a:highlight>
                <a:latin typeface="Courier New"/>
                <a:ea typeface="Courier New"/>
                <a:cs typeface="Courier New"/>
                <a:sym typeface="Courier New"/>
              </a:rPr>
              <a:t>imagnumber</a:t>
            </a:r>
            <a:r>
              <a:rPr lang="bg" sz="1150">
                <a:solidFill>
                  <a:srgbClr val="333333"/>
                </a:solidFill>
                <a:highlight>
                  <a:srgbClr val="EEFFCC"/>
                </a:highlight>
                <a:latin typeface="Courier New"/>
                <a:ea typeface="Courier New"/>
                <a:cs typeface="Courier New"/>
                <a:sym typeface="Courier New"/>
              </a:rPr>
              <a:t> ::=  (</a:t>
            </a:r>
            <a:r>
              <a:rPr lang="bg" sz="1100">
                <a:solidFill>
                  <a:srgbClr val="0072AA"/>
                </a:solidFill>
                <a:highlight>
                  <a:srgbClr val="EEFFCC"/>
                </a:highlight>
                <a:uFill>
                  <a:noFill/>
                </a:uFill>
                <a:latin typeface="Courier New"/>
                <a:ea typeface="Courier New"/>
                <a:cs typeface="Courier New"/>
                <a:sym typeface="Courier New"/>
                <a:hlinkClick r:id="rId3">
                  <a:extLst>
                    <a:ext uri="{A12FA001-AC4F-418D-AE19-62706E023703}">
                      <ahyp:hlinkClr val="tx"/>
                    </a:ext>
                  </a:extLst>
                </a:hlinkClick>
              </a:rPr>
              <a:t>floatnumber</a:t>
            </a:r>
            <a:r>
              <a:rPr lang="bg" sz="1150">
                <a:solidFill>
                  <a:srgbClr val="333333"/>
                </a:solidFill>
                <a:highlight>
                  <a:srgbClr val="EEFFCC"/>
                </a:highlight>
                <a:latin typeface="Courier New"/>
                <a:ea typeface="Courier New"/>
                <a:cs typeface="Courier New"/>
                <a:sym typeface="Courier New"/>
              </a:rPr>
              <a:t> |</a:t>
            </a:r>
            <a:r>
              <a:rPr lang="bg" sz="1150">
                <a:solidFill>
                  <a:srgbClr val="333333"/>
                </a:solidFill>
                <a:highlight>
                  <a:srgbClr val="EEFFCC"/>
                </a:highlight>
                <a:uFill>
                  <a:noFill/>
                </a:uFill>
                <a:latin typeface="Courier New"/>
                <a:ea typeface="Courier New"/>
                <a:cs typeface="Courier New"/>
                <a:sym typeface="Courier New"/>
                <a:hlinkClick r:id="rId4">
                  <a:extLst>
                    <a:ext uri="{A12FA001-AC4F-418D-AE19-62706E023703}">
                      <ahyp:hlinkClr val="tx"/>
                    </a:ext>
                  </a:extLst>
                </a:hlinkClick>
              </a:rPr>
              <a:t> </a:t>
            </a:r>
            <a:r>
              <a:rPr lang="bg" sz="1100">
                <a:solidFill>
                  <a:srgbClr val="0072AA"/>
                </a:solidFill>
                <a:highlight>
                  <a:srgbClr val="EEFFCC"/>
                </a:highlight>
                <a:uFill>
                  <a:noFill/>
                </a:uFill>
                <a:latin typeface="Courier New"/>
                <a:ea typeface="Courier New"/>
                <a:cs typeface="Courier New"/>
                <a:sym typeface="Courier New"/>
                <a:hlinkClick r:id="rId5">
                  <a:extLst>
                    <a:ext uri="{A12FA001-AC4F-418D-AE19-62706E023703}">
                      <ahyp:hlinkClr val="tx"/>
                    </a:ext>
                  </a:extLst>
                </a:hlinkClick>
              </a:rPr>
              <a:t>digitpart</a:t>
            </a:r>
            <a:r>
              <a:rPr lang="bg" sz="1150">
                <a:solidFill>
                  <a:srgbClr val="333333"/>
                </a:solidFill>
                <a:highlight>
                  <a:srgbClr val="EEFFCC"/>
                </a:highlight>
                <a:latin typeface="Courier New"/>
                <a:ea typeface="Courier New"/>
                <a:cs typeface="Courier New"/>
                <a:sym typeface="Courier New"/>
              </a:rPr>
              <a:t>) ("j" | "J")</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An imaginary literal yields a complex number with a real part of 0.0. Complex numbers are represented as a pair of floating point numbers and have the same restrictions on their range. To create a complex number with a nonzero real part, add a floating point number to it, e.g., </a:t>
            </a:r>
            <a:r>
              <a:rPr lang="bg" sz="1150">
                <a:solidFill>
                  <a:srgbClr val="222222"/>
                </a:solidFill>
                <a:highlight>
                  <a:srgbClr val="ECF0F3"/>
                </a:highlight>
                <a:latin typeface="Courier New"/>
                <a:ea typeface="Courier New"/>
                <a:cs typeface="Courier New"/>
                <a:sym typeface="Courier New"/>
              </a:rPr>
              <a:t>(3+4j)</a:t>
            </a:r>
            <a:r>
              <a:rPr lang="bg" sz="1200">
                <a:solidFill>
                  <a:srgbClr val="222222"/>
                </a:solidFill>
                <a:highlight>
                  <a:srgbClr val="FFFFFF"/>
                </a:highlight>
                <a:latin typeface="Arial"/>
                <a:ea typeface="Arial"/>
                <a:cs typeface="Arial"/>
                <a:sym typeface="Arial"/>
              </a:rPr>
              <a:t>. Some examples of imaginary literals:</a:t>
            </a:r>
            <a:endParaRPr sz="1200">
              <a:solidFill>
                <a:srgbClr val="222222"/>
              </a:solidFill>
              <a:highlight>
                <a:srgbClr val="FFFFFF"/>
              </a:highlight>
              <a:latin typeface="Arial"/>
              <a:ea typeface="Arial"/>
              <a:cs typeface="Arial"/>
              <a:sym typeface="Arial"/>
            </a:endParaRPr>
          </a:p>
          <a:p>
            <a:pPr indent="0" lvl="0" marL="50800" marR="50800" rtl="0" algn="l">
              <a:lnSpc>
                <a:spcPct val="120625"/>
              </a:lnSpc>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3.14</a:t>
            </a:r>
            <a:r>
              <a:rPr lang="bg" sz="1150">
                <a:solidFill>
                  <a:srgbClr val="333333"/>
                </a:solidFill>
                <a:highlight>
                  <a:srgbClr val="EEFFCC"/>
                </a:highlight>
                <a:latin typeface="Courier New"/>
                <a:ea typeface="Courier New"/>
                <a:cs typeface="Courier New"/>
                <a:sym typeface="Courier New"/>
              </a:rPr>
              <a:t>j   </a:t>
            </a:r>
            <a:r>
              <a:rPr lang="bg" sz="1150">
                <a:solidFill>
                  <a:srgbClr val="666666"/>
                </a:solidFill>
                <a:highlight>
                  <a:srgbClr val="EEFFCC"/>
                </a:highlight>
                <a:latin typeface="Courier New"/>
                <a:ea typeface="Courier New"/>
                <a:cs typeface="Courier New"/>
                <a:sym typeface="Courier New"/>
              </a:rPr>
              <a:t>10.</a:t>
            </a:r>
            <a:r>
              <a:rPr lang="bg" sz="1150">
                <a:solidFill>
                  <a:srgbClr val="333333"/>
                </a:solidFill>
                <a:highlight>
                  <a:srgbClr val="EEFFCC"/>
                </a:highlight>
                <a:latin typeface="Courier New"/>
                <a:ea typeface="Courier New"/>
                <a:cs typeface="Courier New"/>
                <a:sym typeface="Courier New"/>
              </a:rPr>
              <a:t>j    </a:t>
            </a:r>
            <a:r>
              <a:rPr lang="bg" sz="1150">
                <a:solidFill>
                  <a:srgbClr val="666666"/>
                </a:solidFill>
                <a:highlight>
                  <a:srgbClr val="EEFFCC"/>
                </a:highlight>
                <a:latin typeface="Courier New"/>
                <a:ea typeface="Courier New"/>
                <a:cs typeface="Courier New"/>
                <a:sym typeface="Courier New"/>
              </a:rPr>
              <a:t>10</a:t>
            </a:r>
            <a:r>
              <a:rPr lang="bg" sz="1150">
                <a:solidFill>
                  <a:srgbClr val="333333"/>
                </a:solidFill>
                <a:highlight>
                  <a:srgbClr val="EEFFCC"/>
                </a:highlight>
                <a:latin typeface="Courier New"/>
                <a:ea typeface="Courier New"/>
                <a:cs typeface="Courier New"/>
                <a:sym typeface="Courier New"/>
              </a:rPr>
              <a:t>j     </a:t>
            </a:r>
            <a:r>
              <a:rPr lang="bg" sz="1150">
                <a:solidFill>
                  <a:srgbClr val="666666"/>
                </a:solidFill>
                <a:highlight>
                  <a:srgbClr val="EEFFCC"/>
                </a:highlight>
                <a:latin typeface="Courier New"/>
                <a:ea typeface="Courier New"/>
                <a:cs typeface="Courier New"/>
                <a:sym typeface="Courier New"/>
              </a:rPr>
              <a:t>.001</a:t>
            </a:r>
            <a:r>
              <a:rPr lang="bg" sz="1150">
                <a:solidFill>
                  <a:srgbClr val="333333"/>
                </a:solidFill>
                <a:highlight>
                  <a:srgbClr val="EEFFCC"/>
                </a:highlight>
                <a:latin typeface="Courier New"/>
                <a:ea typeface="Courier New"/>
                <a:cs typeface="Courier New"/>
                <a:sym typeface="Courier New"/>
              </a:rPr>
              <a:t>j   </a:t>
            </a:r>
            <a:r>
              <a:rPr lang="bg" sz="1150">
                <a:solidFill>
                  <a:srgbClr val="666666"/>
                </a:solidFill>
                <a:highlight>
                  <a:srgbClr val="EEFFCC"/>
                </a:highlight>
                <a:latin typeface="Courier New"/>
                <a:ea typeface="Courier New"/>
                <a:cs typeface="Courier New"/>
                <a:sym typeface="Courier New"/>
              </a:rPr>
              <a:t>1e100j</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3.14e-10</a:t>
            </a:r>
            <a:r>
              <a:rPr lang="bg" sz="1150">
                <a:solidFill>
                  <a:srgbClr val="333333"/>
                </a:solidFill>
                <a:highlight>
                  <a:srgbClr val="EEFFCC"/>
                </a:highlight>
                <a:latin typeface="Courier New"/>
                <a:ea typeface="Courier New"/>
                <a:cs typeface="Courier New"/>
                <a:sym typeface="Courier New"/>
              </a:rPr>
              <a:t>j   </a:t>
            </a:r>
            <a:r>
              <a:rPr lang="bg" sz="1150">
                <a:solidFill>
                  <a:srgbClr val="666666"/>
                </a:solidFill>
                <a:highlight>
                  <a:srgbClr val="EEFFCC"/>
                </a:highlight>
                <a:latin typeface="Courier New"/>
                <a:ea typeface="Courier New"/>
                <a:cs typeface="Courier New"/>
                <a:sym typeface="Courier New"/>
              </a:rPr>
              <a:t>3.14_15_93</a:t>
            </a:r>
            <a:r>
              <a:rPr lang="bg" sz="1150">
                <a:solidFill>
                  <a:srgbClr val="333333"/>
                </a:solidFill>
                <a:highlight>
                  <a:srgbClr val="EEFFCC"/>
                </a:highlight>
                <a:latin typeface="Courier New"/>
                <a:ea typeface="Courier New"/>
                <a:cs typeface="Courier New"/>
                <a:sym typeface="Courier New"/>
              </a:rPr>
              <a:t>j</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idx="1" type="body"/>
          </p:nvPr>
        </p:nvSpPr>
        <p:spPr>
          <a:xfrm>
            <a:off x="1303800" y="234225"/>
            <a:ext cx="7030500" cy="4749900"/>
          </a:xfrm>
          <a:prstGeom prst="rect">
            <a:avLst/>
          </a:prstGeom>
        </p:spPr>
        <p:txBody>
          <a:bodyPr anchorCtr="0" anchor="t" bIns="91425" lIns="91425" spcFirstLastPara="1" rIns="91425" wrap="square" tIns="91425">
            <a:normAutofit/>
          </a:bodyPr>
          <a:lstStyle/>
          <a:p>
            <a:pPr indent="0" lvl="0" marL="38100" marR="38100" rtl="0" algn="l">
              <a:spcBef>
                <a:spcPts val="0"/>
              </a:spcBef>
              <a:spcAft>
                <a:spcPts val="0"/>
              </a:spcAft>
              <a:buNone/>
            </a:pPr>
            <a:r>
              <a:rPr lang="bg" sz="1900">
                <a:solidFill>
                  <a:srgbClr val="1A1A1A"/>
                </a:solidFill>
                <a:highlight>
                  <a:srgbClr val="FFFFFF"/>
                </a:highlight>
                <a:latin typeface="Arial"/>
                <a:ea typeface="Arial"/>
                <a:cs typeface="Arial"/>
                <a:sym typeface="Arial"/>
              </a:rPr>
              <a:t>Operators</a:t>
            </a:r>
            <a:endParaRPr sz="19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following tokens are operators: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       **      /       //      %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&lt;&lt;      &gt;&gt;      &amp;       |       ^       ~       :=</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&lt;       &gt;       &lt;=      &gt;=      ==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38100" marR="38100" rtl="0" algn="l">
              <a:spcBef>
                <a:spcPts val="1200"/>
              </a:spcBef>
              <a:spcAft>
                <a:spcPts val="0"/>
              </a:spcAft>
              <a:buNone/>
            </a:pPr>
            <a:r>
              <a:rPr lang="bg" sz="1900">
                <a:solidFill>
                  <a:srgbClr val="1A1A1A"/>
                </a:solidFill>
                <a:highlight>
                  <a:srgbClr val="FFFFFF"/>
                </a:highlight>
                <a:latin typeface="Arial"/>
                <a:ea typeface="Arial"/>
                <a:cs typeface="Arial"/>
                <a:sym typeface="Arial"/>
              </a:rPr>
              <a:t>Delimiters</a:t>
            </a:r>
            <a:endParaRPr sz="19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following tokens serve as delimiters in the grammar:</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       ]       {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       ;       @       =       -&gt;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      /=      //=     %=      @=</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&amp;=      |=      ^=      &gt;&gt;=     &lt;&lt;=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idx="1" type="body"/>
          </p:nvPr>
        </p:nvSpPr>
        <p:spPr>
          <a:xfrm>
            <a:off x="1303800" y="276375"/>
            <a:ext cx="7030500" cy="4255200"/>
          </a:xfrm>
          <a:prstGeom prst="rect">
            <a:avLst/>
          </a:prstGeom>
        </p:spPr>
        <p:txBody>
          <a:bodyPr anchorCtr="0" anchor="t" bIns="91425" lIns="91425" spcFirstLastPara="1" rIns="91425" wrap="square" tIns="91425">
            <a:normAutofit/>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Physical lines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physical line is a sequence of characters terminated by an end-of-line sequence. In source files and strings, any of the standard platform line termination sequences can be used - the Unix form using ASCII LF (linefeed), the Windows form using the ASCII sequence CR LF (return followed by linefeed), or the old Macintosh form using the ASCII CR (return) character. All of these forms can be used equally, regardless of platform. The end of input also serves as an implicit terminator for the final physical line.</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When embedding Python, source code strings should be passed to Python APIs using the standard C conventions for newline characters (the </a:t>
            </a:r>
            <a:r>
              <a:rPr lang="bg" sz="1150">
                <a:solidFill>
                  <a:srgbClr val="222222"/>
                </a:solidFill>
                <a:highlight>
                  <a:srgbClr val="ECF0F3"/>
                </a:highlight>
                <a:latin typeface="Courier New"/>
                <a:ea typeface="Courier New"/>
                <a:cs typeface="Courier New"/>
                <a:sym typeface="Courier New"/>
              </a:rPr>
              <a:t>\n</a:t>
            </a:r>
            <a:r>
              <a:rPr lang="bg" sz="1200">
                <a:solidFill>
                  <a:srgbClr val="222222"/>
                </a:solidFill>
                <a:highlight>
                  <a:srgbClr val="FFFFFF"/>
                </a:highlight>
                <a:latin typeface="Arial"/>
                <a:ea typeface="Arial"/>
                <a:cs typeface="Arial"/>
                <a:sym typeface="Arial"/>
              </a:rPr>
              <a:t> character, representing ASCII LF, is the line terminator).</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2"/>
          <p:cNvSpPr txBox="1"/>
          <p:nvPr>
            <p:ph idx="1" type="body"/>
          </p:nvPr>
        </p:nvSpPr>
        <p:spPr>
          <a:xfrm>
            <a:off x="1303800" y="341975"/>
            <a:ext cx="7030500" cy="41898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period can also occur in floating-point and imaginary literals. A sequence of three periods has a special meaning as an ellipsis literal. The second half of the list, the augmented assignment operators, serve lexically as delimiters, but also perform an operation.</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following printing ASCII characters have special meaning as part of other tokens or are otherwise significant to the lexical analyzer:</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       \</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following printing ASCII characters are not used in Python. Their occurrence outside string literals and comments is an unconditional error:</a:t>
            </a:r>
            <a:endParaRPr sz="1200">
              <a:solidFill>
                <a:srgbClr val="222222"/>
              </a:solidFill>
              <a:highlight>
                <a:srgbClr val="FFFFFF"/>
              </a:highlight>
              <a:latin typeface="Arial"/>
              <a:ea typeface="Arial"/>
              <a:cs typeface="Arial"/>
              <a:sym typeface="Arial"/>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3"/>
          <p:cNvSpPr txBox="1"/>
          <p:nvPr>
            <p:ph idx="1" type="body"/>
          </p:nvPr>
        </p:nvSpPr>
        <p:spPr>
          <a:xfrm>
            <a:off x="1303800" y="302550"/>
            <a:ext cx="7030500" cy="4229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bg"/>
              <a:t>No usage of </a:t>
            </a:r>
            <a:r>
              <a:rPr b="1" lang="bg"/>
              <a:t>; </a:t>
            </a:r>
            <a:r>
              <a:rPr lang="bg"/>
              <a:t>to mark the end of a declaration.</a:t>
            </a:r>
            <a:endParaRPr/>
          </a:p>
          <a:p>
            <a:pPr indent="0" lvl="0" marL="0" rtl="0" algn="l">
              <a:spcBef>
                <a:spcPts val="1200"/>
              </a:spcBef>
              <a:spcAft>
                <a:spcPts val="0"/>
              </a:spcAft>
              <a:buNone/>
            </a:pPr>
            <a:r>
              <a:rPr b="1" lang="bg"/>
              <a:t>name = ‘Gosho’</a:t>
            </a:r>
            <a:endParaRPr b="1"/>
          </a:p>
          <a:p>
            <a:pPr indent="0" lvl="0" marL="0" rtl="0" algn="l">
              <a:spcBef>
                <a:spcPts val="1200"/>
              </a:spcBef>
              <a:spcAft>
                <a:spcPts val="0"/>
              </a:spcAft>
              <a:buNone/>
            </a:pPr>
            <a:r>
              <a:rPr b="1" lang="bg"/>
              <a:t>age = 25</a:t>
            </a:r>
            <a:endParaRPr b="1"/>
          </a:p>
          <a:p>
            <a:pPr indent="0" lvl="0" marL="0" rtl="0" algn="l">
              <a:spcBef>
                <a:spcPts val="1200"/>
              </a:spcBef>
              <a:spcAft>
                <a:spcPts val="0"/>
              </a:spcAft>
              <a:buNone/>
            </a:pPr>
            <a:r>
              <a:rPr b="1" lang="bg"/>
              <a:t>hobbies = [‘basket’, ‘swimming’, ‘tennis’]</a:t>
            </a:r>
            <a:endParaRPr b="1"/>
          </a:p>
          <a:p>
            <a:pPr indent="0" lvl="0" marL="0" rtl="0" algn="l">
              <a:spcBef>
                <a:spcPts val="1200"/>
              </a:spcBef>
              <a:spcAft>
                <a:spcPts val="0"/>
              </a:spcAft>
              <a:buNone/>
            </a:pPr>
            <a:r>
              <a:rPr b="1" lang="bg"/>
              <a:t>courses = {</a:t>
            </a:r>
            <a:endParaRPr b="1"/>
          </a:p>
          <a:p>
            <a:pPr indent="0" lvl="0" marL="0" rtl="0" algn="l">
              <a:spcBef>
                <a:spcPts val="1200"/>
              </a:spcBef>
              <a:spcAft>
                <a:spcPts val="0"/>
              </a:spcAft>
              <a:buNone/>
            </a:pPr>
            <a:r>
              <a:rPr b="1" lang="bg">
                <a:highlight>
                  <a:srgbClr val="FF0000"/>
                </a:highlight>
              </a:rPr>
              <a:t>	</a:t>
            </a:r>
            <a:r>
              <a:rPr b="1" lang="bg"/>
              <a:t>‘C’: {</a:t>
            </a:r>
            <a:endParaRPr b="1"/>
          </a:p>
          <a:p>
            <a:pPr indent="457200" lvl="0" marL="0" rtl="0" algn="l">
              <a:spcBef>
                <a:spcPts val="1200"/>
              </a:spcBef>
              <a:spcAft>
                <a:spcPts val="0"/>
              </a:spcAft>
              <a:buNone/>
            </a:pPr>
            <a:r>
              <a:rPr b="1" lang="bg"/>
              <a:t>	‘period_from’: &lt;start_date&gt;,</a:t>
            </a:r>
            <a:endParaRPr b="1"/>
          </a:p>
          <a:p>
            <a:pPr indent="457200" lvl="0" marL="0" rtl="0" algn="l">
              <a:spcBef>
                <a:spcPts val="1200"/>
              </a:spcBef>
              <a:spcAft>
                <a:spcPts val="0"/>
              </a:spcAft>
              <a:buNone/>
            </a:pPr>
            <a:r>
              <a:rPr b="1" lang="bg"/>
              <a:t>	‘period_to’: &lt;start_date&gt;,</a:t>
            </a:r>
            <a:endParaRPr b="1"/>
          </a:p>
          <a:p>
            <a:pPr indent="457200" lvl="0" marL="0" rtl="0" algn="l">
              <a:spcBef>
                <a:spcPts val="1200"/>
              </a:spcBef>
              <a:spcAft>
                <a:spcPts val="0"/>
              </a:spcAft>
              <a:buNone/>
            </a:pPr>
            <a:r>
              <a:rPr b="1" lang="bg"/>
              <a:t>},</a:t>
            </a:r>
            <a:endParaRPr b="1"/>
          </a:p>
          <a:p>
            <a:pPr indent="0" lvl="0" marL="0" rtl="0" algn="l">
              <a:spcBef>
                <a:spcPts val="1200"/>
              </a:spcBef>
              <a:spcAft>
                <a:spcPts val="0"/>
              </a:spcAft>
              <a:buNone/>
            </a:pPr>
            <a:r>
              <a:rPr b="1" lang="bg"/>
              <a:t>}  # Multiline variable declaration where the indentation level instructs about our variable</a:t>
            </a:r>
            <a:endParaRPr b="1"/>
          </a:p>
          <a:p>
            <a:pPr indent="0" lvl="0" marL="0" rtl="0" algn="l">
              <a:spcBef>
                <a:spcPts val="1200"/>
              </a:spcBef>
              <a:spcAft>
                <a:spcPts val="0"/>
              </a:spcAft>
              <a:buNone/>
            </a:pPr>
            <a:r>
              <a:rPr b="1" lang="bg"/>
              <a:t>flake8</a:t>
            </a:r>
            <a:endParaRPr b="1"/>
          </a:p>
          <a:p>
            <a:pPr indent="0" lvl="0" marL="0" rtl="0" algn="l">
              <a:spcBef>
                <a:spcPts val="1200"/>
              </a:spcBef>
              <a:spcAft>
                <a:spcPts val="1200"/>
              </a:spcAft>
              <a:buNone/>
            </a:pPr>
            <a:r>
              <a:rPr b="1" lang="bg"/>
              <a:t>pylint</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4"/>
          <p:cNvSpPr txBox="1"/>
          <p:nvPr>
            <p:ph idx="1" type="body"/>
          </p:nvPr>
        </p:nvSpPr>
        <p:spPr>
          <a:xfrm>
            <a:off x="1303800" y="112425"/>
            <a:ext cx="7030500" cy="48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age, height = 30, 180  # Valid unpacking syntax</a:t>
            </a:r>
            <a:endParaRPr b="1"/>
          </a:p>
          <a:p>
            <a:pPr indent="0" lvl="0" marL="0" rtl="0" algn="l">
              <a:spcBef>
                <a:spcPts val="1200"/>
              </a:spcBef>
              <a:spcAft>
                <a:spcPts val="0"/>
              </a:spcAft>
              <a:buNone/>
            </a:pPr>
            <a:r>
              <a:rPr b="1" lang="bg"/>
              <a:t>age, height = [30, 150]  # </a:t>
            </a:r>
            <a:r>
              <a:rPr b="1" lang="bg"/>
              <a:t>Valid unpacking syntax</a:t>
            </a:r>
            <a:endParaRPr b="1"/>
          </a:p>
          <a:p>
            <a:pPr indent="0" lvl="0" marL="0" rtl="0" algn="l">
              <a:spcBef>
                <a:spcPts val="1200"/>
              </a:spcBef>
              <a:spcAft>
                <a:spcPts val="0"/>
              </a:spcAft>
              <a:buNone/>
            </a:pPr>
            <a:r>
              <a:rPr b="1" lang="bg"/>
              <a:t>age, height = 30  # Invalid</a:t>
            </a:r>
            <a:endParaRPr b="1"/>
          </a:p>
          <a:p>
            <a:pPr indent="0" lvl="0" marL="0" rtl="0" algn="l">
              <a:spcBef>
                <a:spcPts val="1200"/>
              </a:spcBef>
              <a:spcAft>
                <a:spcPts val="0"/>
              </a:spcAft>
              <a:buNone/>
            </a:pPr>
            <a:r>
              <a:rPr b="1" lang="bg">
                <a:solidFill>
                  <a:srgbClr val="FF0000"/>
                </a:solidFill>
              </a:rPr>
              <a:t>Raises:</a:t>
            </a:r>
            <a:endParaRPr b="1">
              <a:solidFill>
                <a:srgbClr val="FF0000"/>
              </a:solidFill>
            </a:endParaRPr>
          </a:p>
          <a:p>
            <a:pPr indent="0" lvl="0" marL="0" rtl="0" algn="l">
              <a:spcBef>
                <a:spcPts val="1200"/>
              </a:spcBef>
              <a:spcAft>
                <a:spcPts val="0"/>
              </a:spcAft>
              <a:buNone/>
            </a:pPr>
            <a:r>
              <a:rPr b="1" lang="bg">
                <a:solidFill>
                  <a:srgbClr val="FF0000"/>
                </a:solidFill>
              </a:rPr>
              <a:t>TypeError: cannot unpack non-iterable int object</a:t>
            </a:r>
            <a:endParaRPr b="1">
              <a:solidFill>
                <a:srgbClr val="FF0000"/>
              </a:solidFill>
            </a:endParaRPr>
          </a:p>
          <a:p>
            <a:pPr indent="0" lvl="0" marL="0" rtl="0" algn="l">
              <a:spcBef>
                <a:spcPts val="1200"/>
              </a:spcBef>
              <a:spcAft>
                <a:spcPts val="0"/>
              </a:spcAft>
              <a:buNone/>
            </a:pPr>
            <a:r>
              <a:rPr b="1" lang="bg">
                <a:solidFill>
                  <a:srgbClr val="000000"/>
                </a:solidFill>
              </a:rPr>
              <a:t>ages = [24, 25, 26,</a:t>
            </a:r>
            <a:endParaRPr b="1">
              <a:solidFill>
                <a:srgbClr val="000000"/>
              </a:solidFill>
            </a:endParaRPr>
          </a:p>
          <a:p>
            <a:pPr indent="0" lvl="0" marL="0" rtl="0" algn="l">
              <a:spcBef>
                <a:spcPts val="1200"/>
              </a:spcBef>
              <a:spcAft>
                <a:spcPts val="0"/>
              </a:spcAft>
              <a:buNone/>
            </a:pPr>
            <a:r>
              <a:rPr b="1" lang="bg">
                <a:solidFill>
                  <a:srgbClr val="000000"/>
                </a:solidFill>
              </a:rPr>
              <a:t>             30, 31, 32,] # Valid multiline list</a:t>
            </a:r>
            <a:endParaRPr b="1">
              <a:solidFill>
                <a:srgbClr val="000000"/>
              </a:solidFill>
            </a:endParaRPr>
          </a:p>
          <a:p>
            <a:pPr indent="0" lvl="0" marL="0" rtl="0" algn="l">
              <a:spcBef>
                <a:spcPts val="1200"/>
              </a:spcBef>
              <a:spcAft>
                <a:spcPts val="0"/>
              </a:spcAft>
              <a:buNone/>
            </a:pPr>
            <a:r>
              <a:rPr b="1" lang="bg">
                <a:solidFill>
                  <a:srgbClr val="000000"/>
                </a:solidFill>
              </a:rPr>
              <a:t>ages = [</a:t>
            </a:r>
            <a:endParaRPr b="1">
              <a:solidFill>
                <a:srgbClr val="000000"/>
              </a:solidFill>
            </a:endParaRPr>
          </a:p>
          <a:p>
            <a:pPr indent="0" lvl="0" marL="0" rtl="0" algn="l">
              <a:spcBef>
                <a:spcPts val="1200"/>
              </a:spcBef>
              <a:spcAft>
                <a:spcPts val="0"/>
              </a:spcAft>
              <a:buNone/>
            </a:pPr>
            <a:r>
              <a:rPr b="1" lang="bg">
                <a:solidFill>
                  <a:srgbClr val="000000"/>
                </a:solidFill>
              </a:rPr>
              <a:t>       24, 25, 26,</a:t>
            </a:r>
            <a:endParaRPr b="1">
              <a:solidFill>
                <a:srgbClr val="000000"/>
              </a:solidFill>
            </a:endParaRPr>
          </a:p>
          <a:p>
            <a:pPr indent="0" lvl="0" marL="0" rtl="0" algn="l">
              <a:spcBef>
                <a:spcPts val="1200"/>
              </a:spcBef>
              <a:spcAft>
                <a:spcPts val="0"/>
              </a:spcAft>
              <a:buNone/>
            </a:pPr>
            <a:r>
              <a:rPr b="1" lang="bg">
                <a:solidFill>
                  <a:srgbClr val="000000"/>
                </a:solidFill>
              </a:rPr>
              <a:t>       30, 31, 32,</a:t>
            </a:r>
            <a:endParaRPr b="1">
              <a:solidFill>
                <a:srgbClr val="000000"/>
              </a:solidFill>
            </a:endParaRPr>
          </a:p>
          <a:p>
            <a:pPr indent="0" lvl="0" marL="0" rtl="0" algn="l">
              <a:spcBef>
                <a:spcPts val="1200"/>
              </a:spcBef>
              <a:spcAft>
                <a:spcPts val="1200"/>
              </a:spcAft>
              <a:buNone/>
            </a:pPr>
            <a:r>
              <a:rPr b="1" lang="bg">
                <a:solidFill>
                  <a:srgbClr val="000000"/>
                </a:solidFill>
              </a:rPr>
              <a:t>]  # </a:t>
            </a:r>
            <a:r>
              <a:rPr b="1" lang="bg">
                <a:solidFill>
                  <a:srgbClr val="629755"/>
                </a:solidFill>
              </a:rPr>
              <a:t>The more pythonic way</a:t>
            </a:r>
            <a:endParaRPr b="1">
              <a:solidFill>
                <a:srgbClr val="629755"/>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Quotes in python</a:t>
            </a:r>
            <a:endParaRPr/>
          </a:p>
        </p:txBody>
      </p:sp>
      <p:sp>
        <p:nvSpPr>
          <p:cNvPr id="493" name="Google Shape;493;p55"/>
          <p:cNvSpPr txBox="1"/>
          <p:nvPr>
            <p:ph idx="1" type="body"/>
          </p:nvPr>
        </p:nvSpPr>
        <p:spPr>
          <a:xfrm>
            <a:off x="1338550" y="1389875"/>
            <a:ext cx="7030500" cy="2541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bg"/>
              <a:t>According to PEP8 - convention for code style (roughly said), in python we’re using both, single and double quotes to wrap strings: </a:t>
            </a:r>
            <a:r>
              <a:rPr b="1" lang="bg"/>
              <a:t>name = ‘Gosho’ OR name = “Gosho”</a:t>
            </a:r>
            <a:r>
              <a:rPr lang="bg"/>
              <a:t>. Of course there are cases where single quotes just can’t be used, for example: </a:t>
            </a:r>
            <a:r>
              <a:rPr b="1" lang="bg"/>
              <a:t>name = ‘O’reilly’ —&gt; this won’t work.</a:t>
            </a:r>
            <a:br>
              <a:rPr b="1" lang="bg"/>
            </a:br>
            <a:endParaRPr b="1"/>
          </a:p>
          <a:p>
            <a:pPr indent="0" lvl="0" marL="0" rtl="0" algn="l">
              <a:spcBef>
                <a:spcPts val="1200"/>
              </a:spcBef>
              <a:spcAft>
                <a:spcPts val="0"/>
              </a:spcAft>
              <a:buNone/>
            </a:pPr>
            <a:r>
              <a:rPr b="1" lang="bg"/>
              <a:t>print('O'reilly')</a:t>
            </a:r>
            <a:endParaRPr b="1"/>
          </a:p>
          <a:p>
            <a:pPr indent="0" lvl="0" marL="0" rtl="0" algn="l">
              <a:spcBef>
                <a:spcPts val="1200"/>
              </a:spcBef>
              <a:spcAft>
                <a:spcPts val="0"/>
              </a:spcAft>
              <a:buNone/>
            </a:pPr>
            <a:r>
              <a:rPr b="1" lang="bg"/>
              <a:t>  Input In [7]</a:t>
            </a:r>
            <a:endParaRPr b="1"/>
          </a:p>
          <a:p>
            <a:pPr indent="0" lvl="0" marL="0" rtl="0" algn="l">
              <a:spcBef>
                <a:spcPts val="1200"/>
              </a:spcBef>
              <a:spcAft>
                <a:spcPts val="0"/>
              </a:spcAft>
              <a:buNone/>
            </a:pPr>
            <a:r>
              <a:rPr b="1" lang="bg"/>
              <a:t>    print('O'reilly')</a:t>
            </a:r>
            <a:endParaRPr b="1"/>
          </a:p>
          <a:p>
            <a:pPr indent="0" lvl="0" marL="0" rtl="0" algn="l">
              <a:spcBef>
                <a:spcPts val="1200"/>
              </a:spcBef>
              <a:spcAft>
                <a:spcPts val="0"/>
              </a:spcAft>
              <a:buNone/>
            </a:pPr>
            <a:r>
              <a:rPr b="1" lang="bg"/>
              <a:t>             ^</a:t>
            </a:r>
            <a:endParaRPr b="1"/>
          </a:p>
          <a:p>
            <a:pPr indent="0" lvl="0" marL="0" rtl="0" algn="l">
              <a:spcBef>
                <a:spcPts val="1200"/>
              </a:spcBef>
              <a:spcAft>
                <a:spcPts val="0"/>
              </a:spcAft>
              <a:buNone/>
            </a:pPr>
            <a:r>
              <a:rPr b="1" lang="bg"/>
              <a:t>SyntaxError: invalid syntax</a:t>
            </a:r>
            <a:endParaRPr b="1"/>
          </a:p>
          <a:p>
            <a:pPr indent="0" lvl="0" marL="0" rtl="0" algn="l">
              <a:spcBef>
                <a:spcPts val="1200"/>
              </a:spcBef>
              <a:spcAft>
                <a:spcPts val="0"/>
              </a:spcAft>
              <a:buNone/>
            </a:pPr>
            <a:r>
              <a:rPr lang="bg"/>
              <a:t>For such cases double quotes are correct quotes.</a:t>
            </a:r>
            <a:endParaRPr/>
          </a:p>
          <a:p>
            <a:pPr indent="0" lvl="0" marL="0" rtl="0" algn="l">
              <a:spcBef>
                <a:spcPts val="1200"/>
              </a:spcBef>
              <a:spcAft>
                <a:spcPts val="1200"/>
              </a:spcAft>
              <a:buNone/>
            </a:pPr>
            <a:r>
              <a:rPr b="1" lang="bg"/>
              <a:t>name = “O’reilly”</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6"/>
          <p:cNvSpPr txBox="1"/>
          <p:nvPr>
            <p:ph type="title"/>
          </p:nvPr>
        </p:nvSpPr>
        <p:spPr>
          <a:xfrm>
            <a:off x="1164925" y="2563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Multiline strings</a:t>
            </a:r>
            <a:endParaRPr/>
          </a:p>
        </p:txBody>
      </p:sp>
      <p:sp>
        <p:nvSpPr>
          <p:cNvPr id="499" name="Google Shape;499;p56"/>
          <p:cNvSpPr txBox="1"/>
          <p:nvPr>
            <p:ph idx="1" type="body"/>
          </p:nvPr>
        </p:nvSpPr>
        <p:spPr>
          <a:xfrm>
            <a:off x="1303800" y="1210225"/>
            <a:ext cx="7030500" cy="3321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sz="1150">
                <a:solidFill>
                  <a:srgbClr val="000000"/>
                </a:solidFill>
                <a:highlight>
                  <a:srgbClr val="FFFFFF"/>
                </a:highlight>
                <a:latin typeface="Courier New"/>
                <a:ea typeface="Courier New"/>
                <a:cs typeface="Courier New"/>
                <a:sym typeface="Courier New"/>
              </a:rPr>
              <a:t>lorem_ipsum = </a:t>
            </a:r>
            <a:r>
              <a:rPr lang="bg" sz="1150">
                <a:solidFill>
                  <a:srgbClr val="A52A2A"/>
                </a:solidFill>
                <a:highlight>
                  <a:srgbClr val="FFFFFF"/>
                </a:highlight>
                <a:latin typeface="Courier New"/>
                <a:ea typeface="Courier New"/>
                <a:cs typeface="Courier New"/>
                <a:sym typeface="Courier New"/>
              </a:rPr>
              <a:t>"""Lorem ipsum dolor sit amet,</a:t>
            </a:r>
            <a:endParaRPr sz="1150">
              <a:solidFill>
                <a:srgbClr val="A52A2A"/>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consectetur adipiscing elit,</a:t>
            </a:r>
            <a:endParaRPr sz="1150">
              <a:solidFill>
                <a:srgbClr val="A52A2A"/>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sed do eiusmod tempor incididunt</a:t>
            </a:r>
            <a:endParaRPr sz="1150">
              <a:solidFill>
                <a:srgbClr val="A52A2A"/>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ut labore et dolore magna aliqua."""</a:t>
            </a:r>
            <a:endParaRPr sz="1150">
              <a:solidFill>
                <a:srgbClr val="A52A2A"/>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CD"/>
                </a:solidFill>
                <a:highlight>
                  <a:srgbClr val="FFFFFF"/>
                </a:highlight>
                <a:latin typeface="Courier New"/>
                <a:ea typeface="Courier New"/>
                <a:cs typeface="Courier New"/>
                <a:sym typeface="Courier New"/>
              </a:rPr>
              <a:t>print</a:t>
            </a:r>
            <a:r>
              <a:rPr lang="bg" sz="1150">
                <a:solidFill>
                  <a:srgbClr val="000000"/>
                </a:solidFill>
                <a:highlight>
                  <a:srgbClr val="FFFFFF"/>
                </a:highlight>
                <a:latin typeface="Courier New"/>
                <a:ea typeface="Courier New"/>
                <a:cs typeface="Courier New"/>
                <a:sym typeface="Courier New"/>
              </a:rPr>
              <a:t>(lorem_ipsum)</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OR</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lorem_ipsum_single_quotes</a:t>
            </a:r>
            <a:r>
              <a:rPr lang="bg" sz="1150">
                <a:solidFill>
                  <a:srgbClr val="000000"/>
                </a:solidFill>
                <a:highlight>
                  <a:srgbClr val="FFFFFF"/>
                </a:highlight>
                <a:latin typeface="Courier New"/>
                <a:ea typeface="Courier New"/>
                <a:cs typeface="Courier New"/>
                <a:sym typeface="Courier New"/>
              </a:rPr>
              <a:t> = </a:t>
            </a:r>
            <a:r>
              <a:rPr lang="bg" sz="1150">
                <a:solidFill>
                  <a:srgbClr val="A52A2A"/>
                </a:solidFill>
                <a:highlight>
                  <a:srgbClr val="FFFFFF"/>
                </a:highlight>
                <a:latin typeface="Courier New"/>
                <a:ea typeface="Courier New"/>
                <a:cs typeface="Courier New"/>
                <a:sym typeface="Courier New"/>
              </a:rPr>
              <a:t>‘’’Lorem ipsum dolor sit amet,</a:t>
            </a:r>
            <a:endParaRPr sz="1150">
              <a:solidFill>
                <a:srgbClr val="A52A2A"/>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consectetur adipiscing elit,</a:t>
            </a:r>
            <a:endParaRPr sz="1150">
              <a:solidFill>
                <a:srgbClr val="A52A2A"/>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sed do eiusmod tempor incididunt</a:t>
            </a:r>
            <a:endParaRPr sz="1150">
              <a:solidFill>
                <a:srgbClr val="A52A2A"/>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ut labore et dolore magna aliqua.’’’</a:t>
            </a:r>
            <a:endParaRPr sz="1150">
              <a:solidFill>
                <a:srgbClr val="A52A2A"/>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bg" sz="1150">
                <a:solidFill>
                  <a:srgbClr val="0000CD"/>
                </a:solidFill>
                <a:highlight>
                  <a:srgbClr val="FFFFFF"/>
                </a:highlight>
                <a:latin typeface="Courier New"/>
                <a:ea typeface="Courier New"/>
                <a:cs typeface="Courier New"/>
                <a:sym typeface="Courier New"/>
              </a:rPr>
              <a:t>print</a:t>
            </a:r>
            <a:r>
              <a:rPr lang="bg" sz="1150">
                <a:solidFill>
                  <a:srgbClr val="000000"/>
                </a:solidFill>
                <a:highlight>
                  <a:srgbClr val="FFFFFF"/>
                </a:highlight>
                <a:latin typeface="Courier New"/>
                <a:ea typeface="Courier New"/>
                <a:cs typeface="Courier New"/>
                <a:sym typeface="Courier New"/>
              </a:rPr>
              <a:t>(lorem_ipsum_single_quotes)</a:t>
            </a:r>
            <a:endParaRPr sz="115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Multiline strings #3</a:t>
            </a:r>
            <a:endParaRPr/>
          </a:p>
        </p:txBody>
      </p:sp>
      <p:sp>
        <p:nvSpPr>
          <p:cNvPr id="505" name="Google Shape;505;p57"/>
          <p:cNvSpPr txBox="1"/>
          <p:nvPr>
            <p:ph idx="1" type="body"/>
          </p:nvPr>
        </p:nvSpPr>
        <p:spPr>
          <a:xfrm>
            <a:off x="1303800" y="1319350"/>
            <a:ext cx="7030500" cy="32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000000"/>
                </a:solidFill>
                <a:highlight>
                  <a:srgbClr val="FFFFFF"/>
                </a:highlight>
                <a:latin typeface="Courier New"/>
                <a:ea typeface="Courier New"/>
                <a:cs typeface="Courier New"/>
                <a:sym typeface="Courier New"/>
              </a:rPr>
              <a:t>lorem_ipsum</a:t>
            </a:r>
            <a:r>
              <a:rPr lang="bg"/>
              <a:t> = (</a:t>
            </a:r>
            <a:endParaRPr/>
          </a:p>
          <a:p>
            <a:pPr indent="0" lvl="0" marL="45720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a:t>
            </a:r>
            <a:r>
              <a:rPr lang="bg" sz="1150">
                <a:solidFill>
                  <a:srgbClr val="A52A2A"/>
                </a:solidFill>
                <a:highlight>
                  <a:srgbClr val="FFFFFF"/>
                </a:highlight>
                <a:latin typeface="Courier New"/>
                <a:ea typeface="Courier New"/>
                <a:cs typeface="Courier New"/>
                <a:sym typeface="Courier New"/>
              </a:rPr>
              <a:t>Lorem ipsum dolor sit amet,’</a:t>
            </a:r>
            <a:endParaRPr sz="1150">
              <a:solidFill>
                <a:srgbClr val="0000CD"/>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‘consectetur adipiscing elit,’</a:t>
            </a:r>
            <a:endParaRPr sz="1150">
              <a:solidFill>
                <a:srgbClr val="0000CD"/>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‘sed do eiusmod tempor incididunt’</a:t>
            </a:r>
            <a:endParaRPr sz="1150">
              <a:solidFill>
                <a:srgbClr val="A52A2A"/>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rPr lang="bg" sz="1150">
                <a:solidFill>
                  <a:srgbClr val="A52A2A"/>
                </a:solidFill>
                <a:highlight>
                  <a:srgbClr val="FFFFFF"/>
                </a:highlight>
                <a:latin typeface="Courier New"/>
                <a:ea typeface="Courier New"/>
                <a:cs typeface="Courier New"/>
                <a:sym typeface="Courier New"/>
              </a:rPr>
              <a:t>‘ut labore et dolore magna aliqua.’</a:t>
            </a:r>
            <a:endParaRPr sz="1150">
              <a:solidFill>
                <a:srgbClr val="A52A2A"/>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a:t>)</a:t>
            </a:r>
            <a:endParaRPr/>
          </a:p>
          <a:p>
            <a:pPr indent="0" lvl="0" marL="0" rtl="0" algn="l">
              <a:spcBef>
                <a:spcPts val="1200"/>
              </a:spcBef>
              <a:spcAft>
                <a:spcPts val="0"/>
              </a:spcAft>
              <a:buNone/>
            </a:pPr>
            <a:r>
              <a:rPr lang="bg" sz="1150">
                <a:solidFill>
                  <a:srgbClr val="0000CD"/>
                </a:solidFill>
                <a:highlight>
                  <a:srgbClr val="FFFFFF"/>
                </a:highlight>
                <a:latin typeface="Courier New"/>
                <a:ea typeface="Courier New"/>
                <a:cs typeface="Courier New"/>
                <a:sym typeface="Courier New"/>
              </a:rPr>
              <a:t>print</a:t>
            </a:r>
            <a:r>
              <a:rPr lang="bg" sz="1150">
                <a:solidFill>
                  <a:srgbClr val="000000"/>
                </a:solidFill>
                <a:highlight>
                  <a:srgbClr val="FFFFFF"/>
                </a:highlight>
                <a:latin typeface="Courier New"/>
                <a:ea typeface="Courier New"/>
                <a:cs typeface="Courier New"/>
                <a:sym typeface="Courier New"/>
              </a:rPr>
              <a:t>(lorem_ipsum)</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If statements</a:t>
            </a:r>
            <a:endParaRPr/>
          </a:p>
        </p:txBody>
      </p:sp>
      <p:sp>
        <p:nvSpPr>
          <p:cNvPr id="511" name="Google Shape;511;p58"/>
          <p:cNvSpPr txBox="1"/>
          <p:nvPr>
            <p:ph idx="1" type="body"/>
          </p:nvPr>
        </p:nvSpPr>
        <p:spPr>
          <a:xfrm>
            <a:off x="1303800" y="1428475"/>
            <a:ext cx="7030500" cy="31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 Senior System Administrator once said: “I hate ifs, as every if is something system should evaluate and slows down.”. Well that was something unexpected, but fairly funny.</a:t>
            </a:r>
            <a:endParaRPr/>
          </a:p>
          <a:p>
            <a:pPr indent="0" lvl="0" marL="0" rtl="0" algn="l">
              <a:spcBef>
                <a:spcPts val="1200"/>
              </a:spcBef>
              <a:spcAft>
                <a:spcPts val="0"/>
              </a:spcAft>
              <a:buNone/>
            </a:pPr>
            <a:r>
              <a:rPr b="1" lang="bg"/>
              <a:t>Example</a:t>
            </a:r>
            <a:r>
              <a:rPr lang="bg"/>
              <a:t>:</a:t>
            </a:r>
            <a:endParaRPr/>
          </a:p>
          <a:p>
            <a:pPr indent="0" lvl="0" marL="0" rtl="0" algn="l">
              <a:spcBef>
                <a:spcPts val="1200"/>
              </a:spcBef>
              <a:spcAft>
                <a:spcPts val="0"/>
              </a:spcAft>
              <a:buNone/>
            </a:pPr>
            <a:r>
              <a:rPr lang="bg">
                <a:solidFill>
                  <a:srgbClr val="FF0000"/>
                </a:solidFill>
              </a:rPr>
              <a:t>if</a:t>
            </a:r>
            <a:r>
              <a:rPr lang="bg"/>
              <a:t> </a:t>
            </a:r>
            <a:r>
              <a:rPr lang="bg">
                <a:solidFill>
                  <a:srgbClr val="FF9900"/>
                </a:solidFill>
              </a:rPr>
              <a:t>True</a:t>
            </a:r>
            <a:r>
              <a:rPr lang="bg"/>
              <a:t>:</a:t>
            </a:r>
            <a:endParaRPr/>
          </a:p>
          <a:p>
            <a:pPr indent="0" lvl="0" marL="0" rtl="0" algn="l">
              <a:spcBef>
                <a:spcPts val="1200"/>
              </a:spcBef>
              <a:spcAft>
                <a:spcPts val="0"/>
              </a:spcAft>
              <a:buNone/>
            </a:pPr>
            <a:r>
              <a:rPr lang="bg"/>
              <a:t>	</a:t>
            </a:r>
            <a:r>
              <a:rPr lang="bg">
                <a:solidFill>
                  <a:schemeClr val="accent5"/>
                </a:solidFill>
              </a:rPr>
              <a:t>print</a:t>
            </a:r>
            <a:r>
              <a:rPr lang="bg"/>
              <a:t>(‘Me’)  # The indentation of the print call sets the indentation for the whole </a:t>
            </a:r>
            <a:r>
              <a:rPr lang="bg">
                <a:solidFill>
                  <a:srgbClr val="FF0000"/>
                </a:solidFill>
              </a:rPr>
              <a:t>if</a:t>
            </a:r>
            <a:r>
              <a:rPr lang="bg"/>
              <a:t> body.</a:t>
            </a:r>
            <a:endParaRPr/>
          </a:p>
          <a:p>
            <a:pPr indent="0" lvl="0" marL="0" rtl="0" algn="l">
              <a:spcBef>
                <a:spcPts val="1200"/>
              </a:spcBef>
              <a:spcAft>
                <a:spcPts val="1200"/>
              </a:spcAft>
              <a:buNone/>
            </a:pPr>
            <a:r>
              <a:rPr lang="bg"/>
              <a:t>In the example there will be always an output due to the redundant condition.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9"/>
          <p:cNvSpPr txBox="1"/>
          <p:nvPr>
            <p:ph type="title"/>
          </p:nvPr>
        </p:nvSpPr>
        <p:spPr>
          <a:xfrm>
            <a:off x="1266325" y="1488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bg"/>
              <a:t>If statements</a:t>
            </a:r>
            <a:endParaRPr b="0"/>
          </a:p>
        </p:txBody>
      </p:sp>
      <p:sp>
        <p:nvSpPr>
          <p:cNvPr id="517" name="Google Shape;517;p59"/>
          <p:cNvSpPr txBox="1"/>
          <p:nvPr>
            <p:ph idx="1" type="body"/>
          </p:nvPr>
        </p:nvSpPr>
        <p:spPr>
          <a:xfrm>
            <a:off x="1303800" y="1059925"/>
            <a:ext cx="7030500" cy="35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00">
                <a:solidFill>
                  <a:srgbClr val="CC7832"/>
                </a:solidFill>
                <a:highlight>
                  <a:schemeClr val="lt1"/>
                </a:highlight>
                <a:latin typeface="Courier New"/>
                <a:ea typeface="Courier New"/>
                <a:cs typeface="Courier New"/>
                <a:sym typeface="Courier New"/>
              </a:rPr>
              <a:t>if True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08080"/>
                </a:solidFill>
                <a:highlight>
                  <a:schemeClr val="lt1"/>
                </a:highlight>
                <a:latin typeface="Courier New"/>
                <a:ea typeface="Courier New"/>
                <a:cs typeface="Courier New"/>
                <a:sym typeface="Courier New"/>
              </a:rPr>
              <a:t># This one would raise an Indentation error, because line 7 indentation is different from line 6's</a:t>
            </a:r>
            <a:endParaRPr sz="1000">
              <a:solidFill>
                <a:srgbClr val="808080"/>
              </a:solidFill>
              <a:highlight>
                <a:schemeClr val="lt1"/>
              </a:highlight>
              <a:latin typeface="Courier New"/>
              <a:ea typeface="Courier New"/>
              <a:cs typeface="Courier New"/>
              <a:sym typeface="Courier New"/>
            </a:endParaRPr>
          </a:p>
          <a:p>
            <a:pPr indent="45720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'Me'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45720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8888C6"/>
                </a:solidFill>
                <a:highlight>
                  <a:schemeClr val="lt1"/>
                </a:highlight>
                <a:latin typeface="Courier New"/>
                <a:ea typeface="Courier New"/>
                <a:cs typeface="Courier New"/>
                <a:sym typeface="Courier New"/>
              </a:rPr>
              <a:t>print</a:t>
            </a:r>
            <a:r>
              <a:rPr lang="bg" sz="1000">
                <a:solidFill>
                  <a:srgbClr val="808080"/>
                </a:solidFill>
                <a:highlight>
                  <a:schemeClr val="lt1"/>
                </a:highlight>
                <a:latin typeface="Courier New"/>
                <a:ea typeface="Courier New"/>
                <a:cs typeface="Courier New"/>
                <a:sym typeface="Courier New"/>
              </a:rPr>
              <a:t>(</a:t>
            </a:r>
            <a:r>
              <a:rPr lang="bg" sz="1000">
                <a:solidFill>
                  <a:srgbClr val="6A8759"/>
                </a:solidFill>
                <a:highlight>
                  <a:schemeClr val="lt1"/>
                </a:highlight>
                <a:latin typeface="Courier New"/>
                <a:ea typeface="Courier New"/>
                <a:cs typeface="Courier New"/>
                <a:sym typeface="Courier New"/>
              </a:rPr>
              <a:t>'Me'</a:t>
            </a:r>
            <a:r>
              <a:rPr lang="bg" sz="1000">
                <a:solidFill>
                  <a:srgbClr val="808080"/>
                </a:solidFill>
                <a:highlight>
                  <a:schemeClr val="lt1"/>
                </a:highlight>
                <a:latin typeface="Courier New"/>
                <a:ea typeface="Courier New"/>
                <a:cs typeface="Courier New"/>
                <a:sym typeface="Courier New"/>
              </a:rPr>
              <a:t>)</a:t>
            </a:r>
            <a:endParaRPr sz="10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highlight>
                  <a:schemeClr val="lt1"/>
                </a:highlight>
                <a:latin typeface="Courier New"/>
                <a:ea typeface="Courier New"/>
                <a:cs typeface="Courier New"/>
                <a:sym typeface="Courier New"/>
              </a:rPr>
              <a:t>You may notice that the indentation here is different than the previous slide. This was </a:t>
            </a:r>
            <a:endParaRPr sz="1000">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highlight>
                  <a:schemeClr val="lt1"/>
                </a:highlight>
                <a:latin typeface="Courier New"/>
                <a:ea typeface="Courier New"/>
                <a:cs typeface="Courier New"/>
                <a:sym typeface="Courier New"/>
              </a:rPr>
              <a:t>intentional experiment, but for the rest of the course and your future work, please use the PEP8 approved indentation of 4 spaces.</a:t>
            </a:r>
            <a:endParaRPr sz="1000">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txBox="1"/>
          <p:nvPr>
            <p:ph type="title"/>
          </p:nvPr>
        </p:nvSpPr>
        <p:spPr>
          <a:xfrm>
            <a:off x="1261625" y="2191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If – elif – else</a:t>
            </a:r>
            <a:endParaRPr/>
          </a:p>
        </p:txBody>
      </p:sp>
      <p:sp>
        <p:nvSpPr>
          <p:cNvPr id="523" name="Google Shape;523;p60"/>
          <p:cNvSpPr txBox="1"/>
          <p:nvPr>
            <p:ph idx="1" type="body"/>
          </p:nvPr>
        </p:nvSpPr>
        <p:spPr>
          <a:xfrm>
            <a:off x="1303800" y="979050"/>
            <a:ext cx="7030500" cy="3552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bg" sz="1010"/>
              <a:t>age = 18</a:t>
            </a:r>
            <a:endParaRPr sz="1010"/>
          </a:p>
          <a:p>
            <a:pPr indent="0" lvl="0" marL="0" rtl="0" algn="l">
              <a:lnSpc>
                <a:spcPct val="105000"/>
              </a:lnSpc>
              <a:spcBef>
                <a:spcPts val="1200"/>
              </a:spcBef>
              <a:spcAft>
                <a:spcPts val="0"/>
              </a:spcAft>
              <a:buSzPts val="770"/>
              <a:buNone/>
            </a:pPr>
            <a:r>
              <a:rPr lang="bg" sz="1010"/>
              <a:t>age_min = 25</a:t>
            </a:r>
            <a:endParaRPr sz="1010"/>
          </a:p>
          <a:p>
            <a:pPr indent="0" lvl="0" marL="0" rtl="0" algn="l">
              <a:lnSpc>
                <a:spcPct val="105000"/>
              </a:lnSpc>
              <a:spcBef>
                <a:spcPts val="1200"/>
              </a:spcBef>
              <a:spcAft>
                <a:spcPts val="0"/>
              </a:spcAft>
              <a:buSzPts val="770"/>
              <a:buNone/>
            </a:pPr>
            <a:r>
              <a:rPr lang="bg" sz="1010"/>
              <a:t>if age &lt; age_min:</a:t>
            </a:r>
            <a:endParaRPr sz="1010"/>
          </a:p>
          <a:p>
            <a:pPr indent="0" lvl="0" marL="0" rtl="0" algn="l">
              <a:lnSpc>
                <a:spcPct val="105000"/>
              </a:lnSpc>
              <a:spcBef>
                <a:spcPts val="1200"/>
              </a:spcBef>
              <a:spcAft>
                <a:spcPts val="0"/>
              </a:spcAft>
              <a:buSzPts val="770"/>
              <a:buNone/>
            </a:pPr>
            <a:r>
              <a:rPr lang="bg" sz="1010"/>
              <a:t>    print('Your age is not allowed for this operation')</a:t>
            </a:r>
            <a:endParaRPr sz="1010"/>
          </a:p>
          <a:p>
            <a:pPr indent="0" lvl="0" marL="0" rtl="0" algn="l">
              <a:lnSpc>
                <a:spcPct val="105000"/>
              </a:lnSpc>
              <a:spcBef>
                <a:spcPts val="1200"/>
              </a:spcBef>
              <a:spcAft>
                <a:spcPts val="0"/>
              </a:spcAft>
              <a:buSzPts val="770"/>
              <a:buNone/>
            </a:pPr>
            <a:r>
              <a:rPr lang="bg" sz="1010"/>
              <a:t>elif age == age_min:</a:t>
            </a:r>
            <a:endParaRPr sz="1010"/>
          </a:p>
          <a:p>
            <a:pPr indent="0" lvl="0" marL="0" rtl="0" algn="l">
              <a:lnSpc>
                <a:spcPct val="105000"/>
              </a:lnSpc>
              <a:spcBef>
                <a:spcPts val="1200"/>
              </a:spcBef>
              <a:spcAft>
                <a:spcPts val="0"/>
              </a:spcAft>
              <a:buSzPts val="770"/>
              <a:buNone/>
            </a:pPr>
            <a:r>
              <a:rPr lang="bg" sz="1010"/>
              <a:t>    print('Hm, you pass the age condition, but you have still a lot to grow ;) ')</a:t>
            </a:r>
            <a:endParaRPr sz="1010"/>
          </a:p>
          <a:p>
            <a:pPr indent="0" lvl="0" marL="0" rtl="0" algn="l">
              <a:lnSpc>
                <a:spcPct val="105000"/>
              </a:lnSpc>
              <a:spcBef>
                <a:spcPts val="1200"/>
              </a:spcBef>
              <a:spcAft>
                <a:spcPts val="0"/>
              </a:spcAft>
              <a:buSzPts val="770"/>
              <a:buNone/>
            </a:pPr>
            <a:r>
              <a:rPr lang="bg" sz="1010"/>
              <a:t>else:</a:t>
            </a:r>
            <a:endParaRPr sz="1010"/>
          </a:p>
          <a:p>
            <a:pPr indent="0" lvl="0" marL="0" rtl="0" algn="l">
              <a:lnSpc>
                <a:spcPct val="105000"/>
              </a:lnSpc>
              <a:spcBef>
                <a:spcPts val="1200"/>
              </a:spcBef>
              <a:spcAft>
                <a:spcPts val="0"/>
              </a:spcAft>
              <a:buSzPts val="770"/>
              <a:buNone/>
            </a:pPr>
            <a:r>
              <a:rPr lang="bg" sz="1010"/>
              <a:t>    print('You are very welcome')</a:t>
            </a:r>
            <a:endParaRPr sz="1010"/>
          </a:p>
          <a:p>
            <a:pPr indent="0" lvl="0" marL="0" rtl="0" algn="l">
              <a:lnSpc>
                <a:spcPct val="105000"/>
              </a:lnSpc>
              <a:spcBef>
                <a:spcPts val="1200"/>
              </a:spcBef>
              <a:spcAft>
                <a:spcPts val="0"/>
              </a:spcAft>
              <a:buSzPts val="770"/>
              <a:buNone/>
            </a:pPr>
            <a:r>
              <a:rPr lang="bg" sz="1010"/>
              <a:t># &gt;&gt;&gt; Your age is not allowed for this operation</a:t>
            </a:r>
            <a:endParaRPr sz="1010"/>
          </a:p>
          <a:p>
            <a:pPr indent="0" lvl="0" marL="0" rtl="0" algn="l">
              <a:lnSpc>
                <a:spcPct val="105000"/>
              </a:lnSpc>
              <a:spcBef>
                <a:spcPts val="1200"/>
              </a:spcBef>
              <a:spcAft>
                <a:spcPts val="0"/>
              </a:spcAft>
              <a:buSzPts val="770"/>
              <a:buNone/>
            </a:pPr>
            <a:r>
              <a:rPr lang="bg" sz="1010"/>
              <a:t>So, the logic is that the output will be from the only valid if condition where output statements are wrapped in </a:t>
            </a:r>
            <a:r>
              <a:rPr b="1" lang="bg" sz="1010"/>
              <a:t>if - elif - else.</a:t>
            </a:r>
            <a:endParaRPr sz="1010"/>
          </a:p>
          <a:p>
            <a:pPr indent="0" lvl="0" marL="0" rtl="0" algn="l">
              <a:lnSpc>
                <a:spcPct val="105000"/>
              </a:lnSpc>
              <a:spcBef>
                <a:spcPts val="1200"/>
              </a:spcBef>
              <a:spcAft>
                <a:spcPts val="1200"/>
              </a:spcAft>
              <a:buSzPts val="770"/>
              <a:buNone/>
            </a:pPr>
            <a:r>
              <a:t/>
            </a:r>
            <a:endParaRPr sz="101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228850" y="1535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if – elif</a:t>
            </a:r>
            <a:endParaRPr/>
          </a:p>
        </p:txBody>
      </p:sp>
      <p:sp>
        <p:nvSpPr>
          <p:cNvPr id="529" name="Google Shape;529;p61"/>
          <p:cNvSpPr txBox="1"/>
          <p:nvPr>
            <p:ph idx="1" type="body"/>
          </p:nvPr>
        </p:nvSpPr>
        <p:spPr>
          <a:xfrm>
            <a:off x="1364700" y="1240525"/>
            <a:ext cx="7030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bg" sz="1012"/>
              <a:t>age = 27</a:t>
            </a:r>
            <a:endParaRPr sz="1012"/>
          </a:p>
          <a:p>
            <a:pPr indent="0" lvl="0" marL="0" rtl="0" algn="l">
              <a:lnSpc>
                <a:spcPct val="95000"/>
              </a:lnSpc>
              <a:spcBef>
                <a:spcPts val="1200"/>
              </a:spcBef>
              <a:spcAft>
                <a:spcPts val="0"/>
              </a:spcAft>
              <a:buSzPts val="688"/>
              <a:buNone/>
            </a:pPr>
            <a:r>
              <a:rPr lang="bg" sz="1012"/>
              <a:t>if age &lt; age_min:</a:t>
            </a:r>
            <a:endParaRPr sz="1012"/>
          </a:p>
          <a:p>
            <a:pPr indent="0" lvl="0" marL="0" rtl="0" algn="l">
              <a:lnSpc>
                <a:spcPct val="95000"/>
              </a:lnSpc>
              <a:spcBef>
                <a:spcPts val="1200"/>
              </a:spcBef>
              <a:spcAft>
                <a:spcPts val="0"/>
              </a:spcAft>
              <a:buSzPts val="688"/>
              <a:buNone/>
            </a:pPr>
            <a:r>
              <a:rPr lang="bg" sz="1012"/>
              <a:t>    print('Your age is not allowed for this operation')</a:t>
            </a:r>
            <a:endParaRPr sz="1012"/>
          </a:p>
          <a:p>
            <a:pPr indent="0" lvl="0" marL="0" rtl="0" algn="l">
              <a:lnSpc>
                <a:spcPct val="95000"/>
              </a:lnSpc>
              <a:spcBef>
                <a:spcPts val="1200"/>
              </a:spcBef>
              <a:spcAft>
                <a:spcPts val="0"/>
              </a:spcAft>
              <a:buSzPts val="688"/>
              <a:buNone/>
            </a:pPr>
            <a:r>
              <a:rPr lang="bg" sz="1012"/>
              <a:t>elif age == age_min:</a:t>
            </a:r>
            <a:endParaRPr sz="1012"/>
          </a:p>
          <a:p>
            <a:pPr indent="0" lvl="0" marL="0" rtl="0" algn="l">
              <a:lnSpc>
                <a:spcPct val="95000"/>
              </a:lnSpc>
              <a:spcBef>
                <a:spcPts val="1200"/>
              </a:spcBef>
              <a:spcAft>
                <a:spcPts val="0"/>
              </a:spcAft>
              <a:buSzPts val="688"/>
              <a:buNone/>
            </a:pPr>
            <a:r>
              <a:rPr lang="bg" sz="1012"/>
              <a:t>    print('Hm, you pass the age condition, but you have still a lot to grow ;) ')</a:t>
            </a:r>
            <a:endParaRPr sz="1012"/>
          </a:p>
          <a:p>
            <a:pPr indent="0" lvl="0" marL="0" rtl="0" algn="l">
              <a:lnSpc>
                <a:spcPct val="95000"/>
              </a:lnSpc>
              <a:spcBef>
                <a:spcPts val="1200"/>
              </a:spcBef>
              <a:spcAft>
                <a:spcPts val="0"/>
              </a:spcAft>
              <a:buSzPts val="688"/>
              <a:buNone/>
            </a:pPr>
            <a:r>
              <a:rPr lang="bg" sz="1012"/>
              <a:t>print("I'm just a happy output")</a:t>
            </a:r>
            <a:endParaRPr sz="1012"/>
          </a:p>
          <a:p>
            <a:pPr indent="0" lvl="0" marL="0" rtl="0" algn="l">
              <a:lnSpc>
                <a:spcPct val="95000"/>
              </a:lnSpc>
              <a:spcBef>
                <a:spcPts val="1200"/>
              </a:spcBef>
              <a:spcAft>
                <a:spcPts val="0"/>
              </a:spcAft>
              <a:buSzPts val="688"/>
              <a:buNone/>
            </a:pPr>
            <a:r>
              <a:rPr lang="bg" sz="1012"/>
              <a:t>### &gt;&gt;&gt; I'm just a happy output</a:t>
            </a:r>
            <a:endParaRPr sz="1012"/>
          </a:p>
          <a:p>
            <a:pPr indent="0" lvl="0" marL="0" rtl="0" algn="l">
              <a:lnSpc>
                <a:spcPct val="95000"/>
              </a:lnSpc>
              <a:spcBef>
                <a:spcPts val="1200"/>
              </a:spcBef>
              <a:spcAft>
                <a:spcPts val="0"/>
              </a:spcAft>
              <a:buSzPts val="688"/>
              <a:buNone/>
            </a:pPr>
            <a:r>
              <a:rPr lang="bg" sz="1012">
                <a:solidFill>
                  <a:srgbClr val="FF0000"/>
                </a:solidFill>
              </a:rPr>
              <a:t>In such cases where all of our if conditions failed and there is no </a:t>
            </a:r>
            <a:r>
              <a:rPr b="1" lang="bg" sz="1012">
                <a:solidFill>
                  <a:srgbClr val="FF0000"/>
                </a:solidFill>
              </a:rPr>
              <a:t>else </a:t>
            </a:r>
            <a:r>
              <a:rPr lang="bg" sz="1012">
                <a:solidFill>
                  <a:srgbClr val="FF0000"/>
                </a:solidFill>
              </a:rPr>
              <a:t>the execution proceed with the next</a:t>
            </a:r>
            <a:endParaRPr sz="1012">
              <a:solidFill>
                <a:srgbClr val="FF0000"/>
              </a:solidFill>
            </a:endParaRPr>
          </a:p>
          <a:p>
            <a:pPr indent="0" lvl="0" marL="0" rtl="0" algn="l">
              <a:lnSpc>
                <a:spcPct val="95000"/>
              </a:lnSpc>
              <a:spcBef>
                <a:spcPts val="1200"/>
              </a:spcBef>
              <a:spcAft>
                <a:spcPts val="1200"/>
              </a:spcAft>
              <a:buSzPts val="688"/>
              <a:buNone/>
            </a:pPr>
            <a:r>
              <a:rPr lang="bg" sz="1012">
                <a:solidFill>
                  <a:srgbClr val="FF0000"/>
                </a:solidFill>
              </a:rPr>
              <a:t>valid statement.</a:t>
            </a:r>
            <a:endParaRPr sz="1012">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7"/>
          <p:cNvSpPr txBox="1"/>
          <p:nvPr>
            <p:ph idx="1" type="body"/>
          </p:nvPr>
        </p:nvSpPr>
        <p:spPr>
          <a:xfrm>
            <a:off x="1294450" y="313025"/>
            <a:ext cx="7030500" cy="4245900"/>
          </a:xfrm>
          <a:prstGeom prst="rect">
            <a:avLst/>
          </a:prstGeom>
        </p:spPr>
        <p:txBody>
          <a:bodyPr anchorCtr="0" anchor="t" bIns="91425" lIns="91425" spcFirstLastPara="1" rIns="91425" wrap="square" tIns="91425">
            <a:normAutofit lnSpcReduction="20000"/>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Comments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comment starts with a hash character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that is not part of a string literal, and ends at the end of the physical line. A comment signifies the end of the logical line unless the implicit line joining rules are invoked. Comments are ignored by the syntax.</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Multiline comments are wrapped between </a:t>
            </a:r>
            <a:r>
              <a:rPr b="1" i="1" lang="bg" sz="1200">
                <a:solidFill>
                  <a:srgbClr val="222222"/>
                </a:solidFill>
                <a:highlight>
                  <a:srgbClr val="FFFFFF"/>
                </a:highlight>
                <a:latin typeface="Arial"/>
                <a:ea typeface="Arial"/>
                <a:cs typeface="Arial"/>
                <a:sym typeface="Arial"/>
              </a:rPr>
              <a:t>“</a:t>
            </a:r>
            <a:r>
              <a:rPr b="1" i="1" lang="bg" sz="1200">
                <a:solidFill>
                  <a:srgbClr val="222222"/>
                </a:solidFill>
                <a:highlight>
                  <a:schemeClr val="lt1"/>
                </a:highlight>
                <a:latin typeface="Arial"/>
                <a:ea typeface="Arial"/>
                <a:cs typeface="Arial"/>
                <a:sym typeface="Arial"/>
              </a:rPr>
              <a:t>““ any commented text </a:t>
            </a:r>
            <a:r>
              <a:rPr b="1" i="1" lang="bg" sz="1200">
                <a:solidFill>
                  <a:srgbClr val="222222"/>
                </a:solidFill>
                <a:highlight>
                  <a:srgbClr val="FFFFFF"/>
                </a:highlight>
                <a:latin typeface="Arial"/>
                <a:ea typeface="Arial"/>
                <a:cs typeface="Arial"/>
                <a:sym typeface="Arial"/>
              </a:rPr>
              <a:t>”</a:t>
            </a:r>
            <a:r>
              <a:rPr b="1" i="1" lang="bg" sz="1200">
                <a:solidFill>
                  <a:srgbClr val="222222"/>
                </a:solidFill>
                <a:highlight>
                  <a:schemeClr val="lt1"/>
                </a:highlight>
                <a:latin typeface="Arial"/>
                <a:ea typeface="Arial"/>
                <a:cs typeface="Arial"/>
                <a:sym typeface="Arial"/>
              </a:rPr>
              <a:t>””</a:t>
            </a:r>
            <a:endParaRPr b="1" i="1"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00">
                <a:solidFill>
                  <a:srgbClr val="808080"/>
                </a:solidFill>
                <a:highlight>
                  <a:schemeClr val="lt1"/>
                </a:highlight>
                <a:latin typeface="Courier New"/>
                <a:ea typeface="Courier New"/>
                <a:cs typeface="Courier New"/>
                <a:sym typeface="Courier New"/>
              </a:rPr>
              <a:t># if 5 &lt; 6:</a:t>
            </a:r>
            <a:endParaRPr sz="11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808080"/>
                </a:solidFill>
                <a:highlight>
                  <a:schemeClr val="lt1"/>
                </a:highlight>
                <a:latin typeface="Courier New"/>
                <a:ea typeface="Courier New"/>
                <a:cs typeface="Courier New"/>
                <a:sym typeface="Courier New"/>
              </a:rPr>
              <a:t>#     raise CodeAcademyException('Raised CodeAcademyException')</a:t>
            </a:r>
            <a:endParaRPr sz="11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6A8759"/>
                </a:solidFill>
                <a:highlight>
                  <a:schemeClr val="lt1"/>
                </a:highlight>
                <a:latin typeface="Courier New"/>
                <a:ea typeface="Courier New"/>
                <a:cs typeface="Courier New"/>
                <a:sym typeface="Courier New"/>
              </a:rPr>
              <a:t>"""</a:t>
            </a:r>
            <a:endParaRPr sz="11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6A8759"/>
                </a:solidFill>
                <a:highlight>
                  <a:schemeClr val="lt1"/>
                </a:highlight>
                <a:latin typeface="Courier New"/>
                <a:ea typeface="Courier New"/>
                <a:cs typeface="Courier New"/>
                <a:sym typeface="Courier New"/>
              </a:rPr>
              <a:t>Multiline</a:t>
            </a:r>
            <a:endParaRPr sz="11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6A8759"/>
                </a:solidFill>
                <a:highlight>
                  <a:schemeClr val="lt1"/>
                </a:highlight>
                <a:latin typeface="Courier New"/>
                <a:ea typeface="Courier New"/>
                <a:cs typeface="Courier New"/>
                <a:sym typeface="Courier New"/>
              </a:rPr>
              <a:t>comment in python</a:t>
            </a:r>
            <a:endParaRPr sz="11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100">
                <a:solidFill>
                  <a:srgbClr val="6A8759"/>
                </a:solidFill>
                <a:highlight>
                  <a:schemeClr val="lt1"/>
                </a:highlight>
                <a:latin typeface="Courier New"/>
                <a:ea typeface="Courier New"/>
                <a:cs typeface="Courier New"/>
                <a:sym typeface="Courier New"/>
              </a:rPr>
              <a:t>"""</a:t>
            </a:r>
            <a:endParaRPr sz="11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100">
              <a:solidFill>
                <a:srgbClr val="808080"/>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2"/>
          <p:cNvSpPr txBox="1"/>
          <p:nvPr>
            <p:ph type="title"/>
          </p:nvPr>
        </p:nvSpPr>
        <p:spPr>
          <a:xfrm>
            <a:off x="1214800" y="1442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if nesting</a:t>
            </a:r>
            <a:endParaRPr/>
          </a:p>
        </p:txBody>
      </p:sp>
      <p:sp>
        <p:nvSpPr>
          <p:cNvPr id="535" name="Google Shape;535;p62"/>
          <p:cNvSpPr txBox="1"/>
          <p:nvPr>
            <p:ph idx="1" type="body"/>
          </p:nvPr>
        </p:nvSpPr>
        <p:spPr>
          <a:xfrm>
            <a:off x="1280400" y="8142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bg" sz="725"/>
              <a:t>Example:</a:t>
            </a:r>
            <a:endParaRPr sz="725"/>
          </a:p>
          <a:p>
            <a:pPr indent="0" lvl="0" marL="0" rtl="0" algn="l">
              <a:spcBef>
                <a:spcPts val="1200"/>
              </a:spcBef>
              <a:spcAft>
                <a:spcPts val="0"/>
              </a:spcAft>
              <a:buSzPts val="275"/>
              <a:buNone/>
            </a:pPr>
            <a:r>
              <a:rPr b="1" lang="bg" sz="725"/>
              <a:t># Nesting ifs</a:t>
            </a:r>
            <a:endParaRPr b="1" sz="725"/>
          </a:p>
          <a:p>
            <a:pPr indent="0" lvl="0" marL="0" rtl="0" algn="l">
              <a:spcBef>
                <a:spcPts val="1200"/>
              </a:spcBef>
              <a:spcAft>
                <a:spcPts val="0"/>
              </a:spcAft>
              <a:buSzPts val="275"/>
              <a:buNone/>
            </a:pPr>
            <a:r>
              <a:rPr b="1" lang="bg" sz="725"/>
              <a:t>if True:</a:t>
            </a:r>
            <a:endParaRPr b="1" sz="725"/>
          </a:p>
          <a:p>
            <a:pPr indent="0" lvl="0" marL="0" rtl="0" algn="l">
              <a:spcBef>
                <a:spcPts val="1200"/>
              </a:spcBef>
              <a:spcAft>
                <a:spcPts val="0"/>
              </a:spcAft>
              <a:buSzPts val="275"/>
              <a:buNone/>
            </a:pPr>
            <a:r>
              <a:rPr b="1" lang="bg" sz="725"/>
              <a:t>    if True:</a:t>
            </a:r>
            <a:endParaRPr b="1" sz="725"/>
          </a:p>
          <a:p>
            <a:pPr indent="0" lvl="0" marL="0" rtl="0" algn="l">
              <a:spcBef>
                <a:spcPts val="1200"/>
              </a:spcBef>
              <a:spcAft>
                <a:spcPts val="0"/>
              </a:spcAft>
              <a:buSzPts val="275"/>
              <a:buNone/>
            </a:pPr>
            <a:r>
              <a:rPr b="1" lang="bg" sz="725"/>
              <a:t>        if True:</a:t>
            </a:r>
            <a:endParaRPr b="1" sz="725"/>
          </a:p>
          <a:p>
            <a:pPr indent="0" lvl="0" marL="0" rtl="0" algn="l">
              <a:spcBef>
                <a:spcPts val="1200"/>
              </a:spcBef>
              <a:spcAft>
                <a:spcPts val="0"/>
              </a:spcAft>
              <a:buSzPts val="275"/>
              <a:buNone/>
            </a:pPr>
            <a:r>
              <a:rPr b="1" lang="bg" sz="725"/>
              <a:t>            pass</a:t>
            </a:r>
            <a:endParaRPr b="1" sz="725"/>
          </a:p>
          <a:p>
            <a:pPr indent="0" lvl="0" marL="0" rtl="0" algn="l">
              <a:spcBef>
                <a:spcPts val="1200"/>
              </a:spcBef>
              <a:spcAft>
                <a:spcPts val="0"/>
              </a:spcAft>
              <a:buSzPts val="275"/>
              <a:buNone/>
            </a:pPr>
            <a:r>
              <a:rPr b="1" lang="bg" sz="725"/>
              <a:t>        else:</a:t>
            </a:r>
            <a:endParaRPr b="1" sz="725"/>
          </a:p>
          <a:p>
            <a:pPr indent="0" lvl="0" marL="0" rtl="0" algn="l">
              <a:spcBef>
                <a:spcPts val="1200"/>
              </a:spcBef>
              <a:spcAft>
                <a:spcPts val="0"/>
              </a:spcAft>
              <a:buSzPts val="275"/>
              <a:buNone/>
            </a:pPr>
            <a:r>
              <a:rPr b="1" lang="bg" sz="725"/>
              <a:t>            pass</a:t>
            </a:r>
            <a:endParaRPr b="1" sz="725"/>
          </a:p>
          <a:p>
            <a:pPr indent="0" lvl="0" marL="0" rtl="0" algn="l">
              <a:spcBef>
                <a:spcPts val="1200"/>
              </a:spcBef>
              <a:spcAft>
                <a:spcPts val="0"/>
              </a:spcAft>
              <a:buSzPts val="275"/>
              <a:buNone/>
            </a:pPr>
            <a:r>
              <a:rPr b="1" lang="bg" sz="725"/>
              <a:t>    else:</a:t>
            </a:r>
            <a:endParaRPr b="1" sz="725"/>
          </a:p>
          <a:p>
            <a:pPr indent="0" lvl="0" marL="0" rtl="0" algn="l">
              <a:spcBef>
                <a:spcPts val="1200"/>
              </a:spcBef>
              <a:spcAft>
                <a:spcPts val="0"/>
              </a:spcAft>
              <a:buSzPts val="275"/>
              <a:buNone/>
            </a:pPr>
            <a:r>
              <a:rPr b="1" lang="bg" sz="725"/>
              <a:t>        pass</a:t>
            </a:r>
            <a:endParaRPr b="1" sz="725"/>
          </a:p>
          <a:p>
            <a:pPr indent="0" lvl="0" marL="0" rtl="0" algn="l">
              <a:spcBef>
                <a:spcPts val="1200"/>
              </a:spcBef>
              <a:spcAft>
                <a:spcPts val="0"/>
              </a:spcAft>
              <a:buSzPts val="275"/>
              <a:buNone/>
            </a:pPr>
            <a:r>
              <a:rPr b="1" lang="bg" sz="725"/>
              <a:t>else:</a:t>
            </a:r>
            <a:endParaRPr b="1" sz="725"/>
          </a:p>
          <a:p>
            <a:pPr indent="0" lvl="0" marL="0" rtl="0" algn="l">
              <a:spcBef>
                <a:spcPts val="1200"/>
              </a:spcBef>
              <a:spcAft>
                <a:spcPts val="0"/>
              </a:spcAft>
              <a:buSzPts val="275"/>
              <a:buNone/>
            </a:pPr>
            <a:r>
              <a:rPr b="1" lang="bg" sz="725"/>
              <a:t>    pass</a:t>
            </a:r>
            <a:endParaRPr b="1" sz="725"/>
          </a:p>
          <a:p>
            <a:pPr indent="0" lvl="0" marL="0" rtl="0" algn="l">
              <a:spcBef>
                <a:spcPts val="1200"/>
              </a:spcBef>
              <a:spcAft>
                <a:spcPts val="1200"/>
              </a:spcAft>
              <a:buSzPts val="275"/>
              <a:buNone/>
            </a:pPr>
            <a:r>
              <a:rPr lang="bg" sz="725"/>
              <a:t>Theoretically, we don’t have any restrictions about how nested if blocks we can construct. But as much as nested it is - more complicated and difficult for maintenance, so it’s better to try keep </a:t>
            </a:r>
            <a:r>
              <a:rPr b="1" lang="bg" sz="725"/>
              <a:t>if </a:t>
            </a:r>
            <a:r>
              <a:rPr lang="bg" sz="725"/>
              <a:t>blocks as simple as possible and to exit as soon as possible.</a:t>
            </a:r>
            <a:endParaRPr sz="725"/>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3"/>
          <p:cNvSpPr txBox="1"/>
          <p:nvPr>
            <p:ph idx="1" type="body"/>
          </p:nvPr>
        </p:nvSpPr>
        <p:spPr>
          <a:xfrm>
            <a:off x="1303800" y="131175"/>
            <a:ext cx="7030500" cy="44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Now think about another dilemma. Imagine that you need to compare six numbers in an </a:t>
            </a:r>
            <a:r>
              <a:rPr lang="bg" sz="1050">
                <a:solidFill>
                  <a:srgbClr val="000000"/>
                </a:solidFill>
                <a:highlight>
                  <a:srgbClr val="F8F9FA"/>
                </a:highlight>
                <a:latin typeface="Courier New"/>
                <a:ea typeface="Courier New"/>
                <a:cs typeface="Courier New"/>
                <a:sym typeface="Courier New"/>
              </a:rPr>
              <a:t>if</a:t>
            </a:r>
            <a:r>
              <a:rPr lang="bg" sz="1050">
                <a:solidFill>
                  <a:srgbClr val="202122"/>
                </a:solidFill>
                <a:highlight>
                  <a:srgbClr val="F5FFFA"/>
                </a:highlight>
                <a:latin typeface="Arial"/>
                <a:ea typeface="Arial"/>
                <a:cs typeface="Arial"/>
                <a:sym typeface="Arial"/>
              </a:rPr>
              <a:t> statement. Such an </a:t>
            </a:r>
            <a:r>
              <a:rPr lang="bg" sz="1050">
                <a:solidFill>
                  <a:srgbClr val="000000"/>
                </a:solidFill>
                <a:highlight>
                  <a:srgbClr val="F8F9FA"/>
                </a:highlight>
                <a:latin typeface="Courier New"/>
                <a:ea typeface="Courier New"/>
                <a:cs typeface="Courier New"/>
                <a:sym typeface="Courier New"/>
              </a:rPr>
              <a:t>if</a:t>
            </a:r>
            <a:r>
              <a:rPr lang="bg" sz="1050">
                <a:solidFill>
                  <a:srgbClr val="202122"/>
                </a:solidFill>
                <a:highlight>
                  <a:srgbClr val="F5FFFA"/>
                </a:highlight>
                <a:latin typeface="Arial"/>
                <a:ea typeface="Arial"/>
                <a:cs typeface="Arial"/>
                <a:sym typeface="Arial"/>
              </a:rPr>
              <a:t> statement could become long and you don't want to make it worse by nesting the separate parts in six separate </a:t>
            </a:r>
            <a:r>
              <a:rPr lang="bg" sz="1050">
                <a:solidFill>
                  <a:srgbClr val="000000"/>
                </a:solidFill>
                <a:highlight>
                  <a:srgbClr val="F8F9FA"/>
                </a:highlight>
                <a:latin typeface="Courier New"/>
                <a:ea typeface="Courier New"/>
                <a:cs typeface="Courier New"/>
                <a:sym typeface="Courier New"/>
              </a:rPr>
              <a:t>if</a:t>
            </a:r>
            <a:r>
              <a:rPr lang="bg" sz="1050">
                <a:solidFill>
                  <a:srgbClr val="202122"/>
                </a:solidFill>
                <a:highlight>
                  <a:srgbClr val="F5FFFA"/>
                </a:highlight>
                <a:latin typeface="Arial"/>
                <a:ea typeface="Arial"/>
                <a:cs typeface="Arial"/>
                <a:sym typeface="Arial"/>
              </a:rPr>
              <a:t> statements. A backslash (</a:t>
            </a:r>
            <a:r>
              <a:rPr lang="bg" sz="1050">
                <a:solidFill>
                  <a:srgbClr val="000000"/>
                </a:solidFill>
                <a:highlight>
                  <a:srgbClr val="F8F9FA"/>
                </a:highlight>
                <a:latin typeface="Courier New"/>
                <a:ea typeface="Courier New"/>
                <a:cs typeface="Courier New"/>
                <a:sym typeface="Courier New"/>
              </a:rPr>
              <a:t>\</a:t>
            </a:r>
            <a:r>
              <a:rPr lang="bg" sz="1050">
                <a:solidFill>
                  <a:srgbClr val="202122"/>
                </a:solidFill>
                <a:highlight>
                  <a:srgbClr val="F5FFFA"/>
                </a:highlight>
                <a:latin typeface="Arial"/>
                <a:ea typeface="Arial"/>
                <a:cs typeface="Arial"/>
                <a:sym typeface="Arial"/>
              </a:rPr>
              <a:t>) can help solve this problem. A backslash allows you to break up one long piece of code into several parts.</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idx="1" type="body"/>
          </p:nvPr>
        </p:nvSpPr>
        <p:spPr>
          <a:xfrm>
            <a:off x="1303800" y="98375"/>
            <a:ext cx="7030500" cy="44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Although the </a:t>
            </a:r>
            <a:r>
              <a:rPr lang="bg" sz="1050">
                <a:solidFill>
                  <a:srgbClr val="000000"/>
                </a:solidFill>
                <a:highlight>
                  <a:srgbClr val="F8F9FA"/>
                </a:highlight>
                <a:latin typeface="Courier New"/>
                <a:ea typeface="Courier New"/>
                <a:cs typeface="Courier New"/>
                <a:sym typeface="Courier New"/>
              </a:rPr>
              <a:t>else</a:t>
            </a:r>
            <a:r>
              <a:rPr lang="bg" sz="1050">
                <a:solidFill>
                  <a:srgbClr val="202122"/>
                </a:solidFill>
                <a:highlight>
                  <a:srgbClr val="F5FFFA"/>
                </a:highlight>
                <a:latin typeface="Arial"/>
                <a:ea typeface="Arial"/>
                <a:cs typeface="Arial"/>
                <a:sym typeface="Arial"/>
              </a:rPr>
              <a:t> and </a:t>
            </a:r>
            <a:r>
              <a:rPr lang="bg" sz="1050">
                <a:solidFill>
                  <a:srgbClr val="000000"/>
                </a:solidFill>
                <a:highlight>
                  <a:srgbClr val="F8F9FA"/>
                </a:highlight>
                <a:latin typeface="Courier New"/>
                <a:ea typeface="Courier New"/>
                <a:cs typeface="Courier New"/>
                <a:sym typeface="Courier New"/>
              </a:rPr>
              <a:t>if</a:t>
            </a:r>
            <a:r>
              <a:rPr lang="bg" sz="1050">
                <a:solidFill>
                  <a:srgbClr val="202122"/>
                </a:solidFill>
                <a:highlight>
                  <a:srgbClr val="F5FFFA"/>
                </a:highlight>
                <a:latin typeface="Arial"/>
                <a:ea typeface="Arial"/>
                <a:cs typeface="Arial"/>
                <a:sym typeface="Arial"/>
              </a:rPr>
              <a:t> need to be aligned with each other, the indentation of their code blocks can be different as the example below demonstrates.</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"3 equals 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"3 doesn't equal 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equals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rPr lang="bg" sz="1050">
                <a:solidFill>
                  <a:srgbClr val="202122"/>
                </a:solidFill>
                <a:highlight>
                  <a:srgbClr val="F5FFFA"/>
                </a:highlight>
                <a:latin typeface="Arial"/>
                <a:ea typeface="Arial"/>
                <a:cs typeface="Arial"/>
                <a:sym typeface="Arial"/>
              </a:rPr>
              <a:t>Although there isn't a requirement for it, it's recommended that you indent every four spaces.</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5"/>
          <p:cNvSpPr txBox="1"/>
          <p:nvPr>
            <p:ph idx="1" type="body"/>
          </p:nvPr>
        </p:nvSpPr>
        <p:spPr>
          <a:xfrm>
            <a:off x="1303800" y="250900"/>
            <a:ext cx="7030500" cy="42807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Task:</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Write a program which will find all such numbers which are divisible by 7 but are not a multiple of 5,between 2000 and 3200 (both included).</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bg" sz="900">
                <a:solidFill>
                  <a:srgbClr val="24292F"/>
                </a:solidFill>
                <a:highlight>
                  <a:srgbClr val="FFFFFF"/>
                </a:highlight>
                <a:latin typeface="Courier New"/>
                <a:ea typeface="Courier New"/>
                <a:cs typeface="Courier New"/>
                <a:sym typeface="Courier New"/>
              </a:rPr>
              <a:t>The numbers obtained should be printed in a comma-separated sequence on a single line.</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6"/>
          <p:cNvSpPr txBox="1"/>
          <p:nvPr>
            <p:ph type="title"/>
          </p:nvPr>
        </p:nvSpPr>
        <p:spPr>
          <a:xfrm>
            <a:off x="1266325" y="692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while loop</a:t>
            </a:r>
            <a:endParaRPr/>
          </a:p>
        </p:txBody>
      </p:sp>
      <p:sp>
        <p:nvSpPr>
          <p:cNvPr id="556" name="Google Shape;556;p66"/>
          <p:cNvSpPr txBox="1"/>
          <p:nvPr>
            <p:ph idx="1" type="body"/>
          </p:nvPr>
        </p:nvSpPr>
        <p:spPr>
          <a:xfrm>
            <a:off x="1303800" y="763550"/>
            <a:ext cx="7030500" cy="376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a:t>Super powerful, and easy to get into an infinite loop as well. So we have to be careful with it.</a:t>
            </a:r>
            <a:endParaRPr/>
          </a:p>
          <a:p>
            <a:pPr indent="0" lvl="0" marL="0" rtl="0" algn="l">
              <a:spcBef>
                <a:spcPts val="1200"/>
              </a:spcBef>
              <a:spcAft>
                <a:spcPts val="0"/>
              </a:spcAft>
              <a:buNone/>
            </a:pPr>
            <a:r>
              <a:rPr b="1" lang="bg"/>
              <a:t>Example:</a:t>
            </a:r>
            <a:endParaRPr b="1"/>
          </a:p>
          <a:p>
            <a:pPr indent="0" lvl="0" marL="0" rtl="0" algn="l">
              <a:spcBef>
                <a:spcPts val="1200"/>
              </a:spcBef>
              <a:spcAft>
                <a:spcPts val="0"/>
              </a:spcAft>
              <a:buNone/>
            </a:pPr>
            <a:r>
              <a:rPr b="1" lang="bg"/>
              <a:t>while &lt;condition&gt;:</a:t>
            </a:r>
            <a:endParaRPr b="1"/>
          </a:p>
          <a:p>
            <a:pPr indent="0" lvl="0" marL="0" rtl="0" algn="l">
              <a:spcBef>
                <a:spcPts val="1200"/>
              </a:spcBef>
              <a:spcAft>
                <a:spcPts val="0"/>
              </a:spcAft>
              <a:buNone/>
            </a:pPr>
            <a:r>
              <a:rPr b="1" lang="bg"/>
              <a:t>	do something</a:t>
            </a:r>
            <a:endParaRPr b="1"/>
          </a:p>
          <a:p>
            <a:pPr indent="0" lvl="0" marL="0" rtl="0" algn="l">
              <a:spcBef>
                <a:spcPts val="1200"/>
              </a:spcBef>
              <a:spcAft>
                <a:spcPts val="0"/>
              </a:spcAft>
              <a:buNone/>
            </a:pPr>
            <a:r>
              <a:rPr b="1" lang="bg"/>
              <a:t>	&lt;do something to update condition&gt;</a:t>
            </a:r>
            <a:endParaRPr b="1"/>
          </a:p>
          <a:p>
            <a:pPr indent="0" lvl="0" marL="0" rtl="0" algn="l">
              <a:spcBef>
                <a:spcPts val="1200"/>
              </a:spcBef>
              <a:spcAft>
                <a:spcPts val="0"/>
              </a:spcAft>
              <a:buNone/>
            </a:pPr>
            <a:r>
              <a:rPr b="1" lang="bg"/>
              <a:t>	</a:t>
            </a:r>
            <a:r>
              <a:rPr b="1" lang="bg">
                <a:solidFill>
                  <a:srgbClr val="FF0000"/>
                </a:solidFill>
              </a:rPr>
              <a:t>break</a:t>
            </a:r>
            <a:endParaRPr b="1">
              <a:solidFill>
                <a:srgbClr val="FF0000"/>
              </a:solidFill>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bg"/>
              <a:t>counter = 0</a:t>
            </a:r>
            <a:endParaRPr b="1"/>
          </a:p>
          <a:p>
            <a:pPr indent="0" lvl="0" marL="0" rtl="0" algn="l">
              <a:spcBef>
                <a:spcPts val="1200"/>
              </a:spcBef>
              <a:spcAft>
                <a:spcPts val="0"/>
              </a:spcAft>
              <a:buNone/>
            </a:pPr>
            <a:r>
              <a:rPr b="1" lang="bg"/>
              <a:t>while counter &lt; 5:</a:t>
            </a:r>
            <a:endParaRPr b="1"/>
          </a:p>
          <a:p>
            <a:pPr indent="0" lvl="0" marL="0" rtl="0" algn="l">
              <a:spcBef>
                <a:spcPts val="1200"/>
              </a:spcBef>
              <a:spcAft>
                <a:spcPts val="0"/>
              </a:spcAft>
              <a:buNone/>
            </a:pPr>
            <a:r>
              <a:rPr b="1" lang="bg"/>
              <a:t>	print(f‘Counter value is: {counter}’)</a:t>
            </a:r>
            <a:endParaRPr b="1"/>
          </a:p>
          <a:p>
            <a:pPr indent="0" lvl="0" marL="0" rtl="0" algn="l">
              <a:spcBef>
                <a:spcPts val="1200"/>
              </a:spcBef>
              <a:spcAft>
                <a:spcPts val="1200"/>
              </a:spcAft>
              <a:buNone/>
            </a:pPr>
            <a:r>
              <a:rPr b="1" lang="bg"/>
              <a:t>	counter += 1  # If we don’t add this line, we’ll simply enter an infinite loop</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7"/>
          <p:cNvSpPr txBox="1"/>
          <p:nvPr>
            <p:ph type="title"/>
          </p:nvPr>
        </p:nvSpPr>
        <p:spPr>
          <a:xfrm>
            <a:off x="1303800" y="1160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while loop</a:t>
            </a:r>
            <a:endParaRPr/>
          </a:p>
        </p:txBody>
      </p:sp>
      <p:sp>
        <p:nvSpPr>
          <p:cNvPr id="562" name="Google Shape;562;p67"/>
          <p:cNvSpPr txBox="1"/>
          <p:nvPr>
            <p:ph idx="1" type="body"/>
          </p:nvPr>
        </p:nvSpPr>
        <p:spPr>
          <a:xfrm>
            <a:off x="1303800" y="922825"/>
            <a:ext cx="7030500" cy="36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000000"/>
                </a:solidFill>
                <a:highlight>
                  <a:srgbClr val="FFFFFF"/>
                </a:highlight>
                <a:latin typeface="Courier New"/>
                <a:ea typeface="Courier New"/>
                <a:cs typeface="Courier New"/>
                <a:sym typeface="Courier New"/>
              </a:rPr>
              <a:t>counter = </a:t>
            </a:r>
            <a:r>
              <a:rPr lang="bg" sz="1150">
                <a:solidFill>
                  <a:srgbClr val="FF0000"/>
                </a:solidFill>
                <a:highlight>
                  <a:srgbClr val="FFFFFF"/>
                </a:highlight>
                <a:latin typeface="Courier New"/>
                <a:ea typeface="Courier New"/>
                <a:cs typeface="Courier New"/>
                <a:sym typeface="Courier New"/>
              </a:rPr>
              <a:t>1</a:t>
            </a:r>
            <a:endParaRPr sz="1150">
              <a:solidFill>
                <a:srgbClr val="FF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CD"/>
                </a:solidFill>
                <a:highlight>
                  <a:srgbClr val="FFFFFF"/>
                </a:highlight>
                <a:latin typeface="Courier New"/>
                <a:ea typeface="Courier New"/>
                <a:cs typeface="Courier New"/>
                <a:sym typeface="Courier New"/>
              </a:rPr>
              <a:t>while</a:t>
            </a:r>
            <a:r>
              <a:rPr lang="bg" sz="1150">
                <a:solidFill>
                  <a:srgbClr val="000000"/>
                </a:solidFill>
                <a:highlight>
                  <a:srgbClr val="FFFFFF"/>
                </a:highlight>
                <a:latin typeface="Courier New"/>
                <a:ea typeface="Courier New"/>
                <a:cs typeface="Courier New"/>
                <a:sym typeface="Courier New"/>
              </a:rPr>
              <a:t> counter &lt; </a:t>
            </a:r>
            <a:r>
              <a:rPr lang="bg" sz="1150">
                <a:solidFill>
                  <a:srgbClr val="FF0000"/>
                </a:solidFill>
                <a:highlight>
                  <a:srgbClr val="FFFFFF"/>
                </a:highlight>
                <a:latin typeface="Courier New"/>
                <a:ea typeface="Courier New"/>
                <a:cs typeface="Courier New"/>
                <a:sym typeface="Courier New"/>
              </a:rPr>
              <a:t>6</a:t>
            </a:r>
            <a:r>
              <a:rPr lang="bg"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  </a:t>
            </a:r>
            <a:r>
              <a:rPr lang="bg" sz="1150">
                <a:solidFill>
                  <a:srgbClr val="0000CD"/>
                </a:solidFill>
                <a:highlight>
                  <a:srgbClr val="FFFFFF"/>
                </a:highlight>
                <a:latin typeface="Courier New"/>
                <a:ea typeface="Courier New"/>
                <a:cs typeface="Courier New"/>
                <a:sym typeface="Courier New"/>
              </a:rPr>
              <a:t>print</a:t>
            </a:r>
            <a:r>
              <a:rPr lang="bg" sz="1150">
                <a:solidFill>
                  <a:srgbClr val="000000"/>
                </a:solidFill>
                <a:highlight>
                  <a:srgbClr val="FFFFFF"/>
                </a:highlight>
                <a:latin typeface="Courier New"/>
                <a:ea typeface="Courier New"/>
                <a:cs typeface="Courier New"/>
                <a:sym typeface="Courier New"/>
              </a:rPr>
              <a:t>(counter)</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  </a:t>
            </a:r>
            <a:r>
              <a:rPr lang="bg" sz="1150">
                <a:solidFill>
                  <a:srgbClr val="0000CD"/>
                </a:solidFill>
                <a:highlight>
                  <a:srgbClr val="FFFFFF"/>
                </a:highlight>
                <a:latin typeface="Courier New"/>
                <a:ea typeface="Courier New"/>
                <a:cs typeface="Courier New"/>
                <a:sym typeface="Courier New"/>
              </a:rPr>
              <a:t>if</a:t>
            </a:r>
            <a:r>
              <a:rPr lang="bg" sz="1150">
                <a:solidFill>
                  <a:srgbClr val="000000"/>
                </a:solidFill>
                <a:highlight>
                  <a:srgbClr val="FFFFFF"/>
                </a:highlight>
                <a:latin typeface="Courier New"/>
                <a:ea typeface="Courier New"/>
                <a:cs typeface="Courier New"/>
                <a:sym typeface="Courier New"/>
              </a:rPr>
              <a:t> counter == </a:t>
            </a:r>
            <a:r>
              <a:rPr lang="bg" sz="1150">
                <a:solidFill>
                  <a:srgbClr val="FF0000"/>
                </a:solidFill>
                <a:highlight>
                  <a:srgbClr val="FFFFFF"/>
                </a:highlight>
                <a:latin typeface="Courier New"/>
                <a:ea typeface="Courier New"/>
                <a:cs typeface="Courier New"/>
                <a:sym typeface="Courier New"/>
              </a:rPr>
              <a:t>3</a:t>
            </a:r>
            <a:r>
              <a:rPr lang="bg"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    </a:t>
            </a:r>
            <a:r>
              <a:rPr lang="bg" sz="1150">
                <a:solidFill>
                  <a:srgbClr val="0000CD"/>
                </a:solidFill>
                <a:highlight>
                  <a:srgbClr val="FFFFFF"/>
                </a:highlight>
                <a:latin typeface="Courier New"/>
                <a:ea typeface="Courier New"/>
                <a:cs typeface="Courier New"/>
                <a:sym typeface="Courier New"/>
              </a:rPr>
              <a:t>break  </a:t>
            </a:r>
            <a:r>
              <a:rPr lang="bg" sz="1150">
                <a:solidFill>
                  <a:srgbClr val="000000"/>
                </a:solidFill>
                <a:highlight>
                  <a:srgbClr val="FFFFFF"/>
                </a:highlight>
                <a:latin typeface="Courier New"/>
                <a:ea typeface="Courier New"/>
                <a:cs typeface="Courier New"/>
                <a:sym typeface="Courier New"/>
              </a:rPr>
              <a:t># break is a keyword instructing a loop cycle to stop immediately</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  counter += </a:t>
            </a:r>
            <a:r>
              <a:rPr lang="bg" sz="1150">
                <a:solidFill>
                  <a:srgbClr val="FF0000"/>
                </a:solidFill>
                <a:highlight>
                  <a:srgbClr val="FFFFFF"/>
                </a:highlight>
                <a:latin typeface="Courier New"/>
                <a:ea typeface="Courier New"/>
                <a:cs typeface="Courier New"/>
                <a:sym typeface="Courier New"/>
              </a:rPr>
              <a:t>1</a:t>
            </a:r>
            <a:endParaRPr sz="1150">
              <a:solidFill>
                <a:srgbClr val="FF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bg" sz="1150">
                <a:solidFill>
                  <a:srgbClr val="000000"/>
                </a:solidFill>
                <a:highlight>
                  <a:srgbClr val="FFFFFF"/>
                </a:highlight>
                <a:latin typeface="Courier New"/>
                <a:ea typeface="Courier New"/>
                <a:cs typeface="Courier New"/>
                <a:sym typeface="Courier New"/>
              </a:rPr>
              <a:t>As we can can nested loops within loops, on hit </a:t>
            </a:r>
            <a:r>
              <a:rPr b="1" lang="bg" sz="1150">
                <a:solidFill>
                  <a:srgbClr val="000000"/>
                </a:solidFill>
                <a:highlight>
                  <a:srgbClr val="FFFFFF"/>
                </a:highlight>
                <a:latin typeface="Courier New"/>
                <a:ea typeface="Courier New"/>
                <a:cs typeface="Courier New"/>
                <a:sym typeface="Courier New"/>
              </a:rPr>
              <a:t>break </a:t>
            </a:r>
            <a:r>
              <a:rPr lang="bg" sz="1150">
                <a:solidFill>
                  <a:srgbClr val="000000"/>
                </a:solidFill>
                <a:highlight>
                  <a:srgbClr val="FFFFFF"/>
                </a:highlight>
                <a:latin typeface="Courier New"/>
                <a:ea typeface="Courier New"/>
                <a:cs typeface="Courier New"/>
                <a:sym typeface="Courier New"/>
              </a:rPr>
              <a:t>will exit the loop from it is hitted.</a:t>
            </a:r>
            <a:endParaRPr sz="115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8"/>
          <p:cNvSpPr txBox="1"/>
          <p:nvPr>
            <p:ph idx="1" type="body"/>
          </p:nvPr>
        </p:nvSpPr>
        <p:spPr>
          <a:xfrm>
            <a:off x="1303800" y="332325"/>
            <a:ext cx="7030500" cy="4199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bg"/>
              <a:t>While - continue statement</a:t>
            </a:r>
            <a:endParaRPr b="1"/>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Alth</a:t>
            </a:r>
            <a:r>
              <a:rPr lang="bg" sz="1370">
                <a:solidFill>
                  <a:srgbClr val="202122"/>
                </a:solidFill>
                <a:highlight>
                  <a:srgbClr val="F5FFFA"/>
                </a:highlight>
                <a:latin typeface="Arial"/>
                <a:ea typeface="Arial"/>
                <a:cs typeface="Arial"/>
                <a:sym typeface="Arial"/>
              </a:rPr>
              <a:t>ough the </a:t>
            </a:r>
            <a:r>
              <a:rPr lang="bg" sz="1370">
                <a:solidFill>
                  <a:srgbClr val="000000"/>
                </a:solidFill>
                <a:highlight>
                  <a:srgbClr val="F8F9FA"/>
                </a:highlight>
                <a:latin typeface="Courier New"/>
                <a:ea typeface="Courier New"/>
                <a:cs typeface="Courier New"/>
                <a:sym typeface="Courier New"/>
              </a:rPr>
              <a:t>break</a:t>
            </a:r>
            <a:r>
              <a:rPr lang="bg" sz="1370">
                <a:solidFill>
                  <a:srgbClr val="202122"/>
                </a:solidFill>
                <a:highlight>
                  <a:srgbClr val="F5FFFA"/>
                </a:highlight>
                <a:latin typeface="Arial"/>
                <a:ea typeface="Arial"/>
                <a:cs typeface="Arial"/>
                <a:sym typeface="Arial"/>
              </a:rPr>
              <a:t> statement comes in handy, the </a:t>
            </a:r>
            <a:r>
              <a:rPr lang="bg" sz="1370">
                <a:solidFill>
                  <a:srgbClr val="000000"/>
                </a:solidFill>
                <a:highlight>
                  <a:srgbClr val="F8F9FA"/>
                </a:highlight>
                <a:latin typeface="Courier New"/>
                <a:ea typeface="Courier New"/>
                <a:cs typeface="Courier New"/>
                <a:sym typeface="Courier New"/>
              </a:rPr>
              <a:t>continue</a:t>
            </a:r>
            <a:r>
              <a:rPr lang="bg" sz="1370">
                <a:solidFill>
                  <a:srgbClr val="202122"/>
                </a:solidFill>
                <a:highlight>
                  <a:srgbClr val="F5FFFA"/>
                </a:highlight>
                <a:latin typeface="Arial"/>
                <a:ea typeface="Arial"/>
                <a:cs typeface="Arial"/>
                <a:sym typeface="Arial"/>
              </a:rPr>
              <a:t> statement is just as useful. Unlike the </a:t>
            </a:r>
            <a:r>
              <a:rPr lang="bg" sz="1370">
                <a:solidFill>
                  <a:srgbClr val="000000"/>
                </a:solidFill>
                <a:highlight>
                  <a:srgbClr val="F8F9FA"/>
                </a:highlight>
                <a:latin typeface="Courier New"/>
                <a:ea typeface="Courier New"/>
                <a:cs typeface="Courier New"/>
                <a:sym typeface="Courier New"/>
              </a:rPr>
              <a:t>break</a:t>
            </a:r>
            <a:r>
              <a:rPr lang="bg" sz="1370">
                <a:solidFill>
                  <a:srgbClr val="202122"/>
                </a:solidFill>
                <a:highlight>
                  <a:srgbClr val="F5FFFA"/>
                </a:highlight>
                <a:latin typeface="Arial"/>
                <a:ea typeface="Arial"/>
                <a:cs typeface="Arial"/>
                <a:sym typeface="Arial"/>
              </a:rPr>
              <a:t> statement, the </a:t>
            </a:r>
            <a:r>
              <a:rPr lang="bg" sz="1370">
                <a:solidFill>
                  <a:srgbClr val="000000"/>
                </a:solidFill>
                <a:highlight>
                  <a:srgbClr val="F8F9FA"/>
                </a:highlight>
                <a:latin typeface="Courier New"/>
                <a:ea typeface="Courier New"/>
                <a:cs typeface="Courier New"/>
                <a:sym typeface="Courier New"/>
              </a:rPr>
              <a:t>continue</a:t>
            </a:r>
            <a:r>
              <a:rPr lang="bg" sz="1370">
                <a:solidFill>
                  <a:srgbClr val="202122"/>
                </a:solidFill>
                <a:highlight>
                  <a:srgbClr val="F5FFFA"/>
                </a:highlight>
                <a:latin typeface="Arial"/>
                <a:ea typeface="Arial"/>
                <a:cs typeface="Arial"/>
                <a:sym typeface="Arial"/>
              </a:rPr>
              <a:t> statement will stop the current execution of code and go back to the beginning of the </a:t>
            </a:r>
            <a:r>
              <a:rPr lang="bg" sz="1370">
                <a:solidFill>
                  <a:srgbClr val="000000"/>
                </a:solidFill>
                <a:highlight>
                  <a:srgbClr val="F8F9FA"/>
                </a:highlight>
                <a:latin typeface="Courier New"/>
                <a:ea typeface="Courier New"/>
                <a:cs typeface="Courier New"/>
                <a:sym typeface="Courier New"/>
              </a:rPr>
              <a:t>while</a:t>
            </a:r>
            <a:r>
              <a:rPr lang="bg" sz="1370">
                <a:solidFill>
                  <a:srgbClr val="202122"/>
                </a:solidFill>
                <a:highlight>
                  <a:srgbClr val="F5FFFA"/>
                </a:highlight>
                <a:latin typeface="Arial"/>
                <a:ea typeface="Arial"/>
                <a:cs typeface="Arial"/>
                <a:sym typeface="Arial"/>
              </a:rPr>
              <a:t> statement. This can be used to skip part of the code and not end the </a:t>
            </a:r>
            <a:r>
              <a:rPr i="1" lang="bg" sz="1370">
                <a:solidFill>
                  <a:srgbClr val="202122"/>
                </a:solidFill>
                <a:highlight>
                  <a:srgbClr val="F5FFFA"/>
                </a:highlight>
                <a:latin typeface="Arial"/>
                <a:ea typeface="Arial"/>
                <a:cs typeface="Arial"/>
                <a:sym typeface="Arial"/>
              </a:rPr>
              <a:t>loop</a:t>
            </a:r>
            <a:r>
              <a:rPr lang="bg" sz="1370">
                <a:solidFill>
                  <a:srgbClr val="202122"/>
                </a:solidFill>
                <a:highlight>
                  <a:srgbClr val="F5FFFA"/>
                </a:highlight>
                <a:latin typeface="Arial"/>
                <a:ea typeface="Arial"/>
                <a:cs typeface="Arial"/>
                <a:sym typeface="Arial"/>
              </a:rPr>
              <a:t> at the same time. The </a:t>
            </a:r>
            <a:r>
              <a:rPr lang="bg" sz="1370">
                <a:solidFill>
                  <a:srgbClr val="000000"/>
                </a:solidFill>
                <a:highlight>
                  <a:srgbClr val="F8F9FA"/>
                </a:highlight>
                <a:latin typeface="Courier New"/>
                <a:ea typeface="Courier New"/>
                <a:cs typeface="Courier New"/>
                <a:sym typeface="Courier New"/>
              </a:rPr>
              <a:t>continue</a:t>
            </a:r>
            <a:r>
              <a:rPr lang="bg" sz="1370">
                <a:solidFill>
                  <a:srgbClr val="202122"/>
                </a:solidFill>
                <a:highlight>
                  <a:srgbClr val="F5FFFA"/>
                </a:highlight>
                <a:latin typeface="Arial"/>
                <a:ea typeface="Arial"/>
                <a:cs typeface="Arial"/>
                <a:sym typeface="Arial"/>
              </a:rPr>
              <a:t> statement is used just like the </a:t>
            </a:r>
            <a:r>
              <a:rPr lang="bg" sz="1370">
                <a:solidFill>
                  <a:srgbClr val="000000"/>
                </a:solidFill>
                <a:highlight>
                  <a:srgbClr val="F8F9FA"/>
                </a:highlight>
                <a:latin typeface="Courier New"/>
                <a:ea typeface="Courier New"/>
                <a:cs typeface="Courier New"/>
                <a:sym typeface="Courier New"/>
              </a:rPr>
              <a:t>break</a:t>
            </a:r>
            <a:r>
              <a:rPr lang="bg" sz="1370">
                <a:solidFill>
                  <a:srgbClr val="202122"/>
                </a:solidFill>
                <a:highlight>
                  <a:srgbClr val="F5FFFA"/>
                </a:highlight>
                <a:latin typeface="Arial"/>
                <a:ea typeface="Arial"/>
                <a:cs typeface="Arial"/>
                <a:sym typeface="Arial"/>
              </a:rPr>
              <a:t> statement. An example is given below.</a:t>
            </a:r>
            <a:endParaRPr sz="137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bacon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bacon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bacon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bacon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continue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(bacon)</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5</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6</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7</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8</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9</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10</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9"/>
          <p:cNvSpPr txBox="1"/>
          <p:nvPr>
            <p:ph idx="1" type="body"/>
          </p:nvPr>
        </p:nvSpPr>
        <p:spPr>
          <a:xfrm>
            <a:off x="1303800" y="121800"/>
            <a:ext cx="7030500" cy="4410000"/>
          </a:xfrm>
          <a:prstGeom prst="rect">
            <a:avLst/>
          </a:prstGeom>
        </p:spPr>
        <p:txBody>
          <a:bodyPr anchorCtr="0" anchor="t" bIns="91425" lIns="91425" spcFirstLastPara="1" rIns="91425" wrap="square" tIns="91425">
            <a:normAutofit fontScale="70000" lnSpcReduction="20000"/>
          </a:bodyPr>
          <a:lstStyle/>
          <a:p>
            <a:pPr indent="0" lvl="0" marL="0" rtl="0" algn="l">
              <a:lnSpc>
                <a:spcPct val="130000"/>
              </a:lnSpc>
              <a:spcBef>
                <a:spcPts val="1700"/>
              </a:spcBef>
              <a:spcAft>
                <a:spcPts val="0"/>
              </a:spcAft>
              <a:buNone/>
            </a:pPr>
            <a:r>
              <a:rPr lang="bg" sz="1700">
                <a:solidFill>
                  <a:srgbClr val="000000"/>
                </a:solidFill>
                <a:highlight>
                  <a:srgbClr val="FFFFFF"/>
                </a:highlight>
                <a:latin typeface="Georgia"/>
                <a:ea typeface="Georgia"/>
                <a:cs typeface="Georgia"/>
                <a:sym typeface="Georgia"/>
              </a:rPr>
              <a:t>Detecting Abnormal Termination</a:t>
            </a:r>
            <a:endParaRPr sz="1700">
              <a:solidFill>
                <a:srgbClr val="000000"/>
              </a:solidFill>
              <a:highlight>
                <a:srgbClr val="FFFFFF"/>
              </a:highlight>
              <a:latin typeface="Georgia"/>
              <a:ea typeface="Georgia"/>
              <a:cs typeface="Georgia"/>
              <a:sym typeface="Georgia"/>
            </a:endParaRPr>
          </a:p>
          <a:p>
            <a:pPr indent="0" lvl="0" marL="0" rtl="0" algn="l">
              <a:spcBef>
                <a:spcPts val="500"/>
              </a:spcBef>
              <a:spcAft>
                <a:spcPts val="0"/>
              </a:spcAft>
              <a:buNone/>
            </a:pPr>
            <a:r>
              <a:rPr lang="bg" sz="1050">
                <a:solidFill>
                  <a:srgbClr val="202122"/>
                </a:solidFill>
                <a:latin typeface="Arial"/>
                <a:ea typeface="Arial"/>
                <a:cs typeface="Arial"/>
                <a:sym typeface="Arial"/>
              </a:rPr>
              <a:t>If the </a:t>
            </a:r>
            <a:r>
              <a:rPr lang="bg" sz="1050">
                <a:solidFill>
                  <a:srgbClr val="000000"/>
                </a:solidFill>
                <a:highlight>
                  <a:srgbClr val="F8F9FA"/>
                </a:highlight>
                <a:latin typeface="Courier New"/>
                <a:ea typeface="Courier New"/>
                <a:cs typeface="Courier New"/>
                <a:sym typeface="Courier New"/>
              </a:rPr>
              <a:t>while</a:t>
            </a:r>
            <a:r>
              <a:rPr lang="bg" sz="1050">
                <a:solidFill>
                  <a:srgbClr val="202122"/>
                </a:solidFill>
                <a:latin typeface="Arial"/>
                <a:ea typeface="Arial"/>
                <a:cs typeface="Arial"/>
                <a:sym typeface="Arial"/>
              </a:rPr>
              <a:t> statement terminates normally, the </a:t>
            </a:r>
            <a:r>
              <a:rPr lang="bg" sz="1050">
                <a:solidFill>
                  <a:srgbClr val="000000"/>
                </a:solidFill>
                <a:highlight>
                  <a:srgbClr val="F8F9FA"/>
                </a:highlight>
                <a:latin typeface="Courier New"/>
                <a:ea typeface="Courier New"/>
                <a:cs typeface="Courier New"/>
                <a:sym typeface="Courier New"/>
              </a:rPr>
              <a:t>else</a:t>
            </a:r>
            <a:r>
              <a:rPr lang="bg" sz="1050">
                <a:solidFill>
                  <a:srgbClr val="202122"/>
                </a:solidFill>
                <a:latin typeface="Arial"/>
                <a:ea typeface="Arial"/>
                <a:cs typeface="Arial"/>
                <a:sym typeface="Arial"/>
              </a:rPr>
              <a:t> statement is executed: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x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normal_termination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x:</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x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x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 </a:t>
            </a:r>
            <a:endParaRPr sz="1050">
              <a:solidFill>
                <a:srgbClr val="000000"/>
              </a:solidFill>
              <a:highlight>
                <a:srgbClr val="F8F9FA"/>
              </a:highlight>
              <a:latin typeface="Courier New"/>
              <a:ea typeface="Courier New"/>
              <a:cs typeface="Courier New"/>
              <a:sym typeface="Courier New"/>
            </a:endParaRPr>
          </a:p>
          <a:p>
            <a:pPr indent="45720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continue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(x)</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normal_termination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normal_termination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'normal termination'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'abnormal termination'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0"/>
          <p:cNvSpPr txBox="1"/>
          <p:nvPr>
            <p:ph idx="1" type="body"/>
          </p:nvPr>
        </p:nvSpPr>
        <p:spPr>
          <a:xfrm>
            <a:off x="1303800" y="243300"/>
            <a:ext cx="7030500" cy="42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&gt;&gt;&gt;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10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9</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8</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7</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6</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5</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normal termination</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1"/>
          <p:cNvSpPr txBox="1"/>
          <p:nvPr>
            <p:ph idx="1" type="body"/>
          </p:nvPr>
        </p:nvSpPr>
        <p:spPr>
          <a:xfrm>
            <a:off x="1303800" y="182700"/>
            <a:ext cx="7030500" cy="4349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If the </a:t>
            </a:r>
            <a:r>
              <a:rPr lang="bg" sz="1050">
                <a:solidFill>
                  <a:srgbClr val="000000"/>
                </a:solidFill>
                <a:highlight>
                  <a:srgbClr val="F8F9FA"/>
                </a:highlight>
                <a:latin typeface="Courier New"/>
                <a:ea typeface="Courier New"/>
                <a:cs typeface="Courier New"/>
                <a:sym typeface="Courier New"/>
              </a:rPr>
              <a:t>while</a:t>
            </a:r>
            <a:r>
              <a:rPr lang="bg" sz="1050">
                <a:solidFill>
                  <a:srgbClr val="202122"/>
                </a:solidFill>
                <a:highlight>
                  <a:srgbClr val="F5FFFA"/>
                </a:highlight>
                <a:latin typeface="Arial"/>
                <a:ea typeface="Arial"/>
                <a:cs typeface="Arial"/>
                <a:sym typeface="Arial"/>
              </a:rPr>
              <a:t> statement terminates abnormally, the </a:t>
            </a:r>
            <a:r>
              <a:rPr lang="bg" sz="1050">
                <a:solidFill>
                  <a:srgbClr val="000000"/>
                </a:solidFill>
                <a:highlight>
                  <a:srgbClr val="F8F9FA"/>
                </a:highlight>
                <a:latin typeface="Courier New"/>
                <a:ea typeface="Courier New"/>
                <a:cs typeface="Courier New"/>
                <a:sym typeface="Courier New"/>
              </a:rPr>
              <a:t>else</a:t>
            </a:r>
            <a:r>
              <a:rPr lang="bg" sz="1050">
                <a:solidFill>
                  <a:srgbClr val="202122"/>
                </a:solidFill>
                <a:highlight>
                  <a:srgbClr val="F5FFFA"/>
                </a:highlight>
                <a:latin typeface="Arial"/>
                <a:ea typeface="Arial"/>
                <a:cs typeface="Arial"/>
                <a:sym typeface="Arial"/>
              </a:rPr>
              <a:t> statement is not executed. The following code detects abnormal termination:</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x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normal_termination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x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x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x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 </a:t>
            </a:r>
            <a:endParaRPr sz="1050">
              <a:solidFill>
                <a:srgbClr val="000000"/>
              </a:solidFill>
              <a:highlight>
                <a:srgbClr val="F8F9FA"/>
              </a:highlight>
              <a:latin typeface="Courier New"/>
              <a:ea typeface="Courier New"/>
              <a:cs typeface="Courier New"/>
              <a:sym typeface="Courier New"/>
            </a:endParaRPr>
          </a:p>
          <a:p>
            <a:pPr indent="45720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break</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(x)</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normal_termination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normal_termination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'normal termination'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'abnormal termination'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8"/>
          <p:cNvSpPr txBox="1"/>
          <p:nvPr>
            <p:ph idx="1" type="body"/>
          </p:nvPr>
        </p:nvSpPr>
        <p:spPr>
          <a:xfrm>
            <a:off x="1303800" y="267000"/>
            <a:ext cx="7030500" cy="4264800"/>
          </a:xfrm>
          <a:prstGeom prst="rect">
            <a:avLst/>
          </a:prstGeom>
        </p:spPr>
        <p:txBody>
          <a:bodyPr anchorCtr="0" anchor="t" bIns="91425" lIns="91425" spcFirstLastPara="1" rIns="91425" wrap="square" tIns="91425">
            <a:normAutofit fontScale="85000" lnSpcReduction="20000"/>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Encoding declarations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If a comment in the first or second line of the Python script matches the regular expression </a:t>
            </a:r>
            <a:r>
              <a:rPr lang="bg" sz="1150">
                <a:solidFill>
                  <a:srgbClr val="222222"/>
                </a:solidFill>
                <a:highlight>
                  <a:srgbClr val="ECF0F3"/>
                </a:highlight>
                <a:latin typeface="Courier New"/>
                <a:ea typeface="Courier New"/>
                <a:cs typeface="Courier New"/>
                <a:sym typeface="Courier New"/>
              </a:rPr>
              <a:t>coding[=:]\s*([-\w.]+)</a:t>
            </a:r>
            <a:r>
              <a:rPr lang="bg" sz="1200">
                <a:solidFill>
                  <a:srgbClr val="222222"/>
                </a:solidFill>
                <a:highlight>
                  <a:srgbClr val="FFFFFF"/>
                </a:highlight>
                <a:latin typeface="Arial"/>
                <a:ea typeface="Arial"/>
                <a:cs typeface="Arial"/>
                <a:sym typeface="Arial"/>
              </a:rPr>
              <a:t>, this comment is processed as an encoding declaration; the first group of this expression names the encoding of the source code file. The encoding declaration must appear on a line of its own. If it is the second line, the first line must also be a comment-only line. The recommended forms of an encoding expression are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i="1" lang="bg" sz="1150">
                <a:solidFill>
                  <a:srgbClr val="408080"/>
                </a:solidFill>
                <a:highlight>
                  <a:srgbClr val="EEFFCC"/>
                </a:highlight>
                <a:latin typeface="Courier New"/>
                <a:ea typeface="Courier New"/>
                <a:cs typeface="Courier New"/>
                <a:sym typeface="Courier New"/>
              </a:rPr>
              <a:t># -*- coding: &lt;encoding-name&gt; -*-</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which is recognized also by GNU Emacs, and</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i="1" lang="bg" sz="1150">
                <a:solidFill>
                  <a:srgbClr val="408080"/>
                </a:solidFill>
                <a:highlight>
                  <a:srgbClr val="EEFFCC"/>
                </a:highlight>
                <a:latin typeface="Courier New"/>
                <a:ea typeface="Courier New"/>
                <a:cs typeface="Courier New"/>
                <a:sym typeface="Courier New"/>
              </a:rPr>
              <a:t># vim:fileencoding=&lt;encoding-name&gt;</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which is recognized by Bram Moolenaar’s VIM.</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If no encoding declaration is found, the default encoding is UTF-8. In addition, if the first bytes of the file are the UTF-8 byte-order mark (</a:t>
            </a:r>
            <a:r>
              <a:rPr lang="bg" sz="1150">
                <a:solidFill>
                  <a:srgbClr val="222222"/>
                </a:solidFill>
                <a:highlight>
                  <a:srgbClr val="ECF0F3"/>
                </a:highlight>
                <a:latin typeface="Courier New"/>
                <a:ea typeface="Courier New"/>
                <a:cs typeface="Courier New"/>
                <a:sym typeface="Courier New"/>
              </a:rPr>
              <a:t>b'\xef\xbb\xbf'</a:t>
            </a:r>
            <a:r>
              <a:rPr lang="bg" sz="1200">
                <a:solidFill>
                  <a:srgbClr val="222222"/>
                </a:solidFill>
                <a:highlight>
                  <a:srgbClr val="FFFFFF"/>
                </a:highlight>
                <a:latin typeface="Arial"/>
                <a:ea typeface="Arial"/>
                <a:cs typeface="Arial"/>
                <a:sym typeface="Arial"/>
              </a:rPr>
              <a:t>), the declared file encoding is UTF-8 (this is supported, among others, by Microsoft’s </a:t>
            </a:r>
            <a:r>
              <a:rPr b="1" lang="bg" sz="1200">
                <a:solidFill>
                  <a:srgbClr val="222222"/>
                </a:solidFill>
                <a:highlight>
                  <a:srgbClr val="FFFFFF"/>
                </a:highlight>
                <a:latin typeface="Arial"/>
                <a:ea typeface="Arial"/>
                <a:cs typeface="Arial"/>
                <a:sym typeface="Arial"/>
              </a:rPr>
              <a:t>notepad</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If an encoding is declared, the encoding name must be recognized by Python. The encoding is used for all lexical analysis, including string literals, comments and identifiers.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2"/>
          <p:cNvSpPr txBox="1"/>
          <p:nvPr>
            <p:ph idx="1" type="body"/>
          </p:nvPr>
        </p:nvSpPr>
        <p:spPr>
          <a:xfrm>
            <a:off x="1303800" y="210800"/>
            <a:ext cx="7030500" cy="43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&gt;&gt;&gt; Output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10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9</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8</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7</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6</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5</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abnormal termination</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3"/>
          <p:cNvSpPr txBox="1"/>
          <p:nvPr>
            <p:ph idx="1" type="body"/>
          </p:nvPr>
        </p:nvSpPr>
        <p:spPr>
          <a:xfrm>
            <a:off x="1303800" y="224850"/>
            <a:ext cx="7030500" cy="43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c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19</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initial c ='</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count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&gt;</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 ='</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count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count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 </a:t>
            </a:r>
            <a:endParaRPr sz="1050">
              <a:solidFill>
                <a:srgbClr val="000000"/>
              </a:solidFill>
              <a:highlight>
                <a:srgbClr val="F8F9FA"/>
              </a:highlight>
              <a:latin typeface="Courier New"/>
              <a:ea typeface="Courier New"/>
              <a:cs typeface="Courier New"/>
              <a:sym typeface="Courier New"/>
            </a:endParaRPr>
          </a:p>
          <a:p>
            <a:pPr indent="317500" lvl="0" marL="596900" marR="139700" rtl="0" algn="l">
              <a:lnSpc>
                <a:spcPct val="130000"/>
              </a:lnSpc>
              <a:spcBef>
                <a:spcPts val="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'normal termination. c ='</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4"/>
          <p:cNvSpPr txBox="1"/>
          <p:nvPr>
            <p:ph idx="1" type="body"/>
          </p:nvPr>
        </p:nvSpPr>
        <p:spPr>
          <a:xfrm>
            <a:off x="1303800" y="201425"/>
            <a:ext cx="7030500" cy="4330200"/>
          </a:xfrm>
          <a:prstGeom prst="rect">
            <a:avLst/>
          </a:prstGeom>
        </p:spPr>
        <p:txBody>
          <a:bodyPr anchorCtr="0" anchor="t" bIns="91425" lIns="91425" spcFirstLastPara="1" rIns="91425" wrap="square" tIns="91425">
            <a:normAutofit lnSpcReduction="10000"/>
          </a:bodyPr>
          <a:lstStyle/>
          <a:p>
            <a:pPr indent="0" lvl="0" marL="0" marR="139700" rtl="0" algn="l">
              <a:lnSpc>
                <a:spcPct val="13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initial c = -4</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initial c = 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c = 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3</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4</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normal termination. c = 5</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initial c = 3</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c = 3</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4</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initial c = 19</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rPr lang="bg" sz="1050">
                <a:solidFill>
                  <a:srgbClr val="202122"/>
                </a:solidFill>
                <a:highlight>
                  <a:srgbClr val="F5FFFA"/>
                </a:highlight>
                <a:latin typeface="Arial"/>
                <a:ea typeface="Arial"/>
                <a:cs typeface="Arial"/>
                <a:sym typeface="Arial"/>
              </a:rPr>
              <a:t>You can see that controlling the performance and behavior of loops is not a trivial matter.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5"/>
          <p:cNvSpPr txBox="1"/>
          <p:nvPr>
            <p:ph idx="1" type="body"/>
          </p:nvPr>
        </p:nvSpPr>
        <p:spPr>
          <a:xfrm>
            <a:off x="1303800" y="196750"/>
            <a:ext cx="7030500" cy="4335000"/>
          </a:xfrm>
          <a:prstGeom prst="rect">
            <a:avLst/>
          </a:prstGeom>
        </p:spPr>
        <p:txBody>
          <a:bodyPr anchorCtr="0" anchor="t" bIns="91425" lIns="91425" spcFirstLastPara="1" rIns="91425" wrap="square" tIns="91425">
            <a:normAutofit fontScale="85000" lnSpcReduction="20000"/>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a:t>
            </a:r>
            <a:r>
              <a:rPr b="1" lang="bg" sz="1250">
                <a:solidFill>
                  <a:srgbClr val="000000"/>
                </a:solidFill>
                <a:highlight>
                  <a:srgbClr val="F8F9FA"/>
                </a:highlight>
                <a:latin typeface="Courier New"/>
                <a:ea typeface="Courier New"/>
                <a:cs typeface="Courier New"/>
                <a:sym typeface="Courier New"/>
              </a:rPr>
              <a:t>else</a:t>
            </a:r>
            <a:r>
              <a:rPr b="1" lang="bg" sz="1550">
                <a:solidFill>
                  <a:srgbClr val="000000"/>
                </a:solidFill>
                <a:latin typeface="Arial"/>
                <a:ea typeface="Arial"/>
                <a:cs typeface="Arial"/>
                <a:sym typeface="Arial"/>
              </a:rPr>
              <a:t>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It seems that the </a:t>
            </a:r>
            <a:r>
              <a:rPr lang="bg" sz="1050">
                <a:solidFill>
                  <a:srgbClr val="000000"/>
                </a:solidFill>
                <a:highlight>
                  <a:srgbClr val="F8F9FA"/>
                </a:highlight>
                <a:latin typeface="Courier New"/>
                <a:ea typeface="Courier New"/>
                <a:cs typeface="Courier New"/>
                <a:sym typeface="Courier New"/>
              </a:rPr>
              <a:t>else</a:t>
            </a:r>
            <a:r>
              <a:rPr lang="bg" sz="1050">
                <a:solidFill>
                  <a:srgbClr val="202122"/>
                </a:solidFill>
                <a:highlight>
                  <a:srgbClr val="F5FFFA"/>
                </a:highlight>
                <a:latin typeface="Arial"/>
                <a:ea typeface="Arial"/>
                <a:cs typeface="Arial"/>
                <a:sym typeface="Arial"/>
              </a:rPr>
              <a:t> statement in the next block:</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condition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etc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normal termination</a:t>
            </a:r>
            <a:endParaRPr i="1" sz="1050">
              <a:solidFill>
                <a:srgbClr val="40808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performs the same function as:</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condition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etc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condition :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normal termination</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6"/>
          <p:cNvSpPr txBox="1"/>
          <p:nvPr>
            <p:ph idx="1" type="body"/>
          </p:nvPr>
        </p:nvSpPr>
        <p:spPr>
          <a:xfrm>
            <a:off x="1289725" y="149900"/>
            <a:ext cx="7030500" cy="4362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For example:</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&gt;</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etc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&gt;</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    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normal termination</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and</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&gt;</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etc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normal termination</a:t>
            </a:r>
            <a:endParaRPr i="1" sz="1050">
              <a:solidFill>
                <a:srgbClr val="408080"/>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rPr lang="bg" sz="1050">
                <a:solidFill>
                  <a:srgbClr val="202122"/>
                </a:solidFill>
                <a:highlight>
                  <a:srgbClr val="F5FFFA"/>
                </a:highlight>
                <a:latin typeface="Arial"/>
                <a:ea typeface="Arial"/>
                <a:cs typeface="Arial"/>
                <a:sym typeface="Arial"/>
              </a:rPr>
              <a:t>have the same functionality.</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7"/>
          <p:cNvSpPr txBox="1"/>
          <p:nvPr>
            <p:ph idx="1" type="body"/>
          </p:nvPr>
        </p:nvSpPr>
        <p:spPr>
          <a:xfrm>
            <a:off x="1303800" y="121800"/>
            <a:ext cx="7030500" cy="4410000"/>
          </a:xfrm>
          <a:prstGeom prst="rect">
            <a:avLst/>
          </a:prstGeom>
        </p:spPr>
        <p:txBody>
          <a:bodyPr anchorCtr="0" anchor="t" bIns="91425" lIns="91425" spcFirstLastPara="1" rIns="91425" wrap="square" tIns="91425">
            <a:normAutofit fontScale="92500" lnSpcReduction="20000"/>
          </a:bodyPr>
          <a:lstStyle/>
          <a:p>
            <a:pPr indent="0" lvl="0" marL="0" rtl="0" algn="l">
              <a:lnSpc>
                <a:spcPct val="130000"/>
              </a:lnSpc>
              <a:spcBef>
                <a:spcPts val="1700"/>
              </a:spcBef>
              <a:spcAft>
                <a:spcPts val="0"/>
              </a:spcAft>
              <a:buNone/>
            </a:pPr>
            <a:r>
              <a:rPr lang="bg" sz="1700">
                <a:solidFill>
                  <a:srgbClr val="000000"/>
                </a:solidFill>
                <a:highlight>
                  <a:srgbClr val="FFFFFF"/>
                </a:highlight>
                <a:latin typeface="Georgia"/>
                <a:ea typeface="Georgia"/>
                <a:cs typeface="Georgia"/>
                <a:sym typeface="Georgia"/>
              </a:rPr>
              <a:t>Nested </a:t>
            </a:r>
            <a:r>
              <a:rPr lang="bg" sz="1600">
                <a:solidFill>
                  <a:srgbClr val="000000"/>
                </a:solidFill>
                <a:highlight>
                  <a:srgbClr val="F8F9FA"/>
                </a:highlight>
                <a:latin typeface="Courier New"/>
                <a:ea typeface="Courier New"/>
                <a:cs typeface="Courier New"/>
                <a:sym typeface="Courier New"/>
              </a:rPr>
              <a:t>while</a:t>
            </a:r>
            <a:r>
              <a:rPr lang="bg" sz="1700">
                <a:solidFill>
                  <a:srgbClr val="000000"/>
                </a:solidFill>
                <a:highlight>
                  <a:srgbClr val="FFFFFF"/>
                </a:highlight>
                <a:latin typeface="Georgia"/>
                <a:ea typeface="Georgia"/>
                <a:cs typeface="Georgia"/>
                <a:sym typeface="Georgia"/>
              </a:rPr>
              <a:t> statements</a:t>
            </a:r>
            <a:endParaRPr sz="1700">
              <a:solidFill>
                <a:srgbClr val="000000"/>
              </a:solidFill>
              <a:highlight>
                <a:srgbClr val="FFFFFF"/>
              </a:highlight>
              <a:latin typeface="Georgia"/>
              <a:ea typeface="Georgia"/>
              <a:cs typeface="Georgia"/>
              <a:sym typeface="Georgia"/>
            </a:endParaRPr>
          </a:p>
          <a:p>
            <a:pPr indent="0" lvl="0" marL="0" rtl="0" algn="l">
              <a:spcBef>
                <a:spcPts val="4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format(a,b,c))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'normal termination'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8"/>
          <p:cNvSpPr txBox="1"/>
          <p:nvPr>
            <p:ph idx="1" type="body"/>
          </p:nvPr>
        </p:nvSpPr>
        <p:spPr>
          <a:xfrm>
            <a:off x="1303800" y="126475"/>
            <a:ext cx="7030500" cy="44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000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001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 1000 numbers from 000 through 999</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998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999 #</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normal termination</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9"/>
          <p:cNvSpPr txBox="1"/>
          <p:nvPr>
            <p:ph idx="1" type="body"/>
          </p:nvPr>
        </p:nvSpPr>
        <p:spPr>
          <a:xfrm>
            <a:off x="1303800" y="107750"/>
            <a:ext cx="7030500" cy="4423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bg" sz="2102">
                <a:solidFill>
                  <a:srgbClr val="202122"/>
                </a:solidFill>
                <a:highlight>
                  <a:srgbClr val="F5FFFA"/>
                </a:highlight>
                <a:latin typeface="Arial"/>
                <a:ea typeface="Arial"/>
                <a:cs typeface="Arial"/>
                <a:sym typeface="Arial"/>
              </a:rPr>
              <a:t>In the body of the innermost </a:t>
            </a:r>
            <a:r>
              <a:rPr lang="bg" sz="2102">
                <a:solidFill>
                  <a:srgbClr val="000000"/>
                </a:solidFill>
                <a:highlight>
                  <a:srgbClr val="F8F9FA"/>
                </a:highlight>
                <a:latin typeface="Courier New"/>
                <a:ea typeface="Courier New"/>
                <a:cs typeface="Courier New"/>
                <a:sym typeface="Courier New"/>
              </a:rPr>
              <a:t>while</a:t>
            </a:r>
            <a:r>
              <a:rPr lang="bg" sz="2102">
                <a:solidFill>
                  <a:srgbClr val="202122"/>
                </a:solidFill>
                <a:highlight>
                  <a:srgbClr val="F5FFFA"/>
                </a:highlight>
                <a:latin typeface="Arial"/>
                <a:ea typeface="Arial"/>
                <a:cs typeface="Arial"/>
                <a:sym typeface="Arial"/>
              </a:rPr>
              <a:t> statement above there is a </a:t>
            </a:r>
            <a:r>
              <a:rPr lang="bg" sz="2102">
                <a:solidFill>
                  <a:srgbClr val="000000"/>
                </a:solidFill>
                <a:highlight>
                  <a:srgbClr val="F8F9FA"/>
                </a:highlight>
                <a:latin typeface="Courier New"/>
                <a:ea typeface="Courier New"/>
                <a:cs typeface="Courier New"/>
                <a:sym typeface="Courier New"/>
              </a:rPr>
              <a:t>pass</a:t>
            </a:r>
            <a:r>
              <a:rPr lang="bg" sz="2102">
                <a:solidFill>
                  <a:srgbClr val="202122"/>
                </a:solidFill>
                <a:highlight>
                  <a:srgbClr val="F5FFFA"/>
                </a:highlight>
                <a:latin typeface="Arial"/>
                <a:ea typeface="Arial"/>
                <a:cs typeface="Arial"/>
                <a:sym typeface="Arial"/>
              </a:rPr>
              <a:t> statement. What if there were at this point a condition that required the immediate termination of all </a:t>
            </a:r>
            <a:r>
              <a:rPr lang="bg" sz="2102">
                <a:solidFill>
                  <a:srgbClr val="000000"/>
                </a:solidFill>
                <a:highlight>
                  <a:srgbClr val="F8F9FA"/>
                </a:highlight>
                <a:latin typeface="Courier New"/>
                <a:ea typeface="Courier New"/>
                <a:cs typeface="Courier New"/>
                <a:sym typeface="Courier New"/>
              </a:rPr>
              <a:t>while</a:t>
            </a:r>
            <a:r>
              <a:rPr lang="bg" sz="2102">
                <a:solidFill>
                  <a:srgbClr val="202122"/>
                </a:solidFill>
                <a:highlight>
                  <a:srgbClr val="F5FFFA"/>
                </a:highlight>
                <a:latin typeface="Arial"/>
                <a:ea typeface="Arial"/>
                <a:cs typeface="Arial"/>
                <a:sym typeface="Arial"/>
              </a:rPr>
              <a:t> statements? Here is one way to do it:</a:t>
            </a:r>
            <a:endParaRPr sz="2102">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flag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flag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flag :</a:t>
            </a:r>
            <a:endParaRPr sz="1471">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format(a,b,c))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 </a:t>
            </a:r>
            <a:endParaRPr sz="1050">
              <a:solidFill>
                <a:srgbClr val="000000"/>
              </a:solidFill>
              <a:highlight>
                <a:srgbClr val="F8F9FA"/>
              </a:highlight>
              <a:latin typeface="Courier New"/>
              <a:ea typeface="Courier New"/>
              <a:cs typeface="Courier New"/>
              <a:sym typeface="Courier New"/>
            </a:endParaRPr>
          </a:p>
          <a:p>
            <a:pPr indent="457200" lvl="0" marL="45720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flag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False</a:t>
            </a:r>
            <a:endParaRPr b="1" sz="1050">
              <a:solidFill>
                <a:srgbClr val="008000"/>
              </a:solidFill>
              <a:highlight>
                <a:srgbClr val="F8F9FA"/>
              </a:highlight>
              <a:latin typeface="Courier New"/>
              <a:ea typeface="Courier New"/>
              <a:cs typeface="Courier New"/>
              <a:sym typeface="Courier New"/>
            </a:endParaRPr>
          </a:p>
          <a:p>
            <a:pPr indent="457200" lvl="0" marL="45720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break</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'normal termination'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'flag ='</a:t>
            </a:r>
            <a:r>
              <a:rPr lang="bg" sz="1050">
                <a:solidFill>
                  <a:srgbClr val="000000"/>
                </a:solidFill>
                <a:highlight>
                  <a:srgbClr val="F8F9FA"/>
                </a:highlight>
                <a:latin typeface="Courier New"/>
                <a:ea typeface="Courier New"/>
                <a:cs typeface="Courier New"/>
                <a:sym typeface="Courier New"/>
              </a:rPr>
              <a:t>, flag)</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0"/>
          <p:cNvSpPr txBox="1"/>
          <p:nvPr>
            <p:ph idx="1" type="body"/>
          </p:nvPr>
        </p:nvSpPr>
        <p:spPr>
          <a:xfrm>
            <a:off x="1303800" y="123350"/>
            <a:ext cx="7030500" cy="446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000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001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 244 numbers from 000 through 243</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242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243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normal termination</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flag = False # This indicates abnormal termination.</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1"/>
          <p:cNvSpPr txBox="1"/>
          <p:nvPr>
            <p:ph idx="1" type="body"/>
          </p:nvPr>
        </p:nvSpPr>
        <p:spPr>
          <a:xfrm>
            <a:off x="1303800" y="42150"/>
            <a:ext cx="7030500" cy="4970100"/>
          </a:xfrm>
          <a:prstGeom prst="rect">
            <a:avLst/>
          </a:prstGeom>
        </p:spPr>
        <p:txBody>
          <a:bodyPr anchorCtr="0" anchor="t" bIns="91425" lIns="91425" spcFirstLastPara="1" rIns="91425" wrap="square" tIns="91425">
            <a:normAutofit fontScale="92500" lnSpcReduction="20000"/>
          </a:bodyPr>
          <a:lstStyle/>
          <a:p>
            <a:pPr indent="0" lvl="0" marL="0" rtl="0" algn="l">
              <a:lnSpc>
                <a:spcPct val="130000"/>
              </a:lnSpc>
              <a:spcBef>
                <a:spcPts val="1700"/>
              </a:spcBef>
              <a:spcAft>
                <a:spcPts val="0"/>
              </a:spcAft>
              <a:buNone/>
            </a:pPr>
            <a:r>
              <a:rPr lang="bg" sz="1700">
                <a:solidFill>
                  <a:srgbClr val="000000"/>
                </a:solidFill>
                <a:highlight>
                  <a:srgbClr val="FFFFFF"/>
                </a:highlight>
                <a:latin typeface="Georgia"/>
                <a:ea typeface="Georgia"/>
                <a:cs typeface="Georgia"/>
                <a:sym typeface="Georgia"/>
              </a:rPr>
              <a:t>Programming style</a:t>
            </a:r>
            <a:endParaRPr sz="1700">
              <a:solidFill>
                <a:srgbClr val="000000"/>
              </a:solidFill>
              <a:highlight>
                <a:srgbClr val="FFFFFF"/>
              </a:highlight>
              <a:latin typeface="Georgia"/>
              <a:ea typeface="Georgia"/>
              <a:cs typeface="Georgia"/>
              <a:sym typeface="Georgia"/>
            </a:endParaRPr>
          </a:p>
          <a:p>
            <a:pPr indent="0" lvl="0" marL="0" rtl="0" algn="l">
              <a:spcBef>
                <a:spcPts val="400"/>
              </a:spcBef>
              <a:spcAft>
                <a:spcPts val="0"/>
              </a:spcAft>
              <a:buNone/>
            </a:pPr>
            <a:r>
              <a:rPr lang="bg" sz="1050">
                <a:solidFill>
                  <a:srgbClr val="202122"/>
                </a:solidFill>
                <a:highlight>
                  <a:srgbClr val="F5FFFA"/>
                </a:highlight>
                <a:latin typeface="Arial"/>
                <a:ea typeface="Arial"/>
                <a:cs typeface="Arial"/>
                <a:sym typeface="Arial"/>
              </a:rPr>
              <a:t>Avoid hidden endless loops such as:</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or</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b </a:t>
            </a:r>
            <a:r>
              <a:rPr i="1" lang="bg" sz="1050">
                <a:solidFill>
                  <a:srgbClr val="408080"/>
                </a:solidFill>
                <a:highlight>
                  <a:srgbClr val="F8F9FA"/>
                </a:highlight>
                <a:latin typeface="Courier New"/>
                <a:ea typeface="Courier New"/>
                <a:cs typeface="Courier New"/>
                <a:sym typeface="Courier New"/>
              </a:rPr>
              <a:t># what if b is always negative?</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or</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20</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continue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9"/>
          <p:cNvSpPr txBox="1"/>
          <p:nvPr>
            <p:ph idx="1" type="body"/>
          </p:nvPr>
        </p:nvSpPr>
        <p:spPr>
          <a:xfrm>
            <a:off x="1303800" y="243600"/>
            <a:ext cx="7030500" cy="4288200"/>
          </a:xfrm>
          <a:prstGeom prst="rect">
            <a:avLst/>
          </a:prstGeom>
        </p:spPr>
        <p:txBody>
          <a:bodyPr anchorCtr="0" anchor="t" bIns="91425" lIns="91425" spcFirstLastPara="1" rIns="91425" wrap="square" tIns="91425">
            <a:normAutofit fontScale="92500"/>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Explicit line joining</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Two or more physical lines may be joined into logical lines using backslash characters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as follows: when a physical line ends in a backslash that is not part of a string literal or comment, it is joined with the following forming a single logical line, deleting the backslash and the following end-of-line character. For example: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if</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1900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year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2100</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and</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month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12</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and</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day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31</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and</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hour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24</a:t>
            </a:r>
            <a:r>
              <a:rPr lang="bg" sz="1150">
                <a:solidFill>
                  <a:srgbClr val="333333"/>
                </a:solidFill>
                <a:highlight>
                  <a:srgbClr val="EEFFCC"/>
                </a:highlight>
                <a:latin typeface="Courier New"/>
                <a:ea typeface="Courier New"/>
                <a:cs typeface="Courier New"/>
                <a:sym typeface="Courier New"/>
              </a:rPr>
              <a:t>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and</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minute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60</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and</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0</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second </a:t>
            </a:r>
            <a:r>
              <a:rPr lang="bg" sz="1150">
                <a:solidFill>
                  <a:srgbClr val="666666"/>
                </a:solidFill>
                <a:highlight>
                  <a:srgbClr val="EEFFCC"/>
                </a:highlight>
                <a:latin typeface="Courier New"/>
                <a:ea typeface="Courier New"/>
                <a:cs typeface="Courier New"/>
                <a:sym typeface="Courier New"/>
              </a:rPr>
              <a:t>&lt;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60</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Looks like a valid date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1</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line ending in a backslash cannot carry a comment. A backslash does not continue a comment. A backslash does not continue a token except for string literals (i.e., tokens other than string literals cannot be split across physical lines using a backslash). A backslash is illegal elsewhere on a line outside a string literal.</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2"/>
          <p:cNvSpPr txBox="1"/>
          <p:nvPr>
            <p:ph idx="1" type="body"/>
          </p:nvPr>
        </p:nvSpPr>
        <p:spPr>
          <a:xfrm>
            <a:off x="1303800" y="98375"/>
            <a:ext cx="7030500" cy="4433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Avoid loops that will never iterate:</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'Normal termination.'</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In some of the examples above the incrementer was at the bottom of the loop:</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 ='</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3"/>
          <p:cNvSpPr txBox="1"/>
          <p:nvPr>
            <p:ph idx="1" type="body"/>
          </p:nvPr>
        </p:nvSpPr>
        <p:spPr>
          <a:xfrm>
            <a:off x="1303800" y="126475"/>
            <a:ext cx="7030500" cy="44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As the body of the loop gets bigger, the importance of the incrementer remains but becomes less obvious. The following code with the incrementer at the top does the same job:</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'c ='</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rPr lang="bg" sz="1050">
                <a:solidFill>
                  <a:srgbClr val="202122"/>
                </a:solidFill>
                <a:highlight>
                  <a:srgbClr val="F5FFFA"/>
                </a:highlight>
                <a:latin typeface="Arial"/>
                <a:ea typeface="Arial"/>
                <a:cs typeface="Arial"/>
                <a:sym typeface="Arial"/>
              </a:rPr>
              <a:t>With the incrementer at the top you can put more code into the body of the loop without having to consider the incrementer.</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4"/>
          <p:cNvSpPr txBox="1"/>
          <p:nvPr>
            <p:ph idx="1" type="body"/>
          </p:nvPr>
        </p:nvSpPr>
        <p:spPr>
          <a:xfrm>
            <a:off x="1303800" y="117100"/>
            <a:ext cx="7030500" cy="4414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For rigorous control of the loop you might consider:</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 ='</a:t>
            </a:r>
            <a:r>
              <a:rPr lang="bg" sz="1050">
                <a:solidFill>
                  <a:srgbClr val="000000"/>
                </a:solidFill>
                <a:highlight>
                  <a:srgbClr val="F8F9FA"/>
                </a:highlight>
                <a:latin typeface="Courier New"/>
                <a:ea typeface="Courier New"/>
                <a:cs typeface="Courier New"/>
                <a:sym typeface="Courier New"/>
              </a:rPr>
              <a:t>,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pass</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Be careful not to call a function here that might change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c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This is a necessary (but insufficient) test for normal termination of this loop.</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'Normal termination'</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"Normal termination" means normal termination of the loop.</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It does not mean normal termination of the job.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'initial value of c'</a:t>
            </a:r>
            <a:r>
              <a:rPr lang="bg" sz="1050">
                <a:solidFill>
                  <a:srgbClr val="000000"/>
                </a:solidFill>
                <a:highlight>
                  <a:srgbClr val="F8F9FA"/>
                </a:highlight>
                <a:latin typeface="Courier New"/>
                <a:ea typeface="Courier New"/>
                <a:cs typeface="Courier New"/>
                <a:sym typeface="Courier New"/>
              </a:rPr>
              <a:t>, c, </a:t>
            </a:r>
            <a:r>
              <a:rPr lang="bg" sz="1050">
                <a:solidFill>
                  <a:srgbClr val="BA2121"/>
                </a:solidFill>
                <a:highlight>
                  <a:srgbClr val="F8F9FA"/>
                </a:highlight>
                <a:latin typeface="Courier New"/>
                <a:ea typeface="Courier New"/>
                <a:cs typeface="Courier New"/>
                <a:sym typeface="Courier New"/>
              </a:rPr>
              <a:t>'not acceptable for this loop.'</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5"/>
          <p:cNvSpPr txBox="1"/>
          <p:nvPr>
            <p:ph idx="1" type="body"/>
          </p:nvPr>
        </p:nvSpPr>
        <p:spPr>
          <a:xfrm>
            <a:off x="1303800" y="117100"/>
            <a:ext cx="7030500" cy="44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&gt;&gt;&gt; Output</a:t>
            </a:r>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3</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 = 4</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Normal termination</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6"/>
          <p:cNvSpPr txBox="1"/>
          <p:nvPr>
            <p:ph type="title"/>
          </p:nvPr>
        </p:nvSpPr>
        <p:spPr>
          <a:xfrm>
            <a:off x="1303800" y="102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for loop</a:t>
            </a:r>
            <a:endParaRPr/>
          </a:p>
        </p:txBody>
      </p:sp>
      <p:sp>
        <p:nvSpPr>
          <p:cNvPr id="658" name="Google Shape;658;p86"/>
          <p:cNvSpPr txBox="1"/>
          <p:nvPr>
            <p:ph idx="1" type="body"/>
          </p:nvPr>
        </p:nvSpPr>
        <p:spPr>
          <a:xfrm>
            <a:off x="1303800" y="996950"/>
            <a:ext cx="7030500" cy="35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Perhaps you have seen and used </a:t>
            </a:r>
            <a:r>
              <a:rPr b="1" lang="bg"/>
              <a:t>for loops </a:t>
            </a:r>
            <a:r>
              <a:rPr lang="bg"/>
              <a:t>already and they looking like this:</a:t>
            </a:r>
            <a:endParaRPr/>
          </a:p>
          <a:p>
            <a:pPr indent="0" lvl="0" marL="0" rtl="0" algn="l">
              <a:spcBef>
                <a:spcPts val="1200"/>
              </a:spcBef>
              <a:spcAft>
                <a:spcPts val="0"/>
              </a:spcAft>
              <a:buNone/>
            </a:pPr>
            <a:r>
              <a:rPr lang="bg" sz="1050">
                <a:solidFill>
                  <a:srgbClr val="000000"/>
                </a:solidFill>
                <a:highlight>
                  <a:schemeClr val="lt1"/>
                </a:highlight>
                <a:latin typeface="Courier New"/>
                <a:ea typeface="Courier New"/>
                <a:cs typeface="Courier New"/>
                <a:sym typeface="Courier New"/>
              </a:rPr>
              <a:t>Example from C:</a:t>
            </a:r>
            <a:r>
              <a:rPr lang="bg" sz="1050">
                <a:solidFill>
                  <a:srgbClr val="D3D3D3"/>
                </a:solidFill>
                <a:highlight>
                  <a:schemeClr val="lt1"/>
                </a:highlight>
                <a:latin typeface="Courier New"/>
                <a:ea typeface="Courier New"/>
                <a:cs typeface="Courier New"/>
                <a:sym typeface="Courier New"/>
              </a:rPr>
              <a:t> </a:t>
            </a:r>
            <a:endParaRPr sz="1050">
              <a:solidFill>
                <a:srgbClr val="D3D3D3"/>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C678DD"/>
                </a:solidFill>
                <a:highlight>
                  <a:schemeClr val="lt1"/>
                </a:highlight>
                <a:latin typeface="Courier New"/>
                <a:ea typeface="Courier New"/>
                <a:cs typeface="Courier New"/>
                <a:sym typeface="Courier New"/>
              </a:rPr>
              <a:t>for</a:t>
            </a:r>
            <a:r>
              <a:rPr lang="bg" sz="1050">
                <a:solidFill>
                  <a:srgbClr val="D3D3D3"/>
                </a:solidFill>
                <a:highlight>
                  <a:schemeClr val="lt1"/>
                </a:highlight>
                <a:latin typeface="Courier New"/>
                <a:ea typeface="Courier New"/>
                <a:cs typeface="Courier New"/>
                <a:sym typeface="Courier New"/>
              </a:rPr>
              <a:t> (i = </a:t>
            </a:r>
            <a:r>
              <a:rPr lang="bg" sz="1050">
                <a:solidFill>
                  <a:srgbClr val="D19A66"/>
                </a:solidFill>
                <a:highlight>
                  <a:schemeClr val="lt1"/>
                </a:highlight>
                <a:latin typeface="Courier New"/>
                <a:ea typeface="Courier New"/>
                <a:cs typeface="Courier New"/>
                <a:sym typeface="Courier New"/>
              </a:rPr>
              <a:t>1</a:t>
            </a:r>
            <a:r>
              <a:rPr lang="bg" sz="1050">
                <a:solidFill>
                  <a:srgbClr val="D3D3D3"/>
                </a:solidFill>
                <a:highlight>
                  <a:schemeClr val="lt1"/>
                </a:highlight>
                <a:latin typeface="Courier New"/>
                <a:ea typeface="Courier New"/>
                <a:cs typeface="Courier New"/>
                <a:sym typeface="Courier New"/>
              </a:rPr>
              <a:t>; i &lt; </a:t>
            </a:r>
            <a:r>
              <a:rPr lang="bg" sz="1050">
                <a:solidFill>
                  <a:srgbClr val="D19A66"/>
                </a:solidFill>
                <a:highlight>
                  <a:schemeClr val="lt1"/>
                </a:highlight>
                <a:latin typeface="Courier New"/>
                <a:ea typeface="Courier New"/>
                <a:cs typeface="Courier New"/>
                <a:sym typeface="Courier New"/>
              </a:rPr>
              <a:t>11</a:t>
            </a:r>
            <a:r>
              <a:rPr lang="bg" sz="1050">
                <a:solidFill>
                  <a:srgbClr val="D3D3D3"/>
                </a:solidFill>
                <a:highlight>
                  <a:schemeClr val="lt1"/>
                </a:highlight>
                <a:latin typeface="Courier New"/>
                <a:ea typeface="Courier New"/>
                <a:cs typeface="Courier New"/>
                <a:sym typeface="Courier New"/>
              </a:rPr>
              <a:t>; ++i)</a:t>
            </a:r>
            <a:endParaRPr sz="1050">
              <a:solidFill>
                <a:srgbClr val="D3D3D3"/>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D3D3D3"/>
                </a:solidFill>
                <a:highlight>
                  <a:schemeClr val="lt1"/>
                </a:highlight>
                <a:latin typeface="Courier New"/>
                <a:ea typeface="Courier New"/>
                <a:cs typeface="Courier New"/>
                <a:sym typeface="Courier New"/>
              </a:rPr>
              <a:t>  {</a:t>
            </a:r>
            <a:endParaRPr sz="1050">
              <a:solidFill>
                <a:srgbClr val="D3D3D3"/>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D3D3D3"/>
                </a:solidFill>
                <a:highlight>
                  <a:schemeClr val="lt1"/>
                </a:highlight>
                <a:latin typeface="Courier New"/>
                <a:ea typeface="Courier New"/>
                <a:cs typeface="Courier New"/>
                <a:sym typeface="Courier New"/>
              </a:rPr>
              <a:t>    </a:t>
            </a:r>
            <a:r>
              <a:rPr lang="bg" sz="1050">
                <a:solidFill>
                  <a:srgbClr val="E6C07B"/>
                </a:solidFill>
                <a:highlight>
                  <a:schemeClr val="lt1"/>
                </a:highlight>
                <a:latin typeface="Courier New"/>
                <a:ea typeface="Courier New"/>
                <a:cs typeface="Courier New"/>
                <a:sym typeface="Courier New"/>
              </a:rPr>
              <a:t>printf</a:t>
            </a:r>
            <a:r>
              <a:rPr lang="bg" sz="1050">
                <a:solidFill>
                  <a:srgbClr val="D3D3D3"/>
                </a:solidFill>
                <a:highlight>
                  <a:schemeClr val="lt1"/>
                </a:highlight>
                <a:latin typeface="Courier New"/>
                <a:ea typeface="Courier New"/>
                <a:cs typeface="Courier New"/>
                <a:sym typeface="Courier New"/>
              </a:rPr>
              <a:t>(</a:t>
            </a:r>
            <a:r>
              <a:rPr lang="bg" sz="1050">
                <a:solidFill>
                  <a:srgbClr val="98C379"/>
                </a:solidFill>
                <a:highlight>
                  <a:schemeClr val="lt1"/>
                </a:highlight>
                <a:latin typeface="Courier New"/>
                <a:ea typeface="Courier New"/>
                <a:cs typeface="Courier New"/>
                <a:sym typeface="Courier New"/>
              </a:rPr>
              <a:t>"%d "</a:t>
            </a:r>
            <a:r>
              <a:rPr lang="bg" sz="1050">
                <a:solidFill>
                  <a:srgbClr val="D3D3D3"/>
                </a:solidFill>
                <a:highlight>
                  <a:schemeClr val="lt1"/>
                </a:highlight>
                <a:latin typeface="Courier New"/>
                <a:ea typeface="Courier New"/>
                <a:cs typeface="Courier New"/>
                <a:sym typeface="Courier New"/>
              </a:rPr>
              <a:t>, i);</a:t>
            </a:r>
            <a:endParaRPr sz="1050">
              <a:solidFill>
                <a:srgbClr val="D3D3D3"/>
              </a:solidFill>
              <a:highlight>
                <a:schemeClr val="lt1"/>
              </a:highlight>
              <a:latin typeface="Courier New"/>
              <a:ea typeface="Courier New"/>
              <a:cs typeface="Courier New"/>
              <a:sym typeface="Courier New"/>
            </a:endParaRPr>
          </a:p>
          <a:p>
            <a:pPr indent="0" lvl="0" marL="152400" marR="152400" rtl="0" algn="l">
              <a:lnSpc>
                <a:spcPct val="142857"/>
              </a:lnSpc>
              <a:spcBef>
                <a:spcPts val="1200"/>
              </a:spcBef>
              <a:spcAft>
                <a:spcPts val="0"/>
              </a:spcAft>
              <a:buNone/>
            </a:pPr>
            <a:r>
              <a:rPr lang="bg" sz="1050">
                <a:solidFill>
                  <a:srgbClr val="D3D3D3"/>
                </a:solidFill>
                <a:highlight>
                  <a:schemeClr val="lt1"/>
                </a:highlight>
                <a:latin typeface="Courier New"/>
                <a:ea typeface="Courier New"/>
                <a:cs typeface="Courier New"/>
                <a:sym typeface="Courier New"/>
              </a:rPr>
              <a:t>  }</a:t>
            </a:r>
            <a:endParaRPr sz="1050">
              <a:solidFill>
                <a:srgbClr val="D3D3D3"/>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a:t>In most of the languages like C++, Java, C#, JavaScript, they’re looking pretty much the same.</a:t>
            </a:r>
            <a:endParaRPr/>
          </a:p>
          <a:p>
            <a:pPr indent="0" lvl="0" marL="0" rtl="0" algn="l">
              <a:spcBef>
                <a:spcPts val="1200"/>
              </a:spcBef>
              <a:spcAft>
                <a:spcPts val="1200"/>
              </a:spcAft>
              <a:buNone/>
            </a:pPr>
            <a:r>
              <a:rPr lang="bg"/>
              <a:t>In python they look of course different.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7"/>
          <p:cNvSpPr txBox="1"/>
          <p:nvPr>
            <p:ph type="title"/>
          </p:nvPr>
        </p:nvSpPr>
        <p:spPr>
          <a:xfrm>
            <a:off x="1229400" y="11745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for loops</a:t>
            </a:r>
            <a:endParaRPr/>
          </a:p>
        </p:txBody>
      </p:sp>
      <p:sp>
        <p:nvSpPr>
          <p:cNvPr id="664" name="Google Shape;664;p87"/>
          <p:cNvSpPr txBox="1"/>
          <p:nvPr>
            <p:ph idx="1" type="body"/>
          </p:nvPr>
        </p:nvSpPr>
        <p:spPr>
          <a:xfrm>
            <a:off x="1303800" y="768800"/>
            <a:ext cx="7030500" cy="376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000000"/>
                </a:solidFill>
                <a:highlight>
                  <a:srgbClr val="FFFFFF"/>
                </a:highlight>
                <a:latin typeface="Courier New"/>
                <a:ea typeface="Courier New"/>
                <a:cs typeface="Courier New"/>
                <a:sym typeface="Courier New"/>
              </a:rPr>
              <a:t>fruits = [</a:t>
            </a:r>
            <a:r>
              <a:rPr lang="bg" sz="1150">
                <a:solidFill>
                  <a:srgbClr val="A52A2A"/>
                </a:solidFill>
                <a:highlight>
                  <a:srgbClr val="FFFFFF"/>
                </a:highlight>
                <a:latin typeface="Courier New"/>
                <a:ea typeface="Courier New"/>
                <a:cs typeface="Courier New"/>
                <a:sym typeface="Courier New"/>
              </a:rPr>
              <a:t>"apple"</a:t>
            </a:r>
            <a:r>
              <a:rPr lang="bg" sz="1150">
                <a:solidFill>
                  <a:srgbClr val="000000"/>
                </a:solidFill>
                <a:highlight>
                  <a:srgbClr val="FFFFFF"/>
                </a:highlight>
                <a:latin typeface="Courier New"/>
                <a:ea typeface="Courier New"/>
                <a:cs typeface="Courier New"/>
                <a:sym typeface="Courier New"/>
              </a:rPr>
              <a:t>, </a:t>
            </a:r>
            <a:r>
              <a:rPr lang="bg" sz="1150">
                <a:solidFill>
                  <a:srgbClr val="A52A2A"/>
                </a:solidFill>
                <a:highlight>
                  <a:srgbClr val="FFFFFF"/>
                </a:highlight>
                <a:latin typeface="Courier New"/>
                <a:ea typeface="Courier New"/>
                <a:cs typeface="Courier New"/>
                <a:sym typeface="Courier New"/>
              </a:rPr>
              <a:t>"banana"</a:t>
            </a:r>
            <a:r>
              <a:rPr lang="bg" sz="1150">
                <a:solidFill>
                  <a:srgbClr val="000000"/>
                </a:solidFill>
                <a:highlight>
                  <a:srgbClr val="FFFFFF"/>
                </a:highlight>
                <a:latin typeface="Courier New"/>
                <a:ea typeface="Courier New"/>
                <a:cs typeface="Courier New"/>
                <a:sym typeface="Courier New"/>
              </a:rPr>
              <a:t>, </a:t>
            </a:r>
            <a:r>
              <a:rPr lang="bg" sz="1150">
                <a:solidFill>
                  <a:srgbClr val="A52A2A"/>
                </a:solidFill>
                <a:highlight>
                  <a:srgbClr val="FFFFFF"/>
                </a:highlight>
                <a:latin typeface="Courier New"/>
                <a:ea typeface="Courier New"/>
                <a:cs typeface="Courier New"/>
                <a:sym typeface="Courier New"/>
              </a:rPr>
              <a:t>"cherry"</a:t>
            </a:r>
            <a:r>
              <a:rPr lang="bg" sz="1150">
                <a:solidFill>
                  <a:srgbClr val="000000"/>
                </a:solidFill>
                <a:highlight>
                  <a:srgbClr val="FFFFFF"/>
                </a:highlight>
                <a:latin typeface="Courier New"/>
                <a:ea typeface="Courier New"/>
                <a:cs typeface="Courier New"/>
                <a:sym typeface="Courier New"/>
              </a:rPr>
              <a: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CD"/>
                </a:solidFill>
                <a:highlight>
                  <a:srgbClr val="FFFFFF"/>
                </a:highlight>
                <a:latin typeface="Courier New"/>
                <a:ea typeface="Courier New"/>
                <a:cs typeface="Courier New"/>
                <a:sym typeface="Courier New"/>
              </a:rPr>
              <a:t>for</a:t>
            </a:r>
            <a:r>
              <a:rPr lang="bg" sz="1150">
                <a:solidFill>
                  <a:srgbClr val="000000"/>
                </a:solidFill>
                <a:highlight>
                  <a:srgbClr val="FFFFFF"/>
                </a:highlight>
                <a:latin typeface="Courier New"/>
                <a:ea typeface="Courier New"/>
                <a:cs typeface="Courier New"/>
                <a:sym typeface="Courier New"/>
              </a:rPr>
              <a:t> fruit </a:t>
            </a:r>
            <a:r>
              <a:rPr lang="bg" sz="1150">
                <a:solidFill>
                  <a:srgbClr val="0000CD"/>
                </a:solidFill>
                <a:highlight>
                  <a:srgbClr val="FFFFFF"/>
                </a:highlight>
                <a:latin typeface="Courier New"/>
                <a:ea typeface="Courier New"/>
                <a:cs typeface="Courier New"/>
                <a:sym typeface="Courier New"/>
              </a:rPr>
              <a:t>in</a:t>
            </a:r>
            <a:r>
              <a:rPr lang="bg" sz="1150">
                <a:solidFill>
                  <a:srgbClr val="000000"/>
                </a:solidFill>
                <a:highlight>
                  <a:srgbClr val="FFFFFF"/>
                </a:highlight>
                <a:latin typeface="Courier New"/>
                <a:ea typeface="Courier New"/>
                <a:cs typeface="Courier New"/>
                <a:sym typeface="Courier New"/>
              </a:rPr>
              <a:t> fruits:</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  </a:t>
            </a:r>
            <a:r>
              <a:rPr lang="bg" sz="1150">
                <a:solidFill>
                  <a:srgbClr val="0000CD"/>
                </a:solidFill>
                <a:highlight>
                  <a:srgbClr val="FFFFFF"/>
                </a:highlight>
                <a:latin typeface="Courier New"/>
                <a:ea typeface="Courier New"/>
                <a:cs typeface="Courier New"/>
                <a:sym typeface="Courier New"/>
              </a:rPr>
              <a:t>print</a:t>
            </a:r>
            <a:r>
              <a:rPr lang="bg" sz="1150">
                <a:solidFill>
                  <a:srgbClr val="000000"/>
                </a:solidFill>
                <a:highlight>
                  <a:srgbClr val="FFFFFF"/>
                </a:highlight>
                <a:latin typeface="Courier New"/>
                <a:ea typeface="Courier New"/>
                <a:cs typeface="Courier New"/>
                <a:sym typeface="Courier New"/>
              </a:rPr>
              <a:t>(fruit)</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In other words:</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FF"/>
                </a:solidFill>
                <a:highlight>
                  <a:srgbClr val="FFFFFF"/>
                </a:highlight>
                <a:latin typeface="Courier New"/>
                <a:ea typeface="Courier New"/>
                <a:cs typeface="Courier New"/>
                <a:sym typeface="Courier New"/>
              </a:rPr>
              <a:t>for </a:t>
            </a:r>
            <a:r>
              <a:rPr lang="bg" sz="1150">
                <a:solidFill>
                  <a:srgbClr val="000000"/>
                </a:solidFill>
                <a:highlight>
                  <a:srgbClr val="FFFFFF"/>
                </a:highlight>
                <a:latin typeface="Courier New"/>
                <a:ea typeface="Courier New"/>
                <a:cs typeface="Courier New"/>
                <a:sym typeface="Courier New"/>
              </a:rPr>
              <a:t>var </a:t>
            </a:r>
            <a:r>
              <a:rPr lang="bg" sz="1150">
                <a:solidFill>
                  <a:srgbClr val="0000FF"/>
                </a:solidFill>
                <a:highlight>
                  <a:srgbClr val="FFFFFF"/>
                </a:highlight>
                <a:latin typeface="Courier New"/>
                <a:ea typeface="Courier New"/>
                <a:cs typeface="Courier New"/>
                <a:sym typeface="Courier New"/>
              </a:rPr>
              <a:t>in </a:t>
            </a:r>
            <a:r>
              <a:rPr lang="bg" sz="1150">
                <a:solidFill>
                  <a:srgbClr val="000000"/>
                </a:solidFill>
                <a:highlight>
                  <a:srgbClr val="FFFFFF"/>
                </a:highlight>
                <a:latin typeface="Courier New"/>
                <a:ea typeface="Courier New"/>
                <a:cs typeface="Courier New"/>
                <a:sym typeface="Courier New"/>
              </a:rPr>
              <a:t>iterable:</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0000"/>
                </a:solidFill>
                <a:highlight>
                  <a:srgbClr val="FFFFFF"/>
                </a:highlight>
                <a:latin typeface="Courier New"/>
                <a:ea typeface="Courier New"/>
                <a:cs typeface="Courier New"/>
                <a:sym typeface="Courier New"/>
              </a:rPr>
              <a:t>	</a:t>
            </a:r>
            <a:r>
              <a:rPr lang="bg" sz="1150">
                <a:solidFill>
                  <a:srgbClr val="0000FF"/>
                </a:solidFill>
                <a:highlight>
                  <a:srgbClr val="FFFFFF"/>
                </a:highlight>
                <a:latin typeface="Courier New"/>
                <a:ea typeface="Courier New"/>
                <a:cs typeface="Courier New"/>
                <a:sym typeface="Courier New"/>
              </a:rPr>
              <a:t>do </a:t>
            </a:r>
            <a:r>
              <a:rPr lang="bg" sz="1150">
                <a:solidFill>
                  <a:srgbClr val="000000"/>
                </a:solidFill>
                <a:highlight>
                  <a:srgbClr val="FFFFFF"/>
                </a:highlight>
                <a:latin typeface="Courier New"/>
                <a:ea typeface="Courier New"/>
                <a:cs typeface="Courier New"/>
                <a:sym typeface="Courier New"/>
              </a:rPr>
              <a:t>something</a:t>
            </a:r>
            <a:endParaRPr sz="1150">
              <a:solidFill>
                <a:srgbClr val="00000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bg" sz="1150">
                <a:solidFill>
                  <a:srgbClr val="000000"/>
                </a:solidFill>
                <a:highlight>
                  <a:srgbClr val="FFFFFF"/>
                </a:highlight>
                <a:latin typeface="Courier New"/>
                <a:ea typeface="Courier New"/>
                <a:cs typeface="Courier New"/>
                <a:sym typeface="Courier New"/>
              </a:rPr>
              <a:t>The loop is limited by the size of the iterable. We can add any additional logic within its body if needed.</a:t>
            </a:r>
            <a:endParaRPr sz="115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8"/>
          <p:cNvSpPr txBox="1"/>
          <p:nvPr>
            <p:ph idx="1" type="body"/>
          </p:nvPr>
        </p:nvSpPr>
        <p:spPr>
          <a:xfrm>
            <a:off x="1303800" y="79625"/>
            <a:ext cx="7030500" cy="4452000"/>
          </a:xfrm>
          <a:prstGeom prst="rect">
            <a:avLst/>
          </a:prstGeom>
        </p:spPr>
        <p:txBody>
          <a:bodyPr anchorCtr="0" anchor="t" bIns="91425" lIns="91425" spcFirstLastPara="1" rIns="91425" wrap="square" tIns="91425">
            <a:normAutofit fontScale="92500" lnSpcReduction="20000"/>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Else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Much like the </a:t>
            </a:r>
            <a:r>
              <a:rPr lang="bg" sz="1050">
                <a:solidFill>
                  <a:srgbClr val="000000"/>
                </a:solidFill>
                <a:highlight>
                  <a:srgbClr val="F8F9FA"/>
                </a:highlight>
                <a:latin typeface="Courier New"/>
                <a:ea typeface="Courier New"/>
                <a:cs typeface="Courier New"/>
                <a:sym typeface="Courier New"/>
              </a:rPr>
              <a:t>while</a:t>
            </a:r>
            <a:r>
              <a:rPr lang="bg" sz="1050">
                <a:solidFill>
                  <a:srgbClr val="202122"/>
                </a:solidFill>
                <a:highlight>
                  <a:srgbClr val="F5FFFA"/>
                </a:highlight>
                <a:latin typeface="Arial"/>
                <a:ea typeface="Arial"/>
                <a:cs typeface="Arial"/>
                <a:sym typeface="Arial"/>
              </a:rPr>
              <a:t> statement, the </a:t>
            </a:r>
            <a:r>
              <a:rPr lang="bg" sz="1050">
                <a:solidFill>
                  <a:srgbClr val="000000"/>
                </a:solidFill>
                <a:highlight>
                  <a:srgbClr val="F8F9FA"/>
                </a:highlight>
                <a:latin typeface="Courier New"/>
                <a:ea typeface="Courier New"/>
                <a:cs typeface="Courier New"/>
                <a:sym typeface="Courier New"/>
              </a:rPr>
              <a:t>for</a:t>
            </a:r>
            <a:r>
              <a:rPr lang="bg" sz="1050">
                <a:solidFill>
                  <a:srgbClr val="202122"/>
                </a:solidFill>
                <a:highlight>
                  <a:srgbClr val="F5FFFA"/>
                </a:highlight>
                <a:latin typeface="Arial"/>
                <a:ea typeface="Arial"/>
                <a:cs typeface="Arial"/>
                <a:sym typeface="Arial"/>
              </a:rPr>
              <a:t> statement's </a:t>
            </a:r>
            <a:r>
              <a:rPr lang="bg" sz="1050">
                <a:solidFill>
                  <a:srgbClr val="000000"/>
                </a:solidFill>
                <a:highlight>
                  <a:srgbClr val="F8F9FA"/>
                </a:highlight>
                <a:latin typeface="Courier New"/>
                <a:ea typeface="Courier New"/>
                <a:cs typeface="Courier New"/>
                <a:sym typeface="Courier New"/>
              </a:rPr>
              <a:t>else</a:t>
            </a:r>
            <a:r>
              <a:rPr lang="bg" sz="1050">
                <a:solidFill>
                  <a:srgbClr val="202122"/>
                </a:solidFill>
                <a:highlight>
                  <a:srgbClr val="F5FFFA"/>
                </a:highlight>
                <a:latin typeface="Arial"/>
                <a:ea typeface="Arial"/>
                <a:cs typeface="Arial"/>
                <a:sym typeface="Arial"/>
              </a:rPr>
              <a:t> is executed </a:t>
            </a:r>
            <a:r>
              <a:rPr b="1" i="1" lang="bg" sz="1050">
                <a:solidFill>
                  <a:srgbClr val="202122"/>
                </a:solidFill>
                <a:highlight>
                  <a:srgbClr val="F5FFFA"/>
                </a:highlight>
                <a:latin typeface="Arial"/>
                <a:ea typeface="Arial"/>
                <a:cs typeface="Arial"/>
                <a:sym typeface="Arial"/>
              </a:rPr>
              <a:t>if</a:t>
            </a:r>
            <a:r>
              <a:rPr lang="bg" sz="1050">
                <a:solidFill>
                  <a:srgbClr val="202122"/>
                </a:solidFill>
                <a:highlight>
                  <a:srgbClr val="F5FFFA"/>
                </a:highlight>
                <a:latin typeface="Arial"/>
                <a:ea typeface="Arial"/>
                <a:cs typeface="Arial"/>
                <a:sym typeface="Arial"/>
              </a:rPr>
              <a:t> the loop doesn't end prematurely for any reason: errors, special keyboard keys, other statements, et cetera. A brief example is given below.</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blue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(blue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"The for loop was a success!"</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The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loop was a success!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9"/>
          <p:cNvSpPr txBox="1"/>
          <p:nvPr>
            <p:ph idx="1" type="body"/>
          </p:nvPr>
        </p:nvSpPr>
        <p:spPr>
          <a:xfrm>
            <a:off x="1303800" y="112425"/>
            <a:ext cx="7030500" cy="4419300"/>
          </a:xfrm>
          <a:prstGeom prst="rect">
            <a:avLst/>
          </a:prstGeom>
        </p:spPr>
        <p:txBody>
          <a:bodyPr anchorCtr="0" anchor="t" bIns="91425" lIns="91425" spcFirstLastPara="1" rIns="91425" wrap="square" tIns="91425">
            <a:normAutofit lnSpcReduction="10000"/>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Break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break</a:t>
            </a:r>
            <a:r>
              <a:rPr lang="bg" sz="1050">
                <a:solidFill>
                  <a:srgbClr val="202122"/>
                </a:solidFill>
                <a:highlight>
                  <a:srgbClr val="F5FFFA"/>
                </a:highlight>
                <a:latin typeface="Arial"/>
                <a:ea typeface="Arial"/>
                <a:cs typeface="Arial"/>
                <a:sym typeface="Arial"/>
              </a:rPr>
              <a:t> statement works the same for the </a:t>
            </a:r>
            <a:r>
              <a:rPr lang="bg" sz="1050">
                <a:solidFill>
                  <a:srgbClr val="000000"/>
                </a:solidFill>
                <a:highlight>
                  <a:srgbClr val="F8F9FA"/>
                </a:highlight>
                <a:latin typeface="Courier New"/>
                <a:ea typeface="Courier New"/>
                <a:cs typeface="Courier New"/>
                <a:sym typeface="Courier New"/>
              </a:rPr>
              <a:t>for</a:t>
            </a:r>
            <a:r>
              <a:rPr lang="bg" sz="1050">
                <a:solidFill>
                  <a:srgbClr val="202122"/>
                </a:solidFill>
                <a:highlight>
                  <a:srgbClr val="F5FFFA"/>
                </a:highlight>
                <a:latin typeface="Arial"/>
                <a:ea typeface="Arial"/>
                <a:cs typeface="Arial"/>
                <a:sym typeface="Arial"/>
              </a:rPr>
              <a:t> statement as it did with the </a:t>
            </a:r>
            <a:r>
              <a:rPr lang="bg" sz="1050">
                <a:solidFill>
                  <a:srgbClr val="000000"/>
                </a:solidFill>
                <a:highlight>
                  <a:srgbClr val="F8F9FA"/>
                </a:highlight>
                <a:latin typeface="Courier New"/>
                <a:ea typeface="Courier New"/>
                <a:cs typeface="Courier New"/>
                <a:sym typeface="Courier New"/>
              </a:rPr>
              <a:t>while</a:t>
            </a:r>
            <a:r>
              <a:rPr lang="bg" sz="1050">
                <a:solidFill>
                  <a:srgbClr val="202122"/>
                </a:solidFill>
                <a:highlight>
                  <a:srgbClr val="F5FFFA"/>
                </a:highlight>
                <a:latin typeface="Arial"/>
                <a:ea typeface="Arial"/>
                <a:cs typeface="Arial"/>
                <a:sym typeface="Arial"/>
              </a:rPr>
              <a:t> statement. It will completely end the loop prematurely, which might be helpful in some cases. Again, another brief example is given below.</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berry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(berry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berry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break</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"The for loop didn't end prematurely!"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3</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0"/>
          <p:cNvSpPr txBox="1"/>
          <p:nvPr>
            <p:ph idx="1" type="body"/>
          </p:nvPr>
        </p:nvSpPr>
        <p:spPr>
          <a:xfrm>
            <a:off x="1303800" y="112425"/>
            <a:ext cx="7030500" cy="44193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Continue Statement</a:t>
            </a:r>
            <a:endParaRPr b="1" sz="1550">
              <a:solidFill>
                <a:srgbClr val="000000"/>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continue</a:t>
            </a:r>
            <a:r>
              <a:rPr lang="bg" sz="1050">
                <a:solidFill>
                  <a:srgbClr val="202122"/>
                </a:solidFill>
                <a:latin typeface="Arial"/>
                <a:ea typeface="Arial"/>
                <a:cs typeface="Arial"/>
                <a:sym typeface="Arial"/>
              </a:rPr>
              <a:t> statement acts just like it does with the </a:t>
            </a:r>
            <a:r>
              <a:rPr lang="bg" sz="1050">
                <a:solidFill>
                  <a:srgbClr val="000000"/>
                </a:solidFill>
                <a:highlight>
                  <a:srgbClr val="F8F9FA"/>
                </a:highlight>
                <a:latin typeface="Courier New"/>
                <a:ea typeface="Courier New"/>
                <a:cs typeface="Courier New"/>
                <a:sym typeface="Courier New"/>
              </a:rPr>
              <a:t>while</a:t>
            </a:r>
            <a:r>
              <a:rPr lang="bg" sz="1050">
                <a:solidFill>
                  <a:srgbClr val="202122"/>
                </a:solidFill>
                <a:latin typeface="Arial"/>
                <a:ea typeface="Arial"/>
                <a:cs typeface="Arial"/>
                <a:sym typeface="Arial"/>
              </a:rPr>
              <a:t> statement. It will stop the current execution of code and go back to the beginning of the loop. A short example is given below.</a:t>
            </a:r>
            <a:endParaRPr sz="1050">
              <a:solidFill>
                <a:srgbClr val="202122"/>
              </a:solidFill>
              <a:latin typeface="Arial"/>
              <a:ea typeface="Arial"/>
              <a:cs typeface="Arial"/>
              <a:sym typeface="Arial"/>
            </a:endParaRPr>
          </a:p>
          <a:p>
            <a:pPr indent="0" lvl="0" marL="0" rtl="0" algn="l">
              <a:spcBef>
                <a:spcPts val="5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eggs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eggs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continue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(eggs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1</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1"/>
          <p:cNvSpPr txBox="1"/>
          <p:nvPr>
            <p:ph idx="1" type="body"/>
          </p:nvPr>
        </p:nvSpPr>
        <p:spPr>
          <a:xfrm>
            <a:off x="1303800" y="112425"/>
            <a:ext cx="7030500" cy="4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Examples</a:t>
            </a:r>
            <a:r>
              <a:rPr lang="bg"/>
              <a:t>:</a:t>
            </a:r>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Print location and contents of each position in a list: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p,c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zip</a:t>
            </a:r>
            <a:r>
              <a:rPr lang="bg" sz="1050">
                <a:solidFill>
                  <a:srgbClr val="000000"/>
                </a:solidFill>
                <a:highlight>
                  <a:srgbClr val="F8F9FA"/>
                </a:highlight>
                <a:latin typeface="Courier New"/>
                <a:ea typeface="Courier New"/>
                <a:cs typeface="Courier New"/>
                <a:sym typeface="Courier New"/>
              </a:rPr>
              <a:t>(</a:t>
            </a:r>
            <a:r>
              <a:rPr lang="bg" sz="1050">
                <a:solidFill>
                  <a:srgbClr val="008000"/>
                </a:solidFill>
                <a:highlight>
                  <a:srgbClr val="F8F9FA"/>
                </a:highlight>
                <a:latin typeface="Courier New"/>
                <a:ea typeface="Courier New"/>
                <a:cs typeface="Courier New"/>
                <a:sym typeface="Courier New"/>
              </a:rPr>
              <a:t>range</a:t>
            </a:r>
            <a:r>
              <a:rPr lang="bg" sz="1050">
                <a:solidFill>
                  <a:srgbClr val="000000"/>
                </a:solidFill>
                <a:highlight>
                  <a:srgbClr val="F8F9FA"/>
                </a:highlight>
                <a:latin typeface="Courier New"/>
                <a:ea typeface="Courier New"/>
                <a:cs typeface="Courier New"/>
                <a:sym typeface="Courier New"/>
              </a:rPr>
              <a:t>(</a:t>
            </a:r>
            <a:r>
              <a:rPr lang="bg" sz="1050">
                <a:solidFill>
                  <a:srgbClr val="008000"/>
                </a:solidFill>
                <a:highlight>
                  <a:srgbClr val="F8F9FA"/>
                </a:highlight>
                <a:latin typeface="Courier New"/>
                <a:ea typeface="Courier New"/>
                <a:cs typeface="Courier New"/>
                <a:sym typeface="Courier New"/>
              </a:rPr>
              <a:t>len</a:t>
            </a:r>
            <a:r>
              <a:rPr lang="bg" sz="1050">
                <a:solidFill>
                  <a:srgbClr val="000000"/>
                </a:solidFill>
                <a:highlight>
                  <a:srgbClr val="F8F9FA"/>
                </a:highlight>
                <a:latin typeface="Courier New"/>
                <a:ea typeface="Courier New"/>
                <a:cs typeface="Courier New"/>
                <a:sym typeface="Courier New"/>
              </a:rPr>
              <a:t>(a)), a):</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format</a:t>
            </a:r>
            <a:r>
              <a:rPr lang="bg" sz="1050">
                <a:solidFill>
                  <a:srgbClr val="000000"/>
                </a:solidFill>
                <a:highlight>
                  <a:srgbClr val="F8F9FA"/>
                </a:highlight>
                <a:latin typeface="Courier New"/>
                <a:ea typeface="Courier New"/>
                <a:cs typeface="Courier New"/>
                <a:sym typeface="Courier New"/>
              </a:rPr>
              <a:t>(p, 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a[0] = 0</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a[1] = 1</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a[2] = -2</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a[3] = 3</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a[4] = -4</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1200"/>
              </a:spcAft>
              <a:buNone/>
            </a:pPr>
            <a:r>
              <a:rPr lang="bg" sz="1050">
                <a:solidFill>
                  <a:srgbClr val="202122"/>
                </a:solidFill>
                <a:highlight>
                  <a:srgbClr val="F5FFFA"/>
                </a:highlight>
                <a:latin typeface="Arial"/>
                <a:ea typeface="Arial"/>
                <a:cs typeface="Arial"/>
                <a:sym typeface="Arial"/>
              </a:rPr>
              <a:t>OR</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0"/>
          <p:cNvSpPr txBox="1"/>
          <p:nvPr>
            <p:ph idx="1" type="body"/>
          </p:nvPr>
        </p:nvSpPr>
        <p:spPr>
          <a:xfrm>
            <a:off x="1303800" y="252950"/>
            <a:ext cx="7030500" cy="4278600"/>
          </a:xfrm>
          <a:prstGeom prst="rect">
            <a:avLst/>
          </a:prstGeom>
        </p:spPr>
        <p:txBody>
          <a:bodyPr anchorCtr="0" anchor="t" bIns="91425" lIns="91425" spcFirstLastPara="1" rIns="91425" wrap="square" tIns="91425">
            <a:normAutofit lnSpcReduction="10000"/>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Implicit line joining</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Expressions in parentheses, square brackets or curly braces can be split over more than one physical line without using backslashes. For example: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month_names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'Januari'</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'Februari'</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'Maart'</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These are the</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'April'</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'Mei'</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'Juni'</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Dutch names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'Juli'</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'Augustus'</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'September'</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for the months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'Oktober'</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'November'</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'December'</a:t>
            </a:r>
            <a:r>
              <a:rPr lang="bg" sz="1150">
                <a:solidFill>
                  <a:srgbClr val="333333"/>
                </a:solidFill>
                <a:highlight>
                  <a:srgbClr val="EEFFCC"/>
                </a:highlight>
                <a:latin typeface="Courier New"/>
                <a:ea typeface="Courier New"/>
                <a:cs typeface="Courier New"/>
                <a:sym typeface="Courier New"/>
              </a:rPr>
              <a:t>]   </a:t>
            </a:r>
            <a:r>
              <a:rPr i="1" lang="bg" sz="1150">
                <a:solidFill>
                  <a:srgbClr val="408080"/>
                </a:solidFill>
                <a:highlight>
                  <a:srgbClr val="EEFFCC"/>
                </a:highlight>
                <a:latin typeface="Courier New"/>
                <a:ea typeface="Courier New"/>
                <a:cs typeface="Courier New"/>
                <a:sym typeface="Courier New"/>
              </a:rPr>
              <a:t># of the year</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Implicitly continued lines can carry comments. The indentation of the continuation lines is not important. Blank continuation lines are allowed. There is no NEWLINE token between implicit continuation lines. Implicitly continued lines can also occur within triple-quoted strings (see below); in that case they cannot carry comments.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2"/>
          <p:cNvSpPr txBox="1"/>
          <p:nvPr>
            <p:ph idx="1" type="body"/>
          </p:nvPr>
        </p:nvSpPr>
        <p:spPr>
          <a:xfrm>
            <a:off x="1303800" y="117100"/>
            <a:ext cx="7030500" cy="4414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p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c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format</a:t>
            </a:r>
            <a:r>
              <a:rPr lang="bg" sz="1050">
                <a:solidFill>
                  <a:srgbClr val="000000"/>
                </a:solidFill>
                <a:highlight>
                  <a:srgbClr val="F8F9FA"/>
                </a:highlight>
                <a:latin typeface="Courier New"/>
                <a:ea typeface="Courier New"/>
                <a:cs typeface="Courier New"/>
                <a:sym typeface="Courier New"/>
              </a:rPr>
              <a:t>(p, c))</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p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666666"/>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t/>
            </a:r>
            <a:endParaRPr sz="1050">
              <a:solidFill>
                <a:srgbClr val="666666"/>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Output is the same.</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bg"/>
              <a:t>Checkout the </a:t>
            </a:r>
            <a:r>
              <a:rPr b="1" lang="bg"/>
              <a:t>zip()</a:t>
            </a:r>
            <a:endParaRPr b="1"/>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names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'John'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'Bill'</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'Jack'</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ages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45</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weights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165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132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175</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heights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name, age, weight, height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zip</a:t>
            </a:r>
            <a:r>
              <a:rPr lang="bg" sz="1050">
                <a:solidFill>
                  <a:srgbClr val="000000"/>
                </a:solidFill>
                <a:highlight>
                  <a:srgbClr val="F8F9FA"/>
                </a:highlight>
                <a:latin typeface="Courier New"/>
                <a:ea typeface="Courier New"/>
                <a:cs typeface="Courier New"/>
                <a:sym typeface="Courier New"/>
              </a:rPr>
              <a:t>(names, ages, weights, heights)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feet, inches </a:t>
            </a:r>
            <a:r>
              <a:rPr lang="bg" sz="1050">
                <a:solidFill>
                  <a:srgbClr val="666666"/>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height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age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years; weight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lbs; height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ft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in"</a:t>
            </a:r>
            <a:r>
              <a:rPr lang="bg" sz="1050">
                <a:solidFill>
                  <a:srgbClr val="666666"/>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format</a:t>
            </a:r>
            <a:r>
              <a:rPr lang="bg" sz="1050">
                <a:solidFill>
                  <a:srgbClr val="000000"/>
                </a:solidFill>
                <a:highlight>
                  <a:srgbClr val="F8F9FA"/>
                </a:highlight>
                <a:latin typeface="Courier New"/>
                <a:ea typeface="Courier New"/>
                <a:cs typeface="Courier New"/>
                <a:sym typeface="Courier New"/>
              </a:rPr>
              <a:t>(name, age, weight, feet, inches))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3"/>
          <p:cNvSpPr txBox="1"/>
          <p:nvPr>
            <p:ph idx="1" type="body"/>
          </p:nvPr>
        </p:nvSpPr>
        <p:spPr>
          <a:xfrm>
            <a:off x="1303800" y="117100"/>
            <a:ext cx="7030500" cy="441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John: age = 21 years; weight = 165 lbs; height = 5 ft 8 in</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Bill: age = 30 years; weight = 132 lbs; height = 4 ft 1 in</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Jack: age = 45 years; weight = 175 lbs; height = 6 ft 1 in</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Remove all negative numbers from the list: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-5</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8</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-9</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b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list</a:t>
            </a:r>
            <a:r>
              <a:rPr lang="bg" sz="1050">
                <a:solidFill>
                  <a:srgbClr val="000000"/>
                </a:solidFill>
                <a:highlight>
                  <a:srgbClr val="F8F9FA"/>
                </a:highlight>
                <a:latin typeface="Courier New"/>
                <a:ea typeface="Courier New"/>
                <a:cs typeface="Courier New"/>
                <a:sym typeface="Courier New"/>
              </a:rPr>
              <a:t>(</a:t>
            </a:r>
            <a:r>
              <a:rPr lang="bg" sz="1050">
                <a:solidFill>
                  <a:srgbClr val="008000"/>
                </a:solidFill>
                <a:highlight>
                  <a:srgbClr val="F8F9FA"/>
                </a:highlight>
                <a:latin typeface="Courier New"/>
                <a:ea typeface="Courier New"/>
                <a:cs typeface="Courier New"/>
                <a:sym typeface="Courier New"/>
              </a:rPr>
              <a:t>range</a:t>
            </a:r>
            <a:r>
              <a:rPr lang="bg" sz="1050">
                <a:solidFill>
                  <a:srgbClr val="000000"/>
                </a:solidFill>
                <a:highlight>
                  <a:srgbClr val="F8F9FA"/>
                </a:highlight>
                <a:latin typeface="Courier New"/>
                <a:ea typeface="Courier New"/>
                <a:cs typeface="Courier New"/>
                <a:sym typeface="Courier New"/>
              </a:rPr>
              <a:t>(</a:t>
            </a:r>
            <a:r>
              <a:rPr lang="bg" sz="1050">
                <a:solidFill>
                  <a:srgbClr val="008000"/>
                </a:solidFill>
                <a:highlight>
                  <a:srgbClr val="F8F9FA"/>
                </a:highlight>
                <a:latin typeface="Courier New"/>
                <a:ea typeface="Courier New"/>
                <a:cs typeface="Courier New"/>
                <a:sym typeface="Courier New"/>
              </a:rPr>
              <a:t>len</a:t>
            </a:r>
            <a:r>
              <a:rPr lang="bg" sz="1050">
                <a:solidFill>
                  <a:srgbClr val="000000"/>
                </a:solidFill>
                <a:highlight>
                  <a:srgbClr val="F8F9FA"/>
                </a:highlight>
                <a:latin typeface="Courier New"/>
                <a:ea typeface="Courier New"/>
                <a:cs typeface="Courier New"/>
                <a:sym typeface="Courier New"/>
              </a:rPr>
              <a:t>(a)</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 ='</a:t>
            </a:r>
            <a:r>
              <a:rPr lang="bg" sz="1050">
                <a:solidFill>
                  <a:srgbClr val="000000"/>
                </a:solidFill>
                <a:highlight>
                  <a:srgbClr val="F8F9FA"/>
                </a:highlight>
                <a:latin typeface="Courier New"/>
                <a:ea typeface="Courier New"/>
                <a:cs typeface="Courier New"/>
                <a:sym typeface="Courier New"/>
              </a:rPr>
              <a:t>, 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p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b:</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a[p]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del</a:t>
            </a:r>
            <a:r>
              <a:rPr lang="bg" sz="1050">
                <a:solidFill>
                  <a:srgbClr val="000000"/>
                </a:solidFill>
                <a:highlight>
                  <a:srgbClr val="F8F9FA"/>
                </a:highlight>
                <a:latin typeface="Courier New"/>
                <a:ea typeface="Courier New"/>
                <a:cs typeface="Courier New"/>
                <a:sym typeface="Courier New"/>
              </a:rPr>
              <a:t> a[p]</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 ='</a:t>
            </a:r>
            <a:r>
              <a:rPr lang="bg" sz="1050">
                <a:solidFill>
                  <a:srgbClr val="000000"/>
                </a:solidFill>
                <a:highlight>
                  <a:srgbClr val="F8F9FA"/>
                </a:highlight>
                <a:latin typeface="Courier New"/>
                <a:ea typeface="Courier New"/>
                <a:cs typeface="Courier New"/>
                <a:sym typeface="Courier New"/>
              </a:rPr>
              <a:t>, a)</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4"/>
          <p:cNvSpPr txBox="1"/>
          <p:nvPr>
            <p:ph type="title"/>
          </p:nvPr>
        </p:nvSpPr>
        <p:spPr>
          <a:xfrm>
            <a:off x="1303800" y="111400"/>
            <a:ext cx="7030500" cy="530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Execution speed</a:t>
            </a:r>
            <a:endParaRPr/>
          </a:p>
        </p:txBody>
      </p:sp>
      <p:sp>
        <p:nvSpPr>
          <p:cNvPr id="700" name="Google Shape;700;p94"/>
          <p:cNvSpPr txBox="1"/>
          <p:nvPr>
            <p:ph idx="1" type="body"/>
          </p:nvPr>
        </p:nvSpPr>
        <p:spPr>
          <a:xfrm>
            <a:off x="1303800" y="641800"/>
            <a:ext cx="7030500" cy="3889800"/>
          </a:xfrm>
          <a:prstGeom prst="rect">
            <a:avLst/>
          </a:prstGeom>
        </p:spPr>
        <p:txBody>
          <a:bodyPr anchorCtr="0" anchor="t" bIns="91425" lIns="91425" spcFirstLastPara="1" rIns="91425" wrap="square" tIns="91425">
            <a:normAutofit fontScale="62500" lnSpcReduction="20000"/>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with range()</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limit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100_000_000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condition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'condition ='</a:t>
            </a:r>
            <a:r>
              <a:rPr lang="bg" sz="1050">
                <a:solidFill>
                  <a:srgbClr val="000000"/>
                </a:solidFill>
                <a:highlight>
                  <a:srgbClr val="F8F9FA"/>
                </a:highlight>
                <a:latin typeface="Courier New"/>
                <a:ea typeface="Courier New"/>
                <a:cs typeface="Courier New"/>
                <a:sym typeface="Courier New"/>
              </a:rPr>
              <a:t>, condition)</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(condition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'testing "for"'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count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range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,limit): </a:t>
            </a:r>
            <a:r>
              <a:rPr b="1" lang="bg" sz="1050">
                <a:solidFill>
                  <a:srgbClr val="008000"/>
                </a:solidFill>
                <a:highlight>
                  <a:srgbClr val="F8F9FA"/>
                </a:highlight>
                <a:latin typeface="Courier New"/>
                <a:ea typeface="Courier New"/>
                <a:cs typeface="Courier New"/>
                <a:sym typeface="Courier New"/>
              </a:rPr>
              <a:t>pass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break</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(condition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'testing "while"'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count </a:t>
            </a:r>
            <a:r>
              <a:rPr lang="bg" sz="1050">
                <a:solidFill>
                  <a:srgbClr val="666666"/>
                </a:solidFill>
                <a:highlight>
                  <a:srgbClr val="F8F9FA"/>
                </a:highlight>
                <a:latin typeface="Courier New"/>
                <a:ea typeface="Courier New"/>
                <a:cs typeface="Courier New"/>
                <a:sym typeface="Courier New"/>
              </a:rPr>
              <a:t>= 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while</a:t>
            </a:r>
            <a:r>
              <a:rPr lang="bg" sz="1050">
                <a:solidFill>
                  <a:srgbClr val="000000"/>
                </a:solidFill>
                <a:highlight>
                  <a:srgbClr val="F8F9FA"/>
                </a:highlight>
                <a:latin typeface="Courier New"/>
                <a:ea typeface="Courier New"/>
                <a:cs typeface="Courier New"/>
                <a:sym typeface="Courier New"/>
              </a:rPr>
              <a:t> (count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 limit):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count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break</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5"/>
          <p:cNvSpPr txBox="1"/>
          <p:nvPr>
            <p:ph idx="1" type="body"/>
          </p:nvPr>
        </p:nvSpPr>
        <p:spPr>
          <a:xfrm>
            <a:off x="1303800" y="135850"/>
            <a:ext cx="7030500" cy="4395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 time python3</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py  ;echo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condition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testing </a:t>
            </a:r>
            <a:r>
              <a:rPr lang="bg" sz="1050">
                <a:solidFill>
                  <a:srgbClr val="BA2121"/>
                </a:solidFill>
                <a:highlight>
                  <a:srgbClr val="F8F9FA"/>
                </a:highlight>
                <a:latin typeface="Courier New"/>
                <a:ea typeface="Courier New"/>
                <a:cs typeface="Courier New"/>
                <a:sym typeface="Courier New"/>
              </a:rPr>
              <a:t>"for"</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real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m6</a:t>
            </a:r>
            <a:r>
              <a:rPr lang="bg" sz="1050">
                <a:solidFill>
                  <a:srgbClr val="666666"/>
                </a:solidFill>
                <a:highlight>
                  <a:srgbClr val="F8F9FA"/>
                </a:highlight>
                <a:latin typeface="Courier New"/>
                <a:ea typeface="Courier New"/>
                <a:cs typeface="Courier New"/>
                <a:sym typeface="Courier New"/>
              </a:rPr>
              <a:t>.946</a:t>
            </a:r>
            <a:r>
              <a:rPr lang="bg" sz="1050">
                <a:solidFill>
                  <a:srgbClr val="000000"/>
                </a:solidFill>
                <a:highlight>
                  <a:srgbClr val="F8F9FA"/>
                </a:highlight>
                <a:latin typeface="Courier New"/>
                <a:ea typeface="Courier New"/>
                <a:cs typeface="Courier New"/>
                <a:sym typeface="Courier New"/>
              </a:rPr>
              <a:t>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user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m6</a:t>
            </a:r>
            <a:r>
              <a:rPr lang="bg" sz="1050">
                <a:solidFill>
                  <a:srgbClr val="666666"/>
                </a:solidFill>
                <a:highlight>
                  <a:srgbClr val="F8F9FA"/>
                </a:highlight>
                <a:latin typeface="Courier New"/>
                <a:ea typeface="Courier New"/>
                <a:cs typeface="Courier New"/>
                <a:sym typeface="Courier New"/>
              </a:rPr>
              <a:t>.919</a:t>
            </a:r>
            <a:r>
              <a:rPr lang="bg" sz="1050">
                <a:solidFill>
                  <a:srgbClr val="000000"/>
                </a:solidFill>
                <a:highlight>
                  <a:srgbClr val="F8F9FA"/>
                </a:highlight>
                <a:latin typeface="Courier New"/>
                <a:ea typeface="Courier New"/>
                <a:cs typeface="Courier New"/>
                <a:sym typeface="Courier New"/>
              </a:rPr>
              <a:t>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sys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m0</a:t>
            </a:r>
            <a:r>
              <a:rPr lang="bg" sz="1050">
                <a:solidFill>
                  <a:srgbClr val="666666"/>
                </a:solidFill>
                <a:highlight>
                  <a:srgbClr val="F8F9FA"/>
                </a:highlight>
                <a:latin typeface="Courier New"/>
                <a:ea typeface="Courier New"/>
                <a:cs typeface="Courier New"/>
                <a:sym typeface="Courier New"/>
              </a:rPr>
              <a:t>.016</a:t>
            </a:r>
            <a:r>
              <a:rPr lang="bg" sz="1050">
                <a:solidFill>
                  <a:srgbClr val="000000"/>
                </a:solidFill>
                <a:highlight>
                  <a:srgbClr val="F8F9FA"/>
                </a:highlight>
                <a:latin typeface="Courier New"/>
                <a:ea typeface="Courier New"/>
                <a:cs typeface="Courier New"/>
                <a:sym typeface="Courier New"/>
              </a:rPr>
              <a:t>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time python3</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for</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py  ;echo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condition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testing </a:t>
            </a:r>
            <a:r>
              <a:rPr lang="bg" sz="1050">
                <a:solidFill>
                  <a:srgbClr val="BA2121"/>
                </a:solidFill>
                <a:highlight>
                  <a:srgbClr val="F8F9FA"/>
                </a:highlight>
                <a:latin typeface="Courier New"/>
                <a:ea typeface="Courier New"/>
                <a:cs typeface="Courier New"/>
                <a:sym typeface="Courier New"/>
              </a:rPr>
              <a:t>"while"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real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m19</a:t>
            </a:r>
            <a:r>
              <a:rPr lang="bg" sz="1050">
                <a:solidFill>
                  <a:srgbClr val="666666"/>
                </a:solidFill>
                <a:highlight>
                  <a:srgbClr val="F8F9FA"/>
                </a:highlight>
                <a:latin typeface="Courier New"/>
                <a:ea typeface="Courier New"/>
                <a:cs typeface="Courier New"/>
                <a:sym typeface="Courier New"/>
              </a:rPr>
              <a:t>.453</a:t>
            </a:r>
            <a:r>
              <a:rPr lang="bg" sz="1050">
                <a:solidFill>
                  <a:srgbClr val="000000"/>
                </a:solidFill>
                <a:highlight>
                  <a:srgbClr val="F8F9FA"/>
                </a:highlight>
                <a:latin typeface="Courier New"/>
                <a:ea typeface="Courier New"/>
                <a:cs typeface="Courier New"/>
                <a:sym typeface="Courier New"/>
              </a:rPr>
              <a:t>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user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m19</a:t>
            </a:r>
            <a:r>
              <a:rPr lang="bg" sz="1050">
                <a:solidFill>
                  <a:srgbClr val="666666"/>
                </a:solidFill>
                <a:highlight>
                  <a:srgbClr val="F8F9FA"/>
                </a:highlight>
                <a:latin typeface="Courier New"/>
                <a:ea typeface="Courier New"/>
                <a:cs typeface="Courier New"/>
                <a:sym typeface="Courier New"/>
              </a:rPr>
              <a:t>.416</a:t>
            </a:r>
            <a:r>
              <a:rPr lang="bg" sz="1050">
                <a:solidFill>
                  <a:srgbClr val="000000"/>
                </a:solidFill>
                <a:highlight>
                  <a:srgbClr val="F8F9FA"/>
                </a:highlight>
                <a:latin typeface="Courier New"/>
                <a:ea typeface="Courier New"/>
                <a:cs typeface="Courier New"/>
                <a:sym typeface="Courier New"/>
              </a:rPr>
              <a:t>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sys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m0</a:t>
            </a:r>
            <a:r>
              <a:rPr lang="bg" sz="1050">
                <a:solidFill>
                  <a:srgbClr val="666666"/>
                </a:solidFill>
                <a:highlight>
                  <a:srgbClr val="F8F9FA"/>
                </a:highlight>
                <a:latin typeface="Courier New"/>
                <a:ea typeface="Courier New"/>
                <a:cs typeface="Courier New"/>
                <a:sym typeface="Courier New"/>
              </a:rPr>
              <a:t>.023</a:t>
            </a:r>
            <a:r>
              <a:rPr lang="bg" sz="1050">
                <a:solidFill>
                  <a:srgbClr val="000000"/>
                </a:solidFill>
                <a:highlight>
                  <a:srgbClr val="F8F9FA"/>
                </a:highlight>
                <a:latin typeface="Courier New"/>
                <a:ea typeface="Courier New"/>
                <a:cs typeface="Courier New"/>
                <a:sym typeface="Courier New"/>
              </a:rPr>
              <a:t>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0</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6"/>
          <p:cNvSpPr txBox="1"/>
          <p:nvPr>
            <p:ph type="title"/>
          </p:nvPr>
        </p:nvSpPr>
        <p:spPr>
          <a:xfrm>
            <a:off x="1303800" y="102025"/>
            <a:ext cx="7030500" cy="53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Try Statement</a:t>
            </a:r>
            <a:endParaRPr/>
          </a:p>
        </p:txBody>
      </p:sp>
      <p:sp>
        <p:nvSpPr>
          <p:cNvPr id="711" name="Google Shape;711;p96"/>
          <p:cNvSpPr txBox="1"/>
          <p:nvPr>
            <p:ph idx="1" type="body"/>
          </p:nvPr>
        </p:nvSpPr>
        <p:spPr>
          <a:xfrm>
            <a:off x="1303800" y="688600"/>
            <a:ext cx="7030500" cy="38430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Errors and Exceptions</a:t>
            </a:r>
            <a:r>
              <a:rPr lang="bg" sz="1100">
                <a:solidFill>
                  <a:srgbClr val="54595D"/>
                </a:solidFill>
                <a:latin typeface="Arial"/>
                <a:ea typeface="Arial"/>
                <a:cs typeface="Arial"/>
                <a:sym typeface="Arial"/>
              </a:rPr>
              <a:t>[</a:t>
            </a:r>
            <a:r>
              <a:rPr lang="bg" sz="1100">
                <a:solidFill>
                  <a:srgbClr val="0645AD"/>
                </a:solidFill>
                <a:uFill>
                  <a:noFill/>
                </a:uFill>
                <a:latin typeface="Arial"/>
                <a:ea typeface="Arial"/>
                <a:cs typeface="Arial"/>
                <a:sym typeface="Arial"/>
                <a:hlinkClick r:id="rId3">
                  <a:extLst>
                    <a:ext uri="{A12FA001-AC4F-418D-AE19-62706E023703}">
                      <ahyp:hlinkClr val="tx"/>
                    </a:ext>
                  </a:extLst>
                </a:hlinkClick>
              </a:rPr>
              <a:t>edit</a:t>
            </a:r>
            <a:r>
              <a:rPr lang="bg" sz="1100">
                <a:solidFill>
                  <a:srgbClr val="54595D"/>
                </a:solidFill>
                <a:latin typeface="Arial"/>
                <a:ea typeface="Arial"/>
                <a:cs typeface="Arial"/>
                <a:sym typeface="Arial"/>
              </a:rPr>
              <a:t> | </a:t>
            </a:r>
            <a:r>
              <a:rPr lang="bg" sz="1100">
                <a:solidFill>
                  <a:srgbClr val="0645AD"/>
                </a:solidFill>
                <a:uFill>
                  <a:noFill/>
                </a:uFill>
                <a:latin typeface="Arial"/>
                <a:ea typeface="Arial"/>
                <a:cs typeface="Arial"/>
                <a:sym typeface="Arial"/>
                <a:hlinkClick r:id="rId4">
                  <a:extLst>
                    <a:ext uri="{A12FA001-AC4F-418D-AE19-62706E023703}">
                      <ahyp:hlinkClr val="tx"/>
                    </a:ext>
                  </a:extLst>
                </a:hlinkClick>
              </a:rPr>
              <a:t>edit source</a:t>
            </a:r>
            <a:r>
              <a:rPr lang="bg" sz="1100">
                <a:solidFill>
                  <a:srgbClr val="54595D"/>
                </a:solidFill>
                <a:latin typeface="Arial"/>
                <a:ea typeface="Arial"/>
                <a:cs typeface="Arial"/>
                <a:sym typeface="Arial"/>
              </a:rPr>
              <a:t>]</a:t>
            </a:r>
            <a:endParaRPr sz="1100">
              <a:solidFill>
                <a:srgbClr val="54595D"/>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In a perfect world, nothing goes wrong. </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Unfortunately, we don't live in a perfect world, so bad things are bound to happen. </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Computers can crash, monitors can short, and hard drives can corrupt. </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In the event that something goes wrong, purposely or not, the computer needs to be able to understand that something is going wrong and stop/fix the problem. </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Software also needs to be able to handle these problems, too.</a:t>
            </a:r>
            <a:endParaRPr sz="1050">
              <a:solidFill>
                <a:srgbClr val="202122"/>
              </a:solidFill>
              <a:latin typeface="Arial"/>
              <a:ea typeface="Arial"/>
              <a:cs typeface="Arial"/>
              <a:sym typeface="Arial"/>
            </a:endParaRPr>
          </a:p>
          <a:p>
            <a:pPr indent="0" lvl="0" marL="0" rtl="0" algn="l">
              <a:spcBef>
                <a:spcPts val="500"/>
              </a:spcBef>
              <a:spcAft>
                <a:spcPts val="0"/>
              </a:spcAft>
              <a:buNone/>
            </a:pPr>
            <a:r>
              <a:t/>
            </a:r>
            <a:endParaRPr/>
          </a:p>
          <a:p>
            <a:pPr indent="0" lvl="0" marL="0" rtl="0" algn="l">
              <a:lnSpc>
                <a:spcPct val="160000"/>
              </a:lnSpc>
              <a:spcBef>
                <a:spcPts val="1200"/>
              </a:spcBef>
              <a:spcAft>
                <a:spcPts val="0"/>
              </a:spcAft>
              <a:buNone/>
            </a:pPr>
            <a:r>
              <a:rPr b="1" lang="bg" sz="1550">
                <a:solidFill>
                  <a:srgbClr val="000000"/>
                </a:solidFill>
                <a:latin typeface="Arial"/>
                <a:ea typeface="Arial"/>
                <a:cs typeface="Arial"/>
                <a:sym typeface="Arial"/>
              </a:rPr>
              <a:t>Loud Errors</a:t>
            </a:r>
            <a:endParaRPr b="1" sz="1550">
              <a:solidFill>
                <a:srgbClr val="000000"/>
              </a:solidFill>
              <a:latin typeface="Arial"/>
              <a:ea typeface="Arial"/>
              <a:cs typeface="Arial"/>
              <a:sym typeface="Arial"/>
            </a:endParaRPr>
          </a:p>
          <a:p>
            <a:pPr indent="0" lvl="0" marL="0" rtl="0" algn="l">
              <a:spcBef>
                <a:spcPts val="0"/>
              </a:spcBef>
              <a:spcAft>
                <a:spcPts val="1200"/>
              </a:spcAft>
              <a:buNone/>
            </a:pPr>
            <a:r>
              <a:rPr lang="bg" sz="1050">
                <a:solidFill>
                  <a:srgbClr val="202122"/>
                </a:solidFill>
                <a:highlight>
                  <a:srgbClr val="F5FFFA"/>
                </a:highlight>
                <a:latin typeface="Arial"/>
                <a:ea typeface="Arial"/>
                <a:cs typeface="Arial"/>
                <a:sym typeface="Arial"/>
              </a:rPr>
              <a:t>Now that we have a bigger picture on errors, it becomes clear that handling errors is important. Imagine creating a large program. The said program crashes when you use it. It then becomes really important on finding and fixing the problem. Python lets you know where the error occurred and what caused the error. This simplifies the error fixing process and it allows for rapid development with the knowledge that errors don't go unnoticed. This is one of the many situations where error handling comes in handy.</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97"/>
          <p:cNvSpPr txBox="1"/>
          <p:nvPr>
            <p:ph idx="1" type="body"/>
          </p:nvPr>
        </p:nvSpPr>
        <p:spPr>
          <a:xfrm>
            <a:off x="1303800" y="121800"/>
            <a:ext cx="7030500" cy="44100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Try and Except Statements</a:t>
            </a:r>
            <a:endParaRPr b="1" sz="1550">
              <a:solidFill>
                <a:srgbClr val="000000"/>
              </a:solidFill>
              <a:latin typeface="Arial"/>
              <a:ea typeface="Arial"/>
              <a:cs typeface="Arial"/>
              <a:sym typeface="Arial"/>
            </a:endParaRPr>
          </a:p>
          <a:p>
            <a:pPr indent="0" lvl="0" marL="0" rtl="0" algn="l">
              <a:lnSpc>
                <a:spcPct val="160000"/>
              </a:lnSpc>
              <a:spcBef>
                <a:spcPts val="400"/>
              </a:spcBef>
              <a:spcAft>
                <a:spcPts val="0"/>
              </a:spcAft>
              <a:buNone/>
            </a:pPr>
            <a:r>
              <a:rPr lang="bg" sz="1050">
                <a:solidFill>
                  <a:srgbClr val="202122"/>
                </a:solidFill>
                <a:highlight>
                  <a:srgbClr val="F5FFFA"/>
                </a:highlight>
                <a:latin typeface="Arial"/>
                <a:ea typeface="Arial"/>
                <a:cs typeface="Arial"/>
                <a:sym typeface="Arial"/>
              </a:rPr>
              <a:t>Python allows for errors and exceptions to be handled by the program. To do so, you'll need to use both the </a:t>
            </a:r>
            <a:r>
              <a:rPr lang="bg" sz="1050">
                <a:solidFill>
                  <a:srgbClr val="000000"/>
                </a:solidFill>
                <a:highlight>
                  <a:srgbClr val="F8F9FA"/>
                </a:highlight>
                <a:latin typeface="Courier New"/>
                <a:ea typeface="Courier New"/>
                <a:cs typeface="Courier New"/>
                <a:sym typeface="Courier New"/>
              </a:rPr>
              <a:t>try</a:t>
            </a:r>
            <a:r>
              <a:rPr lang="bg" sz="1050">
                <a:solidFill>
                  <a:srgbClr val="202122"/>
                </a:solidFill>
                <a:highlight>
                  <a:srgbClr val="F5FFFA"/>
                </a:highlight>
                <a:latin typeface="Arial"/>
                <a:ea typeface="Arial"/>
                <a:cs typeface="Arial"/>
                <a:sym typeface="Arial"/>
              </a:rPr>
              <a:t> and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highlight>
                  <a:srgbClr val="F5FFFA"/>
                </a:highlight>
                <a:latin typeface="Arial"/>
                <a:ea typeface="Arial"/>
                <a:cs typeface="Arial"/>
                <a:sym typeface="Arial"/>
              </a:rPr>
              <a:t> statements. A minimal example is given below.</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(spam)</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"spam isn't defined!"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spam isn</a:t>
            </a:r>
            <a:r>
              <a:rPr lang="bg" sz="1050">
                <a:solidFill>
                  <a:srgbClr val="BA2121"/>
                </a:solidFill>
                <a:highlight>
                  <a:srgbClr val="F8F9FA"/>
                </a:highlight>
                <a:latin typeface="Courier New"/>
                <a:ea typeface="Courier New"/>
                <a:cs typeface="Courier New"/>
                <a:sym typeface="Courier New"/>
              </a:rPr>
              <a:t>'t defined!</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rPr lang="bg" sz="1050">
                <a:solidFill>
                  <a:srgbClr val="202122"/>
                </a:solidFill>
                <a:highlight>
                  <a:srgbClr val="F5FFFA"/>
                </a:highlight>
                <a:latin typeface="Arial"/>
                <a:ea typeface="Arial"/>
                <a:cs typeface="Arial"/>
                <a:sym typeface="Arial"/>
              </a:rPr>
              <a:t>If any code within the </a:t>
            </a:r>
            <a:r>
              <a:rPr lang="bg" sz="1050">
                <a:solidFill>
                  <a:srgbClr val="000000"/>
                </a:solidFill>
                <a:highlight>
                  <a:srgbClr val="F8F9FA"/>
                </a:highlight>
                <a:latin typeface="Courier New"/>
                <a:ea typeface="Courier New"/>
                <a:cs typeface="Courier New"/>
                <a:sym typeface="Courier New"/>
              </a:rPr>
              <a:t>try</a:t>
            </a:r>
            <a:r>
              <a:rPr lang="bg" sz="1050">
                <a:solidFill>
                  <a:srgbClr val="202122"/>
                </a:solidFill>
                <a:highlight>
                  <a:srgbClr val="F5FFFA"/>
                </a:highlight>
                <a:latin typeface="Arial"/>
                <a:ea typeface="Arial"/>
                <a:cs typeface="Arial"/>
                <a:sym typeface="Arial"/>
              </a:rPr>
              <a:t> statement causes an error, execution of the code will stop and jump to the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highlight>
                  <a:srgbClr val="F5FFFA"/>
                </a:highlight>
                <a:latin typeface="Arial"/>
                <a:ea typeface="Arial"/>
                <a:cs typeface="Arial"/>
                <a:sym typeface="Arial"/>
              </a:rPr>
              <a:t> statement. Here it will execute the code and if, for any reason, there's an error within the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highlight>
                  <a:srgbClr val="F5FFFA"/>
                </a:highlight>
                <a:latin typeface="Arial"/>
                <a:ea typeface="Arial"/>
                <a:cs typeface="Arial"/>
                <a:sym typeface="Arial"/>
              </a:rPr>
              <a:t> statement, you'll get the message </a:t>
            </a:r>
            <a:r>
              <a:rPr lang="bg" sz="1050">
                <a:solidFill>
                  <a:srgbClr val="000000"/>
                </a:solidFill>
                <a:highlight>
                  <a:srgbClr val="F8F9FA"/>
                </a:highlight>
                <a:latin typeface="Courier New"/>
                <a:ea typeface="Courier New"/>
                <a:cs typeface="Courier New"/>
                <a:sym typeface="Courier New"/>
              </a:rPr>
              <a:t>During handling of the above exception, another exception occurred</a:t>
            </a:r>
            <a:r>
              <a:rPr lang="bg" sz="1050">
                <a:solidFill>
                  <a:srgbClr val="202122"/>
                </a:solidFill>
                <a:highlight>
                  <a:srgbClr val="F5FFFA"/>
                </a:highlight>
                <a:latin typeface="Arial"/>
                <a:ea typeface="Arial"/>
                <a:cs typeface="Arial"/>
                <a:sym typeface="Arial"/>
              </a:rPr>
              <a:t>. You should be careful not to put any code that could cause an error within the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highlight>
                  <a:srgbClr val="F5FFFA"/>
                </a:highlight>
                <a:latin typeface="Arial"/>
                <a:ea typeface="Arial"/>
                <a:cs typeface="Arial"/>
                <a:sym typeface="Arial"/>
              </a:rPr>
              <a:t> statement.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8"/>
          <p:cNvSpPr txBox="1"/>
          <p:nvPr>
            <p:ph idx="1" type="body"/>
          </p:nvPr>
        </p:nvSpPr>
        <p:spPr>
          <a:xfrm>
            <a:off x="1303800" y="93700"/>
            <a:ext cx="7030500" cy="44379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bg" sz="1050">
                <a:solidFill>
                  <a:srgbClr val="202122"/>
                </a:solidFill>
                <a:latin typeface="Arial"/>
                <a:ea typeface="Arial"/>
                <a:cs typeface="Arial"/>
                <a:sym typeface="Arial"/>
              </a:rPr>
              <a:t>Now, you might have noticed that error messages will identify what kind of error happened on the third line. In the case of the earlier example, a </a:t>
            </a:r>
            <a:r>
              <a:rPr lang="bg" sz="1050">
                <a:solidFill>
                  <a:srgbClr val="000000"/>
                </a:solidFill>
                <a:highlight>
                  <a:srgbClr val="F8F9FA"/>
                </a:highlight>
                <a:latin typeface="Courier New"/>
                <a:ea typeface="Courier New"/>
                <a:cs typeface="Courier New"/>
                <a:sym typeface="Courier New"/>
              </a:rPr>
              <a:t>NameError</a:t>
            </a:r>
            <a:r>
              <a:rPr lang="bg" sz="1050">
                <a:solidFill>
                  <a:srgbClr val="202122"/>
                </a:solidFill>
                <a:latin typeface="Arial"/>
                <a:ea typeface="Arial"/>
                <a:cs typeface="Arial"/>
                <a:sym typeface="Arial"/>
              </a:rPr>
              <a:t> occurred. This kind of error happens when a variable's name can't be found, usually because it doesn't exist. Since errors can be very specific, there needs to be an array of different exception names and there are. Python has at least 20 different built-in exceptions so each problem can be addressed.</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Now, what happens if we want to </a:t>
            </a:r>
            <a:r>
              <a:rPr i="1" lang="bg" sz="1050">
                <a:solidFill>
                  <a:srgbClr val="202122"/>
                </a:solidFill>
                <a:latin typeface="Arial"/>
                <a:ea typeface="Arial"/>
                <a:cs typeface="Arial"/>
                <a:sym typeface="Arial"/>
              </a:rPr>
              <a:t>catch</a:t>
            </a:r>
            <a:r>
              <a:rPr lang="bg" sz="1050">
                <a:solidFill>
                  <a:srgbClr val="202122"/>
                </a:solidFill>
                <a:latin typeface="Arial"/>
                <a:ea typeface="Arial"/>
                <a:cs typeface="Arial"/>
                <a:sym typeface="Arial"/>
              </a:rPr>
              <a:t> a specific error like </a:t>
            </a:r>
            <a:r>
              <a:rPr lang="bg" sz="1050">
                <a:solidFill>
                  <a:srgbClr val="000000"/>
                </a:solidFill>
                <a:highlight>
                  <a:srgbClr val="F8F9FA"/>
                </a:highlight>
                <a:latin typeface="Courier New"/>
                <a:ea typeface="Courier New"/>
                <a:cs typeface="Courier New"/>
                <a:sym typeface="Courier New"/>
              </a:rPr>
              <a:t>NameError</a:t>
            </a:r>
            <a:r>
              <a:rPr lang="bg" sz="1050">
                <a:solidFill>
                  <a:srgbClr val="202122"/>
                </a:solidFill>
                <a:latin typeface="Arial"/>
                <a:ea typeface="Arial"/>
                <a:cs typeface="Arial"/>
                <a:sym typeface="Arial"/>
              </a:rPr>
              <a:t>? To do this, we need to have the said error follow after the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latin typeface="Arial"/>
                <a:ea typeface="Arial"/>
                <a:cs typeface="Arial"/>
                <a:sym typeface="Arial"/>
              </a:rPr>
              <a:t> statement as shown in the example below.</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(spam)</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 </a:t>
            </a:r>
            <a:r>
              <a:rPr b="1" lang="bg" sz="1050">
                <a:solidFill>
                  <a:srgbClr val="D2413A"/>
                </a:solidFill>
                <a:highlight>
                  <a:srgbClr val="F8F9FA"/>
                </a:highlight>
                <a:latin typeface="Courier New"/>
                <a:ea typeface="Courier New"/>
                <a:cs typeface="Courier New"/>
                <a:sym typeface="Courier New"/>
              </a:rPr>
              <a:t>NameError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"spam isn't defined!"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"An unknown error has occurred!"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spam isn</a:t>
            </a:r>
            <a:r>
              <a:rPr lang="bg" sz="1050">
                <a:solidFill>
                  <a:srgbClr val="BA2121"/>
                </a:solidFill>
                <a:highlight>
                  <a:srgbClr val="F8F9FA"/>
                </a:highlight>
                <a:latin typeface="Courier New"/>
                <a:ea typeface="Courier New"/>
                <a:cs typeface="Courier New"/>
                <a:sym typeface="Courier New"/>
              </a:rPr>
              <a:t>'t defined!</a:t>
            </a:r>
            <a:endParaRPr sz="1050">
              <a:solidFill>
                <a:srgbClr val="BA2121"/>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rPr lang="bg" sz="1050">
                <a:solidFill>
                  <a:srgbClr val="202122"/>
                </a:solidFill>
                <a:highlight>
                  <a:srgbClr val="F5FFFA"/>
                </a:highlight>
                <a:latin typeface="Arial"/>
                <a:ea typeface="Arial"/>
                <a:cs typeface="Arial"/>
                <a:sym typeface="Arial"/>
              </a:rPr>
              <a:t>We can see that the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highlight>
                  <a:srgbClr val="F5FFFA"/>
                </a:highlight>
                <a:latin typeface="Arial"/>
                <a:ea typeface="Arial"/>
                <a:cs typeface="Arial"/>
                <a:sym typeface="Arial"/>
              </a:rPr>
              <a:t> statement by itself acts as a default error handler. It will handle any errors not caught by another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highlight>
                  <a:srgbClr val="F5FFFA"/>
                </a:highlight>
                <a:latin typeface="Arial"/>
                <a:ea typeface="Arial"/>
                <a:cs typeface="Arial"/>
                <a:sym typeface="Arial"/>
              </a:rPr>
              <a:t>. This means we can have ten different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highlight>
                  <a:srgbClr val="F5FFFA"/>
                </a:highlight>
                <a:latin typeface="Arial"/>
                <a:ea typeface="Arial"/>
                <a:cs typeface="Arial"/>
                <a:sym typeface="Arial"/>
              </a:rPr>
              <a:t> statements working to catch errors.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99"/>
          <p:cNvSpPr txBox="1"/>
          <p:nvPr>
            <p:ph idx="1" type="body"/>
          </p:nvPr>
        </p:nvSpPr>
        <p:spPr>
          <a:xfrm>
            <a:off x="1303800" y="98375"/>
            <a:ext cx="7030500" cy="4433400"/>
          </a:xfrm>
          <a:prstGeom prst="rect">
            <a:avLst/>
          </a:prstGeom>
        </p:spPr>
        <p:txBody>
          <a:bodyPr anchorCtr="0" anchor="t" bIns="91425" lIns="91425" spcFirstLastPara="1" rIns="91425" wrap="square" tIns="91425">
            <a:normAutofit lnSpcReduction="20000"/>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Else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else</a:t>
            </a:r>
            <a:r>
              <a:rPr lang="bg" sz="1050">
                <a:solidFill>
                  <a:srgbClr val="202122"/>
                </a:solidFill>
                <a:highlight>
                  <a:srgbClr val="F5FFFA"/>
                </a:highlight>
                <a:latin typeface="Arial"/>
                <a:ea typeface="Arial"/>
                <a:cs typeface="Arial"/>
                <a:sym typeface="Arial"/>
              </a:rPr>
              <a:t> statement functions just like it does with the </a:t>
            </a:r>
            <a:r>
              <a:rPr lang="bg" sz="1050">
                <a:solidFill>
                  <a:srgbClr val="000000"/>
                </a:solidFill>
                <a:highlight>
                  <a:srgbClr val="F8F9FA"/>
                </a:highlight>
                <a:latin typeface="Courier New"/>
                <a:ea typeface="Courier New"/>
                <a:cs typeface="Courier New"/>
                <a:sym typeface="Courier New"/>
              </a:rPr>
              <a:t>while</a:t>
            </a:r>
            <a:r>
              <a:rPr lang="bg" sz="1050">
                <a:solidFill>
                  <a:srgbClr val="202122"/>
                </a:solidFill>
                <a:highlight>
                  <a:srgbClr val="F5FFFA"/>
                </a:highlight>
                <a:latin typeface="Arial"/>
                <a:ea typeface="Arial"/>
                <a:cs typeface="Arial"/>
                <a:sym typeface="Arial"/>
              </a:rPr>
              <a:t> and </a:t>
            </a:r>
            <a:r>
              <a:rPr lang="bg" sz="1050">
                <a:solidFill>
                  <a:srgbClr val="000000"/>
                </a:solidFill>
                <a:highlight>
                  <a:srgbClr val="F8F9FA"/>
                </a:highlight>
                <a:latin typeface="Courier New"/>
                <a:ea typeface="Courier New"/>
                <a:cs typeface="Courier New"/>
                <a:sym typeface="Courier New"/>
              </a:rPr>
              <a:t>for</a:t>
            </a:r>
            <a:r>
              <a:rPr lang="bg" sz="1050">
                <a:solidFill>
                  <a:srgbClr val="202122"/>
                </a:solidFill>
                <a:highlight>
                  <a:srgbClr val="F5FFFA"/>
                </a:highlight>
                <a:latin typeface="Arial"/>
                <a:ea typeface="Arial"/>
                <a:cs typeface="Arial"/>
                <a:sym typeface="Arial"/>
              </a:rPr>
              <a:t> statements.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It executes </a:t>
            </a:r>
            <a:r>
              <a:rPr b="1" i="1" lang="bg" sz="1050">
                <a:solidFill>
                  <a:srgbClr val="202122"/>
                </a:solidFill>
                <a:highlight>
                  <a:srgbClr val="F5FFFA"/>
                </a:highlight>
                <a:latin typeface="Arial"/>
                <a:ea typeface="Arial"/>
                <a:cs typeface="Arial"/>
                <a:sym typeface="Arial"/>
              </a:rPr>
              <a:t>if</a:t>
            </a:r>
            <a:r>
              <a:rPr lang="bg" sz="1050">
                <a:solidFill>
                  <a:srgbClr val="202122"/>
                </a:solidFill>
                <a:highlight>
                  <a:srgbClr val="F5FFFA"/>
                </a:highlight>
                <a:latin typeface="Arial"/>
                <a:ea typeface="Arial"/>
                <a:cs typeface="Arial"/>
                <a:sym typeface="Arial"/>
              </a:rPr>
              <a:t> the </a:t>
            </a:r>
            <a:r>
              <a:rPr lang="bg" sz="1050">
                <a:solidFill>
                  <a:srgbClr val="000000"/>
                </a:solidFill>
                <a:highlight>
                  <a:srgbClr val="F8F9FA"/>
                </a:highlight>
                <a:latin typeface="Courier New"/>
                <a:ea typeface="Courier New"/>
                <a:cs typeface="Courier New"/>
                <a:sym typeface="Courier New"/>
              </a:rPr>
              <a:t>try</a:t>
            </a:r>
            <a:r>
              <a:rPr lang="bg" sz="1050">
                <a:solidFill>
                  <a:srgbClr val="202122"/>
                </a:solidFill>
                <a:highlight>
                  <a:srgbClr val="F5FFFA"/>
                </a:highlight>
                <a:latin typeface="Arial"/>
                <a:ea typeface="Arial"/>
                <a:cs typeface="Arial"/>
                <a:sym typeface="Arial"/>
              </a:rPr>
              <a:t> statement finishes without any errors or premature endings. This statement must come after the group of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highlight>
                  <a:srgbClr val="F5FFFA"/>
                </a:highlight>
                <a:latin typeface="Arial"/>
                <a:ea typeface="Arial"/>
                <a:cs typeface="Arial"/>
                <a:sym typeface="Arial"/>
              </a:rPr>
              <a:t> statements like the example below demonstrates.</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spam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7</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"I have </a:t>
            </a:r>
            <a:r>
              <a:rPr b="1" lang="bg" sz="1050">
                <a:solidFill>
                  <a:srgbClr val="BB6688"/>
                </a:solidFill>
                <a:highlight>
                  <a:srgbClr val="F8F9FA"/>
                </a:highlight>
                <a:latin typeface="Courier New"/>
                <a:ea typeface="Courier New"/>
                <a:cs typeface="Courier New"/>
                <a:sym typeface="Courier New"/>
              </a:rPr>
              <a:t>%d</a:t>
            </a:r>
            <a:r>
              <a:rPr lang="bg" sz="1050">
                <a:solidFill>
                  <a:srgbClr val="BA2121"/>
                </a:solidFill>
                <a:highlight>
                  <a:srgbClr val="F8F9FA"/>
                </a:highlight>
                <a:latin typeface="Courier New"/>
                <a:ea typeface="Courier New"/>
                <a:cs typeface="Courier New"/>
                <a:sym typeface="Courier New"/>
              </a:rPr>
              <a:t> cans of spam!"</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spam)</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"Some error has occurred!"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"Everything went smoothly!"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I have </a:t>
            </a:r>
            <a:r>
              <a:rPr lang="bg" sz="1050">
                <a:solidFill>
                  <a:srgbClr val="666666"/>
                </a:solidFill>
                <a:highlight>
                  <a:srgbClr val="F8F9FA"/>
                </a:highlight>
                <a:latin typeface="Courier New"/>
                <a:ea typeface="Courier New"/>
                <a:cs typeface="Courier New"/>
                <a:sym typeface="Courier New"/>
              </a:rPr>
              <a:t>7</a:t>
            </a:r>
            <a:r>
              <a:rPr lang="bg" sz="1050">
                <a:solidFill>
                  <a:srgbClr val="000000"/>
                </a:solidFill>
                <a:highlight>
                  <a:srgbClr val="F8F9FA"/>
                </a:highlight>
                <a:latin typeface="Courier New"/>
                <a:ea typeface="Courier New"/>
                <a:cs typeface="Courier New"/>
                <a:sym typeface="Courier New"/>
              </a:rPr>
              <a:t> cans of spam!</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Everything went smoothly!</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0"/>
          <p:cNvSpPr txBox="1"/>
          <p:nvPr>
            <p:ph idx="1" type="body"/>
          </p:nvPr>
        </p:nvSpPr>
        <p:spPr>
          <a:xfrm>
            <a:off x="1303800" y="112425"/>
            <a:ext cx="7030500" cy="4419300"/>
          </a:xfrm>
          <a:prstGeom prst="rect">
            <a:avLst/>
          </a:prstGeom>
        </p:spPr>
        <p:txBody>
          <a:bodyPr anchorCtr="0" anchor="t" bIns="91425" lIns="91425" spcFirstLastPara="1" rIns="91425" wrap="square" tIns="91425">
            <a:normAutofit fontScale="92500" lnSpcReduction="10000"/>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Finally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finally</a:t>
            </a:r>
            <a:r>
              <a:rPr lang="bg" sz="1050">
                <a:solidFill>
                  <a:srgbClr val="202122"/>
                </a:solidFill>
                <a:highlight>
                  <a:srgbClr val="F5FFFA"/>
                </a:highlight>
                <a:latin typeface="Arial"/>
                <a:ea typeface="Arial"/>
                <a:cs typeface="Arial"/>
                <a:sym typeface="Arial"/>
              </a:rPr>
              <a:t> statement is similar to the </a:t>
            </a:r>
            <a:r>
              <a:rPr lang="bg" sz="1050">
                <a:solidFill>
                  <a:srgbClr val="000000"/>
                </a:solidFill>
                <a:highlight>
                  <a:srgbClr val="F8F9FA"/>
                </a:highlight>
                <a:latin typeface="Courier New"/>
                <a:ea typeface="Courier New"/>
                <a:cs typeface="Courier New"/>
                <a:sym typeface="Courier New"/>
              </a:rPr>
              <a:t>else</a:t>
            </a:r>
            <a:r>
              <a:rPr lang="bg" sz="1050">
                <a:solidFill>
                  <a:srgbClr val="202122"/>
                </a:solidFill>
                <a:highlight>
                  <a:srgbClr val="F5FFFA"/>
                </a:highlight>
                <a:latin typeface="Arial"/>
                <a:ea typeface="Arial"/>
                <a:cs typeface="Arial"/>
                <a:sym typeface="Arial"/>
              </a:rPr>
              <a:t> statement, except it will always execute after the </a:t>
            </a:r>
            <a:r>
              <a:rPr lang="bg" sz="1050">
                <a:solidFill>
                  <a:srgbClr val="000000"/>
                </a:solidFill>
                <a:highlight>
                  <a:srgbClr val="F8F9FA"/>
                </a:highlight>
                <a:latin typeface="Courier New"/>
                <a:ea typeface="Courier New"/>
                <a:cs typeface="Courier New"/>
                <a:sym typeface="Courier New"/>
              </a:rPr>
              <a:t>try</a:t>
            </a:r>
            <a:r>
              <a:rPr lang="bg" sz="1050">
                <a:solidFill>
                  <a:srgbClr val="202122"/>
                </a:solidFill>
                <a:highlight>
                  <a:srgbClr val="F5FFFA"/>
                </a:highlight>
                <a:latin typeface="Arial"/>
                <a:ea typeface="Arial"/>
                <a:cs typeface="Arial"/>
                <a:sym typeface="Arial"/>
              </a:rPr>
              <a:t> statement, regardless if it fails or ends prematurely. The </a:t>
            </a:r>
            <a:r>
              <a:rPr lang="bg" sz="1050">
                <a:solidFill>
                  <a:srgbClr val="000000"/>
                </a:solidFill>
                <a:highlight>
                  <a:srgbClr val="F8F9FA"/>
                </a:highlight>
                <a:latin typeface="Courier New"/>
                <a:ea typeface="Courier New"/>
                <a:cs typeface="Courier New"/>
                <a:sym typeface="Courier New"/>
              </a:rPr>
              <a:t>finally</a:t>
            </a:r>
            <a:r>
              <a:rPr lang="bg" sz="1050">
                <a:solidFill>
                  <a:srgbClr val="202122"/>
                </a:solidFill>
                <a:highlight>
                  <a:srgbClr val="F5FFFA"/>
                </a:highlight>
                <a:latin typeface="Arial"/>
                <a:ea typeface="Arial"/>
                <a:cs typeface="Arial"/>
                <a:sym typeface="Arial"/>
              </a:rPr>
              <a:t> statement must go after the </a:t>
            </a:r>
            <a:r>
              <a:rPr lang="bg" sz="1050">
                <a:solidFill>
                  <a:srgbClr val="000000"/>
                </a:solidFill>
                <a:highlight>
                  <a:srgbClr val="F8F9FA"/>
                </a:highlight>
                <a:latin typeface="Courier New"/>
                <a:ea typeface="Courier New"/>
                <a:cs typeface="Courier New"/>
                <a:sym typeface="Courier New"/>
              </a:rPr>
              <a:t>else</a:t>
            </a:r>
            <a:r>
              <a:rPr lang="bg" sz="1050">
                <a:solidFill>
                  <a:srgbClr val="202122"/>
                </a:solidFill>
                <a:highlight>
                  <a:srgbClr val="F5FFFA"/>
                </a:highlight>
                <a:latin typeface="Arial"/>
                <a:ea typeface="Arial"/>
                <a:cs typeface="Arial"/>
                <a:sym typeface="Arial"/>
              </a:rPr>
              <a:t> statement. The example below demonstrates.</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"pop"</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"An error has occurred!"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"Everything went smoothly!"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finally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"Finishing up now..."</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pop</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Everything went smoothly!</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Finishing up now</a:t>
            </a:r>
            <a:r>
              <a:rPr lang="bg" sz="1050">
                <a:solidFill>
                  <a:srgbClr val="666666"/>
                </a:solidFill>
                <a:highlight>
                  <a:srgbClr val="F8F9FA"/>
                </a:highlight>
                <a:latin typeface="Courier New"/>
                <a:ea typeface="Courier New"/>
                <a:cs typeface="Courier New"/>
                <a:sym typeface="Courier New"/>
              </a:rPr>
              <a:t>...</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1"/>
          <p:cNvSpPr txBox="1"/>
          <p:nvPr>
            <p:ph idx="1" type="body"/>
          </p:nvPr>
        </p:nvSpPr>
        <p:spPr>
          <a:xfrm>
            <a:off x="1303800" y="149900"/>
            <a:ext cx="7030500" cy="438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"soda"</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"An error has occurred!"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finally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"Cleaning up any mess..."</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soda</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Cleaning up </a:t>
            </a:r>
            <a:r>
              <a:rPr lang="bg" sz="1050">
                <a:solidFill>
                  <a:srgbClr val="008000"/>
                </a:solidFill>
                <a:highlight>
                  <a:srgbClr val="F8F9FA"/>
                </a:highlight>
                <a:latin typeface="Courier New"/>
                <a:ea typeface="Courier New"/>
                <a:cs typeface="Courier New"/>
                <a:sym typeface="Courier New"/>
              </a:rPr>
              <a:t>any</a:t>
            </a:r>
            <a:r>
              <a:rPr lang="bg" sz="1050">
                <a:solidFill>
                  <a:srgbClr val="000000"/>
                </a:solidFill>
                <a:highlight>
                  <a:srgbClr val="F8F9FA"/>
                </a:highlight>
                <a:latin typeface="Courier New"/>
                <a:ea typeface="Courier New"/>
                <a:cs typeface="Courier New"/>
                <a:sym typeface="Courier New"/>
              </a:rPr>
              <a:t> mess</a:t>
            </a:r>
            <a:r>
              <a:rPr lang="bg" sz="1050">
                <a:solidFill>
                  <a:srgbClr val="666666"/>
                </a:solidFill>
                <a:highlight>
                  <a:srgbClr val="F8F9FA"/>
                </a:highlight>
                <a:latin typeface="Courier New"/>
                <a:ea typeface="Courier New"/>
                <a:cs typeface="Courier New"/>
                <a:sym typeface="Courier New"/>
              </a:rPr>
              <a:t>...</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1"/>
          <p:cNvSpPr txBox="1"/>
          <p:nvPr>
            <p:ph idx="1" type="body"/>
          </p:nvPr>
        </p:nvSpPr>
        <p:spPr>
          <a:xfrm>
            <a:off x="1303800" y="266175"/>
            <a:ext cx="7030500" cy="2541600"/>
          </a:xfrm>
          <a:prstGeom prst="rect">
            <a:avLst/>
          </a:prstGeom>
        </p:spPr>
        <p:txBody>
          <a:bodyPr anchorCtr="0" anchor="t" bIns="91425" lIns="91425" spcFirstLastPara="1" rIns="91425" wrap="square" tIns="91425">
            <a:normAutofit/>
          </a:bodyPr>
          <a:lstStyle/>
          <a:p>
            <a:pPr indent="0" lvl="0" marL="38100" marR="38100" rtl="0" algn="l">
              <a:spcBef>
                <a:spcPts val="0"/>
              </a:spcBef>
              <a:spcAft>
                <a:spcPts val="0"/>
              </a:spcAft>
              <a:buNone/>
            </a:pPr>
            <a:r>
              <a:rPr lang="bg" sz="1700">
                <a:solidFill>
                  <a:srgbClr val="1A1A1A"/>
                </a:solidFill>
                <a:highlight>
                  <a:srgbClr val="FFFFFF"/>
                </a:highlight>
                <a:latin typeface="Arial"/>
                <a:ea typeface="Arial"/>
                <a:cs typeface="Arial"/>
                <a:sym typeface="Arial"/>
              </a:rPr>
              <a:t>Blank lines</a:t>
            </a:r>
            <a:endParaRPr sz="1700">
              <a:solidFill>
                <a:srgbClr val="1A1A1A"/>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100">
                <a:solidFill>
                  <a:srgbClr val="000000"/>
                </a:solidFill>
                <a:latin typeface="Arial"/>
                <a:ea typeface="Arial"/>
                <a:cs typeface="Arial"/>
                <a:sym typeface="Arial"/>
              </a:rPr>
              <a:t>A logical line that contains only spaces, tabs, form feeds and possibly a comment, is ignored (i.e., no NEWLINE token is generated). During interactive input of statements, handling of a blank line may differ depending on the implementation of the read-eval-print loop. In the standard interactive interpreter, an entirely blank logical line (i.e. one containing not even whitespace or a comment) terminates a multi-line statement.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02"/>
          <p:cNvSpPr txBox="1"/>
          <p:nvPr>
            <p:ph idx="1" type="body"/>
          </p:nvPr>
        </p:nvSpPr>
        <p:spPr>
          <a:xfrm>
            <a:off x="1303800" y="117100"/>
            <a:ext cx="7030500" cy="44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457200" lvl="0" marL="0" rtl="0" algn="l">
              <a:spcBef>
                <a:spcPts val="120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 = 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Traceback (most recent call last):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module</a:t>
            </a:r>
            <a:r>
              <a:rPr lang="bg" sz="1050">
                <a:solidFill>
                  <a:srgbClr val="666666"/>
                </a:solidFill>
                <a:highlight>
                  <a:srgbClr val="F8F9FA"/>
                </a:highlight>
                <a:latin typeface="Courier New"/>
                <a:ea typeface="Courier New"/>
                <a:cs typeface="Courier New"/>
                <a:sym typeface="Courier New"/>
              </a:rPr>
              <a:t>&gt;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NameError</a:t>
            </a:r>
            <a:r>
              <a:rPr lang="bg" sz="1050">
                <a:solidFill>
                  <a:srgbClr val="000000"/>
                </a:solidFill>
                <a:highlight>
                  <a:srgbClr val="F8F9FA"/>
                </a:highlight>
                <a:latin typeface="Courier New"/>
                <a:ea typeface="Courier New"/>
                <a:cs typeface="Courier New"/>
                <a:sym typeface="Courier New"/>
              </a:rPr>
              <a:t>: name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is</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defined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&gt;&gt;&gt;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 = 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6</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 = 6'</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SyntaxError</a:t>
            </a:r>
            <a:r>
              <a:rPr lang="bg" sz="1050">
                <a:solidFill>
                  <a:srgbClr val="000000"/>
                </a:solidFill>
                <a:highlight>
                  <a:srgbClr val="F8F9FA"/>
                </a:highlight>
                <a:latin typeface="Courier New"/>
                <a:ea typeface="Courier New"/>
                <a:cs typeface="Courier New"/>
                <a:sym typeface="Courier New"/>
              </a:rPr>
              <a:t>: invalid syntax</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3"/>
          <p:cNvSpPr txBox="1"/>
          <p:nvPr>
            <p:ph idx="1" type="body"/>
          </p:nvPr>
        </p:nvSpPr>
        <p:spPr>
          <a:xfrm>
            <a:off x="1303800" y="46850"/>
            <a:ext cx="7030500" cy="448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votes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"yes"</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votes</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index(</a:t>
            </a:r>
            <a:r>
              <a:rPr lang="bg" sz="1050">
                <a:solidFill>
                  <a:srgbClr val="BA2121"/>
                </a:solidFill>
                <a:highlight>
                  <a:srgbClr val="F8F9FA"/>
                </a:highlight>
                <a:latin typeface="Courier New"/>
                <a:ea typeface="Courier New"/>
                <a:cs typeface="Courier New"/>
                <a:sym typeface="Courier New"/>
              </a:rPr>
              <a:t>"maybe"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Traceback (most recent call last):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module</a:t>
            </a:r>
            <a:r>
              <a:rPr lang="bg" sz="1050">
                <a:solidFill>
                  <a:srgbClr val="666666"/>
                </a:solidFill>
                <a:highlight>
                  <a:srgbClr val="F8F9FA"/>
                </a:highlight>
                <a:latin typeface="Courier New"/>
                <a:ea typeface="Courier New"/>
                <a:cs typeface="Courier New"/>
                <a:sym typeface="Courier New"/>
              </a:rPr>
              <a:t>&gt;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ValueError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'maybe'</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is</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list</a:t>
            </a:r>
            <a:endParaRPr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 ; a[</a:t>
            </a:r>
            <a:r>
              <a:rPr lang="bg" sz="1050">
                <a:solidFill>
                  <a:srgbClr val="BA2121"/>
                </a:solidFill>
                <a:highlight>
                  <a:srgbClr val="F8F9FA"/>
                </a:highlight>
                <a:latin typeface="Courier New"/>
                <a:ea typeface="Courier New"/>
                <a:cs typeface="Courier New"/>
                <a:sym typeface="Courier New"/>
              </a:rPr>
              <a:t>'Bill'</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Traceback (most recent call last):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module</a:t>
            </a:r>
            <a:r>
              <a:rPr lang="bg" sz="1050">
                <a:solidFill>
                  <a:srgbClr val="666666"/>
                </a:solidFill>
                <a:highlight>
                  <a:srgbClr val="F8F9FA"/>
                </a:highlight>
                <a:latin typeface="Courier New"/>
                <a:ea typeface="Courier New"/>
                <a:cs typeface="Courier New"/>
                <a:sym typeface="Courier New"/>
              </a:rPr>
              <a:t>&gt;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KeyError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'Bill'</a:t>
            </a:r>
            <a:endParaRPr sz="1050">
              <a:solidFill>
                <a:srgbClr val="BA2121"/>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4"/>
          <p:cNvSpPr txBox="1"/>
          <p:nvPr>
            <p:ph idx="1" type="body"/>
          </p:nvPr>
        </p:nvSpPr>
        <p:spPr>
          <a:xfrm>
            <a:off x="1303800" y="89000"/>
            <a:ext cx="7030500" cy="44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array(</a:t>
            </a:r>
            <a:r>
              <a:rPr lang="bg" sz="1050">
                <a:solidFill>
                  <a:srgbClr val="BA2121"/>
                </a:solidFill>
                <a:highlight>
                  <a:srgbClr val="F8F9FA"/>
                </a:highlight>
                <a:latin typeface="Courier New"/>
                <a:ea typeface="Courier New"/>
                <a:cs typeface="Courier New"/>
                <a:sym typeface="Courier New"/>
              </a:rPr>
              <a:t>'B'</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  a[</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0xfff</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Traceback (most recent call last):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module</a:t>
            </a:r>
            <a:r>
              <a:rPr lang="bg" sz="1050">
                <a:solidFill>
                  <a:srgbClr val="666666"/>
                </a:solidFill>
                <a:highlight>
                  <a:srgbClr val="F8F9FA"/>
                </a:highlight>
                <a:latin typeface="Courier New"/>
                <a:ea typeface="Courier New"/>
                <a:cs typeface="Courier New"/>
                <a:sym typeface="Courier New"/>
              </a:rPr>
              <a:t>&gt;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OverflowError</a:t>
            </a:r>
            <a:r>
              <a:rPr lang="bg" sz="1050">
                <a:solidFill>
                  <a:srgbClr val="000000"/>
                </a:solidFill>
                <a:highlight>
                  <a:srgbClr val="F8F9FA"/>
                </a:highlight>
                <a:latin typeface="Courier New"/>
                <a:ea typeface="Courier New"/>
                <a:cs typeface="Courier New"/>
                <a:sym typeface="Courier New"/>
              </a:rPr>
              <a:t>: unsigned byte integer </a:t>
            </a:r>
            <a:r>
              <a:rPr b="1" lang="bg" sz="1050">
                <a:solidFill>
                  <a:srgbClr val="AA22FF"/>
                </a:solidFill>
                <a:highlight>
                  <a:srgbClr val="F8F9FA"/>
                </a:highlight>
                <a:latin typeface="Courier New"/>
                <a:ea typeface="Courier New"/>
                <a:cs typeface="Courier New"/>
                <a:sym typeface="Courier New"/>
              </a:rPr>
              <a:t>is</a:t>
            </a:r>
            <a:r>
              <a:rPr lang="bg" sz="1050">
                <a:solidFill>
                  <a:srgbClr val="000000"/>
                </a:solidFill>
                <a:highlight>
                  <a:srgbClr val="F8F9FA"/>
                </a:highlight>
                <a:latin typeface="Courier New"/>
                <a:ea typeface="Courier New"/>
                <a:cs typeface="Courier New"/>
                <a:sym typeface="Courier New"/>
              </a:rPr>
              <a:t> greater than maximum</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Traceback (most recent call last):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BA2121"/>
                </a:solidFill>
                <a:highlight>
                  <a:srgbClr val="F8F9FA"/>
                </a:highlight>
                <a:latin typeface="Courier New"/>
                <a:ea typeface="Courier New"/>
                <a:cs typeface="Courier New"/>
                <a:sym typeface="Courier New"/>
              </a:rPr>
              <a:t>"&lt;stdin&gt;"</a:t>
            </a:r>
            <a:r>
              <a:rPr lang="bg" sz="1050">
                <a:solidFill>
                  <a:srgbClr val="000000"/>
                </a:solidFill>
                <a:highlight>
                  <a:srgbClr val="F8F9FA"/>
                </a:highlight>
                <a:latin typeface="Courier New"/>
                <a:ea typeface="Courier New"/>
                <a:cs typeface="Courier New"/>
                <a:sym typeface="Courier New"/>
              </a:rPr>
              <a:t>, line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&lt;</a:t>
            </a:r>
            <a:r>
              <a:rPr lang="bg" sz="1050">
                <a:solidFill>
                  <a:srgbClr val="000000"/>
                </a:solidFill>
                <a:highlight>
                  <a:srgbClr val="F8F9FA"/>
                </a:highlight>
                <a:latin typeface="Courier New"/>
                <a:ea typeface="Courier New"/>
                <a:cs typeface="Courier New"/>
                <a:sym typeface="Courier New"/>
              </a:rPr>
              <a:t>module</a:t>
            </a:r>
            <a:r>
              <a:rPr lang="bg" sz="1050">
                <a:solidFill>
                  <a:srgbClr val="666666"/>
                </a:solidFill>
                <a:highlight>
                  <a:srgbClr val="F8F9FA"/>
                </a:highlight>
                <a:latin typeface="Courier New"/>
                <a:ea typeface="Courier New"/>
                <a:cs typeface="Courier New"/>
                <a:sym typeface="Courier New"/>
              </a:rPr>
              <a:t>&gt;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D2413A"/>
                </a:solidFill>
                <a:highlight>
                  <a:srgbClr val="F8F9FA"/>
                </a:highlight>
                <a:latin typeface="Courier New"/>
                <a:ea typeface="Courier New"/>
                <a:cs typeface="Courier New"/>
                <a:sym typeface="Courier New"/>
              </a:rPr>
              <a:t>ZeroDivisionError</a:t>
            </a:r>
            <a:r>
              <a:rPr lang="bg" sz="1050">
                <a:solidFill>
                  <a:srgbClr val="000000"/>
                </a:solidFill>
                <a:highlight>
                  <a:srgbClr val="F8F9FA"/>
                </a:highlight>
                <a:latin typeface="Courier New"/>
                <a:ea typeface="Courier New"/>
                <a:cs typeface="Courier New"/>
                <a:sym typeface="Courier New"/>
              </a:rPr>
              <a:t>: division by zero</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The above exits with status = 1.</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05"/>
          <p:cNvSpPr txBox="1"/>
          <p:nvPr>
            <p:ph type="title"/>
          </p:nvPr>
        </p:nvSpPr>
        <p:spPr>
          <a:xfrm>
            <a:off x="1303800" y="92675"/>
            <a:ext cx="7030500" cy="553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The With Statement</a:t>
            </a:r>
            <a:endParaRPr/>
          </a:p>
        </p:txBody>
      </p:sp>
      <p:sp>
        <p:nvSpPr>
          <p:cNvPr id="757" name="Google Shape;757;p105"/>
          <p:cNvSpPr txBox="1"/>
          <p:nvPr>
            <p:ph idx="1" type="body"/>
          </p:nvPr>
        </p:nvSpPr>
        <p:spPr>
          <a:xfrm>
            <a:off x="1303800" y="688600"/>
            <a:ext cx="7030500" cy="3843000"/>
          </a:xfrm>
          <a:prstGeom prst="rect">
            <a:avLst/>
          </a:prstGeom>
        </p:spPr>
        <p:txBody>
          <a:bodyPr anchorCtr="0" anchor="t" bIns="91425" lIns="91425" spcFirstLastPara="1" rIns="91425" wrap="square" tIns="91425">
            <a:normAutofit/>
          </a:bodyPr>
          <a:lstStyle/>
          <a:p>
            <a:pPr indent="0" lvl="0" marL="0" rtl="0" algn="l">
              <a:spcBef>
                <a:spcPts val="500"/>
              </a:spcBef>
              <a:spcAft>
                <a:spcPts val="0"/>
              </a:spcAft>
              <a:buNone/>
            </a:pPr>
            <a:r>
              <a:rPr lang="bg" sz="1050">
                <a:solidFill>
                  <a:srgbClr val="202122"/>
                </a:solidFill>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with</a:t>
            </a:r>
            <a:r>
              <a:rPr lang="bg" sz="1050">
                <a:solidFill>
                  <a:srgbClr val="202122"/>
                </a:solidFill>
                <a:latin typeface="Arial"/>
                <a:ea typeface="Arial"/>
                <a:cs typeface="Arial"/>
                <a:sym typeface="Arial"/>
              </a:rPr>
              <a:t> statement is an error handling statement, similar to the </a:t>
            </a:r>
            <a:r>
              <a:rPr lang="bg" sz="1050">
                <a:solidFill>
                  <a:srgbClr val="000000"/>
                </a:solidFill>
                <a:highlight>
                  <a:srgbClr val="F8F9FA"/>
                </a:highlight>
                <a:latin typeface="Courier New"/>
                <a:ea typeface="Courier New"/>
                <a:cs typeface="Courier New"/>
                <a:sym typeface="Courier New"/>
              </a:rPr>
              <a:t>try</a:t>
            </a:r>
            <a:r>
              <a:rPr lang="bg" sz="1050">
                <a:solidFill>
                  <a:srgbClr val="202122"/>
                </a:solidFill>
                <a:latin typeface="Arial"/>
                <a:ea typeface="Arial"/>
                <a:cs typeface="Arial"/>
                <a:sym typeface="Arial"/>
              </a:rPr>
              <a:t> statement. The </a:t>
            </a:r>
            <a:r>
              <a:rPr lang="bg" sz="1050">
                <a:solidFill>
                  <a:srgbClr val="000000"/>
                </a:solidFill>
                <a:highlight>
                  <a:srgbClr val="F8F9FA"/>
                </a:highlight>
                <a:latin typeface="Courier New"/>
                <a:ea typeface="Courier New"/>
                <a:cs typeface="Courier New"/>
                <a:sym typeface="Courier New"/>
              </a:rPr>
              <a:t>with</a:t>
            </a:r>
            <a:r>
              <a:rPr lang="bg" sz="1050">
                <a:solidFill>
                  <a:srgbClr val="202122"/>
                </a:solidFill>
                <a:latin typeface="Arial"/>
                <a:ea typeface="Arial"/>
                <a:cs typeface="Arial"/>
                <a:sym typeface="Arial"/>
              </a:rPr>
              <a:t> statement is used to cleanup objects </a:t>
            </a:r>
            <a:r>
              <a:rPr i="1" lang="bg" sz="1050">
                <a:solidFill>
                  <a:srgbClr val="202122"/>
                </a:solidFill>
                <a:latin typeface="Arial"/>
                <a:ea typeface="Arial"/>
                <a:cs typeface="Arial"/>
                <a:sym typeface="Arial"/>
              </a:rPr>
              <a:t>automatically</a:t>
            </a:r>
            <a:r>
              <a:rPr lang="bg" sz="1050">
                <a:solidFill>
                  <a:srgbClr val="202122"/>
                </a:solidFill>
                <a:latin typeface="Arial"/>
                <a:ea typeface="Arial"/>
                <a:cs typeface="Arial"/>
                <a:sym typeface="Arial"/>
              </a:rPr>
              <a:t>. This helps reduce the amount of code that needs to be written, since the </a:t>
            </a:r>
            <a:r>
              <a:rPr lang="bg" sz="1050">
                <a:solidFill>
                  <a:srgbClr val="000000"/>
                </a:solidFill>
                <a:highlight>
                  <a:srgbClr val="F8F9FA"/>
                </a:highlight>
                <a:latin typeface="Courier New"/>
                <a:ea typeface="Courier New"/>
                <a:cs typeface="Courier New"/>
                <a:sym typeface="Courier New"/>
              </a:rPr>
              <a:t>finally</a:t>
            </a:r>
            <a:r>
              <a:rPr lang="bg" sz="1050">
                <a:solidFill>
                  <a:srgbClr val="202122"/>
                </a:solidFill>
                <a:latin typeface="Arial"/>
                <a:ea typeface="Arial"/>
                <a:cs typeface="Arial"/>
                <a:sym typeface="Arial"/>
              </a:rPr>
              <a:t> statement and the object's </a:t>
            </a:r>
            <a:r>
              <a:rPr i="1" lang="bg" sz="1050">
                <a:solidFill>
                  <a:srgbClr val="202122"/>
                </a:solidFill>
                <a:latin typeface="Arial"/>
                <a:ea typeface="Arial"/>
                <a:cs typeface="Arial"/>
                <a:sym typeface="Arial"/>
              </a:rPr>
              <a:t>manually</a:t>
            </a:r>
            <a:r>
              <a:rPr lang="bg" sz="1050">
                <a:solidFill>
                  <a:srgbClr val="202122"/>
                </a:solidFill>
                <a:latin typeface="Arial"/>
                <a:ea typeface="Arial"/>
                <a:cs typeface="Arial"/>
                <a:sym typeface="Arial"/>
              </a:rPr>
              <a:t> written cleanup is omitted.</a:t>
            </a:r>
            <a:endParaRPr sz="1050">
              <a:solidFill>
                <a:srgbClr val="202122"/>
              </a:solidFill>
              <a:latin typeface="Arial"/>
              <a:ea typeface="Arial"/>
              <a:cs typeface="Arial"/>
              <a:sym typeface="Arial"/>
            </a:endParaRPr>
          </a:p>
          <a:p>
            <a:pPr indent="0" lvl="0" marL="0" rtl="0" algn="l">
              <a:spcBef>
                <a:spcPts val="500"/>
              </a:spcBef>
              <a:spcAft>
                <a:spcPts val="0"/>
              </a:spcAft>
              <a:buNone/>
            </a:pPr>
            <a:r>
              <a:rPr lang="bg" sz="1050">
                <a:solidFill>
                  <a:srgbClr val="202122"/>
                </a:solidFill>
                <a:latin typeface="Arial"/>
                <a:ea typeface="Arial"/>
                <a:cs typeface="Arial"/>
                <a:sym typeface="Arial"/>
              </a:rPr>
              <a:t>To use the </a:t>
            </a:r>
            <a:r>
              <a:rPr lang="bg" sz="1050">
                <a:solidFill>
                  <a:srgbClr val="000000"/>
                </a:solidFill>
                <a:highlight>
                  <a:srgbClr val="F8F9FA"/>
                </a:highlight>
                <a:latin typeface="Courier New"/>
                <a:ea typeface="Courier New"/>
                <a:cs typeface="Courier New"/>
                <a:sym typeface="Courier New"/>
              </a:rPr>
              <a:t>with</a:t>
            </a:r>
            <a:r>
              <a:rPr lang="bg" sz="1050">
                <a:solidFill>
                  <a:srgbClr val="202122"/>
                </a:solidFill>
                <a:latin typeface="Arial"/>
                <a:ea typeface="Arial"/>
                <a:cs typeface="Arial"/>
                <a:sym typeface="Arial"/>
              </a:rPr>
              <a:t> statement, you'll need to specify an object you want to use followed by the </a:t>
            </a:r>
            <a:r>
              <a:rPr lang="bg" sz="1050">
                <a:solidFill>
                  <a:srgbClr val="000000"/>
                </a:solidFill>
                <a:highlight>
                  <a:srgbClr val="F8F9FA"/>
                </a:highlight>
                <a:latin typeface="Courier New"/>
                <a:ea typeface="Courier New"/>
                <a:cs typeface="Courier New"/>
                <a:sym typeface="Courier New"/>
              </a:rPr>
              <a:t>as</a:t>
            </a:r>
            <a:r>
              <a:rPr lang="bg" sz="1050">
                <a:solidFill>
                  <a:srgbClr val="202122"/>
                </a:solidFill>
                <a:latin typeface="Arial"/>
                <a:ea typeface="Arial"/>
                <a:cs typeface="Arial"/>
                <a:sym typeface="Arial"/>
              </a:rPr>
              <a:t> statement, which then ends with the variable name of that object. Here is an example using the </a:t>
            </a:r>
            <a:r>
              <a:rPr lang="bg" sz="1050">
                <a:solidFill>
                  <a:srgbClr val="000000"/>
                </a:solidFill>
                <a:highlight>
                  <a:srgbClr val="F8F9FA"/>
                </a:highlight>
                <a:latin typeface="Courier New"/>
                <a:ea typeface="Courier New"/>
                <a:cs typeface="Courier New"/>
                <a:sym typeface="Courier New"/>
              </a:rPr>
              <a:t>with</a:t>
            </a:r>
            <a:r>
              <a:rPr lang="bg" sz="1050">
                <a:solidFill>
                  <a:srgbClr val="202122"/>
                </a:solidFill>
                <a:latin typeface="Arial"/>
                <a:ea typeface="Arial"/>
                <a:cs typeface="Arial"/>
                <a:sym typeface="Arial"/>
              </a:rPr>
              <a:t> statement, assuming that the file </a:t>
            </a:r>
            <a:r>
              <a:rPr lang="bg" sz="1050">
                <a:solidFill>
                  <a:srgbClr val="000000"/>
                </a:solidFill>
                <a:highlight>
                  <a:srgbClr val="F8F9FA"/>
                </a:highlight>
                <a:latin typeface="Courier New"/>
                <a:ea typeface="Courier New"/>
                <a:cs typeface="Courier New"/>
                <a:sym typeface="Courier New"/>
              </a:rPr>
              <a:t>hello.txt</a:t>
            </a:r>
            <a:r>
              <a:rPr lang="bg" sz="1050">
                <a:solidFill>
                  <a:srgbClr val="202122"/>
                </a:solidFill>
                <a:latin typeface="Arial"/>
                <a:ea typeface="Arial"/>
                <a:cs typeface="Arial"/>
                <a:sym typeface="Arial"/>
              </a:rPr>
              <a:t> has the sentence </a:t>
            </a:r>
            <a:r>
              <a:rPr lang="bg" sz="1050">
                <a:solidFill>
                  <a:srgbClr val="000000"/>
                </a:solidFill>
                <a:highlight>
                  <a:srgbClr val="F8F9FA"/>
                </a:highlight>
                <a:latin typeface="Courier New"/>
                <a:ea typeface="Courier New"/>
                <a:cs typeface="Courier New"/>
                <a:sym typeface="Courier New"/>
              </a:rPr>
              <a:t>Hello, world!</a:t>
            </a:r>
            <a:r>
              <a:rPr lang="bg" sz="1050">
                <a:solidFill>
                  <a:srgbClr val="202122"/>
                </a:solidFill>
                <a:latin typeface="Arial"/>
                <a:ea typeface="Arial"/>
                <a:cs typeface="Arial"/>
                <a:sym typeface="Arial"/>
              </a:rPr>
              <a:t> in it.</a:t>
            </a:r>
            <a:endParaRPr sz="1050">
              <a:solidFill>
                <a:srgbClr val="202122"/>
              </a:solidFill>
              <a:latin typeface="Arial"/>
              <a:ea typeface="Arial"/>
              <a:cs typeface="Arial"/>
              <a:sym typeface="Arial"/>
            </a:endParaRPr>
          </a:p>
          <a:p>
            <a:pPr indent="0" lvl="0" marL="0" rtl="0" algn="l">
              <a:spcBef>
                <a:spcPts val="500"/>
              </a:spcBef>
              <a:spcAft>
                <a:spcPts val="0"/>
              </a:spcAft>
              <a:buNone/>
            </a:pPr>
            <a:r>
              <a:t/>
            </a:r>
            <a:endParaRPr sz="1050">
              <a:solidFill>
                <a:srgbClr val="202122"/>
              </a:solidFill>
              <a:latin typeface="Arial"/>
              <a:ea typeface="Arial"/>
              <a:cs typeface="Arial"/>
              <a:sym typeface="Arial"/>
            </a:endParaRPr>
          </a:p>
          <a:p>
            <a:pPr indent="0" lvl="0" marL="0" rtl="0" algn="l">
              <a:spcBef>
                <a:spcPts val="500"/>
              </a:spcBef>
              <a:spcAft>
                <a:spcPts val="0"/>
              </a:spcAft>
              <a:buNone/>
            </a:pPr>
            <a:r>
              <a:rPr b="1" lang="bg" sz="1050">
                <a:solidFill>
                  <a:srgbClr val="008000"/>
                </a:solidFill>
                <a:highlight>
                  <a:srgbClr val="F8F9FA"/>
                </a:highlight>
                <a:latin typeface="Courier New"/>
                <a:ea typeface="Courier New"/>
                <a:cs typeface="Courier New"/>
                <a:sym typeface="Courier New"/>
              </a:rPr>
              <a:t>with</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open</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"hello.txt"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"r"</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as</a:t>
            </a:r>
            <a:r>
              <a:rPr lang="bg" sz="1050">
                <a:solidFill>
                  <a:srgbClr val="000000"/>
                </a:solidFill>
                <a:highlight>
                  <a:srgbClr val="F8F9FA"/>
                </a:highlight>
                <a:latin typeface="Courier New"/>
                <a:ea typeface="Courier New"/>
                <a:cs typeface="Courier New"/>
                <a:sym typeface="Courier New"/>
              </a:rPr>
              <a:t> file: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(file</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read())</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500"/>
              </a:spcBef>
              <a:spcAft>
                <a:spcPts val="0"/>
              </a:spcAft>
              <a:buNone/>
            </a:pPr>
            <a:r>
              <a:rPr lang="bg" sz="1050">
                <a:solidFill>
                  <a:srgbClr val="000000"/>
                </a:solidFill>
                <a:highlight>
                  <a:srgbClr val="F8F9FA"/>
                </a:highlight>
                <a:latin typeface="Courier New"/>
                <a:ea typeface="Courier New"/>
                <a:cs typeface="Courier New"/>
                <a:sym typeface="Courier New"/>
              </a:rPr>
              <a:t>Hello, world!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500"/>
              </a:spcBef>
              <a:spcAft>
                <a:spcPts val="0"/>
              </a:spcAft>
              <a:buNone/>
            </a:pPr>
            <a:r>
              <a:t/>
            </a:r>
            <a:endParaRPr sz="1050">
              <a:solidFill>
                <a:srgbClr val="202122"/>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06"/>
          <p:cNvSpPr txBox="1"/>
          <p:nvPr>
            <p:ph idx="1" type="body"/>
          </p:nvPr>
        </p:nvSpPr>
        <p:spPr>
          <a:xfrm>
            <a:off x="1303800" y="178000"/>
            <a:ext cx="7030500" cy="4353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An example using the </a:t>
            </a:r>
            <a:r>
              <a:rPr lang="bg" sz="1050">
                <a:solidFill>
                  <a:srgbClr val="000000"/>
                </a:solidFill>
                <a:highlight>
                  <a:srgbClr val="F8F9FA"/>
                </a:highlight>
                <a:latin typeface="Courier New"/>
                <a:ea typeface="Courier New"/>
                <a:cs typeface="Courier New"/>
                <a:sym typeface="Courier New"/>
              </a:rPr>
              <a:t>try</a:t>
            </a:r>
            <a:r>
              <a:rPr lang="bg" sz="1050">
                <a:solidFill>
                  <a:srgbClr val="202122"/>
                </a:solidFill>
                <a:highlight>
                  <a:srgbClr val="F5FFFA"/>
                </a:highlight>
                <a:latin typeface="Arial"/>
                <a:ea typeface="Arial"/>
                <a:cs typeface="Arial"/>
                <a:sym typeface="Arial"/>
              </a:rPr>
              <a:t>, </a:t>
            </a:r>
            <a:r>
              <a:rPr lang="bg" sz="1050">
                <a:solidFill>
                  <a:srgbClr val="000000"/>
                </a:solidFill>
                <a:highlight>
                  <a:srgbClr val="F8F9FA"/>
                </a:highlight>
                <a:latin typeface="Courier New"/>
                <a:ea typeface="Courier New"/>
                <a:cs typeface="Courier New"/>
                <a:sym typeface="Courier New"/>
              </a:rPr>
              <a:t>except</a:t>
            </a:r>
            <a:r>
              <a:rPr lang="bg" sz="1050">
                <a:solidFill>
                  <a:srgbClr val="202122"/>
                </a:solidFill>
                <a:highlight>
                  <a:srgbClr val="F5FFFA"/>
                </a:highlight>
                <a:latin typeface="Arial"/>
                <a:ea typeface="Arial"/>
                <a:cs typeface="Arial"/>
                <a:sym typeface="Arial"/>
              </a:rPr>
              <a:t>, and </a:t>
            </a:r>
            <a:r>
              <a:rPr lang="bg" sz="1050">
                <a:solidFill>
                  <a:srgbClr val="000000"/>
                </a:solidFill>
                <a:highlight>
                  <a:srgbClr val="F8F9FA"/>
                </a:highlight>
                <a:latin typeface="Courier New"/>
                <a:ea typeface="Courier New"/>
                <a:cs typeface="Courier New"/>
                <a:sym typeface="Courier New"/>
              </a:rPr>
              <a:t>finally</a:t>
            </a:r>
            <a:r>
              <a:rPr lang="bg" sz="1050">
                <a:solidFill>
                  <a:srgbClr val="202122"/>
                </a:solidFill>
                <a:highlight>
                  <a:srgbClr val="F5FFFA"/>
                </a:highlight>
                <a:latin typeface="Arial"/>
                <a:ea typeface="Arial"/>
                <a:cs typeface="Arial"/>
                <a:sym typeface="Arial"/>
              </a:rPr>
              <a:t> statements. Again, it assumes that the file </a:t>
            </a:r>
            <a:r>
              <a:rPr lang="bg" sz="1050">
                <a:solidFill>
                  <a:srgbClr val="000000"/>
                </a:solidFill>
                <a:highlight>
                  <a:srgbClr val="F8F9FA"/>
                </a:highlight>
                <a:latin typeface="Courier New"/>
                <a:ea typeface="Courier New"/>
                <a:cs typeface="Courier New"/>
                <a:sym typeface="Courier New"/>
              </a:rPr>
              <a:t>hello.txt</a:t>
            </a:r>
            <a:r>
              <a:rPr lang="bg" sz="1050">
                <a:solidFill>
                  <a:srgbClr val="202122"/>
                </a:solidFill>
                <a:highlight>
                  <a:srgbClr val="F5FFFA"/>
                </a:highlight>
                <a:latin typeface="Arial"/>
                <a:ea typeface="Arial"/>
                <a:cs typeface="Arial"/>
                <a:sym typeface="Arial"/>
              </a:rPr>
              <a:t> has the sentence </a:t>
            </a:r>
            <a:r>
              <a:rPr lang="bg" sz="1050">
                <a:solidFill>
                  <a:srgbClr val="000000"/>
                </a:solidFill>
                <a:highlight>
                  <a:srgbClr val="F8F9FA"/>
                </a:highlight>
                <a:latin typeface="Courier New"/>
                <a:ea typeface="Courier New"/>
                <a:cs typeface="Courier New"/>
                <a:sym typeface="Courier New"/>
              </a:rPr>
              <a:t>Hello, world!</a:t>
            </a:r>
            <a:r>
              <a:rPr lang="bg" sz="1050">
                <a:solidFill>
                  <a:srgbClr val="202122"/>
                </a:solidFill>
                <a:highlight>
                  <a:srgbClr val="F5FFFA"/>
                </a:highlight>
                <a:latin typeface="Arial"/>
                <a:ea typeface="Arial"/>
                <a:cs typeface="Arial"/>
                <a:sym typeface="Arial"/>
              </a:rPr>
              <a:t> in it.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open</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"hello.txt"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(file</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read())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 </a:t>
            </a:r>
            <a:r>
              <a:rPr b="1" lang="bg" sz="1050">
                <a:solidFill>
                  <a:srgbClr val="D2413A"/>
                </a:solidFill>
                <a:highlight>
                  <a:srgbClr val="F8F9FA"/>
                </a:highlight>
                <a:latin typeface="Courier New"/>
                <a:ea typeface="Courier New"/>
                <a:cs typeface="Courier New"/>
                <a:sym typeface="Courier New"/>
              </a:rPr>
              <a:t>IOError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"An I/O error has occurred!"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"An unknown error has occurred!"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finally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file</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close()</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Hello, world!</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rPr lang="bg" sz="1050">
                <a:solidFill>
                  <a:srgbClr val="202122"/>
                </a:solidFill>
                <a:highlight>
                  <a:srgbClr val="F5FFFA"/>
                </a:highlight>
                <a:latin typeface="Arial"/>
                <a:ea typeface="Arial"/>
                <a:cs typeface="Arial"/>
                <a:sym typeface="Arial"/>
              </a:rPr>
              <a:t>However, if an error occurs while the file is open, the file will not be closed. Previously, one would have to write a try...finally block to ensure a proper cleanup of objects, which would require a lot more work and sacrifice readability.</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07"/>
          <p:cNvSpPr txBox="1"/>
          <p:nvPr>
            <p:ph type="title"/>
          </p:nvPr>
        </p:nvSpPr>
        <p:spPr>
          <a:xfrm>
            <a:off x="1303800" y="134825"/>
            <a:ext cx="7030500" cy="530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Other Statements</a:t>
            </a:r>
            <a:endParaRPr/>
          </a:p>
        </p:txBody>
      </p:sp>
      <p:sp>
        <p:nvSpPr>
          <p:cNvPr id="768" name="Google Shape;768;p107"/>
          <p:cNvSpPr txBox="1"/>
          <p:nvPr>
            <p:ph idx="1" type="body"/>
          </p:nvPr>
        </p:nvSpPr>
        <p:spPr>
          <a:xfrm>
            <a:off x="1303800" y="697975"/>
            <a:ext cx="7030500" cy="38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295275" lvl="0" marL="457200" rtl="0" algn="l">
              <a:spcBef>
                <a:spcPts val="1200"/>
              </a:spcBef>
              <a:spcAft>
                <a:spcPts val="0"/>
              </a:spcAft>
              <a:buSzPts val="1050"/>
              <a:buChar char="●"/>
            </a:pPr>
            <a:r>
              <a:rPr lang="bg" sz="1050">
                <a:solidFill>
                  <a:srgbClr val="000000"/>
                </a:solidFill>
                <a:highlight>
                  <a:srgbClr val="F8F9FA"/>
                </a:highlight>
                <a:latin typeface="Courier New"/>
                <a:ea typeface="Courier New"/>
                <a:cs typeface="Courier New"/>
                <a:sym typeface="Courier New"/>
              </a:rPr>
              <a:t>assert</a:t>
            </a:r>
            <a:r>
              <a:rPr lang="bg" sz="1050">
                <a:solidFill>
                  <a:srgbClr val="202122"/>
                </a:solidFill>
                <a:highlight>
                  <a:srgbClr val="F0F8FF"/>
                </a:highlight>
                <a:latin typeface="Arial"/>
                <a:ea typeface="Arial"/>
                <a:cs typeface="Arial"/>
                <a:sym typeface="Arial"/>
              </a:rPr>
              <a:t> statement.</a:t>
            </a:r>
            <a:endParaRPr sz="1050">
              <a:solidFill>
                <a:srgbClr val="202122"/>
              </a:solidFill>
              <a:highlight>
                <a:srgbClr val="F0F8FF"/>
              </a:highlight>
              <a:latin typeface="Arial"/>
              <a:ea typeface="Arial"/>
              <a:cs typeface="Arial"/>
              <a:sym typeface="Arial"/>
            </a:endParaRPr>
          </a:p>
          <a:p>
            <a:pPr indent="-295275" lvl="0" marL="457200" rtl="0" algn="l">
              <a:spcBef>
                <a:spcPts val="0"/>
              </a:spcBef>
              <a:spcAft>
                <a:spcPts val="0"/>
              </a:spcAft>
              <a:buSzPts val="1050"/>
              <a:buChar char="●"/>
            </a:pPr>
            <a:r>
              <a:rPr lang="bg" sz="1050">
                <a:solidFill>
                  <a:srgbClr val="000000"/>
                </a:solidFill>
                <a:highlight>
                  <a:srgbClr val="F8F9FA"/>
                </a:highlight>
                <a:latin typeface="Courier New"/>
                <a:ea typeface="Courier New"/>
                <a:cs typeface="Courier New"/>
                <a:sym typeface="Courier New"/>
              </a:rPr>
              <a:t>in</a:t>
            </a:r>
            <a:r>
              <a:rPr lang="bg" sz="1050">
                <a:solidFill>
                  <a:srgbClr val="202122"/>
                </a:solidFill>
                <a:highlight>
                  <a:srgbClr val="F0F8FF"/>
                </a:highlight>
                <a:latin typeface="Arial"/>
                <a:ea typeface="Arial"/>
                <a:cs typeface="Arial"/>
                <a:sym typeface="Arial"/>
              </a:rPr>
              <a:t> statement.</a:t>
            </a:r>
            <a:endParaRPr sz="1050">
              <a:solidFill>
                <a:srgbClr val="202122"/>
              </a:solidFill>
              <a:highlight>
                <a:srgbClr val="F0F8FF"/>
              </a:highlight>
              <a:latin typeface="Arial"/>
              <a:ea typeface="Arial"/>
              <a:cs typeface="Arial"/>
              <a:sym typeface="Arial"/>
            </a:endParaRPr>
          </a:p>
          <a:p>
            <a:pPr indent="-295275" lvl="0" marL="457200" rtl="0" algn="l">
              <a:spcBef>
                <a:spcPts val="0"/>
              </a:spcBef>
              <a:spcAft>
                <a:spcPts val="0"/>
              </a:spcAft>
              <a:buSzPts val="1050"/>
              <a:buChar char="●"/>
            </a:pPr>
            <a:r>
              <a:rPr lang="bg" sz="1050">
                <a:solidFill>
                  <a:srgbClr val="000000"/>
                </a:solidFill>
                <a:highlight>
                  <a:srgbClr val="F8F9FA"/>
                </a:highlight>
                <a:latin typeface="Courier New"/>
                <a:ea typeface="Courier New"/>
                <a:cs typeface="Courier New"/>
                <a:sym typeface="Courier New"/>
              </a:rPr>
              <a:t>is</a:t>
            </a:r>
            <a:r>
              <a:rPr lang="bg" sz="1050">
                <a:solidFill>
                  <a:srgbClr val="202122"/>
                </a:solidFill>
                <a:highlight>
                  <a:srgbClr val="F0F8FF"/>
                </a:highlight>
                <a:latin typeface="Arial"/>
                <a:ea typeface="Arial"/>
                <a:cs typeface="Arial"/>
                <a:sym typeface="Arial"/>
              </a:rPr>
              <a:t> statement.</a:t>
            </a:r>
            <a:endParaRPr sz="1050">
              <a:solidFill>
                <a:srgbClr val="202122"/>
              </a:solidFill>
              <a:highlight>
                <a:srgbClr val="F0F8FF"/>
              </a:highlight>
              <a:latin typeface="Arial"/>
              <a:ea typeface="Arial"/>
              <a:cs typeface="Arial"/>
              <a:sym typeface="Arial"/>
            </a:endParaRPr>
          </a:p>
          <a:p>
            <a:pPr indent="-295275" lvl="0" marL="457200" rtl="0" algn="l">
              <a:spcBef>
                <a:spcPts val="0"/>
              </a:spcBef>
              <a:spcAft>
                <a:spcPts val="0"/>
              </a:spcAft>
              <a:buSzPts val="1050"/>
              <a:buChar char="●"/>
            </a:pPr>
            <a:r>
              <a:rPr lang="bg" sz="1050">
                <a:solidFill>
                  <a:srgbClr val="000000"/>
                </a:solidFill>
                <a:highlight>
                  <a:srgbClr val="F8F9FA"/>
                </a:highlight>
                <a:latin typeface="Courier New"/>
                <a:ea typeface="Courier New"/>
                <a:cs typeface="Courier New"/>
                <a:sym typeface="Courier New"/>
              </a:rPr>
              <a:t>pass</a:t>
            </a:r>
            <a:r>
              <a:rPr lang="bg" sz="1050">
                <a:solidFill>
                  <a:srgbClr val="202122"/>
                </a:solidFill>
                <a:highlight>
                  <a:srgbClr val="F0F8FF"/>
                </a:highlight>
                <a:latin typeface="Arial"/>
                <a:ea typeface="Arial"/>
                <a:cs typeface="Arial"/>
                <a:sym typeface="Arial"/>
              </a:rPr>
              <a:t> statement.</a:t>
            </a:r>
            <a:endParaRPr sz="1050">
              <a:solidFill>
                <a:srgbClr val="202122"/>
              </a:solidFill>
              <a:highlight>
                <a:srgbClr val="F0F8FF"/>
              </a:highlight>
              <a:latin typeface="Arial"/>
              <a:ea typeface="Arial"/>
              <a:cs typeface="Arial"/>
              <a:sym typeface="Arial"/>
            </a:endParaRPr>
          </a:p>
          <a:p>
            <a:pPr indent="0" lvl="0" marL="0" rtl="0" algn="l">
              <a:spcBef>
                <a:spcPts val="100"/>
              </a:spcBef>
              <a:spcAft>
                <a:spcPts val="12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8"/>
          <p:cNvSpPr txBox="1"/>
          <p:nvPr>
            <p:ph idx="1" type="body"/>
          </p:nvPr>
        </p:nvSpPr>
        <p:spPr>
          <a:xfrm>
            <a:off x="1303800" y="103050"/>
            <a:ext cx="7030500" cy="4428600"/>
          </a:xfrm>
          <a:prstGeom prst="rect">
            <a:avLst/>
          </a:prstGeom>
        </p:spPr>
        <p:txBody>
          <a:bodyPr anchorCtr="0" anchor="t" bIns="91425" lIns="91425" spcFirstLastPara="1" rIns="91425" wrap="square" tIns="91425">
            <a:normAutofit fontScale="77500" lnSpcReduction="20000"/>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Assert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a:t>
            </a:r>
            <a:r>
              <a:rPr lang="bg" sz="1050">
                <a:solidFill>
                  <a:srgbClr val="000000"/>
                </a:solidFill>
                <a:highlight>
                  <a:srgbClr val="F8F9FA"/>
                </a:highlight>
                <a:latin typeface="Courier New"/>
                <a:ea typeface="Courier New"/>
                <a:cs typeface="Courier New"/>
                <a:sym typeface="Courier New"/>
              </a:rPr>
              <a:t>assert</a:t>
            </a:r>
            <a:r>
              <a:rPr lang="bg" sz="1050">
                <a:solidFill>
                  <a:srgbClr val="202122"/>
                </a:solidFill>
                <a:highlight>
                  <a:srgbClr val="F5FFFA"/>
                </a:highlight>
                <a:latin typeface="Arial"/>
                <a:ea typeface="Arial"/>
                <a:cs typeface="Arial"/>
                <a:sym typeface="Arial"/>
              </a:rPr>
              <a:t> statement is primarily used for debugging. It depends upon the value </a:t>
            </a:r>
            <a:r>
              <a:rPr lang="bg" sz="1050">
                <a:solidFill>
                  <a:srgbClr val="000000"/>
                </a:solidFill>
                <a:highlight>
                  <a:srgbClr val="F8F9FA"/>
                </a:highlight>
                <a:latin typeface="Courier New"/>
                <a:ea typeface="Courier New"/>
                <a:cs typeface="Courier New"/>
                <a:sym typeface="Courier New"/>
              </a:rPr>
              <a:t>__debug__</a:t>
            </a:r>
            <a:r>
              <a:rPr lang="bg" sz="1050">
                <a:solidFill>
                  <a:srgbClr val="202122"/>
                </a:solidFill>
                <a:highlight>
                  <a:srgbClr val="F5FFFA"/>
                </a:highlight>
                <a:latin typeface="Arial"/>
                <a:ea typeface="Arial"/>
                <a:cs typeface="Arial"/>
                <a:sym typeface="Arial"/>
              </a:rPr>
              <a:t> being </a:t>
            </a:r>
            <a:r>
              <a:rPr lang="bg" sz="1050">
                <a:solidFill>
                  <a:srgbClr val="000000"/>
                </a:solidFill>
                <a:highlight>
                  <a:srgbClr val="F8F9FA"/>
                </a:highlight>
                <a:latin typeface="Courier New"/>
                <a:ea typeface="Courier New"/>
                <a:cs typeface="Courier New"/>
                <a:sym typeface="Courier New"/>
              </a:rPr>
              <a:t>True</a:t>
            </a:r>
            <a:r>
              <a:rPr lang="bg" sz="1050">
                <a:solidFill>
                  <a:srgbClr val="202122"/>
                </a:solidFill>
                <a:highlight>
                  <a:srgbClr val="F5FFFA"/>
                </a:highlight>
                <a:latin typeface="Arial"/>
                <a:ea typeface="Arial"/>
                <a:cs typeface="Arial"/>
                <a:sym typeface="Arial"/>
              </a:rPr>
              <a:t> (which it is under normal circumstances.)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202122"/>
                </a:solidFill>
                <a:highlight>
                  <a:srgbClr val="F5FFFA"/>
                </a:highlight>
                <a:latin typeface="Arial"/>
                <a:ea typeface="Arial"/>
                <a:cs typeface="Arial"/>
                <a:sym typeface="Arial"/>
              </a:rPr>
              <a:t>It will check a condition and if that condition fails, it will raise an AssertionError. The purpose of the </a:t>
            </a:r>
            <a:r>
              <a:rPr lang="bg" sz="1050">
                <a:solidFill>
                  <a:srgbClr val="000000"/>
                </a:solidFill>
                <a:highlight>
                  <a:srgbClr val="F8F9FA"/>
                </a:highlight>
                <a:latin typeface="Courier New"/>
                <a:ea typeface="Courier New"/>
                <a:cs typeface="Courier New"/>
                <a:sym typeface="Courier New"/>
              </a:rPr>
              <a:t>assert</a:t>
            </a:r>
            <a:r>
              <a:rPr lang="bg" sz="1050">
                <a:solidFill>
                  <a:srgbClr val="202122"/>
                </a:solidFill>
                <a:highlight>
                  <a:srgbClr val="F5FFFA"/>
                </a:highlight>
                <a:latin typeface="Arial"/>
                <a:ea typeface="Arial"/>
                <a:cs typeface="Arial"/>
                <a:sym typeface="Arial"/>
              </a:rPr>
              <a:t> statement is to test certain conditions before the program actually runs.</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'__debug__ ='</a:t>
            </a:r>
            <a:r>
              <a:rPr lang="bg" sz="1050">
                <a:solidFill>
                  <a:srgbClr val="000000"/>
                </a:solidFill>
                <a:highlight>
                  <a:srgbClr val="F8F9FA"/>
                </a:highlight>
                <a:latin typeface="Courier New"/>
                <a:ea typeface="Courier New"/>
                <a:cs typeface="Courier New"/>
                <a:sym typeface="Courier New"/>
              </a:rPr>
              <a:t>, __debug__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for</a:t>
            </a:r>
            <a:r>
              <a:rPr lang="bg" sz="1050">
                <a:solidFill>
                  <a:srgbClr val="000000"/>
                </a:solidFill>
                <a:highlight>
                  <a:srgbClr val="F8F9FA"/>
                </a:highlight>
                <a:latin typeface="Courier New"/>
                <a:ea typeface="Courier New"/>
                <a:cs typeface="Courier New"/>
                <a:sym typeface="Courier New"/>
              </a:rPr>
              <a:t> spam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spam ='</a:t>
            </a:r>
            <a:r>
              <a:rPr lang="bg" sz="1050">
                <a:solidFill>
                  <a:srgbClr val="000000"/>
                </a:solidFill>
                <a:highlight>
                  <a:srgbClr val="F8F9FA"/>
                </a:highlight>
                <a:latin typeface="Courier New"/>
                <a:ea typeface="Courier New"/>
                <a:cs typeface="Courier New"/>
                <a:sym typeface="Courier New"/>
              </a:rPr>
              <a:t>, spam)</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try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assert</a:t>
            </a:r>
            <a:r>
              <a:rPr lang="bg" sz="1050">
                <a:solidFill>
                  <a:srgbClr val="000000"/>
                </a:solidFill>
                <a:highlight>
                  <a:srgbClr val="F8F9FA"/>
                </a:highlight>
                <a:latin typeface="Courier New"/>
                <a:ea typeface="Courier New"/>
                <a:cs typeface="Courier New"/>
                <a:sym typeface="Courier New"/>
              </a:rPr>
              <a:t> spam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Checking that spam is zero.</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 </a:t>
            </a:r>
            <a:r>
              <a:rPr b="1" lang="bg" sz="1050">
                <a:solidFill>
                  <a:srgbClr val="D2413A"/>
                </a:solidFill>
                <a:highlight>
                  <a:srgbClr val="F8F9FA"/>
                </a:highlight>
                <a:latin typeface="Courier New"/>
                <a:ea typeface="Courier New"/>
                <a:cs typeface="Courier New"/>
                <a:sym typeface="Courier New"/>
              </a:rPr>
              <a:t>AssertionError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"AssertionError detected!"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"Unknown error detected!"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"spam was zero, no error raised!"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09"/>
          <p:cNvSpPr txBox="1"/>
          <p:nvPr>
            <p:ph idx="1" type="body"/>
          </p:nvPr>
        </p:nvSpPr>
        <p:spPr>
          <a:xfrm>
            <a:off x="1303800" y="121800"/>
            <a:ext cx="7030500" cy="44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t>
            </a:r>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try</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if</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 spam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 </a:t>
            </a:r>
            <a:r>
              <a:rPr b="1" lang="bg" sz="1050">
                <a:solidFill>
                  <a:srgbClr val="008000"/>
                </a:solidFill>
                <a:highlight>
                  <a:srgbClr val="F8F9FA"/>
                </a:highlight>
                <a:latin typeface="Courier New"/>
                <a:ea typeface="Courier New"/>
                <a:cs typeface="Courier New"/>
                <a:sym typeface="Courier New"/>
              </a:rPr>
              <a:t>raise</a:t>
            </a:r>
            <a:r>
              <a:rPr lang="bg" sz="1050">
                <a:solidFill>
                  <a:srgbClr val="000000"/>
                </a:solidFill>
                <a:highlight>
                  <a:srgbClr val="F8F9FA"/>
                </a:highlight>
                <a:latin typeface="Courier New"/>
                <a:ea typeface="Courier New"/>
                <a:cs typeface="Courier New"/>
                <a:sym typeface="Courier New"/>
              </a:rPr>
              <a:t> </a:t>
            </a:r>
            <a:r>
              <a:rPr b="1" lang="bg" sz="1050">
                <a:solidFill>
                  <a:srgbClr val="D2413A"/>
                </a:solidFill>
                <a:highlight>
                  <a:srgbClr val="F8F9FA"/>
                </a:highlight>
                <a:latin typeface="Courier New"/>
                <a:ea typeface="Courier New"/>
                <a:cs typeface="Courier New"/>
                <a:sym typeface="Courier New"/>
              </a:rPr>
              <a:t>AssertionError</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Equivalent to "assert" above.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 </a:t>
            </a:r>
            <a:r>
              <a:rPr b="1" lang="bg" sz="1050">
                <a:solidFill>
                  <a:srgbClr val="D2413A"/>
                </a:solidFill>
                <a:highlight>
                  <a:srgbClr val="F8F9FA"/>
                </a:highlight>
                <a:latin typeface="Courier New"/>
                <a:ea typeface="Courier New"/>
                <a:cs typeface="Courier New"/>
                <a:sym typeface="Courier New"/>
              </a:rPr>
              <a:t>AssertionError</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"AssertionError detected!"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except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"Unknown error detected!"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else</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13970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"spam was zero, no error raised!"</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10"/>
          <p:cNvSpPr txBox="1"/>
          <p:nvPr>
            <p:ph idx="1" type="body"/>
          </p:nvPr>
        </p:nvSpPr>
        <p:spPr>
          <a:xfrm>
            <a:off x="1303800" y="309175"/>
            <a:ext cx="7030500" cy="42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&gt;&gt;&gt; Output</a:t>
            </a:r>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__debug__ = 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spam = 0</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spam was zero, no error raised!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spam was zero, no error raised!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spam = 1</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AssertionError detected!</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AssertionError detected!</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11"/>
          <p:cNvSpPr txBox="1"/>
          <p:nvPr>
            <p:ph idx="1" type="body"/>
          </p:nvPr>
        </p:nvSpPr>
        <p:spPr>
          <a:xfrm>
            <a:off x="1303800" y="84325"/>
            <a:ext cx="7030500" cy="4447200"/>
          </a:xfrm>
          <a:prstGeom prst="rect">
            <a:avLst/>
          </a:prstGeom>
        </p:spPr>
        <p:txBody>
          <a:bodyPr anchorCtr="0" anchor="t" bIns="91425" lIns="91425" spcFirstLastPara="1" rIns="91425" wrap="square" tIns="91425">
            <a:normAutofit/>
          </a:bodyPr>
          <a:lstStyle/>
          <a:p>
            <a:pPr indent="0" lvl="0" marL="0" rtl="0" algn="l">
              <a:lnSpc>
                <a:spcPct val="160000"/>
              </a:lnSpc>
              <a:spcBef>
                <a:spcPts val="400"/>
              </a:spcBef>
              <a:spcAft>
                <a:spcPts val="0"/>
              </a:spcAft>
              <a:buNone/>
            </a:pPr>
            <a:r>
              <a:rPr b="1" lang="bg" sz="1550">
                <a:solidFill>
                  <a:srgbClr val="000000"/>
                </a:solidFill>
                <a:latin typeface="Arial"/>
                <a:ea typeface="Arial"/>
                <a:cs typeface="Arial"/>
                <a:sym typeface="Arial"/>
              </a:rPr>
              <a:t>The In Statement</a:t>
            </a:r>
            <a:endParaRPr b="1" sz="1550">
              <a:solidFill>
                <a:srgbClr val="000000"/>
              </a:solidFill>
              <a:latin typeface="Arial"/>
              <a:ea typeface="Arial"/>
              <a:cs typeface="Arial"/>
              <a:sym typeface="Arial"/>
            </a:endParaRPr>
          </a:p>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This </a:t>
            </a:r>
            <a:r>
              <a:rPr lang="bg" sz="1050">
                <a:solidFill>
                  <a:srgbClr val="000000"/>
                </a:solidFill>
                <a:highlight>
                  <a:srgbClr val="F8F9FA"/>
                </a:highlight>
                <a:latin typeface="Courier New"/>
                <a:ea typeface="Courier New"/>
                <a:cs typeface="Courier New"/>
                <a:sym typeface="Courier New"/>
              </a:rPr>
              <a:t>in</a:t>
            </a:r>
            <a:r>
              <a:rPr lang="bg" sz="1050">
                <a:solidFill>
                  <a:srgbClr val="202122"/>
                </a:solidFill>
                <a:highlight>
                  <a:srgbClr val="F5FFFA"/>
                </a:highlight>
                <a:latin typeface="Arial"/>
                <a:ea typeface="Arial"/>
                <a:cs typeface="Arial"/>
                <a:sym typeface="Arial"/>
              </a:rPr>
              <a:t> statement returns a Boolean value: </a:t>
            </a:r>
            <a:r>
              <a:rPr lang="bg" sz="1050">
                <a:solidFill>
                  <a:srgbClr val="000000"/>
                </a:solidFill>
                <a:highlight>
                  <a:srgbClr val="F8F9FA"/>
                </a:highlight>
                <a:latin typeface="Courier New"/>
                <a:ea typeface="Courier New"/>
                <a:cs typeface="Courier New"/>
                <a:sym typeface="Courier New"/>
              </a:rPr>
              <a:t>True</a:t>
            </a:r>
            <a:r>
              <a:rPr lang="bg" sz="1050">
                <a:solidFill>
                  <a:srgbClr val="202122"/>
                </a:solidFill>
                <a:highlight>
                  <a:srgbClr val="F5FFFA"/>
                </a:highlight>
                <a:latin typeface="Arial"/>
                <a:ea typeface="Arial"/>
                <a:cs typeface="Arial"/>
                <a:sym typeface="Arial"/>
              </a:rPr>
              <a:t> or </a:t>
            </a:r>
            <a:r>
              <a:rPr lang="bg" sz="1050">
                <a:solidFill>
                  <a:srgbClr val="000000"/>
                </a:solidFill>
                <a:highlight>
                  <a:srgbClr val="F8F9FA"/>
                </a:highlight>
                <a:latin typeface="Courier New"/>
                <a:ea typeface="Courier New"/>
                <a:cs typeface="Courier New"/>
                <a:sym typeface="Courier New"/>
              </a:rPr>
              <a:t>False</a:t>
            </a:r>
            <a:r>
              <a:rPr lang="bg" sz="1050">
                <a:solidFill>
                  <a:srgbClr val="202122"/>
                </a:solidFill>
                <a:highlight>
                  <a:srgbClr val="F5FFFA"/>
                </a:highlight>
                <a:latin typeface="Arial"/>
                <a:ea typeface="Arial"/>
                <a:cs typeface="Arial"/>
                <a:sym typeface="Arial"/>
              </a:rPr>
              <a:t>.</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"xor"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True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"inv"</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"xor"</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"and"</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"not"</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666666"/>
                </a:solidFill>
                <a:highlight>
                  <a:srgbClr val="F8F9FA"/>
                </a:highlight>
                <a:latin typeface="Courier New"/>
                <a:ea typeface="Courier New"/>
                <a:cs typeface="Courier New"/>
                <a:sym typeface="Courier New"/>
              </a:rPr>
              <a:t>&gt;&gt;&gt;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t>
            </a:r>
            <a:r>
              <a:rPr lang="bg" sz="1050">
                <a:solidFill>
                  <a:srgbClr val="000000"/>
                </a:solidFill>
                <a:highlight>
                  <a:srgbClr val="F8F9FA"/>
                </a:highlight>
                <a:latin typeface="Courier New"/>
                <a:ea typeface="Courier New"/>
                <a:cs typeface="Courier New"/>
                <a:sym typeface="Courier New"/>
              </a:rPr>
              <a:t> </a:t>
            </a:r>
            <a:r>
              <a:rPr b="1" lang="bg" sz="1050">
                <a:solidFill>
                  <a:srgbClr val="AA22FF"/>
                </a:solidFill>
                <a:highlight>
                  <a:srgbClr val="F8F9FA"/>
                </a:highlight>
                <a:latin typeface="Courier New"/>
                <a:ea typeface="Courier New"/>
                <a:cs typeface="Courier New"/>
                <a:sym typeface="Courier New"/>
              </a:rPr>
              <a:t>in</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"aaa"</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"aaaa"</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False</a:t>
            </a:r>
            <a:endParaRPr b="1" sz="1050">
              <a:solidFill>
                <a:srgbClr val="00800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