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91.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90.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Lst>
  <p:sldSz cy="5143500" cx="9144000"/>
  <p:notesSz cx="6858000" cy="9144000"/>
  <p:embeddedFontLst>
    <p:embeddedFont>
      <p:font typeface="Roboto"/>
      <p:regular r:id="rId199"/>
      <p:bold r:id="rId200"/>
      <p:italic r:id="rId201"/>
      <p:boldItalic r:id="rId202"/>
    </p:embeddedFont>
    <p:embeddedFont>
      <p:font typeface="Nunito"/>
      <p:regular r:id="rId203"/>
      <p:bold r:id="rId204"/>
      <p:italic r:id="rId205"/>
      <p:boldItalic r:id="rId206"/>
    </p:embeddedFont>
    <p:embeddedFont>
      <p:font typeface="Maven Pro"/>
      <p:regular r:id="rId207"/>
      <p:bold r:id="rId2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font" Target="fonts/Roboto-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Nunito-boldItalic.fntdata"/><Relationship Id="rId205" Type="http://schemas.openxmlformats.org/officeDocument/2006/relationships/font" Target="fonts/Nunito-italic.fntdata"/><Relationship Id="rId204" Type="http://schemas.openxmlformats.org/officeDocument/2006/relationships/font" Target="fonts/Nunito-bold.fntdata"/><Relationship Id="rId203" Type="http://schemas.openxmlformats.org/officeDocument/2006/relationships/font" Target="fonts/Nunito-regular.fntdata"/><Relationship Id="rId208" Type="http://schemas.openxmlformats.org/officeDocument/2006/relationships/font" Target="fonts/MavenPro-bold.fntdata"/><Relationship Id="rId207" Type="http://schemas.openxmlformats.org/officeDocument/2006/relationships/font" Target="fonts/MavenPro-regular.fntdata"/><Relationship Id="rId202" Type="http://schemas.openxmlformats.org/officeDocument/2006/relationships/font" Target="fonts/Roboto-boldItalic.fntdata"/><Relationship Id="rId201" Type="http://schemas.openxmlformats.org/officeDocument/2006/relationships/font" Target="fonts/Roboto-italic.fntdata"/><Relationship Id="rId200"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663860a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663860a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170c2bd8e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170c2bd8e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424efd4c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424efd4c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424efd4c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424efd4c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424efd4c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424efd4c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170c2bd8e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170c2bd8e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424efd4c9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424efd4c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424efd4c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424efd4c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424efd4c9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424efd4c9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424efd4c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424efd4c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424efd4c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424efd4c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663860a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663860a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170c2bd8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170c2bd8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170c2bd8e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170c2bd8e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170c2bd8e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170c2bd8e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70c2bd8e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70c2bd8e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170c2bd8e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170c2bd8e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170c2bd8e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170c2bd8e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170c2bd8e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170c2bd8e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3fe51335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3fe51335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3fe51335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3fe51335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3fe51335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3fe51335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ef4996f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3ef4996f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3fe51335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3fe51335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3fe51335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3fe51335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3fe51335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3fe51335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3fe51335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3fe51335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10eac692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10eac692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170c2bd8e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170c2bd8e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170c2bd8e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170c2bd8e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170c2bd8e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170c2bd8e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170c2bd8e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170c2bd8e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170c2bd8e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170c2bd8e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fd8330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3fd8330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170c2bd8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170c2bd8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170c2bd8e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170c2bd8e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10eac692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10eac692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170c2bd8e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170c2bd8e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1424efd4c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1424efd4c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424efd4c9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424efd4c9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424efd4c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424efd4c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424efd4c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424efd4c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1170c2bd8e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1170c2bd8e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170c2bd8e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170c2bd8e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fd83305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fd83305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170c2bd8e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170c2bd8e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170c2bd8e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1170c2bd8e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170c2bd8e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170c2bd8e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1170c2bd8e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1170c2bd8e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10eac692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10eac692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10eac692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10eac692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170c2bd8e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170c2bd8e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170c2bd8e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170c2bd8e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170c2bd8e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1170c2bd8e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170c2bd8e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1170c2bd8e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3ef4996f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3ef4996f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170c2bd8e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170c2bd8e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170c2bd8e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170c2bd8e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170c2bd8e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170c2bd8e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170c2bd8e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170c2bd8e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170c2bd8e8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170c2bd8e8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170c2bd8e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170c2bd8e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170c2bd8e8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170c2bd8e8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170c2bd8e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170c2bd8e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170c2bd8e8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170c2bd8e8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1170c2bd8e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1170c2bd8e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ef4996f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ef4996f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170c2bd8e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170c2bd8e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170c2bd8e8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170c2bd8e8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170c2bd8e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170c2bd8e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170c2bd8e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170c2bd8e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1170c2bd8e8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1170c2bd8e8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170c2bd8e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170c2bd8e8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110eac692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110eac692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1170c2bd8e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1170c2bd8e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170c2bd8e8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170c2bd8e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170c2bd8e8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170c2bd8e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ff4524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ff4524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170c2bd8e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170c2bd8e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1170c2bd8e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1170c2bd8e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170c2bd8e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170c2bd8e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170c2bd8e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170c2bd8e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170c2bd8e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1170c2bd8e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170c2bd8e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170c2bd8e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170c2bd8e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170c2bd8e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1170c2bd8e8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1170c2bd8e8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144e7104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144e7104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44e7104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144e7104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ff4524e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3ff4524e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44e71042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44e71042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110eac692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110eac692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1316f49471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1316f49471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316f49471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316f49471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11a44037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11a44037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316f49471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316f49471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1316f49471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1316f49471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316f49471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316f49471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1316f49471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1316f49471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316f49471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316f49471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3ff4524e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3ff4524e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1316f49471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1316f49471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1316f49471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1316f49471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111a44037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111a44037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fe99c489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fe99c489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2534fb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2534fb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16f4947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316f4947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316f4947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316f4947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3c5eeb90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3c5eeb90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316f4947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316f4947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316f49471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316f49471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316f4947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316f4947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16f4947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16f4947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316f4947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316f4947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316f49471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316f49471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1a4403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1a4403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316f49471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316f49471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316f4947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316f4947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316f49471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316f49471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16f49471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16f49471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316f4947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316f4947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316f4947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316f4947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316f49471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316f49471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316f49471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316f49471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316f49471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316f49471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316f4947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316f4947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663860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663860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316f49471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316f49471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316f49471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316f49471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316f49471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316f49471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16f49471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16f49471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316f49471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316f49471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316f49471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316f49471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16f4947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16f4947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316f49471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316f49471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316f49471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316f49471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16f49471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16f49471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e8dcb070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13e8dcb07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316f49471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316f49471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316f49471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316f49471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316f49471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316f49471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3e8dcb0707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13e8dcb0707_0_98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0fe99c489f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0fe99c489f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0fe99c489f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fe99c489f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fe99c489f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0fe99c489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16f49471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16f49471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16f49471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16f49471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16f49471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316f49471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663860a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663860a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170c2bd8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170c2bd8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70c2bd8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70c2bd8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170c2bd8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170c2bd8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170c2bd8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170c2bd8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170c2bd8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170c2bd8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170c2bd8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170c2bd8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170c2bd8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170c2bd8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70c2bd8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170c2bd8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170c2bd8e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170c2bd8e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170c2bd8e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170c2bd8e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e8dcb0707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3e8dcb0707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bg">
                <a:solidFill>
                  <a:schemeClr val="dk1"/>
                </a:solidFill>
              </a:rPr>
              <a:t>01:10:00</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bg">
                <a:solidFill>
                  <a:schemeClr val="dk1"/>
                </a:solidFill>
              </a:rPr>
              <a:t>Представете си че продавате сандвичи…</a:t>
            </a:r>
            <a:endParaRPr>
              <a:solidFill>
                <a:schemeClr val="dk1"/>
              </a:solidFill>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bg"/>
              <a:t>Взимате шунката, салата, сиренето, хляба .. и ги нарязвате на походящи заготовки</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bg"/>
              <a:t>Оставяте заготовките и клиентите ви могат да си направят бързо сами сандвичи по техен вкус.</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170c2bd8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170c2bd8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70c2bd8e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170c2bd8e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170c2bd8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170c2bd8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170c2bd8e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170c2bd8e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0fe99c489f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0fe99c489f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ee628a20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ee628a20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3ee628a20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3ee628a20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3ee628a20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3ee628a20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0fe99c489f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0fe99c489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16f49471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16f49471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663860a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663860a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0fe99c489f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0fe99c489f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170c2bd8e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170c2bd8e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170c2bd8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170c2bd8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170c2bd8e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170c2bd8e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170c2bd8e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170c2bd8e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170c2bd8e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170c2bd8e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170c2bd8e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170c2bd8e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0fe99c489f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0fe99c489f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170c2bd8e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170c2bd8e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170c2bd8e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170c2bd8e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663860a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663860a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1663860a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1663860a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1663860a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1663860a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1663860a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1663860a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10eac69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10eac69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1663860af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1663860a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10eac692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10eac692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3ee628a2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3ee628a2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424efd4c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424efd4c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424efd4c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424efd4c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170c2bd8e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170c2bd8e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802386" y="363474"/>
            <a:ext cx="7543800" cy="120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802386" y="1591056"/>
            <a:ext cx="7543800" cy="3038100"/>
          </a:xfrm>
          <a:prstGeom prst="rect">
            <a:avLst/>
          </a:prstGeom>
          <a:noFill/>
          <a:ln>
            <a:noFill/>
          </a:ln>
        </p:spPr>
        <p:txBody>
          <a:bodyPr anchorCtr="0" anchor="t" bIns="34275" lIns="68575" spcFirstLastPara="1" rIns="68575" wrap="square" tIns="34275">
            <a:normAutofit/>
          </a:bodyPr>
          <a:lstStyle>
            <a:lvl1pPr indent="-298450" lvl="0" marL="457200" rtl="0" algn="l">
              <a:lnSpc>
                <a:spcPct val="90000"/>
              </a:lnSpc>
              <a:spcBef>
                <a:spcPts val="900"/>
              </a:spcBef>
              <a:spcAft>
                <a:spcPts val="0"/>
              </a:spcAft>
              <a:buSzPts val="1100"/>
              <a:buChar char="●"/>
              <a:defRPr/>
            </a:lvl1pPr>
            <a:lvl2pPr indent="-298450" lvl="1" marL="914400" rtl="0" algn="l">
              <a:lnSpc>
                <a:spcPct val="90000"/>
              </a:lnSpc>
              <a:spcBef>
                <a:spcPts val="1200"/>
              </a:spcBef>
              <a:spcAft>
                <a:spcPts val="0"/>
              </a:spcAft>
              <a:buSzPts val="1100"/>
              <a:buChar char="○"/>
              <a:defRPr/>
            </a:lvl2pPr>
            <a:lvl3pPr indent="-298450" lvl="2" marL="1371600" rtl="0" algn="l">
              <a:lnSpc>
                <a:spcPct val="90000"/>
              </a:lnSpc>
              <a:spcBef>
                <a:spcPts val="300"/>
              </a:spcBef>
              <a:spcAft>
                <a:spcPts val="0"/>
              </a:spcAft>
              <a:buSzPts val="1100"/>
              <a:buChar char="■"/>
              <a:defRPr/>
            </a:lvl3pPr>
            <a:lvl4pPr indent="-298450" lvl="3" marL="1828800" rtl="0" algn="l">
              <a:lnSpc>
                <a:spcPct val="90000"/>
              </a:lnSpc>
              <a:spcBef>
                <a:spcPts val="300"/>
              </a:spcBef>
              <a:spcAft>
                <a:spcPts val="0"/>
              </a:spcAft>
              <a:buSzPts val="1100"/>
              <a:buChar char="●"/>
              <a:defRPr/>
            </a:lvl4pPr>
            <a:lvl5pPr indent="-298450" lvl="4" marL="2286000" rtl="0" algn="l">
              <a:lnSpc>
                <a:spcPct val="90000"/>
              </a:lnSpc>
              <a:spcBef>
                <a:spcPts val="300"/>
              </a:spcBef>
              <a:spcAft>
                <a:spcPts val="0"/>
              </a:spcAft>
              <a:buSzPts val="1100"/>
              <a:buChar char="○"/>
              <a:defRPr/>
            </a:lvl5pPr>
            <a:lvl6pPr indent="-298450" lvl="5" marL="2743200" rtl="0" algn="l">
              <a:lnSpc>
                <a:spcPct val="90000"/>
              </a:lnSpc>
              <a:spcBef>
                <a:spcPts val="300"/>
              </a:spcBef>
              <a:spcAft>
                <a:spcPts val="0"/>
              </a:spcAft>
              <a:buSzPts val="1100"/>
              <a:buChar char="■"/>
              <a:defRPr/>
            </a:lvl6pPr>
            <a:lvl7pPr indent="-298450" lvl="6" marL="3200400" rtl="0" algn="l">
              <a:lnSpc>
                <a:spcPct val="90000"/>
              </a:lnSpc>
              <a:spcBef>
                <a:spcPts val="300"/>
              </a:spcBef>
              <a:spcAft>
                <a:spcPts val="0"/>
              </a:spcAft>
              <a:buSzPts val="1100"/>
              <a:buChar char="●"/>
              <a:defRPr/>
            </a:lvl7pPr>
            <a:lvl8pPr indent="-298450" lvl="7" marL="3657600" rtl="0" algn="l">
              <a:lnSpc>
                <a:spcPct val="90000"/>
              </a:lnSpc>
              <a:spcBef>
                <a:spcPts val="300"/>
              </a:spcBef>
              <a:spcAft>
                <a:spcPts val="0"/>
              </a:spcAft>
              <a:buSzPts val="1100"/>
              <a:buChar char="○"/>
              <a:defRPr/>
            </a:lvl8pPr>
            <a:lvl9pPr indent="-298450" lvl="8" marL="4114800" rtl="0" algn="l">
              <a:lnSpc>
                <a:spcPct val="90000"/>
              </a:lnSpc>
              <a:spcBef>
                <a:spcPts val="300"/>
              </a:spcBef>
              <a:spcAft>
                <a:spcPts val="200"/>
              </a:spcAft>
              <a:buSzPts val="1100"/>
              <a:buChar char="■"/>
              <a:defRPr/>
            </a:lvl9pPr>
          </a:lstStyle>
          <a:p/>
        </p:txBody>
      </p:sp>
      <p:sp>
        <p:nvSpPr>
          <p:cNvPr id="276" name="Google Shape;276;p13"/>
          <p:cNvSpPr txBox="1"/>
          <p:nvPr>
            <p:ph idx="10" type="dt"/>
          </p:nvPr>
        </p:nvSpPr>
        <p:spPr>
          <a:xfrm>
            <a:off x="5973318" y="4704588"/>
            <a:ext cx="24552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 name="Google Shape;277;p13"/>
          <p:cNvSpPr txBox="1"/>
          <p:nvPr>
            <p:ph idx="11" type="ftr"/>
          </p:nvPr>
        </p:nvSpPr>
        <p:spPr>
          <a:xfrm>
            <a:off x="816102" y="4704588"/>
            <a:ext cx="4745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8" name="Google Shape;278;p13"/>
          <p:cNvSpPr txBox="1"/>
          <p:nvPr>
            <p:ph idx="12" type="sldNum"/>
          </p:nvPr>
        </p:nvSpPr>
        <p:spPr>
          <a:xfrm>
            <a:off x="8483346" y="4704588"/>
            <a:ext cx="480300" cy="273900"/>
          </a:xfrm>
          <a:prstGeom prst="rect">
            <a:avLst/>
          </a:prstGeom>
          <a:noFill/>
          <a:ln>
            <a:noFill/>
          </a:ln>
        </p:spPr>
        <p:txBody>
          <a:bodyPr anchorCtr="0" anchor="ctr" bIns="34275" lIns="68575" spcFirstLastPara="1" rIns="68575" wrap="square" tIns="34275">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OBJECT_1">
    <p:spTree>
      <p:nvGrpSpPr>
        <p:cNvPr id="279" name="Shape 279"/>
        <p:cNvGrpSpPr/>
        <p:nvPr/>
      </p:nvGrpSpPr>
      <p:grpSpPr>
        <a:xfrm>
          <a:off x="0" y="0"/>
          <a:ext cx="0" cy="0"/>
          <a:chOff x="0" y="0"/>
          <a:chExt cx="0" cy="0"/>
        </a:xfrm>
      </p:grpSpPr>
      <p:sp>
        <p:nvSpPr>
          <p:cNvPr id="280" name="Google Shape;280;p14"/>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0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1" name="Google Shape;281;p14"/>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2" name="Google Shape;28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3" name="Google Shape;283;p14"/>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84" name="Shape 284"/>
        <p:cNvGrpSpPr/>
        <p:nvPr/>
      </p:nvGrpSpPr>
      <p:grpSpPr>
        <a:xfrm>
          <a:off x="0" y="0"/>
          <a:ext cx="0" cy="0"/>
          <a:chOff x="0" y="0"/>
          <a:chExt cx="0" cy="0"/>
        </a:xfrm>
      </p:grpSpPr>
      <p:sp>
        <p:nvSpPr>
          <p:cNvPr id="285" name="Google Shape;285;p15"/>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6" name="Google Shape;286;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87" name="Google Shape;287;p15"/>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Title and Content">
    <p:spTree>
      <p:nvGrpSpPr>
        <p:cNvPr id="288" name="Shape 288"/>
        <p:cNvGrpSpPr/>
        <p:nvPr/>
      </p:nvGrpSpPr>
      <p:grpSpPr>
        <a:xfrm>
          <a:off x="0" y="0"/>
          <a:ext cx="0" cy="0"/>
          <a:chOff x="0" y="0"/>
          <a:chExt cx="0" cy="0"/>
        </a:xfrm>
      </p:grpSpPr>
      <p:sp>
        <p:nvSpPr>
          <p:cNvPr id="289" name="Google Shape;289;p16"/>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0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16"/>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300"/>
              <a:buNone/>
              <a:defRPr/>
            </a:lvl1pPr>
            <a:lvl2pPr indent="-228600" lvl="1" marL="914400" rtl="0" algn="l">
              <a:spcBef>
                <a:spcPts val="1200"/>
              </a:spcBef>
              <a:spcAft>
                <a:spcPts val="0"/>
              </a:spcAft>
              <a:buSzPts val="1100"/>
              <a:buNone/>
              <a:defRPr/>
            </a:lvl2pPr>
            <a:lvl3pPr indent="-228600" lvl="2" marL="1371600" rtl="0" algn="l">
              <a:spcBef>
                <a:spcPts val="1200"/>
              </a:spcBef>
              <a:spcAft>
                <a:spcPts val="0"/>
              </a:spcAft>
              <a:buSzPts val="1100"/>
              <a:buNone/>
              <a:defRPr/>
            </a:lvl3pPr>
            <a:lvl4pPr indent="-228600" lvl="3" marL="1828800" rtl="0" algn="l">
              <a:spcBef>
                <a:spcPts val="1200"/>
              </a:spcBef>
              <a:spcAft>
                <a:spcPts val="0"/>
              </a:spcAft>
              <a:buSzPts val="1100"/>
              <a:buNone/>
              <a:defRPr/>
            </a:lvl4pPr>
            <a:lvl5pPr indent="-228600" lvl="4" marL="2286000" rtl="0" algn="l">
              <a:spcBef>
                <a:spcPts val="1200"/>
              </a:spcBef>
              <a:spcAft>
                <a:spcPts val="0"/>
              </a:spcAft>
              <a:buSzPts val="1100"/>
              <a:buNone/>
              <a:defRPr/>
            </a:lvl5pPr>
            <a:lvl6pPr indent="-228600" lvl="5" marL="2743200" rtl="0" algn="l">
              <a:spcBef>
                <a:spcPts val="1200"/>
              </a:spcBef>
              <a:spcAft>
                <a:spcPts val="0"/>
              </a:spcAft>
              <a:buSzPts val="1100"/>
              <a:buNone/>
              <a:defRPr/>
            </a:lvl6pPr>
            <a:lvl7pPr indent="-228600" lvl="6" marL="3200400" rtl="0" algn="l">
              <a:spcBef>
                <a:spcPts val="1200"/>
              </a:spcBef>
              <a:spcAft>
                <a:spcPts val="0"/>
              </a:spcAft>
              <a:buSzPts val="1100"/>
              <a:buNone/>
              <a:defRPr/>
            </a:lvl7pPr>
            <a:lvl8pPr indent="-228600" lvl="7" marL="3657600" rtl="0" algn="l">
              <a:spcBef>
                <a:spcPts val="1200"/>
              </a:spcBef>
              <a:spcAft>
                <a:spcPts val="0"/>
              </a:spcAft>
              <a:buSzPts val="1100"/>
              <a:buNone/>
              <a:defRPr/>
            </a:lvl8pPr>
            <a:lvl9pPr indent="-228600" lvl="8" marL="4114800" rtl="0" algn="l">
              <a:spcBef>
                <a:spcPts val="1200"/>
              </a:spcBef>
              <a:spcAft>
                <a:spcPts val="1200"/>
              </a:spcAft>
              <a:buSzPts val="1100"/>
              <a:buNone/>
              <a:defRPr/>
            </a:lvl9pPr>
          </a:lstStyle>
          <a:p/>
        </p:txBody>
      </p:sp>
      <p:sp>
        <p:nvSpPr>
          <p:cNvPr id="291" name="Google Shape;291;p16"/>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92" name="Google Shape;292;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93" name="Google Shape;293;p16"/>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94" name="Shape 294"/>
        <p:cNvGrpSpPr/>
        <p:nvPr/>
      </p:nvGrpSpPr>
      <p:grpSpPr>
        <a:xfrm>
          <a:off x="0" y="0"/>
          <a:ext cx="0" cy="0"/>
          <a:chOff x="0" y="0"/>
          <a:chExt cx="0" cy="0"/>
        </a:xfrm>
      </p:grpSpPr>
      <p:sp>
        <p:nvSpPr>
          <p:cNvPr id="295" name="Google Shape;295;p17"/>
          <p:cNvSpPr txBox="1"/>
          <p:nvPr>
            <p:ph type="ctrTitle"/>
          </p:nvPr>
        </p:nvSpPr>
        <p:spPr>
          <a:xfrm>
            <a:off x="1997106" y="63627"/>
            <a:ext cx="51498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6" name="Google Shape;296;p1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
        <p:nvSpPr>
          <p:cNvPr id="297" name="Google Shape;297;p17"/>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98" name="Google Shape;298;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99" name="Google Shape;299;p17"/>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spTree>
      <p:nvGrpSpPr>
        <p:cNvPr id="306" name="Shape 306"/>
        <p:cNvGrpSpPr/>
        <p:nvPr/>
      </p:nvGrpSpPr>
      <p:grpSpPr>
        <a:xfrm>
          <a:off x="0" y="0"/>
          <a:ext cx="0" cy="0"/>
          <a:chOff x="0" y="0"/>
          <a:chExt cx="0" cy="0"/>
        </a:xfrm>
      </p:grpSpPr>
      <p:sp>
        <p:nvSpPr>
          <p:cNvPr id="307" name="Google Shape;307;p19"/>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0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8" name="Google Shape;308;p19"/>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9" name="Google Shape;309;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0" name="Google Shape;310;p19"/>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311" name="Shape 311"/>
        <p:cNvGrpSpPr/>
        <p:nvPr/>
      </p:nvGrpSpPr>
      <p:grpSpPr>
        <a:xfrm>
          <a:off x="0" y="0"/>
          <a:ext cx="0" cy="0"/>
          <a:chOff x="0" y="0"/>
          <a:chExt cx="0" cy="0"/>
        </a:xfrm>
      </p:grpSpPr>
      <p:sp>
        <p:nvSpPr>
          <p:cNvPr id="312" name="Google Shape;312;p20"/>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0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3" name="Google Shape;313;p20"/>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314" name="Google Shape;314;p20"/>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5" name="Google Shape;315;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6" name="Google Shape;316;p20"/>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317" name="Shape 317"/>
        <p:cNvGrpSpPr/>
        <p:nvPr/>
      </p:nvGrpSpPr>
      <p:grpSpPr>
        <a:xfrm>
          <a:off x="0" y="0"/>
          <a:ext cx="0" cy="0"/>
          <a:chOff x="0" y="0"/>
          <a:chExt cx="0" cy="0"/>
        </a:xfrm>
      </p:grpSpPr>
      <p:sp>
        <p:nvSpPr>
          <p:cNvPr id="318" name="Google Shape;318;p21"/>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9" name="Google Shape;319;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0" name="Google Shape;320;p21"/>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321" name="Shape 321"/>
        <p:cNvGrpSpPr/>
        <p:nvPr/>
      </p:nvGrpSpPr>
      <p:grpSpPr>
        <a:xfrm>
          <a:off x="0" y="0"/>
          <a:ext cx="0" cy="0"/>
          <a:chOff x="0" y="0"/>
          <a:chExt cx="0" cy="0"/>
        </a:xfrm>
      </p:grpSpPr>
      <p:sp>
        <p:nvSpPr>
          <p:cNvPr id="322" name="Google Shape;322;p22"/>
          <p:cNvSpPr txBox="1"/>
          <p:nvPr>
            <p:ph type="ctrTitle"/>
          </p:nvPr>
        </p:nvSpPr>
        <p:spPr>
          <a:xfrm>
            <a:off x="1997106" y="63627"/>
            <a:ext cx="51498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3" name="Google Shape;323;p22"/>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4" name="Google Shape;324;p22"/>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5" name="Google Shape;325;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6" name="Google Shape;326;p22"/>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27" name="Shape 327"/>
        <p:cNvGrpSpPr/>
        <p:nvPr/>
      </p:nvGrpSpPr>
      <p:grpSpPr>
        <a:xfrm>
          <a:off x="0" y="0"/>
          <a:ext cx="0" cy="0"/>
          <a:chOff x="0" y="0"/>
          <a:chExt cx="0" cy="0"/>
        </a:xfrm>
      </p:grpSpPr>
      <p:sp>
        <p:nvSpPr>
          <p:cNvPr id="328" name="Google Shape;328;p23"/>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0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9" name="Google Shape;329;p23"/>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330" name="Google Shape;330;p23"/>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331" name="Google Shape;331;p23"/>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2100">
                <a:solidFill>
                  <a:schemeClr val="dk1"/>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2" name="Google Shape;332;p2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a:solidFill>
                  <a:srgbClr val="888888"/>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3" name="Google Shape;333;p23"/>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bg"/>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0" name="Shape 300"/>
        <p:cNvGrpSpPr/>
        <p:nvPr/>
      </p:nvGrpSpPr>
      <p:grpSpPr>
        <a:xfrm>
          <a:off x="0" y="0"/>
          <a:ext cx="0" cy="0"/>
          <a:chOff x="0" y="0"/>
          <a:chExt cx="0" cy="0"/>
        </a:xfrm>
      </p:grpSpPr>
      <p:sp>
        <p:nvSpPr>
          <p:cNvPr id="301" name="Google Shape;301;p18"/>
          <p:cNvSpPr txBox="1"/>
          <p:nvPr>
            <p:ph type="title"/>
          </p:nvPr>
        </p:nvSpPr>
        <p:spPr>
          <a:xfrm>
            <a:off x="1997106" y="63627"/>
            <a:ext cx="5139600" cy="476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0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302" name="Google Shape;302;p18"/>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303" name="Google Shape;303;p18"/>
          <p:cNvSpPr txBox="1"/>
          <p:nvPr>
            <p:ph idx="11" type="ftr"/>
          </p:nvPr>
        </p:nvSpPr>
        <p:spPr>
          <a:xfrm>
            <a:off x="7519892" y="4794104"/>
            <a:ext cx="1512600" cy="273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21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4" name="Google Shape;304;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5" name="Google Shape;305;p18"/>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hyperlink" Target="https://docs.python.org/3/library/collections.html#collections.Counter" TargetMode="External"/><Relationship Id="rId4" Type="http://schemas.openxmlformats.org/officeDocument/2006/relationships/hyperlink" Target="https://docs.python.org/3/library/stdtypes.html#dict" TargetMode="External"/><Relationship Id="rId5" Type="http://schemas.openxmlformats.org/officeDocument/2006/relationships/hyperlink" Target="https://docs.python.org/3/library/collections.html#collections.Counter"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s://docs.python.org/3/library/exceptions.html#KeyError"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hyperlink" Target="https://docs.python.org/3/library/collections.html#collections.Counter.elements"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hyperlink" Target="https://docs.python.org/3/library/collections.html#collections.Counter.most_common"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hyperlink" Target="https://docs.python.org/3/library/stdtypes.html#dict.update"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hyperlink" Target="https://en.wikipedia.org/wiki/De_Morgan%27s_laws#Engineering"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docs.python.org/3/library/stdtypes.html#text-sequence-type-str"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C_(programming_languag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hyperlink" Target="https://docs.python.org/3/reference/lexical_analysis.html#strings" TargetMode="External"/><Relationship Id="rId4" Type="http://schemas.openxmlformats.org/officeDocument/2006/relationships/hyperlink" Target="https://docs.python.org/3/library/exceptions.html#ValueError"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hyperlink" Target="https://docs.python.org/3/library/stdtypes.html#bytes" TargetMode="External"/><Relationship Id="rId4" Type="http://schemas.openxmlformats.org/officeDocument/2006/relationships/hyperlink" Target="https://docs.python.org/3/library/stdtypes.html#bytes.fromhex"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hyperlink" Target="https://docs.python.org/3/library/stdtypes.html#bytes.hex"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hyperlink" Target="https://docs.python.org/3/library/stdtypes.html#bytearray" TargetMode="External"/><Relationship Id="rId4" Type="http://schemas.openxmlformats.org/officeDocument/2006/relationships/hyperlink" Target="https://docs.python.org/3/library/stdtypes.html#bytes" TargetMode="External"/><Relationship Id="rId5" Type="http://schemas.openxmlformats.org/officeDocument/2006/relationships/hyperlink" Target="https://docs.python.org/3/library/stdtypes.html#typesseq-mutable" TargetMode="External"/><Relationship Id="rId6" Type="http://schemas.openxmlformats.org/officeDocument/2006/relationships/hyperlink" Target="https://docs.python.org/3/library/stdtypes.html#bytes-methods"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s://docs.python.org/3/library/stdtypes.html#bytearray" TargetMode="External"/><Relationship Id="rId4" Type="http://schemas.openxmlformats.org/officeDocument/2006/relationships/hyperlink" Target="https://docs.python.org/3/library/stdtypes.html#bytearray.fromhex" TargetMode="External"/><Relationship Id="rId5" Type="http://schemas.openxmlformats.org/officeDocument/2006/relationships/hyperlink" Target="https://docs.python.org/3/library/stdtypes.html#bytes.hex" TargetMode="External"/><Relationship Id="rId6" Type="http://schemas.openxmlformats.org/officeDocument/2006/relationships/hyperlink" Target="https://docs.python.org/3/library/stdtypes.html#bytearray.he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hyperlink" Target="https://docs.python.org/3/library/stdtypes.html#typesseq-common" TargetMode="External"/><Relationship Id="rId4" Type="http://schemas.openxmlformats.org/officeDocument/2006/relationships/hyperlink" Target="https://docs.python.org/3/glossary.html#term-bytes-like-object" TargetMode="External"/></Relationships>
</file>

<file path=ppt/slides/_rels/slide191.xml.rels><?xml version="1.0" encoding="UTF-8" standalone="yes"?><Relationships xmlns="http://schemas.openxmlformats.org/package/2006/relationships"><Relationship Id="rId10" Type="http://schemas.openxmlformats.org/officeDocument/2006/relationships/hyperlink" Target="https://docs.python.org/3/glossary.html#term-bytes-like-object" TargetMode="External"/><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hyperlink" Target="https://docs.python.org/3/library/exceptions.html#UnicodeError" TargetMode="External"/><Relationship Id="rId4" Type="http://schemas.openxmlformats.org/officeDocument/2006/relationships/hyperlink" Target="https://docs.python.org/3/library/codecs.html#codecs.register_error" TargetMode="External"/><Relationship Id="rId9" Type="http://schemas.openxmlformats.org/officeDocument/2006/relationships/hyperlink" Target="https://docs.python.org/3/library/stdtypes.html#str" TargetMode="External"/><Relationship Id="rId5" Type="http://schemas.openxmlformats.org/officeDocument/2006/relationships/hyperlink" Target="https://docs.python.org/3/library/codecs.html#error-handlers" TargetMode="External"/><Relationship Id="rId6" Type="http://schemas.openxmlformats.org/officeDocument/2006/relationships/hyperlink" Target="https://docs.python.org/3/library/codecs.html#standard-encodings" TargetMode="External"/><Relationship Id="rId7" Type="http://schemas.openxmlformats.org/officeDocument/2006/relationships/hyperlink" Target="https://docs.python.org/3/library/devmode.html#devmode" TargetMode="External"/><Relationship Id="rId8" Type="http://schemas.openxmlformats.org/officeDocument/2006/relationships/hyperlink" Target="https://docs.python.org/3/using/configure.html#debug-build"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python.org/3.8/reference/expressions.html#is" TargetMode="External"/><Relationship Id="rId4" Type="http://schemas.openxmlformats.org/officeDocument/2006/relationships/hyperlink" Target="https://docs.python.org/3.8/library/functions.html#i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python.org/3.8/library/functions.html#typ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python.org/3.8/library/gc.html#module-gc" TargetMode="External"/><Relationship Id="rId4" Type="http://schemas.openxmlformats.org/officeDocument/2006/relationships/hyperlink" Target="https://docs.python.org/3.8/reference/compound_stmts.html#try" TargetMode="External"/><Relationship Id="rId5" Type="http://schemas.openxmlformats.org/officeDocument/2006/relationships/hyperlink" Target="https://docs.python.org/3.8/reference/compound_stmts.html#excep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python.org/3.8/reference/compound_stmts.html#try" TargetMode="External"/><Relationship Id="rId4" Type="http://schemas.openxmlformats.org/officeDocument/2006/relationships/hyperlink" Target="https://docs.python.org/3.8/reference/compound_stmts.html#finally" TargetMode="External"/><Relationship Id="rId5" Type="http://schemas.openxmlformats.org/officeDocument/2006/relationships/hyperlink" Target="https://docs.python.org/3.8/reference/compound_stmts.html#wit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python.org/3.8/library/numbers.html#numbers.Number" TargetMode="External"/><Relationship Id="rId4" Type="http://schemas.openxmlformats.org/officeDocument/2006/relationships/hyperlink" Target="https://docs.python.org/3.8/reference/datamodel.html#object.__repr__" TargetMode="External"/><Relationship Id="rId5" Type="http://schemas.openxmlformats.org/officeDocument/2006/relationships/hyperlink" Target="https://docs.python.org/3.8/reference/datamodel.html#object.__str__"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thon.org/downloads/" TargetMode="External"/><Relationship Id="rId4" Type="http://schemas.openxmlformats.org/officeDocument/2006/relationships/hyperlink" Target="https://github.com/Code-Academy-BG/Python-Course-Materials-In-Progress" TargetMode="External"/><Relationship Id="rId5" Type="http://schemas.openxmlformats.org/officeDocument/2006/relationships/hyperlink" Target="https://www.jetbrains.com/pycharm/download/#section=linu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python.org/3.8/library/numbers.html#numbers.Integral" TargetMode="External"/><Relationship Id="rId4" Type="http://schemas.openxmlformats.org/officeDocument/2006/relationships/hyperlink" Target="https://docs.python.org/3.8/library/functions.html#int" TargetMode="External"/><Relationship Id="rId5" Type="http://schemas.openxmlformats.org/officeDocument/2006/relationships/hyperlink" Target="https://docs.python.org/3.8/library/functions.html#boo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python.org/3.8/library/numbers.html#numbers.Real" TargetMode="External"/><Relationship Id="rId4" Type="http://schemas.openxmlformats.org/officeDocument/2006/relationships/hyperlink" Target="https://docs.python.org/3.8/library/functions.html#float" TargetMode="External"/><Relationship Id="rId5" Type="http://schemas.openxmlformats.org/officeDocument/2006/relationships/hyperlink" Target="https://docs.python.org/3.8/library/numbers.html#numbers.Complex" TargetMode="External"/><Relationship Id="rId6" Type="http://schemas.openxmlformats.org/officeDocument/2006/relationships/hyperlink" Target="https://docs.python.org/3.8/library/functions.html#comple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python.org/3.8/library/functions.html#le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python.org/3.8/library/functions.html#ord" TargetMode="External"/><Relationship Id="rId4" Type="http://schemas.openxmlformats.org/officeDocument/2006/relationships/hyperlink" Target="https://docs.python.org/3.8/library/functions.html#chr" TargetMode="External"/><Relationship Id="rId5" Type="http://schemas.openxmlformats.org/officeDocument/2006/relationships/hyperlink" Target="https://docs.python.org/3.8/library/stdtypes.html#str.encode" TargetMode="External"/><Relationship Id="rId6" Type="http://schemas.openxmlformats.org/officeDocument/2006/relationships/hyperlink" Target="https://docs.python.org/3.8/library/stdtypes.html#str" TargetMode="External"/><Relationship Id="rId7" Type="http://schemas.openxmlformats.org/officeDocument/2006/relationships/hyperlink" Target="https://docs.python.org/3.8/library/stdtypes.html#bytes" TargetMode="External"/><Relationship Id="rId8" Type="http://schemas.openxmlformats.org/officeDocument/2006/relationships/hyperlink" Target="https://docs.python.org/3.8/library/stdtypes.html#bytes.decod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cs.python.org/3.8/library/stdtypes.html#bytes" TargetMode="External"/><Relationship Id="rId4" Type="http://schemas.openxmlformats.org/officeDocument/2006/relationships/hyperlink" Target="https://docs.python.org/3.8/library/stdtypes.html#bytes.decode" TargetMode="External"/><Relationship Id="rId5" Type="http://schemas.openxmlformats.org/officeDocument/2006/relationships/hyperlink" Target="https://docs.python.org/2.7/library/functions.html#unichr" TargetMode="External"/><Relationship Id="rId6" Type="http://schemas.openxmlformats.org/officeDocument/2006/relationships/hyperlink" Target="https://docs.python.org/2.7/library/functions.html#ord" TargetMode="External"/><Relationship Id="rId7" Type="http://schemas.openxmlformats.org/officeDocument/2006/relationships/hyperlink" Target="https://docs.python.org/2.7/library/functions.html#unicod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python.org/3.8/reference/simple_stmts.html#del" TargetMode="External"/><Relationship Id="rId4" Type="http://schemas.openxmlformats.org/officeDocument/2006/relationships/hyperlink" Target="https://docs.python.org/3.8/library/stdtypes.html#bytearray" TargetMode="External"/><Relationship Id="rId5" Type="http://schemas.openxmlformats.org/officeDocument/2006/relationships/hyperlink" Target="https://docs.python.org/3.8/library/stdtypes.html#bytes" TargetMode="External"/><Relationship Id="rId6" Type="http://schemas.openxmlformats.org/officeDocument/2006/relationships/hyperlink" Target="https://docs.python.org/3.8/library/array.html#module-array" TargetMode="External"/><Relationship Id="rId7" Type="http://schemas.openxmlformats.org/officeDocument/2006/relationships/hyperlink" Target="https://docs.python.org/3.8/library/collections.html#module-collect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ython.org/3.8/library/functions.html#le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python.org/3.8/library/stdtypes.html#set" TargetMode="External"/><Relationship Id="rId4" Type="http://schemas.openxmlformats.org/officeDocument/2006/relationships/hyperlink" Target="https://docs.python.org/3.8/library/stdtypes.html#frozenset" TargetMode="External"/><Relationship Id="rId5" Type="http://schemas.openxmlformats.org/officeDocument/2006/relationships/hyperlink" Target="https://docs.python.org/3.8/glossary.html#term-hashabl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python.org/3.8/reference/simple_stmts.html#del" TargetMode="External"/><Relationship Id="rId4" Type="http://schemas.openxmlformats.org/officeDocument/2006/relationships/hyperlink" Target="https://docs.python.org/3.8/library/functions.html#le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python.org/3.8/reference/expressions.html#dict" TargetMode="External"/><Relationship Id="rId4" Type="http://schemas.openxmlformats.org/officeDocument/2006/relationships/hyperlink" Target="https://docs.python.org/3.8/library/dbm.html#module-dbm.ndbm" TargetMode="External"/><Relationship Id="rId5" Type="http://schemas.openxmlformats.org/officeDocument/2006/relationships/hyperlink" Target="https://docs.python.org/3.8/library/dbm.html#module-dbm.gnu" TargetMode="External"/><Relationship Id="rId6" Type="http://schemas.openxmlformats.org/officeDocument/2006/relationships/hyperlink" Target="https://docs.python.org/3.8/library/collections.html#module-colle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python.org/3.8/reference/expressions.html#calls" TargetMode="External"/><Relationship Id="rId4" Type="http://schemas.openxmlformats.org/officeDocument/2006/relationships/hyperlink" Target="https://docs.python.org/3.8/reference/compound_stmts.html#func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python.org/3.8/library/stdtypes.html#definition.__name__"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hyperlink" Target="https://docs.python.org/3.8/reference/compound_stmts.html#async-with" TargetMode="External"/><Relationship Id="rId10" Type="http://schemas.openxmlformats.org/officeDocument/2006/relationships/hyperlink" Target="https://docs.python.org/3.8/reference/expressions.html#await" TargetMode="External"/><Relationship Id="rId13" Type="http://schemas.openxmlformats.org/officeDocument/2006/relationships/hyperlink" Target="https://docs.python.org/3.8/reference/datamodel.html#coroutine-objects" TargetMode="External"/><Relationship Id="rId12" Type="http://schemas.openxmlformats.org/officeDocument/2006/relationships/hyperlink" Target="https://docs.python.org/3.8/reference/compound_stmts.html#async-for" TargetMode="External"/><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python.org/3.8/reference/simple_stmts.html#yield" TargetMode="External"/><Relationship Id="rId4" Type="http://schemas.openxmlformats.org/officeDocument/2006/relationships/hyperlink" Target="https://docs.python.org/3.8/reference/simple_stmts.html#yield" TargetMode="External"/><Relationship Id="rId9" Type="http://schemas.openxmlformats.org/officeDocument/2006/relationships/hyperlink" Target="https://docs.python.org/3.8/glossary.html#term-coroutine" TargetMode="External"/><Relationship Id="rId5" Type="http://schemas.openxmlformats.org/officeDocument/2006/relationships/hyperlink" Target="https://docs.python.org/3.8/library/stdtypes.html#iterator.__next__" TargetMode="External"/><Relationship Id="rId6" Type="http://schemas.openxmlformats.org/officeDocument/2006/relationships/hyperlink" Target="https://docs.python.org/3.8/reference/simple_stmts.html#return" TargetMode="External"/><Relationship Id="rId7" Type="http://schemas.openxmlformats.org/officeDocument/2006/relationships/hyperlink" Target="https://docs.python.org/3.8/library/exceptions.html#StopIteration" TargetMode="External"/><Relationship Id="rId8" Type="http://schemas.openxmlformats.org/officeDocument/2006/relationships/hyperlink" Target="https://docs.python.org/3.8/reference/compound_stmts.html#async-def" TargetMode="External"/></Relationships>
</file>

<file path=ppt/slides/_rels/slide44.xml.rels><?xml version="1.0" encoding="UTF-8" standalone="yes"?><Relationships xmlns="http://schemas.openxmlformats.org/package/2006/relationships"><Relationship Id="rId11" Type="http://schemas.openxmlformats.org/officeDocument/2006/relationships/hyperlink" Target="https://docs.python.org/3.8/library/math.html#math.sin" TargetMode="External"/><Relationship Id="rId10" Type="http://schemas.openxmlformats.org/officeDocument/2006/relationships/hyperlink" Target="https://docs.python.org/3.8/library/functions.html#len" TargetMode="External"/><Relationship Id="rId13" Type="http://schemas.openxmlformats.org/officeDocument/2006/relationships/hyperlink" Target="https://docs.python.org/3.8/library/stdtypes.html#definition.__name__" TargetMode="External"/><Relationship Id="rId12" Type="http://schemas.openxmlformats.org/officeDocument/2006/relationships/hyperlink" Target="https://docs.python.org/3.8/library/math.html#module-math" TargetMode="External"/><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python.org/3.8/reference/compound_stmts.html#async-def" TargetMode="External"/><Relationship Id="rId4" Type="http://schemas.openxmlformats.org/officeDocument/2006/relationships/hyperlink" Target="https://docs.python.org/3.8/reference/simple_stmts.html#yield" TargetMode="External"/><Relationship Id="rId9" Type="http://schemas.openxmlformats.org/officeDocument/2006/relationships/hyperlink" Target="https://docs.python.org/3.8/library/exceptions.html#StopAsyncIteration" TargetMode="External"/><Relationship Id="rId5" Type="http://schemas.openxmlformats.org/officeDocument/2006/relationships/hyperlink" Target="https://docs.python.org/3.8/reference/compound_stmts.html#async-for" TargetMode="External"/><Relationship Id="rId6" Type="http://schemas.openxmlformats.org/officeDocument/2006/relationships/hyperlink" Target="https://docs.python.org/3.8/glossary.html#term-awaitable" TargetMode="External"/><Relationship Id="rId7" Type="http://schemas.openxmlformats.org/officeDocument/2006/relationships/hyperlink" Target="https://docs.python.org/3.8/reference/simple_stmts.html#yield" TargetMode="External"/><Relationship Id="rId8" Type="http://schemas.openxmlformats.org/officeDocument/2006/relationships/hyperlink" Target="https://docs.python.org/3.8/reference/simple_stmts.html#retur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ocs.python.org/3.8/reference/datamodel.html#object.__new__" TargetMode="External"/><Relationship Id="rId4" Type="http://schemas.openxmlformats.org/officeDocument/2006/relationships/hyperlink" Target="https://docs.python.org/3.8/reference/datamodel.html#object.__new__" TargetMode="External"/><Relationship Id="rId5" Type="http://schemas.openxmlformats.org/officeDocument/2006/relationships/hyperlink" Target="https://docs.python.org/3.8/reference/datamodel.html#object.__init__" TargetMode="External"/><Relationship Id="rId6" Type="http://schemas.openxmlformats.org/officeDocument/2006/relationships/hyperlink" Target="https://docs.python.org/3.8/reference/datamodel.html#object.__call__" TargetMode="External"/></Relationships>
</file>

<file path=ppt/slides/_rels/slide46.xml.rels><?xml version="1.0" encoding="UTF-8" standalone="yes"?><Relationships xmlns="http://schemas.openxmlformats.org/package/2006/relationships"><Relationship Id="rId11" Type="http://schemas.openxmlformats.org/officeDocument/2006/relationships/hyperlink" Target="https://docs.python.org/3.8/library/stdtypes.html#object.__dict__" TargetMode="External"/><Relationship Id="rId10" Type="http://schemas.openxmlformats.org/officeDocument/2006/relationships/hyperlink" Target="https://docs.python.org/3.8/reference/import.html#__file__" TargetMode="External"/><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ocs.python.org/3.8/reference/import.html#importsystem" TargetMode="External"/><Relationship Id="rId4" Type="http://schemas.openxmlformats.org/officeDocument/2006/relationships/hyperlink" Target="https://docs.python.org/3.8/reference/simple_stmts.html#import" TargetMode="External"/><Relationship Id="rId9" Type="http://schemas.openxmlformats.org/officeDocument/2006/relationships/hyperlink" Target="https://docs.python.org/3.8/reference/import.html#__file__" TargetMode="External"/><Relationship Id="rId5" Type="http://schemas.openxmlformats.org/officeDocument/2006/relationships/hyperlink" Target="https://docs.python.org/3.8/library/importlib.html#importlib.import_module" TargetMode="External"/><Relationship Id="rId6" Type="http://schemas.openxmlformats.org/officeDocument/2006/relationships/hyperlink" Target="https://docs.python.org/3.8/library/functions.html#__import__" TargetMode="External"/><Relationship Id="rId7" Type="http://schemas.openxmlformats.org/officeDocument/2006/relationships/hyperlink" Target="https://docs.python.org/3.8/reference/import.html#__name__" TargetMode="External"/><Relationship Id="rId8" Type="http://schemas.openxmlformats.org/officeDocument/2006/relationships/hyperlink" Target="https://docs.python.org/3.8/glossary.html#term-variable-annota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python.org/3.8/reference/compound_stmts.html#class" TargetMode="External"/><Relationship Id="rId4" Type="http://schemas.openxmlformats.org/officeDocument/2006/relationships/hyperlink" Target="https://www.python.org/download/releases/2.3/mro/"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ocs.python.org/3.8/glossary.html#term-file-object" TargetMode="External"/><Relationship Id="rId4" Type="http://schemas.openxmlformats.org/officeDocument/2006/relationships/hyperlink" Target="https://docs.python.org/3.8/library/functions.html#open" TargetMode="External"/><Relationship Id="rId5" Type="http://schemas.openxmlformats.org/officeDocument/2006/relationships/hyperlink" Target="https://docs.python.org/3.8/library/os.html#os.popen" TargetMode="External"/><Relationship Id="rId6" Type="http://schemas.openxmlformats.org/officeDocument/2006/relationships/hyperlink" Target="https://docs.python.org/3.8/library/os.html#os.fdopen" TargetMode="External"/><Relationship Id="rId7" Type="http://schemas.openxmlformats.org/officeDocument/2006/relationships/hyperlink" Target="https://docs.python.org/3.8/library/socket.html#socket.socket.makefile" TargetMode="External"/><Relationship Id="rId8" Type="http://schemas.openxmlformats.org/officeDocument/2006/relationships/hyperlink" Target="https://docs.python.org/3.8/library/io.html#io.TextIOBas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python.org/3.8/glossary.html#term-byteco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python.org/3.8/library/types.html#types.TracebackType" TargetMode="External"/><Relationship Id="rId4" Type="http://schemas.openxmlformats.org/officeDocument/2006/relationships/hyperlink" Target="https://docs.python.org/3.8/reference/compound_stmts.html#try"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cs.python.org/3.8/reference/datamodel.html#object.__getitem__" TargetMode="External"/><Relationship Id="rId4" Type="http://schemas.openxmlformats.org/officeDocument/2006/relationships/hyperlink" Target="https://docs.python.org/3.8/library/functions.html#slic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ocs.python.org/3.8/library/functions.html#staticmethod" TargetMode="External"/><Relationship Id="rId4" Type="http://schemas.openxmlformats.org/officeDocument/2006/relationships/hyperlink" Target="https://docs.python.org/3.8/library/functions.html#classmethod"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1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docs.python.org/2.7/library/exceptions.html#exceptions.OverflowError" TargetMode="External"/></Relationships>
</file>

<file path=ppt/slides/_rels/slide58.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hexdigit" TargetMode="External"/><Relationship Id="rId11" Type="http://schemas.openxmlformats.org/officeDocument/2006/relationships/hyperlink" Target="https://docs.python.org/3.8/reference/lexical_analysis.html#grammar-token-nonzerodigit" TargetMode="External"/><Relationship Id="rId22" Type="http://schemas.openxmlformats.org/officeDocument/2006/relationships/hyperlink" Target="https://docs.python.org/3.8/reference/lexical_analysis.html#grammar-token-digit" TargetMode="External"/><Relationship Id="rId10" Type="http://schemas.openxmlformats.org/officeDocument/2006/relationships/hyperlink" Target="https://docs.python.org/3.8/reference/lexical_analysis.html#grammar-token-hexinteger" TargetMode="External"/><Relationship Id="rId21" Type="http://schemas.openxmlformats.org/officeDocument/2006/relationships/hyperlink" Target="https://docs.python.org/3.8/reference/lexical_analysis.html#grammar-token-digit" TargetMode="External"/><Relationship Id="rId13" Type="http://schemas.openxmlformats.org/officeDocument/2006/relationships/hyperlink" Target="https://docs.python.org/3.8/reference/lexical_analysis.html#grammar-token-digit" TargetMode="External"/><Relationship Id="rId12" Type="http://schemas.openxmlformats.org/officeDocument/2006/relationships/hyperlink" Target="https://docs.python.org/3.8/reference/lexical_analysis.html#grammar-token-nonzerodigit" TargetMode="External"/><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ocs.python.org/3.8/reference/lexical_analysis.html#grammar-token-decinteger" TargetMode="External"/><Relationship Id="rId4" Type="http://schemas.openxmlformats.org/officeDocument/2006/relationships/hyperlink" Target="https://docs.python.org/3.8/reference/lexical_analysis.html#grammar-token-decinteger" TargetMode="External"/><Relationship Id="rId9" Type="http://schemas.openxmlformats.org/officeDocument/2006/relationships/hyperlink" Target="https://docs.python.org/3.8/reference/lexical_analysis.html#grammar-token-hexinteger" TargetMode="External"/><Relationship Id="rId15" Type="http://schemas.openxmlformats.org/officeDocument/2006/relationships/hyperlink" Target="https://docs.python.org/3.8/reference/lexical_analysis.html#grammar-token-bindigit" TargetMode="External"/><Relationship Id="rId14" Type="http://schemas.openxmlformats.org/officeDocument/2006/relationships/hyperlink" Target="https://docs.python.org/3.8/reference/lexical_analysis.html#grammar-token-digit" TargetMode="External"/><Relationship Id="rId17" Type="http://schemas.openxmlformats.org/officeDocument/2006/relationships/hyperlink" Target="https://docs.python.org/3.8/reference/lexical_analysis.html#grammar-token-octdigit" TargetMode="External"/><Relationship Id="rId16" Type="http://schemas.openxmlformats.org/officeDocument/2006/relationships/hyperlink" Target="https://docs.python.org/3.8/reference/lexical_analysis.html#grammar-token-bindigit" TargetMode="External"/><Relationship Id="rId5" Type="http://schemas.openxmlformats.org/officeDocument/2006/relationships/hyperlink" Target="https://docs.python.org/3.8/reference/lexical_analysis.html#grammar-token-bininteger" TargetMode="External"/><Relationship Id="rId19" Type="http://schemas.openxmlformats.org/officeDocument/2006/relationships/hyperlink" Target="https://docs.python.org/3.8/reference/lexical_analysis.html#grammar-token-hexdigit" TargetMode="External"/><Relationship Id="rId6" Type="http://schemas.openxmlformats.org/officeDocument/2006/relationships/hyperlink" Target="https://docs.python.org/3.8/reference/lexical_analysis.html#grammar-token-bininteger" TargetMode="External"/><Relationship Id="rId18" Type="http://schemas.openxmlformats.org/officeDocument/2006/relationships/hyperlink" Target="https://docs.python.org/3.8/reference/lexical_analysis.html#grammar-token-octdigit" TargetMode="External"/><Relationship Id="rId7" Type="http://schemas.openxmlformats.org/officeDocument/2006/relationships/hyperlink" Target="https://docs.python.org/3.8/reference/lexical_analysis.html#grammar-token-octinteger" TargetMode="External"/><Relationship Id="rId8" Type="http://schemas.openxmlformats.org/officeDocument/2006/relationships/hyperlink" Target="https://docs.python.org/3.8/reference/lexical_analysis.html#grammar-token-octinteger"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en.wikipedia.org/wiki/Order_of_operation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en.wikipedia.org/wiki/Remainder" TargetMode="External"/><Relationship Id="rId4" Type="http://schemas.openxmlformats.org/officeDocument/2006/relationships/hyperlink" Target="https://en.wikipedia.org/wiki/Modulo_operatio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1.png"/><Relationship Id="rId6"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docs.python.org/3/library/stdtypes.html#bitwise-operations-on-integer-type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digit" TargetMode="External"/><Relationship Id="rId11" Type="http://schemas.openxmlformats.org/officeDocument/2006/relationships/hyperlink" Target="https://docs.python.org/3.8/reference/lexical_analysis.html#grammar-token-digitpart" TargetMode="External"/><Relationship Id="rId22" Type="http://schemas.openxmlformats.org/officeDocument/2006/relationships/hyperlink" Target="https://docs.python.org/3.8/reference/lexical_analysis.html#grammar-token-digitpart" TargetMode="External"/><Relationship Id="rId10" Type="http://schemas.openxmlformats.org/officeDocument/2006/relationships/hyperlink" Target="https://docs.python.org/3.8/reference/lexical_analysis.html#grammar-token-digitpart" TargetMode="External"/><Relationship Id="rId21" Type="http://schemas.openxmlformats.org/officeDocument/2006/relationships/hyperlink" Target="https://docs.python.org/3.8/reference/lexical_analysis.html#grammar-token-digitpart" TargetMode="External"/><Relationship Id="rId13" Type="http://schemas.openxmlformats.org/officeDocument/2006/relationships/hyperlink" Target="https://docs.python.org/3.8/reference/lexical_analysis.html#grammar-token-pointfloat" TargetMode="External"/><Relationship Id="rId24" Type="http://schemas.openxmlformats.org/officeDocument/2006/relationships/hyperlink" Target="https://docs.python.org/3.8/reference/lexical_analysis.html#grammar-token-digitpart" TargetMode="External"/><Relationship Id="rId12" Type="http://schemas.openxmlformats.org/officeDocument/2006/relationships/hyperlink" Target="https://docs.python.org/3.8/reference/lexical_analysis.html#grammar-token-digitpart" TargetMode="External"/><Relationship Id="rId23" Type="http://schemas.openxmlformats.org/officeDocument/2006/relationships/hyperlink" Target="https://docs.python.org/3.8/reference/lexical_analysis.html#grammar-token-digitpart" TargetMode="External"/><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docs.python.org/3.8/reference/lexical_analysis.html#grammar-token-pointfloat" TargetMode="External"/><Relationship Id="rId4" Type="http://schemas.openxmlformats.org/officeDocument/2006/relationships/hyperlink" Target="https://docs.python.org/3.8/reference/lexical_analysis.html#grammar-token-pointfloat" TargetMode="External"/><Relationship Id="rId9" Type="http://schemas.openxmlformats.org/officeDocument/2006/relationships/hyperlink" Target="https://docs.python.org/3.8/reference/lexical_analysis.html#grammar-token-fraction" TargetMode="External"/><Relationship Id="rId15" Type="http://schemas.openxmlformats.org/officeDocument/2006/relationships/hyperlink" Target="https://docs.python.org/3.8/reference/lexical_analysis.html#grammar-token-exponent" TargetMode="External"/><Relationship Id="rId14" Type="http://schemas.openxmlformats.org/officeDocument/2006/relationships/hyperlink" Target="https://docs.python.org/3.8/reference/lexical_analysis.html#grammar-token-pointfloat" TargetMode="External"/><Relationship Id="rId17" Type="http://schemas.openxmlformats.org/officeDocument/2006/relationships/hyperlink" Target="https://docs.python.org/3.8/reference/lexical_analysis.html#grammar-token-digit" TargetMode="External"/><Relationship Id="rId16" Type="http://schemas.openxmlformats.org/officeDocument/2006/relationships/hyperlink" Target="https://docs.python.org/3.8/reference/lexical_analysis.html#grammar-token-exponent" TargetMode="External"/><Relationship Id="rId5" Type="http://schemas.openxmlformats.org/officeDocument/2006/relationships/hyperlink" Target="https://docs.python.org/3.8/reference/lexical_analysis.html#grammar-token-exponentfloat" TargetMode="External"/><Relationship Id="rId19" Type="http://schemas.openxmlformats.org/officeDocument/2006/relationships/hyperlink" Target="https://docs.python.org/3.8/reference/lexical_analysis.html#grammar-token-digit" TargetMode="External"/><Relationship Id="rId6" Type="http://schemas.openxmlformats.org/officeDocument/2006/relationships/hyperlink" Target="https://docs.python.org/3.8/reference/lexical_analysis.html#grammar-token-exponentfloat" TargetMode="External"/><Relationship Id="rId18" Type="http://schemas.openxmlformats.org/officeDocument/2006/relationships/hyperlink" Target="https://docs.python.org/3.8/reference/lexical_analysis.html#grammar-token-digit" TargetMode="External"/><Relationship Id="rId7" Type="http://schemas.openxmlformats.org/officeDocument/2006/relationships/hyperlink" Target="https://docs.python.org/3.8/reference/lexical_analysis.html#grammar-token-digitpart" TargetMode="External"/><Relationship Id="rId8" Type="http://schemas.openxmlformats.org/officeDocument/2006/relationships/hyperlink" Target="https://docs.python.org/3.8/reference/lexical_analysis.html#grammar-token-fra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https://en.wikipedia.org/wiki/Subtraction" TargetMode="External"/><Relationship Id="rId4" Type="http://schemas.openxmlformats.org/officeDocument/2006/relationships/hyperlink" Target="https://en.wikipedia.org/wiki/Quotient" TargetMode="External"/><Relationship Id="rId5" Type="http://schemas.openxmlformats.org/officeDocument/2006/relationships/hyperlink" Target="https://en.wikipedia.org/wiki/Addition"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s://docs.python.org/2.7/reference/datamodel.html#object.__hash__" TargetMode="External"/><Relationship Id="rId4" Type="http://schemas.openxmlformats.org/officeDocument/2006/relationships/hyperlink" Target="https://docs.python.org/2.7/reference/datamodel.html#object.__eq__" TargetMode="External"/><Relationship Id="rId5" Type="http://schemas.openxmlformats.org/officeDocument/2006/relationships/hyperlink" Target="https://docs.python.org/2.7/reference/datamodel.html#object.__cmp__" TargetMode="External"/><Relationship Id="rId6" Type="http://schemas.openxmlformats.org/officeDocument/2006/relationships/hyperlink" Target="https://docs.python.org/2.7/library/functions.html#id"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7" name="Shape 337"/>
        <p:cNvGrpSpPr/>
        <p:nvPr/>
      </p:nvGrpSpPr>
      <p:grpSpPr>
        <a:xfrm>
          <a:off x="0" y="0"/>
          <a:ext cx="0" cy="0"/>
          <a:chOff x="0" y="0"/>
          <a:chExt cx="0" cy="0"/>
        </a:xfrm>
      </p:grpSpPr>
      <p:sp>
        <p:nvSpPr>
          <p:cNvPr id="338" name="Google Shape;338;p24"/>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457200" lvl="0" marL="914400" rtl="0" algn="l">
              <a:spcBef>
                <a:spcPts val="0"/>
              </a:spcBef>
              <a:spcAft>
                <a:spcPts val="0"/>
              </a:spcAft>
              <a:buNone/>
            </a:pPr>
            <a:r>
              <a:rPr lang="bg" sz="4000"/>
              <a:t>Python Fundamentals</a:t>
            </a:r>
            <a:endParaRPr sz="4000"/>
          </a:p>
          <a:p>
            <a:pPr indent="0" lvl="0" marL="0" rtl="0" algn="l">
              <a:spcBef>
                <a:spcPts val="0"/>
              </a:spcBef>
              <a:spcAft>
                <a:spcPts val="0"/>
              </a:spcAft>
              <a:buNone/>
            </a:pPr>
            <a:r>
              <a:rPr lang="bg" sz="4000"/>
              <a:t> 					Data types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idx="1" type="body"/>
          </p:nvPr>
        </p:nvSpPr>
        <p:spPr>
          <a:xfrm>
            <a:off x="1303800" y="153325"/>
            <a:ext cx="7030500" cy="43782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b="1" lang="bg" sz="1500">
                <a:solidFill>
                  <a:srgbClr val="292929"/>
                </a:solidFill>
                <a:highlight>
                  <a:srgbClr val="FFFFFF"/>
                </a:highlight>
                <a:latin typeface="Arial"/>
                <a:ea typeface="Arial"/>
                <a:cs typeface="Arial"/>
                <a:sym typeface="Arial"/>
              </a:rPr>
              <a:t>What is __pycache__ ?</a:t>
            </a:r>
            <a:endParaRPr b="1"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Many times in your personal project or on GitHub, you might have seen a folder named </a:t>
            </a:r>
            <a:r>
              <a:rPr b="1" lang="bg" sz="1500">
                <a:solidFill>
                  <a:srgbClr val="292929"/>
                </a:solidFill>
                <a:highlight>
                  <a:srgbClr val="FFFFFF"/>
                </a:highlight>
                <a:latin typeface="Georgia"/>
                <a:ea typeface="Georgia"/>
                <a:cs typeface="Georgia"/>
                <a:sym typeface="Georgia"/>
              </a:rPr>
              <a:t>__pycache__</a:t>
            </a:r>
            <a:r>
              <a:rPr lang="bg" sz="1500">
                <a:solidFill>
                  <a:srgbClr val="292929"/>
                </a:solidFill>
                <a:highlight>
                  <a:srgbClr val="FFFFFF"/>
                </a:highlight>
                <a:latin typeface="Georgia"/>
                <a:ea typeface="Georgia"/>
                <a:cs typeface="Georgia"/>
                <a:sym typeface="Georgia"/>
              </a:rPr>
              <a:t> being created automatically.</a:t>
            </a:r>
            <a:endParaRPr sz="1500">
              <a:solidFill>
                <a:srgbClr val="292929"/>
              </a:solidFill>
              <a:highlight>
                <a:srgbClr val="FFFFFF"/>
              </a:highlight>
              <a:latin typeface="Georgia"/>
              <a:ea typeface="Georgia"/>
              <a:cs typeface="Georgia"/>
              <a:sym typeface="Georgia"/>
            </a:endParaRPr>
          </a:p>
          <a:p>
            <a:pPr indent="0" lvl="0" marL="190500" marR="190500" rtl="0" algn="l">
              <a:lnSpc>
                <a:spcPct val="118000"/>
              </a:lnSpc>
              <a:spcBef>
                <a:spcPts val="4100"/>
              </a:spcBef>
              <a:spcAft>
                <a:spcPts val="0"/>
              </a:spcAft>
              <a:buNone/>
            </a:pPr>
            <a:r>
              <a:rPr lang="bg" sz="1200">
                <a:solidFill>
                  <a:srgbClr val="292929"/>
                </a:solidFill>
                <a:highlight>
                  <a:srgbClr val="F2F2F2"/>
                </a:highlight>
                <a:latin typeface="Courier New"/>
                <a:ea typeface="Courier New"/>
                <a:cs typeface="Courier New"/>
                <a:sym typeface="Courier New"/>
              </a:rPr>
              <a:t>/folder</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bg"/>
              <a:t>  - __pycache__</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bg"/>
              <a:t>      	- preprocess.cpython-36.pyc</a:t>
            </a:r>
            <a:endParaRPr/>
          </a:p>
          <a:p>
            <a:pPr indent="0" lvl="0" marL="0" rtl="0" algn="l">
              <a:spcBef>
                <a:spcPts val="1200"/>
              </a:spcBef>
              <a:spcAft>
                <a:spcPts val="0"/>
              </a:spcAft>
              <a:buNone/>
            </a:pPr>
            <a:r>
              <a:rPr lang="bg"/>
              <a:t>  - preprocess.py</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1200"/>
              </a:spcAft>
              <a:buNone/>
            </a:pPr>
            <a:r>
              <a:rPr lang="bg" sz="1500">
                <a:solidFill>
                  <a:srgbClr val="292929"/>
                </a:solidFill>
                <a:highlight>
                  <a:srgbClr val="FFFFFF"/>
                </a:highlight>
                <a:latin typeface="Georgia"/>
                <a:ea typeface="Georgia"/>
                <a:cs typeface="Georgia"/>
                <a:sym typeface="Georgia"/>
              </a:rPr>
              <a:t>As you can see, the filename is the same as the one outside __pycache__ folder. The .pyc extension tells us that the file contains bytecode for preprocess.py. The names </a:t>
            </a:r>
            <a:r>
              <a:rPr b="1" lang="bg" sz="1500">
                <a:solidFill>
                  <a:srgbClr val="292929"/>
                </a:solidFill>
                <a:highlight>
                  <a:srgbClr val="FFFFFF"/>
                </a:highlight>
                <a:latin typeface="Georgia"/>
                <a:ea typeface="Georgia"/>
                <a:cs typeface="Georgia"/>
                <a:sym typeface="Georgia"/>
              </a:rPr>
              <a:t>cpython </a:t>
            </a:r>
            <a:r>
              <a:rPr lang="bg" sz="1500">
                <a:solidFill>
                  <a:srgbClr val="292929"/>
                </a:solidFill>
                <a:highlight>
                  <a:srgbClr val="FFFFFF"/>
                </a:highlight>
                <a:latin typeface="Georgia"/>
                <a:ea typeface="Georgia"/>
                <a:cs typeface="Georgia"/>
                <a:sym typeface="Georgia"/>
              </a:rPr>
              <a:t>denotes the type of interpreter. CPython means that the interpreter was implemented in C language. Similarly, JPython is a Python interpreter implemented in Java.</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23"/>
          <p:cNvSpPr txBox="1"/>
          <p:nvPr>
            <p:ph idx="1" type="body"/>
          </p:nvPr>
        </p:nvSpPr>
        <p:spPr>
          <a:xfrm>
            <a:off x="1303800" y="1177300"/>
            <a:ext cx="7030500" cy="33543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value</a:t>
            </a:r>
            <a:r>
              <a:rPr b="1" lang="bg" sz="1250">
                <a:solidFill>
                  <a:srgbClr val="000000"/>
                </a:solidFill>
                <a:highlight>
                  <a:srgbClr val="F8F9FA"/>
                </a:highlight>
                <a:latin typeface="Courier New"/>
                <a:ea typeface="Courier New"/>
                <a:cs typeface="Courier New"/>
                <a:sym typeface="Courier New"/>
              </a:rPr>
              <a:t> = dictionary.pop(</a:t>
            </a:r>
            <a:r>
              <a:rPr b="1" i="1" lang="bg" sz="1250">
                <a:solidFill>
                  <a:srgbClr val="000000"/>
                </a:solidFill>
                <a:highlight>
                  <a:srgbClr val="F8F9FA"/>
                </a:highlight>
                <a:latin typeface="Courier New"/>
                <a:ea typeface="Courier New"/>
                <a:cs typeface="Courier New"/>
                <a:sym typeface="Courier New"/>
              </a:rPr>
              <a:t>key[, default]</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If </a:t>
            </a:r>
            <a:r>
              <a:rPr i="1" lang="bg" sz="1050">
                <a:solidFill>
                  <a:srgbClr val="202122"/>
                </a:solidFill>
                <a:highlight>
                  <a:srgbClr val="F5FFFA"/>
                </a:highlight>
                <a:latin typeface="Arial"/>
                <a:ea typeface="Arial"/>
                <a:cs typeface="Arial"/>
                <a:sym typeface="Arial"/>
              </a:rPr>
              <a:t>key</a:t>
            </a:r>
            <a:r>
              <a:rPr lang="bg" sz="1050">
                <a:solidFill>
                  <a:srgbClr val="202122"/>
                </a:solidFill>
                <a:highlight>
                  <a:srgbClr val="F5FFFA"/>
                </a:highlight>
                <a:latin typeface="Arial"/>
                <a:ea typeface="Arial"/>
                <a:cs typeface="Arial"/>
                <a:sym typeface="Arial"/>
              </a:rPr>
              <a:t> is in the dictionary, remove it and return its value, else return </a:t>
            </a:r>
            <a:r>
              <a:rPr i="1" lang="bg" sz="1050">
                <a:solidFill>
                  <a:srgbClr val="202122"/>
                </a:solidFill>
                <a:highlight>
                  <a:srgbClr val="F5FFFA"/>
                </a:highlight>
                <a:latin typeface="Arial"/>
                <a:ea typeface="Arial"/>
                <a:cs typeface="Arial"/>
                <a:sym typeface="Arial"/>
              </a:rPr>
              <a:t>default</a:t>
            </a:r>
            <a:r>
              <a:rPr lang="bg" sz="1050">
                <a:solidFill>
                  <a:srgbClr val="202122"/>
                </a:solidFill>
                <a:highlight>
                  <a:srgbClr val="F5FFFA"/>
                </a:highlight>
                <a:latin typeface="Arial"/>
                <a:ea typeface="Arial"/>
                <a:cs typeface="Arial"/>
                <a:sym typeface="Arial"/>
              </a:rPr>
              <a:t>. If </a:t>
            </a:r>
            <a:r>
              <a:rPr i="1" lang="bg" sz="1050">
                <a:solidFill>
                  <a:srgbClr val="202122"/>
                </a:solidFill>
                <a:highlight>
                  <a:srgbClr val="F5FFFA"/>
                </a:highlight>
                <a:latin typeface="Arial"/>
                <a:ea typeface="Arial"/>
                <a:cs typeface="Arial"/>
                <a:sym typeface="Arial"/>
              </a:rPr>
              <a:t>default</a:t>
            </a:r>
            <a:r>
              <a:rPr lang="bg" sz="1050">
                <a:solidFill>
                  <a:srgbClr val="202122"/>
                </a:solidFill>
                <a:highlight>
                  <a:srgbClr val="F5FFFA"/>
                </a:highlight>
                <a:latin typeface="Arial"/>
                <a:ea typeface="Arial"/>
                <a:cs typeface="Arial"/>
                <a:sym typeface="Arial"/>
              </a:rPr>
              <a:t> is not given and </a:t>
            </a:r>
            <a:r>
              <a:rPr i="1" lang="bg" sz="1050">
                <a:solidFill>
                  <a:srgbClr val="202122"/>
                </a:solidFill>
                <a:highlight>
                  <a:srgbClr val="F5FFFA"/>
                </a:highlight>
                <a:latin typeface="Arial"/>
                <a:ea typeface="Arial"/>
                <a:cs typeface="Arial"/>
                <a:sym typeface="Arial"/>
              </a:rPr>
              <a:t>key</a:t>
            </a:r>
            <a:r>
              <a:rPr lang="bg" sz="1050">
                <a:solidFill>
                  <a:srgbClr val="202122"/>
                </a:solidFill>
                <a:highlight>
                  <a:srgbClr val="F5FFFA"/>
                </a:highlight>
                <a:latin typeface="Arial"/>
                <a:ea typeface="Arial"/>
                <a:cs typeface="Arial"/>
                <a:sym typeface="Arial"/>
              </a:rPr>
              <a:t> is not in the dictionary, a </a:t>
            </a:r>
            <a:r>
              <a:rPr lang="bg" sz="1050">
                <a:solidFill>
                  <a:srgbClr val="000000"/>
                </a:solidFill>
                <a:highlight>
                  <a:srgbClr val="F8F9FA"/>
                </a:highlight>
                <a:latin typeface="Courier New"/>
                <a:ea typeface="Courier New"/>
                <a:cs typeface="Courier New"/>
                <a:sym typeface="Courier New"/>
              </a:rPr>
              <a:t>KeyError</a:t>
            </a:r>
            <a:r>
              <a:rPr lang="bg" sz="1050">
                <a:solidFill>
                  <a:srgbClr val="202122"/>
                </a:solidFill>
                <a:highlight>
                  <a:srgbClr val="F5FFFA"/>
                </a:highlight>
                <a:latin typeface="Arial"/>
                <a:ea typeface="Arial"/>
                <a:cs typeface="Arial"/>
                <a:sym typeface="Arial"/>
              </a:rPr>
              <a:t> is raised.</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phone_numbers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'Frank'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value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pop(</a:t>
            </a:r>
            <a:r>
              <a:rPr lang="bg" sz="1050">
                <a:solidFill>
                  <a:srgbClr val="BA2121"/>
                </a:solidFill>
                <a:highlight>
                  <a:srgbClr val="F8F9FA"/>
                </a:highlight>
                <a:latin typeface="Courier New"/>
                <a:ea typeface="Courier New"/>
                <a:cs typeface="Courier New"/>
                <a:sym typeface="Courier New"/>
              </a:rPr>
              <a:t>"Jimbo"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 entry for Jimbo'</a:t>
            </a:r>
            <a:r>
              <a:rPr lang="bg" sz="1050">
                <a:solidFill>
                  <a:srgbClr val="000000"/>
                </a:solidFill>
                <a:highlight>
                  <a:srgbClr val="F8F9FA"/>
                </a:highlight>
                <a:latin typeface="Courier New"/>
                <a:ea typeface="Courier New"/>
                <a:cs typeface="Courier New"/>
                <a:sym typeface="Courier New"/>
              </a:rPr>
              <a:t>) ; value</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'no entry for Jimbo'</a:t>
            </a:r>
            <a:endParaRPr sz="1050">
              <a:solidFill>
                <a:srgbClr val="BA212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value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pop(</a:t>
            </a:r>
            <a:r>
              <a:rPr lang="bg" sz="1050">
                <a:solidFill>
                  <a:srgbClr val="BA2121"/>
                </a:solidFill>
                <a:highlight>
                  <a:srgbClr val="F8F9FA"/>
                </a:highlight>
                <a:latin typeface="Courier New"/>
                <a:ea typeface="Courier New"/>
                <a:cs typeface="Courier New"/>
                <a:sym typeface="Courier New"/>
              </a:rPr>
              <a:t>"Jimbo"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KeyError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'Jimbo'</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00"/>
              </a:solidFill>
              <a:highlight>
                <a:srgbClr val="F8F9FA"/>
              </a:highlight>
              <a:latin typeface="Courier New"/>
              <a:ea typeface="Courier New"/>
              <a:cs typeface="Courier New"/>
              <a:sym typeface="Courier New"/>
            </a:endParaRPr>
          </a:p>
        </p:txBody>
      </p:sp>
      <p:sp>
        <p:nvSpPr>
          <p:cNvPr id="922" name="Google Shape;922;p123"/>
          <p:cNvSpPr txBox="1"/>
          <p:nvPr/>
        </p:nvSpPr>
        <p:spPr>
          <a:xfrm>
            <a:off x="1404100" y="236425"/>
            <a:ext cx="6118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600">
                <a:latin typeface="Nunito"/>
                <a:ea typeface="Nunito"/>
                <a:cs typeface="Nunito"/>
                <a:sym typeface="Nunito"/>
              </a:rPr>
              <a:t>Get element using .pop() </a:t>
            </a:r>
            <a:endParaRPr sz="1600">
              <a:latin typeface="Nunito"/>
              <a:ea typeface="Nunito"/>
              <a:cs typeface="Nunito"/>
              <a:sym typeface="Nuni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24"/>
          <p:cNvSpPr txBox="1"/>
          <p:nvPr>
            <p:ph type="title"/>
          </p:nvPr>
        </p:nvSpPr>
        <p:spPr>
          <a:xfrm>
            <a:off x="1303800" y="112375"/>
            <a:ext cx="7030500" cy="61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Modify dict</a:t>
            </a:r>
            <a:endParaRPr/>
          </a:p>
        </p:txBody>
      </p:sp>
      <p:sp>
        <p:nvSpPr>
          <p:cNvPr id="928" name="Google Shape;928;p124"/>
          <p:cNvSpPr txBox="1"/>
          <p:nvPr>
            <p:ph idx="1" type="body"/>
          </p:nvPr>
        </p:nvSpPr>
        <p:spPr>
          <a:xfrm>
            <a:off x="1303800" y="864925"/>
            <a:ext cx="7030500" cy="3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We can modify an existing </a:t>
            </a:r>
            <a:r>
              <a:rPr b="1" lang="bg"/>
              <a:t>dict </a:t>
            </a:r>
            <a:r>
              <a:rPr lang="bg"/>
              <a:t>by two approaches:</a:t>
            </a:r>
            <a:endParaRPr/>
          </a:p>
          <a:p>
            <a:pPr indent="-311150" lvl="0" marL="457200" rtl="0" algn="l">
              <a:spcBef>
                <a:spcPts val="1200"/>
              </a:spcBef>
              <a:spcAft>
                <a:spcPts val="0"/>
              </a:spcAft>
              <a:buSzPts val="1300"/>
              <a:buChar char="-"/>
            </a:pPr>
            <a:r>
              <a:rPr lang="bg"/>
              <a:t>by changing a value using direct </a:t>
            </a:r>
            <a:r>
              <a:rPr b="1" lang="bg"/>
              <a:t>key lookup</a:t>
            </a:r>
            <a:endParaRPr/>
          </a:p>
          <a:p>
            <a:pPr indent="-311150" lvl="0" marL="457200" rtl="0" algn="l">
              <a:spcBef>
                <a:spcPts val="0"/>
              </a:spcBef>
              <a:spcAft>
                <a:spcPts val="0"/>
              </a:spcAft>
              <a:buSzPts val="1300"/>
              <a:buChar char="-"/>
            </a:pPr>
            <a:r>
              <a:rPr lang="bg"/>
              <a:t>by using .update() method</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5"/>
          <p:cNvSpPr txBox="1"/>
          <p:nvPr>
            <p:ph type="title"/>
          </p:nvPr>
        </p:nvSpPr>
        <p:spPr>
          <a:xfrm>
            <a:off x="1303800" y="56075"/>
            <a:ext cx="70305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Modify by using direct key lookup</a:t>
            </a:r>
            <a:endParaRPr/>
          </a:p>
        </p:txBody>
      </p:sp>
      <p:sp>
        <p:nvSpPr>
          <p:cNvPr id="934" name="Google Shape;934;p125"/>
          <p:cNvSpPr txBox="1"/>
          <p:nvPr>
            <p:ph idx="1" type="body"/>
          </p:nvPr>
        </p:nvSpPr>
        <p:spPr>
          <a:xfrm>
            <a:off x="1303800" y="731850"/>
            <a:ext cx="7030500" cy="3799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lnSpc>
                <a:spcPct val="105000"/>
              </a:lnSpc>
              <a:spcBef>
                <a:spcPts val="1200"/>
              </a:spcBef>
              <a:spcAft>
                <a:spcPts val="0"/>
              </a:spcAft>
              <a:buNone/>
            </a:pPr>
            <a:r>
              <a:rPr b="1" lang="bg" sz="1017">
                <a:solidFill>
                  <a:srgbClr val="FF0000"/>
                </a:solidFill>
              </a:rPr>
              <a:t>fruits_colors[“banana”] = “brown”</a:t>
            </a:r>
            <a:r>
              <a:rPr lang="bg" sz="1017"/>
              <a:t>  </a:t>
            </a:r>
            <a:r>
              <a:rPr i="1" lang="bg" sz="1017">
                <a:solidFill>
                  <a:srgbClr val="888888"/>
                </a:solidFill>
              </a:rPr>
              <a:t># This updates the value of the existing “banana” element or adds the element in the dict</a:t>
            </a:r>
            <a:endParaRPr i="1" sz="1017">
              <a:solidFill>
                <a:srgbClr val="888888"/>
              </a:solidFill>
            </a:endParaRPr>
          </a:p>
          <a:p>
            <a:pPr indent="0" lvl="0" marL="0" rtl="0" algn="l">
              <a:lnSpc>
                <a:spcPct val="105000"/>
              </a:lnSpc>
              <a:spcBef>
                <a:spcPts val="1200"/>
              </a:spcBef>
              <a:spcAft>
                <a:spcPts val="1200"/>
              </a:spcAft>
              <a:buNone/>
            </a:pPr>
            <a:r>
              <a:rPr b="1" lang="bg" sz="1017">
                <a:solidFill>
                  <a:srgbClr val="FF0000"/>
                </a:solidFill>
              </a:rPr>
              <a:t>fruits_colors[“carrot”] = “brown”</a:t>
            </a:r>
            <a:endParaRPr i="1" sz="1017">
              <a:solidFill>
                <a:srgbClr val="888888"/>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6"/>
          <p:cNvSpPr txBox="1"/>
          <p:nvPr>
            <p:ph type="title"/>
          </p:nvPr>
        </p:nvSpPr>
        <p:spPr>
          <a:xfrm>
            <a:off x="1303800" y="189125"/>
            <a:ext cx="7030500" cy="71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Modify dict with .update()</a:t>
            </a:r>
            <a:endParaRPr/>
          </a:p>
        </p:txBody>
      </p:sp>
      <p:sp>
        <p:nvSpPr>
          <p:cNvPr id="940" name="Google Shape;940;p126"/>
          <p:cNvSpPr txBox="1"/>
          <p:nvPr>
            <p:ph idx="1" type="body"/>
          </p:nvPr>
        </p:nvSpPr>
        <p:spPr>
          <a:xfrm>
            <a:off x="1303800" y="829100"/>
            <a:ext cx="7030500" cy="3702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spcBef>
                <a:spcPts val="1200"/>
              </a:spcBef>
              <a:spcAft>
                <a:spcPts val="0"/>
              </a:spcAft>
              <a:buNone/>
            </a:pPr>
            <a:r>
              <a:rPr lang="bg">
                <a:solidFill>
                  <a:srgbClr val="FF0000"/>
                </a:solidFill>
              </a:rPr>
              <a:t>fruits_colors.update(green_apple=”blue”) </a:t>
            </a:r>
            <a:r>
              <a:rPr i="1" lang="bg">
                <a:solidFill>
                  <a:srgbClr val="888888"/>
                </a:solidFill>
              </a:rPr>
              <a:t># This modify the existing “green_apple” element</a:t>
            </a:r>
            <a:endParaRPr i="1">
              <a:solidFill>
                <a:srgbClr val="888888"/>
              </a:solidFill>
            </a:endParaRPr>
          </a:p>
          <a:p>
            <a:pPr indent="0" lvl="0" marL="0" rtl="0" algn="l">
              <a:spcBef>
                <a:spcPts val="1200"/>
              </a:spcBef>
              <a:spcAft>
                <a:spcPts val="0"/>
              </a:spcAft>
              <a:buNone/>
            </a:pPr>
            <a:r>
              <a:rPr i="1" lang="bg">
                <a:solidFill>
                  <a:srgbClr val="888888"/>
                </a:solidFill>
              </a:rPr>
              <a:t># If element is not in the dict, it will be added</a:t>
            </a:r>
            <a:endParaRPr i="1">
              <a:solidFill>
                <a:srgbClr val="888888"/>
              </a:solidFill>
            </a:endParaRPr>
          </a:p>
          <a:p>
            <a:pPr indent="0" lvl="0" marL="0" rtl="0" algn="l">
              <a:spcBef>
                <a:spcPts val="1200"/>
              </a:spcBef>
              <a:spcAft>
                <a:spcPts val="1200"/>
              </a:spcAft>
              <a:buNone/>
            </a:pPr>
            <a:r>
              <a:rPr lang="bg">
                <a:solidFill>
                  <a:srgbClr val="222222"/>
                </a:solidFill>
              </a:rPr>
              <a:t>fruits_colors.update(blueberry=”violet”)</a:t>
            </a:r>
            <a:endParaRPr>
              <a:solidFill>
                <a:srgbClr val="22222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27"/>
          <p:cNvSpPr txBox="1"/>
          <p:nvPr>
            <p:ph idx="1" type="body"/>
          </p:nvPr>
        </p:nvSpPr>
        <p:spPr>
          <a:xfrm>
            <a:off x="1303800" y="187375"/>
            <a:ext cx="7030500" cy="43443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250">
                <a:solidFill>
                  <a:srgbClr val="000000"/>
                </a:solidFill>
                <a:highlight>
                  <a:srgbClr val="F8F9FA"/>
                </a:highlight>
                <a:latin typeface="Courier New"/>
                <a:ea typeface="Courier New"/>
                <a:cs typeface="Courier New"/>
                <a:sym typeface="Courier New"/>
              </a:rPr>
              <a:t>dictionary.update(</a:t>
            </a:r>
            <a:r>
              <a:rPr b="1" i="1" lang="bg" sz="1250">
                <a:solidFill>
                  <a:srgbClr val="000000"/>
                </a:solidFill>
                <a:highlight>
                  <a:srgbClr val="F8F9FA"/>
                </a:highlight>
                <a:latin typeface="Courier New"/>
                <a:ea typeface="Courier New"/>
                <a:cs typeface="Courier New"/>
                <a:sym typeface="Courier New"/>
              </a:rPr>
              <a:t>[other]</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a:t>a = {"one": 1, "two": 2, "three": 3}</a:t>
            </a:r>
            <a:endParaRPr/>
          </a:p>
          <a:p>
            <a:pPr indent="0" lvl="0" marL="0" rtl="0" algn="l">
              <a:spcBef>
                <a:spcPts val="1200"/>
              </a:spcBef>
              <a:spcAft>
                <a:spcPts val="0"/>
              </a:spcAft>
              <a:buNone/>
            </a:pPr>
            <a:r>
              <a:rPr lang="bg"/>
              <a:t>a.update(four=4)  </a:t>
            </a:r>
            <a:r>
              <a:rPr i="1" lang="bg">
                <a:solidFill>
                  <a:srgbClr val="6AA84F"/>
                </a:solidFill>
              </a:rPr>
              <a:t># **kwarg</a:t>
            </a:r>
            <a:endParaRPr i="1">
              <a:solidFill>
                <a:srgbClr val="6AA84F"/>
              </a:solidFill>
            </a:endParaRPr>
          </a:p>
          <a:p>
            <a:pPr indent="0" lvl="0" marL="0" rtl="0" algn="l">
              <a:spcBef>
                <a:spcPts val="1200"/>
              </a:spcBef>
              <a:spcAft>
                <a:spcPts val="0"/>
              </a:spcAft>
              <a:buNone/>
            </a:pPr>
            <a:r>
              <a:rPr lang="bg"/>
              <a:t>a.update({“five”: 5})  </a:t>
            </a:r>
            <a:r>
              <a:rPr i="1" lang="bg">
                <a:solidFill>
                  <a:srgbClr val="6AA84F"/>
                </a:solidFill>
              </a:rPr>
              <a:t># dict</a:t>
            </a:r>
            <a:endParaRPr i="1">
              <a:solidFill>
                <a:srgbClr val="6AA84F"/>
              </a:solidFill>
            </a:endParaRPr>
          </a:p>
          <a:p>
            <a:pPr indent="0" lvl="0" marL="0" rtl="0" algn="l">
              <a:spcBef>
                <a:spcPts val="1200"/>
              </a:spcBef>
              <a:spcAft>
                <a:spcPts val="0"/>
              </a:spcAft>
              <a:buNone/>
            </a:pPr>
            <a:r>
              <a:rPr lang="bg"/>
              <a:t>a.update([(“six”, 6)]) </a:t>
            </a:r>
            <a:r>
              <a:rPr i="1" lang="bg">
                <a:solidFill>
                  <a:srgbClr val="6AA84F"/>
                </a:solidFill>
              </a:rPr>
              <a:t># list</a:t>
            </a:r>
            <a:endParaRPr i="1">
              <a:solidFill>
                <a:srgbClr val="6AA84F"/>
              </a:solidFill>
            </a:endParaRPr>
          </a:p>
          <a:p>
            <a:pPr indent="0" lvl="0" marL="0" rtl="0" algn="l">
              <a:spcBef>
                <a:spcPts val="1200"/>
              </a:spcBef>
              <a:spcAft>
                <a:spcPts val="0"/>
              </a:spcAft>
              <a:buNone/>
            </a:pPr>
            <a:r>
              <a:rPr lang="bg">
                <a:solidFill>
                  <a:srgbClr val="000000"/>
                </a:solidFill>
              </a:rPr>
              <a:t>a.update(((“ten”, 10))) </a:t>
            </a:r>
            <a:r>
              <a:rPr i="1" lang="bg">
                <a:solidFill>
                  <a:srgbClr val="6AA84F"/>
                </a:solidFill>
              </a:rPr>
              <a:t># tuple</a:t>
            </a:r>
            <a:endParaRPr>
              <a:solidFill>
                <a:srgbClr val="000000"/>
              </a:solidFill>
            </a:endParaRPr>
          </a:p>
          <a:p>
            <a:pPr indent="0" lvl="0" marL="0" rtl="0" algn="l">
              <a:spcBef>
                <a:spcPts val="1200"/>
              </a:spcBef>
              <a:spcAft>
                <a:spcPts val="0"/>
              </a:spcAft>
              <a:buNone/>
            </a:pPr>
            <a:r>
              <a:rPr lang="bg"/>
              <a:t>a.update({(“seven”, 7)}) </a:t>
            </a:r>
            <a:r>
              <a:rPr i="1" lang="bg">
                <a:solidFill>
                  <a:srgbClr val="6AA84F"/>
                </a:solidFill>
              </a:rPr>
              <a:t># set</a:t>
            </a:r>
            <a:endParaRPr i="1">
              <a:solidFill>
                <a:srgbClr val="6AA84F"/>
              </a:solidFill>
            </a:endParaRPr>
          </a:p>
          <a:p>
            <a:pPr indent="0" lvl="0" marL="0" rtl="0" algn="l">
              <a:spcBef>
                <a:spcPts val="1200"/>
              </a:spcBef>
              <a:spcAft>
                <a:spcPts val="0"/>
              </a:spcAft>
              <a:buNone/>
            </a:pPr>
            <a:r>
              <a:rPr lang="bg"/>
              <a:t>a.update({“five”: 5}, nine=9) </a:t>
            </a:r>
            <a:r>
              <a:rPr i="1" lang="bg">
                <a:solidFill>
                  <a:srgbClr val="6AA84F"/>
                </a:solidFill>
              </a:rPr>
              <a:t># dict and **kwarg</a:t>
            </a:r>
            <a:endParaRPr i="1">
              <a:solidFill>
                <a:srgbClr val="6AA84F"/>
              </a:solidFill>
            </a:endParaRPr>
          </a:p>
          <a:p>
            <a:pPr indent="0" lvl="0" marL="0" rtl="0" algn="l">
              <a:spcBef>
                <a:spcPts val="1200"/>
              </a:spcBef>
              <a:spcAft>
                <a:spcPts val="12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28"/>
          <p:cNvSpPr txBox="1"/>
          <p:nvPr>
            <p:ph type="title"/>
          </p:nvPr>
        </p:nvSpPr>
        <p:spPr>
          <a:xfrm>
            <a:off x="1303800" y="117475"/>
            <a:ext cx="7030500" cy="75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Remove elements from dict</a:t>
            </a:r>
            <a:endParaRPr/>
          </a:p>
        </p:txBody>
      </p:sp>
      <p:sp>
        <p:nvSpPr>
          <p:cNvPr id="951" name="Google Shape;951;p128"/>
          <p:cNvSpPr txBox="1"/>
          <p:nvPr>
            <p:ph idx="1" type="body"/>
          </p:nvPr>
        </p:nvSpPr>
        <p:spPr>
          <a:xfrm>
            <a:off x="1303800" y="777925"/>
            <a:ext cx="70305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We have several ways to remove elements from </a:t>
            </a:r>
            <a:r>
              <a:rPr b="1" lang="bg"/>
              <a:t>dict</a:t>
            </a:r>
            <a:r>
              <a:rPr lang="bg"/>
              <a:t>, and the all defer in manner.</a:t>
            </a:r>
            <a:endParaRPr/>
          </a:p>
          <a:p>
            <a:pPr indent="-311150" lvl="0" marL="457200" rtl="0" algn="l">
              <a:spcBef>
                <a:spcPts val="1200"/>
              </a:spcBef>
              <a:spcAft>
                <a:spcPts val="0"/>
              </a:spcAft>
              <a:buSzPts val="1300"/>
              <a:buChar char="-"/>
            </a:pPr>
            <a:r>
              <a:rPr lang="bg"/>
              <a:t>.pop(key, </a:t>
            </a:r>
            <a:r>
              <a:rPr i="1" lang="bg">
                <a:solidFill>
                  <a:srgbClr val="888888"/>
                </a:solidFill>
              </a:rPr>
              <a:t>default</a:t>
            </a:r>
            <a:r>
              <a:rPr lang="bg"/>
              <a:t>)</a:t>
            </a:r>
            <a:endParaRPr/>
          </a:p>
          <a:p>
            <a:pPr indent="-311150" lvl="0" marL="457200" rtl="0" algn="l">
              <a:spcBef>
                <a:spcPts val="0"/>
              </a:spcBef>
              <a:spcAft>
                <a:spcPts val="0"/>
              </a:spcAft>
              <a:buSzPts val="1300"/>
              <a:buChar char="-"/>
            </a:pPr>
            <a:r>
              <a:rPr lang="bg"/>
              <a:t>.popitem()</a:t>
            </a:r>
            <a:endParaRPr/>
          </a:p>
          <a:p>
            <a:pPr indent="-311150" lvl="0" marL="457200" rtl="0" algn="l">
              <a:spcBef>
                <a:spcPts val="0"/>
              </a:spcBef>
              <a:spcAft>
                <a:spcPts val="0"/>
              </a:spcAft>
              <a:buSzPts val="1300"/>
              <a:buChar char="-"/>
            </a:pPr>
            <a:r>
              <a:rPr lang="bg"/>
              <a:t>.clear()</a:t>
            </a:r>
            <a:endParaRPr/>
          </a:p>
          <a:p>
            <a:pPr indent="-311150" lvl="0" marL="457200" rtl="0" algn="l">
              <a:spcBef>
                <a:spcPts val="0"/>
              </a:spcBef>
              <a:spcAft>
                <a:spcPts val="0"/>
              </a:spcAft>
              <a:buSzPts val="1300"/>
              <a:buChar char="-"/>
            </a:pPr>
            <a:r>
              <a:rPr lang="bg"/>
              <a:t>del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9"/>
          <p:cNvSpPr txBox="1"/>
          <p:nvPr>
            <p:ph type="title"/>
          </p:nvPr>
        </p:nvSpPr>
        <p:spPr>
          <a:xfrm>
            <a:off x="1303800" y="107250"/>
            <a:ext cx="7030500" cy="65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Remove element with .pop(key, </a:t>
            </a:r>
            <a:r>
              <a:rPr i="1" lang="bg"/>
              <a:t>default</a:t>
            </a:r>
            <a:r>
              <a:rPr lang="bg"/>
              <a:t>)</a:t>
            </a:r>
            <a:endParaRPr/>
          </a:p>
        </p:txBody>
      </p:sp>
      <p:sp>
        <p:nvSpPr>
          <p:cNvPr id="957" name="Google Shape;957;p129"/>
          <p:cNvSpPr txBox="1"/>
          <p:nvPr>
            <p:ph idx="1" type="body"/>
          </p:nvPr>
        </p:nvSpPr>
        <p:spPr>
          <a:xfrm>
            <a:off x="1303800" y="808625"/>
            <a:ext cx="7030500" cy="3723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lnSpc>
                <a:spcPct val="105000"/>
              </a:lnSpc>
              <a:spcBef>
                <a:spcPts val="1200"/>
              </a:spcBef>
              <a:spcAft>
                <a:spcPts val="0"/>
              </a:spcAft>
              <a:buNone/>
            </a:pPr>
            <a:r>
              <a:t/>
            </a:r>
            <a:endParaRPr sz="1017"/>
          </a:p>
          <a:p>
            <a:pPr indent="0" lvl="0" marL="0" rtl="0" algn="l">
              <a:lnSpc>
                <a:spcPct val="105000"/>
              </a:lnSpc>
              <a:spcBef>
                <a:spcPts val="1200"/>
              </a:spcBef>
              <a:spcAft>
                <a:spcPts val="0"/>
              </a:spcAft>
              <a:buNone/>
            </a:pPr>
            <a:r>
              <a:rPr lang="bg" sz="1017"/>
              <a:t>.pop(key, </a:t>
            </a:r>
            <a:r>
              <a:rPr i="1" lang="bg" sz="1017">
                <a:solidFill>
                  <a:srgbClr val="888888"/>
                </a:solidFill>
              </a:rPr>
              <a:t>default</a:t>
            </a:r>
            <a:r>
              <a:rPr lang="bg" sz="1017"/>
              <a:t>)  </a:t>
            </a:r>
            <a:r>
              <a:rPr lang="bg" sz="1017">
                <a:solidFill>
                  <a:srgbClr val="888888"/>
                </a:solidFill>
              </a:rPr>
              <a:t># will remove and return the value of the element you want to remove</a:t>
            </a:r>
            <a:endParaRPr sz="1017">
              <a:solidFill>
                <a:srgbClr val="888888"/>
              </a:solidFill>
            </a:endParaRPr>
          </a:p>
          <a:p>
            <a:pPr indent="0" lvl="0" marL="0" rtl="0" algn="l">
              <a:lnSpc>
                <a:spcPct val="105000"/>
              </a:lnSpc>
              <a:spcBef>
                <a:spcPts val="1200"/>
              </a:spcBef>
              <a:spcAft>
                <a:spcPts val="0"/>
              </a:spcAft>
              <a:buNone/>
            </a:pPr>
            <a:r>
              <a:rPr lang="bg" sz="1017">
                <a:solidFill>
                  <a:srgbClr val="FF0000"/>
                </a:solidFill>
              </a:rPr>
              <a:t>fruits_colors.pop(“banana”)</a:t>
            </a:r>
            <a:endParaRPr sz="1017">
              <a:solidFill>
                <a:srgbClr val="FF0000"/>
              </a:solidFill>
            </a:endParaRPr>
          </a:p>
          <a:p>
            <a:pPr indent="0" lvl="0" marL="0" rtl="0" algn="l">
              <a:lnSpc>
                <a:spcPct val="105000"/>
              </a:lnSpc>
              <a:spcBef>
                <a:spcPts val="1200"/>
              </a:spcBef>
              <a:spcAft>
                <a:spcPts val="1200"/>
              </a:spcAft>
              <a:buNone/>
            </a:pPr>
            <a:r>
              <a:rPr lang="bg" sz="1017">
                <a:solidFill>
                  <a:srgbClr val="FF0000"/>
                </a:solidFill>
              </a:rPr>
              <a:t># Try with fruits_colors.pop(“tomato”)</a:t>
            </a:r>
            <a:endParaRPr sz="1017">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30"/>
          <p:cNvSpPr txBox="1"/>
          <p:nvPr>
            <p:ph type="title"/>
          </p:nvPr>
        </p:nvSpPr>
        <p:spPr>
          <a:xfrm>
            <a:off x="1273100" y="255675"/>
            <a:ext cx="70305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Remove element with .popitem()</a:t>
            </a:r>
            <a:endParaRPr/>
          </a:p>
        </p:txBody>
      </p:sp>
      <p:sp>
        <p:nvSpPr>
          <p:cNvPr id="963" name="Google Shape;963;p130"/>
          <p:cNvSpPr txBox="1"/>
          <p:nvPr>
            <p:ph idx="1" type="body"/>
          </p:nvPr>
        </p:nvSpPr>
        <p:spPr>
          <a:xfrm>
            <a:off x="1303800" y="839325"/>
            <a:ext cx="7030500" cy="3692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spcBef>
                <a:spcPts val="1200"/>
              </a:spcBef>
              <a:spcAft>
                <a:spcPts val="0"/>
              </a:spcAft>
              <a:buNone/>
            </a:pPr>
            <a:r>
              <a:rPr lang="bg"/>
              <a:t>.popitem() return the last element in format (key, value)</a:t>
            </a:r>
            <a:endParaRPr/>
          </a:p>
          <a:p>
            <a:pPr indent="0" lvl="0" marL="0" rtl="0" algn="l">
              <a:spcBef>
                <a:spcPts val="1200"/>
              </a:spcBef>
              <a:spcAft>
                <a:spcPts val="0"/>
              </a:spcAft>
              <a:buNone/>
            </a:pPr>
            <a:r>
              <a:rPr lang="bg">
                <a:solidFill>
                  <a:srgbClr val="FF0000"/>
                </a:solidFill>
              </a:rPr>
              <a:t>fruit, color = fruits_colors.popitem()</a:t>
            </a:r>
            <a:endParaRPr>
              <a:solidFill>
                <a:srgbClr val="FF0000"/>
              </a:solidFill>
            </a:endParaRPr>
          </a:p>
          <a:p>
            <a:pPr indent="0" lvl="0" marL="0" rtl="0" algn="l">
              <a:spcBef>
                <a:spcPts val="1200"/>
              </a:spcBef>
              <a:spcAft>
                <a:spcPts val="1200"/>
              </a:spcAft>
              <a:buNone/>
            </a:pPr>
            <a:r>
              <a:rPr lang="bg">
                <a:solidFill>
                  <a:srgbClr val="FF0000"/>
                </a:solidFill>
              </a:rPr>
              <a:t>fruits_colors.popitem(“peach”)</a:t>
            </a:r>
            <a:endParaRPr>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31"/>
          <p:cNvSpPr txBox="1"/>
          <p:nvPr>
            <p:ph type="title"/>
          </p:nvPr>
        </p:nvSpPr>
        <p:spPr>
          <a:xfrm>
            <a:off x="1303800" y="235200"/>
            <a:ext cx="7030500" cy="62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Remove elements with .clear()</a:t>
            </a:r>
            <a:endParaRPr/>
          </a:p>
        </p:txBody>
      </p:sp>
      <p:sp>
        <p:nvSpPr>
          <p:cNvPr id="969" name="Google Shape;969;p131"/>
          <p:cNvSpPr txBox="1"/>
          <p:nvPr>
            <p:ph idx="1" type="body"/>
          </p:nvPr>
        </p:nvSpPr>
        <p:spPr>
          <a:xfrm>
            <a:off x="1303800" y="839325"/>
            <a:ext cx="7030500" cy="3692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lnSpc>
                <a:spcPct val="105000"/>
              </a:lnSpc>
              <a:spcBef>
                <a:spcPts val="1200"/>
              </a:spcBef>
              <a:spcAft>
                <a:spcPts val="0"/>
              </a:spcAft>
              <a:buNone/>
            </a:pPr>
            <a:r>
              <a:t/>
            </a:r>
            <a:endParaRPr sz="1017"/>
          </a:p>
          <a:p>
            <a:pPr indent="0" lvl="0" marL="0" rtl="0" algn="l">
              <a:lnSpc>
                <a:spcPct val="105000"/>
              </a:lnSpc>
              <a:spcBef>
                <a:spcPts val="1200"/>
              </a:spcBef>
              <a:spcAft>
                <a:spcPts val="1200"/>
              </a:spcAft>
              <a:buNone/>
            </a:pPr>
            <a:r>
              <a:rPr lang="bg" sz="1017">
                <a:solidFill>
                  <a:srgbClr val="FF0000"/>
                </a:solidFill>
              </a:rPr>
              <a:t>fruits_colors.clear()  </a:t>
            </a:r>
            <a:r>
              <a:rPr i="1" lang="bg" sz="1017">
                <a:solidFill>
                  <a:srgbClr val="888888"/>
                </a:solidFill>
              </a:rPr>
              <a:t># It will clear all elements of fruits_colors</a:t>
            </a:r>
            <a:endParaRPr i="1" sz="1017">
              <a:solidFill>
                <a:srgbClr val="888888"/>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32"/>
          <p:cNvSpPr txBox="1"/>
          <p:nvPr>
            <p:ph type="title"/>
          </p:nvPr>
        </p:nvSpPr>
        <p:spPr>
          <a:xfrm>
            <a:off x="1303800" y="219850"/>
            <a:ext cx="7030500" cy="73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Remove elements with del</a:t>
            </a:r>
            <a:endParaRPr/>
          </a:p>
        </p:txBody>
      </p:sp>
      <p:sp>
        <p:nvSpPr>
          <p:cNvPr id="975" name="Google Shape;975;p132"/>
          <p:cNvSpPr txBox="1"/>
          <p:nvPr>
            <p:ph idx="1" type="body"/>
          </p:nvPr>
        </p:nvSpPr>
        <p:spPr>
          <a:xfrm>
            <a:off x="1303800" y="839325"/>
            <a:ext cx="7030500" cy="3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keyword </a:t>
            </a:r>
            <a:r>
              <a:rPr b="1" lang="bg"/>
              <a:t>del </a:t>
            </a:r>
            <a:r>
              <a:rPr lang="bg"/>
              <a:t>is not </a:t>
            </a:r>
            <a:r>
              <a:rPr lang="bg"/>
              <a:t>biased</a:t>
            </a:r>
            <a:r>
              <a:rPr lang="bg"/>
              <a:t> to the </a:t>
            </a:r>
            <a:r>
              <a:rPr b="1" lang="bg"/>
              <a:t>dict </a:t>
            </a:r>
            <a:r>
              <a:rPr lang="bg"/>
              <a:t>as a data structure but can be used on it as well.</a:t>
            </a:r>
            <a:endParaRPr/>
          </a:p>
          <a:p>
            <a:pPr indent="0" lvl="0" marL="0" rtl="0" algn="l">
              <a:lnSpc>
                <a:spcPct val="105000"/>
              </a:lnSpc>
              <a:spcBef>
                <a:spcPts val="1200"/>
              </a:spcBef>
              <a:spcAft>
                <a:spcPts val="0"/>
              </a:spcAft>
              <a:buNone/>
            </a:pPr>
            <a:r>
              <a:rPr lang="bg" sz="1017"/>
              <a:t>fruits_colors = {</a:t>
            </a:r>
            <a:endParaRPr sz="1017"/>
          </a:p>
          <a:p>
            <a:pPr indent="0" lvl="0" marL="0" rtl="0" algn="l">
              <a:lnSpc>
                <a:spcPct val="105000"/>
              </a:lnSpc>
              <a:spcBef>
                <a:spcPts val="1200"/>
              </a:spcBef>
              <a:spcAft>
                <a:spcPts val="0"/>
              </a:spcAft>
              <a:buNone/>
            </a:pPr>
            <a:r>
              <a:rPr lang="bg" sz="1017"/>
              <a:t>	‘green_apple’: ‘green’,</a:t>
            </a:r>
            <a:endParaRPr sz="1017"/>
          </a:p>
          <a:p>
            <a:pPr indent="0" lvl="0" marL="0" rtl="0" algn="l">
              <a:lnSpc>
                <a:spcPct val="105000"/>
              </a:lnSpc>
              <a:spcBef>
                <a:spcPts val="1200"/>
              </a:spcBef>
              <a:spcAft>
                <a:spcPts val="0"/>
              </a:spcAft>
              <a:buNone/>
            </a:pPr>
            <a:r>
              <a:rPr lang="bg" sz="1017"/>
              <a:t>	‘banana’: ‘yellow’,</a:t>
            </a:r>
            <a:endParaRPr sz="1017"/>
          </a:p>
          <a:p>
            <a:pPr indent="0" lvl="0" marL="0" rtl="0" algn="l">
              <a:lnSpc>
                <a:spcPct val="105000"/>
              </a:lnSpc>
              <a:spcBef>
                <a:spcPts val="1200"/>
              </a:spcBef>
              <a:spcAft>
                <a:spcPts val="0"/>
              </a:spcAft>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lnSpc>
                <a:spcPct val="105000"/>
              </a:lnSpc>
              <a:spcBef>
                <a:spcPts val="1200"/>
              </a:spcBef>
              <a:spcAft>
                <a:spcPts val="0"/>
              </a:spcAft>
              <a:buNone/>
            </a:pPr>
            <a:r>
              <a:t/>
            </a:r>
            <a:endParaRPr sz="1017"/>
          </a:p>
          <a:p>
            <a:pPr indent="0" lvl="0" marL="0" rtl="0" algn="l">
              <a:lnSpc>
                <a:spcPct val="105000"/>
              </a:lnSpc>
              <a:spcBef>
                <a:spcPts val="1200"/>
              </a:spcBef>
              <a:spcAft>
                <a:spcPts val="0"/>
              </a:spcAft>
              <a:buNone/>
            </a:pPr>
            <a:r>
              <a:rPr lang="bg" sz="1017">
                <a:solidFill>
                  <a:srgbClr val="FF0000"/>
                </a:solidFill>
              </a:rPr>
              <a:t>del fruits_colors[“green_apple”]</a:t>
            </a:r>
            <a:endParaRPr sz="1017">
              <a:solidFill>
                <a:srgbClr val="FF0000"/>
              </a:solidFill>
            </a:endParaRPr>
          </a:p>
          <a:p>
            <a:pPr indent="0" lvl="0" marL="0" rtl="0" algn="l">
              <a:lnSpc>
                <a:spcPct val="105000"/>
              </a:lnSpc>
              <a:spcBef>
                <a:spcPts val="1200"/>
              </a:spcBef>
              <a:spcAft>
                <a:spcPts val="0"/>
              </a:spcAft>
              <a:buNone/>
            </a:pPr>
            <a:r>
              <a:rPr lang="bg" sz="1017">
                <a:solidFill>
                  <a:srgbClr val="FF0000"/>
                </a:solidFill>
              </a:rPr>
              <a:t>del fruits_colors[“orange”]</a:t>
            </a:r>
            <a:endParaRPr sz="1017">
              <a:solidFill>
                <a:srgbClr val="FF0000"/>
              </a:solidFill>
            </a:endParaRPr>
          </a:p>
          <a:p>
            <a:pPr indent="0" lvl="0" marL="0" rtl="0" algn="l">
              <a:lnSpc>
                <a:spcPct val="105000"/>
              </a:lnSpc>
              <a:spcBef>
                <a:spcPts val="1200"/>
              </a:spcBef>
              <a:spcAft>
                <a:spcPts val="1200"/>
              </a:spcAft>
              <a:buNone/>
            </a:pPr>
            <a:r>
              <a:rPr lang="bg" sz="1017">
                <a:solidFill>
                  <a:srgbClr val="FF0000"/>
                </a:solidFill>
              </a:rPr>
              <a:t>del fruits_colors </a:t>
            </a:r>
            <a:r>
              <a:rPr i="1" lang="bg" sz="1017">
                <a:solidFill>
                  <a:srgbClr val="888888"/>
                </a:solidFill>
              </a:rPr>
              <a:t># What happens here?</a:t>
            </a:r>
            <a:endParaRPr i="1" sz="1017">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idx="1" type="body"/>
          </p:nvPr>
        </p:nvSpPr>
        <p:spPr>
          <a:xfrm>
            <a:off x="1303800" y="160300"/>
            <a:ext cx="7030500" cy="43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500">
                <a:solidFill>
                  <a:srgbClr val="292929"/>
                </a:solidFill>
                <a:highlight>
                  <a:srgbClr val="FFFFFF"/>
                </a:highlight>
                <a:latin typeface="Georgia"/>
                <a:ea typeface="Georgia"/>
                <a:cs typeface="Georgia"/>
                <a:sym typeface="Georgia"/>
              </a:rPr>
              <a:t>But why is the folder created in the first place?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Well, it slightly increases the speed of the Python program.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bg" sz="1500">
                <a:solidFill>
                  <a:srgbClr val="292929"/>
                </a:solidFill>
                <a:highlight>
                  <a:srgbClr val="FFFFFF"/>
                </a:highlight>
                <a:latin typeface="Georgia"/>
                <a:ea typeface="Georgia"/>
                <a:cs typeface="Georgia"/>
                <a:sym typeface="Georgia"/>
              </a:rPr>
              <a:t>Unless you change your Python code, recompilation to bytecode is avoided, thereby saving time.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33"/>
          <p:cNvSpPr txBox="1"/>
          <p:nvPr>
            <p:ph idx="1" type="body"/>
          </p:nvPr>
        </p:nvSpPr>
        <p:spPr>
          <a:xfrm>
            <a:off x="1242375" y="1340900"/>
            <a:ext cx="7030500" cy="31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Dict comparing independent of ordering.</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"blue"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"red"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"green"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"green"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"blue"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"red"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"green"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"red"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"blue"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Ordering is not important.</a:t>
            </a:r>
            <a:endParaRPr i="1" sz="1050">
              <a:solidFill>
                <a:srgbClr val="40808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981" name="Google Shape;981;p133"/>
          <p:cNvSpPr txBox="1"/>
          <p:nvPr/>
        </p:nvSpPr>
        <p:spPr>
          <a:xfrm>
            <a:off x="1346000" y="194475"/>
            <a:ext cx="6218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bg" sz="1600">
                <a:latin typeface="Nunito"/>
                <a:ea typeface="Nunito"/>
                <a:cs typeface="Nunito"/>
                <a:sym typeface="Nunito"/>
              </a:rPr>
              <a:t>Dict comparing</a:t>
            </a:r>
            <a:endParaRPr b="1" sz="1600">
              <a:latin typeface="Nunito"/>
              <a:ea typeface="Nunito"/>
              <a:cs typeface="Nunito"/>
              <a:sym typeface="Nuni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34"/>
          <p:cNvSpPr txBox="1"/>
          <p:nvPr>
            <p:ph type="title"/>
          </p:nvPr>
        </p:nvSpPr>
        <p:spPr>
          <a:xfrm>
            <a:off x="1303800" y="125450"/>
            <a:ext cx="7030500" cy="450600"/>
          </a:xfrm>
          <a:prstGeom prst="rect">
            <a:avLst/>
          </a:prstGeom>
        </p:spPr>
        <p:txBody>
          <a:bodyPr anchorCtr="0" anchor="t" bIns="91425" lIns="91425" spcFirstLastPara="1" rIns="91425" wrap="square" tIns="91425">
            <a:noAutofit/>
          </a:bodyPr>
          <a:lstStyle/>
          <a:p>
            <a:pPr indent="0" lvl="0" marL="0" rtl="0" algn="ctr">
              <a:lnSpc>
                <a:spcPct val="130000"/>
              </a:lnSpc>
              <a:spcBef>
                <a:spcPts val="1700"/>
              </a:spcBef>
              <a:spcAft>
                <a:spcPts val="400"/>
              </a:spcAft>
              <a:buNone/>
            </a:pPr>
            <a:r>
              <a:rPr b="0" lang="bg" sz="1800">
                <a:latin typeface="Nunito"/>
                <a:ea typeface="Nunito"/>
                <a:cs typeface="Nunito"/>
                <a:sym typeface="Nunito"/>
              </a:rPr>
              <a:t>Access to element- </a:t>
            </a:r>
            <a:r>
              <a:rPr b="0" lang="bg" sz="1800">
                <a:solidFill>
                  <a:srgbClr val="000000"/>
                </a:solidFill>
                <a:highlight>
                  <a:srgbClr val="FFFFFF"/>
                </a:highlight>
                <a:latin typeface="Nunito"/>
                <a:ea typeface="Nunito"/>
                <a:cs typeface="Nunito"/>
                <a:sym typeface="Nunito"/>
              </a:rPr>
              <a:t>Dictionary views</a:t>
            </a:r>
            <a:endParaRPr sz="1800">
              <a:latin typeface="Nunito"/>
              <a:ea typeface="Nunito"/>
              <a:cs typeface="Nunito"/>
              <a:sym typeface="Nunito"/>
            </a:endParaRPr>
          </a:p>
        </p:txBody>
      </p:sp>
      <p:sp>
        <p:nvSpPr>
          <p:cNvPr id="987" name="Google Shape;987;p134"/>
          <p:cNvSpPr txBox="1"/>
          <p:nvPr>
            <p:ph idx="1" type="body"/>
          </p:nvPr>
        </p:nvSpPr>
        <p:spPr>
          <a:xfrm>
            <a:off x="1303800" y="726075"/>
            <a:ext cx="7030500" cy="3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objects returned by </a:t>
            </a:r>
            <a:r>
              <a:rPr lang="bg" sz="1050">
                <a:solidFill>
                  <a:srgbClr val="000000"/>
                </a:solidFill>
                <a:highlight>
                  <a:srgbClr val="F8F9FA"/>
                </a:highlight>
                <a:latin typeface="Courier New"/>
                <a:ea typeface="Courier New"/>
                <a:cs typeface="Courier New"/>
                <a:sym typeface="Courier New"/>
              </a:rPr>
              <a:t>dict.keys(), dict.values(), dict.items()</a:t>
            </a:r>
            <a:r>
              <a:rPr lang="bg" sz="1050">
                <a:solidFill>
                  <a:srgbClr val="202122"/>
                </a:solidFill>
                <a:highlight>
                  <a:srgbClr val="F5FFFA"/>
                </a:highlight>
                <a:latin typeface="Arial"/>
                <a:ea typeface="Arial"/>
                <a:cs typeface="Arial"/>
                <a:sym typeface="Arial"/>
              </a:rPr>
              <a:t> are view objects. They provide a dynamic view of the dictionary’s entries, which means that when the dictionary changes, each view reflects these changes.</a:t>
            </a:r>
            <a:endParaRPr sz="1050">
              <a:solidFill>
                <a:srgbClr val="202122"/>
              </a:solidFill>
              <a:highlight>
                <a:srgbClr val="F5FFFA"/>
              </a:highlight>
              <a:latin typeface="Arial"/>
              <a:ea typeface="Arial"/>
              <a:cs typeface="Arial"/>
              <a:sym typeface="Arial"/>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phone_numbers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a:t>
            </a:r>
            <a:endParaRPr sz="1050">
              <a:solidFill>
                <a:srgbClr val="202122"/>
              </a:solidFill>
              <a:highlight>
                <a:srgbClr val="F5FFFA"/>
              </a:highlight>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pairs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items()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&gt;&gt;&gt; pairs </a:t>
            </a:r>
            <a:r>
              <a:rPr i="1" lang="bg" sz="1050">
                <a:solidFill>
                  <a:srgbClr val="666666"/>
                </a:solidFill>
                <a:highlight>
                  <a:srgbClr val="F8F9FA"/>
                </a:highlight>
                <a:latin typeface="Courier New"/>
                <a:ea typeface="Courier New"/>
                <a:cs typeface="Courier New"/>
                <a:sym typeface="Courier New"/>
              </a:rPr>
              <a:t># Inspect the items view</a:t>
            </a:r>
            <a:endParaRPr i="1"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dict_items([(</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'Andy'</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a:t>
            </a:r>
            <a:endParaRPr sz="1050">
              <a:solidFill>
                <a:srgbClr val="202122"/>
              </a:solidFill>
              <a:highlight>
                <a:srgbClr val="F5FFFA"/>
              </a:highlight>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(pairs) </a:t>
            </a:r>
            <a:r>
              <a:rPr i="1" lang="bg" sz="1050">
                <a:solidFill>
                  <a:srgbClr val="666666"/>
                </a:solidFill>
                <a:highlight>
                  <a:srgbClr val="F8F9FA"/>
                </a:highlight>
                <a:latin typeface="Courier New"/>
                <a:ea typeface="Courier New"/>
                <a:cs typeface="Courier New"/>
                <a:sym typeface="Courier New"/>
              </a:rPr>
              <a:t># Print out the length of pairs</a:t>
            </a:r>
            <a:endParaRPr i="1"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4</a:t>
            </a:r>
            <a:endParaRPr sz="1050">
              <a:solidFill>
                <a:srgbClr val="202122"/>
              </a:solidFill>
              <a:highlight>
                <a:srgbClr val="F5FFFA"/>
              </a:highlight>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pairs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list</a:t>
            </a:r>
            <a:r>
              <a:rPr lang="bg" sz="1050">
                <a:solidFill>
                  <a:srgbClr val="000000"/>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items())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&gt;&gt;&gt; pairs </a:t>
            </a:r>
            <a:r>
              <a:rPr i="1" lang="bg" sz="1050">
                <a:solidFill>
                  <a:srgbClr val="666666"/>
                </a:solidFill>
                <a:highlight>
                  <a:srgbClr val="F8F9FA"/>
                </a:highlight>
                <a:latin typeface="Courier New"/>
                <a:ea typeface="Courier New"/>
                <a:cs typeface="Courier New"/>
                <a:sym typeface="Courier New"/>
              </a:rPr>
              <a:t># Inspect the items view as a list</a:t>
            </a:r>
            <a:endParaRPr i="1"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'Andy'</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35"/>
          <p:cNvSpPr txBox="1"/>
          <p:nvPr>
            <p:ph idx="1" type="body"/>
          </p:nvPr>
        </p:nvSpPr>
        <p:spPr>
          <a:xfrm>
            <a:off x="1303800" y="163950"/>
            <a:ext cx="7030500" cy="4367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Access to element </a:t>
            </a:r>
            <a:r>
              <a:rPr lang="bg"/>
              <a:t>Views are dynamic:</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phone_numbers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'Ted'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1245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keys()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names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dict_keys([</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'Ted'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numbers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values()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numbers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dict_values([</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1245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pairs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items()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pairs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dict_items([(</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'Ted'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1245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del</a:t>
            </a:r>
            <a:r>
              <a:rPr lang="bg" sz="1050">
                <a:solidFill>
                  <a:srgbClr val="000000"/>
                </a:solidFill>
                <a:highlight>
                  <a:srgbClr val="F8F9FA"/>
                </a:highlight>
                <a:latin typeface="Courier New"/>
                <a:ea typeface="Courier New"/>
                <a:cs typeface="Courier New"/>
                <a:sym typeface="Courier New"/>
              </a:rPr>
              <a:t> phone_numbers[</a:t>
            </a:r>
            <a:r>
              <a:rPr lang="bg" sz="1050">
                <a:solidFill>
                  <a:srgbClr val="BA2121"/>
                </a:solidFill>
                <a:highlight>
                  <a:srgbClr val="F8F9FA"/>
                </a:highlight>
                <a:latin typeface="Courier New"/>
                <a:ea typeface="Courier New"/>
                <a:cs typeface="Courier New"/>
                <a:sym typeface="Courier New"/>
              </a:rPr>
              <a:t>'Ted'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names; numbers ; pairs </a:t>
            </a:r>
            <a:r>
              <a:rPr i="1" lang="bg" sz="1050">
                <a:solidFill>
                  <a:srgbClr val="408080"/>
                </a:solidFill>
                <a:highlight>
                  <a:srgbClr val="F8F9FA"/>
                </a:highlight>
                <a:latin typeface="Courier New"/>
                <a:ea typeface="Courier New"/>
                <a:cs typeface="Courier New"/>
                <a:sym typeface="Courier New"/>
              </a:rPr>
              <a:t># all reflect the change (like shallow copies)</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6"/>
          <p:cNvSpPr txBox="1"/>
          <p:nvPr>
            <p:ph type="title"/>
          </p:nvPr>
        </p:nvSpPr>
        <p:spPr>
          <a:xfrm>
            <a:off x="1303800" y="87975"/>
            <a:ext cx="7030500" cy="54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Other operations on dict</a:t>
            </a:r>
            <a:endParaRPr/>
          </a:p>
        </p:txBody>
      </p:sp>
      <p:sp>
        <p:nvSpPr>
          <p:cNvPr id="998" name="Google Shape;998;p136"/>
          <p:cNvSpPr txBox="1"/>
          <p:nvPr>
            <p:ph idx="1" type="body"/>
          </p:nvPr>
        </p:nvSpPr>
        <p:spPr>
          <a:xfrm>
            <a:off x="1303800" y="697975"/>
            <a:ext cx="7030500" cy="38337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dictionary</a:t>
            </a:r>
            <a:r>
              <a:rPr b="1" lang="bg" sz="1250">
                <a:solidFill>
                  <a:srgbClr val="000000"/>
                </a:solidFill>
                <a:highlight>
                  <a:srgbClr val="F8F9FA"/>
                </a:highlight>
                <a:latin typeface="Courier New"/>
                <a:ea typeface="Courier New"/>
                <a:cs typeface="Courier New"/>
                <a:sym typeface="Courier New"/>
              </a:rPr>
              <a:t> = dict()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dict(**kwarg)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dict(mapping)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dict(mapping, **kwarg)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dict(iterable)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dictionary = dict(iterable, **kwarg)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where:</a:t>
            </a:r>
            <a:endParaRPr sz="1050">
              <a:solidFill>
                <a:srgbClr val="202122"/>
              </a:solidFill>
              <a:latin typeface="Arial"/>
              <a:ea typeface="Arial"/>
              <a:cs typeface="Arial"/>
              <a:sym typeface="Arial"/>
            </a:endParaRPr>
          </a:p>
          <a:p>
            <a:pPr indent="0" lvl="0" marL="0" rtl="0" algn="l">
              <a:spcBef>
                <a:spcPts val="500"/>
              </a:spcBef>
              <a:spcAft>
                <a:spcPts val="0"/>
              </a:spcAft>
              <a:buNone/>
            </a:pPr>
            <a:r>
              <a:rPr i="1" lang="bg" sz="1050">
                <a:solidFill>
                  <a:srgbClr val="CC0000"/>
                </a:solidFill>
                <a:latin typeface="Arial"/>
                <a:ea typeface="Arial"/>
                <a:cs typeface="Arial"/>
                <a:sym typeface="Arial"/>
              </a:rPr>
              <a:t>The above examples are different ways to create a dictionary using the </a:t>
            </a:r>
            <a:r>
              <a:rPr b="1" i="1" lang="bg" sz="1050">
                <a:solidFill>
                  <a:srgbClr val="CC0000"/>
                </a:solidFill>
                <a:latin typeface="Arial"/>
                <a:ea typeface="Arial"/>
                <a:cs typeface="Arial"/>
                <a:sym typeface="Arial"/>
              </a:rPr>
              <a:t>dict() </a:t>
            </a:r>
            <a:r>
              <a:rPr i="1" lang="bg" sz="1050">
                <a:solidFill>
                  <a:srgbClr val="CC0000"/>
                </a:solidFill>
                <a:latin typeface="Arial"/>
                <a:ea typeface="Arial"/>
                <a:cs typeface="Arial"/>
                <a:sym typeface="Arial"/>
              </a:rPr>
              <a:t>constructor.</a:t>
            </a:r>
            <a:endParaRPr i="1" sz="1050">
              <a:solidFill>
                <a:srgbClr val="CC0000"/>
              </a:solidFill>
              <a:latin typeface="Arial"/>
              <a:ea typeface="Arial"/>
              <a:cs typeface="Arial"/>
              <a:sym typeface="Arial"/>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**kwarg</a:t>
            </a:r>
            <a:r>
              <a:rPr lang="bg" sz="1050">
                <a:solidFill>
                  <a:srgbClr val="202122"/>
                </a:solidFill>
                <a:latin typeface="Arial"/>
                <a:ea typeface="Arial"/>
                <a:cs typeface="Arial"/>
                <a:sym typeface="Arial"/>
              </a:rPr>
              <a:t> means a possibly empty set of keyword arguments such as: one=1, two=2, three=3</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"mapping" means dictionary, and</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"iterable" means an iterable object (such as list or tuple) each item of which must be an iterable with exactly two objects. The first object of each item becomes a key in the new dictionary, and the second object the corresponding value. If a key occurs more than once, the last value for that key silently becomes the corresponding value in the new dictionary.</a:t>
            </a:r>
            <a:endParaRPr sz="1050">
              <a:solidFill>
                <a:srgbClr val="202122"/>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37"/>
          <p:cNvSpPr txBox="1"/>
          <p:nvPr>
            <p:ph idx="1" type="body"/>
          </p:nvPr>
        </p:nvSpPr>
        <p:spPr>
          <a:xfrm>
            <a:off x="1303800" y="135850"/>
            <a:ext cx="7030500" cy="43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(four</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three</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arguments are **kwarg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'four'</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008000"/>
                </a:solidFill>
                <a:highlight>
                  <a:srgbClr val="F8F9FA"/>
                </a:highlight>
                <a:latin typeface="Courier New"/>
                <a:ea typeface="Courier New"/>
                <a:cs typeface="Courier New"/>
                <a:sym typeface="Courier New"/>
              </a:rPr>
              <a:t>zip</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'four'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 is output of zip().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four</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arguments are list and **kwarg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four</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three</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arguments are tuple and **kwarg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 four</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three</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arguments are set and **kwarg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g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 four</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 three</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arguments are dict and **kwarg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'four'</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argument is dict  </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38"/>
          <p:cNvSpPr txBox="1"/>
          <p:nvPr>
            <p:ph idx="1" type="body"/>
          </p:nvPr>
        </p:nvSpPr>
        <p:spPr>
          <a:xfrm>
            <a:off x="1303800" y="163950"/>
            <a:ext cx="7030500" cy="436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bg"/>
              <a:t>Deep copy vs Shallow copy</a:t>
            </a:r>
            <a:endParaRPr b="1"/>
          </a:p>
          <a:p>
            <a:pPr indent="0" lvl="0" marL="0" rtl="0" algn="l">
              <a:spcBef>
                <a:spcPts val="1200"/>
              </a:spcBef>
              <a:spcAft>
                <a:spcPts val="0"/>
              </a:spcAft>
              <a:buNone/>
            </a:pPr>
            <a:r>
              <a:rPr lang="bg" sz="1200">
                <a:solidFill>
                  <a:srgbClr val="202124"/>
                </a:solidFill>
                <a:highlight>
                  <a:srgbClr val="FFFFFF"/>
                </a:highlight>
                <a:latin typeface="Arial"/>
                <a:ea typeface="Arial"/>
                <a:cs typeface="Arial"/>
                <a:sym typeface="Arial"/>
              </a:rPr>
              <a:t>Deep copy doesn't reflect changes made to the new/copied object in the original object. Shallow Copy stores the copy of the original object and points the references to the objects.</a:t>
            </a:r>
            <a:endParaRPr/>
          </a:p>
          <a:p>
            <a:pPr indent="0" lvl="0" marL="0" rtl="0" algn="l">
              <a:spcBef>
                <a:spcPts val="1200"/>
              </a:spcBef>
              <a:spcAft>
                <a:spcPts val="0"/>
              </a:spcAft>
              <a:buNone/>
            </a:pPr>
            <a:r>
              <a:rPr lang="bg"/>
              <a:t>Shallow copy</a:t>
            </a:r>
            <a:endParaRPr/>
          </a:p>
          <a:p>
            <a:pPr indent="0" lvl="0" marL="0" rtl="0" algn="l">
              <a:spcBef>
                <a:spcPts val="1200"/>
              </a:spcBef>
              <a:spcAft>
                <a:spcPts val="0"/>
              </a:spcAft>
              <a:buNone/>
            </a:pPr>
            <a:r>
              <a:rPr lang="bg"/>
              <a:t>a = {"one": 1, "two": 2, "three": 3}</a:t>
            </a:r>
            <a:endParaRPr/>
          </a:p>
          <a:p>
            <a:pPr indent="0" lvl="0" marL="0" rtl="0" algn="l">
              <a:spcBef>
                <a:spcPts val="1200"/>
              </a:spcBef>
              <a:spcAft>
                <a:spcPts val="0"/>
              </a:spcAft>
              <a:buNone/>
            </a:pPr>
            <a:r>
              <a:rPr lang="bg"/>
              <a:t>b = a  </a:t>
            </a:r>
            <a:r>
              <a:rPr i="1" lang="bg">
                <a:solidFill>
                  <a:srgbClr val="93C47D"/>
                </a:solidFill>
              </a:rPr>
              <a:t># Shallow copy of a, i.e. all changes applied to a will reflect b</a:t>
            </a:r>
            <a:endParaRPr i="1">
              <a:solidFill>
                <a:srgbClr val="93C47D"/>
              </a:solidFill>
            </a:endParaRPr>
          </a:p>
          <a:p>
            <a:pPr indent="0" lvl="0" marL="0" rtl="0" algn="l">
              <a:spcBef>
                <a:spcPts val="1200"/>
              </a:spcBef>
              <a:spcAft>
                <a:spcPts val="0"/>
              </a:spcAft>
              <a:buNone/>
            </a:pPr>
            <a:r>
              <a:rPr lang="bg"/>
              <a:t>a["one"] = 3</a:t>
            </a:r>
            <a:endParaRPr/>
          </a:p>
          <a:p>
            <a:pPr indent="0" lvl="0" marL="0" rtl="0" algn="l">
              <a:spcBef>
                <a:spcPts val="1200"/>
              </a:spcBef>
              <a:spcAft>
                <a:spcPts val="0"/>
              </a:spcAft>
              <a:buNone/>
            </a:pPr>
            <a:r>
              <a:rPr lang="bg"/>
              <a:t>a</a:t>
            </a:r>
            <a:endParaRPr/>
          </a:p>
          <a:p>
            <a:pPr indent="0" lvl="0" marL="0" rtl="0" algn="l">
              <a:spcBef>
                <a:spcPts val="1200"/>
              </a:spcBef>
              <a:spcAft>
                <a:spcPts val="0"/>
              </a:spcAft>
              <a:buNone/>
            </a:pPr>
            <a:r>
              <a:rPr lang="bg"/>
              <a:t>Out[5]: {'one': 3, 'two': 2, 'three': 3}</a:t>
            </a:r>
            <a:endParaRPr/>
          </a:p>
          <a:p>
            <a:pPr indent="0" lvl="0" marL="0" rtl="0" algn="l">
              <a:spcBef>
                <a:spcPts val="1200"/>
              </a:spcBef>
              <a:spcAft>
                <a:spcPts val="0"/>
              </a:spcAft>
              <a:buNone/>
            </a:pPr>
            <a:r>
              <a:rPr lang="bg"/>
              <a:t>b</a:t>
            </a:r>
            <a:endParaRPr/>
          </a:p>
          <a:p>
            <a:pPr indent="0" lvl="0" marL="0" rtl="0" algn="l">
              <a:spcBef>
                <a:spcPts val="1200"/>
              </a:spcBef>
              <a:spcAft>
                <a:spcPts val="0"/>
              </a:spcAft>
              <a:buNone/>
            </a:pPr>
            <a:r>
              <a:rPr lang="bg"/>
              <a:t>Out[6]: {'one': 3, 'two': 2, 'three': 3}</a:t>
            </a:r>
            <a:endParaRPr/>
          </a:p>
          <a:p>
            <a:pPr indent="0" lvl="0" marL="0" rtl="0" algn="l">
              <a:spcBef>
                <a:spcPts val="1200"/>
              </a:spcBef>
              <a:spcAft>
                <a:spcPts val="12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39"/>
          <p:cNvSpPr txBox="1"/>
          <p:nvPr>
            <p:ph idx="1" type="body"/>
          </p:nvPr>
        </p:nvSpPr>
        <p:spPr>
          <a:xfrm>
            <a:off x="1303800" y="145225"/>
            <a:ext cx="7030500" cy="4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Deep copy</a:t>
            </a:r>
            <a:endParaRPr/>
          </a:p>
          <a:p>
            <a:pPr indent="0" lvl="0" marL="0" rtl="0" algn="l">
              <a:spcBef>
                <a:spcPts val="1200"/>
              </a:spcBef>
              <a:spcAft>
                <a:spcPts val="0"/>
              </a:spcAft>
              <a:buNone/>
            </a:pPr>
            <a:r>
              <a:rPr lang="bg"/>
              <a:t>a = {"one": 1, "two": 2, "three": 3}</a:t>
            </a:r>
            <a:endParaRPr/>
          </a:p>
          <a:p>
            <a:pPr indent="0" lvl="0" marL="0" rtl="0" algn="l">
              <a:spcBef>
                <a:spcPts val="1200"/>
              </a:spcBef>
              <a:spcAft>
                <a:spcPts val="0"/>
              </a:spcAft>
              <a:buNone/>
            </a:pPr>
            <a:r>
              <a:rPr lang="bg"/>
              <a:t>b = dict(a)  </a:t>
            </a:r>
            <a:r>
              <a:rPr i="1" lang="bg">
                <a:solidFill>
                  <a:srgbClr val="93C47D"/>
                </a:solidFill>
              </a:rPr>
              <a:t># Deep copy of a, i.e. all changes applied to a will NOT reflect b</a:t>
            </a:r>
            <a:endParaRPr i="1">
              <a:solidFill>
                <a:srgbClr val="93C47D"/>
              </a:solidFill>
            </a:endParaRPr>
          </a:p>
          <a:p>
            <a:pPr indent="0" lvl="0" marL="0" rtl="0" algn="l">
              <a:spcBef>
                <a:spcPts val="1200"/>
              </a:spcBef>
              <a:spcAft>
                <a:spcPts val="0"/>
              </a:spcAft>
              <a:buNone/>
            </a:pPr>
            <a:r>
              <a:rPr lang="bg"/>
              <a:t>a["one"] = 3</a:t>
            </a:r>
            <a:endParaRPr/>
          </a:p>
          <a:p>
            <a:pPr indent="0" lvl="0" marL="0" rtl="0" algn="l">
              <a:spcBef>
                <a:spcPts val="1200"/>
              </a:spcBef>
              <a:spcAft>
                <a:spcPts val="0"/>
              </a:spcAft>
              <a:buNone/>
            </a:pPr>
            <a:r>
              <a:rPr lang="bg"/>
              <a:t>a</a:t>
            </a:r>
            <a:endParaRPr/>
          </a:p>
          <a:p>
            <a:pPr indent="0" lvl="0" marL="0" rtl="0" algn="l">
              <a:spcBef>
                <a:spcPts val="1200"/>
              </a:spcBef>
              <a:spcAft>
                <a:spcPts val="0"/>
              </a:spcAft>
              <a:buNone/>
            </a:pPr>
            <a:r>
              <a:rPr lang="bg"/>
              <a:t>Out[5]: {'one': 3, 'two': 2, 'three': 3}</a:t>
            </a:r>
            <a:endParaRPr/>
          </a:p>
          <a:p>
            <a:pPr indent="0" lvl="0" marL="0" rtl="0" algn="l">
              <a:spcBef>
                <a:spcPts val="1200"/>
              </a:spcBef>
              <a:spcAft>
                <a:spcPts val="0"/>
              </a:spcAft>
              <a:buNone/>
            </a:pPr>
            <a:r>
              <a:rPr lang="bg"/>
              <a:t>b</a:t>
            </a:r>
            <a:endParaRPr/>
          </a:p>
          <a:p>
            <a:pPr indent="0" lvl="0" marL="0" rtl="0" algn="l">
              <a:spcBef>
                <a:spcPts val="1200"/>
              </a:spcBef>
              <a:spcAft>
                <a:spcPts val="0"/>
              </a:spcAft>
              <a:buNone/>
            </a:pPr>
            <a:r>
              <a:rPr lang="bg"/>
              <a:t>Out[6]: {'one': 1, 'two': 2, 'three': 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bg"/>
              <a:t>Copy type matters due to mutability of the dictionary.</a:t>
            </a:r>
            <a:endParaRPr b="1"/>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40"/>
          <p:cNvSpPr txBox="1"/>
          <p:nvPr>
            <p:ph type="title"/>
          </p:nvPr>
        </p:nvSpPr>
        <p:spPr>
          <a:xfrm>
            <a:off x="1303800" y="154925"/>
            <a:ext cx="7030500" cy="59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Counter dict</a:t>
            </a:r>
            <a:endParaRPr/>
          </a:p>
        </p:txBody>
      </p:sp>
      <p:sp>
        <p:nvSpPr>
          <p:cNvPr id="1019" name="Google Shape;1019;p140"/>
          <p:cNvSpPr txBox="1"/>
          <p:nvPr>
            <p:ph idx="1" type="body"/>
          </p:nvPr>
        </p:nvSpPr>
        <p:spPr>
          <a:xfrm>
            <a:off x="1303800" y="745925"/>
            <a:ext cx="7030500" cy="3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A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Counter</a:t>
            </a:r>
            <a:r>
              <a:rPr lang="bg" sz="1200">
                <a:solidFill>
                  <a:srgbClr val="222222"/>
                </a:solidFill>
                <a:highlight>
                  <a:srgbClr val="FFFFFF"/>
                </a:highlight>
                <a:latin typeface="Arial"/>
                <a:ea typeface="Arial"/>
                <a:cs typeface="Arial"/>
                <a:sym typeface="Arial"/>
              </a:rPr>
              <a:t> is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dict</a:t>
            </a:r>
            <a:r>
              <a:rPr lang="bg" sz="1200">
                <a:solidFill>
                  <a:srgbClr val="222222"/>
                </a:solidFill>
                <a:highlight>
                  <a:srgbClr val="FFFFFF"/>
                </a:highlight>
                <a:latin typeface="Arial"/>
                <a:ea typeface="Arial"/>
                <a:cs typeface="Arial"/>
                <a:sym typeface="Arial"/>
              </a:rPr>
              <a:t> subclass for counting hashable objects. It is a collection where elements are stored as dictionary keys and their counts are stored as dictionary values. Counts are allowed to be any integer value including zero or negative counts. The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Counter</a:t>
            </a:r>
            <a:r>
              <a:rPr lang="bg" sz="1200">
                <a:solidFill>
                  <a:srgbClr val="222222"/>
                </a:solidFill>
                <a:highlight>
                  <a:srgbClr val="FFFFFF"/>
                </a:highlight>
                <a:latin typeface="Arial"/>
                <a:ea typeface="Arial"/>
                <a:cs typeface="Arial"/>
                <a:sym typeface="Arial"/>
              </a:rPr>
              <a:t> class is similar to bags or multisets in other languages.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Elements are counted from an </a:t>
            </a:r>
            <a:r>
              <a:rPr i="1" lang="bg" sz="1200">
                <a:solidFill>
                  <a:srgbClr val="222222"/>
                </a:solidFill>
                <a:highlight>
                  <a:srgbClr val="FFFFFF"/>
                </a:highlight>
                <a:latin typeface="Arial"/>
                <a:ea typeface="Arial"/>
                <a:cs typeface="Arial"/>
                <a:sym typeface="Arial"/>
              </a:rPr>
              <a:t>iterable</a:t>
            </a:r>
            <a:r>
              <a:rPr lang="bg" sz="1200">
                <a:solidFill>
                  <a:srgbClr val="222222"/>
                </a:solidFill>
                <a:highlight>
                  <a:srgbClr val="FFFFFF"/>
                </a:highlight>
                <a:latin typeface="Arial"/>
                <a:ea typeface="Arial"/>
                <a:cs typeface="Arial"/>
                <a:sym typeface="Arial"/>
              </a:rPr>
              <a:t> or initialized from another </a:t>
            </a:r>
            <a:r>
              <a:rPr i="1" lang="bg" sz="1200">
                <a:solidFill>
                  <a:srgbClr val="222222"/>
                </a:solidFill>
                <a:highlight>
                  <a:srgbClr val="FFFFFF"/>
                </a:highlight>
                <a:latin typeface="Arial"/>
                <a:ea typeface="Arial"/>
                <a:cs typeface="Arial"/>
                <a:sym typeface="Arial"/>
              </a:rPr>
              <a:t>mapping</a:t>
            </a:r>
            <a:r>
              <a:rPr lang="bg" sz="1200">
                <a:solidFill>
                  <a:srgbClr val="222222"/>
                </a:solidFill>
                <a:highlight>
                  <a:srgbClr val="FFFFFF"/>
                </a:highlight>
                <a:latin typeface="Arial"/>
                <a:ea typeface="Arial"/>
                <a:cs typeface="Arial"/>
                <a:sym typeface="Arial"/>
              </a:rPr>
              <a:t> (or counter):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                           </a:t>
            </a:r>
            <a:r>
              <a:rPr i="1" lang="bg" sz="1150">
                <a:solidFill>
                  <a:srgbClr val="3D7B7B"/>
                </a:solidFill>
                <a:highlight>
                  <a:srgbClr val="EEFFCC"/>
                </a:highlight>
                <a:latin typeface="Courier New"/>
                <a:ea typeface="Courier New"/>
                <a:cs typeface="Courier New"/>
                <a:sym typeface="Courier New"/>
              </a:rPr>
              <a:t># a new, empty counter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t>
            </a:r>
            <a:r>
              <a:rPr lang="bg" sz="1150">
                <a:solidFill>
                  <a:srgbClr val="BA2121"/>
                </a:solidFill>
                <a:highlight>
                  <a:srgbClr val="EEFFCC"/>
                </a:highlight>
                <a:latin typeface="Courier New"/>
                <a:ea typeface="Courier New"/>
                <a:cs typeface="Courier New"/>
                <a:sym typeface="Courier New"/>
              </a:rPr>
              <a:t>'gallahad'</a:t>
            </a:r>
            <a:r>
              <a:rPr lang="bg" sz="1150">
                <a:solidFill>
                  <a:srgbClr val="333333"/>
                </a:solidFill>
                <a:highlight>
                  <a:srgbClr val="EEFFCC"/>
                </a:highlight>
                <a:latin typeface="Courier New"/>
                <a:ea typeface="Courier New"/>
                <a:cs typeface="Courier New"/>
                <a:sym typeface="Courier New"/>
              </a:rPr>
              <a:t>)                 </a:t>
            </a:r>
            <a:r>
              <a:rPr i="1" lang="bg" sz="1150">
                <a:solidFill>
                  <a:srgbClr val="3D7B7B"/>
                </a:solidFill>
                <a:highlight>
                  <a:srgbClr val="EEFFCC"/>
                </a:highlight>
                <a:latin typeface="Courier New"/>
                <a:ea typeface="Courier New"/>
                <a:cs typeface="Courier New"/>
                <a:sym typeface="Courier New"/>
              </a:rPr>
              <a:t># a new counter from an iterable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t>
            </a:r>
            <a:r>
              <a:rPr lang="bg" sz="1150">
                <a:solidFill>
                  <a:srgbClr val="BA2121"/>
                </a:solidFill>
                <a:highlight>
                  <a:srgbClr val="EEFFCC"/>
                </a:highlight>
                <a:latin typeface="Courier New"/>
                <a:ea typeface="Courier New"/>
                <a:cs typeface="Courier New"/>
                <a:sym typeface="Courier New"/>
              </a:rPr>
              <a:t>'red'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'blue'</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i="1" lang="bg" sz="1150">
                <a:solidFill>
                  <a:srgbClr val="3D7B7B"/>
                </a:solidFill>
                <a:highlight>
                  <a:srgbClr val="EEFFCC"/>
                </a:highlight>
                <a:latin typeface="Courier New"/>
                <a:ea typeface="Courier New"/>
                <a:cs typeface="Courier New"/>
                <a:sym typeface="Courier New"/>
              </a:rPr>
              <a:t># a new counter from a mapping</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6327"/>
              </a:lnSpc>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Counter(cats</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dogs</a:t>
            </a:r>
            <a:r>
              <a:rPr lang="bg" sz="1150">
                <a:solidFill>
                  <a:srgbClr val="666666"/>
                </a:solidFill>
                <a:highlight>
                  <a:srgbClr val="EEFFCC"/>
                </a:highlight>
                <a:latin typeface="Courier New"/>
                <a:ea typeface="Courier New"/>
                <a:cs typeface="Courier New"/>
                <a:sym typeface="Courier New"/>
              </a:rPr>
              <a:t>=8</a:t>
            </a:r>
            <a:r>
              <a:rPr lang="bg" sz="1150">
                <a:solidFill>
                  <a:srgbClr val="333333"/>
                </a:solidFill>
                <a:highlight>
                  <a:srgbClr val="EEFFCC"/>
                </a:highlight>
                <a:latin typeface="Courier New"/>
                <a:ea typeface="Courier New"/>
                <a:cs typeface="Courier New"/>
                <a:sym typeface="Courier New"/>
              </a:rPr>
              <a:t>)             </a:t>
            </a:r>
            <a:r>
              <a:rPr i="1" lang="bg" sz="1150">
                <a:solidFill>
                  <a:srgbClr val="3D7B7B"/>
                </a:solidFill>
                <a:highlight>
                  <a:srgbClr val="EEFFCC"/>
                </a:highlight>
                <a:latin typeface="Courier New"/>
                <a:ea typeface="Courier New"/>
                <a:cs typeface="Courier New"/>
                <a:sym typeface="Courier New"/>
              </a:rPr>
              <a:t># a new counter from keyword args</a:t>
            </a:r>
            <a:endParaRPr i="1" sz="1150">
              <a:solidFill>
                <a:srgbClr val="3D7B7B"/>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41"/>
          <p:cNvSpPr txBox="1"/>
          <p:nvPr>
            <p:ph idx="1" type="body"/>
          </p:nvPr>
        </p:nvSpPr>
        <p:spPr>
          <a:xfrm>
            <a:off x="1216050" y="785825"/>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Counter objects have a dictionary interface except that they return a zero count for missing items instead of raising a </a:t>
            </a:r>
            <a:r>
              <a:rPr lang="bg" sz="1150" u="sng">
                <a:solidFill>
                  <a:srgbClr val="00B0E4"/>
                </a:solidFill>
                <a:highlight>
                  <a:srgbClr val="FFFFFF"/>
                </a:highlight>
                <a:latin typeface="Courier New"/>
                <a:ea typeface="Courier New"/>
                <a:cs typeface="Courier New"/>
                <a:sym typeface="Courier New"/>
                <a:hlinkClick r:id="rId3">
                  <a:extLst>
                    <a:ext uri="{A12FA001-AC4F-418D-AE19-62706E023703}">
                      <ahyp:hlinkClr val="tx"/>
                    </a:ext>
                  </a:extLst>
                </a:hlinkClick>
              </a:rPr>
              <a:t>KeyError</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t>
            </a:r>
            <a:r>
              <a:rPr lang="bg" sz="1150">
                <a:solidFill>
                  <a:srgbClr val="BA2121"/>
                </a:solidFill>
                <a:highlight>
                  <a:srgbClr val="EEFFCC"/>
                </a:highlight>
                <a:latin typeface="Courier New"/>
                <a:ea typeface="Courier New"/>
                <a:cs typeface="Courier New"/>
                <a:sym typeface="Courier New"/>
              </a:rPr>
              <a:t>'eggs'</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'ham'</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a:t>
            </a:r>
            <a:r>
              <a:rPr lang="bg" sz="1150">
                <a:solidFill>
                  <a:srgbClr val="BA2121"/>
                </a:solidFill>
                <a:highlight>
                  <a:srgbClr val="EEFFCC"/>
                </a:highlight>
                <a:latin typeface="Courier New"/>
                <a:ea typeface="Courier New"/>
                <a:cs typeface="Courier New"/>
                <a:sym typeface="Courier New"/>
              </a:rPr>
              <a:t>'bacon'</a:t>
            </a:r>
            <a:r>
              <a:rPr lang="bg" sz="1150">
                <a:solidFill>
                  <a:srgbClr val="333333"/>
                </a:solidFill>
                <a:highlight>
                  <a:srgbClr val="EEFFCC"/>
                </a:highlight>
                <a:latin typeface="Courier New"/>
                <a:ea typeface="Courier New"/>
                <a:cs typeface="Courier New"/>
                <a:sym typeface="Courier New"/>
              </a:rPr>
              <a:t>]                              </a:t>
            </a:r>
            <a:r>
              <a:rPr i="1" lang="bg" sz="1150">
                <a:solidFill>
                  <a:srgbClr val="3D7B7B"/>
                </a:solidFill>
                <a:highlight>
                  <a:srgbClr val="EEFFCC"/>
                </a:highlight>
                <a:latin typeface="Courier New"/>
                <a:ea typeface="Courier New"/>
                <a:cs typeface="Courier New"/>
                <a:sym typeface="Courier New"/>
              </a:rPr>
              <a:t># count of a missing element is zero</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0</a:t>
            </a:r>
            <a:endParaRPr sz="1150">
              <a:solidFill>
                <a:srgbClr val="717171"/>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42"/>
          <p:cNvSpPr txBox="1"/>
          <p:nvPr>
            <p:ph idx="1" type="body"/>
          </p:nvPr>
        </p:nvSpPr>
        <p:spPr>
          <a:xfrm>
            <a:off x="1225800" y="819950"/>
            <a:ext cx="7030500" cy="25416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Setting a count to zero does not remove an element from a counter. Use </a:t>
            </a:r>
            <a:r>
              <a:rPr lang="bg" sz="1150">
                <a:solidFill>
                  <a:srgbClr val="222222"/>
                </a:solidFill>
                <a:highlight>
                  <a:srgbClr val="ECF0F3"/>
                </a:highlight>
                <a:latin typeface="Courier New"/>
                <a:ea typeface="Courier New"/>
                <a:cs typeface="Courier New"/>
                <a:sym typeface="Courier New"/>
              </a:rPr>
              <a:t>del</a:t>
            </a:r>
            <a:r>
              <a:rPr lang="bg" sz="1200">
                <a:solidFill>
                  <a:srgbClr val="222222"/>
                </a:solidFill>
                <a:highlight>
                  <a:srgbClr val="FFFFFF"/>
                </a:highlight>
                <a:latin typeface="Arial"/>
                <a:ea typeface="Arial"/>
                <a:cs typeface="Arial"/>
                <a:sym typeface="Arial"/>
              </a:rPr>
              <a:t> to remove it entirely:</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a:t>
            </a:r>
            <a:r>
              <a:rPr lang="bg" sz="1150">
                <a:solidFill>
                  <a:srgbClr val="BA2121"/>
                </a:solidFill>
                <a:highlight>
                  <a:srgbClr val="EEFFCC"/>
                </a:highlight>
                <a:latin typeface="Courier New"/>
                <a:ea typeface="Courier New"/>
                <a:cs typeface="Courier New"/>
                <a:sym typeface="Courier New"/>
              </a:rPr>
              <a:t>'sausage'</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a:t>
            </a:r>
            <a:r>
              <a:rPr i="1" lang="bg" sz="1150">
                <a:solidFill>
                  <a:srgbClr val="3D7B7B"/>
                </a:solidFill>
                <a:highlight>
                  <a:srgbClr val="EEFFCC"/>
                </a:highlight>
                <a:latin typeface="Courier New"/>
                <a:ea typeface="Courier New"/>
                <a:cs typeface="Courier New"/>
                <a:sym typeface="Courier New"/>
              </a:rPr>
              <a:t># counter entry with a zero count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del</a:t>
            </a:r>
            <a:r>
              <a:rPr lang="bg" sz="1150">
                <a:solidFill>
                  <a:srgbClr val="333333"/>
                </a:solidFill>
                <a:highlight>
                  <a:srgbClr val="EEFFCC"/>
                </a:highlight>
                <a:latin typeface="Courier New"/>
                <a:ea typeface="Courier New"/>
                <a:cs typeface="Courier New"/>
                <a:sym typeface="Courier New"/>
              </a:rPr>
              <a:t> c[</a:t>
            </a:r>
            <a:r>
              <a:rPr lang="bg" sz="1150">
                <a:solidFill>
                  <a:srgbClr val="BA2121"/>
                </a:solidFill>
                <a:highlight>
                  <a:srgbClr val="EEFFCC"/>
                </a:highlight>
                <a:latin typeface="Courier New"/>
                <a:ea typeface="Courier New"/>
                <a:cs typeface="Courier New"/>
                <a:sym typeface="Courier New"/>
              </a:rPr>
              <a:t>'sausage'</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rPr i="1" lang="bg" sz="1200">
                <a:solidFill>
                  <a:srgbClr val="222222"/>
                </a:solidFill>
                <a:highlight>
                  <a:srgbClr val="FFFFFF"/>
                </a:highlight>
                <a:latin typeface="Arial"/>
                <a:ea typeface="Arial"/>
                <a:cs typeface="Arial"/>
                <a:sym typeface="Arial"/>
              </a:rPr>
              <a:t>New in version 3.1.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1303800" y="598575"/>
            <a:ext cx="7030500" cy="363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3800">
                <a:latin typeface="Georgia"/>
                <a:ea typeface="Georgia"/>
                <a:cs typeface="Georgia"/>
                <a:sym typeface="Georgia"/>
              </a:rPr>
              <a:t>Python Syntax</a:t>
            </a:r>
            <a:endParaRPr sz="3800">
              <a:latin typeface="Georgia"/>
              <a:ea typeface="Georgia"/>
              <a:cs typeface="Georgia"/>
              <a:sym typeface="Georgia"/>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43"/>
          <p:cNvSpPr txBox="1"/>
          <p:nvPr>
            <p:ph idx="1" type="body"/>
          </p:nvPr>
        </p:nvSpPr>
        <p:spPr>
          <a:xfrm>
            <a:off x="1269675" y="784900"/>
            <a:ext cx="7030500" cy="36834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Counter objects support additional methods beyond those available for all dictionaries:</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b="1" lang="bg" sz="1450">
                <a:solidFill>
                  <a:srgbClr val="222222"/>
                </a:solidFill>
                <a:highlight>
                  <a:srgbClr val="FFFFFF"/>
                </a:highlight>
                <a:latin typeface="Courier New"/>
                <a:ea typeface="Courier New"/>
                <a:cs typeface="Courier New"/>
                <a:sym typeface="Courier New"/>
              </a:rPr>
              <a:t>elements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Return an iterator over elements repeating each as many times as its count. Elements are returned in the order first encountered. If an element’s count is less than one,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elements()</a:t>
            </a:r>
            <a:r>
              <a:rPr lang="bg" sz="1200">
                <a:solidFill>
                  <a:srgbClr val="222222"/>
                </a:solidFill>
                <a:highlight>
                  <a:srgbClr val="FFFFFF"/>
                </a:highlight>
                <a:latin typeface="Arial"/>
                <a:ea typeface="Arial"/>
                <a:cs typeface="Arial"/>
                <a:sym typeface="Arial"/>
              </a:rPr>
              <a:t> will ignore it.</a:t>
            </a:r>
            <a:endParaRPr sz="1200">
              <a:solidFill>
                <a:srgbClr val="222222"/>
              </a:solidFill>
              <a:highlight>
                <a:srgbClr val="FFFFFF"/>
              </a:highlight>
              <a:latin typeface="Arial"/>
              <a:ea typeface="Arial"/>
              <a:cs typeface="Arial"/>
              <a:sym typeface="Arial"/>
            </a:endParaRPr>
          </a:p>
          <a:p>
            <a:pPr indent="0" lvl="0" marL="317500" marR="25400" rtl="0" algn="l">
              <a:lnSpc>
                <a:spcPct val="140000"/>
              </a:lnSpc>
              <a:spcBef>
                <a:spcPts val="23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b</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c</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d</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008000"/>
                </a:solidFill>
                <a:highlight>
                  <a:srgbClr val="EEFFCC"/>
                </a:highlight>
                <a:latin typeface="Courier New"/>
                <a:ea typeface="Courier New"/>
                <a:cs typeface="Courier New"/>
                <a:sym typeface="Courier New"/>
              </a:rPr>
              <a:t>sorted</a:t>
            </a:r>
            <a:r>
              <a:rPr lang="bg" sz="1150">
                <a:solidFill>
                  <a:srgbClr val="333333"/>
                </a:solidFill>
                <a:highlight>
                  <a:srgbClr val="EEFFCC"/>
                </a:highlight>
                <a:latin typeface="Courier New"/>
                <a:ea typeface="Courier New"/>
                <a:cs typeface="Courier New"/>
                <a:sym typeface="Courier New"/>
              </a:rPr>
              <a:t>(c</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elements())</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15800"/>
              </a:lnSpc>
              <a:spcBef>
                <a:spcPts val="1400"/>
              </a:spcBef>
              <a:spcAft>
                <a:spcPts val="0"/>
              </a:spcAft>
              <a:buNone/>
            </a:pPr>
            <a:r>
              <a:rPr lang="bg" sz="1150">
                <a:solidFill>
                  <a:srgbClr val="717171"/>
                </a:solidFill>
                <a:highlight>
                  <a:srgbClr val="EEFFCC"/>
                </a:highlight>
                <a:latin typeface="Courier New"/>
                <a:ea typeface="Courier New"/>
                <a:cs typeface="Courier New"/>
                <a:sym typeface="Courier New"/>
              </a:rPr>
              <a:t>['a', 'a', 'a', 'a', 'b', 'b']</a:t>
            </a:r>
            <a:endParaRPr sz="1150">
              <a:solidFill>
                <a:srgbClr val="717171"/>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44"/>
          <p:cNvSpPr txBox="1"/>
          <p:nvPr>
            <p:ph idx="1" type="body"/>
          </p:nvPr>
        </p:nvSpPr>
        <p:spPr>
          <a:xfrm>
            <a:off x="1303800" y="804425"/>
            <a:ext cx="7030500" cy="37272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b="1" lang="bg" sz="1450">
                <a:solidFill>
                  <a:srgbClr val="222222"/>
                </a:solidFill>
                <a:highlight>
                  <a:srgbClr val="FFFFFF"/>
                </a:highlight>
                <a:latin typeface="Courier New"/>
                <a:ea typeface="Courier New"/>
                <a:cs typeface="Courier New"/>
                <a:sym typeface="Courier New"/>
              </a:rPr>
              <a:t>most_common</a:t>
            </a:r>
            <a:r>
              <a:rPr lang="bg" sz="1200">
                <a:solidFill>
                  <a:srgbClr val="222222"/>
                </a:solidFill>
                <a:highlight>
                  <a:srgbClr val="FFFFFF"/>
                </a:highlight>
                <a:latin typeface="Arial"/>
                <a:ea typeface="Arial"/>
                <a:cs typeface="Arial"/>
                <a:sym typeface="Arial"/>
              </a:rPr>
              <a:t>(</a:t>
            </a:r>
            <a:r>
              <a:rPr lang="bg" sz="155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n</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Return a list of the </a:t>
            </a:r>
            <a:r>
              <a:rPr i="1" lang="bg" sz="1200">
                <a:solidFill>
                  <a:srgbClr val="222222"/>
                </a:solidFill>
                <a:highlight>
                  <a:srgbClr val="FFFFFF"/>
                </a:highlight>
                <a:latin typeface="Arial"/>
                <a:ea typeface="Arial"/>
                <a:cs typeface="Arial"/>
                <a:sym typeface="Arial"/>
              </a:rPr>
              <a:t>n</a:t>
            </a:r>
            <a:r>
              <a:rPr lang="bg" sz="1200">
                <a:solidFill>
                  <a:srgbClr val="222222"/>
                </a:solidFill>
                <a:highlight>
                  <a:srgbClr val="FFFFFF"/>
                </a:highlight>
                <a:latin typeface="Arial"/>
                <a:ea typeface="Arial"/>
                <a:cs typeface="Arial"/>
                <a:sym typeface="Arial"/>
              </a:rPr>
              <a:t> most common elements and their counts from the most common to the least. If </a:t>
            </a:r>
            <a:r>
              <a:rPr i="1" lang="bg" sz="1200">
                <a:solidFill>
                  <a:srgbClr val="222222"/>
                </a:solidFill>
                <a:highlight>
                  <a:srgbClr val="FFFFFF"/>
                </a:highlight>
                <a:latin typeface="Arial"/>
                <a:ea typeface="Arial"/>
                <a:cs typeface="Arial"/>
                <a:sym typeface="Arial"/>
              </a:rPr>
              <a:t>n</a:t>
            </a:r>
            <a:r>
              <a:rPr lang="bg" sz="1200">
                <a:solidFill>
                  <a:srgbClr val="222222"/>
                </a:solidFill>
                <a:highlight>
                  <a:srgbClr val="FFFFFF"/>
                </a:highlight>
                <a:latin typeface="Arial"/>
                <a:ea typeface="Arial"/>
                <a:cs typeface="Arial"/>
                <a:sym typeface="Arial"/>
              </a:rPr>
              <a:t> is omitted or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most_common()</a:t>
            </a:r>
            <a:r>
              <a:rPr lang="bg" sz="1200">
                <a:solidFill>
                  <a:srgbClr val="222222"/>
                </a:solidFill>
                <a:highlight>
                  <a:srgbClr val="FFFFFF"/>
                </a:highlight>
                <a:latin typeface="Arial"/>
                <a:ea typeface="Arial"/>
                <a:cs typeface="Arial"/>
                <a:sym typeface="Arial"/>
              </a:rPr>
              <a:t> returns </a:t>
            </a:r>
            <a:r>
              <a:rPr i="1" lang="bg" sz="1200">
                <a:solidFill>
                  <a:srgbClr val="222222"/>
                </a:solidFill>
                <a:highlight>
                  <a:srgbClr val="FFFFFF"/>
                </a:highlight>
                <a:latin typeface="Arial"/>
                <a:ea typeface="Arial"/>
                <a:cs typeface="Arial"/>
                <a:sym typeface="Arial"/>
              </a:rPr>
              <a:t>all</a:t>
            </a:r>
            <a:r>
              <a:rPr lang="bg" sz="1200">
                <a:solidFill>
                  <a:srgbClr val="222222"/>
                </a:solidFill>
                <a:highlight>
                  <a:srgbClr val="FFFFFF"/>
                </a:highlight>
                <a:latin typeface="Arial"/>
                <a:ea typeface="Arial"/>
                <a:cs typeface="Arial"/>
                <a:sym typeface="Arial"/>
              </a:rPr>
              <a:t> elements in the counter. Elements with equal counts are ordered in the order first encountered:</a:t>
            </a:r>
            <a:endParaRPr sz="1200">
              <a:solidFill>
                <a:srgbClr val="222222"/>
              </a:solidFill>
              <a:highlight>
                <a:srgbClr val="FFFFFF"/>
              </a:highlight>
              <a:latin typeface="Arial"/>
              <a:ea typeface="Arial"/>
              <a:cs typeface="Arial"/>
              <a:sym typeface="Arial"/>
            </a:endParaRPr>
          </a:p>
          <a:p>
            <a:pPr indent="0" lvl="0" marL="317500" marR="25400" rtl="0" algn="l">
              <a:lnSpc>
                <a:spcPct val="140000"/>
              </a:lnSpc>
              <a:spcBef>
                <a:spcPts val="14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Counter(</a:t>
            </a:r>
            <a:r>
              <a:rPr lang="bg" sz="1150">
                <a:solidFill>
                  <a:srgbClr val="BA2121"/>
                </a:solidFill>
                <a:highlight>
                  <a:srgbClr val="EEFFCC"/>
                </a:highlight>
                <a:latin typeface="Courier New"/>
                <a:ea typeface="Courier New"/>
                <a:cs typeface="Courier New"/>
                <a:sym typeface="Courier New"/>
              </a:rPr>
              <a:t>'abracadabra'</a:t>
            </a:r>
            <a:r>
              <a:rPr lang="bg" sz="1150">
                <a:solidFill>
                  <a:srgbClr val="333333"/>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most_common(</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15800"/>
              </a:lnSpc>
              <a:spcBef>
                <a:spcPts val="1400"/>
              </a:spcBef>
              <a:spcAft>
                <a:spcPts val="0"/>
              </a:spcAft>
              <a:buNone/>
            </a:pPr>
            <a:r>
              <a:rPr lang="bg" sz="1150">
                <a:solidFill>
                  <a:srgbClr val="717171"/>
                </a:solidFill>
                <a:highlight>
                  <a:srgbClr val="EEFFCC"/>
                </a:highlight>
                <a:latin typeface="Courier New"/>
                <a:ea typeface="Courier New"/>
                <a:cs typeface="Courier New"/>
                <a:sym typeface="Courier New"/>
              </a:rPr>
              <a:t>[('a', 5), ('b', 2), ('r', 2)]</a:t>
            </a:r>
            <a:endParaRPr sz="1150">
              <a:solidFill>
                <a:srgbClr val="717171"/>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45"/>
          <p:cNvSpPr txBox="1"/>
          <p:nvPr>
            <p:ph idx="1" type="body"/>
          </p:nvPr>
        </p:nvSpPr>
        <p:spPr>
          <a:xfrm>
            <a:off x="1303800" y="784925"/>
            <a:ext cx="7030500" cy="3746700"/>
          </a:xfrm>
          <a:prstGeom prst="rect">
            <a:avLst/>
          </a:prstGeom>
        </p:spPr>
        <p:txBody>
          <a:bodyPr anchorCtr="0" anchor="t" bIns="91425" lIns="91425" spcFirstLastPara="1" rIns="91425" wrap="square" tIns="91425">
            <a:normAutofit lnSpcReduction="10000"/>
          </a:bodyPr>
          <a:lstStyle/>
          <a:p>
            <a:pPr indent="0" lvl="0" marL="38100" marR="38100" rtl="0" algn="l">
              <a:spcBef>
                <a:spcPts val="0"/>
              </a:spcBef>
              <a:spcAft>
                <a:spcPts val="0"/>
              </a:spcAft>
              <a:buNone/>
            </a:pPr>
            <a:r>
              <a:rPr b="1" lang="bg" sz="1450">
                <a:solidFill>
                  <a:srgbClr val="222222"/>
                </a:solidFill>
                <a:highlight>
                  <a:srgbClr val="FFFFFF"/>
                </a:highlight>
                <a:latin typeface="Courier New"/>
                <a:ea typeface="Courier New"/>
                <a:cs typeface="Courier New"/>
                <a:sym typeface="Courier New"/>
              </a:rPr>
              <a:t>subtract</a:t>
            </a:r>
            <a:r>
              <a:rPr lang="bg" sz="1200">
                <a:solidFill>
                  <a:srgbClr val="222222"/>
                </a:solidFill>
                <a:highlight>
                  <a:srgbClr val="FFFFFF"/>
                </a:highlight>
                <a:latin typeface="Arial"/>
                <a:ea typeface="Arial"/>
                <a:cs typeface="Arial"/>
                <a:sym typeface="Arial"/>
              </a:rPr>
              <a:t>(</a:t>
            </a:r>
            <a:r>
              <a:rPr lang="bg" sz="155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iterable-or-mapping</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Elements are subtracted from an </a:t>
            </a:r>
            <a:r>
              <a:rPr i="1" lang="bg" sz="1200">
                <a:solidFill>
                  <a:srgbClr val="222222"/>
                </a:solidFill>
                <a:highlight>
                  <a:srgbClr val="FFFFFF"/>
                </a:highlight>
                <a:latin typeface="Arial"/>
                <a:ea typeface="Arial"/>
                <a:cs typeface="Arial"/>
                <a:sym typeface="Arial"/>
              </a:rPr>
              <a:t>iterable</a:t>
            </a:r>
            <a:r>
              <a:rPr lang="bg" sz="1200">
                <a:solidFill>
                  <a:srgbClr val="222222"/>
                </a:solidFill>
                <a:highlight>
                  <a:srgbClr val="FFFFFF"/>
                </a:highlight>
                <a:latin typeface="Arial"/>
                <a:ea typeface="Arial"/>
                <a:cs typeface="Arial"/>
                <a:sym typeface="Arial"/>
              </a:rPr>
              <a:t> or from another </a:t>
            </a:r>
            <a:r>
              <a:rPr i="1" lang="bg" sz="1200">
                <a:solidFill>
                  <a:srgbClr val="222222"/>
                </a:solidFill>
                <a:highlight>
                  <a:srgbClr val="FFFFFF"/>
                </a:highlight>
                <a:latin typeface="Arial"/>
                <a:ea typeface="Arial"/>
                <a:cs typeface="Arial"/>
                <a:sym typeface="Arial"/>
              </a:rPr>
              <a:t>mapping</a:t>
            </a:r>
            <a:r>
              <a:rPr lang="bg" sz="1200">
                <a:solidFill>
                  <a:srgbClr val="222222"/>
                </a:solidFill>
                <a:highlight>
                  <a:srgbClr val="FFFFFF"/>
                </a:highlight>
                <a:latin typeface="Arial"/>
                <a:ea typeface="Arial"/>
                <a:cs typeface="Arial"/>
                <a:sym typeface="Arial"/>
              </a:rPr>
              <a:t> (or counter). Like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dict.update()</a:t>
            </a:r>
            <a:r>
              <a:rPr lang="bg" sz="1200">
                <a:solidFill>
                  <a:srgbClr val="222222"/>
                </a:solidFill>
                <a:highlight>
                  <a:srgbClr val="FFFFFF"/>
                </a:highlight>
                <a:latin typeface="Arial"/>
                <a:ea typeface="Arial"/>
                <a:cs typeface="Arial"/>
                <a:sym typeface="Arial"/>
              </a:rPr>
              <a:t> but subtracts counts instead of replacing them. Both inputs and outputs may be zero or negative.</a:t>
            </a:r>
            <a:endParaRPr sz="1200">
              <a:solidFill>
                <a:srgbClr val="222222"/>
              </a:solidFill>
              <a:highlight>
                <a:srgbClr val="FFFFFF"/>
              </a:highlight>
              <a:latin typeface="Arial"/>
              <a:ea typeface="Arial"/>
              <a:cs typeface="Arial"/>
              <a:sym typeface="Arial"/>
            </a:endParaRPr>
          </a:p>
          <a:p>
            <a:pPr indent="0" lvl="0" marL="317500" marR="25400" rtl="0" algn="l">
              <a:lnSpc>
                <a:spcPct val="140000"/>
              </a:lnSpc>
              <a:spcBef>
                <a:spcPts val="14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b</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c</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d</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d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b</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c</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d</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subtract(d)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15800"/>
              </a:lnSpc>
              <a:spcBef>
                <a:spcPts val="1400"/>
              </a:spcBef>
              <a:spcAft>
                <a:spcPts val="0"/>
              </a:spcAft>
              <a:buNone/>
            </a:pPr>
            <a:r>
              <a:rPr lang="bg" sz="1150">
                <a:solidFill>
                  <a:srgbClr val="717171"/>
                </a:solidFill>
                <a:highlight>
                  <a:srgbClr val="EEFFCC"/>
                </a:highlight>
                <a:latin typeface="Courier New"/>
                <a:ea typeface="Courier New"/>
                <a:cs typeface="Courier New"/>
                <a:sym typeface="Courier New"/>
              </a:rPr>
              <a:t>Counter({'a': 3, 'b': 0, 'c': -3, 'd': -6})</a:t>
            </a:r>
            <a:endParaRPr sz="1150">
              <a:solidFill>
                <a:srgbClr val="717171"/>
              </a:solidFill>
              <a:highlight>
                <a:srgbClr val="EEFFCC"/>
              </a:highlight>
              <a:latin typeface="Courier New"/>
              <a:ea typeface="Courier New"/>
              <a:cs typeface="Courier New"/>
              <a:sym typeface="Courier New"/>
            </a:endParaRPr>
          </a:p>
          <a:p>
            <a:pPr indent="0" lvl="0" marL="0" rtl="0" algn="l">
              <a:spcBef>
                <a:spcPts val="1200"/>
              </a:spcBef>
              <a:spcAft>
                <a:spcPts val="1200"/>
              </a:spcAft>
              <a:buNone/>
            </a:pPr>
            <a:r>
              <a:rPr i="1" lang="bg" sz="1200">
                <a:solidFill>
                  <a:srgbClr val="222222"/>
                </a:solidFill>
                <a:highlight>
                  <a:srgbClr val="FFFFFF"/>
                </a:highlight>
                <a:latin typeface="Arial"/>
                <a:ea typeface="Arial"/>
                <a:cs typeface="Arial"/>
                <a:sym typeface="Arial"/>
              </a:rPr>
              <a:t>New in version 3.2.</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46"/>
          <p:cNvSpPr txBox="1"/>
          <p:nvPr>
            <p:ph idx="1" type="body"/>
          </p:nvPr>
        </p:nvSpPr>
        <p:spPr>
          <a:xfrm>
            <a:off x="1303800" y="823925"/>
            <a:ext cx="7030500" cy="37077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b="1" lang="bg" sz="1450">
                <a:solidFill>
                  <a:srgbClr val="222222"/>
                </a:solidFill>
                <a:highlight>
                  <a:srgbClr val="FFFFFF"/>
                </a:highlight>
                <a:latin typeface="Courier New"/>
                <a:ea typeface="Courier New"/>
                <a:cs typeface="Courier New"/>
                <a:sym typeface="Courier New"/>
              </a:rPr>
              <a:t>total</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Compute the sum of the counts.</a:t>
            </a:r>
            <a:endParaRPr sz="1200">
              <a:solidFill>
                <a:srgbClr val="222222"/>
              </a:solidFill>
              <a:highlight>
                <a:srgbClr val="FFFFFF"/>
              </a:highlight>
              <a:latin typeface="Arial"/>
              <a:ea typeface="Arial"/>
              <a:cs typeface="Arial"/>
              <a:sym typeface="Arial"/>
            </a:endParaRPr>
          </a:p>
          <a:p>
            <a:pPr indent="0" lvl="0" marL="317500" marR="25400" rtl="0" algn="l">
              <a:lnSpc>
                <a:spcPct val="140000"/>
              </a:lnSpc>
              <a:spcBef>
                <a:spcPts val="1400"/>
              </a:spcBef>
              <a:spcAft>
                <a:spcPts val="0"/>
              </a:spcAft>
              <a:buNone/>
            </a:pPr>
            <a:r>
              <a:rPr lang="bg" sz="1200">
                <a:solidFill>
                  <a:srgbClr val="AACC99"/>
                </a:solidFill>
                <a:highlight>
                  <a:srgbClr val="FFFFFF"/>
                </a:highlight>
                <a:latin typeface="Courier New"/>
                <a:ea typeface="Courier New"/>
                <a:cs typeface="Courier New"/>
                <a:sym typeface="Courier New"/>
              </a:rPr>
              <a:t>&gt;&gt;&gt;</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Counter(a</a:t>
            </a:r>
            <a:r>
              <a:rPr lang="bg" sz="1150">
                <a:solidFill>
                  <a:srgbClr val="666666"/>
                </a:solidFill>
                <a:highlight>
                  <a:srgbClr val="EEFFCC"/>
                </a:highlight>
                <a:latin typeface="Courier New"/>
                <a:ea typeface="Courier New"/>
                <a:cs typeface="Courier New"/>
                <a:sym typeface="Courier New"/>
              </a:rPr>
              <a:t>=10</a:t>
            </a:r>
            <a:r>
              <a:rPr lang="bg" sz="1150">
                <a:solidFill>
                  <a:srgbClr val="333333"/>
                </a:solidFill>
                <a:highlight>
                  <a:srgbClr val="EEFFCC"/>
                </a:highlight>
                <a:latin typeface="Courier New"/>
                <a:ea typeface="Courier New"/>
                <a:cs typeface="Courier New"/>
                <a:sym typeface="Courier New"/>
              </a:rPr>
              <a:t>, b</a:t>
            </a:r>
            <a:r>
              <a:rPr lang="bg" sz="1150">
                <a:solidFill>
                  <a:srgbClr val="666666"/>
                </a:solidFill>
                <a:highlight>
                  <a:srgbClr val="EEFFCC"/>
                </a:highlight>
                <a:latin typeface="Courier New"/>
                <a:ea typeface="Courier New"/>
                <a:cs typeface="Courier New"/>
                <a:sym typeface="Courier New"/>
              </a:rPr>
              <a:t>=5</a:t>
            </a:r>
            <a:r>
              <a:rPr lang="bg" sz="1150">
                <a:solidFill>
                  <a:srgbClr val="333333"/>
                </a:solidFill>
                <a:highlight>
                  <a:srgbClr val="EEFFCC"/>
                </a:highlight>
                <a:latin typeface="Courier New"/>
                <a:ea typeface="Courier New"/>
                <a:cs typeface="Courier New"/>
                <a:sym typeface="Courier New"/>
              </a:rPr>
              <a:t>, c</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total()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15</a:t>
            </a:r>
            <a:endParaRPr sz="1150">
              <a:solidFill>
                <a:srgbClr val="333333"/>
              </a:solidFill>
              <a:highlight>
                <a:srgbClr val="EEFFCC"/>
              </a:highlight>
              <a:latin typeface="Courier New"/>
              <a:ea typeface="Courier New"/>
              <a:cs typeface="Courier New"/>
              <a:sym typeface="Courier New"/>
            </a:endParaRPr>
          </a:p>
          <a:p>
            <a:pPr indent="0" lvl="0" marL="292100" rtl="0" algn="l">
              <a:lnSpc>
                <a:spcPct val="140000"/>
              </a:lnSpc>
              <a:spcBef>
                <a:spcPts val="1400"/>
              </a:spcBef>
              <a:spcAft>
                <a:spcPts val="0"/>
              </a:spcAft>
              <a:buNone/>
            </a:pPr>
            <a:r>
              <a:rPr i="1" lang="bg" sz="1200">
                <a:solidFill>
                  <a:srgbClr val="222222"/>
                </a:solidFill>
                <a:highlight>
                  <a:srgbClr val="FFFFFF"/>
                </a:highlight>
                <a:latin typeface="Arial"/>
                <a:ea typeface="Arial"/>
                <a:cs typeface="Arial"/>
                <a:sym typeface="Arial"/>
              </a:rPr>
              <a:t>New in version 3.10.</a:t>
            </a:r>
            <a:endParaRPr i="1"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47"/>
          <p:cNvSpPr txBox="1"/>
          <p:nvPr>
            <p:ph type="title"/>
          </p:nvPr>
        </p:nvSpPr>
        <p:spPr>
          <a:xfrm>
            <a:off x="1308475" y="136750"/>
            <a:ext cx="7030500" cy="66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Boolean type: bool</a:t>
            </a:r>
            <a:endParaRPr/>
          </a:p>
        </p:txBody>
      </p:sp>
      <p:sp>
        <p:nvSpPr>
          <p:cNvPr id="1055" name="Google Shape;1055;p147"/>
          <p:cNvSpPr txBox="1"/>
          <p:nvPr>
            <p:ph idx="1" type="body"/>
          </p:nvPr>
        </p:nvSpPr>
        <p:spPr>
          <a:xfrm>
            <a:off x="1242650" y="84470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bg" sz="917"/>
              <a:t>As the name describes the </a:t>
            </a:r>
            <a:r>
              <a:rPr b="1" lang="bg" sz="917"/>
              <a:t>bool </a:t>
            </a:r>
            <a:r>
              <a:rPr lang="bg" sz="917"/>
              <a:t>type is used for representing True / False values.</a:t>
            </a:r>
            <a:endParaRPr sz="917"/>
          </a:p>
          <a:p>
            <a:pPr indent="0" lvl="0" marL="0" rtl="0" algn="l">
              <a:lnSpc>
                <a:spcPct val="105000"/>
              </a:lnSpc>
              <a:spcBef>
                <a:spcPts val="1200"/>
              </a:spcBef>
              <a:spcAft>
                <a:spcPts val="0"/>
              </a:spcAft>
              <a:buSzPts val="523"/>
              <a:buNone/>
            </a:pPr>
            <a:r>
              <a:rPr lang="bg" sz="917"/>
              <a:t>In python every non empty object would be evaluated to </a:t>
            </a:r>
            <a:r>
              <a:rPr b="1" lang="bg" sz="917"/>
              <a:t>True.</a:t>
            </a:r>
            <a:endParaRPr b="1" sz="917"/>
          </a:p>
          <a:p>
            <a:pPr indent="0" lvl="0" marL="0" rtl="0" algn="l">
              <a:lnSpc>
                <a:spcPct val="105000"/>
              </a:lnSpc>
              <a:spcBef>
                <a:spcPts val="1200"/>
              </a:spcBef>
              <a:spcAft>
                <a:spcPts val="0"/>
              </a:spcAft>
              <a:buSzPts val="523"/>
              <a:buNone/>
            </a:pPr>
            <a:r>
              <a:rPr lang="bg" sz="917"/>
              <a:t>The </a:t>
            </a:r>
            <a:r>
              <a:rPr b="1" lang="bg" sz="917"/>
              <a:t>bool() </a:t>
            </a:r>
            <a:r>
              <a:rPr lang="bg" sz="917"/>
              <a:t>constructor can be used to evaluate a boolean value.</a:t>
            </a:r>
            <a:endParaRPr sz="917"/>
          </a:p>
          <a:p>
            <a:pPr indent="0" lvl="0" marL="0" rtl="0" algn="l">
              <a:lnSpc>
                <a:spcPct val="105000"/>
              </a:lnSpc>
              <a:spcBef>
                <a:spcPts val="1200"/>
              </a:spcBef>
              <a:spcAft>
                <a:spcPts val="0"/>
              </a:spcAft>
              <a:buSzPts val="523"/>
              <a:buNone/>
            </a:pPr>
            <a:r>
              <a:rPr lang="bg" sz="917"/>
              <a:t>Example:</a:t>
            </a:r>
            <a:endParaRPr sz="917"/>
          </a:p>
          <a:p>
            <a:pPr indent="0" lvl="0" marL="0" rtl="0" algn="l">
              <a:lnSpc>
                <a:spcPct val="105000"/>
              </a:lnSpc>
              <a:spcBef>
                <a:spcPts val="1200"/>
              </a:spcBef>
              <a:spcAft>
                <a:spcPts val="0"/>
              </a:spcAft>
              <a:buSzPts val="523"/>
              <a:buNone/>
            </a:pPr>
            <a:r>
              <a:rPr lang="bg" sz="917"/>
              <a:t>bool(‘’) —&gt; False</a:t>
            </a:r>
            <a:endParaRPr sz="917"/>
          </a:p>
          <a:p>
            <a:pPr indent="0" lvl="0" marL="0" rtl="0" algn="l">
              <a:lnSpc>
                <a:spcPct val="105000"/>
              </a:lnSpc>
              <a:spcBef>
                <a:spcPts val="1200"/>
              </a:spcBef>
              <a:spcAft>
                <a:spcPts val="0"/>
              </a:spcAft>
              <a:buSzPts val="523"/>
              <a:buNone/>
            </a:pPr>
            <a:r>
              <a:rPr lang="bg" sz="917"/>
              <a:t>bool(‘Code’) —&gt; True</a:t>
            </a:r>
            <a:endParaRPr sz="917"/>
          </a:p>
          <a:p>
            <a:pPr indent="0" lvl="0" marL="0" rtl="0" algn="l">
              <a:lnSpc>
                <a:spcPct val="105000"/>
              </a:lnSpc>
              <a:spcBef>
                <a:spcPts val="1200"/>
              </a:spcBef>
              <a:spcAft>
                <a:spcPts val="0"/>
              </a:spcAft>
              <a:buSzPts val="523"/>
              <a:buNone/>
            </a:pPr>
            <a:r>
              <a:rPr lang="bg" sz="917"/>
              <a:t>bool([]) —&gt; False</a:t>
            </a:r>
            <a:endParaRPr sz="917"/>
          </a:p>
          <a:p>
            <a:pPr indent="0" lvl="0" marL="0" rtl="0" algn="l">
              <a:lnSpc>
                <a:spcPct val="105000"/>
              </a:lnSpc>
              <a:spcBef>
                <a:spcPts val="1200"/>
              </a:spcBef>
              <a:spcAft>
                <a:spcPts val="0"/>
              </a:spcAft>
              <a:buSzPts val="523"/>
              <a:buNone/>
            </a:pPr>
            <a:r>
              <a:rPr lang="bg" sz="917"/>
              <a:t>bool({}) —&gt; False</a:t>
            </a:r>
            <a:endParaRPr sz="917"/>
          </a:p>
          <a:p>
            <a:pPr indent="0" lvl="0" marL="0" rtl="0" algn="l">
              <a:lnSpc>
                <a:spcPct val="105000"/>
              </a:lnSpc>
              <a:spcBef>
                <a:spcPts val="1200"/>
              </a:spcBef>
              <a:spcAft>
                <a:spcPts val="0"/>
              </a:spcAft>
              <a:buSzPts val="523"/>
              <a:buNone/>
            </a:pPr>
            <a:r>
              <a:rPr lang="bg" sz="917"/>
              <a:t>The specific bool operators are </a:t>
            </a:r>
            <a:r>
              <a:rPr b="1" lang="bg" sz="917"/>
              <a:t>and, or </a:t>
            </a:r>
            <a:r>
              <a:rPr lang="bg" sz="917"/>
              <a:t>and</a:t>
            </a:r>
            <a:r>
              <a:rPr b="1" lang="bg" sz="917"/>
              <a:t> not. </a:t>
            </a:r>
            <a:r>
              <a:rPr lang="bg" sz="917"/>
              <a:t>Boolean value can be evaluated from every compare operation.</a:t>
            </a:r>
            <a:endParaRPr sz="917"/>
          </a:p>
          <a:p>
            <a:pPr indent="0" lvl="0" marL="0" rtl="0" algn="r">
              <a:lnSpc>
                <a:spcPct val="105000"/>
              </a:lnSpc>
              <a:spcBef>
                <a:spcPts val="1200"/>
              </a:spcBef>
              <a:spcAft>
                <a:spcPts val="1200"/>
              </a:spcAft>
              <a:buSzPts val="523"/>
              <a:buNone/>
            </a:pPr>
            <a:r>
              <a:rPr lang="bg" sz="917"/>
              <a:t>Let’s see more examples within Materials repo.</a:t>
            </a:r>
            <a:endParaRPr sz="917"/>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48"/>
          <p:cNvSpPr txBox="1"/>
          <p:nvPr>
            <p:ph idx="1" type="body"/>
          </p:nvPr>
        </p:nvSpPr>
        <p:spPr>
          <a:xfrm>
            <a:off x="1303800" y="117100"/>
            <a:ext cx="7030500" cy="441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not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not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and</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and</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or</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or</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False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not</a:t>
            </a:r>
            <a:r>
              <a:rPr lang="bg" sz="877">
                <a:solidFill>
                  <a:srgbClr val="000000"/>
                </a:solidFill>
                <a:highlight>
                  <a:srgbClr val="F8F9FA"/>
                </a:highlight>
                <a:latin typeface="Courier New"/>
                <a:ea typeface="Courier New"/>
                <a:cs typeface="Courier New"/>
                <a:sym typeface="Courier New"/>
              </a:rPr>
              <a:t>(</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or</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not</a:t>
            </a:r>
            <a:r>
              <a:rPr lang="bg" sz="877">
                <a:solidFill>
                  <a:srgbClr val="000000"/>
                </a:solidFill>
                <a:highlight>
                  <a:srgbClr val="F8F9FA"/>
                </a:highlight>
                <a:latin typeface="Courier New"/>
                <a:ea typeface="Courier New"/>
                <a:cs typeface="Courier New"/>
                <a:sym typeface="Courier New"/>
              </a:rPr>
              <a:t>(</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and</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sz="877">
              <a:solidFill>
                <a:srgbClr val="000000"/>
              </a:solidFill>
              <a:highlight>
                <a:srgbClr val="F8F9FA"/>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lang="bg" sz="877">
                <a:solidFill>
                  <a:srgbClr val="666666"/>
                </a:solidFill>
                <a:highlight>
                  <a:srgbClr val="F8F9FA"/>
                </a:highlight>
                <a:latin typeface="Courier New"/>
                <a:ea typeface="Courier New"/>
                <a:cs typeface="Courier New"/>
                <a:sym typeface="Courier New"/>
              </a:rPr>
              <a:t>&gt;&gt;&gt;</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not</a:t>
            </a:r>
            <a:r>
              <a:rPr lang="bg" sz="877">
                <a:solidFill>
                  <a:srgbClr val="000000"/>
                </a:solidFill>
                <a:highlight>
                  <a:srgbClr val="F8F9FA"/>
                </a:highlight>
                <a:latin typeface="Courier New"/>
                <a:ea typeface="Courier New"/>
                <a:cs typeface="Courier New"/>
                <a:sym typeface="Courier New"/>
              </a:rPr>
              <a:t>(</a:t>
            </a:r>
            <a:r>
              <a:rPr b="1" lang="bg" sz="877">
                <a:solidFill>
                  <a:srgbClr val="008000"/>
                </a:solidFill>
                <a:highlight>
                  <a:srgbClr val="F8F9FA"/>
                </a:highlight>
                <a:latin typeface="Courier New"/>
                <a:ea typeface="Courier New"/>
                <a:cs typeface="Courier New"/>
                <a:sym typeface="Courier New"/>
              </a:rPr>
              <a:t>False</a:t>
            </a:r>
            <a:r>
              <a:rPr lang="bg" sz="877">
                <a:solidFill>
                  <a:srgbClr val="000000"/>
                </a:solidFill>
                <a:highlight>
                  <a:srgbClr val="F8F9FA"/>
                </a:highlight>
                <a:latin typeface="Courier New"/>
                <a:ea typeface="Courier New"/>
                <a:cs typeface="Courier New"/>
                <a:sym typeface="Courier New"/>
              </a:rPr>
              <a:t> </a:t>
            </a:r>
            <a:r>
              <a:rPr b="1" lang="bg" sz="877">
                <a:solidFill>
                  <a:srgbClr val="AA22FF"/>
                </a:solidFill>
                <a:highlight>
                  <a:srgbClr val="F8F9FA"/>
                </a:highlight>
                <a:latin typeface="Courier New"/>
                <a:ea typeface="Courier New"/>
                <a:cs typeface="Courier New"/>
                <a:sym typeface="Courier New"/>
              </a:rPr>
              <a:t>and</a:t>
            </a:r>
            <a:r>
              <a:rPr lang="bg" sz="877">
                <a:solidFill>
                  <a:srgbClr val="000000"/>
                </a:solidFill>
                <a:highlight>
                  <a:srgbClr val="F8F9FA"/>
                </a:highlight>
                <a:latin typeface="Courier New"/>
                <a:ea typeface="Courier New"/>
                <a:cs typeface="Courier New"/>
                <a:sym typeface="Courier New"/>
              </a:rPr>
              <a:t> </a:t>
            </a:r>
            <a:r>
              <a:rPr b="1" lang="bg" sz="877">
                <a:solidFill>
                  <a:srgbClr val="008000"/>
                </a:solidFill>
                <a:highlight>
                  <a:srgbClr val="F8F9FA"/>
                </a:highlight>
                <a:latin typeface="Courier New"/>
                <a:ea typeface="Courier New"/>
                <a:cs typeface="Courier New"/>
                <a:sym typeface="Courier New"/>
              </a:rPr>
              <a:t>True</a:t>
            </a:r>
            <a:r>
              <a:rPr lang="bg" sz="877">
                <a:solidFill>
                  <a:srgbClr val="000000"/>
                </a:solidFill>
                <a:highlight>
                  <a:srgbClr val="F8F9FA"/>
                </a:highlight>
                <a:latin typeface="Courier New"/>
                <a:ea typeface="Courier New"/>
                <a:cs typeface="Courier New"/>
                <a:sym typeface="Courier New"/>
              </a:rPr>
              <a:t>)</a:t>
            </a:r>
            <a:endParaRPr sz="877">
              <a:solidFill>
                <a:srgbClr val="000000"/>
              </a:solidFill>
              <a:highlight>
                <a:srgbClr val="F8F9FA"/>
              </a:highlight>
              <a:latin typeface="Courier New"/>
              <a:ea typeface="Courier New"/>
              <a:cs typeface="Courier New"/>
              <a:sym typeface="Courier New"/>
            </a:endParaRPr>
          </a:p>
          <a:p>
            <a:pPr indent="0" lvl="0" marL="0" marR="139700" rtl="0" algn="l">
              <a:lnSpc>
                <a:spcPct val="110000"/>
              </a:lnSpc>
              <a:spcBef>
                <a:spcPts val="1200"/>
              </a:spcBef>
              <a:spcAft>
                <a:spcPts val="0"/>
              </a:spcAft>
              <a:buSzPts val="605"/>
              <a:buNone/>
            </a:pPr>
            <a:r>
              <a:rPr b="1" lang="bg" sz="877">
                <a:solidFill>
                  <a:srgbClr val="008000"/>
                </a:solidFill>
                <a:highlight>
                  <a:srgbClr val="F8F9FA"/>
                </a:highlight>
                <a:latin typeface="Courier New"/>
                <a:ea typeface="Courier New"/>
                <a:cs typeface="Courier New"/>
                <a:sym typeface="Courier New"/>
              </a:rPr>
              <a:t>True</a:t>
            </a:r>
            <a:endParaRPr b="1" sz="877">
              <a:solidFill>
                <a:srgbClr val="008000"/>
              </a:solidFill>
              <a:highlight>
                <a:srgbClr val="F8F9FA"/>
              </a:highlight>
              <a:latin typeface="Courier New"/>
              <a:ea typeface="Courier New"/>
              <a:cs typeface="Courier New"/>
              <a:sym typeface="Courier New"/>
            </a:endParaRPr>
          </a:p>
          <a:p>
            <a:pPr indent="0" lvl="0" marL="0" rtl="0" algn="l">
              <a:lnSpc>
                <a:spcPct val="95000"/>
              </a:lnSpc>
              <a:spcBef>
                <a:spcPts val="0"/>
              </a:spcBef>
              <a:spcAft>
                <a:spcPts val="1200"/>
              </a:spcAft>
              <a:buSzPts val="605"/>
              <a:buNone/>
            </a:pPr>
            <a:r>
              <a:t/>
            </a:r>
            <a:endParaRPr sz="715"/>
          </a:p>
        </p:txBody>
      </p:sp>
      <p:sp>
        <p:nvSpPr>
          <p:cNvPr id="1061" name="Google Shape;1061;p148"/>
          <p:cNvSpPr txBox="1"/>
          <p:nvPr/>
        </p:nvSpPr>
        <p:spPr>
          <a:xfrm>
            <a:off x="5090325" y="235525"/>
            <a:ext cx="271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a:latin typeface="Nunito"/>
                <a:ea typeface="Nunito"/>
                <a:cs typeface="Nunito"/>
                <a:sym typeface="Nunito"/>
              </a:rPr>
              <a:t>Possible boolean evaluations using the boolean keyword combinations.</a:t>
            </a:r>
            <a:endParaRPr>
              <a:latin typeface="Nunito"/>
              <a:ea typeface="Nunito"/>
              <a:cs typeface="Nunito"/>
              <a:sym typeface="Nunit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49"/>
          <p:cNvSpPr txBox="1"/>
          <p:nvPr>
            <p:ph idx="1" type="body"/>
          </p:nvPr>
        </p:nvSpPr>
        <p:spPr>
          <a:xfrm>
            <a:off x="1227825" y="166225"/>
            <a:ext cx="7030500" cy="43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b="1" i="1" lang="bg"/>
              <a:t>Boolean evaluations, part 2.</a:t>
            </a:r>
            <a:endParaRPr b="1" i="1"/>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50"/>
          <p:cNvSpPr txBox="1"/>
          <p:nvPr>
            <p:ph idx="1" type="body"/>
          </p:nvPr>
        </p:nvSpPr>
        <p:spPr>
          <a:xfrm>
            <a:off x="1303800" y="112425"/>
            <a:ext cx="7030500" cy="4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bg"/>
              <a:t>Checkout this link </a:t>
            </a:r>
            <a:r>
              <a:rPr lang="bg" u="sng">
                <a:solidFill>
                  <a:schemeClr val="hlink"/>
                </a:solidFill>
                <a:hlinkClick r:id="rId3"/>
              </a:rPr>
              <a:t>De Morgan's laws</a:t>
            </a:r>
            <a:endParaRPr/>
          </a:p>
          <a:p>
            <a:pPr indent="0" lvl="0" marL="0" rtl="0" algn="l">
              <a:spcBef>
                <a:spcPts val="1200"/>
              </a:spcBef>
              <a:spcAft>
                <a:spcPts val="1200"/>
              </a:spcAft>
              <a:buNone/>
            </a:pPr>
            <a:r>
              <a:rPr b="1" i="1" lang="bg"/>
              <a:t>Boolean evaluations, part 3.</a:t>
            </a:r>
            <a:endParaRPr b="1" i="1"/>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51"/>
          <p:cNvSpPr txBox="1"/>
          <p:nvPr>
            <p:ph idx="1" type="body"/>
          </p:nvPr>
        </p:nvSpPr>
        <p:spPr>
          <a:xfrm>
            <a:off x="1303800" y="201425"/>
            <a:ext cx="7030500" cy="4330200"/>
          </a:xfrm>
          <a:prstGeom prst="rect">
            <a:avLst/>
          </a:prstGeom>
        </p:spPr>
        <p:txBody>
          <a:bodyPr anchorCtr="0" anchor="t" bIns="91425" lIns="91425" spcFirstLastPara="1" rIns="91425" wrap="square" tIns="91425">
            <a:normAutofit/>
          </a:bodyPr>
          <a:lstStyle/>
          <a:p>
            <a:pPr indent="0" lvl="0" marL="0" marR="127000" rtl="0" algn="l">
              <a:spcBef>
                <a:spcPts val="500"/>
              </a:spcBef>
              <a:spcAft>
                <a:spcPts val="0"/>
              </a:spcAft>
              <a:buNone/>
            </a:pPr>
            <a:r>
              <a:rPr lang="bg" sz="1050">
                <a:solidFill>
                  <a:srgbClr val="202122"/>
                </a:solidFill>
                <a:latin typeface="Arial"/>
                <a:ea typeface="Arial"/>
                <a:cs typeface="Arial"/>
                <a:sym typeface="Arial"/>
              </a:rPr>
              <a:t>The above negated statements reflect "De Morgan's laws." For example, the statement</a:t>
            </a:r>
            <a:endParaRPr sz="1050">
              <a:solidFill>
                <a:srgbClr val="202122"/>
              </a:solidFill>
              <a:latin typeface="Arial"/>
              <a:ea typeface="Arial"/>
              <a:cs typeface="Arial"/>
              <a:sym typeface="Arial"/>
            </a:endParaRPr>
          </a:p>
          <a:p>
            <a:pPr indent="0" lvl="0" marL="0" rtl="0" algn="l">
              <a:lnSpc>
                <a:spcPct val="100000"/>
              </a:lnSpc>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is equivalent to: True and True == </a:t>
            </a:r>
            <a:r>
              <a:rPr lang="bg" sz="1250">
                <a:solidFill>
                  <a:srgbClr val="202122"/>
                </a:solidFill>
                <a:latin typeface="Arial"/>
                <a:ea typeface="Arial"/>
                <a:cs typeface="Arial"/>
                <a:sym typeface="Arial"/>
              </a:rPr>
              <a:t>True or True</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52"/>
          <p:cNvSpPr txBox="1"/>
          <p:nvPr>
            <p:ph type="title"/>
          </p:nvPr>
        </p:nvSpPr>
        <p:spPr>
          <a:xfrm>
            <a:off x="1303800" y="106700"/>
            <a:ext cx="7030500" cy="390000"/>
          </a:xfrm>
          <a:prstGeom prst="rect">
            <a:avLst/>
          </a:prstGeom>
        </p:spPr>
        <p:txBody>
          <a:bodyPr anchorCtr="0" anchor="t" bIns="91425" lIns="91425" spcFirstLastPara="1" rIns="91425" wrap="square" tIns="91425">
            <a:normAutofit fontScale="90000"/>
          </a:bodyPr>
          <a:lstStyle/>
          <a:p>
            <a:pPr indent="0" lvl="0" marL="0" rtl="0" algn="ctr">
              <a:lnSpc>
                <a:spcPct val="130000"/>
              </a:lnSpc>
              <a:spcBef>
                <a:spcPts val="1700"/>
              </a:spcBef>
              <a:spcAft>
                <a:spcPts val="400"/>
              </a:spcAft>
              <a:buNone/>
            </a:pPr>
            <a:r>
              <a:rPr b="0" lang="bg" sz="1700">
                <a:solidFill>
                  <a:srgbClr val="000000"/>
                </a:solidFill>
                <a:latin typeface="Georgia"/>
                <a:ea typeface="Georgia"/>
                <a:cs typeface="Georgia"/>
                <a:sym typeface="Georgia"/>
              </a:rPr>
              <a:t>Expressions containing multiple booleans</a:t>
            </a:r>
            <a:endParaRPr/>
          </a:p>
        </p:txBody>
      </p:sp>
      <p:sp>
        <p:nvSpPr>
          <p:cNvPr id="1082" name="Google Shape;1082;p152"/>
          <p:cNvSpPr txBox="1"/>
          <p:nvPr>
            <p:ph idx="1" type="body"/>
          </p:nvPr>
        </p:nvSpPr>
        <p:spPr>
          <a:xfrm>
            <a:off x="1303800" y="566825"/>
            <a:ext cx="7030500" cy="39648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bg" sz="1050">
                <a:solidFill>
                  <a:srgbClr val="202122"/>
                </a:solidFill>
                <a:latin typeface="Arial"/>
                <a:ea typeface="Arial"/>
                <a:cs typeface="Arial"/>
                <a:sym typeface="Arial"/>
              </a:rPr>
              <a:t>Consider the expression:</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Does this mean</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202122"/>
                </a:solidFill>
                <a:latin typeface="Arial"/>
                <a:ea typeface="Arial"/>
                <a:cs typeface="Arial"/>
                <a:sym typeface="Arial"/>
              </a:rPr>
              <a:t>Does it mean</a:t>
            </a:r>
            <a:endParaRPr sz="1050">
              <a:solidFill>
                <a:srgbClr val="202122"/>
              </a:solidFill>
              <a:latin typeface="Arial"/>
              <a:ea typeface="Arial"/>
              <a:cs typeface="Arial"/>
              <a:sym typeface="Arial"/>
            </a:endParaRPr>
          </a:p>
          <a:p>
            <a:pPr indent="0" lvl="0" marL="139700" marR="139700" rtl="0" algn="l">
              <a:lnSpc>
                <a:spcPct val="130000"/>
              </a:lnSpc>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lang="bg" sz="1050">
                <a:solidFill>
                  <a:srgbClr val="202122"/>
                </a:solidFill>
                <a:highlight>
                  <a:srgbClr val="F5FFFA"/>
                </a:highlight>
                <a:latin typeface="Arial"/>
                <a:ea typeface="Arial"/>
                <a:cs typeface="Arial"/>
                <a:sym typeface="Arial"/>
              </a:rPr>
              <a:t>It might be tempting to say that there is no difference, but look closely: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1303800" y="222225"/>
            <a:ext cx="7030500" cy="549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bg" sz="2400">
                <a:solidFill>
                  <a:srgbClr val="273239"/>
                </a:solidFill>
                <a:highlight>
                  <a:srgbClr val="FFFFFF"/>
                </a:highlight>
                <a:latin typeface="Arial"/>
                <a:ea typeface="Arial"/>
                <a:cs typeface="Arial"/>
                <a:sym typeface="Arial"/>
              </a:rPr>
              <a:t>C Hello Code Academy Program</a:t>
            </a:r>
            <a:endParaRPr/>
          </a:p>
        </p:txBody>
      </p:sp>
      <p:sp>
        <p:nvSpPr>
          <p:cNvPr id="450" name="Google Shape;450;p36"/>
          <p:cNvSpPr txBox="1"/>
          <p:nvPr>
            <p:ph idx="1" type="body"/>
          </p:nvPr>
        </p:nvSpPr>
        <p:spPr>
          <a:xfrm>
            <a:off x="1303800" y="1013250"/>
            <a:ext cx="7030500" cy="351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bg" sz="5500"/>
              <a:t>// Simple C program to display "Hello, Code Academy!"</a:t>
            </a:r>
            <a:endParaRPr sz="5500"/>
          </a:p>
          <a:p>
            <a:pPr indent="0" lvl="0" marL="0" rtl="0" algn="l">
              <a:spcBef>
                <a:spcPts val="1200"/>
              </a:spcBef>
              <a:spcAft>
                <a:spcPts val="0"/>
              </a:spcAft>
              <a:buNone/>
            </a:pPr>
            <a:r>
              <a:rPr lang="bg" sz="5500"/>
              <a:t>// Header file for input output functions</a:t>
            </a:r>
            <a:endParaRPr sz="5500"/>
          </a:p>
          <a:p>
            <a:pPr indent="0" lvl="0" marL="0" rtl="0" algn="l">
              <a:spcBef>
                <a:spcPts val="1200"/>
              </a:spcBef>
              <a:spcAft>
                <a:spcPts val="0"/>
              </a:spcAft>
              <a:buNone/>
            </a:pPr>
            <a:r>
              <a:rPr lang="bg" sz="5500"/>
              <a:t>#include &lt;stdio.h&gt;</a:t>
            </a:r>
            <a:endParaRPr sz="5500"/>
          </a:p>
          <a:p>
            <a:pPr indent="0" lvl="0" marL="0" rtl="0" algn="l">
              <a:spcBef>
                <a:spcPts val="1200"/>
              </a:spcBef>
              <a:spcAft>
                <a:spcPts val="0"/>
              </a:spcAft>
              <a:buNone/>
            </a:pPr>
            <a:r>
              <a:rPr lang="bg" sz="5500"/>
              <a:t>// main function -</a:t>
            </a:r>
            <a:endParaRPr sz="5500"/>
          </a:p>
          <a:p>
            <a:pPr indent="0" lvl="0" marL="0" rtl="0" algn="l">
              <a:spcBef>
                <a:spcPts val="1200"/>
              </a:spcBef>
              <a:spcAft>
                <a:spcPts val="0"/>
              </a:spcAft>
              <a:buNone/>
            </a:pPr>
            <a:r>
              <a:rPr lang="bg" sz="5500"/>
              <a:t>// where the execution of program begins</a:t>
            </a:r>
            <a:endParaRPr sz="5500"/>
          </a:p>
          <a:p>
            <a:pPr indent="0" lvl="0" marL="0" rtl="0" algn="l">
              <a:spcBef>
                <a:spcPts val="1200"/>
              </a:spcBef>
              <a:spcAft>
                <a:spcPts val="0"/>
              </a:spcAft>
              <a:buNone/>
            </a:pPr>
            <a:r>
              <a:rPr lang="bg" sz="5500"/>
              <a:t>int main()</a:t>
            </a:r>
            <a:endParaRPr sz="5500"/>
          </a:p>
          <a:p>
            <a:pPr indent="0" lvl="0" marL="0" rtl="0" algn="l">
              <a:spcBef>
                <a:spcPts val="1200"/>
              </a:spcBef>
              <a:spcAft>
                <a:spcPts val="0"/>
              </a:spcAft>
              <a:buNone/>
            </a:pPr>
            <a:r>
              <a:rPr lang="bg" sz="5500"/>
              <a:t>{</a:t>
            </a:r>
            <a:endParaRPr sz="5500"/>
          </a:p>
          <a:p>
            <a:pPr indent="0" lvl="0" marL="0" rtl="0" algn="l">
              <a:spcBef>
                <a:spcPts val="1200"/>
              </a:spcBef>
              <a:spcAft>
                <a:spcPts val="0"/>
              </a:spcAft>
              <a:buNone/>
            </a:pPr>
            <a:r>
              <a:rPr lang="bg" sz="5500"/>
              <a:t>	// prints hello Code Academy</a:t>
            </a:r>
            <a:endParaRPr sz="5500"/>
          </a:p>
          <a:p>
            <a:pPr indent="0" lvl="0" marL="0" rtl="0" algn="l">
              <a:spcBef>
                <a:spcPts val="1200"/>
              </a:spcBef>
              <a:spcAft>
                <a:spcPts val="0"/>
              </a:spcAft>
              <a:buNone/>
            </a:pPr>
            <a:r>
              <a:rPr lang="bg" sz="5500"/>
              <a:t>	printf("Hello, Code Academy!");</a:t>
            </a:r>
            <a:endParaRPr sz="5500"/>
          </a:p>
          <a:p>
            <a:pPr indent="0" lvl="0" marL="0" rtl="0" algn="l">
              <a:spcBef>
                <a:spcPts val="1200"/>
              </a:spcBef>
              <a:spcAft>
                <a:spcPts val="0"/>
              </a:spcAft>
              <a:buNone/>
            </a:pPr>
            <a:r>
              <a:rPr lang="bg" sz="5500"/>
              <a:t>	return 0;</a:t>
            </a:r>
            <a:endParaRPr sz="5500"/>
          </a:p>
          <a:p>
            <a:pPr indent="0" lvl="0" marL="0" rtl="0" algn="l">
              <a:spcBef>
                <a:spcPts val="1200"/>
              </a:spcBef>
              <a:spcAft>
                <a:spcPts val="0"/>
              </a:spcAft>
              <a:buNone/>
            </a:pPr>
            <a:r>
              <a:rPr lang="bg" sz="5500"/>
              <a:t>}</a:t>
            </a:r>
            <a:endParaRPr sz="5500"/>
          </a:p>
          <a:p>
            <a:pPr indent="0" lvl="0" marL="0" rtl="0" algn="l">
              <a:spcBef>
                <a:spcPts val="120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53"/>
          <p:cNvSpPr txBox="1"/>
          <p:nvPr>
            <p:ph idx="1" type="body"/>
          </p:nvPr>
        </p:nvSpPr>
        <p:spPr>
          <a:xfrm>
            <a:off x="1303800" y="117100"/>
            <a:ext cx="7030500" cy="441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A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C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b="1" lang="bg" sz="1050">
                <a:solidFill>
                  <a:srgbClr val="AA22FF"/>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b1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b2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1828800" rtl="0" algn="l">
              <a:spcBef>
                <a:spcPts val="1200"/>
              </a:spcBef>
              <a:spcAft>
                <a:spcPts val="0"/>
              </a:spcAft>
              <a:buNone/>
            </a:pPr>
            <a:r>
              <a:rPr i="1" lang="bg" sz="1050">
                <a:solidFill>
                  <a:srgbClr val="BA2121"/>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1828800" rtl="0" algn="l">
              <a:spcBef>
                <a:spcPts val="1200"/>
              </a:spcBef>
              <a:spcAft>
                <a:spcPts val="0"/>
              </a:spcAft>
              <a:buNone/>
            </a:pPr>
            <a:r>
              <a:rPr i="1" lang="bg" sz="1050">
                <a:solidFill>
                  <a:srgbClr val="BA2121"/>
                </a:solidFill>
                <a:highlight>
                  <a:srgbClr val="F8F9FA"/>
                </a:highlight>
                <a:latin typeface="Courier New"/>
                <a:ea typeface="Courier New"/>
                <a:cs typeface="Courier New"/>
                <a:sym typeface="Courier New"/>
              </a:rPr>
              <a:t>for A = {}, B = {}, C = {}        </a:t>
            </a:r>
            <a:endParaRPr sz="1050">
              <a:solidFill>
                <a:srgbClr val="000000"/>
              </a:solidFill>
              <a:highlight>
                <a:srgbClr val="F8F9FA"/>
              </a:highlight>
              <a:latin typeface="Courier New"/>
              <a:ea typeface="Courier New"/>
              <a:cs typeface="Courier New"/>
              <a:sym typeface="Courier New"/>
            </a:endParaRPr>
          </a:p>
          <a:p>
            <a:pPr indent="0" lvl="0" marL="1828800" rtl="0" algn="l">
              <a:spcBef>
                <a:spcPts val="1200"/>
              </a:spcBef>
              <a:spcAft>
                <a:spcPts val="0"/>
              </a:spcAft>
              <a:buNone/>
            </a:pPr>
            <a:r>
              <a:rPr i="1" lang="bg" sz="1050">
                <a:solidFill>
                  <a:srgbClr val="BA2121"/>
                </a:solidFill>
                <a:highlight>
                  <a:srgbClr val="F8F9FA"/>
                </a:highlight>
                <a:latin typeface="Courier New"/>
                <a:ea typeface="Courier New"/>
                <a:cs typeface="Courier New"/>
                <a:sym typeface="Courier New"/>
              </a:rPr>
              <a:t>(A and B) or C = {}               </a:t>
            </a:r>
            <a:endParaRPr sz="1050">
              <a:solidFill>
                <a:srgbClr val="000000"/>
              </a:solidFill>
              <a:highlight>
                <a:srgbClr val="F8F9FA"/>
              </a:highlight>
              <a:latin typeface="Courier New"/>
              <a:ea typeface="Courier New"/>
              <a:cs typeface="Courier New"/>
              <a:sym typeface="Courier New"/>
            </a:endParaRPr>
          </a:p>
          <a:p>
            <a:pPr indent="0" lvl="0" marL="1828800" rtl="0" algn="l">
              <a:spcBef>
                <a:spcPts val="1200"/>
              </a:spcBef>
              <a:spcAft>
                <a:spcPts val="0"/>
              </a:spcAft>
              <a:buNone/>
            </a:pPr>
            <a:r>
              <a:rPr i="1" lang="bg" sz="1050">
                <a:solidFill>
                  <a:srgbClr val="BA2121"/>
                </a:solidFill>
                <a:highlight>
                  <a:srgbClr val="F8F9FA"/>
                </a:highlight>
                <a:latin typeface="Courier New"/>
                <a:ea typeface="Courier New"/>
                <a:cs typeface="Courier New"/>
                <a:sym typeface="Courier New"/>
              </a:rPr>
              <a:t>A and (B or C) = {}               </a:t>
            </a:r>
            <a:endParaRPr sz="1050">
              <a:solidFill>
                <a:srgbClr val="000000"/>
              </a:solidFill>
              <a:highlight>
                <a:srgbClr val="F8F9FA"/>
              </a:highlight>
              <a:latin typeface="Courier New"/>
              <a:ea typeface="Courier New"/>
              <a:cs typeface="Courier New"/>
              <a:sym typeface="Courier New"/>
            </a:endParaRPr>
          </a:p>
          <a:p>
            <a:pPr indent="0" lvl="0" marL="1828800" rtl="0" algn="l">
              <a:spcBef>
                <a:spcPts val="1200"/>
              </a:spcBef>
              <a:spcAft>
                <a:spcPts val="0"/>
              </a:spcAft>
              <a:buNone/>
            </a:pPr>
            <a:r>
              <a:rPr i="1"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 B, C, b1, b2)</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54"/>
          <p:cNvSpPr txBox="1"/>
          <p:nvPr>
            <p:ph idx="1" type="body"/>
          </p:nvPr>
        </p:nvSpPr>
        <p:spPr>
          <a:xfrm>
            <a:off x="1303800" y="149900"/>
            <a:ext cx="7030500" cy="43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Output</a:t>
            </a:r>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for A = False, B = True, C = 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and B) or C = 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and (B or C) = 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for A = False, B = False, C = 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and B) or C = True</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and (B or C) = 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55"/>
          <p:cNvSpPr txBox="1"/>
          <p:nvPr>
            <p:ph type="title"/>
          </p:nvPr>
        </p:nvSpPr>
        <p:spPr>
          <a:xfrm>
            <a:off x="1308500" y="162925"/>
            <a:ext cx="7030500" cy="60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Set types - set</a:t>
            </a:r>
            <a:endParaRPr/>
          </a:p>
        </p:txBody>
      </p:sp>
      <p:sp>
        <p:nvSpPr>
          <p:cNvPr id="1098" name="Google Shape;1098;p155"/>
          <p:cNvSpPr txBox="1"/>
          <p:nvPr>
            <p:ph idx="1" type="body"/>
          </p:nvPr>
        </p:nvSpPr>
        <p:spPr>
          <a:xfrm>
            <a:off x="1260525" y="810125"/>
            <a:ext cx="7030500" cy="3792300"/>
          </a:xfrm>
          <a:prstGeom prst="rect">
            <a:avLst/>
          </a:prstGeom>
          <a:solidFill>
            <a:schemeClr val="lt1"/>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a:t>The </a:t>
            </a:r>
            <a:r>
              <a:rPr b="1" lang="bg"/>
              <a:t>set </a:t>
            </a:r>
            <a:r>
              <a:rPr lang="bg"/>
              <a:t>data structure is the one that stores only unique values, where the values must be immutable! Looks pretty much like </a:t>
            </a:r>
            <a:r>
              <a:rPr b="1" lang="bg"/>
              <a:t>dict, </a:t>
            </a:r>
            <a:r>
              <a:rPr lang="bg"/>
              <a:t>but only has keys.</a:t>
            </a:r>
            <a:endParaRPr/>
          </a:p>
          <a:p>
            <a:pPr indent="0" lvl="0" marL="0" rtl="0" algn="l">
              <a:spcBef>
                <a:spcPts val="1200"/>
              </a:spcBef>
              <a:spcAft>
                <a:spcPts val="0"/>
              </a:spcAft>
              <a:buNone/>
            </a:pPr>
            <a:r>
              <a:rPr b="1" lang="bg"/>
              <a:t>set </a:t>
            </a:r>
            <a:r>
              <a:rPr lang="bg"/>
              <a:t>is unsubscriptable data type. Operations like searching by index won’t work.</a:t>
            </a:r>
            <a:endParaRPr/>
          </a:p>
          <a:p>
            <a:pPr indent="0" lvl="0" marL="0" rtl="0" algn="l">
              <a:spcBef>
                <a:spcPts val="1200"/>
              </a:spcBef>
              <a:spcAft>
                <a:spcPts val="0"/>
              </a:spcAft>
              <a:buNone/>
            </a:pPr>
            <a:r>
              <a:rPr lang="bg" sz="1150">
                <a:solidFill>
                  <a:srgbClr val="000000"/>
                </a:solidFill>
                <a:highlight>
                  <a:srgbClr val="FFFFFF"/>
                </a:highlight>
              </a:rPr>
              <a:t>A set is a collection which is </a:t>
            </a:r>
            <a:r>
              <a:rPr i="1" lang="bg" sz="1150">
                <a:solidFill>
                  <a:srgbClr val="000000"/>
                </a:solidFill>
                <a:highlight>
                  <a:srgbClr val="FFFFFF"/>
                </a:highlight>
              </a:rPr>
              <a:t>unordered</a:t>
            </a:r>
            <a:r>
              <a:rPr lang="bg" sz="1150">
                <a:solidFill>
                  <a:srgbClr val="000000"/>
                </a:solidFill>
                <a:highlight>
                  <a:srgbClr val="FFFFFF"/>
                </a:highlight>
              </a:rPr>
              <a:t>, </a:t>
            </a:r>
            <a:r>
              <a:rPr i="1" lang="bg" sz="1150">
                <a:solidFill>
                  <a:srgbClr val="000000"/>
                </a:solidFill>
                <a:highlight>
                  <a:srgbClr val="FFFFFF"/>
                </a:highlight>
              </a:rPr>
              <a:t>unchangeable*</a:t>
            </a:r>
            <a:r>
              <a:rPr lang="bg" sz="1150">
                <a:solidFill>
                  <a:srgbClr val="000000"/>
                </a:solidFill>
                <a:highlight>
                  <a:srgbClr val="FFFFFF"/>
                </a:highlight>
              </a:rPr>
              <a:t>, and </a:t>
            </a:r>
            <a:r>
              <a:rPr i="1" lang="bg" sz="1150">
                <a:solidFill>
                  <a:srgbClr val="000000"/>
                </a:solidFill>
                <a:highlight>
                  <a:srgbClr val="FFFFFF"/>
                </a:highlight>
              </a:rPr>
              <a:t>unindexed</a:t>
            </a:r>
            <a:r>
              <a:rPr lang="bg" sz="1150">
                <a:solidFill>
                  <a:srgbClr val="000000"/>
                </a:solidFill>
                <a:highlight>
                  <a:srgbClr val="FFFFFF"/>
                </a:highlight>
              </a:rPr>
              <a:t>.</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b="1" lang="bg"/>
              <a:t>student_ages = {14, 15, 14, 15, 17, 18, 16}</a:t>
            </a:r>
            <a:endParaRPr b="1"/>
          </a:p>
          <a:p>
            <a:pPr indent="0" lvl="0" marL="0" rtl="0" algn="l">
              <a:spcBef>
                <a:spcPts val="1200"/>
              </a:spcBef>
              <a:spcAft>
                <a:spcPts val="0"/>
              </a:spcAft>
              <a:buNone/>
            </a:pPr>
            <a:r>
              <a:rPr b="1" lang="bg"/>
              <a:t>print(type(student_ages))</a:t>
            </a:r>
            <a:endParaRPr b="1"/>
          </a:p>
          <a:p>
            <a:pPr indent="0" lvl="0" marL="0" rtl="0" algn="l">
              <a:spcBef>
                <a:spcPts val="1200"/>
              </a:spcBef>
              <a:spcAft>
                <a:spcPts val="0"/>
              </a:spcAft>
              <a:buNone/>
            </a:pPr>
            <a:r>
              <a:rPr b="1" lang="bg"/>
              <a:t>print(student_ages)</a:t>
            </a:r>
            <a:endParaRPr b="1"/>
          </a:p>
          <a:p>
            <a:pPr indent="0" lvl="0" marL="0" rtl="0" algn="l">
              <a:spcBef>
                <a:spcPts val="1200"/>
              </a:spcBef>
              <a:spcAft>
                <a:spcPts val="0"/>
              </a:spcAft>
              <a:buNone/>
            </a:pPr>
            <a:r>
              <a:rPr b="1" lang="bg"/>
              <a:t># &gt;&gt;&gt; {14, 15, 16, 17, 18} (On python 3.8.2)</a:t>
            </a:r>
            <a:endParaRPr b="1"/>
          </a:p>
          <a:p>
            <a:pPr indent="0" lvl="0" marL="0" rtl="0" algn="l">
              <a:spcBef>
                <a:spcPts val="1200"/>
              </a:spcBef>
              <a:spcAft>
                <a:spcPts val="0"/>
              </a:spcAft>
              <a:buNone/>
            </a:pPr>
            <a:r>
              <a:rPr lang="bg"/>
              <a:t>Set allows iteration:</a:t>
            </a:r>
            <a:endParaRPr/>
          </a:p>
          <a:p>
            <a:pPr indent="0" lvl="0" marL="0" rtl="0" algn="l">
              <a:spcBef>
                <a:spcPts val="1200"/>
              </a:spcBef>
              <a:spcAft>
                <a:spcPts val="0"/>
              </a:spcAft>
              <a:buNone/>
            </a:pPr>
            <a:r>
              <a:rPr b="1" lang="bg"/>
              <a:t>for age in student_ages:</a:t>
            </a:r>
            <a:endParaRPr b="1"/>
          </a:p>
          <a:p>
            <a:pPr indent="457200" lvl="0" marL="0" rtl="0" algn="l">
              <a:spcBef>
                <a:spcPts val="1200"/>
              </a:spcBef>
              <a:spcAft>
                <a:spcPts val="0"/>
              </a:spcAft>
              <a:buNone/>
            </a:pPr>
            <a:r>
              <a:rPr b="1" lang="bg"/>
              <a:t>print(age)</a:t>
            </a:r>
            <a:endParaRPr b="1"/>
          </a:p>
          <a:p>
            <a:pPr indent="0" lvl="0" marL="0" rtl="0" algn="l">
              <a:spcBef>
                <a:spcPts val="1200"/>
              </a:spcBef>
              <a:spcAft>
                <a:spcPts val="1200"/>
              </a:spcAft>
              <a:buNone/>
            </a:pPr>
            <a:r>
              <a:rPr lang="bg" sz="1150">
                <a:solidFill>
                  <a:srgbClr val="000000"/>
                </a:solidFill>
                <a:highlight>
                  <a:srgbClr val="FFFFCC"/>
                </a:highlight>
              </a:rPr>
              <a:t>* Note: Set </a:t>
            </a:r>
            <a:r>
              <a:rPr i="1" lang="bg" sz="1150">
                <a:solidFill>
                  <a:srgbClr val="000000"/>
                </a:solidFill>
                <a:highlight>
                  <a:srgbClr val="FFFFCC"/>
                </a:highlight>
              </a:rPr>
              <a:t>items</a:t>
            </a:r>
            <a:r>
              <a:rPr lang="bg" sz="1150">
                <a:solidFill>
                  <a:srgbClr val="000000"/>
                </a:solidFill>
                <a:highlight>
                  <a:srgbClr val="FFFFCC"/>
                </a:highlight>
              </a:rPr>
              <a:t> are unchangeable, but you can remove items and add new items.</a:t>
            </a:r>
            <a:endParaRPr b="1"/>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56"/>
          <p:cNvSpPr txBox="1"/>
          <p:nvPr>
            <p:ph idx="1" type="body"/>
          </p:nvPr>
        </p:nvSpPr>
        <p:spPr>
          <a:xfrm>
            <a:off x="1303800" y="192050"/>
            <a:ext cx="7030500" cy="4339500"/>
          </a:xfrm>
          <a:prstGeom prst="rect">
            <a:avLst/>
          </a:prstGeom>
        </p:spPr>
        <p:txBody>
          <a:bodyPr anchorCtr="0" anchor="t" bIns="91425" lIns="91425" spcFirstLastPara="1" rIns="91425" wrap="square" tIns="91425">
            <a:normAutofit fontScale="85000" lnSpcReduction="20000"/>
          </a:bodyPr>
          <a:lstStyle/>
          <a:p>
            <a:pPr indent="0" lvl="0" marL="0" marR="139700" rtl="0" algn="l">
              <a:lnSpc>
                <a:spcPct val="130000"/>
              </a:lnSpc>
              <a:spcBef>
                <a:spcPts val="0"/>
              </a:spcBef>
              <a:spcAft>
                <a:spcPts val="0"/>
              </a:spcAft>
              <a:buNone/>
            </a:pPr>
            <a:r>
              <a:rPr b="1" lang="bg" sz="1500">
                <a:solidFill>
                  <a:srgbClr val="1A1A1A"/>
                </a:solidFill>
                <a:highlight>
                  <a:srgbClr val="F8F9FA"/>
                </a:highlight>
              </a:rPr>
              <a:t>Defining a set using the builtin set class</a:t>
            </a:r>
            <a:endParaRPr b="1" sz="1500">
              <a:solidFill>
                <a:srgbClr val="1A1A1A"/>
              </a:solidFill>
              <a:highlight>
                <a:srgbClr val="F8F9FA"/>
              </a:highlight>
            </a:endParaRPr>
          </a:p>
          <a:p>
            <a:pPr indent="0" lvl="0" marL="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'alacazam'</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a:t>Out[3]: {'a', 'c', 'l', 'm', 'z'}</a:t>
            </a:r>
            <a:endParaRPr/>
          </a:p>
          <a:p>
            <a:pPr indent="0" lvl="0" marL="0" rtl="0" algn="l">
              <a:spcBef>
                <a:spcPts val="1200"/>
              </a:spcBef>
              <a:spcAft>
                <a:spcPts val="0"/>
              </a:spcAft>
              <a:buNone/>
            </a:pPr>
            <a:r>
              <a:rPr b="1" lang="bg" sz="1500">
                <a:solidFill>
                  <a:srgbClr val="1A1A1A"/>
                </a:solidFill>
                <a:highlight>
                  <a:srgbClr val="F8F9FA"/>
                </a:highlight>
              </a:rPr>
              <a:t>Defining a set using</a:t>
            </a:r>
            <a:r>
              <a:rPr b="1" lang="bg" sz="1500">
                <a:solidFill>
                  <a:srgbClr val="1A1A1A"/>
                </a:solidFill>
              </a:rPr>
              <a:t> {}</a:t>
            </a:r>
            <a:endParaRPr b="1" sz="1500">
              <a:solidFill>
                <a:srgbClr val="1A1A1A"/>
              </a:solidFill>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'alacazam'</a:t>
            </a:r>
            <a:r>
              <a:rPr lang="bg" sz="1050">
                <a:solidFill>
                  <a:srgbClr val="000000"/>
                </a:solidFill>
                <a:highlight>
                  <a:srgbClr val="F8F9FA"/>
                </a:highlight>
                <a:latin typeface="Courier New"/>
                <a:ea typeface="Courier New"/>
                <a:cs typeface="Courier New"/>
                <a:sym typeface="Courier New"/>
              </a:rPr>
              <a:t>}</a:t>
            </a:r>
            <a:endParaRPr/>
          </a:p>
          <a:p>
            <a:pPr indent="0" lvl="0" marL="0" rtl="0" algn="l">
              <a:spcBef>
                <a:spcPts val="0"/>
              </a:spcBef>
              <a:spcAft>
                <a:spcPts val="0"/>
              </a:spcAft>
              <a:buNone/>
            </a:pPr>
            <a:r>
              <a:rPr lang="bg"/>
              <a:t>Out[5]: {'alacazam'}</a:t>
            </a:r>
            <a:endParaRPr/>
          </a:p>
          <a:p>
            <a:pPr indent="0" lvl="0" marL="0" rtl="0" algn="l">
              <a:lnSpc>
                <a:spcPct val="160000"/>
              </a:lnSpc>
              <a:spcBef>
                <a:spcPts val="1200"/>
              </a:spcBef>
              <a:spcAft>
                <a:spcPts val="0"/>
              </a:spcAft>
              <a:buNone/>
            </a:pPr>
            <a:r>
              <a:rPr b="1" lang="bg" sz="1550">
                <a:solidFill>
                  <a:srgbClr val="000000"/>
                </a:solidFill>
              </a:rPr>
              <a:t>Familiar operations:</a:t>
            </a:r>
            <a:endParaRPr b="1" sz="1550">
              <a:solidFill>
                <a:srgbClr val="000000"/>
              </a:solidFill>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'alacazam'</a:t>
            </a:r>
            <a:r>
              <a:rPr lang="bg" sz="1050">
                <a:solidFill>
                  <a:srgbClr val="000000"/>
                </a:solidFill>
                <a:highlight>
                  <a:srgbClr val="F8F9FA"/>
                </a:highlight>
                <a:latin typeface="Courier New"/>
                <a:ea typeface="Courier New"/>
                <a:cs typeface="Courier New"/>
                <a:sym typeface="Courier New"/>
              </a:rPr>
              <a: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(b,</a:t>
            </a:r>
            <a:r>
              <a:rPr lang="bg" sz="1050">
                <a:solidFill>
                  <a:srgbClr val="008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(b)</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5</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'u'</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a:p>
          <a:p>
            <a:pPr indent="0" lvl="0" marL="0" rtl="0" algn="l">
              <a:spcBef>
                <a:spcPts val="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57"/>
          <p:cNvSpPr txBox="1"/>
          <p:nvPr>
            <p:ph type="title"/>
          </p:nvPr>
        </p:nvSpPr>
        <p:spPr>
          <a:xfrm>
            <a:off x="1303800" y="143075"/>
            <a:ext cx="7030500" cy="62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How to use set?</a:t>
            </a:r>
            <a:endParaRPr/>
          </a:p>
        </p:txBody>
      </p:sp>
      <p:sp>
        <p:nvSpPr>
          <p:cNvPr id="1109" name="Google Shape;1109;p157"/>
          <p:cNvSpPr txBox="1"/>
          <p:nvPr>
            <p:ph idx="1" type="body"/>
          </p:nvPr>
        </p:nvSpPr>
        <p:spPr>
          <a:xfrm>
            <a:off x="1303800" y="823975"/>
            <a:ext cx="7030500" cy="37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As the idea of the set is to guarantee that you only have unique values, you would use it as </a:t>
            </a:r>
            <a:endParaRPr/>
          </a:p>
          <a:p>
            <a:pPr indent="0" lvl="0" marL="0" rtl="0" algn="l">
              <a:spcBef>
                <a:spcPts val="1200"/>
              </a:spcBef>
              <a:spcAft>
                <a:spcPts val="0"/>
              </a:spcAft>
              <a:buNone/>
            </a:pPr>
            <a:r>
              <a:rPr lang="bg"/>
              <a:t>a container to check in if element is already existing before processing it. Search in </a:t>
            </a:r>
            <a:r>
              <a:rPr b="1" lang="bg"/>
              <a:t>set </a:t>
            </a:r>
            <a:r>
              <a:rPr lang="bg"/>
              <a:t>is a constant time operation O(1).</a:t>
            </a:r>
            <a:endParaRPr/>
          </a:p>
          <a:p>
            <a:pPr indent="0" lvl="0" marL="0" rtl="0" algn="l">
              <a:spcBef>
                <a:spcPts val="1200"/>
              </a:spcBef>
              <a:spcAft>
                <a:spcPts val="1200"/>
              </a:spcAft>
              <a:buNone/>
            </a:pPr>
            <a:r>
              <a:rPr lang="bg"/>
              <a:t>So you would be </a:t>
            </a:r>
            <a:r>
              <a:rPr b="1" lang="bg"/>
              <a:t>adding </a:t>
            </a:r>
            <a:r>
              <a:rPr lang="bg"/>
              <a:t>elements and checking </a:t>
            </a:r>
            <a:r>
              <a:rPr b="1" lang="bg"/>
              <a:t>membership. </a:t>
            </a:r>
            <a:r>
              <a:rPr lang="bg"/>
              <a:t>You can </a:t>
            </a:r>
            <a:r>
              <a:rPr b="1" lang="bg"/>
              <a:t>discard </a:t>
            </a:r>
            <a:r>
              <a:rPr lang="bg"/>
              <a:t>or </a:t>
            </a:r>
            <a:r>
              <a:rPr b="1" lang="bg"/>
              <a:t>get </a:t>
            </a:r>
            <a:r>
              <a:rPr lang="bg"/>
              <a:t>elements if needed.</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58"/>
          <p:cNvSpPr txBox="1"/>
          <p:nvPr>
            <p:ph type="title"/>
          </p:nvPr>
        </p:nvSpPr>
        <p:spPr>
          <a:xfrm>
            <a:off x="1303800" y="148200"/>
            <a:ext cx="70305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Add element to set</a:t>
            </a:r>
            <a:endParaRPr/>
          </a:p>
        </p:txBody>
      </p:sp>
      <p:sp>
        <p:nvSpPr>
          <p:cNvPr id="1115" name="Google Shape;1115;p158"/>
          <p:cNvSpPr txBox="1"/>
          <p:nvPr>
            <p:ph idx="1" type="body"/>
          </p:nvPr>
        </p:nvSpPr>
        <p:spPr>
          <a:xfrm>
            <a:off x="1303800" y="849600"/>
            <a:ext cx="7030500" cy="36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student_ages = {14, 15, 17, 18, 16}</a:t>
            </a:r>
            <a:endParaRPr b="1"/>
          </a:p>
          <a:p>
            <a:pPr indent="0" lvl="0" marL="0" rtl="0" algn="l">
              <a:spcBef>
                <a:spcPts val="1200"/>
              </a:spcBef>
              <a:spcAft>
                <a:spcPts val="0"/>
              </a:spcAft>
              <a:buNone/>
            </a:pPr>
            <a:r>
              <a:rPr lang="bg"/>
              <a:t>To add element we use .add(element) method of the </a:t>
            </a:r>
            <a:r>
              <a:rPr b="1" lang="bg"/>
              <a:t>set. </a:t>
            </a:r>
            <a:r>
              <a:rPr lang="bg"/>
              <a:t>It will add it if it is not already within.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student_ages.add(20)</a:t>
            </a:r>
            <a:endParaRPr b="1"/>
          </a:p>
          <a:p>
            <a:pPr indent="0" lvl="0" marL="0" rtl="0" algn="l">
              <a:spcBef>
                <a:spcPts val="1200"/>
              </a:spcBef>
              <a:spcAft>
                <a:spcPts val="1200"/>
              </a:spcAft>
              <a:buNone/>
            </a:pPr>
            <a:r>
              <a:rPr b="1" lang="bg"/>
              <a:t>student_ages.add(14)</a:t>
            </a:r>
            <a:endParaRPr b="1"/>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59"/>
          <p:cNvSpPr txBox="1"/>
          <p:nvPr>
            <p:ph type="title"/>
          </p:nvPr>
        </p:nvSpPr>
        <p:spPr>
          <a:xfrm>
            <a:off x="1303800" y="1533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Get element from set</a:t>
            </a:r>
            <a:endParaRPr/>
          </a:p>
        </p:txBody>
      </p:sp>
      <p:sp>
        <p:nvSpPr>
          <p:cNvPr id="1121" name="Google Shape;1121;p159"/>
          <p:cNvSpPr txBox="1"/>
          <p:nvPr>
            <p:ph idx="1" type="body"/>
          </p:nvPr>
        </p:nvSpPr>
        <p:spPr>
          <a:xfrm>
            <a:off x="1303800" y="1023575"/>
            <a:ext cx="7030500" cy="35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student_ages = {14, 15, 17, 18, 16}</a:t>
            </a:r>
            <a:endParaRPr b="1"/>
          </a:p>
          <a:p>
            <a:pPr indent="0" lvl="0" marL="0" rtl="0" algn="l">
              <a:spcBef>
                <a:spcPts val="1200"/>
              </a:spcBef>
              <a:spcAft>
                <a:spcPts val="0"/>
              </a:spcAft>
              <a:buNone/>
            </a:pPr>
            <a:r>
              <a:rPr lang="bg"/>
              <a:t>To get element we use .pop() method of the </a:t>
            </a:r>
            <a:r>
              <a:rPr b="1" lang="bg"/>
              <a:t>set. </a:t>
            </a:r>
            <a:r>
              <a:rPr lang="bg"/>
              <a:t>It will return an element.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student_ages.pop()</a:t>
            </a:r>
            <a:endParaRPr b="1"/>
          </a:p>
          <a:p>
            <a:pPr indent="0" lvl="0" marL="0" rtl="0" algn="l">
              <a:spcBef>
                <a:spcPts val="1200"/>
              </a:spcBef>
              <a:spcAft>
                <a:spcPts val="12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60"/>
          <p:cNvSpPr txBox="1"/>
          <p:nvPr>
            <p:ph type="title"/>
          </p:nvPr>
        </p:nvSpPr>
        <p:spPr>
          <a:xfrm>
            <a:off x="1303800" y="158425"/>
            <a:ext cx="7030500" cy="6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Remove element from set</a:t>
            </a:r>
            <a:endParaRPr/>
          </a:p>
        </p:txBody>
      </p:sp>
      <p:sp>
        <p:nvSpPr>
          <p:cNvPr id="1127" name="Google Shape;1127;p160"/>
          <p:cNvSpPr txBox="1"/>
          <p:nvPr>
            <p:ph idx="1" type="body"/>
          </p:nvPr>
        </p:nvSpPr>
        <p:spPr>
          <a:xfrm>
            <a:off x="1252625" y="823175"/>
            <a:ext cx="7030500" cy="34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student_ages = {14, 15, 17, 18, 16}</a:t>
            </a:r>
            <a:endParaRPr b="1"/>
          </a:p>
          <a:p>
            <a:pPr indent="0" lvl="0" marL="0" rtl="0" algn="l">
              <a:spcBef>
                <a:spcPts val="1200"/>
              </a:spcBef>
              <a:spcAft>
                <a:spcPts val="0"/>
              </a:spcAft>
              <a:buNone/>
            </a:pPr>
            <a:r>
              <a:rPr lang="bg"/>
              <a:t>To add element we use .discard(element) or remove(element) method of the </a:t>
            </a:r>
            <a:r>
              <a:rPr b="1" lang="bg"/>
              <a:t>set. </a:t>
            </a:r>
            <a:r>
              <a:rPr lang="bg"/>
              <a:t>It will add it if it is not already within.</a:t>
            </a:r>
            <a:endParaRPr/>
          </a:p>
          <a:p>
            <a:pPr indent="0" lvl="0" marL="0" rtl="0" algn="l">
              <a:spcBef>
                <a:spcPts val="1200"/>
              </a:spcBef>
              <a:spcAft>
                <a:spcPts val="0"/>
              </a:spcAft>
              <a:buNone/>
            </a:pPr>
            <a:r>
              <a:rPr b="1" lang="bg"/>
              <a:t>student_ages.discard(17)</a:t>
            </a:r>
            <a:endParaRPr b="1"/>
          </a:p>
          <a:p>
            <a:pPr indent="0" lvl="0" marL="0" rtl="0" algn="l">
              <a:spcBef>
                <a:spcPts val="1200"/>
              </a:spcBef>
              <a:spcAft>
                <a:spcPts val="0"/>
              </a:spcAft>
              <a:buNone/>
            </a:pPr>
            <a:r>
              <a:rPr b="1" lang="bg"/>
              <a:t>student_ages.remove(16)</a:t>
            </a:r>
            <a:endParaRPr b="1"/>
          </a:p>
          <a:p>
            <a:pPr indent="0" lvl="0" marL="0" rtl="0" algn="l">
              <a:spcBef>
                <a:spcPts val="1200"/>
              </a:spcBef>
              <a:spcAft>
                <a:spcPts val="0"/>
              </a:spcAft>
              <a:buNone/>
            </a:pPr>
            <a:r>
              <a:rPr b="1" lang="bg">
                <a:solidFill>
                  <a:srgbClr val="FF0000"/>
                </a:solidFill>
              </a:rPr>
              <a:t>student_ages.remove(20) — </a:t>
            </a:r>
            <a:r>
              <a:rPr b="1" lang="bg">
                <a:solidFill>
                  <a:srgbClr val="FF0000"/>
                </a:solidFill>
              </a:rPr>
              <a:t>Throwns KeyError</a:t>
            </a:r>
            <a:endParaRPr b="1">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g"/>
              <a:t>To clear all elements from </a:t>
            </a:r>
            <a:r>
              <a:rPr b="1" lang="bg"/>
              <a:t>set</a:t>
            </a:r>
            <a:r>
              <a:rPr lang="bg"/>
              <a:t>, we can use the </a:t>
            </a:r>
            <a:r>
              <a:rPr b="1" lang="bg"/>
              <a:t>.clear()</a:t>
            </a:r>
            <a:r>
              <a:rPr lang="bg"/>
              <a:t> method like we did with </a:t>
            </a:r>
            <a:r>
              <a:rPr b="1" lang="bg"/>
              <a:t>dict.</a:t>
            </a:r>
            <a:endParaRPr b="1"/>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61"/>
          <p:cNvSpPr txBox="1"/>
          <p:nvPr>
            <p:ph idx="1" type="body"/>
          </p:nvPr>
        </p:nvSpPr>
        <p:spPr>
          <a:xfrm>
            <a:off x="1303800" y="248275"/>
            <a:ext cx="7030500" cy="42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 </a:t>
            </a:r>
            <a:r>
              <a:rPr i="1" lang="bg" sz="1050">
                <a:solidFill>
                  <a:srgbClr val="408080"/>
                </a:solidFill>
                <a:highlight>
                  <a:srgbClr val="F8F9FA"/>
                </a:highlight>
                <a:latin typeface="Courier New"/>
                <a:ea typeface="Courier New"/>
                <a:cs typeface="Courier New"/>
                <a:sym typeface="Courier New"/>
              </a:rPr>
              <a:t># A shallow copy.</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(b) </a:t>
            </a:r>
            <a:r>
              <a:rPr i="1" lang="bg" sz="1050">
                <a:solidFill>
                  <a:srgbClr val="408080"/>
                </a:solidFill>
                <a:highlight>
                  <a:srgbClr val="F8F9FA"/>
                </a:highlight>
                <a:latin typeface="Courier New"/>
                <a:ea typeface="Courier New"/>
                <a:cs typeface="Courier New"/>
                <a:sym typeface="Courier New"/>
              </a:rPr>
              <a:t># A deep copy.</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62"/>
          <p:cNvSpPr txBox="1"/>
          <p:nvPr>
            <p:ph type="title"/>
          </p:nvPr>
        </p:nvSpPr>
        <p:spPr>
          <a:xfrm>
            <a:off x="1303800" y="106700"/>
            <a:ext cx="7030500" cy="56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Set comprehensions</a:t>
            </a:r>
            <a:endParaRPr/>
          </a:p>
        </p:txBody>
      </p:sp>
      <p:sp>
        <p:nvSpPr>
          <p:cNvPr id="1138" name="Google Shape;1138;p162"/>
          <p:cNvSpPr txBox="1"/>
          <p:nvPr>
            <p:ph idx="1" type="body"/>
          </p:nvPr>
        </p:nvSpPr>
        <p:spPr>
          <a:xfrm>
            <a:off x="1303800" y="744825"/>
            <a:ext cx="7030500" cy="37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{x</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x</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x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range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-234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79</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{x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x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'abracadabra'</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x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'abcrmgz'</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7"/>
          <p:cNvSpPr txBox="1"/>
          <p:nvPr>
            <p:ph type="title"/>
          </p:nvPr>
        </p:nvSpPr>
        <p:spPr>
          <a:xfrm>
            <a:off x="1303800" y="91950"/>
            <a:ext cx="70305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Python Hello Code Academy</a:t>
            </a:r>
            <a:endParaRPr/>
          </a:p>
        </p:txBody>
      </p:sp>
      <p:sp>
        <p:nvSpPr>
          <p:cNvPr id="456" name="Google Shape;456;p37"/>
          <p:cNvSpPr txBox="1"/>
          <p:nvPr>
            <p:ph idx="1" type="body"/>
          </p:nvPr>
        </p:nvSpPr>
        <p:spPr>
          <a:xfrm>
            <a:off x="1303800" y="911925"/>
            <a:ext cx="70305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print(“Hello, Code Academy!”)</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63"/>
          <p:cNvSpPr txBox="1"/>
          <p:nvPr>
            <p:ph type="title"/>
          </p:nvPr>
        </p:nvSpPr>
        <p:spPr>
          <a:xfrm>
            <a:off x="1303800" y="106700"/>
            <a:ext cx="7030500" cy="53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Other operations</a:t>
            </a:r>
            <a:endParaRPr/>
          </a:p>
        </p:txBody>
      </p:sp>
      <p:sp>
        <p:nvSpPr>
          <p:cNvPr id="1144" name="Google Shape;1144;p163"/>
          <p:cNvSpPr txBox="1"/>
          <p:nvPr>
            <p:ph idx="1" type="body"/>
          </p:nvPr>
        </p:nvSpPr>
        <p:spPr>
          <a:xfrm>
            <a:off x="1303800" y="712025"/>
            <a:ext cx="7030500" cy="4009800"/>
          </a:xfrm>
          <a:prstGeom prst="rect">
            <a:avLst/>
          </a:prstGeom>
        </p:spPr>
        <p:txBody>
          <a:bodyPr anchorCtr="0" anchor="t" bIns="91425" lIns="91425" spcFirstLastPara="1" rIns="91425" wrap="square" tIns="91425">
            <a:normAutofit fontScale="77500" lnSpcReduction="2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set</a:t>
            </a:r>
            <a:r>
              <a:rPr b="1" lang="bg" sz="1250">
                <a:solidFill>
                  <a:srgbClr val="000000"/>
                </a:solidFill>
                <a:highlight>
                  <a:srgbClr val="F8F9FA"/>
                </a:highlight>
                <a:latin typeface="Courier New"/>
                <a:ea typeface="Courier New"/>
                <a:cs typeface="Courier New"/>
                <a:sym typeface="Courier New"/>
              </a:rPr>
              <a:t>.isdisjoint(</a:t>
            </a:r>
            <a:r>
              <a:rPr b="1" i="1" lang="bg" sz="1250">
                <a:solidFill>
                  <a:srgbClr val="000000"/>
                </a:solidFill>
                <a:highlight>
                  <a:srgbClr val="F8F9FA"/>
                </a:highlight>
                <a:latin typeface="Courier New"/>
                <a:ea typeface="Courier New"/>
                <a:cs typeface="Courier New"/>
                <a:sym typeface="Courier New"/>
              </a:rPr>
              <a:t>other</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Return </a:t>
            </a:r>
            <a:r>
              <a:rPr lang="bg" sz="1050">
                <a:solidFill>
                  <a:srgbClr val="000000"/>
                </a:solidFill>
                <a:highlight>
                  <a:srgbClr val="F8F9FA"/>
                </a:highlight>
                <a:latin typeface="Courier New"/>
                <a:ea typeface="Courier New"/>
                <a:cs typeface="Courier New"/>
                <a:sym typeface="Courier New"/>
              </a:rPr>
              <a:t>True</a:t>
            </a:r>
            <a:r>
              <a:rPr lang="bg" sz="1050">
                <a:solidFill>
                  <a:srgbClr val="202122"/>
                </a:solidFill>
                <a:highlight>
                  <a:srgbClr val="F5FFFA"/>
                </a:highlight>
                <a:latin typeface="Arial"/>
                <a:ea typeface="Arial"/>
                <a:cs typeface="Arial"/>
                <a:sym typeface="Arial"/>
              </a:rPr>
              <a:t> if set </a:t>
            </a:r>
            <a:r>
              <a:rPr i="1" lang="bg" sz="1050">
                <a:solidFill>
                  <a:srgbClr val="000000"/>
                </a:solidFill>
                <a:highlight>
                  <a:srgbClr val="F8F9FA"/>
                </a:highlight>
                <a:latin typeface="Courier New"/>
                <a:ea typeface="Courier New"/>
                <a:cs typeface="Courier New"/>
                <a:sym typeface="Courier New"/>
              </a:rPr>
              <a:t>set</a:t>
            </a:r>
            <a:r>
              <a:rPr lang="bg" sz="1050">
                <a:solidFill>
                  <a:srgbClr val="202122"/>
                </a:solidFill>
                <a:highlight>
                  <a:srgbClr val="F5FFFA"/>
                </a:highlight>
                <a:latin typeface="Arial"/>
                <a:ea typeface="Arial"/>
                <a:cs typeface="Arial"/>
                <a:sym typeface="Arial"/>
              </a:rPr>
              <a:t> has no elements in common with </a:t>
            </a:r>
            <a:r>
              <a:rPr i="1" lang="bg" sz="1050">
                <a:solidFill>
                  <a:srgbClr val="000000"/>
                </a:solidFill>
                <a:highlight>
                  <a:srgbClr val="F8F9FA"/>
                </a:highlight>
                <a:latin typeface="Courier New"/>
                <a:ea typeface="Courier New"/>
                <a:cs typeface="Courier New"/>
                <a:sym typeface="Courier New"/>
              </a:rPr>
              <a:t>other</a:t>
            </a:r>
            <a:r>
              <a:rPr lang="bg" sz="1050">
                <a:solidFill>
                  <a:srgbClr val="202122"/>
                </a:solidFill>
                <a:highlight>
                  <a:srgbClr val="F5FFFA"/>
                </a:highlight>
                <a:latin typeface="Arial"/>
                <a:ea typeface="Arial"/>
                <a:cs typeface="Arial"/>
                <a:sym typeface="Arial"/>
              </a:rPr>
              <a:t> set. Sets are disjoint if and only if their intersection is the empty set.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set1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'pecan'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'pear'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'plum'</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'apple'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set2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'pecan'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'pear'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'orange'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'mandarin'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set3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'grape'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'watermelon'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'orange'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'mandarin'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set1</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isdisjoint(set2)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set1</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isdisjoint(set3)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isdisjoint(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isdisjoint( {</a:t>
            </a:r>
            <a:r>
              <a:rPr lang="bg" sz="1050">
                <a:solidFill>
                  <a:srgbClr val="BA2121"/>
                </a:solidFill>
                <a:highlight>
                  <a:srgbClr val="F8F9FA"/>
                </a:highlight>
                <a:latin typeface="Courier New"/>
                <a:ea typeface="Courier New"/>
                <a:cs typeface="Courier New"/>
                <a:sym typeface="Courier New"/>
              </a:rPr>
              <a:t>'z'</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64"/>
          <p:cNvSpPr txBox="1"/>
          <p:nvPr>
            <p:ph idx="1" type="body"/>
          </p:nvPr>
        </p:nvSpPr>
        <p:spPr>
          <a:xfrm>
            <a:off x="1303800" y="117100"/>
            <a:ext cx="7030500" cy="4414500"/>
          </a:xfrm>
          <a:prstGeom prst="rect">
            <a:avLst/>
          </a:prstGeom>
        </p:spPr>
        <p:txBody>
          <a:bodyPr anchorCtr="0" anchor="t" bIns="91425" lIns="91425" spcFirstLastPara="1" rIns="91425" wrap="square" tIns="91425">
            <a:normAutofit lnSpcReduction="1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set</a:t>
            </a:r>
            <a:r>
              <a:rPr b="1" lang="bg" sz="1250">
                <a:solidFill>
                  <a:srgbClr val="000000"/>
                </a:solidFill>
                <a:highlight>
                  <a:srgbClr val="F8F9FA"/>
                </a:highlight>
                <a:latin typeface="Courier New"/>
                <a:ea typeface="Courier New"/>
                <a:cs typeface="Courier New"/>
                <a:sym typeface="Courier New"/>
              </a:rPr>
              <a:t>.issubset(</a:t>
            </a:r>
            <a:r>
              <a:rPr b="1" i="1" lang="bg" sz="1250">
                <a:solidFill>
                  <a:srgbClr val="000000"/>
                </a:solidFill>
                <a:highlight>
                  <a:srgbClr val="F8F9FA"/>
                </a:highlight>
                <a:latin typeface="Courier New"/>
                <a:ea typeface="Courier New"/>
                <a:cs typeface="Courier New"/>
                <a:sym typeface="Courier New"/>
              </a:rPr>
              <a:t>other</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Test whether every element in set </a:t>
            </a:r>
            <a:r>
              <a:rPr i="1" lang="bg" sz="1050">
                <a:solidFill>
                  <a:srgbClr val="000000"/>
                </a:solidFill>
                <a:highlight>
                  <a:srgbClr val="F8F9FA"/>
                </a:highlight>
                <a:latin typeface="Courier New"/>
                <a:ea typeface="Courier New"/>
                <a:cs typeface="Courier New"/>
                <a:sym typeface="Courier New"/>
              </a:rPr>
              <a:t>set</a:t>
            </a:r>
            <a:r>
              <a:rPr lang="bg" sz="1050">
                <a:solidFill>
                  <a:srgbClr val="202122"/>
                </a:solidFill>
                <a:highlight>
                  <a:srgbClr val="F5FFFA"/>
                </a:highlight>
                <a:latin typeface="Arial"/>
                <a:ea typeface="Arial"/>
                <a:cs typeface="Arial"/>
                <a:sym typeface="Arial"/>
              </a:rPr>
              <a:t> is in </a:t>
            </a:r>
            <a:r>
              <a:rPr i="1" lang="bg" sz="1050">
                <a:solidFill>
                  <a:srgbClr val="000000"/>
                </a:solidFill>
                <a:highlight>
                  <a:srgbClr val="F8F9FA"/>
                </a:highlight>
                <a:latin typeface="Courier New"/>
                <a:ea typeface="Courier New"/>
                <a:cs typeface="Courier New"/>
                <a:sym typeface="Courier New"/>
              </a:rPr>
              <a:t>other.</a:t>
            </a:r>
            <a:r>
              <a:rPr lang="bg" sz="1050">
                <a:solidFill>
                  <a:srgbClr val="202122"/>
                </a:solidFill>
                <a:highlight>
                  <a:srgbClr val="F5FFFA"/>
                </a:highlight>
                <a:latin typeface="Arial"/>
                <a:ea typeface="Arial"/>
                <a:cs typeface="Arial"/>
                <a:sym typeface="Arial"/>
              </a:rPr>
              <a:t> Equivalent to </a:t>
            </a:r>
            <a:r>
              <a:rPr lang="bg" sz="1050">
                <a:solidFill>
                  <a:srgbClr val="000000"/>
                </a:solidFill>
                <a:highlight>
                  <a:srgbClr val="F8F9FA"/>
                </a:highlight>
                <a:latin typeface="Courier New"/>
                <a:ea typeface="Courier New"/>
                <a:cs typeface="Courier New"/>
                <a:sym typeface="Courier New"/>
              </a:rPr>
              <a:t>set &lt;= other.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issubset({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issubset([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this form accepts iterable for 'other'.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issubset([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In this form both arguments are sets.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00"/>
              </a:solidFill>
              <a:highlight>
                <a:srgbClr val="F8F9FA"/>
              </a:highlight>
              <a:latin typeface="Courier New"/>
              <a:ea typeface="Courier New"/>
              <a:cs typeface="Courier New"/>
              <a:sym typeface="Courier New"/>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65"/>
          <p:cNvSpPr txBox="1"/>
          <p:nvPr>
            <p:ph idx="1" type="body"/>
          </p:nvPr>
        </p:nvSpPr>
        <p:spPr>
          <a:xfrm>
            <a:off x="1303800" y="210800"/>
            <a:ext cx="7030500" cy="43209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Symmetric difference</a:t>
            </a:r>
            <a:endParaRPr b="1" sz="1550">
              <a:solidFill>
                <a:srgbClr val="000000"/>
              </a:solidFill>
              <a:latin typeface="Arial"/>
              <a:ea typeface="Arial"/>
              <a:cs typeface="Arial"/>
              <a:sym typeface="Arial"/>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newSet = </a:t>
            </a:r>
            <a:r>
              <a:rPr i="1" lang="bg" sz="1050">
                <a:solidFill>
                  <a:srgbClr val="000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.symmetric_difference(</a:t>
            </a:r>
            <a:r>
              <a:rPr i="1" lang="bg" sz="1050">
                <a:solidFill>
                  <a:srgbClr val="000000"/>
                </a:solidFill>
                <a:highlight>
                  <a:srgbClr val="F8F9FA"/>
                </a:highlight>
                <a:latin typeface="Courier New"/>
                <a:ea typeface="Courier New"/>
                <a:cs typeface="Courier New"/>
                <a:sym typeface="Courier New"/>
              </a:rPr>
              <a:t>other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Return a new set with elements in either </a:t>
            </a:r>
            <a:r>
              <a:rPr i="1" lang="bg" sz="1050">
                <a:solidFill>
                  <a:srgbClr val="000000"/>
                </a:solidFill>
                <a:highlight>
                  <a:srgbClr val="F8F9FA"/>
                </a:highlight>
                <a:latin typeface="Courier New"/>
                <a:ea typeface="Courier New"/>
                <a:cs typeface="Courier New"/>
                <a:sym typeface="Courier New"/>
              </a:rPr>
              <a:t>set</a:t>
            </a:r>
            <a:r>
              <a:rPr lang="bg" sz="1050">
                <a:solidFill>
                  <a:srgbClr val="202122"/>
                </a:solidFill>
                <a:latin typeface="Arial"/>
                <a:ea typeface="Arial"/>
                <a:cs typeface="Arial"/>
                <a:sym typeface="Arial"/>
              </a:rPr>
              <a:t> or </a:t>
            </a:r>
            <a:r>
              <a:rPr i="1" lang="bg" sz="1050">
                <a:solidFill>
                  <a:srgbClr val="000000"/>
                </a:solidFill>
                <a:highlight>
                  <a:srgbClr val="F8F9FA"/>
                </a:highlight>
                <a:latin typeface="Courier New"/>
                <a:ea typeface="Courier New"/>
                <a:cs typeface="Courier New"/>
                <a:sym typeface="Courier New"/>
              </a:rPr>
              <a:t>other</a:t>
            </a:r>
            <a:r>
              <a:rPr lang="bg" sz="1050">
                <a:solidFill>
                  <a:srgbClr val="202122"/>
                </a:solidFill>
                <a:latin typeface="Arial"/>
                <a:ea typeface="Arial"/>
                <a:cs typeface="Arial"/>
                <a:sym typeface="Arial"/>
              </a:rPr>
              <a:t> but not both.</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new_set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symmetric_difference({</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'i'</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new_set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'i'</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66"/>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Union</a:t>
            </a:r>
            <a:endParaRPr b="1"/>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newSet = </a:t>
            </a:r>
            <a:r>
              <a:rPr i="1" lang="bg" sz="1050">
                <a:solidFill>
                  <a:srgbClr val="000000"/>
                </a:solidFill>
                <a:highlight>
                  <a:srgbClr val="F8F9FA"/>
                </a:highlight>
                <a:latin typeface="Courier New"/>
                <a:ea typeface="Courier New"/>
                <a:cs typeface="Courier New"/>
                <a:sym typeface="Courier New"/>
              </a:rPr>
              <a:t>set</a:t>
            </a:r>
            <a:r>
              <a:rPr lang="bg" sz="1050">
                <a:solidFill>
                  <a:srgbClr val="000000"/>
                </a:solidFill>
                <a:highlight>
                  <a:srgbClr val="F8F9FA"/>
                </a:highlight>
                <a:latin typeface="Courier New"/>
                <a:ea typeface="Courier New"/>
                <a:cs typeface="Courier New"/>
                <a:sym typeface="Courier New"/>
              </a:rPr>
              <a:t>.union(</a:t>
            </a:r>
            <a:r>
              <a:rPr i="1" lang="bg" sz="1050">
                <a:solidFill>
                  <a:srgbClr val="000000"/>
                </a:solidFill>
                <a:highlight>
                  <a:srgbClr val="F8F9FA"/>
                </a:highlight>
                <a:latin typeface="Courier New"/>
                <a:ea typeface="Courier New"/>
                <a:cs typeface="Courier New"/>
                <a:sym typeface="Courier New"/>
              </a:rPr>
              <a:t>*others</a:t>
            </a:r>
            <a:r>
              <a:rPr lang="bg" sz="1050">
                <a:solidFill>
                  <a:srgbClr val="000000"/>
                </a:solidFill>
                <a:highlight>
                  <a:srgbClr val="F8F9FA"/>
                </a:highlight>
                <a:latin typeface="Courier New"/>
                <a:ea typeface="Courier New"/>
                <a:cs typeface="Courier New"/>
                <a:sym typeface="Courier New"/>
              </a:rPr>
              <a:t>). or with </a:t>
            </a:r>
            <a:r>
              <a:rPr b="1" lang="bg" sz="1050">
                <a:solidFill>
                  <a:srgbClr val="000000"/>
                </a:solidFill>
                <a:highlight>
                  <a:srgbClr val="F8F9FA"/>
                </a:highlight>
                <a:latin typeface="Courier New"/>
                <a:ea typeface="Courier New"/>
                <a:cs typeface="Courier New"/>
                <a:sym typeface="Courier New"/>
              </a:rPr>
              <a:t>|</a:t>
            </a:r>
            <a:endParaRPr b="1"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Return a new set with elements from </a:t>
            </a:r>
            <a:r>
              <a:rPr i="1" lang="bg" sz="1050">
                <a:solidFill>
                  <a:srgbClr val="000000"/>
                </a:solidFill>
                <a:highlight>
                  <a:srgbClr val="F8F9FA"/>
                </a:highlight>
                <a:latin typeface="Courier New"/>
                <a:ea typeface="Courier New"/>
                <a:cs typeface="Courier New"/>
                <a:sym typeface="Courier New"/>
              </a:rPr>
              <a:t>set</a:t>
            </a:r>
            <a:r>
              <a:rPr lang="bg" sz="1050">
                <a:solidFill>
                  <a:srgbClr val="202122"/>
                </a:solidFill>
                <a:latin typeface="Arial"/>
                <a:ea typeface="Arial"/>
                <a:cs typeface="Arial"/>
                <a:sym typeface="Arial"/>
              </a:rPr>
              <a:t> and all </a:t>
            </a:r>
            <a:r>
              <a:rPr i="1" lang="bg" sz="1050">
                <a:solidFill>
                  <a:srgbClr val="000000"/>
                </a:solidFill>
                <a:highlight>
                  <a:srgbClr val="F8F9FA"/>
                </a:highlight>
                <a:latin typeface="Courier New"/>
                <a:ea typeface="Courier New"/>
                <a:cs typeface="Courier New"/>
                <a:sym typeface="Courier New"/>
              </a:rPr>
              <a:t>others.</a:t>
            </a:r>
            <a:endParaRPr i="1"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newSet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union({</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'abcz'</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newSet </a:t>
            </a:r>
            <a:r>
              <a:rPr i="1" lang="bg" sz="1050">
                <a:solidFill>
                  <a:srgbClr val="408080"/>
                </a:solidFill>
                <a:highlight>
                  <a:srgbClr val="F8F9FA"/>
                </a:highlight>
                <a:latin typeface="Courier New"/>
                <a:ea typeface="Courier New"/>
                <a:cs typeface="Courier New"/>
                <a:sym typeface="Courier New"/>
              </a:rPr>
              <a:t># iterable as argument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'z'</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67"/>
          <p:cNvSpPr txBox="1"/>
          <p:nvPr>
            <p:ph type="title"/>
          </p:nvPr>
        </p:nvSpPr>
        <p:spPr>
          <a:xfrm>
            <a:off x="1434950" y="153550"/>
            <a:ext cx="7030500" cy="65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Sequence types - string</a:t>
            </a:r>
            <a:endParaRPr/>
          </a:p>
        </p:txBody>
      </p:sp>
      <p:sp>
        <p:nvSpPr>
          <p:cNvPr id="1165" name="Google Shape;1165;p167"/>
          <p:cNvSpPr txBox="1"/>
          <p:nvPr>
            <p:ph idx="1" type="body"/>
          </p:nvPr>
        </p:nvSpPr>
        <p:spPr>
          <a:xfrm>
            <a:off x="1191925" y="805750"/>
            <a:ext cx="7030500" cy="347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bg" sz="817"/>
              <a:t>In python string is called </a:t>
            </a:r>
            <a:r>
              <a:rPr b="1" lang="bg" sz="817"/>
              <a:t>str. </a:t>
            </a:r>
            <a:r>
              <a:rPr lang="bg" sz="817"/>
              <a:t>It is a sequence of chars. It is </a:t>
            </a:r>
            <a:r>
              <a:rPr b="1" lang="bg" sz="817"/>
              <a:t>immutable </a:t>
            </a:r>
            <a:r>
              <a:rPr lang="bg" sz="817"/>
              <a:t>data type!</a:t>
            </a:r>
            <a:endParaRPr sz="817"/>
          </a:p>
          <a:p>
            <a:pPr indent="0" lvl="0" marL="0" rtl="0" algn="l">
              <a:lnSpc>
                <a:spcPct val="105000"/>
              </a:lnSpc>
              <a:spcBef>
                <a:spcPts val="1200"/>
              </a:spcBef>
              <a:spcAft>
                <a:spcPts val="0"/>
              </a:spcAft>
              <a:buSzPts val="523"/>
              <a:buNone/>
            </a:pPr>
            <a:r>
              <a:rPr b="1" lang="bg" sz="817"/>
              <a:t>Example</a:t>
            </a:r>
            <a:r>
              <a:rPr lang="bg" sz="817"/>
              <a:t>:</a:t>
            </a:r>
            <a:endParaRPr sz="817"/>
          </a:p>
          <a:p>
            <a:pPr indent="0" lvl="0" marL="0" rtl="0" algn="l">
              <a:lnSpc>
                <a:spcPct val="105000"/>
              </a:lnSpc>
              <a:spcBef>
                <a:spcPts val="1200"/>
              </a:spcBef>
              <a:spcAft>
                <a:spcPts val="0"/>
              </a:spcAft>
              <a:buSzPts val="523"/>
              <a:buNone/>
            </a:pPr>
            <a:r>
              <a:rPr b="1" lang="bg" sz="817"/>
              <a:t>name = “Pesho”</a:t>
            </a:r>
            <a:endParaRPr b="1" sz="817"/>
          </a:p>
          <a:p>
            <a:pPr indent="0" lvl="0" marL="0" rtl="0" algn="l">
              <a:lnSpc>
                <a:spcPct val="105000"/>
              </a:lnSpc>
              <a:spcBef>
                <a:spcPts val="1200"/>
              </a:spcBef>
              <a:spcAft>
                <a:spcPts val="0"/>
              </a:spcAft>
              <a:buSzPts val="523"/>
              <a:buNone/>
            </a:pPr>
            <a:r>
              <a:rPr b="1" lang="bg" sz="817"/>
              <a:t>print(type(name))</a:t>
            </a:r>
            <a:endParaRPr b="1" sz="817"/>
          </a:p>
          <a:p>
            <a:pPr indent="0" lvl="0" marL="0" rtl="0" algn="l">
              <a:lnSpc>
                <a:spcPct val="105000"/>
              </a:lnSpc>
              <a:spcBef>
                <a:spcPts val="1200"/>
              </a:spcBef>
              <a:spcAft>
                <a:spcPts val="0"/>
              </a:spcAft>
              <a:buSzPts val="523"/>
              <a:buNone/>
            </a:pPr>
            <a:r>
              <a:rPr lang="bg" sz="817"/>
              <a:t>There are quite a lot built in methods that can be used with strings. Just a few:</a:t>
            </a:r>
            <a:endParaRPr sz="817"/>
          </a:p>
          <a:p>
            <a:pPr indent="0" lvl="0" marL="0" rtl="0" algn="l">
              <a:lnSpc>
                <a:spcPct val="105000"/>
              </a:lnSpc>
              <a:spcBef>
                <a:spcPts val="1200"/>
              </a:spcBef>
              <a:spcAft>
                <a:spcPts val="0"/>
              </a:spcAft>
              <a:buSzPts val="523"/>
              <a:buNone/>
            </a:pPr>
            <a:r>
              <a:rPr lang="bg" sz="817"/>
              <a:t>.upper()</a:t>
            </a:r>
            <a:endParaRPr sz="817"/>
          </a:p>
          <a:p>
            <a:pPr indent="0" lvl="0" marL="0" rtl="0" algn="l">
              <a:lnSpc>
                <a:spcPct val="105000"/>
              </a:lnSpc>
              <a:spcBef>
                <a:spcPts val="1200"/>
              </a:spcBef>
              <a:spcAft>
                <a:spcPts val="0"/>
              </a:spcAft>
              <a:buSzPts val="523"/>
              <a:buNone/>
            </a:pPr>
            <a:r>
              <a:rPr lang="bg" sz="817"/>
              <a:t>.lower()</a:t>
            </a:r>
            <a:endParaRPr sz="817"/>
          </a:p>
          <a:p>
            <a:pPr indent="0" lvl="0" marL="0" rtl="0" algn="l">
              <a:lnSpc>
                <a:spcPct val="105000"/>
              </a:lnSpc>
              <a:spcBef>
                <a:spcPts val="1200"/>
              </a:spcBef>
              <a:spcAft>
                <a:spcPts val="0"/>
              </a:spcAft>
              <a:buSzPts val="523"/>
              <a:buNone/>
            </a:pPr>
            <a:r>
              <a:rPr lang="bg" sz="817"/>
              <a:t>.title()</a:t>
            </a:r>
            <a:endParaRPr sz="817"/>
          </a:p>
          <a:p>
            <a:pPr indent="0" lvl="0" marL="0" rtl="0" algn="l">
              <a:lnSpc>
                <a:spcPct val="105000"/>
              </a:lnSpc>
              <a:spcBef>
                <a:spcPts val="1200"/>
              </a:spcBef>
              <a:spcAft>
                <a:spcPts val="0"/>
              </a:spcAft>
              <a:buSzPts val="523"/>
              <a:buNone/>
            </a:pPr>
            <a:r>
              <a:rPr lang="bg" sz="817"/>
              <a:t>.startswith(“n”)</a:t>
            </a:r>
            <a:endParaRPr sz="817"/>
          </a:p>
          <a:p>
            <a:pPr indent="0" lvl="0" marL="0" rtl="0" algn="l">
              <a:lnSpc>
                <a:spcPct val="105000"/>
              </a:lnSpc>
              <a:spcBef>
                <a:spcPts val="1200"/>
              </a:spcBef>
              <a:spcAft>
                <a:spcPts val="0"/>
              </a:spcAft>
              <a:buSzPts val="523"/>
              <a:buNone/>
            </a:pPr>
            <a:r>
              <a:rPr lang="bg" sz="817"/>
              <a:t>.endswith(“n”)</a:t>
            </a:r>
            <a:endParaRPr sz="817"/>
          </a:p>
          <a:p>
            <a:pPr indent="0" lvl="0" marL="0" rtl="0" algn="l">
              <a:lnSpc>
                <a:spcPct val="105000"/>
              </a:lnSpc>
              <a:spcBef>
                <a:spcPts val="1200"/>
              </a:spcBef>
              <a:spcAft>
                <a:spcPts val="0"/>
              </a:spcAft>
              <a:buSzPts val="523"/>
              <a:buNone/>
            </a:pPr>
            <a:r>
              <a:rPr lang="bg" sz="817"/>
              <a:t>.capitalize()</a:t>
            </a:r>
            <a:endParaRPr sz="817"/>
          </a:p>
          <a:p>
            <a:pPr indent="0" lvl="0" marL="0" rtl="0" algn="l">
              <a:lnSpc>
                <a:spcPct val="105000"/>
              </a:lnSpc>
              <a:spcBef>
                <a:spcPts val="1200"/>
              </a:spcBef>
              <a:spcAft>
                <a:spcPts val="0"/>
              </a:spcAft>
              <a:buSzPts val="523"/>
              <a:buNone/>
            </a:pPr>
            <a:r>
              <a:rPr lang="bg" sz="817"/>
              <a:t>.zfill(&lt;int&gt;)</a:t>
            </a:r>
            <a:endParaRPr sz="817"/>
          </a:p>
          <a:p>
            <a:pPr indent="0" lvl="0" marL="0" rtl="0" algn="l">
              <a:lnSpc>
                <a:spcPct val="105000"/>
              </a:lnSpc>
              <a:spcBef>
                <a:spcPts val="1200"/>
              </a:spcBef>
              <a:spcAft>
                <a:spcPts val="0"/>
              </a:spcAft>
              <a:buSzPts val="523"/>
              <a:buNone/>
            </a:pPr>
            <a:r>
              <a:t/>
            </a:r>
            <a:endParaRPr sz="817"/>
          </a:p>
          <a:p>
            <a:pPr indent="0" lvl="0" marL="0" rtl="0" algn="l">
              <a:lnSpc>
                <a:spcPct val="105000"/>
              </a:lnSpc>
              <a:spcBef>
                <a:spcPts val="1200"/>
              </a:spcBef>
              <a:spcAft>
                <a:spcPts val="0"/>
              </a:spcAft>
              <a:buSzPts val="523"/>
              <a:buNone/>
            </a:pPr>
            <a:r>
              <a:rPr lang="bg" sz="817"/>
              <a:t>And a lot more: </a:t>
            </a:r>
            <a:r>
              <a:rPr lang="bg" sz="817" u="sng">
                <a:solidFill>
                  <a:schemeClr val="hlink"/>
                </a:solidFill>
                <a:hlinkClick r:id="rId3"/>
              </a:rPr>
              <a:t>https://docs.python.org/3/library/stdtypes.html#text-sequence-type-str</a:t>
            </a:r>
            <a:endParaRPr sz="817"/>
          </a:p>
          <a:p>
            <a:pPr indent="0" lvl="0" marL="0" rtl="0" algn="r">
              <a:lnSpc>
                <a:spcPct val="105000"/>
              </a:lnSpc>
              <a:spcBef>
                <a:spcPts val="1200"/>
              </a:spcBef>
              <a:spcAft>
                <a:spcPts val="1200"/>
              </a:spcAft>
              <a:buSzPts val="523"/>
              <a:buNone/>
            </a:pPr>
            <a:r>
              <a:rPr lang="bg" sz="817"/>
              <a:t>Let’s check some examples within Materials repo</a:t>
            </a:r>
            <a:endParaRPr sz="817"/>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6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String - immutable</a:t>
            </a:r>
            <a:endParaRPr/>
          </a:p>
        </p:txBody>
      </p:sp>
      <p:sp>
        <p:nvSpPr>
          <p:cNvPr id="1171" name="Google Shape;1171;p168"/>
          <p:cNvSpPr txBox="1"/>
          <p:nvPr>
            <p:ph idx="1" type="body"/>
          </p:nvPr>
        </p:nvSpPr>
        <p:spPr>
          <a:xfrm>
            <a:off x="1085550" y="14147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When you perform operation like:</a:t>
            </a:r>
            <a:endParaRPr/>
          </a:p>
          <a:p>
            <a:pPr indent="0" lvl="0" marL="0" rtl="0" algn="l">
              <a:spcBef>
                <a:spcPts val="1200"/>
              </a:spcBef>
              <a:spcAft>
                <a:spcPts val="0"/>
              </a:spcAft>
              <a:buNone/>
            </a:pPr>
            <a:r>
              <a:rPr b="1" lang="bg"/>
              <a:t>name = ‘Pesho’</a:t>
            </a:r>
            <a:endParaRPr b="1"/>
          </a:p>
          <a:p>
            <a:pPr indent="0" lvl="0" marL="0" rtl="0" algn="l">
              <a:spcBef>
                <a:spcPts val="1200"/>
              </a:spcBef>
              <a:spcAft>
                <a:spcPts val="0"/>
              </a:spcAft>
              <a:buNone/>
            </a:pPr>
            <a:r>
              <a:rPr b="1" lang="bg"/>
              <a:t>name += str(15)</a:t>
            </a:r>
            <a:endParaRPr b="1"/>
          </a:p>
          <a:p>
            <a:pPr indent="0" lvl="0" marL="0" rtl="0" algn="l">
              <a:spcBef>
                <a:spcPts val="1200"/>
              </a:spcBef>
              <a:spcAft>
                <a:spcPts val="1200"/>
              </a:spcAft>
              <a:buNone/>
            </a:pPr>
            <a:r>
              <a:rPr lang="bg"/>
              <a:t>What happens is that a new </a:t>
            </a:r>
            <a:r>
              <a:rPr b="1" lang="bg"/>
              <a:t>name </a:t>
            </a:r>
            <a:r>
              <a:rPr lang="bg"/>
              <a:t>is defined and stored within memory, which means that you should be careful with such kind of operations. Of course with currently existing machines, you would most likely never see any performance leaks, but we should still be using the technology following its key concepts.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69"/>
          <p:cNvSpPr txBox="1"/>
          <p:nvPr>
            <p:ph type="title"/>
          </p:nvPr>
        </p:nvSpPr>
        <p:spPr>
          <a:xfrm>
            <a:off x="1303800" y="102025"/>
            <a:ext cx="7030500" cy="59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Escaping</a:t>
            </a:r>
            <a:endParaRPr/>
          </a:p>
        </p:txBody>
      </p:sp>
      <p:pic>
        <p:nvPicPr>
          <p:cNvPr id="1177" name="Google Shape;1177;p169"/>
          <p:cNvPicPr preferRelativeResize="0"/>
          <p:nvPr/>
        </p:nvPicPr>
        <p:blipFill>
          <a:blip r:embed="rId3">
            <a:alphaModFix/>
          </a:blip>
          <a:stretch>
            <a:fillRect/>
          </a:stretch>
        </p:blipFill>
        <p:spPr>
          <a:xfrm>
            <a:off x="2255725" y="850225"/>
            <a:ext cx="4362450" cy="3095625"/>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70"/>
          <p:cNvSpPr txBox="1"/>
          <p:nvPr>
            <p:ph idx="1" type="body"/>
          </p:nvPr>
        </p:nvSpPr>
        <p:spPr>
          <a:xfrm>
            <a:off x="1303800" y="210800"/>
            <a:ext cx="7030500" cy="43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Now you might start to see a problem with using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in your string. Let's print a Windows directory name.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ew folder"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ew folder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a:t>
            </a:r>
            <a:r>
              <a:rPr b="1" lang="bg" sz="1050">
                <a:solidFill>
                  <a:srgbClr val="BB6622"/>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new folder"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C:\new folder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71"/>
          <p:cNvSpPr txBox="1"/>
          <p:nvPr>
            <p:ph idx="1" type="body"/>
          </p:nvPr>
        </p:nvSpPr>
        <p:spPr>
          <a:xfrm>
            <a:off x="1303800" y="192050"/>
            <a:ext cx="7030500" cy="43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Multiline string</a:t>
            </a:r>
            <a:endParaRPr b="1"/>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Heya!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Hi!</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Hello!</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Welcome!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Heya!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Hi!</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Hello!</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Welcome!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72"/>
          <p:cNvSpPr txBox="1"/>
          <p:nvPr>
            <p:ph idx="1" type="body"/>
          </p:nvPr>
        </p:nvSpPr>
        <p:spPr>
          <a:xfrm>
            <a:off x="1303800" y="84325"/>
            <a:ext cx="7030500" cy="44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Some of you may have noticed that </a:t>
            </a:r>
            <a:r>
              <a:rPr lang="bg" sz="1050">
                <a:solidFill>
                  <a:srgbClr val="000000"/>
                </a:solidFill>
                <a:highlight>
                  <a:srgbClr val="F8F9FA"/>
                </a:highlight>
                <a:latin typeface="Courier New"/>
                <a:ea typeface="Courier New"/>
                <a:cs typeface="Courier New"/>
                <a:sym typeface="Courier New"/>
              </a:rPr>
              <a:t>print()</a:t>
            </a:r>
            <a:r>
              <a:rPr lang="bg" sz="1050">
                <a:solidFill>
                  <a:srgbClr val="202122"/>
                </a:solidFill>
                <a:highlight>
                  <a:srgbClr val="F5FFFA"/>
                </a:highlight>
                <a:latin typeface="Arial"/>
                <a:ea typeface="Arial"/>
                <a:cs typeface="Arial"/>
                <a:sym typeface="Arial"/>
              </a:rPr>
              <a:t> automatically ends with an extra linefeed (</a:t>
            </a:r>
            <a:r>
              <a:rPr lang="bg" sz="1050">
                <a:solidFill>
                  <a:srgbClr val="000000"/>
                </a:solidFill>
                <a:highlight>
                  <a:srgbClr val="F8F9FA"/>
                </a:highlight>
                <a:latin typeface="Courier New"/>
                <a:ea typeface="Courier New"/>
                <a:cs typeface="Courier New"/>
                <a:sym typeface="Courier New"/>
              </a:rPr>
              <a:t>\n</a:t>
            </a:r>
            <a:r>
              <a:rPr lang="bg" sz="1050">
                <a:solidFill>
                  <a:srgbClr val="202122"/>
                </a:solidFill>
                <a:highlight>
                  <a:srgbClr val="F5FFFA"/>
                </a:highlight>
                <a:latin typeface="Arial"/>
                <a:ea typeface="Arial"/>
                <a:cs typeface="Arial"/>
                <a:sym typeface="Arial"/>
              </a:rPr>
              <a:t>). There is a way to bypass this.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"I love Wikiversity!"</a:t>
            </a:r>
            <a:r>
              <a:rPr lang="bg" sz="1050">
                <a:solidFill>
                  <a:srgbClr val="000000"/>
                </a:solidFill>
                <a:highlight>
                  <a:srgbClr val="F8F9FA"/>
                </a:highlight>
                <a:latin typeface="Courier New"/>
                <a:ea typeface="Courier New"/>
                <a:cs typeface="Courier New"/>
                <a:sym typeface="Courier New"/>
              </a:rPr>
              <a:t>, end</a:t>
            </a:r>
            <a:r>
              <a:rPr lang="bg" sz="1050">
                <a:solidFill>
                  <a:srgbClr val="666666"/>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I love Wikiversity!</a:t>
            </a:r>
            <a:r>
              <a:rPr lang="bg" sz="1050">
                <a:solidFill>
                  <a:srgbClr val="666666"/>
                </a:solidFill>
                <a:highlight>
                  <a:srgbClr val="F8F9FA"/>
                </a:highlight>
                <a:latin typeface="Courier New"/>
                <a:ea typeface="Courier New"/>
                <a:cs typeface="Courier New"/>
                <a:sym typeface="Courier New"/>
              </a:rPr>
              <a:t>&gt;&gt;&gt;</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8"/>
          <p:cNvSpPr txBox="1"/>
          <p:nvPr>
            <p:ph type="title"/>
          </p:nvPr>
        </p:nvSpPr>
        <p:spPr>
          <a:xfrm>
            <a:off x="1210050" y="223525"/>
            <a:ext cx="7030500" cy="60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Python Syntax- Indentation</a:t>
            </a:r>
            <a:endParaRPr/>
          </a:p>
        </p:txBody>
      </p:sp>
      <p:sp>
        <p:nvSpPr>
          <p:cNvPr id="462" name="Google Shape;462;p38"/>
          <p:cNvSpPr txBox="1"/>
          <p:nvPr>
            <p:ph idx="1" type="body"/>
          </p:nvPr>
        </p:nvSpPr>
        <p:spPr>
          <a:xfrm>
            <a:off x="1277000" y="1192125"/>
            <a:ext cx="7030500" cy="32325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None/>
            </a:pPr>
            <a:r>
              <a:rPr lang="bg" sz="3250">
                <a:latin typeface="Georgia"/>
                <a:ea typeface="Georgia"/>
                <a:cs typeface="Georgia"/>
                <a:sym typeface="Georgia"/>
              </a:rPr>
              <a:t>Indentation- The indentation refers to the spaces that we enter at the beginning of the line.</a:t>
            </a:r>
            <a:endParaRPr sz="3250">
              <a:latin typeface="Georgia"/>
              <a:ea typeface="Georgia"/>
              <a:cs typeface="Georgia"/>
              <a:sym typeface="Georgia"/>
            </a:endParaRPr>
          </a:p>
          <a:p>
            <a:pPr indent="0" lvl="0" marL="0" rtl="0" algn="just">
              <a:spcBef>
                <a:spcPts val="1200"/>
              </a:spcBef>
              <a:spcAft>
                <a:spcPts val="0"/>
              </a:spcAft>
              <a:buNone/>
            </a:pPr>
            <a:r>
              <a:rPr lang="bg" sz="3250">
                <a:latin typeface="Georgia"/>
                <a:ea typeface="Georgia"/>
                <a:cs typeface="Georgia"/>
                <a:sym typeface="Georgia"/>
              </a:rPr>
              <a:t>Indentation in Python is particularly important, if in other programming languages the tab is important for the order of the code, then </a:t>
            </a:r>
            <a:r>
              <a:rPr lang="bg" sz="3250">
                <a:solidFill>
                  <a:srgbClr val="FF0000"/>
                </a:solidFill>
                <a:latin typeface="Georgia"/>
                <a:ea typeface="Georgia"/>
                <a:cs typeface="Georgia"/>
                <a:sym typeface="Georgia"/>
              </a:rPr>
              <a:t>in Python we use spaces to denote a new block of code.</a:t>
            </a:r>
            <a:endParaRPr sz="3250">
              <a:solidFill>
                <a:srgbClr val="FF0000"/>
              </a:solidFill>
              <a:latin typeface="Georgia"/>
              <a:ea typeface="Georgia"/>
              <a:cs typeface="Georgia"/>
              <a:sym typeface="Georgia"/>
            </a:endParaRPr>
          </a:p>
          <a:p>
            <a:pPr indent="0" lvl="0" marL="0" rtl="0" algn="just">
              <a:spcBef>
                <a:spcPts val="1200"/>
              </a:spcBef>
              <a:spcAft>
                <a:spcPts val="0"/>
              </a:spcAft>
              <a:buNone/>
            </a:pPr>
            <a:r>
              <a:rPr lang="bg" sz="3250">
                <a:latin typeface="Georgia"/>
                <a:ea typeface="Georgia"/>
                <a:cs typeface="Georgia"/>
                <a:sym typeface="Georgia"/>
              </a:rPr>
              <a:t>Number of spaces is up to you as a programmer, standard use is 4.</a:t>
            </a:r>
            <a:endParaRPr sz="3250">
              <a:latin typeface="Georgia"/>
              <a:ea typeface="Georgia"/>
              <a:cs typeface="Georgia"/>
              <a:sym typeface="Georgia"/>
            </a:endParaRPr>
          </a:p>
          <a:p>
            <a:pPr indent="0" lvl="0" marL="0" rtl="0" algn="just">
              <a:spcBef>
                <a:spcPts val="1200"/>
              </a:spcBef>
              <a:spcAft>
                <a:spcPts val="0"/>
              </a:spcAft>
              <a:buNone/>
            </a:pPr>
            <a:r>
              <a:rPr lang="bg" sz="3250">
                <a:solidFill>
                  <a:srgbClr val="000000"/>
                </a:solidFill>
                <a:highlight>
                  <a:srgbClr val="FFFFFF"/>
                </a:highlight>
                <a:latin typeface="Georgia"/>
                <a:ea typeface="Georgia"/>
                <a:cs typeface="Georgia"/>
                <a:sym typeface="Georgia"/>
              </a:rPr>
              <a:t>You have to use the same number of spaces in the same block of code, otherwise Python will give you an error.</a:t>
            </a:r>
            <a:r>
              <a:rPr lang="bg" sz="3250">
                <a:latin typeface="Georgia"/>
                <a:ea typeface="Georgia"/>
                <a:cs typeface="Georgia"/>
                <a:sym typeface="Georgia"/>
              </a:rPr>
              <a:t> </a:t>
            </a:r>
            <a:endParaRPr sz="3250">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73"/>
          <p:cNvSpPr txBox="1"/>
          <p:nvPr>
            <p:ph type="title"/>
          </p:nvPr>
        </p:nvSpPr>
        <p:spPr>
          <a:xfrm>
            <a:off x="1303800" y="116075"/>
            <a:ext cx="7030500" cy="54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Formatting</a:t>
            </a:r>
            <a:endParaRPr/>
          </a:p>
        </p:txBody>
      </p:sp>
      <p:sp>
        <p:nvSpPr>
          <p:cNvPr id="1198" name="Google Shape;1198;p173"/>
          <p:cNvSpPr txBox="1"/>
          <p:nvPr>
            <p:ph idx="1" type="body"/>
          </p:nvPr>
        </p:nvSpPr>
        <p:spPr>
          <a:xfrm>
            <a:off x="1303800" y="730775"/>
            <a:ext cx="7030500" cy="380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Strings in Python can be subjected to special formatting, much like strings in </a:t>
            </a:r>
            <a:r>
              <a:rPr lang="bg" sz="1050">
                <a:solidFill>
                  <a:srgbClr val="3366BB"/>
                </a:solidFill>
                <a:highlight>
                  <a:srgbClr val="F5FFFA"/>
                </a:highlight>
                <a:uFill>
                  <a:noFill/>
                </a:uFill>
                <a:latin typeface="Arial"/>
                <a:ea typeface="Arial"/>
                <a:cs typeface="Arial"/>
                <a:sym typeface="Arial"/>
                <a:hlinkClick r:id="rId3">
                  <a:extLst>
                    <a:ext uri="{A12FA001-AC4F-418D-AE19-62706E023703}">
                      <ahyp:hlinkClr val="tx"/>
                    </a:ext>
                  </a:extLst>
                </a:hlinkClick>
              </a:rPr>
              <a:t>C</a:t>
            </a:r>
            <a:r>
              <a:rPr lang="bg" sz="1050">
                <a:solidFill>
                  <a:srgbClr val="202122"/>
                </a:solidFill>
                <a:highlight>
                  <a:srgbClr val="F5FFFA"/>
                </a:highlight>
                <a:latin typeface="Arial"/>
                <a:ea typeface="Arial"/>
                <a:cs typeface="Arial"/>
                <a:sym typeface="Arial"/>
              </a:rPr>
              <a:t>. Formatting serves a special purpose by making it easier to make well formatted output. You can format a string using a percent sign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or you could use the newer curly braces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formatting. A simple example is given below.</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 number three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The number three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"I8086"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"Copyright (c) </a:t>
            </a:r>
            <a:r>
              <a:rPr b="1" lang="bg" sz="1050">
                <a:solidFill>
                  <a:srgbClr val="BB6688"/>
                </a:solidFill>
                <a:highlight>
                  <a:srgbClr val="F8F9FA"/>
                </a:highlight>
                <a:latin typeface="Courier New"/>
                <a:ea typeface="Courier New"/>
                <a:cs typeface="Courier New"/>
                <a:sym typeface="Courier New"/>
              </a:rPr>
              <a:t>%s</a:t>
            </a:r>
            <a:r>
              <a:rPr lang="bg" sz="1050">
                <a:solidFill>
                  <a:srgbClr val="BA2121"/>
                </a:solidFill>
                <a:highlight>
                  <a:srgbClr val="F8F9FA"/>
                </a:highlight>
                <a:latin typeface="Courier New"/>
                <a:ea typeface="Courier New"/>
                <a:cs typeface="Courier New"/>
                <a:sym typeface="Courier New"/>
              </a:rPr>
              <a:t> 2014"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name)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Copyright (c) I8086 </a:t>
            </a:r>
            <a:r>
              <a:rPr lang="bg" sz="1050">
                <a:solidFill>
                  <a:srgbClr val="666666"/>
                </a:solidFill>
                <a:highlight>
                  <a:srgbClr val="F8F9FA"/>
                </a:highlight>
                <a:latin typeface="Courier New"/>
                <a:ea typeface="Courier New"/>
                <a:cs typeface="Courier New"/>
                <a:sym typeface="Courier New"/>
              </a:rPr>
              <a:t>2014</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"I8086"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date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2014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"Copyright (c) </a:t>
            </a:r>
            <a:r>
              <a:rPr b="1" lang="bg" sz="1050">
                <a:solidFill>
                  <a:srgbClr val="BB6688"/>
                </a:solidFill>
                <a:highlight>
                  <a:srgbClr val="F8F9FA"/>
                </a:highlight>
                <a:latin typeface="Courier New"/>
                <a:ea typeface="Courier New"/>
                <a:cs typeface="Courier New"/>
                <a:sym typeface="Courier New"/>
              </a:rPr>
              <a:t>%s</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(name, date))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Copyright (c) I8086 </a:t>
            </a:r>
            <a:r>
              <a:rPr lang="bg" sz="1050">
                <a:solidFill>
                  <a:srgbClr val="666666"/>
                </a:solidFill>
                <a:highlight>
                  <a:srgbClr val="F8F9FA"/>
                </a:highlight>
                <a:latin typeface="Courier New"/>
                <a:ea typeface="Courier New"/>
                <a:cs typeface="Courier New"/>
                <a:sym typeface="Courier New"/>
              </a:rPr>
              <a:t>2014</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74"/>
          <p:cNvSpPr txBox="1"/>
          <p:nvPr>
            <p:ph idx="1" type="body"/>
          </p:nvPr>
        </p:nvSpPr>
        <p:spPr>
          <a:xfrm>
            <a:off x="1303800" y="149900"/>
            <a:ext cx="7030500" cy="43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Notice the need for parentheses and the comma when there are two or more items in the list to be printed. If we don't add the parentheses around the format arguments, then we'll get an error.</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"I8086"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date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2014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"Copyright (c) </a:t>
            </a:r>
            <a:r>
              <a:rPr b="1" lang="bg" sz="1050">
                <a:solidFill>
                  <a:srgbClr val="BB6688"/>
                </a:solidFill>
                <a:highlight>
                  <a:srgbClr val="F8F9FA"/>
                </a:highlight>
                <a:latin typeface="Courier New"/>
                <a:ea typeface="Courier New"/>
                <a:cs typeface="Courier New"/>
                <a:sym typeface="Courier New"/>
              </a:rPr>
              <a:t>%s</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name, date)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TypeError</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enough arguments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format</a:t>
            </a:r>
            <a:r>
              <a:rPr lang="bg" sz="1050">
                <a:solidFill>
                  <a:srgbClr val="000000"/>
                </a:solidFill>
                <a:highlight>
                  <a:srgbClr val="F8F9FA"/>
                </a:highlight>
                <a:latin typeface="Courier New"/>
                <a:ea typeface="Courier New"/>
                <a:cs typeface="Courier New"/>
                <a:sym typeface="Courier New"/>
              </a:rPr>
              <a:t> string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75"/>
          <p:cNvSpPr txBox="1"/>
          <p:nvPr>
            <p:ph idx="1" type="body"/>
          </p:nvPr>
        </p:nvSpPr>
        <p:spPr>
          <a:xfrm>
            <a:off x="1303800" y="149900"/>
            <a:ext cx="7030500" cy="43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If you wish to print </a:t>
            </a:r>
            <a:r>
              <a:rPr lang="bg" sz="1050">
                <a:solidFill>
                  <a:srgbClr val="000000"/>
                </a:solidFill>
                <a:highlight>
                  <a:srgbClr val="F8F9FA"/>
                </a:highlight>
                <a:latin typeface="Courier New"/>
                <a:ea typeface="Courier New"/>
                <a:cs typeface="Courier New"/>
                <a:sym typeface="Courier New"/>
              </a:rPr>
              <a:t>%d</a:t>
            </a:r>
            <a:r>
              <a:rPr lang="bg" sz="1050">
                <a:solidFill>
                  <a:srgbClr val="202122"/>
                </a:solidFill>
                <a:highlight>
                  <a:srgbClr val="F5FFFA"/>
                </a:highlight>
                <a:latin typeface="Arial"/>
                <a:ea typeface="Arial"/>
                <a:cs typeface="Arial"/>
                <a:sym typeface="Arial"/>
              </a:rPr>
              <a:t> literally, this will work:</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 characters </a:t>
            </a:r>
            <a:r>
              <a:rPr b="1" lang="bg" sz="1050">
                <a:solidFill>
                  <a:srgbClr val="BB6688"/>
                </a:solidFill>
                <a:highlight>
                  <a:srgbClr val="F8F9FA"/>
                </a:highlight>
                <a:latin typeface="Courier New"/>
                <a:ea typeface="Courier New"/>
                <a:cs typeface="Courier New"/>
                <a:sym typeface="Courier New"/>
              </a:rPr>
              <a:t>%s</a:t>
            </a:r>
            <a:r>
              <a:rPr lang="bg" sz="1050">
                <a:solidFill>
                  <a:srgbClr val="BA2121"/>
                </a:solidFill>
                <a:highlight>
                  <a:srgbClr val="F8F9FA"/>
                </a:highlight>
                <a:latin typeface="Courier New"/>
                <a:ea typeface="Courier New"/>
                <a:cs typeface="Courier New"/>
                <a:sym typeface="Courier New"/>
              </a:rPr>
              <a:t> are used as a numeric specification thus: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The characters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 are used </a:t>
            </a:r>
            <a:r>
              <a:rPr b="1" lang="bg" sz="1050">
                <a:solidFill>
                  <a:srgbClr val="008000"/>
                </a:solidFill>
                <a:highlight>
                  <a:srgbClr val="F8F9FA"/>
                </a:highlight>
                <a:latin typeface="Courier New"/>
                <a:ea typeface="Courier New"/>
                <a:cs typeface="Courier New"/>
                <a:sym typeface="Courier New"/>
              </a:rPr>
              <a:t>as</a:t>
            </a:r>
            <a:r>
              <a:rPr lang="bg" sz="1050">
                <a:solidFill>
                  <a:srgbClr val="000000"/>
                </a:solidFill>
                <a:highlight>
                  <a:srgbClr val="F8F9FA"/>
                </a:highlight>
                <a:latin typeface="Courier New"/>
                <a:ea typeface="Courier New"/>
                <a:cs typeface="Courier New"/>
                <a:sym typeface="Courier New"/>
              </a:rPr>
              <a:t> a numeric specification thus: </a:t>
            </a:r>
            <a:r>
              <a:rPr lang="bg" sz="1050">
                <a:solidFill>
                  <a:srgbClr val="666666"/>
                </a:solidFill>
                <a:highlight>
                  <a:srgbClr val="F8F9FA"/>
                </a:highlight>
                <a:latin typeface="Courier New"/>
                <a:ea typeface="Courier New"/>
                <a:cs typeface="Courier New"/>
                <a:sym typeface="Courier New"/>
              </a:rPr>
              <a:t>1234</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 characters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 are used as a numeric specification thus: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The characters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 are used </a:t>
            </a:r>
            <a:r>
              <a:rPr b="1" lang="bg" sz="1050">
                <a:solidFill>
                  <a:srgbClr val="008000"/>
                </a:solidFill>
                <a:highlight>
                  <a:srgbClr val="F8F9FA"/>
                </a:highlight>
                <a:latin typeface="Courier New"/>
                <a:ea typeface="Courier New"/>
                <a:cs typeface="Courier New"/>
                <a:sym typeface="Courier New"/>
              </a:rPr>
              <a:t>as</a:t>
            </a:r>
            <a:r>
              <a:rPr lang="bg" sz="1050">
                <a:solidFill>
                  <a:srgbClr val="000000"/>
                </a:solidFill>
                <a:highlight>
                  <a:srgbClr val="F8F9FA"/>
                </a:highlight>
                <a:latin typeface="Courier New"/>
                <a:ea typeface="Courier New"/>
                <a:cs typeface="Courier New"/>
                <a:sym typeface="Courier New"/>
              </a:rPr>
              <a:t> a numeric specification thus: </a:t>
            </a:r>
            <a:r>
              <a:rPr lang="bg" sz="1050">
                <a:solidFill>
                  <a:srgbClr val="666666"/>
                </a:solidFill>
                <a:highlight>
                  <a:srgbClr val="F8F9FA"/>
                </a:highlight>
                <a:latin typeface="Courier New"/>
                <a:ea typeface="Courier New"/>
                <a:cs typeface="Courier New"/>
                <a:sym typeface="Courier New"/>
              </a:rPr>
              <a:t>1234</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pic>
        <p:nvPicPr>
          <p:cNvPr id="1213" name="Google Shape;1213;p176"/>
          <p:cNvPicPr preferRelativeResize="0"/>
          <p:nvPr/>
        </p:nvPicPr>
        <p:blipFill>
          <a:blip r:embed="rId3">
            <a:alphaModFix/>
          </a:blip>
          <a:stretch>
            <a:fillRect/>
          </a:stretch>
        </p:blipFill>
        <p:spPr>
          <a:xfrm>
            <a:off x="1269475" y="119575"/>
            <a:ext cx="7475550" cy="45529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77"/>
          <p:cNvSpPr txBox="1"/>
          <p:nvPr>
            <p:ph idx="1" type="body"/>
          </p:nvPr>
        </p:nvSpPr>
        <p:spPr>
          <a:xfrm>
            <a:off x="1303800" y="163950"/>
            <a:ext cx="7030500" cy="43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name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'Fred'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'He said his name is </a:t>
            </a:r>
            <a:r>
              <a:rPr b="1" lang="bg" sz="1050">
                <a:solidFill>
                  <a:srgbClr val="BB6688"/>
                </a:solidFill>
                <a:highlight>
                  <a:srgbClr val="F8F9FA"/>
                </a:highlight>
                <a:latin typeface="Courier New"/>
                <a:ea typeface="Courier New"/>
                <a:cs typeface="Courier New"/>
                <a:sym typeface="Courier New"/>
              </a:rPr>
              <a:t>{0}</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format(name) </a:t>
            </a:r>
            <a:r>
              <a:rPr i="1" lang="bg" sz="1050">
                <a:solidFill>
                  <a:srgbClr val="408080"/>
                </a:solidFill>
                <a:highlight>
                  <a:srgbClr val="F8F9FA"/>
                </a:highlight>
                <a:latin typeface="Courier New"/>
                <a:ea typeface="Courier New"/>
                <a:cs typeface="Courier New"/>
                <a:sym typeface="Courier New"/>
              </a:rPr>
              <a:t># name replaces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'He said his name is Fred.'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'He said his name is {{</a:t>
            </a:r>
            <a:r>
              <a:rPr b="1" lang="bg" sz="1050">
                <a:solidFill>
                  <a:srgbClr val="BB6688"/>
                </a:solidFill>
                <a:highlight>
                  <a:srgbClr val="F8F9FA"/>
                </a:highlight>
                <a:latin typeface="Courier New"/>
                <a:ea typeface="Courier New"/>
                <a:cs typeface="Courier New"/>
                <a:sym typeface="Courier New"/>
              </a:rPr>
              <a:t>{0}</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format(name) </a:t>
            </a:r>
            <a:r>
              <a:rPr i="1" lang="bg" sz="1050">
                <a:solidFill>
                  <a:srgbClr val="408080"/>
                </a:solidFill>
                <a:highlight>
                  <a:srgbClr val="F8F9FA"/>
                </a:highlight>
                <a:latin typeface="Courier New"/>
                <a:ea typeface="Courier New"/>
                <a:cs typeface="Courier New"/>
                <a:sym typeface="Courier New"/>
              </a:rPr>
              <a:t># '{{}}' to print literal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'He said his name is </a:t>
            </a:r>
            <a:r>
              <a:rPr b="1" lang="bg" sz="1050">
                <a:solidFill>
                  <a:srgbClr val="BB6688"/>
                </a:solidFill>
                <a:highlight>
                  <a:srgbClr val="F8F9FA"/>
                </a:highlight>
                <a:latin typeface="Courier New"/>
                <a:ea typeface="Courier New"/>
                <a:cs typeface="Courier New"/>
                <a:sym typeface="Courier New"/>
              </a:rPr>
              <a:t>{Fred}</a:t>
            </a:r>
            <a:r>
              <a:rPr lang="bg" sz="1050">
                <a:solidFill>
                  <a:srgbClr val="BA2121"/>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{0}</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{1}</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{2}</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'a, b,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{0}</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{1}</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{1}</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{0}</a:t>
            </a:r>
            <a:r>
              <a:rPr lang="bg" sz="1050">
                <a:solidFill>
                  <a:srgbClr val="BA2121"/>
                </a:solidFill>
                <a:highlight>
                  <a:srgbClr val="F8F9FA"/>
                </a:highlight>
                <a:latin typeface="Courier New"/>
                <a:ea typeface="Courier New"/>
                <a:cs typeface="Courier New"/>
                <a:sym typeface="Courier New"/>
              </a:rPr>
              <a:t>, </a:t>
            </a:r>
            <a:r>
              <a:rPr b="1" lang="bg" sz="1050">
                <a:solidFill>
                  <a:srgbClr val="BB6688"/>
                </a:solidFill>
                <a:highlight>
                  <a:srgbClr val="F8F9FA"/>
                </a:highlight>
                <a:latin typeface="Courier New"/>
                <a:ea typeface="Courier New"/>
                <a:cs typeface="Courier New"/>
                <a:sym typeface="Courier New"/>
              </a:rPr>
              <a:t>{2}</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'a, b, b, a, c'</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78"/>
          <p:cNvSpPr txBox="1"/>
          <p:nvPr>
            <p:ph type="title"/>
          </p:nvPr>
        </p:nvSpPr>
        <p:spPr>
          <a:xfrm>
            <a:off x="1303800" y="125450"/>
            <a:ext cx="7030500" cy="446100"/>
          </a:xfrm>
          <a:prstGeom prst="rect">
            <a:avLst/>
          </a:prstGeom>
        </p:spPr>
        <p:txBody>
          <a:bodyPr anchorCtr="0" anchor="t" bIns="91425" lIns="91425" spcFirstLastPara="1" rIns="91425" wrap="square" tIns="91425">
            <a:normAutofit/>
          </a:bodyPr>
          <a:lstStyle/>
          <a:p>
            <a:pPr indent="0" lvl="0" marL="0" rtl="0" algn="ctr">
              <a:lnSpc>
                <a:spcPct val="160000"/>
              </a:lnSpc>
              <a:spcBef>
                <a:spcPts val="400"/>
              </a:spcBef>
              <a:spcAft>
                <a:spcPts val="0"/>
              </a:spcAft>
              <a:buNone/>
            </a:pPr>
            <a:r>
              <a:rPr lang="bg" sz="1550">
                <a:solidFill>
                  <a:srgbClr val="000000"/>
                </a:solidFill>
                <a:latin typeface="Arial"/>
                <a:ea typeface="Arial"/>
                <a:cs typeface="Arial"/>
                <a:sym typeface="Arial"/>
              </a:rPr>
              <a:t>A brief review of ASCII</a:t>
            </a:r>
            <a:endParaRPr/>
          </a:p>
        </p:txBody>
      </p:sp>
      <p:sp>
        <p:nvSpPr>
          <p:cNvPr id="1224" name="Google Shape;1224;p178"/>
          <p:cNvSpPr txBox="1"/>
          <p:nvPr>
            <p:ph idx="1" type="body"/>
          </p:nvPr>
        </p:nvSpPr>
        <p:spPr>
          <a:xfrm>
            <a:off x="1303800" y="608975"/>
            <a:ext cx="7030500" cy="39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chr</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65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ord</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65</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rPr lang="bg" sz="1050">
                <a:solidFill>
                  <a:srgbClr val="202122"/>
                </a:solidFill>
                <a:highlight>
                  <a:srgbClr val="F5FFFA"/>
                </a:highlight>
                <a:latin typeface="Arial"/>
                <a:ea typeface="Arial"/>
                <a:cs typeface="Arial"/>
                <a:sym typeface="Arial"/>
              </a:rPr>
              <a:t>Each ASCII character fits into one byte, specifically the least significant 7 bits of the byte.</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79"/>
          <p:cNvSpPr txBox="1"/>
          <p:nvPr>
            <p:ph idx="1" type="body"/>
          </p:nvPr>
        </p:nvSpPr>
        <p:spPr>
          <a:xfrm>
            <a:off x="1303800" y="126475"/>
            <a:ext cx="7030500" cy="4405200"/>
          </a:xfrm>
          <a:prstGeom prst="rect">
            <a:avLst/>
          </a:prstGeom>
        </p:spPr>
        <p:txBody>
          <a:bodyPr anchorCtr="0" anchor="t" bIns="91425" lIns="91425" spcFirstLastPara="1" rIns="91425" wrap="square" tIns="91425">
            <a:normAutofit/>
          </a:bodyPr>
          <a:lstStyle/>
          <a:p>
            <a:pPr indent="0" lvl="0" marL="0" rtl="0" algn="l">
              <a:lnSpc>
                <a:spcPct val="160000"/>
              </a:lnSpc>
              <a:spcBef>
                <a:spcPts val="300"/>
              </a:spcBef>
              <a:spcAft>
                <a:spcPts val="0"/>
              </a:spcAft>
              <a:buNone/>
            </a:pPr>
            <a:r>
              <a:rPr b="1" lang="bg" sz="1050">
                <a:solidFill>
                  <a:srgbClr val="000000"/>
                </a:solidFill>
                <a:latin typeface="Arial"/>
                <a:ea typeface="Arial"/>
                <a:cs typeface="Arial"/>
                <a:sym typeface="Arial"/>
              </a:rPr>
              <a:t>String as </a:t>
            </a:r>
            <a:r>
              <a:rPr b="1" lang="bg" sz="1050">
                <a:solidFill>
                  <a:srgbClr val="000000"/>
                </a:solidFill>
                <a:highlight>
                  <a:srgbClr val="F8F9FA"/>
                </a:highlight>
                <a:latin typeface="Courier New"/>
                <a:ea typeface="Courier New"/>
                <a:cs typeface="Courier New"/>
                <a:sym typeface="Courier New"/>
              </a:rPr>
              <a:t>bytes</a:t>
            </a:r>
            <a:r>
              <a:rPr b="1" lang="bg" sz="1050">
                <a:solidFill>
                  <a:srgbClr val="000000"/>
                </a:solidFill>
                <a:latin typeface="Arial"/>
                <a:ea typeface="Arial"/>
                <a:cs typeface="Arial"/>
                <a:sym typeface="Arial"/>
              </a:rPr>
              <a:t> object</a:t>
            </a:r>
            <a:endParaRPr b="1" sz="10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method </a:t>
            </a:r>
            <a:r>
              <a:rPr lang="bg" sz="1050">
                <a:solidFill>
                  <a:srgbClr val="000000"/>
                </a:solidFill>
                <a:highlight>
                  <a:srgbClr val="F8F9FA"/>
                </a:highlight>
                <a:latin typeface="Courier New"/>
                <a:ea typeface="Courier New"/>
                <a:cs typeface="Courier New"/>
                <a:sym typeface="Courier New"/>
              </a:rPr>
              <a:t>str.encode()</a:t>
            </a:r>
            <a:r>
              <a:rPr lang="bg" sz="1050">
                <a:solidFill>
                  <a:srgbClr val="202122"/>
                </a:solidFill>
                <a:highlight>
                  <a:srgbClr val="F5FFFA"/>
                </a:highlight>
                <a:latin typeface="Arial"/>
                <a:ea typeface="Arial"/>
                <a:cs typeface="Arial"/>
                <a:sym typeface="Arial"/>
              </a:rPr>
              <a:t> returns an encoded version of the string as a bytes object. The method </a:t>
            </a:r>
            <a:r>
              <a:rPr lang="bg" sz="1050">
                <a:solidFill>
                  <a:srgbClr val="000000"/>
                </a:solidFill>
                <a:highlight>
                  <a:srgbClr val="F8F9FA"/>
                </a:highlight>
                <a:latin typeface="Courier New"/>
                <a:ea typeface="Courier New"/>
                <a:cs typeface="Courier New"/>
                <a:sym typeface="Courier New"/>
              </a:rPr>
              <a:t>bytes.decode()</a:t>
            </a:r>
            <a:r>
              <a:rPr lang="bg" sz="1050">
                <a:solidFill>
                  <a:srgbClr val="202122"/>
                </a:solidFill>
                <a:highlight>
                  <a:srgbClr val="F5FFFA"/>
                </a:highlight>
                <a:latin typeface="Arial"/>
                <a:ea typeface="Arial"/>
                <a:cs typeface="Arial"/>
                <a:sym typeface="Arial"/>
              </a:rPr>
              <a:t> returns a string decoded from the given bytes.</a:t>
            </a:r>
            <a:endParaRPr sz="1050">
              <a:solidFill>
                <a:srgbClr val="202122"/>
              </a:solidFill>
              <a:highlight>
                <a:srgbClr val="F5FFFA"/>
              </a:highlight>
              <a:latin typeface="Arial"/>
              <a:ea typeface="Arial"/>
              <a:cs typeface="Arial"/>
              <a:sym typeface="Arial"/>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'deヿfㇿg'</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encode()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a:t>
            </a:r>
            <a:endParaRPr sz="1050">
              <a:solidFill>
                <a:srgbClr val="202122"/>
              </a:solidFill>
              <a:highlight>
                <a:srgbClr val="F5FFFA"/>
              </a:highlight>
              <a:latin typeface="Arial"/>
              <a:ea typeface="Arial"/>
              <a:cs typeface="Arial"/>
              <a:sym typeface="Arial"/>
            </a:endParaRPr>
          </a:p>
          <a:p>
            <a:pPr indent="0" lvl="0" marL="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b'de</a:t>
            </a:r>
            <a:r>
              <a:rPr b="1" lang="bg" sz="1050">
                <a:solidFill>
                  <a:srgbClr val="BB6622"/>
                </a:solidFill>
                <a:highlight>
                  <a:srgbClr val="F8F9FA"/>
                </a:highlight>
                <a:latin typeface="Courier New"/>
                <a:ea typeface="Courier New"/>
                <a:cs typeface="Courier New"/>
                <a:sym typeface="Courier New"/>
              </a:rPr>
              <a:t>\xe3\x83\xbf</a:t>
            </a:r>
            <a:r>
              <a:rPr lang="bg" sz="1050">
                <a:solidFill>
                  <a:srgbClr val="BA2121"/>
                </a:solidFill>
                <a:highlight>
                  <a:srgbClr val="F8F9FA"/>
                </a:highlight>
                <a:latin typeface="Courier New"/>
                <a:ea typeface="Courier New"/>
                <a:cs typeface="Courier New"/>
                <a:sym typeface="Courier New"/>
              </a:rPr>
              <a:t>f</a:t>
            </a:r>
            <a:r>
              <a:rPr b="1" lang="bg" sz="1050">
                <a:solidFill>
                  <a:srgbClr val="BB6622"/>
                </a:solidFill>
                <a:highlight>
                  <a:srgbClr val="F8F9FA"/>
                </a:highlight>
                <a:latin typeface="Courier New"/>
                <a:ea typeface="Courier New"/>
                <a:cs typeface="Courier New"/>
                <a:sym typeface="Courier New"/>
              </a:rPr>
              <a:t>\xe3\x87\xbf</a:t>
            </a:r>
            <a:r>
              <a:rPr lang="bg" sz="1050">
                <a:solidFill>
                  <a:srgbClr val="BA2121"/>
                </a:solidFill>
                <a:highlight>
                  <a:srgbClr val="F8F9FA"/>
                </a:highlight>
                <a:latin typeface="Courier New"/>
                <a:ea typeface="Courier New"/>
                <a:cs typeface="Courier New"/>
                <a:sym typeface="Courier New"/>
              </a:rPr>
              <a:t>g'</a:t>
            </a:r>
            <a:endParaRPr sz="1050">
              <a:solidFill>
                <a:srgbClr val="BA212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10</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a:t>
            </a:r>
            <a:r>
              <a:rPr lang="bg" sz="1050">
                <a:solidFill>
                  <a:srgbClr val="BA2121"/>
                </a:solidFill>
                <a:highlight>
                  <a:srgbClr val="F8F9FA"/>
                </a:highlight>
                <a:latin typeface="Courier New"/>
                <a:ea typeface="Courier New"/>
                <a:cs typeface="Courier New"/>
                <a:sym typeface="Courier New"/>
              </a:rPr>
              <a:t>b'de'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Ascii characters 'de'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b="1" lang="bg" sz="1050">
                <a:solidFill>
                  <a:srgbClr val="BB6622"/>
                </a:solidFill>
                <a:highlight>
                  <a:srgbClr val="F8F9FA"/>
                </a:highlight>
                <a:latin typeface="Courier New"/>
                <a:ea typeface="Courier New"/>
                <a:cs typeface="Courier New"/>
                <a:sym typeface="Courier New"/>
              </a:rPr>
              <a:t>\xe3\x83\xbf</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Character 'ヿ'</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b'f'</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Ascii character 'f'</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b="1" lang="bg" sz="1050">
                <a:solidFill>
                  <a:srgbClr val="BB6622"/>
                </a:solidFill>
                <a:highlight>
                  <a:srgbClr val="F8F9FA"/>
                </a:highlight>
                <a:latin typeface="Courier New"/>
                <a:ea typeface="Courier New"/>
                <a:cs typeface="Courier New"/>
                <a:sym typeface="Courier New"/>
              </a:rPr>
              <a:t>\xe3\x87\xbf</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Character 'ㇿ'</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b'g'</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Ascii character 'g'</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80"/>
          <p:cNvSpPr txBox="1"/>
          <p:nvPr>
            <p:ph idx="1" type="body"/>
          </p:nvPr>
        </p:nvSpPr>
        <p:spPr>
          <a:xfrm>
            <a:off x="1303800" y="272800"/>
            <a:ext cx="7030500" cy="42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b="1" lang="bg" sz="1050">
                <a:solidFill>
                  <a:srgbClr val="BB6622"/>
                </a:solidFill>
                <a:highlight>
                  <a:srgbClr val="F8F9FA"/>
                </a:highlight>
                <a:latin typeface="Courier New"/>
                <a:ea typeface="Courier New"/>
                <a:cs typeface="Courier New"/>
                <a:sym typeface="Courier New"/>
              </a:rPr>
              <a:t>\xe3\x83\xbf</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decode()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'ヿ'</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3 bytes for this character.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a:t>
            </a:r>
            <a:r>
              <a:rPr b="1" lang="bg" sz="1050">
                <a:solidFill>
                  <a:srgbClr val="BB6622"/>
                </a:solidFill>
                <a:highlight>
                  <a:srgbClr val="F8F9FA"/>
                </a:highlight>
                <a:latin typeface="Courier New"/>
                <a:ea typeface="Courier New"/>
                <a:cs typeface="Courier New"/>
                <a:sym typeface="Courier New"/>
              </a:rPr>
              <a:t>\xe3\x87\xbf</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decode()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'ㇿ'</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3 bytes for this character.</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decode()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'deヿfㇿg'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(s, </a:t>
            </a:r>
            <a:r>
              <a:rPr lang="bg" sz="1050">
                <a:solidFill>
                  <a:srgbClr val="008000"/>
                </a:solidFill>
                <a:highlight>
                  <a:srgbClr val="F8F9FA"/>
                </a:highlight>
                <a:latin typeface="Courier New"/>
                <a:ea typeface="Courier New"/>
                <a:cs typeface="Courier New"/>
                <a:sym typeface="Courier New"/>
              </a:rPr>
              <a:t>str</a:t>
            </a:r>
            <a:r>
              <a:rPr lang="bg" sz="1050">
                <a:solidFill>
                  <a:srgbClr val="000000"/>
                </a:solidFill>
                <a:highlight>
                  <a:srgbClr val="F8F9FA"/>
                </a:highlight>
                <a:latin typeface="Courier New"/>
                <a:ea typeface="Courier New"/>
                <a:cs typeface="Courier New"/>
                <a:sym typeface="Courier New"/>
              </a:rPr>
              <a:t>)</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(s)</a:t>
            </a:r>
            <a:endParaRPr b="1" sz="1050">
              <a:solidFill>
                <a:srgbClr val="008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characters</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81"/>
          <p:cNvSpPr txBox="1"/>
          <p:nvPr>
            <p:ph idx="1" type="body"/>
          </p:nvPr>
        </p:nvSpPr>
        <p:spPr>
          <a:xfrm>
            <a:off x="1303800" y="133925"/>
            <a:ext cx="7030500" cy="439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a:t>Common string methods:</a:t>
            </a:r>
            <a:endParaRPr/>
          </a:p>
          <a:p>
            <a:pPr indent="0" lvl="0" marL="0" rtl="0" algn="l">
              <a:lnSpc>
                <a:spcPct val="160000"/>
              </a:lnSpc>
              <a:spcBef>
                <a:spcPts val="1200"/>
              </a:spcBef>
              <a:spcAft>
                <a:spcPts val="0"/>
              </a:spcAft>
              <a:buNone/>
            </a:pPr>
            <a:r>
              <a:rPr b="1" lang="bg" sz="1550">
                <a:solidFill>
                  <a:srgbClr val="000000"/>
                </a:solidFill>
                <a:latin typeface="Arial"/>
                <a:ea typeface="Arial"/>
                <a:cs typeface="Arial"/>
                <a:sym typeface="Arial"/>
              </a:rPr>
              <a:t>Information about string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'123456'</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isnumeric()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abcd efg abc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isalnum()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not alpha-numeric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'abcd123efg789abc'</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isalnum()</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all alpha-numeric</a:t>
            </a:r>
            <a:endParaRPr i="1" sz="1050">
              <a:solidFill>
                <a:srgbClr val="40808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'abcd123efg789abc'</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isdigit()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i="1" lang="bg" sz="1050">
                <a:solidFill>
                  <a:srgbClr val="408080"/>
                </a:solidFill>
                <a:highlight>
                  <a:srgbClr val="F8F9FA"/>
                </a:highlight>
                <a:latin typeface="Courier New"/>
                <a:ea typeface="Courier New"/>
                <a:cs typeface="Courier New"/>
                <a:sym typeface="Courier New"/>
              </a:rPr>
              <a:t> # is digit</a:t>
            </a:r>
            <a:endParaRPr i="1" sz="1050">
              <a:solidFill>
                <a:srgbClr val="40808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'123-*875'</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isdigit()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r>
              <a:rPr i="1" lang="bg" sz="1050">
                <a:solidFill>
                  <a:srgbClr val="408080"/>
                </a:solidFill>
                <a:highlight>
                  <a:srgbClr val="F8F9FA"/>
                </a:highlight>
                <a:latin typeface="Courier New"/>
                <a:ea typeface="Courier New"/>
                <a:cs typeface="Courier New"/>
                <a:sym typeface="Courier New"/>
              </a:rPr>
              <a:t> # is digit</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82"/>
          <p:cNvSpPr txBox="1"/>
          <p:nvPr>
            <p:ph idx="1" type="body"/>
          </p:nvPr>
        </p:nvSpPr>
        <p:spPr>
          <a:xfrm>
            <a:off x="1303800" y="183525"/>
            <a:ext cx="7030500" cy="43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'abcdABCefgZYXabc'</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isalpha()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all alphabetic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'01234567'</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isdecimal()</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all decimal</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isspace()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isspace()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txBox="1"/>
          <p:nvPr>
            <p:ph type="title"/>
          </p:nvPr>
        </p:nvSpPr>
        <p:spPr>
          <a:xfrm>
            <a:off x="1303800" y="277100"/>
            <a:ext cx="7030500" cy="56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Python Syntax- Indentation</a:t>
            </a:r>
            <a:endParaRPr/>
          </a:p>
          <a:p>
            <a:pPr indent="0" lvl="0" marL="0" rtl="0" algn="l">
              <a:spcBef>
                <a:spcPts val="0"/>
              </a:spcBef>
              <a:spcAft>
                <a:spcPts val="0"/>
              </a:spcAft>
              <a:buNone/>
            </a:pPr>
            <a:r>
              <a:t/>
            </a:r>
            <a:endParaRPr/>
          </a:p>
        </p:txBody>
      </p:sp>
      <p:sp>
        <p:nvSpPr>
          <p:cNvPr id="468" name="Google Shape;468;p39"/>
          <p:cNvSpPr txBox="1"/>
          <p:nvPr>
            <p:ph idx="1" type="body"/>
          </p:nvPr>
        </p:nvSpPr>
        <p:spPr>
          <a:xfrm>
            <a:off x="1303800" y="1071575"/>
            <a:ext cx="7030500" cy="3460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1150">
              <a:solidFill>
                <a:srgbClr val="0000C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bg" sz="1150">
                <a:solidFill>
                  <a:srgbClr val="0000CD"/>
                </a:solidFill>
                <a:highlight>
                  <a:srgbClr val="FFFFFF"/>
                </a:highlight>
                <a:latin typeface="Courier New"/>
                <a:ea typeface="Courier New"/>
                <a:cs typeface="Courier New"/>
                <a:sym typeface="Courier New"/>
              </a:rPr>
              <a:t>if</a:t>
            </a:r>
            <a:r>
              <a:rPr lang="bg" sz="1150">
                <a:solidFill>
                  <a:srgbClr val="000000"/>
                </a:solidFill>
                <a:highlight>
                  <a:srgbClr val="FFFFFF"/>
                </a:highlight>
                <a:latin typeface="Courier New"/>
                <a:ea typeface="Courier New"/>
                <a:cs typeface="Courier New"/>
                <a:sym typeface="Courier New"/>
              </a:rPr>
              <a:t> </a:t>
            </a:r>
            <a:r>
              <a:rPr lang="bg" sz="1150">
                <a:solidFill>
                  <a:srgbClr val="FF0000"/>
                </a:solidFill>
                <a:highlight>
                  <a:srgbClr val="FFFFFF"/>
                </a:highlight>
                <a:latin typeface="Courier New"/>
                <a:ea typeface="Courier New"/>
                <a:cs typeface="Courier New"/>
                <a:sym typeface="Courier New"/>
              </a:rPr>
              <a:t>7</a:t>
            </a:r>
            <a:r>
              <a:rPr lang="bg" sz="1150">
                <a:solidFill>
                  <a:srgbClr val="000000"/>
                </a:solidFill>
                <a:highlight>
                  <a:srgbClr val="FFFFFF"/>
                </a:highlight>
                <a:latin typeface="Courier New"/>
                <a:ea typeface="Courier New"/>
                <a:cs typeface="Courier New"/>
                <a:sym typeface="Courier New"/>
              </a:rPr>
              <a:t> &gt; </a:t>
            </a:r>
            <a:r>
              <a:rPr lang="bg" sz="1150">
                <a:solidFill>
                  <a:srgbClr val="FF0000"/>
                </a:solidFill>
                <a:highlight>
                  <a:srgbClr val="FFFFFF"/>
                </a:highlight>
                <a:latin typeface="Courier New"/>
                <a:ea typeface="Courier New"/>
                <a:cs typeface="Courier New"/>
                <a:sym typeface="Courier New"/>
              </a:rPr>
              <a:t>1</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&gt;&gt;&gt;&gt;</a:t>
            </a: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a:t>
            </a:r>
            <a:r>
              <a:rPr lang="bg" sz="1150">
                <a:solidFill>
                  <a:srgbClr val="A52A2A"/>
                </a:solidFill>
                <a:highlight>
                  <a:srgbClr val="FFFFFF"/>
                </a:highlight>
                <a:latin typeface="Courier New"/>
                <a:ea typeface="Courier New"/>
                <a:cs typeface="Courier New"/>
                <a:sym typeface="Courier New"/>
              </a:rPr>
              <a:t>"Seven is greater than one!"</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&gt;&gt;&gt;print(</a:t>
            </a:r>
            <a:r>
              <a:rPr lang="bg" sz="1150">
                <a:solidFill>
                  <a:srgbClr val="A52A2A"/>
                </a:solidFill>
                <a:highlight>
                  <a:schemeClr val="lt1"/>
                </a:highlight>
                <a:latin typeface="Courier New"/>
                <a:ea typeface="Courier New"/>
                <a:cs typeface="Courier New"/>
                <a:sym typeface="Courier New"/>
              </a:rPr>
              <a:t>"Eight is greater than one!"</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chemeClr val="lt1"/>
                </a:highlight>
                <a:latin typeface="Courier New"/>
                <a:ea typeface="Courier New"/>
                <a:cs typeface="Courier New"/>
                <a:sym typeface="Courier New"/>
              </a:rPr>
              <a:t>if</a:t>
            </a:r>
            <a:r>
              <a:rPr lang="bg" sz="1150">
                <a:solidFill>
                  <a:srgbClr val="000000"/>
                </a:solidFill>
                <a:highlight>
                  <a:schemeClr val="lt1"/>
                </a:highlight>
                <a:latin typeface="Courier New"/>
                <a:ea typeface="Courier New"/>
                <a:cs typeface="Courier New"/>
                <a:sym typeface="Courier New"/>
              </a:rPr>
              <a:t> </a:t>
            </a:r>
            <a:r>
              <a:rPr lang="bg" sz="1150">
                <a:solidFill>
                  <a:srgbClr val="FF0000"/>
                </a:solidFill>
                <a:highlight>
                  <a:schemeClr val="lt1"/>
                </a:highlight>
                <a:latin typeface="Courier New"/>
                <a:ea typeface="Courier New"/>
                <a:cs typeface="Courier New"/>
                <a:sym typeface="Courier New"/>
              </a:rPr>
              <a:t>7</a:t>
            </a:r>
            <a:r>
              <a:rPr lang="bg" sz="1150">
                <a:solidFill>
                  <a:srgbClr val="000000"/>
                </a:solidFill>
                <a:highlight>
                  <a:schemeClr val="lt1"/>
                </a:highlight>
                <a:latin typeface="Courier New"/>
                <a:ea typeface="Courier New"/>
                <a:cs typeface="Courier New"/>
                <a:sym typeface="Courier New"/>
              </a:rPr>
              <a:t> &gt; </a:t>
            </a:r>
            <a:r>
              <a:rPr lang="bg" sz="1150">
                <a:solidFill>
                  <a:srgbClr val="FF0000"/>
                </a:solidFill>
                <a:highlight>
                  <a:schemeClr val="lt1"/>
                </a:highlight>
                <a:latin typeface="Courier New"/>
                <a:ea typeface="Courier New"/>
                <a:cs typeface="Courier New"/>
                <a:sym typeface="Courier New"/>
              </a:rPr>
              <a:t>1</a:t>
            </a: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chemeClr val="lt1"/>
                </a:highlight>
                <a:latin typeface="Courier New"/>
                <a:ea typeface="Courier New"/>
                <a:cs typeface="Courier New"/>
                <a:sym typeface="Courier New"/>
              </a:rPr>
              <a:t>print</a:t>
            </a:r>
            <a:r>
              <a:rPr lang="bg" sz="1150">
                <a:solidFill>
                  <a:srgbClr val="000000"/>
                </a:solidFill>
                <a:highlight>
                  <a:schemeClr val="lt1"/>
                </a:highlight>
                <a:latin typeface="Courier New"/>
                <a:ea typeface="Courier New"/>
                <a:cs typeface="Courier New"/>
                <a:sym typeface="Courier New"/>
              </a:rPr>
              <a:t>(</a:t>
            </a:r>
            <a:r>
              <a:rPr lang="bg" sz="1150">
                <a:solidFill>
                  <a:srgbClr val="A52A2A"/>
                </a:solidFill>
                <a:highlight>
                  <a:schemeClr val="lt1"/>
                </a:highlight>
                <a:latin typeface="Courier New"/>
                <a:ea typeface="Courier New"/>
                <a:cs typeface="Courier New"/>
                <a:sym typeface="Courier New"/>
              </a:rPr>
              <a:t>"Seven is greater than one!"</a:t>
            </a: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chemeClr val="lt1"/>
                </a:highlight>
                <a:latin typeface="Courier New"/>
                <a:ea typeface="Courier New"/>
                <a:cs typeface="Courier New"/>
                <a:sym typeface="Courier New"/>
              </a:rPr>
              <a:t>if</a:t>
            </a:r>
            <a:r>
              <a:rPr lang="bg" sz="1150">
                <a:solidFill>
                  <a:srgbClr val="000000"/>
                </a:solidFill>
                <a:highlight>
                  <a:schemeClr val="lt1"/>
                </a:highlight>
                <a:latin typeface="Courier New"/>
                <a:ea typeface="Courier New"/>
                <a:cs typeface="Courier New"/>
                <a:sym typeface="Courier New"/>
              </a:rPr>
              <a:t> </a:t>
            </a:r>
            <a:r>
              <a:rPr lang="bg" sz="1150">
                <a:solidFill>
                  <a:srgbClr val="FF0000"/>
                </a:solidFill>
                <a:highlight>
                  <a:schemeClr val="lt1"/>
                </a:highlight>
                <a:latin typeface="Courier New"/>
                <a:ea typeface="Courier New"/>
                <a:cs typeface="Courier New"/>
                <a:sym typeface="Courier New"/>
              </a:rPr>
              <a:t>7</a:t>
            </a:r>
            <a:r>
              <a:rPr lang="bg" sz="1150">
                <a:solidFill>
                  <a:srgbClr val="000000"/>
                </a:solidFill>
                <a:highlight>
                  <a:schemeClr val="lt1"/>
                </a:highlight>
                <a:latin typeface="Courier New"/>
                <a:ea typeface="Courier New"/>
                <a:cs typeface="Courier New"/>
                <a:sym typeface="Courier New"/>
              </a:rPr>
              <a:t> &gt; </a:t>
            </a:r>
            <a:r>
              <a:rPr lang="bg" sz="1150">
                <a:solidFill>
                  <a:srgbClr val="FF0000"/>
                </a:solidFill>
                <a:highlight>
                  <a:schemeClr val="lt1"/>
                </a:highlight>
                <a:latin typeface="Courier New"/>
                <a:ea typeface="Courier New"/>
                <a:cs typeface="Courier New"/>
                <a:sym typeface="Courier New"/>
              </a:rPr>
              <a:t>1</a:t>
            </a: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chemeClr val="lt1"/>
                </a:highlight>
                <a:latin typeface="Courier New"/>
                <a:ea typeface="Courier New"/>
                <a:cs typeface="Courier New"/>
                <a:sym typeface="Courier New"/>
              </a:rPr>
              <a:t>&gt;&gt;&gt;&gt;print</a:t>
            </a:r>
            <a:r>
              <a:rPr lang="bg" sz="1150">
                <a:solidFill>
                  <a:srgbClr val="000000"/>
                </a:solidFill>
                <a:highlight>
                  <a:schemeClr val="lt1"/>
                </a:highlight>
                <a:latin typeface="Courier New"/>
                <a:ea typeface="Courier New"/>
                <a:cs typeface="Courier New"/>
                <a:sym typeface="Courier New"/>
              </a:rPr>
              <a:t>(</a:t>
            </a:r>
            <a:r>
              <a:rPr lang="bg" sz="1150">
                <a:solidFill>
                  <a:srgbClr val="A52A2A"/>
                </a:solidFill>
                <a:highlight>
                  <a:schemeClr val="lt1"/>
                </a:highlight>
                <a:latin typeface="Courier New"/>
                <a:ea typeface="Courier New"/>
                <a:cs typeface="Courier New"/>
                <a:sym typeface="Courier New"/>
              </a:rPr>
              <a:t>"Seven is greater than one!"</a:t>
            </a: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bg" sz="1150">
                <a:solidFill>
                  <a:srgbClr val="000000"/>
                </a:solidFill>
                <a:highlight>
                  <a:schemeClr val="lt1"/>
                </a:highlight>
                <a:latin typeface="Courier New"/>
                <a:ea typeface="Courier New"/>
                <a:cs typeface="Courier New"/>
                <a:sym typeface="Courier New"/>
              </a:rPr>
              <a:t>&gt;&gt;&gt;&gt;&gt;&gt;</a:t>
            </a:r>
            <a:r>
              <a:rPr lang="bg" sz="1150">
                <a:solidFill>
                  <a:srgbClr val="0000CD"/>
                </a:solidFill>
                <a:highlight>
                  <a:schemeClr val="lt1"/>
                </a:highlight>
                <a:latin typeface="Courier New"/>
                <a:ea typeface="Courier New"/>
                <a:cs typeface="Courier New"/>
                <a:sym typeface="Courier New"/>
              </a:rPr>
              <a:t>print</a:t>
            </a:r>
            <a:r>
              <a:rPr lang="bg" sz="1150">
                <a:solidFill>
                  <a:srgbClr val="000000"/>
                </a:solidFill>
                <a:highlight>
                  <a:schemeClr val="lt1"/>
                </a:highlight>
                <a:latin typeface="Courier New"/>
                <a:ea typeface="Courier New"/>
                <a:cs typeface="Courier New"/>
                <a:sym typeface="Courier New"/>
              </a:rPr>
              <a:t>(</a:t>
            </a:r>
            <a:r>
              <a:rPr lang="bg" sz="1150">
                <a:solidFill>
                  <a:srgbClr val="A52A2A"/>
                </a:solidFill>
                <a:highlight>
                  <a:schemeClr val="lt1"/>
                </a:highlight>
                <a:latin typeface="Courier New"/>
                <a:ea typeface="Courier New"/>
                <a:cs typeface="Courier New"/>
                <a:sym typeface="Courier New"/>
              </a:rPr>
              <a:t>"Seven is greater than one!"</a:t>
            </a:r>
            <a:r>
              <a:rPr lang="bg"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83"/>
          <p:cNvSpPr txBox="1"/>
          <p:nvPr>
            <p:ph idx="1" type="body"/>
          </p:nvPr>
        </p:nvSpPr>
        <p:spPr>
          <a:xfrm>
            <a:off x="1303800" y="208325"/>
            <a:ext cx="7030500" cy="43233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Substring within string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 123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 123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60000"/>
              </a:lnSpc>
              <a:spcBef>
                <a:spcPts val="1200"/>
              </a:spcBef>
              <a:spcAft>
                <a:spcPts val="0"/>
              </a:spcAft>
              <a:buNone/>
            </a:pPr>
            <a:r>
              <a:rPr b="1" lang="bg" sz="1050">
                <a:solidFill>
                  <a:srgbClr val="000000"/>
                </a:solidFill>
                <a:latin typeface="Arial"/>
                <a:ea typeface="Arial"/>
                <a:cs typeface="Arial"/>
                <a:sym typeface="Arial"/>
              </a:rPr>
              <a:t>Position of substring</a:t>
            </a:r>
            <a:endParaRPr b="1" sz="10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abcd efg abc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find(</a:t>
            </a:r>
            <a:r>
              <a:rPr lang="bg" sz="1050">
                <a:solidFill>
                  <a:srgbClr val="BA2121"/>
                </a:solidFill>
                <a:highlight>
                  <a:srgbClr val="F8F9FA"/>
                </a:highlight>
                <a:latin typeface="Courier New"/>
                <a:ea typeface="Courier New"/>
                <a:cs typeface="Courier New"/>
                <a:sym typeface="Courier New"/>
              </a:rPr>
              <a:t>'c'</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found 'c' in position 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abcd efg abc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find(</a:t>
            </a:r>
            <a:r>
              <a:rPr lang="bg" sz="1050">
                <a:solidFill>
                  <a:srgbClr val="BA2121"/>
                </a:solidFill>
                <a:highlight>
                  <a:srgbClr val="F8F9FA"/>
                </a:highlight>
                <a:latin typeface="Courier New"/>
                <a:ea typeface="Courier New"/>
                <a:cs typeface="Courier New"/>
                <a:sym typeface="Courier New"/>
              </a:rPr>
              <a:t>'x'</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did not find 'x'</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84"/>
          <p:cNvSpPr txBox="1"/>
          <p:nvPr>
            <p:ph idx="1" type="body"/>
          </p:nvPr>
        </p:nvSpPr>
        <p:spPr>
          <a:xfrm>
            <a:off x="1303800" y="153750"/>
            <a:ext cx="7030500" cy="43779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Formatting the string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1234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strip()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remove leading and trailing whitespace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2345</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56</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678'</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expandtabs()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2345    56      678'</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default is 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2345</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56</a:t>
            </a:r>
            <a:r>
              <a:rPr b="1" lang="bg" sz="1050">
                <a:solidFill>
                  <a:srgbClr val="BB6622"/>
                </a:solidFill>
                <a:highlight>
                  <a:srgbClr val="F8F9FA"/>
                </a:highlight>
                <a:latin typeface="Courier New"/>
                <a:ea typeface="Courier New"/>
                <a:cs typeface="Courier New"/>
                <a:sym typeface="Courier New"/>
              </a:rPr>
              <a:t>\t</a:t>
            </a:r>
            <a:r>
              <a:rPr lang="bg" sz="1050">
                <a:solidFill>
                  <a:srgbClr val="BA2121"/>
                </a:solidFill>
                <a:highlight>
                  <a:srgbClr val="F8F9FA"/>
                </a:highlight>
                <a:latin typeface="Courier New"/>
                <a:ea typeface="Courier New"/>
                <a:cs typeface="Courier New"/>
                <a:sym typeface="Courier New"/>
              </a:rPr>
              <a:t>678'</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expandtabs(</a:t>
            </a:r>
            <a:r>
              <a:rPr lang="bg" sz="1050">
                <a:solidFill>
                  <a:srgbClr val="666666"/>
                </a:solidFill>
                <a:highlight>
                  <a:srgbClr val="F8F9FA"/>
                </a:highlight>
                <a:latin typeface="Courier New"/>
                <a:ea typeface="Courier New"/>
                <a:cs typeface="Courier New"/>
                <a:sym typeface="Courier New"/>
              </a:rPr>
              <a:t>12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2345        56          678'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 def'</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zfill(</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'00000000000000000000000abc def'</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left fill with zeroes.</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85"/>
          <p:cNvSpPr txBox="1"/>
          <p:nvPr>
            <p:ph idx="1" type="body"/>
          </p:nvPr>
        </p:nvSpPr>
        <p:spPr>
          <a:xfrm>
            <a:off x="1303800" y="198400"/>
            <a:ext cx="7030500" cy="43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'abcd'</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center(</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abcd             '</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center given string in a length of 30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abcd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center(</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abcd ++++++++++++'</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and fill with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'value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format</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'value = 6'</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186"/>
          <p:cNvSpPr txBox="1"/>
          <p:nvPr>
            <p:ph idx="1" type="body"/>
          </p:nvPr>
        </p:nvSpPr>
        <p:spPr>
          <a:xfrm>
            <a:off x="1303800" y="173600"/>
            <a:ext cx="7030500" cy="43581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Splitting the string</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1234     456  23456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split()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'456'</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'23456'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retain non-whitespace in a list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1234.567e-45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partition(</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1234.567'</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'-45     '</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split into 3 around string supplied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join([</a:t>
            </a:r>
            <a:r>
              <a:rPr lang="bg" sz="1050">
                <a:solidFill>
                  <a:srgbClr val="BA2121"/>
                </a:solidFill>
                <a:highlight>
                  <a:srgbClr val="F8F9FA"/>
                </a:highlight>
                <a:latin typeface="Courier New"/>
                <a:ea typeface="Courier New"/>
                <a:cs typeface="Courier New"/>
                <a:sym typeface="Courier New"/>
              </a:rPr>
              <a:t>'abc</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'def'</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'012</a:t>
            </a:r>
            <a:r>
              <a:rPr b="1" lang="bg" sz="1050">
                <a:solidFill>
                  <a:srgbClr val="BB6622"/>
                </a:solidFill>
                <a:highlight>
                  <a:srgbClr val="F8F9FA"/>
                </a:highlight>
                <a:latin typeface="Courier New"/>
                <a:ea typeface="Courier New"/>
                <a:cs typeface="Courier New"/>
                <a:sym typeface="Courier New"/>
              </a:rPr>
              <a:t>\n\n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splitlines(keepends</a:t>
            </a:r>
            <a:r>
              <a:rPr lang="bg" sz="1050">
                <a:solidFill>
                  <a:srgbClr val="666666"/>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'abc</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'def</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'012</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87"/>
          <p:cNvSpPr txBox="1"/>
          <p:nvPr>
            <p:ph idx="1" type="body"/>
          </p:nvPr>
        </p:nvSpPr>
        <p:spPr>
          <a:xfrm>
            <a:off x="1303800" y="238075"/>
            <a:ext cx="7030500" cy="42936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Miscellaneous</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The  quick brown fox ....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replace(</a:t>
            </a:r>
            <a:r>
              <a:rPr lang="bg" sz="1050">
                <a:solidFill>
                  <a:srgbClr val="BA2121"/>
                </a:solidFill>
                <a:highlight>
                  <a:srgbClr val="F8F9FA"/>
                </a:highlight>
                <a:latin typeface="Courier New"/>
                <a:ea typeface="Courier New"/>
                <a:cs typeface="Courier New"/>
                <a:sym typeface="Courier New"/>
              </a:rPr>
              <a:t>'quick'</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'lazy'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   The  lazy brown fox ....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'_'</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join([</a:t>
            </a:r>
            <a:r>
              <a:rPr lang="bg" sz="1050">
                <a:solidFill>
                  <a:srgbClr val="BA2121"/>
                </a:solidFill>
                <a:highlight>
                  <a:srgbClr val="F8F9FA"/>
                </a:highlight>
                <a:latin typeface="Courier New"/>
                <a:ea typeface="Courier New"/>
                <a:cs typeface="Courier New"/>
                <a:sym typeface="Courier New"/>
              </a:rPr>
              <a:t>'abc'</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'def'</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'012'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'abc_def_012'</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88"/>
          <p:cNvSpPr txBox="1"/>
          <p:nvPr>
            <p:ph idx="1" type="body"/>
          </p:nvPr>
        </p:nvSpPr>
        <p:spPr>
          <a:xfrm>
            <a:off x="1303800" y="198400"/>
            <a:ext cx="7030500" cy="43332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Methods may be chained</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1234.567E-45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strip()</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lower()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partition(</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'1234.567'</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'-45'</a:t>
            </a:r>
            <a:r>
              <a:rPr lang="bg" sz="1050">
                <a:solidFill>
                  <a:srgbClr val="000000"/>
                </a:solidFill>
                <a:highlight>
                  <a:srgbClr val="F8F9FA"/>
                </a:highlight>
                <a:latin typeface="Courier New"/>
                <a:ea typeface="Courier New"/>
                <a:cs typeface="Courier New"/>
                <a:sym typeface="Courier New"/>
              </a:rPr>
              <a:t>) - tuple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The  quick brown fox ....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replace(</a:t>
            </a:r>
            <a:r>
              <a:rPr lang="bg" sz="1050">
                <a:solidFill>
                  <a:srgbClr val="BA2121"/>
                </a:solidFill>
                <a:highlight>
                  <a:srgbClr val="F8F9FA"/>
                </a:highlight>
                <a:latin typeface="Courier New"/>
                <a:ea typeface="Courier New"/>
                <a:cs typeface="Courier New"/>
                <a:sym typeface="Courier New"/>
              </a:rPr>
              <a:t>'quick'</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'lazy'</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upper()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split()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'LAZY'</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'BROWN'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'FOX'</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list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89"/>
          <p:cNvSpPr txBox="1"/>
          <p:nvPr>
            <p:ph type="title"/>
          </p:nvPr>
        </p:nvSpPr>
        <p:spPr>
          <a:xfrm>
            <a:off x="713550" y="310900"/>
            <a:ext cx="70305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Sequence type - list</a:t>
            </a:r>
            <a:endParaRPr/>
          </a:p>
        </p:txBody>
      </p:sp>
      <p:sp>
        <p:nvSpPr>
          <p:cNvPr id="1280" name="Google Shape;1280;p189"/>
          <p:cNvSpPr txBox="1"/>
          <p:nvPr>
            <p:ph idx="1" type="body"/>
          </p:nvPr>
        </p:nvSpPr>
        <p:spPr>
          <a:xfrm>
            <a:off x="634200" y="1131975"/>
            <a:ext cx="7030500" cy="3205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a:t>List is a sequence type which preserves order of insertion.</a:t>
            </a:r>
            <a:endParaRPr/>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b="1" lang="bg"/>
              <a:t>ages_list = [14, 15, 14, 15, 16, 17, 8, 19, 18]</a:t>
            </a:r>
            <a:endParaRPr b="1"/>
          </a:p>
          <a:p>
            <a:pPr indent="0" lvl="0" marL="0" rtl="0" algn="l">
              <a:spcBef>
                <a:spcPts val="1200"/>
              </a:spcBef>
              <a:spcAft>
                <a:spcPts val="0"/>
              </a:spcAft>
              <a:buNone/>
            </a:pPr>
            <a:r>
              <a:rPr b="1" lang="bg"/>
              <a:t>print(ages_list)</a:t>
            </a:r>
            <a:endParaRPr b="1"/>
          </a:p>
          <a:p>
            <a:pPr indent="0" lvl="0" marL="0" rtl="0" algn="l">
              <a:spcBef>
                <a:spcPts val="1200"/>
              </a:spcBef>
              <a:spcAft>
                <a:spcPts val="0"/>
              </a:spcAft>
              <a:buNone/>
            </a:pPr>
            <a:r>
              <a:rPr b="1" lang="bg"/>
              <a:t># &gt;&gt;&gt; [14, 15, 14, 15, 16, 17, 8, 19, 18]</a:t>
            </a:r>
            <a:endParaRPr b="1"/>
          </a:p>
          <a:p>
            <a:pPr indent="0" lvl="0" marL="0" rtl="0" algn="l">
              <a:spcBef>
                <a:spcPts val="1200"/>
              </a:spcBef>
              <a:spcAft>
                <a:spcPts val="0"/>
              </a:spcAft>
              <a:buNone/>
            </a:pPr>
            <a:r>
              <a:rPr b="1" lang="bg"/>
              <a:t>print(type(ages_list))</a:t>
            </a:r>
            <a:endParaRPr b="1"/>
          </a:p>
          <a:p>
            <a:pPr indent="0" lvl="0" marL="0" rtl="0" algn="l">
              <a:spcBef>
                <a:spcPts val="1200"/>
              </a:spcBef>
              <a:spcAft>
                <a:spcPts val="0"/>
              </a:spcAft>
              <a:buNone/>
            </a:pPr>
            <a:r>
              <a:rPr b="1" lang="bg"/>
              <a:t>code_academy_name_as_list = list(“CodeAcademy”)</a:t>
            </a:r>
            <a:endParaRPr b="1"/>
          </a:p>
          <a:p>
            <a:pPr indent="0" lvl="0" marL="0" rtl="0" algn="l">
              <a:spcBef>
                <a:spcPts val="1200"/>
              </a:spcBef>
              <a:spcAft>
                <a:spcPts val="0"/>
              </a:spcAft>
              <a:buNone/>
            </a:pPr>
            <a:r>
              <a:rPr b="1" lang="bg"/>
              <a:t>print(code_academy_name_as_list)</a:t>
            </a:r>
            <a:endParaRPr b="1"/>
          </a:p>
          <a:p>
            <a:pPr indent="0" lvl="0" marL="0" rtl="0" algn="l">
              <a:spcBef>
                <a:spcPts val="1200"/>
              </a:spcBef>
              <a:spcAft>
                <a:spcPts val="0"/>
              </a:spcAft>
              <a:buNone/>
            </a:pPr>
            <a:r>
              <a:rPr b="1" lang="bg"/>
              <a:t># &gt;&gt;&gt; ['C', 'o', 'd', 'e', ' ', 'A', 'c', 'a', 'd', 'e', 'm', 'y']</a:t>
            </a:r>
            <a:endParaRPr b="1"/>
          </a:p>
          <a:p>
            <a:pPr indent="0" lvl="0" marL="0" rtl="0" algn="l">
              <a:spcBef>
                <a:spcPts val="0"/>
              </a:spcBef>
              <a:spcAft>
                <a:spcPts val="0"/>
              </a:spcAft>
              <a:buNone/>
            </a:pPr>
            <a:r>
              <a:t/>
            </a:r>
            <a:endParaRPr b="1"/>
          </a:p>
          <a:p>
            <a:pPr indent="0" lvl="0" marL="0" rtl="0" algn="l">
              <a:spcBef>
                <a:spcPts val="1200"/>
              </a:spcBef>
              <a:spcAft>
                <a:spcPts val="0"/>
              </a:spcAft>
              <a:buNone/>
            </a:pPr>
            <a:r>
              <a:rPr lang="bg"/>
              <a:t>List is mutable data type, which means that changes are allowed, and can’t be used as a </a:t>
            </a:r>
            <a:r>
              <a:rPr b="1" lang="bg"/>
              <a:t>dict</a:t>
            </a:r>
            <a:r>
              <a:rPr lang="bg"/>
              <a:t> or </a:t>
            </a:r>
            <a:r>
              <a:rPr b="1" lang="bg"/>
              <a:t>set</a:t>
            </a:r>
            <a:r>
              <a:rPr lang="bg"/>
              <a:t> key. You can store any kind of data within. Keep in mind that searching costs О(N). Insertion is O(1).</a:t>
            </a:r>
            <a:endParaRPr/>
          </a:p>
          <a:p>
            <a:pPr indent="0" lvl="0" marL="0" rtl="0" algn="r">
              <a:lnSpc>
                <a:spcPct val="105000"/>
              </a:lnSpc>
              <a:spcBef>
                <a:spcPts val="1200"/>
              </a:spcBef>
              <a:spcAft>
                <a:spcPts val="1200"/>
              </a:spcAft>
              <a:buClr>
                <a:srgbClr val="000000"/>
              </a:buClr>
              <a:buSzPct val="50545"/>
              <a:buFont typeface="Arial"/>
              <a:buNone/>
            </a:pPr>
            <a:r>
              <a:rPr lang="bg" sz="1033"/>
              <a:t>Let’s check some examples within Materials repo</a:t>
            </a:r>
            <a:endParaRPr sz="1516"/>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90"/>
          <p:cNvSpPr txBox="1"/>
          <p:nvPr>
            <p:ph idx="1" type="body"/>
          </p:nvPr>
        </p:nvSpPr>
        <p:spPr>
          <a:xfrm>
            <a:off x="1294425" y="140525"/>
            <a:ext cx="7030500" cy="438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a:t>List indexing</a:t>
            </a:r>
            <a:endParaRPr/>
          </a:p>
          <a:p>
            <a:pPr indent="0" lvl="0" marL="0" rtl="0" algn="l">
              <a:spcBef>
                <a:spcPts val="1200"/>
              </a:spcBef>
              <a:spcAft>
                <a:spcPts val="0"/>
              </a:spcAft>
              <a:buNone/>
            </a:pPr>
            <a:r>
              <a:rPr lang="bg" sz="1050">
                <a:solidFill>
                  <a:srgbClr val="666666"/>
                </a:solidFill>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latin typeface="Courier New"/>
                <a:ea typeface="Courier New"/>
                <a:cs typeface="Courier New"/>
                <a:sym typeface="Courier New"/>
              </a:rPr>
              <a:t>spam</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latin typeface="Courier New"/>
                <a:ea typeface="Courier New"/>
                <a:cs typeface="Courier New"/>
                <a:sym typeface="Courier New"/>
              </a:rPr>
              <a:t>[</a:t>
            </a:r>
            <a:r>
              <a:rPr lang="bg" sz="1050">
                <a:solidFill>
                  <a:srgbClr val="BA2121"/>
                </a:solidFill>
                <a:latin typeface="Courier New"/>
                <a:ea typeface="Courier New"/>
                <a:cs typeface="Courier New"/>
                <a:sym typeface="Courier New"/>
              </a:rPr>
              <a:t>"h"</a:t>
            </a:r>
            <a:r>
              <a:rPr lang="bg" sz="1050">
                <a:solidFill>
                  <a:srgbClr val="000000"/>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latin typeface="Courier New"/>
                <a:ea typeface="Courier New"/>
                <a:cs typeface="Courier New"/>
                <a:sym typeface="Courier New"/>
              </a:rPr>
              <a:t>"e"</a:t>
            </a:r>
            <a:r>
              <a:rPr lang="bg" sz="1050">
                <a:solidFill>
                  <a:srgbClr val="000000"/>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latin typeface="Courier New"/>
                <a:ea typeface="Courier New"/>
                <a:cs typeface="Courier New"/>
                <a:sym typeface="Courier New"/>
              </a:rPr>
              <a:t>"l"</a:t>
            </a:r>
            <a:r>
              <a:rPr lang="bg" sz="1050">
                <a:solidFill>
                  <a:srgbClr val="000000"/>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latin typeface="Courier New"/>
                <a:ea typeface="Courier New"/>
                <a:cs typeface="Courier New"/>
                <a:sym typeface="Courier New"/>
              </a:rPr>
              <a:t>"l"</a:t>
            </a:r>
            <a:r>
              <a:rPr lang="bg" sz="1050">
                <a:solidFill>
                  <a:srgbClr val="000000"/>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latin typeface="Courier New"/>
                <a:ea typeface="Courier New"/>
                <a:cs typeface="Courier New"/>
                <a:sym typeface="Courier New"/>
              </a:rPr>
              <a:t>"o"</a:t>
            </a:r>
            <a:r>
              <a:rPr lang="bg" sz="1050">
                <a:solidFill>
                  <a:srgbClr val="000000"/>
                </a:solidFill>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latin typeface="Courier New"/>
                <a:ea typeface="Courier New"/>
                <a:cs typeface="Courier New"/>
                <a:sym typeface="Courier New"/>
              </a:rPr>
              <a:t>"!"</a:t>
            </a:r>
            <a:r>
              <a:rPr lang="bg" sz="1050">
                <a:solidFill>
                  <a:srgbClr val="000000"/>
                </a:solidFill>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latin typeface="Courier New"/>
                <a:ea typeface="Courier New"/>
                <a:cs typeface="Courier New"/>
                <a:sym typeface="Courier New"/>
              </a:rPr>
              <a:t>spam[</a:t>
            </a:r>
            <a:r>
              <a:rPr lang="bg" sz="1050">
                <a:solidFill>
                  <a:srgbClr val="666666"/>
                </a:solidFill>
                <a:latin typeface="Courier New"/>
                <a:ea typeface="Courier New"/>
                <a:cs typeface="Courier New"/>
                <a:sym typeface="Courier New"/>
              </a:rPr>
              <a:t>1</a:t>
            </a:r>
            <a:r>
              <a:rPr lang="bg" sz="1050">
                <a:solidFill>
                  <a:srgbClr val="000000"/>
                </a:solidFill>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latin typeface="Courier New"/>
                <a:ea typeface="Courier New"/>
                <a:cs typeface="Courier New"/>
                <a:sym typeface="Courier New"/>
              </a:rPr>
              <a:t>'e'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latin typeface="Courier New"/>
                <a:ea typeface="Courier New"/>
                <a:cs typeface="Courier New"/>
                <a:sym typeface="Courier New"/>
              </a:rPr>
              <a:t>spam[</a:t>
            </a:r>
            <a:r>
              <a:rPr lang="bg" sz="1050">
                <a:solidFill>
                  <a:srgbClr val="666666"/>
                </a:solidFill>
                <a:latin typeface="Courier New"/>
                <a:ea typeface="Courier New"/>
                <a:cs typeface="Courier New"/>
                <a:sym typeface="Courier New"/>
              </a:rPr>
              <a:t>5</a:t>
            </a:r>
            <a:r>
              <a:rPr lang="bg" sz="1050">
                <a:solidFill>
                  <a:srgbClr val="000000"/>
                </a:solidFill>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latin typeface="Courier New"/>
                <a:ea typeface="Courier New"/>
                <a:cs typeface="Courier New"/>
                <a:sym typeface="Courier New"/>
              </a:rPr>
              <a:t>spam[</a:t>
            </a:r>
            <a:r>
              <a:rPr lang="bg" sz="1050">
                <a:solidFill>
                  <a:srgbClr val="666666"/>
                </a:solidFill>
                <a:latin typeface="Courier New"/>
                <a:ea typeface="Courier New"/>
                <a:cs typeface="Courier New"/>
                <a:sym typeface="Courier New"/>
              </a:rPr>
              <a:t>3</a:t>
            </a:r>
            <a:r>
              <a:rPr lang="bg" sz="1050">
                <a:solidFill>
                  <a:srgbClr val="000000"/>
                </a:solidFill>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latin typeface="Courier New"/>
                <a:ea typeface="Courier New"/>
                <a:cs typeface="Courier New"/>
                <a:sym typeface="Courier New"/>
              </a:rPr>
              <a:t>'l'</a:t>
            </a:r>
            <a:endParaRPr sz="1050">
              <a:solidFill>
                <a:srgbClr val="BA2121"/>
              </a:solidFill>
              <a:latin typeface="Courier New"/>
              <a:ea typeface="Courier New"/>
              <a:cs typeface="Courier New"/>
              <a:sym typeface="Courier New"/>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Like strings, you can index list with the last item by using a negative number. Don't forget that </a:t>
            </a:r>
            <a:r>
              <a:rPr b="1" lang="bg" sz="1050">
                <a:solidFill>
                  <a:srgbClr val="202122"/>
                </a:solidFill>
                <a:highlight>
                  <a:srgbClr val="F5FFFA"/>
                </a:highlight>
                <a:latin typeface="Arial"/>
                <a:ea typeface="Arial"/>
                <a:cs typeface="Arial"/>
                <a:sym typeface="Arial"/>
              </a:rPr>
              <a:t>negative one</a:t>
            </a:r>
            <a:r>
              <a:rPr lang="bg" sz="1050">
                <a:solidFill>
                  <a:srgbClr val="202122"/>
                </a:solidFill>
                <a:highlight>
                  <a:srgbClr val="F5FFFA"/>
                </a:highlight>
                <a:latin typeface="Arial"/>
                <a:ea typeface="Arial"/>
                <a:cs typeface="Arial"/>
                <a:sym typeface="Arial"/>
              </a:rPr>
              <a:t> is the start of the last item, not zero!</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'l'</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91"/>
          <p:cNvSpPr txBox="1"/>
          <p:nvPr>
            <p:ph idx="1" type="body"/>
          </p:nvPr>
        </p:nvSpPr>
        <p:spPr>
          <a:xfrm>
            <a:off x="1303800" y="224850"/>
            <a:ext cx="7030500" cy="43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If you index out of range, by trying to get an item that doesn't exist, you'll get an </a:t>
            </a:r>
            <a:r>
              <a:rPr lang="bg" sz="1050">
                <a:solidFill>
                  <a:srgbClr val="000000"/>
                </a:solidFill>
                <a:highlight>
                  <a:srgbClr val="F8F9FA"/>
                </a:highlight>
                <a:latin typeface="Courier New"/>
                <a:ea typeface="Courier New"/>
                <a:cs typeface="Courier New"/>
                <a:sym typeface="Courier New"/>
              </a:rPr>
              <a:t>IndexError</a:t>
            </a:r>
            <a:r>
              <a:rPr lang="bg" sz="1050">
                <a:solidFill>
                  <a:srgbClr val="202122"/>
                </a:solidFill>
                <a:highlight>
                  <a:srgbClr val="F5FFFA"/>
                </a:highlight>
                <a:latin typeface="Arial"/>
                <a:ea typeface="Arial"/>
                <a:cs typeface="Arial"/>
                <a:sym typeface="Arial"/>
              </a:rPr>
              <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1000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IndexError</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list</a:t>
            </a:r>
            <a:r>
              <a:rPr lang="bg" sz="1050">
                <a:solidFill>
                  <a:srgbClr val="000000"/>
                </a:solidFill>
                <a:highlight>
                  <a:srgbClr val="F8F9FA"/>
                </a:highlight>
                <a:latin typeface="Courier New"/>
                <a:ea typeface="Courier New"/>
                <a:cs typeface="Courier New"/>
                <a:sym typeface="Courier New"/>
              </a:rPr>
              <a:t> index out of </a:t>
            </a:r>
            <a:r>
              <a:rPr lang="bg" sz="1050">
                <a:solidFill>
                  <a:srgbClr val="008000"/>
                </a:solidFill>
                <a:highlight>
                  <a:srgbClr val="F8F9FA"/>
                </a:highlight>
                <a:latin typeface="Courier New"/>
                <a:ea typeface="Courier New"/>
                <a:cs typeface="Courier New"/>
                <a:sym typeface="Courier New"/>
              </a:rPr>
              <a:t>range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IndexError</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list</a:t>
            </a:r>
            <a:r>
              <a:rPr lang="bg" sz="1050">
                <a:solidFill>
                  <a:srgbClr val="000000"/>
                </a:solidFill>
                <a:highlight>
                  <a:srgbClr val="F8F9FA"/>
                </a:highlight>
                <a:latin typeface="Courier New"/>
                <a:ea typeface="Courier New"/>
                <a:cs typeface="Courier New"/>
                <a:sym typeface="Courier New"/>
              </a:rPr>
              <a:t> index out of </a:t>
            </a:r>
            <a:r>
              <a:rPr lang="bg" sz="1050">
                <a:solidFill>
                  <a:srgbClr val="008000"/>
                </a:solidFill>
                <a:highlight>
                  <a:srgbClr val="F8F9FA"/>
                </a:highlight>
                <a:latin typeface="Courier New"/>
                <a:ea typeface="Courier New"/>
                <a:cs typeface="Courier New"/>
                <a:sym typeface="Courier New"/>
              </a:rPr>
              <a:t>range</a:t>
            </a:r>
            <a:endParaRPr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92"/>
          <p:cNvSpPr txBox="1"/>
          <p:nvPr>
            <p:ph idx="1" type="body"/>
          </p:nvPr>
        </p:nvSpPr>
        <p:spPr>
          <a:xfrm>
            <a:off x="1303800" y="224850"/>
            <a:ext cx="7030500" cy="4783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bg"/>
              <a:t>List slicing - returns new list by defining subset of existing list by using indexes</a:t>
            </a:r>
            <a:endParaRPr b="1"/>
          </a:p>
          <a:p>
            <a:pPr indent="0" lvl="0" marL="0" rtl="0" algn="l">
              <a:spcBef>
                <a:spcPts val="1200"/>
              </a:spcBef>
              <a:spcAft>
                <a:spcPts val="0"/>
              </a:spcAft>
              <a:buNone/>
            </a:pPr>
            <a:r>
              <a:rPr b="1" lang="bg"/>
              <a:t>list = [elements]</a:t>
            </a:r>
            <a:endParaRPr b="1"/>
          </a:p>
          <a:p>
            <a:pPr indent="0" lvl="0" marL="0" rtl="0" algn="l">
              <a:spcBef>
                <a:spcPts val="1200"/>
              </a:spcBef>
              <a:spcAft>
                <a:spcPts val="0"/>
              </a:spcAft>
              <a:buNone/>
            </a:pPr>
            <a:r>
              <a:rPr b="1" lang="bg"/>
              <a:t>list2 = list[start:stop:step] —&gt; [:]</a:t>
            </a:r>
            <a:endParaRPr b="1"/>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spam[-3:</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1303800" y="250200"/>
            <a:ext cx="70305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latin typeface="Georgia"/>
                <a:ea typeface="Georgia"/>
                <a:cs typeface="Georgia"/>
                <a:sym typeface="Georgia"/>
              </a:rPr>
              <a:t>Python Syntax- Variables</a:t>
            </a:r>
            <a:endParaRPr>
              <a:latin typeface="Georgia"/>
              <a:ea typeface="Georgia"/>
              <a:cs typeface="Georgia"/>
              <a:sym typeface="Georgia"/>
            </a:endParaRPr>
          </a:p>
        </p:txBody>
      </p:sp>
      <p:sp>
        <p:nvSpPr>
          <p:cNvPr id="474" name="Google Shape;474;p40"/>
          <p:cNvSpPr txBox="1"/>
          <p:nvPr>
            <p:ph idx="1" type="body"/>
          </p:nvPr>
        </p:nvSpPr>
        <p:spPr>
          <a:xfrm>
            <a:off x="1303800" y="1034850"/>
            <a:ext cx="7030500" cy="349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800">
                <a:latin typeface="Georgia"/>
                <a:ea typeface="Georgia"/>
                <a:cs typeface="Georgia"/>
                <a:sym typeface="Georgia"/>
              </a:rPr>
              <a:t>Python variables are created when you assign them a value. </a:t>
            </a:r>
            <a:endParaRPr sz="1800">
              <a:latin typeface="Georgia"/>
              <a:ea typeface="Georgia"/>
              <a:cs typeface="Georgia"/>
              <a:sym typeface="Georgia"/>
            </a:endParaRPr>
          </a:p>
          <a:p>
            <a:pPr indent="0" lvl="0" marL="0" rtl="0" algn="l">
              <a:spcBef>
                <a:spcPts val="1200"/>
              </a:spcBef>
              <a:spcAft>
                <a:spcPts val="0"/>
              </a:spcAft>
              <a:buNone/>
            </a:pPr>
            <a:r>
              <a:rPr lang="bg" sz="1800">
                <a:latin typeface="Georgia"/>
                <a:ea typeface="Georgia"/>
                <a:cs typeface="Georgia"/>
                <a:sym typeface="Georgia"/>
              </a:rPr>
              <a:t>There is no explicit command to declare a variable.</a:t>
            </a:r>
            <a:endParaRPr sz="1800">
              <a:latin typeface="Georgia"/>
              <a:ea typeface="Georgia"/>
              <a:cs typeface="Georgia"/>
              <a:sym typeface="Georgia"/>
            </a:endParaRPr>
          </a:p>
          <a:p>
            <a:pPr indent="0" lvl="0" marL="0" rtl="0" algn="l">
              <a:spcBef>
                <a:spcPts val="1200"/>
              </a:spcBef>
              <a:spcAft>
                <a:spcPts val="0"/>
              </a:spcAft>
              <a:buNone/>
            </a:pPr>
            <a:r>
              <a:rPr lang="bg" sz="1800">
                <a:latin typeface="Georgia"/>
                <a:ea typeface="Georgia"/>
                <a:cs typeface="Georgia"/>
                <a:sym typeface="Georgia"/>
              </a:rPr>
              <a:t>The type of the variable is determined automatically by the interpreter depending on the assigned value.</a:t>
            </a:r>
            <a:endParaRPr sz="1800">
              <a:latin typeface="Georgia"/>
              <a:ea typeface="Georgia"/>
              <a:cs typeface="Georgia"/>
              <a:sym typeface="Georgia"/>
            </a:endParaRPr>
          </a:p>
          <a:p>
            <a:pPr indent="0" lvl="0" marL="0" rtl="0" algn="l">
              <a:spcBef>
                <a:spcPts val="1200"/>
              </a:spcBef>
              <a:spcAft>
                <a:spcPts val="0"/>
              </a:spcAft>
              <a:buNone/>
            </a:pPr>
            <a:r>
              <a:rPr lang="bg"/>
              <a:t>x = 100</a:t>
            </a:r>
            <a:endParaRPr/>
          </a:p>
          <a:p>
            <a:pPr indent="0" lvl="0" marL="0" rtl="0" algn="l">
              <a:spcBef>
                <a:spcPts val="1200"/>
              </a:spcBef>
              <a:spcAft>
                <a:spcPts val="0"/>
              </a:spcAft>
              <a:buNone/>
            </a:pPr>
            <a:r>
              <a:rPr lang="bg"/>
              <a:t>y = “CodeAcademy”</a:t>
            </a:r>
            <a:endParaRPr/>
          </a:p>
          <a:p>
            <a:pPr indent="0" lvl="0" marL="0" rtl="0" algn="l">
              <a:spcBef>
                <a:spcPts val="1200"/>
              </a:spcBef>
              <a:spcAft>
                <a:spcPts val="0"/>
              </a:spcAft>
              <a:buNone/>
            </a:pPr>
            <a:r>
              <a:rPr lang="bg"/>
              <a:t>z = 4,5</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93"/>
          <p:cNvSpPr txBox="1"/>
          <p:nvPr>
            <p:ph idx="1" type="body"/>
          </p:nvPr>
        </p:nvSpPr>
        <p:spPr>
          <a:xfrm>
            <a:off x="1303800" y="159275"/>
            <a:ext cx="7030500" cy="437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bg"/>
              <a:t>List slicing - extended</a:t>
            </a:r>
            <a:endParaRPr b="1"/>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"w"</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'w'</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'w'</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'w'</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94"/>
          <p:cNvSpPr txBox="1"/>
          <p:nvPr>
            <p:ph idx="1" type="body"/>
          </p:nvPr>
        </p:nvSpPr>
        <p:spPr>
          <a:xfrm>
            <a:off x="1303800" y="163950"/>
            <a:ext cx="7030500" cy="4367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bg"/>
              <a:t>The power of slicing.</a:t>
            </a:r>
            <a:endParaRPr b="1"/>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 </a:t>
            </a:r>
            <a:r>
              <a:rPr i="1" lang="bg" sz="1050">
                <a:solidFill>
                  <a:srgbClr val="408080"/>
                </a:solidFill>
                <a:highlight>
                  <a:srgbClr val="F8F9FA"/>
                </a:highlight>
                <a:latin typeface="Courier New"/>
                <a:ea typeface="Courier New"/>
                <a:cs typeface="Courier New"/>
                <a:sym typeface="Courier New"/>
              </a:rPr>
              <a:t># insert elements at beginning of list.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 </a:t>
            </a:r>
            <a:r>
              <a:rPr i="1" lang="bg" sz="1050">
                <a:solidFill>
                  <a:srgbClr val="408080"/>
                </a:solidFill>
                <a:highlight>
                  <a:srgbClr val="F8F9FA"/>
                </a:highlight>
                <a:latin typeface="Courier New"/>
                <a:ea typeface="Courier New"/>
                <a:cs typeface="Courier New"/>
                <a:sym typeface="Courier New"/>
              </a:rPr>
              <a:t># delete elements at beginning of list.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is the same as “b = b + [7, 8, 9]”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 </a:t>
            </a:r>
            <a:r>
              <a:rPr i="1" lang="bg" sz="1050">
                <a:solidFill>
                  <a:srgbClr val="408080"/>
                </a:solidFill>
                <a:highlight>
                  <a:srgbClr val="F8F9FA"/>
                </a:highlight>
                <a:latin typeface="Courier New"/>
                <a:ea typeface="Courier New"/>
                <a:cs typeface="Courier New"/>
                <a:sym typeface="Courier New"/>
              </a:rPr>
              <a:t># add elements at end of list.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95"/>
          <p:cNvSpPr txBox="1"/>
          <p:nvPr>
            <p:ph idx="1" type="body"/>
          </p:nvPr>
        </p:nvSpPr>
        <p:spPr>
          <a:xfrm>
            <a:off x="1303800" y="163950"/>
            <a:ext cx="7030500" cy="4367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bg"/>
              <a:t>Deep copy vs Shallow copy</a:t>
            </a:r>
            <a:endParaRPr b="1"/>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 deep copy of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both have changed</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not a deep copy</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96"/>
          <p:cNvSpPr txBox="1"/>
          <p:nvPr>
            <p:ph idx="1" type="body"/>
          </p:nvPr>
        </p:nvSpPr>
        <p:spPr>
          <a:xfrm>
            <a:off x="1303800" y="145225"/>
            <a:ext cx="7030500" cy="438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bg"/>
              <a:t>Deep copy</a:t>
            </a:r>
            <a:endParaRPr/>
          </a:p>
          <a:p>
            <a:pPr indent="0" lvl="0" marL="0" rtl="0" algn="l">
              <a:spcBef>
                <a:spcPts val="1200"/>
              </a:spcBef>
              <a:spcAft>
                <a:spcPts val="0"/>
              </a:spcAft>
              <a:buNone/>
            </a:pPr>
            <a:r>
              <a:rPr lang="bg"/>
              <a:t>import copy</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copy</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deepcopy(b)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only b has changed</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 true deep copy</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97"/>
          <p:cNvSpPr txBox="1"/>
          <p:nvPr>
            <p:ph type="title"/>
          </p:nvPr>
        </p:nvSpPr>
        <p:spPr>
          <a:xfrm>
            <a:off x="1303800" y="92650"/>
            <a:ext cx="7030500" cy="58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Built-in list methods</a:t>
            </a:r>
            <a:endParaRPr/>
          </a:p>
        </p:txBody>
      </p:sp>
      <p:sp>
        <p:nvSpPr>
          <p:cNvPr id="1321" name="Google Shape;1321;p197"/>
          <p:cNvSpPr txBox="1"/>
          <p:nvPr>
            <p:ph idx="1" type="body"/>
          </p:nvPr>
        </p:nvSpPr>
        <p:spPr>
          <a:xfrm>
            <a:off x="1303800" y="735450"/>
            <a:ext cx="7030500" cy="37962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.append(</a:t>
            </a:r>
            <a:r>
              <a:rPr b="1" i="1" lang="bg" sz="1250">
                <a:solidFill>
                  <a:srgbClr val="000000"/>
                </a:solidFill>
                <a:highlight>
                  <a:srgbClr val="F8F9FA"/>
                </a:highlight>
                <a:latin typeface="Courier New"/>
                <a:ea typeface="Courier New"/>
                <a:cs typeface="Courier New"/>
                <a:sym typeface="Courier New"/>
              </a:rPr>
              <a:t>x</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append(</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60000"/>
              </a:lnSpc>
              <a:spcBef>
                <a:spcPts val="12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.clear()</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eggs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eggs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clear()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eggs</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98"/>
          <p:cNvSpPr txBox="1"/>
          <p:nvPr>
            <p:ph idx="1" type="body"/>
          </p:nvPr>
        </p:nvSpPr>
        <p:spPr>
          <a:xfrm>
            <a:off x="1303800" y="215475"/>
            <a:ext cx="7030500" cy="45660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.count(</a:t>
            </a:r>
            <a:r>
              <a:rPr b="1" i="1" lang="bg" sz="1250">
                <a:solidFill>
                  <a:srgbClr val="000000"/>
                </a:solidFill>
                <a:highlight>
                  <a:srgbClr val="F8F9FA"/>
                </a:highlight>
                <a:latin typeface="Courier New"/>
                <a:ea typeface="Courier New"/>
                <a:cs typeface="Courier New"/>
                <a:sym typeface="Courier New"/>
              </a:rPr>
              <a:t>x</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votes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y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votes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count(</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 y</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.extend(</a:t>
            </a:r>
            <a:r>
              <a:rPr b="1" i="1" lang="bg" sz="1250">
                <a:solidFill>
                  <a:srgbClr val="000000"/>
                </a:solidFill>
                <a:highlight>
                  <a:srgbClr val="F8F9FA"/>
                </a:highlight>
                <a:latin typeface="Courier New"/>
                <a:ea typeface="Courier New"/>
                <a:cs typeface="Courier New"/>
                <a:sym typeface="Courier New"/>
              </a:rPr>
              <a:t>iterable</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extend([</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.index(</a:t>
            </a:r>
            <a:r>
              <a:rPr b="1" i="1" lang="bg" sz="1250">
                <a:solidFill>
                  <a:srgbClr val="000000"/>
                </a:solidFill>
                <a:highlight>
                  <a:srgbClr val="F8F9FA"/>
                </a:highlight>
                <a:latin typeface="Courier New"/>
                <a:ea typeface="Courier New"/>
                <a:cs typeface="Courier New"/>
                <a:sym typeface="Courier New"/>
              </a:rPr>
              <a:t>x[, start[, end]]</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votes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votes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index(</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 .index(</a:t>
            </a:r>
            <a:r>
              <a:rPr lang="bg" sz="1050">
                <a:solidFill>
                  <a:srgbClr val="BA2121"/>
                </a:solidFill>
                <a:highlight>
                  <a:srgbClr val="F8F9FA"/>
                </a:highlight>
                <a:latin typeface="Courier New"/>
                <a:ea typeface="Courier New"/>
                <a:cs typeface="Courier New"/>
                <a:sym typeface="Courier New"/>
              </a:rPr>
              <a:t>"no", 1</a:t>
            </a:r>
            <a:r>
              <a:rPr lang="bg" sz="1050">
                <a:solidFill>
                  <a:srgbClr val="000000"/>
                </a:solidFill>
                <a:highlight>
                  <a:srgbClr val="F8F9FA"/>
                </a:highlight>
                <a:latin typeface="Courier New"/>
                <a:ea typeface="Courier New"/>
                <a:cs typeface="Courier New"/>
                <a:sym typeface="Courier New"/>
              </a:rPr>
              <a:t>), .index(</a:t>
            </a:r>
            <a:r>
              <a:rPr lang="bg" sz="1050">
                <a:solidFill>
                  <a:srgbClr val="BA2121"/>
                </a:solidFill>
                <a:highlight>
                  <a:srgbClr val="F8F9FA"/>
                </a:highlight>
                <a:latin typeface="Courier New"/>
                <a:ea typeface="Courier New"/>
                <a:cs typeface="Courier New"/>
                <a:sym typeface="Courier New"/>
              </a:rPr>
              <a:t>"no", 1, 3</a:t>
            </a:r>
            <a:r>
              <a:rPr lang="bg" sz="1050">
                <a:solidFill>
                  <a:srgbClr val="000000"/>
                </a:solidFill>
                <a:highlight>
                  <a:srgbClr val="F8F9FA"/>
                </a:highlight>
                <a:latin typeface="Courier New"/>
                <a:ea typeface="Courier New"/>
                <a:cs typeface="Courier New"/>
                <a:sym typeface="Courier New"/>
              </a:rPr>
              <a:t>), .index(</a:t>
            </a:r>
            <a:r>
              <a:rPr lang="bg" sz="1050">
                <a:solidFill>
                  <a:srgbClr val="BA2121"/>
                </a:solidFill>
                <a:highlight>
                  <a:srgbClr val="F8F9FA"/>
                </a:highlight>
                <a:latin typeface="Courier New"/>
                <a:ea typeface="Courier New"/>
                <a:cs typeface="Courier New"/>
                <a:sym typeface="Courier New"/>
              </a:rPr>
              <a:t>"no", 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99"/>
          <p:cNvSpPr txBox="1"/>
          <p:nvPr>
            <p:ph idx="1" type="body"/>
          </p:nvPr>
        </p:nvSpPr>
        <p:spPr>
          <a:xfrm>
            <a:off x="1186950" y="196750"/>
            <a:ext cx="7147500" cy="4749000"/>
          </a:xfrm>
          <a:prstGeom prst="rect">
            <a:avLst/>
          </a:prstGeom>
        </p:spPr>
        <p:txBody>
          <a:bodyPr anchorCtr="0" anchor="t" bIns="91425" lIns="91425" spcFirstLastPara="1" rIns="91425" wrap="square" tIns="91425">
            <a:normAutofit fontScale="70000" lnSpcReduction="20000"/>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.insert(</a:t>
            </a:r>
            <a:r>
              <a:rPr b="1" i="1" lang="bg" sz="1250">
                <a:solidFill>
                  <a:srgbClr val="000000"/>
                </a:solidFill>
                <a:highlight>
                  <a:srgbClr val="F8F9FA"/>
                </a:highlight>
                <a:latin typeface="Courier New"/>
                <a:ea typeface="Courier New"/>
                <a:cs typeface="Courier New"/>
                <a:sym typeface="Courier New"/>
              </a:rPr>
              <a:t>i, x</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insert(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insert(</a:t>
            </a:r>
            <a:r>
              <a:rPr lang="bg" sz="1050">
                <a:solidFill>
                  <a:srgbClr val="666666"/>
                </a:solidFill>
                <a:highlight>
                  <a:srgbClr val="F8F9FA"/>
                </a:highlight>
                <a:latin typeface="Courier New"/>
                <a:ea typeface="Courier New"/>
                <a:cs typeface="Courier New"/>
                <a:sym typeface="Courier New"/>
              </a:rPr>
              <a:t>100</a:t>
            </a:r>
            <a:r>
              <a:rPr lang="bg" sz="1050">
                <a:solidFill>
                  <a:srgbClr val="000000"/>
                </a:solidFill>
                <a:highlight>
                  <a:srgbClr val="F8F9FA"/>
                </a:highlight>
                <a:latin typeface="Courier New"/>
                <a:ea typeface="Courier New"/>
                <a:cs typeface="Courier New"/>
                <a:sym typeface="Courier New"/>
              </a:rPr>
              <a:t>, 9)  # check result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insert(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8)	  # check result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insert(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7)   # check result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jam</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60000"/>
              </a:lnSpc>
              <a:spcBef>
                <a:spcPts val="12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.pop(</a:t>
            </a:r>
            <a:r>
              <a:rPr b="1" i="1" lang="bg" sz="1250">
                <a:solidFill>
                  <a:srgbClr val="000000"/>
                </a:solidFill>
                <a:highlight>
                  <a:srgbClr val="F8F9FA"/>
                </a:highlight>
                <a:latin typeface="Courier New"/>
                <a:ea typeface="Courier New"/>
                <a:cs typeface="Courier New"/>
                <a:sym typeface="Courier New"/>
              </a:rPr>
              <a:t>[i]</a:t>
            </a:r>
            <a:r>
              <a:rPr b="1" lang="bg" sz="1250">
                <a:solidFill>
                  <a:srgbClr val="000000"/>
                </a:solidFill>
                <a:highlight>
                  <a:srgbClr val="F8F9FA"/>
                </a:highlight>
                <a:latin typeface="Courier New"/>
                <a:ea typeface="Courier New"/>
                <a:cs typeface="Courier New"/>
                <a:sym typeface="Courier New"/>
              </a:rPr>
              <a:t>) - return the last element or the one by the given index.</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toast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jelly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toast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pop(</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first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toast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pop()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last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toast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pop(</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 </a:t>
            </a:r>
            <a:r>
              <a:rPr b="1" lang="bg" sz="1050">
                <a:solidFill>
                  <a:srgbClr val="000000"/>
                </a:solidFill>
                <a:highlight>
                  <a:srgbClr val="F8F9FA"/>
                </a:highlight>
                <a:latin typeface="Courier New"/>
                <a:ea typeface="Courier New"/>
                <a:cs typeface="Courier New"/>
                <a:sym typeface="Courier New"/>
              </a:rPr>
              <a:t>Returns the last element</a:t>
            </a:r>
            <a:endParaRPr b="1"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jelly</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toast</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00"/>
          <p:cNvSpPr txBox="1"/>
          <p:nvPr>
            <p:ph idx="1" type="body"/>
          </p:nvPr>
        </p:nvSpPr>
        <p:spPr>
          <a:xfrm>
            <a:off x="1303800" y="206125"/>
            <a:ext cx="7030500" cy="43254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.remove(</a:t>
            </a:r>
            <a:r>
              <a:rPr b="1" i="1" lang="bg" sz="1250">
                <a:solidFill>
                  <a:srgbClr val="000000"/>
                </a:solidFill>
                <a:highlight>
                  <a:srgbClr val="F8F9FA"/>
                </a:highlight>
                <a:latin typeface="Courier New"/>
                <a:ea typeface="Courier New"/>
                <a:cs typeface="Courier New"/>
                <a:sym typeface="Courier New"/>
              </a:rPr>
              <a:t>x</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remove(</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Item removed was not at position 2. It had value 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60000"/>
              </a:lnSpc>
              <a:spcBef>
                <a:spcPts val="1200"/>
              </a:spcBef>
              <a:spcAft>
                <a:spcPts val="0"/>
              </a:spcAft>
              <a:buNone/>
            </a:pPr>
            <a:r>
              <a:rPr b="1" i="1" lang="bg" sz="1250">
                <a:solidFill>
                  <a:srgbClr val="000000"/>
                </a:solidFill>
                <a:highlight>
                  <a:srgbClr val="F8F9FA"/>
                </a:highlight>
                <a:latin typeface="Courier New"/>
                <a:ea typeface="Courier New"/>
                <a:cs typeface="Courier New"/>
                <a:sym typeface="Courier New"/>
              </a:rPr>
              <a:t>list</a:t>
            </a:r>
            <a:r>
              <a:rPr b="1" lang="bg" sz="1250">
                <a:solidFill>
                  <a:srgbClr val="000000"/>
                </a:solidFill>
                <a:highlight>
                  <a:srgbClr val="F8F9FA"/>
                </a:highlight>
                <a:latin typeface="Courier New"/>
                <a:ea typeface="Courier New"/>
                <a:cs typeface="Courier New"/>
                <a:sym typeface="Courier New"/>
              </a:rPr>
              <a:t>.reverse()</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coke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coke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reverse()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coke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201"/>
          <p:cNvSpPr txBox="1"/>
          <p:nvPr>
            <p:ph idx="1" type="body"/>
          </p:nvPr>
        </p:nvSpPr>
        <p:spPr>
          <a:xfrm>
            <a:off x="1303800" y="265375"/>
            <a:ext cx="7030500" cy="42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list.</a:t>
            </a:r>
            <a:r>
              <a:rPr b="1" lang="bg" sz="1450">
                <a:solidFill>
                  <a:srgbClr val="222222"/>
                </a:solidFill>
                <a:highlight>
                  <a:srgbClr val="FFFFFF"/>
                </a:highlight>
                <a:latin typeface="Courier New"/>
                <a:ea typeface="Courier New"/>
                <a:cs typeface="Courier New"/>
                <a:sym typeface="Courier New"/>
              </a:rPr>
              <a:t>sort</a:t>
            </a:r>
            <a:r>
              <a:rPr lang="bg" sz="11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key=None</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reverse=False</a:t>
            </a:r>
            <a:r>
              <a:rPr lang="bg" sz="1100">
                <a:solidFill>
                  <a:srgbClr val="222222"/>
                </a:solidFill>
                <a:highlight>
                  <a:srgbClr val="FFFFFF"/>
                </a:highlight>
                <a:latin typeface="Arial"/>
                <a:ea typeface="Arial"/>
                <a:cs typeface="Arial"/>
                <a:sym typeface="Arial"/>
              </a:rPr>
              <a:t>)</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ages_list = [14, 15, 14, 15, 16, 17, 8, 19, 18, 35]</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ages_list.sort()  # Sort in place without return anything</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print(ages_list)</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&gt;&gt;&gt; [8, 14, 14, 15, 15, 16, 17, 18, 19, 35]</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You can also use the built-in </a:t>
            </a:r>
            <a:r>
              <a:rPr b="1" i="1" lang="bg" sz="1100">
                <a:solidFill>
                  <a:srgbClr val="222222"/>
                </a:solidFill>
                <a:highlight>
                  <a:srgbClr val="FFFFFF"/>
                </a:highlight>
                <a:latin typeface="Arial"/>
                <a:ea typeface="Arial"/>
                <a:cs typeface="Arial"/>
                <a:sym typeface="Arial"/>
              </a:rPr>
              <a:t>sorted() </a:t>
            </a:r>
            <a:r>
              <a:rPr lang="bg" sz="1100">
                <a:solidFill>
                  <a:srgbClr val="222222"/>
                </a:solidFill>
                <a:highlight>
                  <a:srgbClr val="FFFFFF"/>
                </a:highlight>
                <a:latin typeface="Arial"/>
                <a:ea typeface="Arial"/>
                <a:cs typeface="Arial"/>
                <a:sym typeface="Arial"/>
              </a:rPr>
              <a:t>function which returns the sorted list.</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222222"/>
                </a:solidFill>
                <a:highlight>
                  <a:srgbClr val="FFFFFF"/>
                </a:highlight>
                <a:latin typeface="Arial"/>
                <a:ea typeface="Arial"/>
                <a:cs typeface="Arial"/>
                <a:sym typeface="Arial"/>
              </a:rPr>
              <a:t>print("Sorted version of ages_adults_list: ", sorted(ages_adults_list, reverse=True))</a:t>
            </a:r>
            <a:endParaRPr sz="11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02"/>
          <p:cNvSpPr txBox="1"/>
          <p:nvPr>
            <p:ph type="title"/>
          </p:nvPr>
        </p:nvSpPr>
        <p:spPr>
          <a:xfrm>
            <a:off x="1303800" y="1112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Sorting with key</a:t>
            </a:r>
            <a:endParaRPr/>
          </a:p>
        </p:txBody>
      </p:sp>
      <p:sp>
        <p:nvSpPr>
          <p:cNvPr id="1347" name="Google Shape;1347;p202"/>
          <p:cNvSpPr txBox="1"/>
          <p:nvPr>
            <p:ph idx="1" type="body"/>
          </p:nvPr>
        </p:nvSpPr>
        <p:spPr>
          <a:xfrm>
            <a:off x="1303800" y="786475"/>
            <a:ext cx="7030500" cy="374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a:t>matrix_example = [</a:t>
            </a:r>
            <a:endParaRPr/>
          </a:p>
          <a:p>
            <a:pPr indent="0" lvl="0" marL="0" rtl="0" algn="l">
              <a:spcBef>
                <a:spcPts val="1200"/>
              </a:spcBef>
              <a:spcAft>
                <a:spcPts val="0"/>
              </a:spcAft>
              <a:buNone/>
            </a:pPr>
            <a:r>
              <a:rPr lang="bg"/>
              <a:t>    [1, 7, 9],</a:t>
            </a:r>
            <a:endParaRPr/>
          </a:p>
          <a:p>
            <a:pPr indent="0" lvl="0" marL="0" rtl="0" algn="l">
              <a:spcBef>
                <a:spcPts val="1200"/>
              </a:spcBef>
              <a:spcAft>
                <a:spcPts val="0"/>
              </a:spcAft>
              <a:buNone/>
            </a:pPr>
            <a:r>
              <a:rPr lang="bg"/>
              <a:t>    [4, 5, 6],</a:t>
            </a:r>
            <a:endParaRPr/>
          </a:p>
          <a:p>
            <a:pPr indent="0" lvl="0" marL="0" rtl="0" algn="l">
              <a:spcBef>
                <a:spcPts val="1200"/>
              </a:spcBef>
              <a:spcAft>
                <a:spcPts val="0"/>
              </a:spcAft>
              <a:buNone/>
            </a:pPr>
            <a:r>
              <a:rPr lang="bg"/>
              <a:t>    [7, 8, 9],</a:t>
            </a:r>
            <a:endParaRPr/>
          </a:p>
          <a:p>
            <a:pPr indent="0" lvl="0" marL="0" rtl="0" algn="l">
              <a:spcBef>
                <a:spcPts val="1200"/>
              </a:spcBef>
              <a:spcAft>
                <a:spcPts val="0"/>
              </a:spcAft>
              <a:buNone/>
            </a:pPr>
            <a:r>
              <a:rPr lang="bg"/>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 matrix_example.sort(key=lambda item: item[1], reverse=True)</a:t>
            </a:r>
            <a:endParaRPr/>
          </a:p>
          <a:p>
            <a:pPr indent="0" lvl="0" marL="0" rtl="0" algn="l">
              <a:spcBef>
                <a:spcPts val="1200"/>
              </a:spcBef>
              <a:spcAft>
                <a:spcPts val="0"/>
              </a:spcAft>
              <a:buNone/>
            </a:pPr>
            <a:r>
              <a:rPr lang="bg"/>
              <a:t>print(sorted(matrix_example, key=lambda item: item[1]))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g"/>
              <a:t># Both rows above are doing the same thing.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txBox="1"/>
          <p:nvPr>
            <p:ph type="title"/>
          </p:nvPr>
        </p:nvSpPr>
        <p:spPr>
          <a:xfrm>
            <a:off x="1303800" y="256150"/>
            <a:ext cx="7030500" cy="56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Python Syntax- Names</a:t>
            </a:r>
            <a:endParaRPr/>
          </a:p>
        </p:txBody>
      </p:sp>
      <p:sp>
        <p:nvSpPr>
          <p:cNvPr id="480" name="Google Shape;480;p41"/>
          <p:cNvSpPr txBox="1"/>
          <p:nvPr>
            <p:ph idx="1" type="body"/>
          </p:nvPr>
        </p:nvSpPr>
        <p:spPr>
          <a:xfrm>
            <a:off x="1303800" y="1075825"/>
            <a:ext cx="7030500" cy="3455700"/>
          </a:xfrm>
          <a:prstGeom prst="rect">
            <a:avLst/>
          </a:prstGeom>
        </p:spPr>
        <p:txBody>
          <a:bodyPr anchorCtr="0" anchor="t" bIns="91425" lIns="91425" spcFirstLastPara="1" rIns="91425" wrap="square" tIns="91425">
            <a:normAutofit fontScale="55000" lnSpcReduction="20000"/>
          </a:bodyPr>
          <a:lstStyle/>
          <a:p>
            <a:pPr indent="-317658" lvl="0" marL="457200" rtl="0" algn="l">
              <a:spcBef>
                <a:spcPts val="110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A variable name must start with a letter or the underscore character</a:t>
            </a:r>
            <a:endParaRPr sz="2550">
              <a:solidFill>
                <a:srgbClr val="000000"/>
              </a:solidFill>
              <a:highlight>
                <a:srgbClr val="FFFFFF"/>
              </a:highlight>
              <a:latin typeface="Georgia"/>
              <a:ea typeface="Georgia"/>
              <a:cs typeface="Georgia"/>
              <a:sym typeface="Georgia"/>
            </a:endParaRPr>
          </a:p>
          <a:p>
            <a:pPr indent="-317658" lvl="0" marL="457200" rtl="0" algn="l">
              <a:spcBef>
                <a:spcPts val="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A variable name cannot start with a number</a:t>
            </a:r>
            <a:endParaRPr sz="2550">
              <a:solidFill>
                <a:srgbClr val="000000"/>
              </a:solidFill>
              <a:highlight>
                <a:srgbClr val="FFFFFF"/>
              </a:highlight>
              <a:latin typeface="Georgia"/>
              <a:ea typeface="Georgia"/>
              <a:cs typeface="Georgia"/>
              <a:sym typeface="Georgia"/>
            </a:endParaRPr>
          </a:p>
          <a:p>
            <a:pPr indent="-317658" lvl="0" marL="457200" rtl="0" algn="l">
              <a:spcBef>
                <a:spcPts val="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A variable name can only contain alpha-numeric characters and underscores (A-z, 0-9, and _ )</a:t>
            </a:r>
            <a:endParaRPr sz="2550">
              <a:solidFill>
                <a:srgbClr val="000000"/>
              </a:solidFill>
              <a:highlight>
                <a:srgbClr val="FFFFFF"/>
              </a:highlight>
              <a:latin typeface="Georgia"/>
              <a:ea typeface="Georgia"/>
              <a:cs typeface="Georgia"/>
              <a:sym typeface="Georgia"/>
            </a:endParaRPr>
          </a:p>
          <a:p>
            <a:pPr indent="-317658" lvl="0" marL="457200" rtl="0" algn="l">
              <a:spcBef>
                <a:spcPts val="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Variable names are case-sensitive (age, Age and AGE are three different variables)</a:t>
            </a:r>
            <a:endParaRPr sz="2550">
              <a:solidFill>
                <a:srgbClr val="000000"/>
              </a:solidFill>
              <a:highlight>
                <a:srgbClr val="FFFFFF"/>
              </a:highlight>
              <a:latin typeface="Georgia"/>
              <a:ea typeface="Georgia"/>
              <a:cs typeface="Georgia"/>
              <a:sym typeface="Georgia"/>
            </a:endParaRPr>
          </a:p>
          <a:p>
            <a:pPr indent="0" lvl="0" marL="0" rtl="0" algn="l">
              <a:spcBef>
                <a:spcPts val="1100"/>
              </a:spcBef>
              <a:spcAft>
                <a:spcPts val="0"/>
              </a:spcAft>
              <a:buNone/>
            </a:pPr>
            <a:r>
              <a:rPr lang="bg" sz="2550">
                <a:solidFill>
                  <a:srgbClr val="000000"/>
                </a:solidFill>
                <a:highlight>
                  <a:srgbClr val="FFFFFF"/>
                </a:highlight>
                <a:latin typeface="Georgia"/>
                <a:ea typeface="Georgia"/>
                <a:cs typeface="Georgia"/>
                <a:sym typeface="Georgia"/>
              </a:rPr>
              <a:t>All options are possible:</a:t>
            </a:r>
            <a:endParaRPr sz="2550">
              <a:solidFill>
                <a:srgbClr val="000000"/>
              </a:solidFill>
              <a:highlight>
                <a:srgbClr val="FFFFFF"/>
              </a:highlight>
              <a:latin typeface="Georgia"/>
              <a:ea typeface="Georgia"/>
              <a:cs typeface="Georgia"/>
              <a:sym typeface="Georgia"/>
            </a:endParaRPr>
          </a:p>
          <a:p>
            <a:pPr indent="-317658" lvl="0" marL="457200" rtl="0" algn="l">
              <a:spcBef>
                <a:spcPts val="1100"/>
              </a:spcBef>
              <a:spcAft>
                <a:spcPts val="0"/>
              </a:spcAft>
              <a:buClr>
                <a:srgbClr val="000000"/>
              </a:buClr>
              <a:buSzPct val="100000"/>
              <a:buFont typeface="Georgia"/>
              <a:buChar char="●"/>
            </a:pPr>
            <a:r>
              <a:rPr lang="bg" sz="2550">
                <a:solidFill>
                  <a:srgbClr val="000000"/>
                </a:solidFill>
                <a:highlight>
                  <a:schemeClr val="lt1"/>
                </a:highlight>
                <a:latin typeface="Georgia"/>
                <a:ea typeface="Georgia"/>
                <a:cs typeface="Georgia"/>
                <a:sym typeface="Georgia"/>
              </a:rPr>
              <a:t>Snake Case: my_code_academy *** Only this is the Pythonic one</a:t>
            </a:r>
            <a:endParaRPr sz="2550">
              <a:solidFill>
                <a:srgbClr val="000000"/>
              </a:solidFill>
              <a:highlight>
                <a:srgbClr val="FFFFFF"/>
              </a:highlight>
              <a:latin typeface="Georgia"/>
              <a:ea typeface="Georgia"/>
              <a:cs typeface="Georgia"/>
              <a:sym typeface="Georgia"/>
            </a:endParaRPr>
          </a:p>
          <a:p>
            <a:pPr indent="-317658" lvl="0" marL="457200" rtl="0" algn="l">
              <a:spcBef>
                <a:spcPts val="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Camel Case:  myCodeAcademy</a:t>
            </a:r>
            <a:endParaRPr sz="2550">
              <a:solidFill>
                <a:srgbClr val="000000"/>
              </a:solidFill>
              <a:highlight>
                <a:srgbClr val="FFFFFF"/>
              </a:highlight>
              <a:latin typeface="Georgia"/>
              <a:ea typeface="Georgia"/>
              <a:cs typeface="Georgia"/>
              <a:sym typeface="Georgia"/>
            </a:endParaRPr>
          </a:p>
          <a:p>
            <a:pPr indent="-317658" lvl="0" marL="457200" rtl="0" algn="l">
              <a:spcBef>
                <a:spcPts val="0"/>
              </a:spcBef>
              <a:spcAft>
                <a:spcPts val="0"/>
              </a:spcAft>
              <a:buClr>
                <a:srgbClr val="000000"/>
              </a:buClr>
              <a:buSzPct val="100000"/>
              <a:buFont typeface="Georgia"/>
              <a:buChar char="●"/>
            </a:pPr>
            <a:r>
              <a:rPr lang="bg" sz="2550">
                <a:solidFill>
                  <a:srgbClr val="000000"/>
                </a:solidFill>
                <a:highlight>
                  <a:srgbClr val="FFFFFF"/>
                </a:highlight>
                <a:latin typeface="Georgia"/>
                <a:ea typeface="Georgia"/>
                <a:cs typeface="Georgia"/>
                <a:sym typeface="Georgia"/>
              </a:rPr>
              <a:t>Pascal Case: MyCodeAcademy *** Used for class names</a:t>
            </a:r>
            <a:endParaRPr sz="1500">
              <a:solidFill>
                <a:srgbClr val="000000"/>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sz="1500">
              <a:solidFill>
                <a:srgbClr val="000000"/>
              </a:solidFill>
              <a:highlight>
                <a:srgbClr val="FFFFFF"/>
              </a:highlight>
              <a:latin typeface="Georgia"/>
              <a:ea typeface="Georgia"/>
              <a:cs typeface="Georgia"/>
              <a:sym typeface="Georgia"/>
            </a:endParaRPr>
          </a:p>
          <a:p>
            <a:pPr indent="0" lvl="0" marL="457200" rtl="0" algn="l">
              <a:spcBef>
                <a:spcPts val="1100"/>
              </a:spcBef>
              <a:spcAft>
                <a:spcPts val="0"/>
              </a:spcAft>
              <a:buNone/>
            </a:pPr>
            <a:r>
              <a:t/>
            </a:r>
            <a:endParaRPr sz="1500">
              <a:solidFill>
                <a:srgbClr val="000000"/>
              </a:solidFill>
              <a:highlight>
                <a:srgbClr val="FFFFFF"/>
              </a:highlight>
              <a:latin typeface="Georgia"/>
              <a:ea typeface="Georgia"/>
              <a:cs typeface="Georgia"/>
              <a:sym typeface="Georgia"/>
            </a:endParaRPr>
          </a:p>
          <a:p>
            <a:pPr indent="0" lvl="0" marL="0" rtl="0" algn="l">
              <a:spcBef>
                <a:spcPts val="1100"/>
              </a:spcBef>
              <a:spcAft>
                <a:spcPts val="12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203"/>
          <p:cNvSpPr txBox="1"/>
          <p:nvPr>
            <p:ph type="title"/>
          </p:nvPr>
        </p:nvSpPr>
        <p:spPr>
          <a:xfrm>
            <a:off x="1303800" y="145025"/>
            <a:ext cx="70305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Deleting list or list elements by index</a:t>
            </a:r>
            <a:endParaRPr/>
          </a:p>
        </p:txBody>
      </p:sp>
      <p:sp>
        <p:nvSpPr>
          <p:cNvPr id="1353" name="Google Shape;1353;p203"/>
          <p:cNvSpPr txBox="1"/>
          <p:nvPr>
            <p:ph idx="1" type="body"/>
          </p:nvPr>
        </p:nvSpPr>
        <p:spPr>
          <a:xfrm>
            <a:off x="1303800" y="800950"/>
            <a:ext cx="7030500" cy="3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ages_list = [14, 15, 14, 15, 16, 17, 8, 19, 18, 35]</a:t>
            </a:r>
            <a:endParaRPr/>
          </a:p>
          <a:p>
            <a:pPr indent="0" lvl="0" marL="0" rtl="0" algn="l">
              <a:spcBef>
                <a:spcPts val="1200"/>
              </a:spcBef>
              <a:spcAft>
                <a:spcPts val="0"/>
              </a:spcAft>
              <a:buNone/>
            </a:pPr>
            <a:r>
              <a:rPr lang="bg"/>
              <a:t># By using the keyword </a:t>
            </a:r>
            <a:r>
              <a:rPr b="1" lang="bg"/>
              <a:t>del</a:t>
            </a:r>
            <a:endParaRPr b="1"/>
          </a:p>
          <a:p>
            <a:pPr indent="0" lvl="0" marL="0" rtl="0" algn="l">
              <a:spcBef>
                <a:spcPts val="1200"/>
              </a:spcBef>
              <a:spcAft>
                <a:spcPts val="0"/>
              </a:spcAft>
              <a:buNone/>
            </a:pPr>
            <a:r>
              <a:rPr b="1" lang="bg"/>
              <a:t>del </a:t>
            </a:r>
            <a:r>
              <a:rPr lang="bg"/>
              <a:t>ages_list[0]  # Will delete the element of index 0 from the ages_list</a:t>
            </a:r>
            <a:endParaRPr/>
          </a:p>
          <a:p>
            <a:pPr indent="0" lvl="0" marL="0" rtl="0" algn="l">
              <a:spcBef>
                <a:spcPts val="1200"/>
              </a:spcBef>
              <a:spcAft>
                <a:spcPts val="1200"/>
              </a:spcAft>
              <a:buNone/>
            </a:pPr>
            <a:r>
              <a:rPr b="1" lang="bg"/>
              <a:t>del </a:t>
            </a:r>
            <a:r>
              <a:rPr lang="bg"/>
              <a:t>ages_list  # Would delete the ages_list itself</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204"/>
          <p:cNvSpPr txBox="1"/>
          <p:nvPr>
            <p:ph type="title"/>
          </p:nvPr>
        </p:nvSpPr>
        <p:spPr>
          <a:xfrm>
            <a:off x="1303800" y="148850"/>
            <a:ext cx="7030500" cy="67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Sequence type - tuple</a:t>
            </a:r>
            <a:endParaRPr/>
          </a:p>
        </p:txBody>
      </p:sp>
      <p:sp>
        <p:nvSpPr>
          <p:cNvPr id="1359" name="Google Shape;1359;p204"/>
          <p:cNvSpPr txBox="1"/>
          <p:nvPr>
            <p:ph idx="1" type="body"/>
          </p:nvPr>
        </p:nvSpPr>
        <p:spPr>
          <a:xfrm>
            <a:off x="1191350" y="86110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a:t>Tuple is an </a:t>
            </a:r>
            <a:r>
              <a:rPr b="1" lang="bg"/>
              <a:t>immutable </a:t>
            </a:r>
            <a:r>
              <a:rPr lang="bg"/>
              <a:t>data type, useful for storing meaningful values. It can be used as a </a:t>
            </a:r>
            <a:r>
              <a:rPr b="1" lang="bg"/>
              <a:t>key </a:t>
            </a:r>
            <a:r>
              <a:rPr lang="bg"/>
              <a:t>for </a:t>
            </a:r>
            <a:r>
              <a:rPr b="1" lang="bg"/>
              <a:t>dict </a:t>
            </a:r>
            <a:r>
              <a:rPr lang="bg"/>
              <a:t>or </a:t>
            </a:r>
            <a:r>
              <a:rPr b="1" lang="bg"/>
              <a:t>set. </a:t>
            </a:r>
            <a:r>
              <a:rPr lang="bg"/>
              <a:t>Tuple can only be changed on creation.</a:t>
            </a:r>
            <a:endParaRPr/>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b="1" lang="bg"/>
              <a:t>coordinates = (45.2545, 25.26548)</a:t>
            </a:r>
            <a:endParaRPr b="1"/>
          </a:p>
          <a:p>
            <a:pPr indent="0" lvl="0" marL="0" rtl="0" algn="l">
              <a:spcBef>
                <a:spcPts val="1200"/>
              </a:spcBef>
              <a:spcAft>
                <a:spcPts val="0"/>
              </a:spcAft>
              <a:buNone/>
            </a:pPr>
            <a:r>
              <a:rPr b="1" lang="bg"/>
              <a:t>print(coordinates)</a:t>
            </a:r>
            <a:endParaRPr b="1"/>
          </a:p>
          <a:p>
            <a:pPr indent="0" lvl="0" marL="0" rtl="0" algn="l">
              <a:spcBef>
                <a:spcPts val="1200"/>
              </a:spcBef>
              <a:spcAft>
                <a:spcPts val="0"/>
              </a:spcAft>
              <a:buNone/>
            </a:pPr>
            <a:r>
              <a:rPr b="1" lang="bg"/>
              <a:t>print(type(coordinates))</a:t>
            </a:r>
            <a:endParaRPr b="1"/>
          </a:p>
          <a:p>
            <a:pPr indent="0" lvl="0" marL="0" rtl="0" algn="l">
              <a:spcBef>
                <a:spcPts val="1200"/>
              </a:spcBef>
              <a:spcAft>
                <a:spcPts val="0"/>
              </a:spcAft>
              <a:buNone/>
            </a:pPr>
            <a:r>
              <a:rPr b="1" lang="bg"/>
              <a:t># &gt;&gt;&gt; </a:t>
            </a:r>
            <a:r>
              <a:rPr b="1" lang="bg"/>
              <a:t>(45.2545, 25.26548)</a:t>
            </a:r>
            <a:endParaRPr b="1"/>
          </a:p>
          <a:p>
            <a:pPr indent="0" lvl="0" marL="0" rtl="0" algn="l">
              <a:spcBef>
                <a:spcPts val="1200"/>
              </a:spcBef>
              <a:spcAft>
                <a:spcPts val="0"/>
              </a:spcAft>
              <a:buNone/>
            </a:pPr>
            <a:r>
              <a:rPr b="1" lang="bg"/>
              <a:t>Like list has .count() and .index() built-in methods.</a:t>
            </a:r>
            <a:endParaRPr b="1"/>
          </a:p>
          <a:p>
            <a:pPr indent="0" lvl="0" marL="0" rtl="0" algn="r">
              <a:lnSpc>
                <a:spcPct val="105000"/>
              </a:lnSpc>
              <a:spcBef>
                <a:spcPts val="1200"/>
              </a:spcBef>
              <a:spcAft>
                <a:spcPts val="1200"/>
              </a:spcAft>
              <a:buNone/>
            </a:pPr>
            <a:r>
              <a:rPr lang="bg" sz="1033"/>
              <a:t>Let’s check some examples within Materials repo</a:t>
            </a:r>
            <a:endParaRPr b="1"/>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205"/>
          <p:cNvSpPr txBox="1"/>
          <p:nvPr>
            <p:ph idx="1" type="body"/>
          </p:nvPr>
        </p:nvSpPr>
        <p:spPr>
          <a:xfrm>
            <a:off x="1303800" y="215475"/>
            <a:ext cx="7030500" cy="43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choices = (</a:t>
            </a:r>
            <a:endParaRPr/>
          </a:p>
          <a:p>
            <a:pPr indent="0" lvl="0" marL="0" rtl="0" algn="l">
              <a:spcBef>
                <a:spcPts val="1200"/>
              </a:spcBef>
              <a:spcAft>
                <a:spcPts val="0"/>
              </a:spcAft>
              <a:buNone/>
            </a:pPr>
            <a:r>
              <a:rPr lang="bg"/>
              <a:t>      (0, “-----”),</a:t>
            </a:r>
            <a:endParaRPr/>
          </a:p>
          <a:p>
            <a:pPr indent="0" lvl="0" marL="0" rtl="0" algn="l">
              <a:spcBef>
                <a:spcPts val="1200"/>
              </a:spcBef>
              <a:spcAft>
                <a:spcPts val="0"/>
              </a:spcAft>
              <a:buNone/>
            </a:pPr>
            <a:r>
              <a:rPr lang="bg"/>
              <a:t>      (1, “Male”),</a:t>
            </a:r>
            <a:endParaRPr/>
          </a:p>
          <a:p>
            <a:pPr indent="0" lvl="0" marL="0" rtl="0" algn="l">
              <a:spcBef>
                <a:spcPts val="1200"/>
              </a:spcBef>
              <a:spcAft>
                <a:spcPts val="0"/>
              </a:spcAft>
              <a:buNone/>
            </a:pPr>
            <a:r>
              <a:rPr lang="bg"/>
              <a:t>      (2, “Female”),</a:t>
            </a:r>
            <a:endParaRPr/>
          </a:p>
          <a:p>
            <a:pPr indent="0" lvl="0" marL="0" rtl="0" algn="l">
              <a:spcBef>
                <a:spcPts val="1200"/>
              </a:spcBef>
              <a:spcAft>
                <a:spcPts val="0"/>
              </a:spcAft>
              <a:buNone/>
            </a:pPr>
            <a:r>
              <a:rPr lang="bg"/>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g"/>
              <a:t>choices + ((3, “Other”),) —&gt; Would cause new tuple created, it won’t mutate the </a:t>
            </a:r>
            <a:r>
              <a:rPr b="1" lang="bg"/>
              <a:t>choices.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206"/>
          <p:cNvSpPr txBox="1"/>
          <p:nvPr>
            <p:ph idx="1" type="body"/>
          </p:nvPr>
        </p:nvSpPr>
        <p:spPr>
          <a:xfrm>
            <a:off x="1303800" y="173325"/>
            <a:ext cx="7030500" cy="43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Tuples as keys in dict.</a:t>
            </a:r>
            <a:endParaRPr/>
          </a:p>
          <a:p>
            <a:pPr indent="0" lvl="0" marL="0" rtl="0" algn="l">
              <a:spcBef>
                <a:spcPts val="1200"/>
              </a:spcBef>
              <a:spcAft>
                <a:spcPts val="0"/>
              </a:spcAft>
              <a:buNone/>
            </a:pPr>
            <a:r>
              <a:rPr b="1" lang="bg"/>
              <a:t>persons_data</a:t>
            </a:r>
            <a:r>
              <a:rPr lang="bg"/>
              <a:t> = {</a:t>
            </a:r>
            <a:endParaRPr/>
          </a:p>
          <a:p>
            <a:pPr indent="0" lvl="0" marL="0" rtl="0" algn="l">
              <a:spcBef>
                <a:spcPts val="1200"/>
              </a:spcBef>
              <a:spcAft>
                <a:spcPts val="0"/>
              </a:spcAft>
              <a:buNone/>
            </a:pPr>
            <a:r>
              <a:rPr lang="bg"/>
              <a:t>     (13, “Male”, “6th grade”): Person(),</a:t>
            </a:r>
            <a:endParaRPr/>
          </a:p>
          <a:p>
            <a:pPr indent="0" lvl="0" marL="0" rtl="0" algn="l">
              <a:spcBef>
                <a:spcPts val="1200"/>
              </a:spcBef>
              <a:spcAft>
                <a:spcPts val="0"/>
              </a:spcAft>
              <a:buNone/>
            </a:pPr>
            <a:r>
              <a:rPr lang="bg"/>
              <a:t>     (25, “Female”, “Magister”): Person(),</a:t>
            </a:r>
            <a:endParaRPr/>
          </a:p>
          <a:p>
            <a:pPr indent="0" lvl="0" marL="0" rtl="0" algn="l">
              <a:spcBef>
                <a:spcPts val="1200"/>
              </a:spcBef>
              <a:spcAft>
                <a:spcPts val="0"/>
              </a:spcAft>
              <a:buNone/>
            </a:pPr>
            <a:r>
              <a:rPr lang="bg"/>
              <a:t>      ….</a:t>
            </a:r>
            <a:endParaRPr/>
          </a:p>
          <a:p>
            <a:pPr indent="0" lvl="0" marL="0" rtl="0" algn="l">
              <a:spcBef>
                <a:spcPts val="1200"/>
              </a:spcBef>
              <a:spcAft>
                <a:spcPts val="0"/>
              </a:spcAft>
              <a:buNone/>
            </a:pPr>
            <a:r>
              <a:rPr lang="bg"/>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g"/>
              <a:t>There are lots of cases in practise where tuples can be very handy.</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07"/>
          <p:cNvSpPr txBox="1"/>
          <p:nvPr>
            <p:ph type="title"/>
          </p:nvPr>
        </p:nvSpPr>
        <p:spPr>
          <a:xfrm>
            <a:off x="1285075" y="125450"/>
            <a:ext cx="7030500" cy="64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Binary types</a:t>
            </a:r>
            <a:endParaRPr/>
          </a:p>
        </p:txBody>
      </p:sp>
      <p:sp>
        <p:nvSpPr>
          <p:cNvPr id="1375" name="Google Shape;1375;p207"/>
          <p:cNvSpPr txBox="1"/>
          <p:nvPr>
            <p:ph idx="1" type="body"/>
          </p:nvPr>
        </p:nvSpPr>
        <p:spPr>
          <a:xfrm>
            <a:off x="1219500" y="796350"/>
            <a:ext cx="7030500" cy="31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Bytes objects are immutable sequences of single bytes. Since many major binary protocols are based on the ASCII text encoding, bytes objects offer several methods that are only valid when working with ASCII compatible data and are closely related to string objects in a variety of other ways.</a:t>
            </a:r>
            <a:endParaRPr/>
          </a:p>
          <a:p>
            <a:pPr indent="0" lvl="0" marL="0" rtl="0" algn="l">
              <a:spcBef>
                <a:spcPts val="1200"/>
              </a:spcBef>
              <a:spcAft>
                <a:spcPts val="0"/>
              </a:spcAft>
              <a:buNone/>
            </a:pPr>
            <a:r>
              <a:rPr lang="bg"/>
              <a:t>Bytes literals:</a:t>
            </a:r>
            <a:endParaRPr/>
          </a:p>
          <a:p>
            <a:pPr indent="-304800" lvl="0" marL="457200" rtl="0" algn="l">
              <a:lnSpc>
                <a:spcPct val="140000"/>
              </a:lnSpc>
              <a:spcBef>
                <a:spcPts val="120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Single quotes: </a:t>
            </a:r>
            <a:r>
              <a:rPr lang="bg" sz="1150">
                <a:solidFill>
                  <a:srgbClr val="222222"/>
                </a:solidFill>
                <a:highlight>
                  <a:srgbClr val="ECF0F3"/>
                </a:highlight>
                <a:latin typeface="Courier New"/>
                <a:ea typeface="Courier New"/>
                <a:cs typeface="Courier New"/>
                <a:sym typeface="Courier New"/>
              </a:rPr>
              <a:t>b'still allows embedded "double" quotes'</a:t>
            </a:r>
            <a:endParaRPr sz="1150">
              <a:solidFill>
                <a:srgbClr val="222222"/>
              </a:solidFill>
              <a:highlight>
                <a:srgbClr val="ECF0F3"/>
              </a:highlight>
              <a:latin typeface="Courier New"/>
              <a:ea typeface="Courier New"/>
              <a:cs typeface="Courier New"/>
              <a:sym typeface="Courier New"/>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Double quotes: </a:t>
            </a:r>
            <a:r>
              <a:rPr lang="bg" sz="1150">
                <a:solidFill>
                  <a:srgbClr val="222222"/>
                </a:solidFill>
                <a:highlight>
                  <a:srgbClr val="ECF0F3"/>
                </a:highlight>
                <a:latin typeface="Courier New"/>
                <a:ea typeface="Courier New"/>
                <a:cs typeface="Courier New"/>
                <a:sym typeface="Courier New"/>
              </a:rPr>
              <a:t>b"still allows embedded 'single' quotes"</a:t>
            </a:r>
            <a:endParaRPr sz="1150">
              <a:solidFill>
                <a:srgbClr val="222222"/>
              </a:solidFill>
              <a:highlight>
                <a:srgbClr val="ECF0F3"/>
              </a:highlight>
              <a:latin typeface="Courier New"/>
              <a:ea typeface="Courier New"/>
              <a:cs typeface="Courier New"/>
              <a:sym typeface="Courier New"/>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Triple quoted: </a:t>
            </a:r>
            <a:r>
              <a:rPr lang="bg" sz="1150">
                <a:solidFill>
                  <a:srgbClr val="222222"/>
                </a:solidFill>
                <a:highlight>
                  <a:srgbClr val="ECF0F3"/>
                </a:highlight>
                <a:latin typeface="Courier New"/>
                <a:ea typeface="Courier New"/>
                <a:cs typeface="Courier New"/>
                <a:sym typeface="Courier New"/>
              </a:rPr>
              <a:t>b'''3 single quotes'''</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b"""3 double quotes"""</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08"/>
          <p:cNvSpPr txBox="1"/>
          <p:nvPr>
            <p:ph idx="1" type="body"/>
          </p:nvPr>
        </p:nvSpPr>
        <p:spPr>
          <a:xfrm>
            <a:off x="1147675" y="238900"/>
            <a:ext cx="7186500" cy="429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Only ASCII characters are permitted in bytes literals (regardless of the declared source code encoding). Any binary values over 127 must be entered into bytes literals using the appropriate escape sequence.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As with string literals, bytes literals may also use a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prefix to disable processing of escape sequences. See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String and Bytes literals</a:t>
            </a:r>
            <a:r>
              <a:rPr lang="bg" sz="1200">
                <a:solidFill>
                  <a:srgbClr val="222222"/>
                </a:solidFill>
                <a:highlight>
                  <a:srgbClr val="FFFFFF"/>
                </a:highlight>
                <a:latin typeface="Arial"/>
                <a:ea typeface="Arial"/>
                <a:cs typeface="Arial"/>
                <a:sym typeface="Arial"/>
              </a:rPr>
              <a:t> for more about the various forms of bytes literal, including supported escape sequences.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While bytes literals and representations are based on ASCII text, bytes objects actually behave like immutable sequences of integers, with each value in the sequence restricted such that </a:t>
            </a:r>
            <a:r>
              <a:rPr lang="bg" sz="1150">
                <a:solidFill>
                  <a:srgbClr val="222222"/>
                </a:solidFill>
                <a:highlight>
                  <a:srgbClr val="ECF0F3"/>
                </a:highlight>
                <a:latin typeface="Courier New"/>
                <a:ea typeface="Courier New"/>
                <a:cs typeface="Courier New"/>
                <a:sym typeface="Courier New"/>
              </a:rPr>
              <a:t>0 &lt;= x &lt; 256</a:t>
            </a:r>
            <a:r>
              <a:rPr lang="bg" sz="1200">
                <a:solidFill>
                  <a:srgbClr val="222222"/>
                </a:solidFill>
                <a:highlight>
                  <a:srgbClr val="FFFFFF"/>
                </a:highlight>
                <a:latin typeface="Arial"/>
                <a:ea typeface="Arial"/>
                <a:cs typeface="Arial"/>
                <a:sym typeface="Arial"/>
              </a:rPr>
              <a:t> (attempts to violate this restriction will trigger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ValueError</a:t>
            </a:r>
            <a:r>
              <a:rPr lang="bg" sz="1200">
                <a:solidFill>
                  <a:srgbClr val="222222"/>
                </a:solidFill>
                <a:highlight>
                  <a:srgbClr val="FFFFFF"/>
                </a:highlight>
                <a:latin typeface="Arial"/>
                <a:ea typeface="Arial"/>
                <a:cs typeface="Arial"/>
                <a:sym typeface="Arial"/>
              </a:rPr>
              <a:t>). This is done deliberately to emphasise that while many binary formats include ASCII based elements and can be usefully manipulated with some text-oriented algorithms, this is not generally the case for arbitrary binary data (blindly applying text processing algorithms to binary data formats that are not ASCII compatible will usually lead to data corruption).</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In addition to the literal forms, bytes objects can be created in a number of other ways:</a:t>
            </a:r>
            <a:endParaRPr sz="1200">
              <a:solidFill>
                <a:srgbClr val="222222"/>
              </a:solidFill>
              <a:highlight>
                <a:srgbClr val="FFFFFF"/>
              </a:highlight>
              <a:latin typeface="Arial"/>
              <a:ea typeface="Arial"/>
              <a:cs typeface="Arial"/>
              <a:sym typeface="Arial"/>
            </a:endParaRPr>
          </a:p>
          <a:p>
            <a:pPr indent="-299085" lvl="0" marL="457200" rtl="0" algn="l">
              <a:lnSpc>
                <a:spcPct val="140000"/>
              </a:lnSpc>
              <a:spcBef>
                <a:spcPts val="120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A zero-filled bytes object of a specified length: </a:t>
            </a:r>
            <a:r>
              <a:rPr lang="bg" sz="1150">
                <a:solidFill>
                  <a:srgbClr val="222222"/>
                </a:solidFill>
                <a:highlight>
                  <a:srgbClr val="ECF0F3"/>
                </a:highlight>
                <a:latin typeface="Courier New"/>
                <a:ea typeface="Courier New"/>
                <a:cs typeface="Courier New"/>
                <a:sym typeface="Courier New"/>
              </a:rPr>
              <a:t>bytes(10)</a:t>
            </a:r>
            <a:endParaRPr sz="1150">
              <a:solidFill>
                <a:srgbClr val="222222"/>
              </a:solidFill>
              <a:highlight>
                <a:srgbClr val="ECF0F3"/>
              </a:highlight>
              <a:latin typeface="Courier New"/>
              <a:ea typeface="Courier New"/>
              <a:cs typeface="Courier New"/>
              <a:sym typeface="Courier New"/>
            </a:endParaRPr>
          </a:p>
          <a:p>
            <a:pPr indent="-299085" lvl="0" marL="4572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From an iterable of integers: </a:t>
            </a:r>
            <a:r>
              <a:rPr lang="bg" sz="1150">
                <a:solidFill>
                  <a:srgbClr val="222222"/>
                </a:solidFill>
                <a:highlight>
                  <a:srgbClr val="ECF0F3"/>
                </a:highlight>
                <a:latin typeface="Courier New"/>
                <a:ea typeface="Courier New"/>
                <a:cs typeface="Courier New"/>
                <a:sym typeface="Courier New"/>
              </a:rPr>
              <a:t>bytes(range(20))</a:t>
            </a:r>
            <a:endParaRPr sz="1150">
              <a:solidFill>
                <a:srgbClr val="222222"/>
              </a:solidFill>
              <a:highlight>
                <a:srgbClr val="ECF0F3"/>
              </a:highlight>
              <a:latin typeface="Courier New"/>
              <a:ea typeface="Courier New"/>
              <a:cs typeface="Courier New"/>
              <a:sym typeface="Courier New"/>
            </a:endParaRPr>
          </a:p>
          <a:p>
            <a:pPr indent="-299085" lvl="0" marL="4572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Copying existing binary data via the buffer protocol: </a:t>
            </a:r>
            <a:r>
              <a:rPr lang="bg" sz="1150">
                <a:solidFill>
                  <a:srgbClr val="222222"/>
                </a:solidFill>
                <a:highlight>
                  <a:srgbClr val="ECF0F3"/>
                </a:highlight>
                <a:latin typeface="Courier New"/>
                <a:ea typeface="Courier New"/>
                <a:cs typeface="Courier New"/>
                <a:sym typeface="Courier New"/>
              </a:rPr>
              <a:t>bytes(obj)</a:t>
            </a:r>
            <a:endParaRPr sz="1150">
              <a:solidFill>
                <a:srgbClr val="222222"/>
              </a:solidFill>
              <a:highlight>
                <a:srgbClr val="ECF0F3"/>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209"/>
          <p:cNvSpPr txBox="1"/>
          <p:nvPr>
            <p:ph idx="1" type="body"/>
          </p:nvPr>
        </p:nvSpPr>
        <p:spPr>
          <a:xfrm>
            <a:off x="1303800" y="224850"/>
            <a:ext cx="7030500" cy="45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Since 2 hexadecimal digits correspond precisely to a single byte, hexadecimal numbers are a commonly used format for describing binary data. Accordingly, the bytes type has an additional class method to read data in that format: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450">
                <a:solidFill>
                  <a:srgbClr val="222222"/>
                </a:solidFill>
                <a:highlight>
                  <a:srgbClr val="FFFFFF"/>
                </a:highlight>
                <a:latin typeface="Courier New"/>
                <a:ea typeface="Courier New"/>
                <a:cs typeface="Courier New"/>
                <a:sym typeface="Courier New"/>
              </a:rPr>
              <a:t>bytes.fromhex</a:t>
            </a:r>
            <a:r>
              <a:rPr lang="bg" sz="11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string</a:t>
            </a:r>
            <a:r>
              <a:rPr lang="bg" sz="1100">
                <a:solidFill>
                  <a:srgbClr val="222222"/>
                </a:solidFill>
                <a:highlight>
                  <a:srgbClr val="FFFFFF"/>
                </a:highlight>
                <a:latin typeface="Arial"/>
                <a:ea typeface="Arial"/>
                <a:cs typeface="Arial"/>
                <a:sym typeface="Arial"/>
              </a:rPr>
              <a:t>)</a:t>
            </a:r>
            <a:endParaRPr sz="11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class method returns a bytes object, decoding the given string object. The string must contain two hexadecimal digits per byte, with ASCII whitespace being ignored.</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008000"/>
                </a:solidFill>
                <a:highlight>
                  <a:srgbClr val="EEFFCC"/>
                </a:highlight>
                <a:latin typeface="Courier New"/>
                <a:ea typeface="Courier New"/>
                <a:cs typeface="Courier New"/>
                <a:sym typeface="Courier New"/>
              </a:rPr>
              <a:t>bytes</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fromhex(</a:t>
            </a:r>
            <a:r>
              <a:rPr lang="bg" sz="1150">
                <a:solidFill>
                  <a:srgbClr val="BA2121"/>
                </a:solidFill>
                <a:highlight>
                  <a:srgbClr val="EEFFCC"/>
                </a:highlight>
                <a:latin typeface="Courier New"/>
                <a:ea typeface="Courier New"/>
                <a:cs typeface="Courier New"/>
                <a:sym typeface="Courier New"/>
              </a:rPr>
              <a:t>'2Ef0 F1f2  '</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b'.\xf0\xf1\xf2'</a:t>
            </a:r>
            <a:endParaRPr sz="1150">
              <a:solidFill>
                <a:srgbClr val="717171"/>
              </a:solidFill>
              <a:highlight>
                <a:srgbClr val="EEFFCC"/>
              </a:highlight>
              <a:latin typeface="Courier New"/>
              <a:ea typeface="Courier New"/>
              <a:cs typeface="Courier New"/>
              <a:sym typeface="Courier New"/>
            </a:endParaRPr>
          </a:p>
          <a:p>
            <a:pPr indent="0" lvl="0" marL="50800" marR="50800" rtl="0" algn="l">
              <a:lnSpc>
                <a:spcPct val="115800"/>
              </a:lnSpc>
              <a:spcBef>
                <a:spcPts val="1100"/>
              </a:spcBef>
              <a:spcAft>
                <a:spcPts val="0"/>
              </a:spcAft>
              <a:buNone/>
            </a:pPr>
            <a:r>
              <a:rPr i="1" lang="bg" sz="1200">
                <a:solidFill>
                  <a:srgbClr val="222222"/>
                </a:solidFill>
                <a:highlight>
                  <a:srgbClr val="FFFFFF"/>
                </a:highlight>
                <a:latin typeface="Arial"/>
                <a:ea typeface="Arial"/>
                <a:cs typeface="Arial"/>
                <a:sym typeface="Arial"/>
              </a:rPr>
              <a:t>Changed in version 3.7: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bytes.fromhex()</a:t>
            </a:r>
            <a:r>
              <a:rPr lang="bg" sz="1200">
                <a:solidFill>
                  <a:srgbClr val="222222"/>
                </a:solidFill>
                <a:highlight>
                  <a:srgbClr val="FFFFFF"/>
                </a:highlight>
                <a:latin typeface="Arial"/>
                <a:ea typeface="Arial"/>
                <a:cs typeface="Arial"/>
                <a:sym typeface="Arial"/>
              </a:rPr>
              <a:t> now skips all ASCII whitespace in the string, not just spaces.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reverse conversion function exists to transform a bytes object into its hexadecimal representation.</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b="1" lang="bg" sz="1450">
                <a:solidFill>
                  <a:srgbClr val="222222"/>
                </a:solidFill>
                <a:highlight>
                  <a:srgbClr val="FFFFFF"/>
                </a:highlight>
                <a:latin typeface="Courier New"/>
                <a:ea typeface="Courier New"/>
                <a:cs typeface="Courier New"/>
                <a:sym typeface="Courier New"/>
              </a:rPr>
              <a:t>hex</a:t>
            </a:r>
            <a:r>
              <a:rPr lang="bg" sz="1200">
                <a:solidFill>
                  <a:srgbClr val="222222"/>
                </a:solidFill>
                <a:highlight>
                  <a:srgbClr val="FFFFFF"/>
                </a:highlight>
                <a:latin typeface="Arial"/>
                <a:ea typeface="Arial"/>
                <a:cs typeface="Arial"/>
                <a:sym typeface="Arial"/>
              </a:rPr>
              <a:t>(</a:t>
            </a:r>
            <a:r>
              <a:rPr lang="bg" sz="155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sep</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bytes_per_sep</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Return a string object containing two hexadecimal digits for each byte in the instance.</a:t>
            </a:r>
            <a:endParaRPr sz="1200">
              <a:solidFill>
                <a:srgbClr val="AACC99"/>
              </a:solidFill>
              <a:highlight>
                <a:srgbClr val="FFFFFF"/>
              </a:highlight>
              <a:latin typeface="Courier New"/>
              <a:ea typeface="Courier New"/>
              <a:cs typeface="Courier New"/>
              <a:sym typeface="Courier New"/>
            </a:endParaRPr>
          </a:p>
          <a:p>
            <a:pPr indent="0" lvl="0" marL="50800" marR="50800" rtl="0" algn="l">
              <a:lnSpc>
                <a:spcPct val="115800"/>
              </a:lnSpc>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a:t>
            </a:r>
            <a:r>
              <a:rPr b="1" lang="bg" sz="1150">
                <a:solidFill>
                  <a:srgbClr val="AA5D1F"/>
                </a:solidFill>
                <a:highlight>
                  <a:srgbClr val="EEFFCC"/>
                </a:highlight>
                <a:latin typeface="Courier New"/>
                <a:ea typeface="Courier New"/>
                <a:cs typeface="Courier New"/>
                <a:sym typeface="Courier New"/>
              </a:rPr>
              <a:t>\xf0\xf1\xf2</a:t>
            </a:r>
            <a:r>
              <a:rPr lang="bg" sz="1150">
                <a:solidFill>
                  <a:srgbClr val="BA2121"/>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hex()</a:t>
            </a:r>
            <a:endParaRPr sz="1150">
              <a:solidFill>
                <a:srgbClr val="333333"/>
              </a:solidFill>
              <a:highlight>
                <a:srgbClr val="EEFFCC"/>
              </a:highlight>
              <a:latin typeface="Courier New"/>
              <a:ea typeface="Courier New"/>
              <a:cs typeface="Courier New"/>
              <a:sym typeface="Courier New"/>
            </a:endParaRPr>
          </a:p>
          <a:p>
            <a:pPr indent="0" lvl="0" marL="342900" marR="50800" rtl="0" algn="l">
              <a:lnSpc>
                <a:spcPct val="115800"/>
              </a:lnSpc>
              <a:spcBef>
                <a:spcPts val="1400"/>
              </a:spcBef>
              <a:spcAft>
                <a:spcPts val="0"/>
              </a:spcAft>
              <a:buNone/>
            </a:pPr>
            <a:r>
              <a:rPr lang="bg" sz="1150">
                <a:solidFill>
                  <a:srgbClr val="717171"/>
                </a:solidFill>
                <a:highlight>
                  <a:srgbClr val="EEFFCC"/>
                </a:highlight>
                <a:latin typeface="Courier New"/>
                <a:ea typeface="Courier New"/>
                <a:cs typeface="Courier New"/>
                <a:sym typeface="Courier New"/>
              </a:rPr>
              <a:t>'f0f1f2'</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210"/>
          <p:cNvSpPr txBox="1"/>
          <p:nvPr>
            <p:ph idx="1" type="body"/>
          </p:nvPr>
        </p:nvSpPr>
        <p:spPr>
          <a:xfrm>
            <a:off x="1303800" y="238900"/>
            <a:ext cx="7030500" cy="45345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you want to make the hex string easier to read, you can specify a single character separator </a:t>
            </a:r>
            <a:r>
              <a:rPr i="1" lang="bg" sz="1200">
                <a:solidFill>
                  <a:srgbClr val="222222"/>
                </a:solidFill>
                <a:highlight>
                  <a:srgbClr val="FFFFFF"/>
                </a:highlight>
                <a:latin typeface="Arial"/>
                <a:ea typeface="Arial"/>
                <a:cs typeface="Arial"/>
                <a:sym typeface="Arial"/>
              </a:rPr>
              <a:t>sep</a:t>
            </a:r>
            <a:r>
              <a:rPr lang="bg" sz="1200">
                <a:solidFill>
                  <a:srgbClr val="222222"/>
                </a:solidFill>
                <a:highlight>
                  <a:srgbClr val="FFFFFF"/>
                </a:highlight>
                <a:latin typeface="Arial"/>
                <a:ea typeface="Arial"/>
                <a:cs typeface="Arial"/>
                <a:sym typeface="Arial"/>
              </a:rPr>
              <a:t> parameter to include in the output. By default between each byte. A second optional </a:t>
            </a:r>
            <a:r>
              <a:rPr i="1" lang="bg" sz="1200">
                <a:solidFill>
                  <a:srgbClr val="222222"/>
                </a:solidFill>
                <a:highlight>
                  <a:srgbClr val="FFFFFF"/>
                </a:highlight>
                <a:latin typeface="Arial"/>
                <a:ea typeface="Arial"/>
                <a:cs typeface="Arial"/>
                <a:sym typeface="Arial"/>
              </a:rPr>
              <a:t>bytes_per_sep</a:t>
            </a:r>
            <a:r>
              <a:rPr lang="bg" sz="1200">
                <a:solidFill>
                  <a:srgbClr val="222222"/>
                </a:solidFill>
                <a:highlight>
                  <a:srgbClr val="FFFFFF"/>
                </a:highlight>
                <a:latin typeface="Arial"/>
                <a:ea typeface="Arial"/>
                <a:cs typeface="Arial"/>
                <a:sym typeface="Arial"/>
              </a:rPr>
              <a:t> parameter controls the spacing. Positive values calculate the separator position from the right, negative values from the left.</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value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b'</a:t>
            </a:r>
            <a:r>
              <a:rPr b="1" lang="bg" sz="1150">
                <a:solidFill>
                  <a:srgbClr val="AA5D1F"/>
                </a:solidFill>
                <a:highlight>
                  <a:srgbClr val="EEFFCC"/>
                </a:highlight>
                <a:latin typeface="Courier New"/>
                <a:ea typeface="Courier New"/>
                <a:cs typeface="Courier New"/>
                <a:sym typeface="Courier New"/>
              </a:rPr>
              <a:t>\xf0\xf1\xf2</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value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hex(</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'f0-f1-f2'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value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hex(</a:t>
            </a:r>
            <a:r>
              <a:rPr lang="bg" sz="1150">
                <a:solidFill>
                  <a:srgbClr val="BA2121"/>
                </a:solidFill>
                <a:highlight>
                  <a:srgbClr val="EEFFCC"/>
                </a:highlight>
                <a:latin typeface="Courier New"/>
                <a:ea typeface="Courier New"/>
                <a:cs typeface="Courier New"/>
                <a:sym typeface="Courier New"/>
              </a:rPr>
              <a:t>'_'</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'f0_f1f2'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b'UUDDLRLRAB'</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hex(</a:t>
            </a:r>
            <a:r>
              <a:rPr lang="bg" sz="1150">
                <a:solidFill>
                  <a:srgbClr val="BA2121"/>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15800"/>
              </a:lnSpc>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'55554444 4c524c52 4142'</a:t>
            </a:r>
            <a:endParaRPr sz="1150">
              <a:solidFill>
                <a:srgbClr val="717171"/>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New in version 3.5.</a:t>
            </a:r>
            <a:endParaRPr i="1"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1200"/>
              </a:spcAft>
              <a:buNone/>
            </a:pPr>
            <a:r>
              <a:rPr i="1" lang="bg" sz="1200">
                <a:solidFill>
                  <a:srgbClr val="222222"/>
                </a:solidFill>
                <a:highlight>
                  <a:srgbClr val="FFFFFF"/>
                </a:highlight>
                <a:latin typeface="Arial"/>
                <a:ea typeface="Arial"/>
                <a:cs typeface="Arial"/>
                <a:sym typeface="Arial"/>
              </a:rPr>
              <a:t>Changed in version 3.8: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bytes.hex()</a:t>
            </a:r>
            <a:r>
              <a:rPr lang="bg" sz="1200">
                <a:solidFill>
                  <a:srgbClr val="222222"/>
                </a:solidFill>
                <a:highlight>
                  <a:srgbClr val="FFFFFF"/>
                </a:highlight>
                <a:latin typeface="Arial"/>
                <a:ea typeface="Arial"/>
                <a:cs typeface="Arial"/>
                <a:sym typeface="Arial"/>
              </a:rPr>
              <a:t> now supports optional </a:t>
            </a:r>
            <a:r>
              <a:rPr i="1" lang="bg" sz="1200">
                <a:solidFill>
                  <a:srgbClr val="222222"/>
                </a:solidFill>
                <a:highlight>
                  <a:srgbClr val="FFFFFF"/>
                </a:highlight>
                <a:latin typeface="Arial"/>
                <a:ea typeface="Arial"/>
                <a:cs typeface="Arial"/>
                <a:sym typeface="Arial"/>
              </a:rPr>
              <a:t>sep</a:t>
            </a:r>
            <a:r>
              <a:rPr lang="bg" sz="1200">
                <a:solidFill>
                  <a:srgbClr val="222222"/>
                </a:solidFill>
                <a:highlight>
                  <a:srgbClr val="FFFFFF"/>
                </a:highlight>
                <a:latin typeface="Arial"/>
                <a:ea typeface="Arial"/>
                <a:cs typeface="Arial"/>
                <a:sym typeface="Arial"/>
              </a:rPr>
              <a:t> and </a:t>
            </a:r>
            <a:r>
              <a:rPr i="1" lang="bg" sz="1200">
                <a:solidFill>
                  <a:srgbClr val="222222"/>
                </a:solidFill>
                <a:highlight>
                  <a:srgbClr val="FFFFFF"/>
                </a:highlight>
                <a:latin typeface="Arial"/>
                <a:ea typeface="Arial"/>
                <a:cs typeface="Arial"/>
                <a:sym typeface="Arial"/>
              </a:rPr>
              <a:t>bytes_per_sep</a:t>
            </a:r>
            <a:r>
              <a:rPr lang="bg" sz="1200">
                <a:solidFill>
                  <a:srgbClr val="222222"/>
                </a:solidFill>
                <a:highlight>
                  <a:srgbClr val="FFFFFF"/>
                </a:highlight>
                <a:latin typeface="Arial"/>
                <a:ea typeface="Arial"/>
                <a:cs typeface="Arial"/>
                <a:sym typeface="Arial"/>
              </a:rPr>
              <a:t> parameters to insert separators between bytes in the hex output.</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11"/>
          <p:cNvSpPr txBox="1"/>
          <p:nvPr>
            <p:ph idx="1" type="body"/>
          </p:nvPr>
        </p:nvSpPr>
        <p:spPr>
          <a:xfrm>
            <a:off x="1208575" y="140525"/>
            <a:ext cx="7125600" cy="4391100"/>
          </a:xfrm>
          <a:prstGeom prst="rect">
            <a:avLst/>
          </a:prstGeom>
        </p:spPr>
        <p:txBody>
          <a:bodyPr anchorCtr="0" anchor="t" bIns="91425" lIns="91425" spcFirstLastPara="1" rIns="91425" wrap="square" tIns="91425">
            <a:normAutofit fontScale="85000"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Since bytes objects are sequences of integers (akin to a tuple), for a bytes object </a:t>
            </a:r>
            <a:r>
              <a:rPr i="1" lang="bg" sz="1200">
                <a:solidFill>
                  <a:srgbClr val="222222"/>
                </a:solidFill>
                <a:highlight>
                  <a:srgbClr val="FFFFFF"/>
                </a:highlight>
                <a:latin typeface="Arial"/>
                <a:ea typeface="Arial"/>
                <a:cs typeface="Arial"/>
                <a:sym typeface="Arial"/>
              </a:rPr>
              <a:t>b</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b[0]</a:t>
            </a:r>
            <a:r>
              <a:rPr lang="bg" sz="1200">
                <a:solidFill>
                  <a:srgbClr val="222222"/>
                </a:solidFill>
                <a:highlight>
                  <a:srgbClr val="FFFFFF"/>
                </a:highlight>
                <a:latin typeface="Arial"/>
                <a:ea typeface="Arial"/>
                <a:cs typeface="Arial"/>
                <a:sym typeface="Arial"/>
              </a:rPr>
              <a:t> will be an integer, while </a:t>
            </a:r>
            <a:r>
              <a:rPr lang="bg" sz="1150">
                <a:solidFill>
                  <a:srgbClr val="222222"/>
                </a:solidFill>
                <a:highlight>
                  <a:srgbClr val="ECF0F3"/>
                </a:highlight>
                <a:latin typeface="Courier New"/>
                <a:ea typeface="Courier New"/>
                <a:cs typeface="Courier New"/>
                <a:sym typeface="Courier New"/>
              </a:rPr>
              <a:t>b[0:1]</a:t>
            </a:r>
            <a:r>
              <a:rPr lang="bg" sz="1200">
                <a:solidFill>
                  <a:srgbClr val="222222"/>
                </a:solidFill>
                <a:highlight>
                  <a:srgbClr val="FFFFFF"/>
                </a:highlight>
                <a:latin typeface="Arial"/>
                <a:ea typeface="Arial"/>
                <a:cs typeface="Arial"/>
                <a:sym typeface="Arial"/>
              </a:rPr>
              <a:t> will be a bytes object of length 1. (This contrasts with text strings, where both indexing and slicing will produce a string of length 1)</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representation of bytes objects uses the literal format (</a:t>
            </a:r>
            <a:r>
              <a:rPr lang="bg" sz="1150">
                <a:solidFill>
                  <a:srgbClr val="222222"/>
                </a:solidFill>
                <a:highlight>
                  <a:srgbClr val="ECF0F3"/>
                </a:highlight>
                <a:latin typeface="Courier New"/>
                <a:ea typeface="Courier New"/>
                <a:cs typeface="Courier New"/>
                <a:sym typeface="Courier New"/>
              </a:rPr>
              <a:t>b'...'</a:t>
            </a:r>
            <a:r>
              <a:rPr lang="bg" sz="1200">
                <a:solidFill>
                  <a:srgbClr val="222222"/>
                </a:solidFill>
                <a:highlight>
                  <a:srgbClr val="FFFFFF"/>
                </a:highlight>
                <a:latin typeface="Arial"/>
                <a:ea typeface="Arial"/>
                <a:cs typeface="Arial"/>
                <a:sym typeface="Arial"/>
              </a:rPr>
              <a:t>) since it is often more useful than e.g. </a:t>
            </a:r>
            <a:r>
              <a:rPr lang="bg" sz="1150">
                <a:solidFill>
                  <a:srgbClr val="222222"/>
                </a:solidFill>
                <a:highlight>
                  <a:srgbClr val="ECF0F3"/>
                </a:highlight>
                <a:latin typeface="Courier New"/>
                <a:ea typeface="Courier New"/>
                <a:cs typeface="Courier New"/>
                <a:sym typeface="Courier New"/>
              </a:rPr>
              <a:t>bytes([46, 46, 46])</a:t>
            </a:r>
            <a:r>
              <a:rPr lang="bg" sz="1200">
                <a:solidFill>
                  <a:srgbClr val="222222"/>
                </a:solidFill>
                <a:highlight>
                  <a:srgbClr val="FFFFFF"/>
                </a:highlight>
                <a:latin typeface="Arial"/>
                <a:ea typeface="Arial"/>
                <a:cs typeface="Arial"/>
                <a:sym typeface="Arial"/>
              </a:rPr>
              <a:t>. You can always convert a bytes object into a list of integers using </a:t>
            </a:r>
            <a:r>
              <a:rPr lang="bg" sz="1150">
                <a:solidFill>
                  <a:srgbClr val="222222"/>
                </a:solidFill>
                <a:highlight>
                  <a:srgbClr val="ECF0F3"/>
                </a:highlight>
                <a:latin typeface="Courier New"/>
                <a:ea typeface="Courier New"/>
                <a:cs typeface="Courier New"/>
                <a:sym typeface="Courier New"/>
              </a:rPr>
              <a:t>list(b)</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lang="bg" sz="1700">
                <a:solidFill>
                  <a:srgbClr val="1A1A1A"/>
                </a:solidFill>
                <a:highlight>
                  <a:srgbClr val="FFFFFF"/>
                </a:highlight>
                <a:latin typeface="Arial"/>
                <a:ea typeface="Arial"/>
                <a:cs typeface="Arial"/>
                <a:sym typeface="Arial"/>
              </a:rPr>
              <a:t>Bytearray Objects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bytearray</a:t>
            </a:r>
            <a:r>
              <a:rPr lang="bg" sz="1200">
                <a:solidFill>
                  <a:srgbClr val="222222"/>
                </a:solidFill>
                <a:highlight>
                  <a:srgbClr val="FFFFFF"/>
                </a:highlight>
                <a:latin typeface="Arial"/>
                <a:ea typeface="Arial"/>
                <a:cs typeface="Arial"/>
                <a:sym typeface="Arial"/>
              </a:rPr>
              <a:t> objects are a mutable counterpart to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objects.</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i="1" lang="bg" sz="1200">
                <a:solidFill>
                  <a:srgbClr val="222222"/>
                </a:solidFill>
                <a:highlight>
                  <a:srgbClr val="FFFFFF"/>
                </a:highlight>
                <a:latin typeface="Arial"/>
                <a:ea typeface="Arial"/>
                <a:cs typeface="Arial"/>
                <a:sym typeface="Arial"/>
              </a:rPr>
              <a:t>class </a:t>
            </a:r>
            <a:r>
              <a:rPr b="1" lang="bg" sz="1450">
                <a:solidFill>
                  <a:srgbClr val="222222"/>
                </a:solidFill>
                <a:highlight>
                  <a:srgbClr val="FFFFFF"/>
                </a:highlight>
                <a:latin typeface="Courier New"/>
                <a:ea typeface="Courier New"/>
                <a:cs typeface="Courier New"/>
                <a:sym typeface="Courier New"/>
              </a:rPr>
              <a:t>bytearray</a:t>
            </a:r>
            <a:r>
              <a:rPr lang="bg" sz="1200">
                <a:solidFill>
                  <a:srgbClr val="222222"/>
                </a:solidFill>
                <a:highlight>
                  <a:srgbClr val="FFFFFF"/>
                </a:highlight>
                <a:latin typeface="Arial"/>
                <a:ea typeface="Arial"/>
                <a:cs typeface="Arial"/>
                <a:sym typeface="Arial"/>
              </a:rPr>
              <a:t>(</a:t>
            </a:r>
            <a:r>
              <a:rPr lang="bg" sz="155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source</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encoding</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errors</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There is no dedicated literal syntax for bytearray objects, instead they are always created by calling the constructor:</a:t>
            </a:r>
            <a:endParaRPr sz="1200">
              <a:solidFill>
                <a:srgbClr val="222222"/>
              </a:solidFill>
              <a:highlight>
                <a:srgbClr val="FFFFFF"/>
              </a:highlight>
              <a:latin typeface="Arial"/>
              <a:ea typeface="Arial"/>
              <a:cs typeface="Arial"/>
              <a:sym typeface="Arial"/>
            </a:endParaRPr>
          </a:p>
          <a:p>
            <a:pPr indent="-293369" lvl="0" marL="749300" rtl="0" algn="l">
              <a:lnSpc>
                <a:spcPct val="140000"/>
              </a:lnSpc>
              <a:spcBef>
                <a:spcPts val="230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Creating an empty instance: </a:t>
            </a:r>
            <a:r>
              <a:rPr lang="bg" sz="1150">
                <a:solidFill>
                  <a:srgbClr val="222222"/>
                </a:solidFill>
                <a:highlight>
                  <a:srgbClr val="ECF0F3"/>
                </a:highlight>
                <a:latin typeface="Courier New"/>
                <a:ea typeface="Courier New"/>
                <a:cs typeface="Courier New"/>
                <a:sym typeface="Courier New"/>
              </a:rPr>
              <a:t>bytearray()</a:t>
            </a:r>
            <a:endParaRPr sz="1150">
              <a:solidFill>
                <a:srgbClr val="222222"/>
              </a:solidFill>
              <a:highlight>
                <a:srgbClr val="ECF0F3"/>
              </a:highlight>
              <a:latin typeface="Courier New"/>
              <a:ea typeface="Courier New"/>
              <a:cs typeface="Courier New"/>
              <a:sym typeface="Courier New"/>
            </a:endParaRPr>
          </a:p>
          <a:p>
            <a:pPr indent="-293369"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Creating a zero-filled instance with a given length: </a:t>
            </a:r>
            <a:r>
              <a:rPr lang="bg" sz="1150">
                <a:solidFill>
                  <a:srgbClr val="222222"/>
                </a:solidFill>
                <a:highlight>
                  <a:srgbClr val="ECF0F3"/>
                </a:highlight>
                <a:latin typeface="Courier New"/>
                <a:ea typeface="Courier New"/>
                <a:cs typeface="Courier New"/>
                <a:sym typeface="Courier New"/>
              </a:rPr>
              <a:t>bytearray(10)</a:t>
            </a:r>
            <a:endParaRPr sz="1150">
              <a:solidFill>
                <a:srgbClr val="222222"/>
              </a:solidFill>
              <a:highlight>
                <a:srgbClr val="ECF0F3"/>
              </a:highlight>
              <a:latin typeface="Courier New"/>
              <a:ea typeface="Courier New"/>
              <a:cs typeface="Courier New"/>
              <a:sym typeface="Courier New"/>
            </a:endParaRPr>
          </a:p>
          <a:p>
            <a:pPr indent="-293369"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From an iterable of integers: </a:t>
            </a:r>
            <a:r>
              <a:rPr lang="bg" sz="1150">
                <a:solidFill>
                  <a:srgbClr val="222222"/>
                </a:solidFill>
                <a:highlight>
                  <a:srgbClr val="ECF0F3"/>
                </a:highlight>
                <a:latin typeface="Courier New"/>
                <a:ea typeface="Courier New"/>
                <a:cs typeface="Courier New"/>
                <a:sym typeface="Courier New"/>
              </a:rPr>
              <a:t>bytearray(range(20))</a:t>
            </a:r>
            <a:endParaRPr sz="1150">
              <a:solidFill>
                <a:srgbClr val="222222"/>
              </a:solidFill>
              <a:highlight>
                <a:srgbClr val="ECF0F3"/>
              </a:highlight>
              <a:latin typeface="Courier New"/>
              <a:ea typeface="Courier New"/>
              <a:cs typeface="Courier New"/>
              <a:sym typeface="Courier New"/>
            </a:endParaRPr>
          </a:p>
          <a:p>
            <a:pPr indent="-293369"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Copying existing binary data via the buffer protocol: </a:t>
            </a:r>
            <a:r>
              <a:rPr lang="bg" sz="1150">
                <a:solidFill>
                  <a:srgbClr val="222222"/>
                </a:solidFill>
                <a:highlight>
                  <a:srgbClr val="ECF0F3"/>
                </a:highlight>
                <a:latin typeface="Courier New"/>
                <a:ea typeface="Courier New"/>
                <a:cs typeface="Courier New"/>
                <a:sym typeface="Courier New"/>
              </a:rPr>
              <a:t>bytearray(b'Hi!')</a:t>
            </a:r>
            <a:endParaRPr sz="1150">
              <a:solidFill>
                <a:srgbClr val="222222"/>
              </a:solidFill>
              <a:highlight>
                <a:srgbClr val="ECF0F3"/>
              </a:highlight>
              <a:latin typeface="Courier New"/>
              <a:ea typeface="Courier New"/>
              <a:cs typeface="Courier New"/>
              <a:sym typeface="Courier New"/>
            </a:endParaRPr>
          </a:p>
          <a:p>
            <a:pPr indent="0" lvl="0" marL="292100" rtl="0" algn="l">
              <a:lnSpc>
                <a:spcPct val="140000"/>
              </a:lnSpc>
              <a:spcBef>
                <a:spcPts val="1900"/>
              </a:spcBef>
              <a:spcAft>
                <a:spcPts val="2300"/>
              </a:spcAft>
              <a:buNone/>
            </a:pPr>
            <a:r>
              <a:rPr lang="bg" sz="1200">
                <a:solidFill>
                  <a:srgbClr val="222222"/>
                </a:solidFill>
                <a:highlight>
                  <a:srgbClr val="FFFFFF"/>
                </a:highlight>
                <a:latin typeface="Arial"/>
                <a:ea typeface="Arial"/>
                <a:cs typeface="Arial"/>
                <a:sym typeface="Arial"/>
              </a:rPr>
              <a:t>As bytearray objects are mutable, they support the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mutable</a:t>
            </a:r>
            <a:r>
              <a:rPr lang="bg" sz="1200">
                <a:solidFill>
                  <a:srgbClr val="222222"/>
                </a:solidFill>
                <a:highlight>
                  <a:srgbClr val="FFFFFF"/>
                </a:highlight>
                <a:latin typeface="Arial"/>
                <a:ea typeface="Arial"/>
                <a:cs typeface="Arial"/>
                <a:sym typeface="Arial"/>
              </a:rPr>
              <a:t> sequence operations in addition to the common bytes and bytearray operations described in </a:t>
            </a:r>
            <a:r>
              <a:rPr lang="bg" sz="1200">
                <a:solidFill>
                  <a:srgbClr val="0072AA"/>
                </a:solidFill>
                <a:highlight>
                  <a:srgbClr val="FFFFFF"/>
                </a:highlight>
                <a:uFill>
                  <a:noFill/>
                </a:uFill>
                <a:latin typeface="Arial"/>
                <a:ea typeface="Arial"/>
                <a:cs typeface="Arial"/>
                <a:sym typeface="Arial"/>
                <a:hlinkClick r:id="rId6">
                  <a:extLst>
                    <a:ext uri="{A12FA001-AC4F-418D-AE19-62706E023703}">
                      <ahyp:hlinkClr val="tx"/>
                    </a:ext>
                  </a:extLst>
                </a:hlinkClick>
              </a:rPr>
              <a:t>Bytes and Bytearray Operations</a:t>
            </a:r>
            <a:r>
              <a:rPr lang="bg" sz="1200">
                <a:solidFill>
                  <a:srgbClr val="222222"/>
                </a:solidFill>
                <a:highlight>
                  <a:srgbClr val="FFFFFF"/>
                </a:highlight>
                <a:latin typeface="Arial"/>
                <a:ea typeface="Arial"/>
                <a:cs typeface="Arial"/>
                <a:sym typeface="Arial"/>
              </a:rPr>
              <a: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12"/>
          <p:cNvSpPr txBox="1"/>
          <p:nvPr>
            <p:ph idx="1" type="body"/>
          </p:nvPr>
        </p:nvSpPr>
        <p:spPr>
          <a:xfrm>
            <a:off x="1213275" y="192050"/>
            <a:ext cx="7121100" cy="4792200"/>
          </a:xfrm>
          <a:prstGeom prst="rect">
            <a:avLst/>
          </a:prstGeom>
        </p:spPr>
        <p:txBody>
          <a:bodyPr anchorCtr="0" anchor="t" bIns="91425" lIns="91425" spcFirstLastPara="1" rIns="91425" wrap="square" tIns="91425">
            <a:normAutofit fontScale="70000"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Since 2 hexadecimal digits correspond precisely to a single byte, hexadecimal numbers are a commonly used format for describing binary data. Accordingly, the bytearray type has an additional class method to read data in that format:</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i="1" lang="bg" sz="1200">
                <a:solidFill>
                  <a:srgbClr val="222222"/>
                </a:solidFill>
                <a:highlight>
                  <a:srgbClr val="FFFFFF"/>
                </a:highlight>
                <a:latin typeface="Arial"/>
                <a:ea typeface="Arial"/>
                <a:cs typeface="Arial"/>
                <a:sym typeface="Arial"/>
              </a:rPr>
              <a:t>classmethod </a:t>
            </a:r>
            <a:r>
              <a:rPr b="1" lang="bg" sz="1450">
                <a:solidFill>
                  <a:srgbClr val="222222"/>
                </a:solidFill>
                <a:highlight>
                  <a:srgbClr val="FFFFFF"/>
                </a:highlight>
                <a:latin typeface="Courier New"/>
                <a:ea typeface="Courier New"/>
                <a:cs typeface="Courier New"/>
                <a:sym typeface="Courier New"/>
              </a:rPr>
              <a:t>fromhex</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string</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This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bytearray</a:t>
            </a:r>
            <a:r>
              <a:rPr lang="bg" sz="1200">
                <a:solidFill>
                  <a:srgbClr val="222222"/>
                </a:solidFill>
                <a:highlight>
                  <a:srgbClr val="FFFFFF"/>
                </a:highlight>
                <a:latin typeface="Arial"/>
                <a:ea typeface="Arial"/>
                <a:cs typeface="Arial"/>
                <a:sym typeface="Arial"/>
              </a:rPr>
              <a:t> class method returns bytearray object, decoding the given string object. The string must contain two hexadecimal digits per byte, with ASCII whitespace being ignored.</a:t>
            </a:r>
            <a:r>
              <a:rPr b="1" lang="bg" sz="1150">
                <a:solidFill>
                  <a:srgbClr val="000080"/>
                </a:solidFill>
                <a:highlight>
                  <a:srgbClr val="EEFFCC"/>
                </a:highlight>
                <a:latin typeface="Courier New"/>
                <a:ea typeface="Courier New"/>
                <a:cs typeface="Courier New"/>
                <a:sym typeface="Courier New"/>
              </a:rPr>
              <a:t>&gt;&gt;&gt; </a:t>
            </a:r>
            <a:r>
              <a:rPr lang="bg" sz="1150">
                <a:solidFill>
                  <a:srgbClr val="008000"/>
                </a:solidFill>
                <a:highlight>
                  <a:srgbClr val="EEFFCC"/>
                </a:highlight>
                <a:latin typeface="Courier New"/>
                <a:ea typeface="Courier New"/>
                <a:cs typeface="Courier New"/>
                <a:sym typeface="Courier New"/>
              </a:rPr>
              <a:t>bytearray</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fromhex(</a:t>
            </a:r>
            <a:r>
              <a:rPr lang="bg" sz="1150">
                <a:solidFill>
                  <a:srgbClr val="BA2121"/>
                </a:solidFill>
                <a:highlight>
                  <a:srgbClr val="EEFFCC"/>
                </a:highlight>
                <a:latin typeface="Courier New"/>
                <a:ea typeface="Courier New"/>
                <a:cs typeface="Courier New"/>
                <a:sym typeface="Courier New"/>
              </a:rPr>
              <a:t>'2Ef0 F1f2  '</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2300"/>
              </a:spcBef>
              <a:spcAft>
                <a:spcPts val="0"/>
              </a:spcAft>
              <a:buNone/>
            </a:pPr>
            <a:r>
              <a:rPr lang="bg" sz="1150">
                <a:solidFill>
                  <a:srgbClr val="717171"/>
                </a:solidFill>
                <a:highlight>
                  <a:srgbClr val="EEFFCC"/>
                </a:highlight>
                <a:latin typeface="Courier New"/>
                <a:ea typeface="Courier New"/>
                <a:cs typeface="Courier New"/>
                <a:sym typeface="Courier New"/>
              </a:rPr>
              <a:t>bytearray(b'.\xf0\xf1\xf2')</a:t>
            </a:r>
            <a:endParaRPr sz="1150">
              <a:solidFill>
                <a:srgbClr val="333333"/>
              </a:solidFill>
              <a:highlight>
                <a:srgbClr val="EEFFCC"/>
              </a:highlight>
              <a:latin typeface="Courier New"/>
              <a:ea typeface="Courier New"/>
              <a:cs typeface="Courier New"/>
              <a:sym typeface="Courier New"/>
            </a:endParaRPr>
          </a:p>
          <a:p>
            <a:pPr indent="0" lvl="0" marL="292100" rtl="0" algn="l">
              <a:lnSpc>
                <a:spcPct val="140000"/>
              </a:lnSpc>
              <a:spcBef>
                <a:spcPts val="1400"/>
              </a:spcBef>
              <a:spcAft>
                <a:spcPts val="0"/>
              </a:spcAft>
              <a:buNone/>
            </a:pPr>
            <a:r>
              <a:rPr i="1" lang="bg" sz="1200">
                <a:solidFill>
                  <a:srgbClr val="222222"/>
                </a:solidFill>
                <a:highlight>
                  <a:srgbClr val="FFFFFF"/>
                </a:highlight>
                <a:latin typeface="Arial"/>
                <a:ea typeface="Arial"/>
                <a:cs typeface="Arial"/>
                <a:sym typeface="Arial"/>
              </a:rPr>
              <a:t>Changed in version 3.7: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bytearray.fromhex()</a:t>
            </a:r>
            <a:r>
              <a:rPr lang="bg" sz="1200">
                <a:solidFill>
                  <a:srgbClr val="222222"/>
                </a:solidFill>
                <a:highlight>
                  <a:srgbClr val="FFFFFF"/>
                </a:highlight>
                <a:latin typeface="Arial"/>
                <a:ea typeface="Arial"/>
                <a:cs typeface="Arial"/>
                <a:sym typeface="Arial"/>
              </a:rPr>
              <a:t> now skips all ASCII whitespace in the string, not just spaces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2300"/>
              </a:spcBef>
              <a:spcAft>
                <a:spcPts val="0"/>
              </a:spcAft>
              <a:buNone/>
            </a:pPr>
            <a:r>
              <a:rPr lang="bg" sz="1200">
                <a:solidFill>
                  <a:srgbClr val="222222"/>
                </a:solidFill>
                <a:highlight>
                  <a:srgbClr val="FFFFFF"/>
                </a:highlight>
                <a:latin typeface="Arial"/>
                <a:ea typeface="Arial"/>
                <a:cs typeface="Arial"/>
                <a:sym typeface="Arial"/>
              </a:rPr>
              <a:t>A reverse conversion function exists to transform a bytearray object into its hexadecimal representation.</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b="1" lang="bg" sz="1450">
                <a:solidFill>
                  <a:srgbClr val="222222"/>
                </a:solidFill>
                <a:highlight>
                  <a:srgbClr val="FFFFFF"/>
                </a:highlight>
                <a:latin typeface="Courier New"/>
                <a:ea typeface="Courier New"/>
                <a:cs typeface="Courier New"/>
                <a:sym typeface="Courier New"/>
              </a:rPr>
              <a:t>hex</a:t>
            </a:r>
            <a:r>
              <a:rPr lang="bg" sz="1200">
                <a:solidFill>
                  <a:srgbClr val="222222"/>
                </a:solidFill>
                <a:highlight>
                  <a:srgbClr val="FFFFFF"/>
                </a:highlight>
                <a:latin typeface="Arial"/>
                <a:ea typeface="Arial"/>
                <a:cs typeface="Arial"/>
                <a:sym typeface="Arial"/>
              </a:rPr>
              <a:t>(</a:t>
            </a:r>
            <a:r>
              <a:rPr lang="bg" sz="155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sep</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bytes_per_sep</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Return a string object containing two hexadecimal digits for each byte in the instance.</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008000"/>
                </a:solidFill>
                <a:highlight>
                  <a:srgbClr val="EEFFCC"/>
                </a:highlight>
                <a:latin typeface="Courier New"/>
                <a:ea typeface="Courier New"/>
                <a:cs typeface="Courier New"/>
                <a:sym typeface="Courier New"/>
              </a:rPr>
              <a:t>bytearray</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b'</a:t>
            </a:r>
            <a:r>
              <a:rPr b="1" lang="bg" sz="1150">
                <a:solidFill>
                  <a:srgbClr val="AA5D1F"/>
                </a:solidFill>
                <a:highlight>
                  <a:srgbClr val="EEFFCC"/>
                </a:highlight>
                <a:latin typeface="Courier New"/>
                <a:ea typeface="Courier New"/>
                <a:cs typeface="Courier New"/>
                <a:sym typeface="Courier New"/>
              </a:rPr>
              <a:t>\xf0\xf1\xf2</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hex()</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'f0f1f2'</a:t>
            </a:r>
            <a:endParaRPr sz="1150">
              <a:solidFill>
                <a:srgbClr val="333333"/>
              </a:solidFill>
              <a:highlight>
                <a:srgbClr val="EEFFCC"/>
              </a:highlight>
              <a:latin typeface="Courier New"/>
              <a:ea typeface="Courier New"/>
              <a:cs typeface="Courier New"/>
              <a:sym typeface="Courier New"/>
            </a:endParaRPr>
          </a:p>
          <a:p>
            <a:pPr indent="0" lvl="0" marL="292100" rtl="0" algn="l">
              <a:lnSpc>
                <a:spcPct val="140000"/>
              </a:lnSpc>
              <a:spcBef>
                <a:spcPts val="1400"/>
              </a:spcBef>
              <a:spcAft>
                <a:spcPts val="0"/>
              </a:spcAft>
              <a:buNone/>
            </a:pPr>
            <a:r>
              <a:rPr i="1" lang="bg" sz="1200">
                <a:solidFill>
                  <a:srgbClr val="222222"/>
                </a:solidFill>
                <a:highlight>
                  <a:srgbClr val="FFFFFF"/>
                </a:highlight>
                <a:latin typeface="Arial"/>
                <a:ea typeface="Arial"/>
                <a:cs typeface="Arial"/>
                <a:sym typeface="Arial"/>
              </a:rPr>
              <a:t>New in version 3.5.</a:t>
            </a:r>
            <a:endParaRPr i="1" sz="1200">
              <a:solidFill>
                <a:srgbClr val="222222"/>
              </a:solidFill>
              <a:highlight>
                <a:srgbClr val="FFFFFF"/>
              </a:highlight>
              <a:latin typeface="Arial"/>
              <a:ea typeface="Arial"/>
              <a:cs typeface="Arial"/>
              <a:sym typeface="Arial"/>
            </a:endParaRPr>
          </a:p>
          <a:p>
            <a:pPr indent="0" lvl="0" marL="292100" rtl="0" algn="l">
              <a:lnSpc>
                <a:spcPct val="140000"/>
              </a:lnSpc>
              <a:spcBef>
                <a:spcPts val="1400"/>
              </a:spcBef>
              <a:spcAft>
                <a:spcPts val="0"/>
              </a:spcAft>
              <a:buNone/>
            </a:pPr>
            <a:r>
              <a:rPr i="1" lang="bg" sz="1200">
                <a:solidFill>
                  <a:srgbClr val="222222"/>
                </a:solidFill>
                <a:highlight>
                  <a:srgbClr val="FFFFFF"/>
                </a:highlight>
                <a:latin typeface="Arial"/>
                <a:ea typeface="Arial"/>
                <a:cs typeface="Arial"/>
                <a:sym typeface="Arial"/>
              </a:rPr>
              <a:t>Changed in version 3.8: </a:t>
            </a:r>
            <a:r>
              <a:rPr lang="bg" sz="1200">
                <a:solidFill>
                  <a:srgbClr val="222222"/>
                </a:solidFill>
                <a:highlight>
                  <a:srgbClr val="FFFFFF"/>
                </a:highlight>
                <a:latin typeface="Arial"/>
                <a:ea typeface="Arial"/>
                <a:cs typeface="Arial"/>
                <a:sym typeface="Arial"/>
              </a:rPr>
              <a:t>Similar to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bytes.hex()</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bytearray.hex()</a:t>
            </a:r>
            <a:r>
              <a:rPr lang="bg" sz="1200">
                <a:solidFill>
                  <a:srgbClr val="222222"/>
                </a:solidFill>
                <a:highlight>
                  <a:srgbClr val="FFFFFF"/>
                </a:highlight>
                <a:latin typeface="Arial"/>
                <a:ea typeface="Arial"/>
                <a:cs typeface="Arial"/>
                <a:sym typeface="Arial"/>
              </a:rPr>
              <a:t> now supports optional </a:t>
            </a:r>
            <a:r>
              <a:rPr i="1" lang="bg" sz="1200">
                <a:solidFill>
                  <a:srgbClr val="222222"/>
                </a:solidFill>
                <a:highlight>
                  <a:srgbClr val="FFFFFF"/>
                </a:highlight>
                <a:latin typeface="Arial"/>
                <a:ea typeface="Arial"/>
                <a:cs typeface="Arial"/>
                <a:sym typeface="Arial"/>
              </a:rPr>
              <a:t>sep</a:t>
            </a:r>
            <a:r>
              <a:rPr lang="bg" sz="1200">
                <a:solidFill>
                  <a:srgbClr val="222222"/>
                </a:solidFill>
                <a:highlight>
                  <a:srgbClr val="FFFFFF"/>
                </a:highlight>
                <a:latin typeface="Arial"/>
                <a:ea typeface="Arial"/>
                <a:cs typeface="Arial"/>
                <a:sym typeface="Arial"/>
              </a:rPr>
              <a:t> and </a:t>
            </a:r>
            <a:r>
              <a:rPr i="1" lang="bg" sz="1200">
                <a:solidFill>
                  <a:srgbClr val="222222"/>
                </a:solidFill>
                <a:highlight>
                  <a:srgbClr val="FFFFFF"/>
                </a:highlight>
                <a:latin typeface="Arial"/>
                <a:ea typeface="Arial"/>
                <a:cs typeface="Arial"/>
                <a:sym typeface="Arial"/>
              </a:rPr>
              <a:t>bytes_per_sep</a:t>
            </a:r>
            <a:r>
              <a:rPr lang="bg" sz="1200">
                <a:solidFill>
                  <a:srgbClr val="222222"/>
                </a:solidFill>
                <a:highlight>
                  <a:srgbClr val="FFFFFF"/>
                </a:highlight>
                <a:latin typeface="Arial"/>
                <a:ea typeface="Arial"/>
                <a:cs typeface="Arial"/>
                <a:sym typeface="Arial"/>
              </a:rPr>
              <a:t> parameters to insert separators between bytes in the hex output.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262800" y="280950"/>
            <a:ext cx="7030500" cy="7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latin typeface="Georgia"/>
                <a:ea typeface="Georgia"/>
                <a:cs typeface="Georgia"/>
                <a:sym typeface="Georgia"/>
              </a:rPr>
              <a:t>Python Syntax- Comments</a:t>
            </a:r>
            <a:endParaRPr/>
          </a:p>
        </p:txBody>
      </p:sp>
      <p:sp>
        <p:nvSpPr>
          <p:cNvPr id="486" name="Google Shape;486;p42"/>
          <p:cNvSpPr txBox="1"/>
          <p:nvPr>
            <p:ph idx="1" type="body"/>
          </p:nvPr>
        </p:nvSpPr>
        <p:spPr>
          <a:xfrm>
            <a:off x="1303800" y="1034850"/>
            <a:ext cx="7030500" cy="3496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bg" sz="3250"/>
              <a:t>Comments in Python are marked with the </a:t>
            </a:r>
            <a:r>
              <a:rPr lang="bg" sz="3250">
                <a:solidFill>
                  <a:srgbClr val="FF0000"/>
                </a:solidFill>
              </a:rPr>
              <a:t>#</a:t>
            </a:r>
            <a:r>
              <a:rPr lang="bg" sz="3250"/>
              <a:t> sign. This means that the interpreter will ignore the text of the line after this character.</a:t>
            </a:r>
            <a:endParaRPr sz="3250"/>
          </a:p>
          <a:p>
            <a:pPr indent="0" lvl="0" marL="0" rtl="0" algn="l">
              <a:spcBef>
                <a:spcPts val="1200"/>
              </a:spcBef>
              <a:spcAft>
                <a:spcPts val="0"/>
              </a:spcAft>
              <a:buNone/>
            </a:pPr>
            <a:r>
              <a:rPr lang="bg" sz="3250"/>
              <a:t># This is a comment </a:t>
            </a:r>
            <a:endParaRPr sz="3250"/>
          </a:p>
          <a:p>
            <a:pPr indent="0" lvl="0" marL="0" rtl="0" algn="l">
              <a:spcBef>
                <a:spcPts val="1200"/>
              </a:spcBef>
              <a:spcAft>
                <a:spcPts val="0"/>
              </a:spcAft>
              <a:buNone/>
            </a:pPr>
            <a:r>
              <a:rPr lang="bg" sz="3250"/>
              <a:t>print (“Hello Code Academy”) # This is a comment</a:t>
            </a:r>
            <a:endParaRPr sz="3250"/>
          </a:p>
          <a:p>
            <a:pPr indent="0" lvl="0" marL="0" rtl="0" algn="l">
              <a:spcBef>
                <a:spcPts val="1200"/>
              </a:spcBef>
              <a:spcAft>
                <a:spcPts val="0"/>
              </a:spcAft>
              <a:buNone/>
            </a:pPr>
            <a:r>
              <a:rPr lang="bg" sz="3250"/>
              <a:t>Multiple lines comment</a:t>
            </a:r>
            <a:endParaRPr sz="3250"/>
          </a:p>
          <a:p>
            <a:pPr indent="0" lvl="0" marL="0" rtl="0" algn="l">
              <a:spcBef>
                <a:spcPts val="1200"/>
              </a:spcBef>
              <a:spcAft>
                <a:spcPts val="0"/>
              </a:spcAft>
              <a:buNone/>
            </a:pPr>
            <a:r>
              <a:rPr lang="bg" sz="3250"/>
              <a:t># This is a comment line 1</a:t>
            </a:r>
            <a:endParaRPr sz="3250"/>
          </a:p>
          <a:p>
            <a:pPr indent="0" lvl="0" marL="0" rtl="0" algn="l">
              <a:spcBef>
                <a:spcPts val="0"/>
              </a:spcBef>
              <a:spcAft>
                <a:spcPts val="0"/>
              </a:spcAft>
              <a:buNone/>
            </a:pPr>
            <a:r>
              <a:rPr lang="bg" sz="3250"/>
              <a:t># This is a comment line 2</a:t>
            </a:r>
            <a:endParaRPr sz="3250"/>
          </a:p>
          <a:p>
            <a:pPr indent="0" lvl="0" marL="0" rtl="0" algn="l">
              <a:spcBef>
                <a:spcPts val="0"/>
              </a:spcBef>
              <a:spcAft>
                <a:spcPts val="0"/>
              </a:spcAft>
              <a:buNone/>
            </a:pPr>
            <a:r>
              <a:rPr lang="bg" sz="3250"/>
              <a:t># This is a comment line 3</a:t>
            </a:r>
            <a:endParaRPr sz="3250"/>
          </a:p>
          <a:p>
            <a:pPr indent="0" lvl="0" marL="0" rtl="0" algn="l">
              <a:spcBef>
                <a:spcPts val="0"/>
              </a:spcBef>
              <a:spcAft>
                <a:spcPts val="0"/>
              </a:spcAft>
              <a:buNone/>
            </a:pPr>
            <a:r>
              <a:t/>
            </a:r>
            <a:endParaRPr sz="3250"/>
          </a:p>
          <a:p>
            <a:pPr indent="0" lvl="0" marL="0" rtl="0" algn="l">
              <a:spcBef>
                <a:spcPts val="1200"/>
              </a:spcBef>
              <a:spcAft>
                <a:spcPts val="0"/>
              </a:spcAft>
              <a:buNone/>
            </a:pPr>
            <a:r>
              <a:rPr lang="bg" sz="3250"/>
              <a:t>“ “ “</a:t>
            </a:r>
            <a:endParaRPr sz="3250"/>
          </a:p>
          <a:p>
            <a:pPr indent="0" lvl="0" marL="0" rtl="0" algn="l">
              <a:spcBef>
                <a:spcPts val="1200"/>
              </a:spcBef>
              <a:spcAft>
                <a:spcPts val="0"/>
              </a:spcAft>
              <a:buNone/>
            </a:pPr>
            <a:r>
              <a:rPr lang="bg" sz="3250"/>
              <a:t>This is a comment line 1</a:t>
            </a:r>
            <a:endParaRPr sz="3250"/>
          </a:p>
          <a:p>
            <a:pPr indent="0" lvl="0" marL="0" rtl="0" algn="l">
              <a:spcBef>
                <a:spcPts val="0"/>
              </a:spcBef>
              <a:spcAft>
                <a:spcPts val="0"/>
              </a:spcAft>
              <a:buNone/>
            </a:pPr>
            <a:r>
              <a:rPr lang="bg" sz="3250"/>
              <a:t>This is a comment line 2</a:t>
            </a:r>
            <a:endParaRPr sz="3250"/>
          </a:p>
          <a:p>
            <a:pPr indent="0" lvl="0" marL="0" rtl="0" algn="l">
              <a:spcBef>
                <a:spcPts val="0"/>
              </a:spcBef>
              <a:spcAft>
                <a:spcPts val="0"/>
              </a:spcAft>
              <a:buNone/>
            </a:pPr>
            <a:r>
              <a:rPr lang="bg" sz="3250"/>
              <a:t>This is a comment line 3</a:t>
            </a:r>
            <a:endParaRPr sz="3250"/>
          </a:p>
          <a:p>
            <a:pPr indent="0" lvl="0" marL="0" rtl="0" algn="l">
              <a:spcBef>
                <a:spcPts val="0"/>
              </a:spcBef>
              <a:spcAft>
                <a:spcPts val="0"/>
              </a:spcAft>
              <a:buNone/>
            </a:pPr>
            <a:r>
              <a:t/>
            </a:r>
            <a:endParaRPr sz="3250"/>
          </a:p>
          <a:p>
            <a:pPr indent="0" lvl="0" marL="0" rtl="0" algn="l">
              <a:spcBef>
                <a:spcPts val="0"/>
              </a:spcBef>
              <a:spcAft>
                <a:spcPts val="0"/>
              </a:spcAft>
              <a:buNone/>
            </a:pPr>
            <a:r>
              <a:rPr lang="bg" sz="3250"/>
              <a:t>”””</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13"/>
          <p:cNvSpPr txBox="1"/>
          <p:nvPr>
            <p:ph idx="1" type="body"/>
          </p:nvPr>
        </p:nvSpPr>
        <p:spPr>
          <a:xfrm>
            <a:off x="1303800" y="154575"/>
            <a:ext cx="7030500" cy="4749900"/>
          </a:xfrm>
          <a:prstGeom prst="rect">
            <a:avLst/>
          </a:prstGeom>
        </p:spPr>
        <p:txBody>
          <a:bodyPr anchorCtr="0" anchor="t" bIns="91425" lIns="91425" spcFirstLastPara="1" rIns="91425" wrap="square" tIns="91425">
            <a:normAutofit lnSpcReduction="1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Bytes and Bytearray Operations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Both bytes and bytearray objects support the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common</a:t>
            </a:r>
            <a:r>
              <a:rPr lang="bg" sz="1200">
                <a:solidFill>
                  <a:srgbClr val="222222"/>
                </a:solidFill>
                <a:highlight>
                  <a:srgbClr val="FFFFFF"/>
                </a:highlight>
                <a:latin typeface="Arial"/>
                <a:ea typeface="Arial"/>
                <a:cs typeface="Arial"/>
                <a:sym typeface="Arial"/>
              </a:rPr>
              <a:t> sequence operations. They interoperate not just with operands of the same type, but with any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bytes-like object</a:t>
            </a:r>
            <a:r>
              <a:rPr lang="bg" sz="1200">
                <a:solidFill>
                  <a:srgbClr val="222222"/>
                </a:solidFill>
                <a:highlight>
                  <a:srgbClr val="FFFFFF"/>
                </a:highlight>
                <a:latin typeface="Arial"/>
                <a:ea typeface="Arial"/>
                <a:cs typeface="Arial"/>
                <a:sym typeface="Arial"/>
              </a:rPr>
              <a:t>. Due to this flexibility, they can be freely mixed in operations without causing errors. However, the return type of the result may depend on the order of operands.</a:t>
            </a:r>
            <a:endParaRPr sz="1200">
              <a:solidFill>
                <a:srgbClr val="222222"/>
              </a:solidFill>
              <a:highlight>
                <a:srgbClr val="FFFFFF"/>
              </a:highlight>
              <a:latin typeface="Arial"/>
              <a:ea typeface="Arial"/>
              <a:cs typeface="Arial"/>
              <a:sym typeface="Arial"/>
            </a:endParaRPr>
          </a:p>
          <a:p>
            <a:pPr indent="0" lvl="0" marL="0" marR="38100" rtl="0" algn="l">
              <a:spcBef>
                <a:spcPts val="1200"/>
              </a:spcBef>
              <a:spcAft>
                <a:spcPts val="0"/>
              </a:spcAft>
              <a:buNone/>
            </a:pPr>
            <a:r>
              <a:rPr lang="bg" sz="1150">
                <a:solidFill>
                  <a:srgbClr val="222222"/>
                </a:solidFill>
                <a:highlight>
                  <a:srgbClr val="FFFFFF"/>
                </a:highlight>
                <a:latin typeface="Courier New"/>
                <a:ea typeface="Courier New"/>
                <a:cs typeface="Courier New"/>
                <a:sym typeface="Courier New"/>
              </a:rPr>
              <a:t>bytes.</a:t>
            </a:r>
            <a:r>
              <a:rPr b="1" lang="bg" sz="1450">
                <a:solidFill>
                  <a:srgbClr val="222222"/>
                </a:solidFill>
                <a:highlight>
                  <a:srgbClr val="FFFFFF"/>
                </a:highlight>
                <a:latin typeface="Courier New"/>
                <a:ea typeface="Courier New"/>
                <a:cs typeface="Courier New"/>
                <a:sym typeface="Courier New"/>
              </a:rPr>
              <a:t>count</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sub</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start</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end</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bytearray.</a:t>
            </a:r>
            <a:r>
              <a:rPr b="1" lang="bg" sz="1450">
                <a:solidFill>
                  <a:srgbClr val="222222"/>
                </a:solidFill>
                <a:highlight>
                  <a:srgbClr val="FFFFFF"/>
                </a:highlight>
                <a:latin typeface="Courier New"/>
                <a:ea typeface="Courier New"/>
                <a:cs typeface="Courier New"/>
                <a:sym typeface="Courier New"/>
              </a:rPr>
              <a:t>count</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sub</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start</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end</a:t>
            </a:r>
            <a:r>
              <a:rPr lang="bg" sz="1550">
                <a:solidFill>
                  <a:srgbClr val="222222"/>
                </a:solidFill>
                <a:highlight>
                  <a:srgbClr val="FFFFFF"/>
                </a:highlight>
                <a:latin typeface="Arial"/>
                <a:ea typeface="Arial"/>
                <a:cs typeface="Arial"/>
                <a:sym typeface="Arial"/>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marR="3810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bytes.</a:t>
            </a:r>
            <a:r>
              <a:rPr b="1" lang="bg" sz="1450">
                <a:solidFill>
                  <a:srgbClr val="222222"/>
                </a:solidFill>
                <a:highlight>
                  <a:srgbClr val="FFFFFF"/>
                </a:highlight>
                <a:latin typeface="Courier New"/>
                <a:ea typeface="Courier New"/>
                <a:cs typeface="Courier New"/>
                <a:sym typeface="Courier New"/>
              </a:rPr>
              <a:t>removeprefix</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prefix</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bytearray.</a:t>
            </a:r>
            <a:r>
              <a:rPr b="1" lang="bg" sz="1450">
                <a:solidFill>
                  <a:srgbClr val="222222"/>
                </a:solidFill>
                <a:highlight>
                  <a:srgbClr val="FFFFFF"/>
                </a:highlight>
                <a:latin typeface="Courier New"/>
                <a:ea typeface="Courier New"/>
                <a:cs typeface="Courier New"/>
                <a:sym typeface="Courier New"/>
              </a:rPr>
              <a:t>removeprefix</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prefix</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b'TestHook'</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removeprefix(</a:t>
            </a:r>
            <a:r>
              <a:rPr lang="bg" sz="1150">
                <a:solidFill>
                  <a:srgbClr val="BA2121"/>
                </a:solidFill>
                <a:highlight>
                  <a:srgbClr val="EEFFCC"/>
                </a:highlight>
                <a:latin typeface="Courier New"/>
                <a:ea typeface="Courier New"/>
                <a:cs typeface="Courier New"/>
                <a:sym typeface="Courier New"/>
              </a:rPr>
              <a:t>b'Test'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b'Hook'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b'BaseTestCase'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removeprefix(</a:t>
            </a:r>
            <a:r>
              <a:rPr lang="bg" sz="1150">
                <a:solidFill>
                  <a:srgbClr val="BA2121"/>
                </a:solidFill>
                <a:highlight>
                  <a:srgbClr val="EEFFCC"/>
                </a:highlight>
                <a:latin typeface="Courier New"/>
                <a:ea typeface="Courier New"/>
                <a:cs typeface="Courier New"/>
                <a:sym typeface="Courier New"/>
              </a:rPr>
              <a:t>b'Test'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26327"/>
              </a:lnSpc>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b'BaseTestCase'</a:t>
            </a:r>
            <a:endParaRPr sz="1150">
              <a:solidFill>
                <a:srgbClr val="717171"/>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214"/>
          <p:cNvSpPr txBox="1"/>
          <p:nvPr>
            <p:ph idx="1" type="body"/>
          </p:nvPr>
        </p:nvSpPr>
        <p:spPr>
          <a:xfrm>
            <a:off x="1199225" y="145225"/>
            <a:ext cx="7135200" cy="4792200"/>
          </a:xfrm>
          <a:prstGeom prst="rect">
            <a:avLst/>
          </a:prstGeom>
        </p:spPr>
        <p:txBody>
          <a:bodyPr anchorCtr="0" anchor="t" bIns="91425" lIns="91425" spcFirstLastPara="1" rIns="91425" wrap="square" tIns="91425">
            <a:normAutofit fontScale="85000" lnSpcReduction="20000"/>
          </a:bodyPr>
          <a:lstStyle/>
          <a:p>
            <a:pPr indent="0" lvl="0" marL="38100" marR="3810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bytes.</a:t>
            </a:r>
            <a:r>
              <a:rPr b="1" lang="bg" sz="1450">
                <a:solidFill>
                  <a:srgbClr val="222222"/>
                </a:solidFill>
                <a:highlight>
                  <a:srgbClr val="FFFFFF"/>
                </a:highlight>
                <a:latin typeface="Courier New"/>
                <a:ea typeface="Courier New"/>
                <a:cs typeface="Courier New"/>
                <a:sym typeface="Courier New"/>
              </a:rPr>
              <a:t>removesuffix</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suffix</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8100" marR="3810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bytearray.</a:t>
            </a:r>
            <a:r>
              <a:rPr b="1" lang="bg" sz="1450">
                <a:solidFill>
                  <a:srgbClr val="222222"/>
                </a:solidFill>
                <a:highlight>
                  <a:srgbClr val="FFFFFF"/>
                </a:highlight>
                <a:latin typeface="Courier New"/>
                <a:ea typeface="Courier New"/>
                <a:cs typeface="Courier New"/>
                <a:sym typeface="Courier New"/>
              </a:rPr>
              <a:t>removesuffix</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suffix</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If the binary data ends with the </a:t>
            </a:r>
            <a:r>
              <a:rPr i="1" lang="bg" sz="1200">
                <a:solidFill>
                  <a:srgbClr val="222222"/>
                </a:solidFill>
                <a:highlight>
                  <a:srgbClr val="FFFFFF"/>
                </a:highlight>
                <a:latin typeface="Arial"/>
                <a:ea typeface="Arial"/>
                <a:cs typeface="Arial"/>
                <a:sym typeface="Arial"/>
              </a:rPr>
              <a:t>suffix</a:t>
            </a:r>
            <a:r>
              <a:rPr lang="bg" sz="1200">
                <a:solidFill>
                  <a:srgbClr val="222222"/>
                </a:solidFill>
                <a:highlight>
                  <a:srgbClr val="FFFFFF"/>
                </a:highlight>
                <a:latin typeface="Arial"/>
                <a:ea typeface="Arial"/>
                <a:cs typeface="Arial"/>
                <a:sym typeface="Arial"/>
              </a:rPr>
              <a:t> string and that </a:t>
            </a:r>
            <a:r>
              <a:rPr i="1" lang="bg" sz="1200">
                <a:solidFill>
                  <a:srgbClr val="222222"/>
                </a:solidFill>
                <a:highlight>
                  <a:srgbClr val="FFFFFF"/>
                </a:highlight>
                <a:latin typeface="Arial"/>
                <a:ea typeface="Arial"/>
                <a:cs typeface="Arial"/>
                <a:sym typeface="Arial"/>
              </a:rPr>
              <a:t>suffix</a:t>
            </a:r>
            <a:r>
              <a:rPr lang="bg" sz="1200">
                <a:solidFill>
                  <a:srgbClr val="222222"/>
                </a:solidFill>
                <a:highlight>
                  <a:srgbClr val="FFFFFF"/>
                </a:highlight>
                <a:latin typeface="Arial"/>
                <a:ea typeface="Arial"/>
                <a:cs typeface="Arial"/>
                <a:sym typeface="Arial"/>
              </a:rPr>
              <a:t> is not empty, return </a:t>
            </a:r>
            <a:r>
              <a:rPr lang="bg" sz="1150">
                <a:solidFill>
                  <a:srgbClr val="222222"/>
                </a:solidFill>
                <a:highlight>
                  <a:srgbClr val="ECF0F3"/>
                </a:highlight>
                <a:latin typeface="Courier New"/>
                <a:ea typeface="Courier New"/>
                <a:cs typeface="Courier New"/>
                <a:sym typeface="Courier New"/>
              </a:rPr>
              <a:t>bytes[:-len(suffix)]</a:t>
            </a:r>
            <a:r>
              <a:rPr lang="bg" sz="1200">
                <a:solidFill>
                  <a:srgbClr val="222222"/>
                </a:solidFill>
                <a:highlight>
                  <a:srgbClr val="FFFFFF"/>
                </a:highlight>
                <a:latin typeface="Arial"/>
                <a:ea typeface="Arial"/>
                <a:cs typeface="Arial"/>
                <a:sym typeface="Arial"/>
              </a:rPr>
              <a:t>. Otherwise, return a copy of the original binary data:</a:t>
            </a:r>
            <a:endParaRPr sz="1200">
              <a:solidFill>
                <a:srgbClr val="AACC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b'MiscTests'</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removesuffix(</a:t>
            </a:r>
            <a:r>
              <a:rPr lang="bg" sz="1150">
                <a:solidFill>
                  <a:srgbClr val="BA2121"/>
                </a:solidFill>
                <a:highlight>
                  <a:srgbClr val="EEFFCC"/>
                </a:highlight>
                <a:latin typeface="Courier New"/>
                <a:ea typeface="Courier New"/>
                <a:cs typeface="Courier New"/>
                <a:sym typeface="Courier New"/>
              </a:rPr>
              <a:t>b'Tests'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717171"/>
                </a:solidFill>
                <a:highlight>
                  <a:srgbClr val="EEFFCC"/>
                </a:highlight>
                <a:latin typeface="Courier New"/>
                <a:ea typeface="Courier New"/>
                <a:cs typeface="Courier New"/>
                <a:sym typeface="Courier New"/>
              </a:rPr>
              <a:t>b'Misc'</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b'TmpDirMixin'</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removesuffix(</a:t>
            </a:r>
            <a:r>
              <a:rPr lang="bg" sz="1150">
                <a:solidFill>
                  <a:srgbClr val="BA2121"/>
                </a:solidFill>
                <a:highlight>
                  <a:srgbClr val="EEFFCC"/>
                </a:highlight>
                <a:latin typeface="Courier New"/>
                <a:ea typeface="Courier New"/>
                <a:cs typeface="Courier New"/>
                <a:sym typeface="Courier New"/>
              </a:rPr>
              <a:t>b'Tests'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15800"/>
              </a:lnSpc>
              <a:spcBef>
                <a:spcPts val="1400"/>
              </a:spcBef>
              <a:spcAft>
                <a:spcPts val="0"/>
              </a:spcAft>
              <a:buNone/>
            </a:pPr>
            <a:r>
              <a:rPr lang="bg" sz="1150">
                <a:solidFill>
                  <a:srgbClr val="717171"/>
                </a:solidFill>
                <a:highlight>
                  <a:srgbClr val="EEFFCC"/>
                </a:highlight>
                <a:latin typeface="Courier New"/>
                <a:ea typeface="Courier New"/>
                <a:cs typeface="Courier New"/>
                <a:sym typeface="Courier New"/>
              </a:rPr>
              <a:t>b'TmpDirMixin'</a:t>
            </a:r>
            <a:endParaRPr sz="1150">
              <a:solidFill>
                <a:srgbClr val="717171"/>
              </a:solidFill>
              <a:highlight>
                <a:srgbClr val="EEFFCC"/>
              </a:highlight>
              <a:latin typeface="Courier New"/>
              <a:ea typeface="Courier New"/>
              <a:cs typeface="Courier New"/>
              <a:sym typeface="Courier New"/>
            </a:endParaRPr>
          </a:p>
          <a:p>
            <a:pPr indent="0" lvl="0" marL="38100" marR="38100" rtl="0" algn="l">
              <a:spcBef>
                <a:spcPts val="1200"/>
              </a:spcBef>
              <a:spcAft>
                <a:spcPts val="0"/>
              </a:spcAft>
              <a:buNone/>
            </a:pPr>
            <a:r>
              <a:rPr lang="bg" sz="1150">
                <a:solidFill>
                  <a:srgbClr val="222222"/>
                </a:solidFill>
                <a:highlight>
                  <a:srgbClr val="FFFFFF"/>
                </a:highlight>
                <a:latin typeface="Courier New"/>
                <a:ea typeface="Courier New"/>
                <a:cs typeface="Courier New"/>
                <a:sym typeface="Courier New"/>
              </a:rPr>
              <a:t>bytes.</a:t>
            </a:r>
            <a:r>
              <a:rPr b="1" lang="bg" sz="1450">
                <a:solidFill>
                  <a:srgbClr val="222222"/>
                </a:solidFill>
                <a:highlight>
                  <a:srgbClr val="FFFFFF"/>
                </a:highlight>
                <a:latin typeface="Courier New"/>
                <a:ea typeface="Courier New"/>
                <a:cs typeface="Courier New"/>
                <a:sym typeface="Courier New"/>
              </a:rPr>
              <a:t>decode</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encoding='utf-8'</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errors='strict'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8100" marR="38100" rtl="0" algn="l">
              <a:spcBef>
                <a:spcPts val="0"/>
              </a:spcBef>
              <a:spcAft>
                <a:spcPts val="0"/>
              </a:spcAft>
              <a:buNone/>
            </a:pPr>
            <a:r>
              <a:rPr lang="bg" sz="1150">
                <a:solidFill>
                  <a:srgbClr val="222222"/>
                </a:solidFill>
                <a:highlight>
                  <a:srgbClr val="FFFFFF"/>
                </a:highlight>
                <a:latin typeface="Courier New"/>
                <a:ea typeface="Courier New"/>
                <a:cs typeface="Courier New"/>
                <a:sym typeface="Courier New"/>
              </a:rPr>
              <a:t>bytearray.</a:t>
            </a:r>
            <a:r>
              <a:rPr b="1" lang="bg" sz="1450">
                <a:solidFill>
                  <a:srgbClr val="222222"/>
                </a:solidFill>
                <a:highlight>
                  <a:srgbClr val="FFFFFF"/>
                </a:highlight>
                <a:latin typeface="Courier New"/>
                <a:ea typeface="Courier New"/>
                <a:cs typeface="Courier New"/>
                <a:sym typeface="Courier New"/>
              </a:rPr>
              <a:t>decode</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encoding='utf-8'</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errors='strict'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Return a string decoded from the given bytes. Default encoding is </a:t>
            </a:r>
            <a:r>
              <a:rPr lang="bg" sz="1150">
                <a:solidFill>
                  <a:srgbClr val="222222"/>
                </a:solidFill>
                <a:highlight>
                  <a:srgbClr val="ECF0F3"/>
                </a:highlight>
                <a:latin typeface="Courier New"/>
                <a:ea typeface="Courier New"/>
                <a:cs typeface="Courier New"/>
                <a:sym typeface="Courier New"/>
              </a:rPr>
              <a:t>'utf-8'</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errors</a:t>
            </a:r>
            <a:r>
              <a:rPr lang="bg" sz="1200">
                <a:solidFill>
                  <a:srgbClr val="222222"/>
                </a:solidFill>
                <a:highlight>
                  <a:srgbClr val="FFFFFF"/>
                </a:highlight>
                <a:latin typeface="Arial"/>
                <a:ea typeface="Arial"/>
                <a:cs typeface="Arial"/>
                <a:sym typeface="Arial"/>
              </a:rPr>
              <a:t> may be given to set a different error handling scheme. The default for </a:t>
            </a:r>
            <a:r>
              <a:rPr i="1" lang="bg" sz="1200">
                <a:solidFill>
                  <a:srgbClr val="222222"/>
                </a:solidFill>
                <a:highlight>
                  <a:srgbClr val="FFFFFF"/>
                </a:highlight>
                <a:latin typeface="Arial"/>
                <a:ea typeface="Arial"/>
                <a:cs typeface="Arial"/>
                <a:sym typeface="Arial"/>
              </a:rPr>
              <a:t>errors</a:t>
            </a:r>
            <a:r>
              <a:rPr lang="bg" sz="1200">
                <a:solidFill>
                  <a:srgbClr val="222222"/>
                </a:solidFill>
                <a:highlight>
                  <a:srgbClr val="FFFFFF"/>
                </a:highlight>
                <a:latin typeface="Arial"/>
                <a:ea typeface="Arial"/>
                <a:cs typeface="Arial"/>
                <a:sym typeface="Arial"/>
              </a:rPr>
              <a:t> is </a:t>
            </a:r>
            <a:r>
              <a:rPr lang="bg" sz="1150">
                <a:solidFill>
                  <a:srgbClr val="222222"/>
                </a:solidFill>
                <a:highlight>
                  <a:srgbClr val="ECF0F3"/>
                </a:highlight>
                <a:latin typeface="Courier New"/>
                <a:ea typeface="Courier New"/>
                <a:cs typeface="Courier New"/>
                <a:sym typeface="Courier New"/>
              </a:rPr>
              <a:t>'strict'</a:t>
            </a:r>
            <a:r>
              <a:rPr lang="bg" sz="1200">
                <a:solidFill>
                  <a:srgbClr val="222222"/>
                </a:solidFill>
                <a:highlight>
                  <a:srgbClr val="FFFFFF"/>
                </a:highlight>
                <a:latin typeface="Arial"/>
                <a:ea typeface="Arial"/>
                <a:cs typeface="Arial"/>
                <a:sym typeface="Arial"/>
              </a:rPr>
              <a:t>, meaning that encoding errors raise a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UnicodeError</a:t>
            </a:r>
            <a:r>
              <a:rPr lang="bg" sz="1200">
                <a:solidFill>
                  <a:srgbClr val="222222"/>
                </a:solidFill>
                <a:highlight>
                  <a:srgbClr val="FFFFFF"/>
                </a:highlight>
                <a:latin typeface="Arial"/>
                <a:ea typeface="Arial"/>
                <a:cs typeface="Arial"/>
                <a:sym typeface="Arial"/>
              </a:rPr>
              <a:t>. Other possible values are </a:t>
            </a:r>
            <a:r>
              <a:rPr lang="bg" sz="1150">
                <a:solidFill>
                  <a:srgbClr val="222222"/>
                </a:solidFill>
                <a:highlight>
                  <a:srgbClr val="ECF0F3"/>
                </a:highlight>
                <a:latin typeface="Courier New"/>
                <a:ea typeface="Courier New"/>
                <a:cs typeface="Courier New"/>
                <a:sym typeface="Courier New"/>
              </a:rPr>
              <a:t>'ignore'</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'replace'</a:t>
            </a:r>
            <a:r>
              <a:rPr lang="bg" sz="1200">
                <a:solidFill>
                  <a:srgbClr val="222222"/>
                </a:solidFill>
                <a:highlight>
                  <a:srgbClr val="FFFFFF"/>
                </a:highlight>
                <a:latin typeface="Arial"/>
                <a:ea typeface="Arial"/>
                <a:cs typeface="Arial"/>
                <a:sym typeface="Arial"/>
              </a:rPr>
              <a:t> and any other name registered via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codecs.register_error()</a:t>
            </a:r>
            <a:r>
              <a:rPr lang="bg" sz="1200">
                <a:solidFill>
                  <a:srgbClr val="222222"/>
                </a:solidFill>
                <a:highlight>
                  <a:srgbClr val="FFFFFF"/>
                </a:highlight>
                <a:latin typeface="Arial"/>
                <a:ea typeface="Arial"/>
                <a:cs typeface="Arial"/>
                <a:sym typeface="Arial"/>
              </a:rPr>
              <a:t>, see section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Error Handlers</a:t>
            </a:r>
            <a:r>
              <a:rPr lang="bg" sz="1200">
                <a:solidFill>
                  <a:srgbClr val="222222"/>
                </a:solidFill>
                <a:highlight>
                  <a:srgbClr val="FFFFFF"/>
                </a:highlight>
                <a:latin typeface="Arial"/>
                <a:ea typeface="Arial"/>
                <a:cs typeface="Arial"/>
                <a:sym typeface="Arial"/>
              </a:rPr>
              <a:t>. For a list of possible encodings, see section </a:t>
            </a:r>
            <a:r>
              <a:rPr lang="bg" sz="1200">
                <a:solidFill>
                  <a:srgbClr val="0072AA"/>
                </a:solidFill>
                <a:highlight>
                  <a:srgbClr val="FFFFFF"/>
                </a:highlight>
                <a:uFill>
                  <a:noFill/>
                </a:uFill>
                <a:latin typeface="Arial"/>
                <a:ea typeface="Arial"/>
                <a:cs typeface="Arial"/>
                <a:sym typeface="Arial"/>
                <a:hlinkClick r:id="rId6">
                  <a:extLst>
                    <a:ext uri="{A12FA001-AC4F-418D-AE19-62706E023703}">
                      <ahyp:hlinkClr val="tx"/>
                    </a:ext>
                  </a:extLst>
                </a:hlinkClick>
              </a:rPr>
              <a:t>Standard Encodings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400"/>
              </a:spcBef>
              <a:spcAft>
                <a:spcPts val="0"/>
              </a:spcAft>
              <a:buNone/>
            </a:pPr>
            <a:r>
              <a:rPr lang="bg" sz="1200">
                <a:solidFill>
                  <a:srgbClr val="222222"/>
                </a:solidFill>
                <a:highlight>
                  <a:srgbClr val="FFFFFF"/>
                </a:highlight>
                <a:latin typeface="Arial"/>
                <a:ea typeface="Arial"/>
                <a:cs typeface="Arial"/>
                <a:sym typeface="Arial"/>
              </a:rPr>
              <a:t>By default, the </a:t>
            </a:r>
            <a:r>
              <a:rPr i="1" lang="bg" sz="1200">
                <a:solidFill>
                  <a:srgbClr val="222222"/>
                </a:solidFill>
                <a:highlight>
                  <a:srgbClr val="FFFFFF"/>
                </a:highlight>
                <a:latin typeface="Arial"/>
                <a:ea typeface="Arial"/>
                <a:cs typeface="Arial"/>
                <a:sym typeface="Arial"/>
              </a:rPr>
              <a:t>errors</a:t>
            </a:r>
            <a:r>
              <a:rPr lang="bg" sz="1200">
                <a:solidFill>
                  <a:srgbClr val="222222"/>
                </a:solidFill>
                <a:highlight>
                  <a:srgbClr val="FFFFFF"/>
                </a:highlight>
                <a:latin typeface="Arial"/>
                <a:ea typeface="Arial"/>
                <a:cs typeface="Arial"/>
                <a:sym typeface="Arial"/>
              </a:rPr>
              <a:t> argument is not checked for best performances, but only used at the first decoding error. Enable the </a:t>
            </a:r>
            <a:r>
              <a:rPr lang="bg" sz="1200">
                <a:solidFill>
                  <a:srgbClr val="0072AA"/>
                </a:solidFill>
                <a:highlight>
                  <a:srgbClr val="FFFFFF"/>
                </a:highlight>
                <a:uFill>
                  <a:noFill/>
                </a:uFill>
                <a:latin typeface="Arial"/>
                <a:ea typeface="Arial"/>
                <a:cs typeface="Arial"/>
                <a:sym typeface="Arial"/>
                <a:hlinkClick r:id="rId7">
                  <a:extLst>
                    <a:ext uri="{A12FA001-AC4F-418D-AE19-62706E023703}">
                      <ahyp:hlinkClr val="tx"/>
                    </a:ext>
                  </a:extLst>
                </a:hlinkClick>
              </a:rPr>
              <a:t>Python Development Mode</a:t>
            </a:r>
            <a:r>
              <a:rPr lang="bg" sz="1200">
                <a:solidFill>
                  <a:srgbClr val="222222"/>
                </a:solidFill>
                <a:highlight>
                  <a:srgbClr val="FFFFFF"/>
                </a:highlight>
                <a:latin typeface="Arial"/>
                <a:ea typeface="Arial"/>
                <a:cs typeface="Arial"/>
                <a:sym typeface="Arial"/>
              </a:rPr>
              <a:t>, or use a </a:t>
            </a:r>
            <a:r>
              <a:rPr lang="bg" sz="1200">
                <a:solidFill>
                  <a:srgbClr val="0072AA"/>
                </a:solidFill>
                <a:highlight>
                  <a:srgbClr val="FFFFFF"/>
                </a:highlight>
                <a:uFill>
                  <a:noFill/>
                </a:uFill>
                <a:latin typeface="Arial"/>
                <a:ea typeface="Arial"/>
                <a:cs typeface="Arial"/>
                <a:sym typeface="Arial"/>
                <a:hlinkClick r:id="rId8">
                  <a:extLst>
                    <a:ext uri="{A12FA001-AC4F-418D-AE19-62706E023703}">
                      <ahyp:hlinkClr val="tx"/>
                    </a:ext>
                  </a:extLst>
                </a:hlinkClick>
              </a:rPr>
              <a:t>debug build</a:t>
            </a:r>
            <a:r>
              <a:rPr lang="bg" sz="1200">
                <a:solidFill>
                  <a:srgbClr val="222222"/>
                </a:solidFill>
                <a:highlight>
                  <a:srgbClr val="FFFFFF"/>
                </a:highlight>
                <a:latin typeface="Arial"/>
                <a:ea typeface="Arial"/>
                <a:cs typeface="Arial"/>
                <a:sym typeface="Arial"/>
              </a:rPr>
              <a:t> to check </a:t>
            </a:r>
            <a:r>
              <a:rPr i="1" lang="bg" sz="1200">
                <a:solidFill>
                  <a:srgbClr val="222222"/>
                </a:solidFill>
                <a:highlight>
                  <a:srgbClr val="FFFFFF"/>
                </a:highlight>
                <a:latin typeface="Arial"/>
                <a:ea typeface="Arial"/>
                <a:cs typeface="Arial"/>
                <a:sym typeface="Arial"/>
              </a:rPr>
              <a:t>errors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55600" marR="63500" rtl="0" algn="l">
              <a:lnSpc>
                <a:spcPct val="140000"/>
              </a:lnSpc>
              <a:spcBef>
                <a:spcPts val="1200"/>
              </a:spcBef>
              <a:spcAft>
                <a:spcPts val="0"/>
              </a:spcAft>
              <a:buNone/>
            </a:pPr>
            <a:r>
              <a:rPr b="1" lang="bg" sz="1200">
                <a:solidFill>
                  <a:srgbClr val="222222"/>
                </a:solidFill>
                <a:highlight>
                  <a:srgbClr val="EEEEEE"/>
                </a:highlight>
                <a:latin typeface="Arial"/>
                <a:ea typeface="Arial"/>
                <a:cs typeface="Arial"/>
                <a:sym typeface="Arial"/>
              </a:rPr>
              <a:t>Note</a:t>
            </a:r>
            <a:r>
              <a:rPr lang="bg" sz="1200">
                <a:solidFill>
                  <a:srgbClr val="222222"/>
                </a:solidFill>
                <a:highlight>
                  <a:srgbClr val="EEEEEE"/>
                </a:highlight>
                <a:latin typeface="Arial"/>
                <a:ea typeface="Arial"/>
                <a:cs typeface="Arial"/>
                <a:sym typeface="Arial"/>
              </a:rPr>
              <a:t> Passing the </a:t>
            </a:r>
            <a:r>
              <a:rPr i="1" lang="bg" sz="1200">
                <a:solidFill>
                  <a:srgbClr val="222222"/>
                </a:solidFill>
                <a:highlight>
                  <a:srgbClr val="EEEEEE"/>
                </a:highlight>
                <a:latin typeface="Arial"/>
                <a:ea typeface="Arial"/>
                <a:cs typeface="Arial"/>
                <a:sym typeface="Arial"/>
              </a:rPr>
              <a:t>encoding</a:t>
            </a:r>
            <a:r>
              <a:rPr lang="bg" sz="1200">
                <a:solidFill>
                  <a:srgbClr val="222222"/>
                </a:solidFill>
                <a:highlight>
                  <a:srgbClr val="EEEEEE"/>
                </a:highlight>
                <a:latin typeface="Arial"/>
                <a:ea typeface="Arial"/>
                <a:cs typeface="Arial"/>
                <a:sym typeface="Arial"/>
              </a:rPr>
              <a:t> argument to </a:t>
            </a:r>
            <a:r>
              <a:rPr lang="bg" sz="1150">
                <a:solidFill>
                  <a:srgbClr val="0072AA"/>
                </a:solidFill>
                <a:highlight>
                  <a:srgbClr val="D6D6D6"/>
                </a:highlight>
                <a:uFill>
                  <a:noFill/>
                </a:uFill>
                <a:latin typeface="Courier New"/>
                <a:ea typeface="Courier New"/>
                <a:cs typeface="Courier New"/>
                <a:sym typeface="Courier New"/>
                <a:hlinkClick r:id="rId9">
                  <a:extLst>
                    <a:ext uri="{A12FA001-AC4F-418D-AE19-62706E023703}">
                      <ahyp:hlinkClr val="tx"/>
                    </a:ext>
                  </a:extLst>
                </a:hlinkClick>
              </a:rPr>
              <a:t>str</a:t>
            </a:r>
            <a:r>
              <a:rPr lang="bg" sz="1200">
                <a:solidFill>
                  <a:srgbClr val="222222"/>
                </a:solidFill>
                <a:highlight>
                  <a:srgbClr val="EEEEEE"/>
                </a:highlight>
                <a:latin typeface="Arial"/>
                <a:ea typeface="Arial"/>
                <a:cs typeface="Arial"/>
                <a:sym typeface="Arial"/>
              </a:rPr>
              <a:t> allows decoding any </a:t>
            </a:r>
            <a:r>
              <a:rPr lang="bg" sz="1200">
                <a:solidFill>
                  <a:srgbClr val="0072AA"/>
                </a:solidFill>
                <a:highlight>
                  <a:srgbClr val="EEEEEE"/>
                </a:highlight>
                <a:uFill>
                  <a:noFill/>
                </a:uFill>
                <a:latin typeface="Arial"/>
                <a:ea typeface="Arial"/>
                <a:cs typeface="Arial"/>
                <a:sym typeface="Arial"/>
                <a:hlinkClick r:id="rId10">
                  <a:extLst>
                    <a:ext uri="{A12FA001-AC4F-418D-AE19-62706E023703}">
                      <ahyp:hlinkClr val="tx"/>
                    </a:ext>
                  </a:extLst>
                </a:hlinkClick>
              </a:rPr>
              <a:t>bytes-like object</a:t>
            </a:r>
            <a:r>
              <a:rPr lang="bg" sz="1200">
                <a:solidFill>
                  <a:srgbClr val="222222"/>
                </a:solidFill>
                <a:highlight>
                  <a:srgbClr val="EEEEEE"/>
                </a:highlight>
                <a:latin typeface="Arial"/>
                <a:ea typeface="Arial"/>
                <a:cs typeface="Arial"/>
                <a:sym typeface="Arial"/>
              </a:rPr>
              <a:t> directly, without needing to make a temporary bytes or bytearray object.</a:t>
            </a:r>
            <a:endParaRPr sz="1150">
              <a:solidFill>
                <a:srgbClr val="717171"/>
              </a:solidFill>
              <a:highlight>
                <a:srgbClr val="EEFFCC"/>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215"/>
          <p:cNvSpPr txBox="1"/>
          <p:nvPr>
            <p:ph type="title"/>
          </p:nvPr>
        </p:nvSpPr>
        <p:spPr>
          <a:xfrm>
            <a:off x="1110375" y="2117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Exercises</a:t>
            </a:r>
            <a:endParaRPr/>
          </a:p>
        </p:txBody>
      </p:sp>
      <p:sp>
        <p:nvSpPr>
          <p:cNvPr id="1416" name="Google Shape;1416;p215"/>
          <p:cNvSpPr txBox="1"/>
          <p:nvPr>
            <p:ph idx="1" type="body"/>
          </p:nvPr>
        </p:nvSpPr>
        <p:spPr>
          <a:xfrm>
            <a:off x="1343475" y="983175"/>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bg"/>
              <a:t>You can find the tasks within the materials repo in </a:t>
            </a:r>
            <a:r>
              <a:rPr b="1" lang="bg"/>
              <a:t>homework.py</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Why Python?</a:t>
            </a:r>
            <a:endParaRPr/>
          </a:p>
        </p:txBody>
      </p:sp>
      <p:sp>
        <p:nvSpPr>
          <p:cNvPr id="344" name="Google Shape;344;p25"/>
          <p:cNvSpPr txBox="1"/>
          <p:nvPr>
            <p:ph idx="1" type="body"/>
          </p:nvPr>
        </p:nvSpPr>
        <p:spPr>
          <a:xfrm>
            <a:off x="825700" y="14222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bg"/>
              <a:t>Easy to learn</a:t>
            </a:r>
            <a:endParaRPr/>
          </a:p>
          <a:p>
            <a:pPr indent="-311150" lvl="0" marL="457200" rtl="0" algn="l">
              <a:spcBef>
                <a:spcPts val="0"/>
              </a:spcBef>
              <a:spcAft>
                <a:spcPts val="0"/>
              </a:spcAft>
              <a:buSzPts val="1300"/>
              <a:buChar char="-"/>
            </a:pPr>
            <a:r>
              <a:rPr lang="bg"/>
              <a:t>Available for any OS</a:t>
            </a:r>
            <a:endParaRPr/>
          </a:p>
          <a:p>
            <a:pPr indent="-311150" lvl="0" marL="457200" rtl="0" algn="l">
              <a:spcBef>
                <a:spcPts val="0"/>
              </a:spcBef>
              <a:spcAft>
                <a:spcPts val="0"/>
              </a:spcAft>
              <a:buSzPts val="1300"/>
              <a:buChar char="-"/>
            </a:pPr>
            <a:r>
              <a:rPr lang="bg"/>
              <a:t>Great community</a:t>
            </a:r>
            <a:endParaRPr/>
          </a:p>
          <a:p>
            <a:pPr indent="-311150" lvl="0" marL="457200" rtl="0" algn="l">
              <a:spcBef>
                <a:spcPts val="0"/>
              </a:spcBef>
              <a:spcAft>
                <a:spcPts val="0"/>
              </a:spcAft>
              <a:buSzPts val="1300"/>
              <a:buChar char="-"/>
            </a:pPr>
            <a:r>
              <a:rPr lang="bg"/>
              <a:t>Wide variety of problems that could be solved with it</a:t>
            </a:r>
            <a:endParaRPr/>
          </a:p>
          <a:p>
            <a:pPr indent="-311150" lvl="0" marL="457200" rtl="0" algn="l">
              <a:spcBef>
                <a:spcPts val="0"/>
              </a:spcBef>
              <a:spcAft>
                <a:spcPts val="0"/>
              </a:spcAft>
              <a:buSzPts val="1300"/>
              <a:buChar char="-"/>
            </a:pPr>
            <a:r>
              <a:rPr lang="bg"/>
              <a:t>Appropriate for quick building of prototypes</a:t>
            </a:r>
            <a:endParaRPr/>
          </a:p>
          <a:p>
            <a:pPr indent="-311150" lvl="0" marL="457200" rtl="0" algn="l">
              <a:spcBef>
                <a:spcPts val="0"/>
              </a:spcBef>
              <a:spcAft>
                <a:spcPts val="0"/>
              </a:spcAft>
              <a:buSzPts val="1300"/>
              <a:buChar char="-"/>
            </a:pPr>
            <a:r>
              <a:rPr lang="bg"/>
              <a:t>Handy syntax</a:t>
            </a:r>
            <a:endParaRPr/>
          </a:p>
          <a:p>
            <a:pPr indent="-311150" lvl="0" marL="457200" rtl="0" algn="l">
              <a:spcBef>
                <a:spcPts val="0"/>
              </a:spcBef>
              <a:spcAft>
                <a:spcPts val="0"/>
              </a:spcAft>
              <a:buSzPts val="1300"/>
              <a:buChar char="-"/>
            </a:pPr>
            <a:r>
              <a:rPr lang="bg"/>
              <a:t>One of the most popular OOP languages for the last 20 years</a:t>
            </a:r>
            <a:endParaRPr/>
          </a:p>
          <a:p>
            <a:pPr indent="0" lvl="0" marL="0" rtl="0" algn="l">
              <a:spcBef>
                <a:spcPts val="1200"/>
              </a:spcBef>
              <a:spcAft>
                <a:spcPts val="1200"/>
              </a:spcAft>
              <a:buNone/>
            </a:pPr>
            <a:r>
              <a:rPr b="1" lang="bg"/>
              <a:t>First appeared 20.02.1991</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Course overview</a:t>
            </a:r>
            <a:endParaRPr/>
          </a:p>
        </p:txBody>
      </p:sp>
      <p:sp>
        <p:nvSpPr>
          <p:cNvPr id="492" name="Google Shape;492;p43"/>
          <p:cNvSpPr txBox="1"/>
          <p:nvPr>
            <p:ph idx="1" type="body"/>
          </p:nvPr>
        </p:nvSpPr>
        <p:spPr>
          <a:xfrm>
            <a:off x="1303800" y="13254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bg"/>
              <a:t>Data types, data structures</a:t>
            </a:r>
            <a:endParaRPr/>
          </a:p>
          <a:p>
            <a:pPr indent="-311150" lvl="0" marL="457200" rtl="0" algn="l">
              <a:spcBef>
                <a:spcPts val="0"/>
              </a:spcBef>
              <a:spcAft>
                <a:spcPts val="0"/>
              </a:spcAft>
              <a:buSzPts val="1300"/>
              <a:buAutoNum type="arabicPeriod"/>
            </a:pPr>
            <a:r>
              <a:rPr lang="bg"/>
              <a:t>Operators and syntax</a:t>
            </a:r>
            <a:endParaRPr/>
          </a:p>
          <a:p>
            <a:pPr indent="-311150" lvl="0" marL="457200" rtl="0" algn="l">
              <a:spcBef>
                <a:spcPts val="0"/>
              </a:spcBef>
              <a:spcAft>
                <a:spcPts val="0"/>
              </a:spcAft>
              <a:buSzPts val="1300"/>
              <a:buAutoNum type="arabicPeriod"/>
            </a:pPr>
            <a:r>
              <a:rPr lang="bg"/>
              <a:t>Functions and generators</a:t>
            </a:r>
            <a:endParaRPr/>
          </a:p>
          <a:p>
            <a:pPr indent="-311150" lvl="0" marL="457200" rtl="0" algn="l">
              <a:spcBef>
                <a:spcPts val="0"/>
              </a:spcBef>
              <a:spcAft>
                <a:spcPts val="0"/>
              </a:spcAft>
              <a:buSzPts val="1300"/>
              <a:buAutoNum type="arabicPeriod"/>
            </a:pPr>
            <a:r>
              <a:rPr lang="bg"/>
              <a:t>Modules and packages</a:t>
            </a:r>
            <a:endParaRPr/>
          </a:p>
          <a:p>
            <a:pPr indent="-311150" lvl="0" marL="457200" rtl="0" algn="l">
              <a:spcBef>
                <a:spcPts val="0"/>
              </a:spcBef>
              <a:spcAft>
                <a:spcPts val="0"/>
              </a:spcAft>
              <a:buSzPts val="1300"/>
              <a:buAutoNum type="arabicPeriod"/>
            </a:pPr>
            <a:r>
              <a:rPr lang="bg"/>
              <a:t>OOP (Object oriented programming)</a:t>
            </a:r>
            <a:endParaRPr/>
          </a:p>
          <a:p>
            <a:pPr indent="-311150" lvl="0" marL="457200" rtl="0" algn="l">
              <a:spcBef>
                <a:spcPts val="0"/>
              </a:spcBef>
              <a:spcAft>
                <a:spcPts val="0"/>
              </a:spcAft>
              <a:buSzPts val="1300"/>
              <a:buAutoNum type="arabicPeriod"/>
            </a:pPr>
            <a:r>
              <a:rPr lang="bg"/>
              <a:t>Exceptions</a:t>
            </a:r>
            <a:endParaRPr/>
          </a:p>
          <a:p>
            <a:pPr indent="-311150" lvl="0" marL="457200" rtl="0" algn="l">
              <a:spcBef>
                <a:spcPts val="0"/>
              </a:spcBef>
              <a:spcAft>
                <a:spcPts val="0"/>
              </a:spcAft>
              <a:buSzPts val="1300"/>
              <a:buAutoNum type="arabicPeriod"/>
            </a:pPr>
            <a:r>
              <a:rPr lang="bg"/>
              <a:t>Unit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4"/>
          <p:cNvSpPr txBox="1"/>
          <p:nvPr>
            <p:ph type="title"/>
          </p:nvPr>
        </p:nvSpPr>
        <p:spPr>
          <a:xfrm>
            <a:off x="1303800" y="106700"/>
            <a:ext cx="7030500" cy="6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Python Data model</a:t>
            </a:r>
            <a:endParaRPr/>
          </a:p>
        </p:txBody>
      </p:sp>
      <p:sp>
        <p:nvSpPr>
          <p:cNvPr id="498" name="Google Shape;498;p44"/>
          <p:cNvSpPr txBox="1"/>
          <p:nvPr>
            <p:ph idx="1" type="body"/>
          </p:nvPr>
        </p:nvSpPr>
        <p:spPr>
          <a:xfrm>
            <a:off x="1303800" y="908775"/>
            <a:ext cx="7030500" cy="2183100"/>
          </a:xfrm>
          <a:prstGeom prst="rect">
            <a:avLst/>
          </a:prstGeom>
        </p:spPr>
        <p:txBody>
          <a:bodyPr anchorCtr="0" anchor="t" bIns="91425" lIns="91425" spcFirstLastPara="1" rIns="91425" wrap="square" tIns="91425">
            <a:normAutofit fontScale="85000" lnSpcReduction="20000"/>
          </a:bodyPr>
          <a:lstStyle/>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Objects</a:t>
            </a:r>
            <a:r>
              <a:rPr lang="bg" sz="1200">
                <a:solidFill>
                  <a:srgbClr val="222222"/>
                </a:solidFill>
                <a:highlight>
                  <a:srgbClr val="FFFFFF"/>
                </a:highlight>
                <a:latin typeface="Arial"/>
                <a:ea typeface="Arial"/>
                <a:cs typeface="Arial"/>
                <a:sym typeface="Arial"/>
              </a:rPr>
              <a:t> are Python’s abstraction for data. All data in a Python program is represented by objects or by relations between objects. (In a sense, and in conformance to Von Neumann’s model of a “stored program computer”, code is also represented by objects.)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Every object has an identity, a type and a value. An object’s </a:t>
            </a:r>
            <a:r>
              <a:rPr i="1" lang="bg" sz="1200">
                <a:solidFill>
                  <a:srgbClr val="222222"/>
                </a:solidFill>
                <a:highlight>
                  <a:srgbClr val="FFFFFF"/>
                </a:highlight>
                <a:latin typeface="Arial"/>
                <a:ea typeface="Arial"/>
                <a:cs typeface="Arial"/>
                <a:sym typeface="Arial"/>
              </a:rPr>
              <a:t>identity</a:t>
            </a:r>
            <a:r>
              <a:rPr lang="bg" sz="1200">
                <a:solidFill>
                  <a:srgbClr val="222222"/>
                </a:solidFill>
                <a:highlight>
                  <a:srgbClr val="FFFFFF"/>
                </a:highlight>
                <a:latin typeface="Arial"/>
                <a:ea typeface="Arial"/>
                <a:cs typeface="Arial"/>
                <a:sym typeface="Arial"/>
              </a:rPr>
              <a:t> never changes once it has been created; you may think of it as the object’s address in memory.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is</a:t>
            </a:r>
            <a:r>
              <a:rPr lang="bg" sz="1200">
                <a:solidFill>
                  <a:srgbClr val="222222"/>
                </a:solidFill>
                <a:highlight>
                  <a:srgbClr val="FFFFFF"/>
                </a:highlight>
                <a:latin typeface="Arial"/>
                <a:ea typeface="Arial"/>
                <a:cs typeface="Arial"/>
                <a:sym typeface="Arial"/>
              </a:rPr>
              <a:t>’ operator compares the identity of two objects;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id()</a:t>
            </a:r>
            <a:r>
              <a:rPr lang="bg" sz="1200">
                <a:solidFill>
                  <a:srgbClr val="222222"/>
                </a:solidFill>
                <a:highlight>
                  <a:srgbClr val="FFFFFF"/>
                </a:highlight>
                <a:latin typeface="Arial"/>
                <a:ea typeface="Arial"/>
                <a:cs typeface="Arial"/>
                <a:sym typeface="Arial"/>
              </a:rPr>
              <a:t> function returns an integer representing its identity.</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b="1" lang="bg" sz="1200">
                <a:solidFill>
                  <a:srgbClr val="222222"/>
                </a:solidFill>
                <a:highlight>
                  <a:srgbClr val="FFFFFF"/>
                </a:highlight>
                <a:latin typeface="Arial"/>
                <a:ea typeface="Arial"/>
                <a:cs typeface="Arial"/>
                <a:sym typeface="Arial"/>
              </a:rPr>
              <a:t>CPython implementation detail:</a:t>
            </a:r>
            <a:r>
              <a:rPr lang="bg" sz="1200">
                <a:solidFill>
                  <a:srgbClr val="222222"/>
                </a:solidFill>
                <a:highlight>
                  <a:srgbClr val="FFFFFF"/>
                </a:highlight>
                <a:latin typeface="Arial"/>
                <a:ea typeface="Arial"/>
                <a:cs typeface="Arial"/>
                <a:sym typeface="Arial"/>
              </a:rPr>
              <a:t> For CPython, </a:t>
            </a:r>
            <a:r>
              <a:rPr lang="bg" sz="1150">
                <a:solidFill>
                  <a:srgbClr val="222222"/>
                </a:solidFill>
                <a:highlight>
                  <a:srgbClr val="ECF0F3"/>
                </a:highlight>
                <a:latin typeface="Courier New"/>
                <a:ea typeface="Courier New"/>
                <a:cs typeface="Courier New"/>
                <a:sym typeface="Courier New"/>
              </a:rPr>
              <a:t>id(x)</a:t>
            </a:r>
            <a:r>
              <a:rPr lang="bg" sz="1200">
                <a:solidFill>
                  <a:srgbClr val="222222"/>
                </a:solidFill>
                <a:highlight>
                  <a:srgbClr val="FFFFFF"/>
                </a:highlight>
                <a:latin typeface="Arial"/>
                <a:ea typeface="Arial"/>
                <a:cs typeface="Arial"/>
                <a:sym typeface="Arial"/>
              </a:rPr>
              <a:t> is the memory address where </a:t>
            </a:r>
            <a:r>
              <a:rPr lang="bg" sz="1150">
                <a:solidFill>
                  <a:srgbClr val="222222"/>
                </a:solidFill>
                <a:highlight>
                  <a:srgbClr val="ECF0F3"/>
                </a:highlight>
                <a:latin typeface="Courier New"/>
                <a:ea typeface="Courier New"/>
                <a:cs typeface="Courier New"/>
                <a:sym typeface="Courier New"/>
              </a:rPr>
              <a:t>x</a:t>
            </a:r>
            <a:r>
              <a:rPr lang="bg" sz="1200">
                <a:solidFill>
                  <a:srgbClr val="222222"/>
                </a:solidFill>
                <a:highlight>
                  <a:srgbClr val="FFFFFF"/>
                </a:highlight>
                <a:latin typeface="Arial"/>
                <a:ea typeface="Arial"/>
                <a:cs typeface="Arial"/>
                <a:sym typeface="Arial"/>
              </a:rPr>
              <a:t> is stored.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499" name="Google Shape;499;p44"/>
          <p:cNvSpPr/>
          <p:nvPr/>
        </p:nvSpPr>
        <p:spPr>
          <a:xfrm>
            <a:off x="4309675" y="2838750"/>
            <a:ext cx="1016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bg"/>
              <a:t>PyObject</a:t>
            </a:r>
            <a:endParaRPr/>
          </a:p>
        </p:txBody>
      </p:sp>
      <p:sp>
        <p:nvSpPr>
          <p:cNvPr id="500" name="Google Shape;500;p44"/>
          <p:cNvSpPr/>
          <p:nvPr/>
        </p:nvSpPr>
        <p:spPr>
          <a:xfrm>
            <a:off x="1897200" y="3724125"/>
            <a:ext cx="1068000" cy="271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bg"/>
              <a:t>Identity</a:t>
            </a:r>
            <a:endParaRPr/>
          </a:p>
        </p:txBody>
      </p:sp>
      <p:sp>
        <p:nvSpPr>
          <p:cNvPr id="501" name="Google Shape;501;p44"/>
          <p:cNvSpPr/>
          <p:nvPr/>
        </p:nvSpPr>
        <p:spPr>
          <a:xfrm>
            <a:off x="4321375" y="3702975"/>
            <a:ext cx="983700" cy="314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bg"/>
              <a:t>Type</a:t>
            </a:r>
            <a:endParaRPr/>
          </a:p>
        </p:txBody>
      </p:sp>
      <p:sp>
        <p:nvSpPr>
          <p:cNvPr id="502" name="Google Shape;502;p44"/>
          <p:cNvSpPr/>
          <p:nvPr/>
        </p:nvSpPr>
        <p:spPr>
          <a:xfrm>
            <a:off x="6661250" y="3672600"/>
            <a:ext cx="880800" cy="314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bg"/>
              <a:t>Value</a:t>
            </a:r>
            <a:endParaRPr/>
          </a:p>
        </p:txBody>
      </p:sp>
      <p:cxnSp>
        <p:nvCxnSpPr>
          <p:cNvPr id="503" name="Google Shape;503;p44"/>
          <p:cNvCxnSpPr>
            <a:stCxn id="499" idx="1"/>
            <a:endCxn id="500" idx="0"/>
          </p:cNvCxnSpPr>
          <p:nvPr/>
        </p:nvCxnSpPr>
        <p:spPr>
          <a:xfrm flipH="1">
            <a:off x="2431075" y="3035550"/>
            <a:ext cx="1878600" cy="68850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44"/>
          <p:cNvCxnSpPr>
            <a:endCxn id="501" idx="0"/>
          </p:cNvCxnSpPr>
          <p:nvPr/>
        </p:nvCxnSpPr>
        <p:spPr>
          <a:xfrm>
            <a:off x="4806025" y="3253275"/>
            <a:ext cx="7200" cy="44970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44"/>
          <p:cNvCxnSpPr>
            <a:stCxn id="499" idx="3"/>
            <a:endCxn id="502" idx="0"/>
          </p:cNvCxnSpPr>
          <p:nvPr/>
        </p:nvCxnSpPr>
        <p:spPr>
          <a:xfrm>
            <a:off x="5326075" y="3035550"/>
            <a:ext cx="1775700" cy="63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5"/>
          <p:cNvSpPr txBox="1"/>
          <p:nvPr>
            <p:ph idx="1" type="body"/>
          </p:nvPr>
        </p:nvSpPr>
        <p:spPr>
          <a:xfrm>
            <a:off x="1303800" y="295125"/>
            <a:ext cx="70305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An object’s type determines the operations that the object supports (e.g., “does it have a length?”) and also defines the possible values for objects of that type.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type()</a:t>
            </a:r>
            <a:r>
              <a:rPr lang="bg" sz="1200">
                <a:solidFill>
                  <a:srgbClr val="222222"/>
                </a:solidFill>
                <a:highlight>
                  <a:srgbClr val="FFFFFF"/>
                </a:highlight>
                <a:latin typeface="Arial"/>
                <a:ea typeface="Arial"/>
                <a:cs typeface="Arial"/>
                <a:sym typeface="Arial"/>
              </a:rPr>
              <a:t> function returns an object’s type (which is an object itself). Like its identity, an object’s </a:t>
            </a:r>
            <a:r>
              <a:rPr i="1" lang="bg" sz="1200">
                <a:solidFill>
                  <a:srgbClr val="222222"/>
                </a:solidFill>
                <a:highlight>
                  <a:srgbClr val="FFFFFF"/>
                </a:highlight>
                <a:latin typeface="Arial"/>
                <a:ea typeface="Arial"/>
                <a:cs typeface="Arial"/>
                <a:sym typeface="Arial"/>
              </a:rPr>
              <a:t>type</a:t>
            </a:r>
            <a:r>
              <a:rPr lang="bg" sz="1200">
                <a:solidFill>
                  <a:srgbClr val="222222"/>
                </a:solidFill>
                <a:highlight>
                  <a:srgbClr val="FFFFFF"/>
                </a:highlight>
                <a:latin typeface="Arial"/>
                <a:ea typeface="Arial"/>
                <a:cs typeface="Arial"/>
                <a:sym typeface="Arial"/>
              </a:rPr>
              <a:t> is also unchangeable.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The </a:t>
            </a:r>
            <a:r>
              <a:rPr i="1" lang="bg" sz="1200">
                <a:solidFill>
                  <a:srgbClr val="222222"/>
                </a:solidFill>
                <a:highlight>
                  <a:srgbClr val="FFFFFF"/>
                </a:highlight>
                <a:latin typeface="Arial"/>
                <a:ea typeface="Arial"/>
                <a:cs typeface="Arial"/>
                <a:sym typeface="Arial"/>
              </a:rPr>
              <a:t>value</a:t>
            </a:r>
            <a:r>
              <a:rPr lang="bg" sz="1200">
                <a:solidFill>
                  <a:srgbClr val="222222"/>
                </a:solidFill>
                <a:highlight>
                  <a:srgbClr val="FFFFFF"/>
                </a:highlight>
                <a:latin typeface="Arial"/>
                <a:ea typeface="Arial"/>
                <a:cs typeface="Arial"/>
                <a:sym typeface="Arial"/>
              </a:rPr>
              <a:t> of some objects can change. Objects whose value can change are said to be </a:t>
            </a:r>
            <a:r>
              <a:rPr b="1" i="1" lang="bg" sz="1200">
                <a:solidFill>
                  <a:srgbClr val="222222"/>
                </a:solidFill>
                <a:highlight>
                  <a:srgbClr val="FFFFFF"/>
                </a:highlight>
                <a:latin typeface="Arial"/>
                <a:ea typeface="Arial"/>
                <a:cs typeface="Arial"/>
                <a:sym typeface="Arial"/>
              </a:rPr>
              <a:t>mutable</a:t>
            </a:r>
            <a:r>
              <a:rPr lang="bg" sz="1200">
                <a:solidFill>
                  <a:srgbClr val="222222"/>
                </a:solidFill>
                <a:highlight>
                  <a:srgbClr val="FFFFFF"/>
                </a:highlight>
                <a:latin typeface="Arial"/>
                <a:ea typeface="Arial"/>
                <a:cs typeface="Arial"/>
                <a:sym typeface="Arial"/>
              </a:rPr>
              <a:t>; objects whose value is unchangeable once they are created are called </a:t>
            </a:r>
            <a:r>
              <a:rPr b="1" i="1" lang="bg" sz="1200">
                <a:solidFill>
                  <a:srgbClr val="222222"/>
                </a:solidFill>
                <a:highlight>
                  <a:srgbClr val="FFFFFF"/>
                </a:highlight>
                <a:latin typeface="Arial"/>
                <a:ea typeface="Arial"/>
                <a:cs typeface="Arial"/>
                <a:sym typeface="Arial"/>
              </a:rPr>
              <a:t>immutable</a:t>
            </a:r>
            <a:r>
              <a:rPr lang="bg" sz="1200">
                <a:solidFill>
                  <a:srgbClr val="222222"/>
                </a:solidFill>
                <a:highlight>
                  <a:srgbClr val="FFFFFF"/>
                </a:highlight>
                <a:latin typeface="Arial"/>
                <a:ea typeface="Arial"/>
                <a:cs typeface="Arial"/>
                <a:sym typeface="Arial"/>
              </a:rPr>
              <a:t>. (The value of an immutable container object that contains a reference to a mutable object can change when the latter’s value is changed; however the container is still considered immutable, because the collection of objects it contains cannot be changed. So, immutability is not strictly the same as having an unchangeable value, it is more subtle.) An object’s mutability is determined by its type; for instance, numbers, strings and tuples are immutable, while dictionaries and lists are mutable.</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46"/>
          <p:cNvSpPr txBox="1"/>
          <p:nvPr>
            <p:ph type="title"/>
          </p:nvPr>
        </p:nvSpPr>
        <p:spPr>
          <a:xfrm>
            <a:off x="1303800" y="53350"/>
            <a:ext cx="7030500" cy="57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Example of PyObject bool</a:t>
            </a:r>
            <a:endParaRPr/>
          </a:p>
        </p:txBody>
      </p:sp>
      <p:sp>
        <p:nvSpPr>
          <p:cNvPr id="516" name="Google Shape;516;p46"/>
          <p:cNvSpPr txBox="1"/>
          <p:nvPr>
            <p:ph idx="1" type="body"/>
          </p:nvPr>
        </p:nvSpPr>
        <p:spPr>
          <a:xfrm>
            <a:off x="1303800" y="680325"/>
            <a:ext cx="7030500" cy="3851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static PyObject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bool_new(PyTypeObject *type, PyObject *args, PyObject *kwds)</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PyObject *x = Py_False;</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long ok;</a:t>
            </a:r>
            <a:endParaRPr sz="900">
              <a:solidFill>
                <a:srgbClr val="24292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if (!_PyArg_NoKeywords("bool", kwds))</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return NULL;</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if (!PyArg_UnpackTuple(args, "bool", 0, 1, &amp;x))</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return NULL;</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ok = PyObject_IsTrue(x);</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if (ok &lt; 0)</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return NULL;</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   return PyBool_FromLong(ok);</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7"/>
          <p:cNvSpPr txBox="1"/>
          <p:nvPr>
            <p:ph type="title"/>
          </p:nvPr>
        </p:nvSpPr>
        <p:spPr>
          <a:xfrm>
            <a:off x="1303800" y="162925"/>
            <a:ext cx="7030500" cy="6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Garbage collecting</a:t>
            </a:r>
            <a:endParaRPr/>
          </a:p>
        </p:txBody>
      </p:sp>
      <p:sp>
        <p:nvSpPr>
          <p:cNvPr id="522" name="Google Shape;522;p47"/>
          <p:cNvSpPr txBox="1"/>
          <p:nvPr>
            <p:ph idx="1" type="body"/>
          </p:nvPr>
        </p:nvSpPr>
        <p:spPr>
          <a:xfrm>
            <a:off x="1303800" y="818925"/>
            <a:ext cx="7030500" cy="3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Objects are never explicitly destroyed; however, when they become unreachable they may be garbage-collected. An implementation is allowed to postpone garbage collection or omit it altogether — it is a matter of implementation quality how garbage collection is implemented, as long as no objects are collected that are still reachable.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200">
                <a:solidFill>
                  <a:srgbClr val="222222"/>
                </a:solidFill>
                <a:highlight>
                  <a:srgbClr val="FFFFFF"/>
                </a:highlight>
                <a:latin typeface="Arial"/>
                <a:ea typeface="Arial"/>
                <a:cs typeface="Arial"/>
                <a:sym typeface="Arial"/>
              </a:rPr>
              <a:t>CPython implementation detail:</a:t>
            </a:r>
            <a:r>
              <a:rPr lang="bg" sz="1200">
                <a:solidFill>
                  <a:srgbClr val="222222"/>
                </a:solidFill>
                <a:highlight>
                  <a:srgbClr val="FFFFFF"/>
                </a:highlight>
                <a:latin typeface="Arial"/>
                <a:ea typeface="Arial"/>
                <a:cs typeface="Arial"/>
                <a:sym typeface="Arial"/>
              </a:rPr>
              <a:t> CPython currently uses a reference-counting scheme with (optional) delayed detection of cyclically linked garbage, which collects most objects as soon as they become unreachable, but is not guaranteed to collect garbage containing circular references.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See the documentation of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gc</a:t>
            </a:r>
            <a:r>
              <a:rPr lang="bg" sz="1200">
                <a:solidFill>
                  <a:srgbClr val="222222"/>
                </a:solidFill>
                <a:highlight>
                  <a:srgbClr val="FFFFFF"/>
                </a:highlight>
                <a:latin typeface="Arial"/>
                <a:ea typeface="Arial"/>
                <a:cs typeface="Arial"/>
                <a:sym typeface="Arial"/>
              </a:rPr>
              <a:t> module for information on controlling the collection of cyclic garbage. Other implementations act differently and CPython may change.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Do not depend on immediate finalization of objects when they become unreachable (so you should always close files explicitly).</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Note that the use of the implementation’s tracing or debugging facilities may keep objects alive that would normally be collectable. Also note that catching an exception with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try</a:t>
            </a:r>
            <a:r>
              <a:rPr lang="bg" sz="1200">
                <a:solidFill>
                  <a:srgbClr val="222222"/>
                </a:solidFill>
                <a:highlight>
                  <a:srgbClr val="FFFFFF"/>
                </a:highlight>
                <a:latin typeface="Arial"/>
                <a:ea typeface="Arial"/>
                <a:cs typeface="Arial"/>
                <a:sym typeface="Arial"/>
              </a:rPr>
              <a:t>…</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except</a:t>
            </a:r>
            <a:r>
              <a:rPr lang="bg" sz="1200">
                <a:solidFill>
                  <a:srgbClr val="222222"/>
                </a:solidFill>
                <a:highlight>
                  <a:srgbClr val="FFFFFF"/>
                </a:highlight>
                <a:latin typeface="Arial"/>
                <a:ea typeface="Arial"/>
                <a:cs typeface="Arial"/>
                <a:sym typeface="Arial"/>
              </a:rPr>
              <a:t>’ statement may keep objects alive.</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8"/>
          <p:cNvSpPr txBox="1"/>
          <p:nvPr>
            <p:ph idx="1" type="body"/>
          </p:nvPr>
        </p:nvSpPr>
        <p:spPr>
          <a:xfrm>
            <a:off x="1303800" y="215475"/>
            <a:ext cx="7030500" cy="431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222222"/>
                </a:solidFill>
                <a:highlight>
                  <a:srgbClr val="FFFFFF"/>
                </a:highlight>
                <a:latin typeface="Arial"/>
                <a:ea typeface="Arial"/>
                <a:cs typeface="Arial"/>
                <a:sym typeface="Arial"/>
              </a:rPr>
              <a:t>Some objects contain references to “external” resources such as open files or windows. It is understood that these resources are freed when the object is garbage-collected, but since garbage collection is not guaranteed to happen, such objects also provide an explicit way to release the external resource, usually a </a:t>
            </a:r>
            <a:r>
              <a:rPr lang="bg" sz="1150">
                <a:solidFill>
                  <a:srgbClr val="222222"/>
                </a:solidFill>
                <a:highlight>
                  <a:srgbClr val="FFFFFF"/>
                </a:highlight>
                <a:latin typeface="Courier New"/>
                <a:ea typeface="Courier New"/>
                <a:cs typeface="Courier New"/>
                <a:sym typeface="Courier New"/>
              </a:rPr>
              <a:t>close()</a:t>
            </a:r>
            <a:r>
              <a:rPr lang="bg" sz="1200">
                <a:solidFill>
                  <a:srgbClr val="222222"/>
                </a:solidFill>
                <a:highlight>
                  <a:srgbClr val="FFFFFF"/>
                </a:highlight>
                <a:latin typeface="Arial"/>
                <a:ea typeface="Arial"/>
                <a:cs typeface="Arial"/>
                <a:sym typeface="Arial"/>
              </a:rPr>
              <a:t> method. Programs are strongly recommended to explicitly close such objects.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try</a:t>
            </a:r>
            <a:r>
              <a:rPr lang="bg" sz="1200">
                <a:solidFill>
                  <a:srgbClr val="222222"/>
                </a:solidFill>
                <a:highlight>
                  <a:srgbClr val="FFFFFF"/>
                </a:highlight>
                <a:latin typeface="Arial"/>
                <a:ea typeface="Arial"/>
                <a:cs typeface="Arial"/>
                <a:sym typeface="Arial"/>
              </a:rPr>
              <a:t>…</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finally</a:t>
            </a:r>
            <a:r>
              <a:rPr lang="bg" sz="1200">
                <a:solidFill>
                  <a:srgbClr val="222222"/>
                </a:solidFill>
                <a:highlight>
                  <a:srgbClr val="FFFFFF"/>
                </a:highlight>
                <a:latin typeface="Arial"/>
                <a:ea typeface="Arial"/>
                <a:cs typeface="Arial"/>
                <a:sym typeface="Arial"/>
              </a:rPr>
              <a:t>’ statement and the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with</a:t>
            </a:r>
            <a:r>
              <a:rPr lang="bg" sz="1200">
                <a:solidFill>
                  <a:srgbClr val="222222"/>
                </a:solidFill>
                <a:highlight>
                  <a:srgbClr val="FFFFFF"/>
                </a:highlight>
                <a:latin typeface="Arial"/>
                <a:ea typeface="Arial"/>
                <a:cs typeface="Arial"/>
                <a:sym typeface="Arial"/>
              </a:rPr>
              <a:t>’ statement provide convenient ways to do this.</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ph idx="1" type="body"/>
          </p:nvPr>
        </p:nvSpPr>
        <p:spPr>
          <a:xfrm>
            <a:off x="1303800" y="238900"/>
            <a:ext cx="7030500" cy="42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Some objects contain references to other objects; these are called </a:t>
            </a:r>
            <a:r>
              <a:rPr i="1" lang="bg" sz="1200">
                <a:solidFill>
                  <a:srgbClr val="222222"/>
                </a:solidFill>
                <a:highlight>
                  <a:srgbClr val="FFFFFF"/>
                </a:highlight>
                <a:latin typeface="Arial"/>
                <a:ea typeface="Arial"/>
                <a:cs typeface="Arial"/>
                <a:sym typeface="Arial"/>
              </a:rPr>
              <a:t>containers</a:t>
            </a:r>
            <a:r>
              <a:rPr lang="bg"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Examples of containers are tuples, lists and dictionaries.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The references are part of a container’s value. In most cases, when we talk about the value of a container, we imply the values, not the identities of the contained objects; however, when we talk about the mutability of a container, only the identities of the immediately contained objects are implied.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So, if an immutable container (like a tuple) contains a reference to a mutable object, its value changes if that mutable object is changed.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0"/>
          <p:cNvSpPr txBox="1"/>
          <p:nvPr>
            <p:ph idx="1" type="body"/>
          </p:nvPr>
        </p:nvSpPr>
        <p:spPr>
          <a:xfrm>
            <a:off x="1303800" y="810400"/>
            <a:ext cx="7030500" cy="3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Types affect almost all aspects of object behavior. Even the importance of object identity is affected in some sense: for immutable types, operations that compute new values may actually return a reference to any existing object with the same type and value, while for mutable objects this is not allowed.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E.g., after </a:t>
            </a:r>
            <a:r>
              <a:rPr lang="bg" sz="1150">
                <a:solidFill>
                  <a:srgbClr val="222222"/>
                </a:solidFill>
                <a:highlight>
                  <a:srgbClr val="ECF0F3"/>
                </a:highlight>
                <a:latin typeface="Courier New"/>
                <a:ea typeface="Courier New"/>
                <a:cs typeface="Courier New"/>
                <a:sym typeface="Courier New"/>
              </a:rPr>
              <a:t>a = 1; b = 1</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a</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b</a:t>
            </a:r>
            <a:r>
              <a:rPr lang="bg" sz="1200">
                <a:solidFill>
                  <a:srgbClr val="222222"/>
                </a:solidFill>
                <a:highlight>
                  <a:srgbClr val="FFFFFF"/>
                </a:highlight>
                <a:latin typeface="Arial"/>
                <a:ea typeface="Arial"/>
                <a:cs typeface="Arial"/>
                <a:sym typeface="Arial"/>
              </a:rPr>
              <a:t> may or may not refer to the same object with the value one, depending on the implementation, but after </a:t>
            </a:r>
            <a:r>
              <a:rPr lang="bg" sz="1150">
                <a:solidFill>
                  <a:srgbClr val="222222"/>
                </a:solidFill>
                <a:highlight>
                  <a:srgbClr val="ECF0F3"/>
                </a:highlight>
                <a:latin typeface="Courier New"/>
                <a:ea typeface="Courier New"/>
                <a:cs typeface="Courier New"/>
                <a:sym typeface="Courier New"/>
              </a:rPr>
              <a:t>c = []; d = []</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c</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d</a:t>
            </a:r>
            <a:r>
              <a:rPr lang="bg" sz="1200">
                <a:solidFill>
                  <a:srgbClr val="222222"/>
                </a:solidFill>
                <a:highlight>
                  <a:srgbClr val="FFFFFF"/>
                </a:highlight>
                <a:latin typeface="Arial"/>
                <a:ea typeface="Arial"/>
                <a:cs typeface="Arial"/>
                <a:sym typeface="Arial"/>
              </a:rPr>
              <a:t> are guaranteed to refer to two different, unique, newly created empty lists. (Note that </a:t>
            </a:r>
            <a:r>
              <a:rPr lang="bg" sz="1150">
                <a:solidFill>
                  <a:srgbClr val="222222"/>
                </a:solidFill>
                <a:highlight>
                  <a:srgbClr val="ECF0F3"/>
                </a:highlight>
                <a:latin typeface="Courier New"/>
                <a:ea typeface="Courier New"/>
                <a:cs typeface="Courier New"/>
                <a:sym typeface="Courier New"/>
              </a:rPr>
              <a:t>c = d = []</a:t>
            </a:r>
            <a:r>
              <a:rPr lang="bg" sz="1200">
                <a:solidFill>
                  <a:srgbClr val="222222"/>
                </a:solidFill>
                <a:highlight>
                  <a:srgbClr val="FFFFFF"/>
                </a:highlight>
                <a:latin typeface="Arial"/>
                <a:ea typeface="Arial"/>
                <a:cs typeface="Arial"/>
                <a:sym typeface="Arial"/>
              </a:rPr>
              <a:t> assigns the same object to both </a:t>
            </a:r>
            <a:r>
              <a:rPr lang="bg" sz="1150">
                <a:solidFill>
                  <a:srgbClr val="222222"/>
                </a:solidFill>
                <a:highlight>
                  <a:srgbClr val="ECF0F3"/>
                </a:highlight>
                <a:latin typeface="Courier New"/>
                <a:ea typeface="Courier New"/>
                <a:cs typeface="Courier New"/>
                <a:sym typeface="Courier New"/>
              </a:rPr>
              <a:t>c</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d</a:t>
            </a:r>
            <a:r>
              <a:rPr lang="bg" sz="1200">
                <a:solidFill>
                  <a:srgbClr val="222222"/>
                </a:solidFill>
                <a:highlight>
                  <a:srgbClr val="FFFFFF"/>
                </a:highlight>
                <a:latin typeface="Arial"/>
                <a:ea typeface="Arial"/>
                <a:cs typeface="Arial"/>
                <a:sym typeface="Aria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1"/>
          <p:cNvSpPr txBox="1"/>
          <p:nvPr>
            <p:ph type="title"/>
          </p:nvPr>
        </p:nvSpPr>
        <p:spPr>
          <a:xfrm>
            <a:off x="1303800" y="148875"/>
            <a:ext cx="7030500" cy="6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The standard built in types</a:t>
            </a:r>
            <a:endParaRPr/>
          </a:p>
        </p:txBody>
      </p:sp>
      <p:sp>
        <p:nvSpPr>
          <p:cNvPr id="543" name="Google Shape;543;p51"/>
          <p:cNvSpPr txBox="1"/>
          <p:nvPr>
            <p:ph idx="1" type="body"/>
          </p:nvPr>
        </p:nvSpPr>
        <p:spPr>
          <a:xfrm>
            <a:off x="1303800" y="805725"/>
            <a:ext cx="7030500" cy="3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22222"/>
                </a:solidFill>
                <a:highlight>
                  <a:srgbClr val="FFFFFF"/>
                </a:highlight>
                <a:latin typeface="Arial"/>
                <a:ea typeface="Arial"/>
                <a:cs typeface="Arial"/>
                <a:sym typeface="Arial"/>
              </a:rPr>
              <a:t>None</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type has a single value. There is a single object with this value. This object is accessed through the built-in name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It is used to signify the absence of a value in many situations, e.g., it is returned from functions that don’t explicitly return anything. Its truth value is false.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b="1" lang="bg" sz="1200">
                <a:solidFill>
                  <a:srgbClr val="222222"/>
                </a:solidFill>
                <a:highlight>
                  <a:srgbClr val="FFFFFF"/>
                </a:highlight>
                <a:latin typeface="Arial"/>
                <a:ea typeface="Arial"/>
                <a:cs typeface="Arial"/>
                <a:sym typeface="Arial"/>
              </a:rPr>
              <a:t>NotImplemented</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type has a single value. There is a single object with this value. This object is accessed through the built-in name </a:t>
            </a:r>
            <a:r>
              <a:rPr lang="bg" sz="1150">
                <a:solidFill>
                  <a:srgbClr val="222222"/>
                </a:solidFill>
                <a:highlight>
                  <a:srgbClr val="ECF0F3"/>
                </a:highlight>
                <a:latin typeface="Courier New"/>
                <a:ea typeface="Courier New"/>
                <a:cs typeface="Courier New"/>
                <a:sym typeface="Courier New"/>
              </a:rPr>
              <a:t>NotImplemented</a:t>
            </a:r>
            <a:r>
              <a:rPr lang="bg" sz="1200">
                <a:solidFill>
                  <a:srgbClr val="222222"/>
                </a:solidFill>
                <a:highlight>
                  <a:srgbClr val="FFFFFF"/>
                </a:highlight>
                <a:latin typeface="Arial"/>
                <a:ea typeface="Arial"/>
                <a:cs typeface="Arial"/>
                <a:sym typeface="Arial"/>
              </a:rPr>
              <a:t>. Numeric methods and rich comparison methods should return this value if they do not implement the operation for the operands provided. (The interpreter will then try the reflected operation, or some other fallback, depending on the operator.) Its truth value is true.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idx="1" type="body"/>
          </p:nvPr>
        </p:nvSpPr>
        <p:spPr>
          <a:xfrm>
            <a:off x="1303800" y="295125"/>
            <a:ext cx="7030500" cy="4637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bg" sz="1200">
                <a:solidFill>
                  <a:srgbClr val="222222"/>
                </a:solidFill>
                <a:highlight>
                  <a:srgbClr val="FFFFFF"/>
                </a:highlight>
                <a:latin typeface="Arial"/>
                <a:ea typeface="Arial"/>
                <a:cs typeface="Arial"/>
                <a:sym typeface="Arial"/>
              </a:rPr>
              <a:t>Ellipsis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type has a single value. There is a single object with this value. This object is accessed through the literal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or the built-in name </a:t>
            </a:r>
            <a:r>
              <a:rPr lang="bg" sz="1150">
                <a:solidFill>
                  <a:srgbClr val="222222"/>
                </a:solidFill>
                <a:highlight>
                  <a:srgbClr val="ECF0F3"/>
                </a:highlight>
                <a:latin typeface="Courier New"/>
                <a:ea typeface="Courier New"/>
                <a:cs typeface="Courier New"/>
                <a:sym typeface="Courier New"/>
              </a:rPr>
              <a:t>Ellipsis</a:t>
            </a:r>
            <a:r>
              <a:rPr lang="bg" sz="1200">
                <a:solidFill>
                  <a:srgbClr val="222222"/>
                </a:solidFill>
                <a:highlight>
                  <a:srgbClr val="FFFFFF"/>
                </a:highlight>
                <a:latin typeface="Arial"/>
                <a:ea typeface="Arial"/>
                <a:cs typeface="Arial"/>
                <a:sym typeface="Arial"/>
              </a:rPr>
              <a:t>. Its truth value is true.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numbers.Number</a:t>
            </a:r>
            <a:endParaRPr sz="1150">
              <a:solidFill>
                <a:srgbClr val="0072AA"/>
              </a:solidFill>
              <a:highlight>
                <a:srgbClr val="FFFFFF"/>
              </a:highlight>
              <a:latin typeface="Courier New"/>
              <a:ea typeface="Courier New"/>
              <a:cs typeface="Courier New"/>
              <a:sym typeface="Courier New"/>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are created by numeric literals and returned as results by arithmetic operators and arithmetic built-in functions. Numeric objects are immutable; once created their value never changes. Python numbers are of course strongly related to mathematical numbers, but subject to the limitations of numerical representation in computers.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The string representations of the numeric classes, computed by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__repr__()</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__str__()</a:t>
            </a:r>
            <a:r>
              <a:rPr lang="bg" sz="1200">
                <a:solidFill>
                  <a:srgbClr val="222222"/>
                </a:solidFill>
                <a:highlight>
                  <a:srgbClr val="FFFFFF"/>
                </a:highlight>
                <a:latin typeface="Arial"/>
                <a:ea typeface="Arial"/>
                <a:cs typeface="Arial"/>
                <a:sym typeface="Arial"/>
              </a:rPr>
              <a:t>, have the following properties:</a:t>
            </a:r>
            <a:endParaRPr sz="1200">
              <a:solidFill>
                <a:srgbClr val="222222"/>
              </a:solidFill>
              <a:highlight>
                <a:srgbClr val="FFFFFF"/>
              </a:highlight>
              <a:latin typeface="Arial"/>
              <a:ea typeface="Arial"/>
              <a:cs typeface="Arial"/>
              <a:sym typeface="Arial"/>
            </a:endParaRPr>
          </a:p>
          <a:p>
            <a:pPr indent="-287655" lvl="0" marL="749300" rtl="0" algn="l">
              <a:lnSpc>
                <a:spcPct val="140000"/>
              </a:lnSpc>
              <a:spcBef>
                <a:spcPts val="200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They are valid numeric literals which, when passed to their class constructor, produce an object having the value of the original numeric.</a:t>
            </a:r>
            <a:endParaRPr sz="1200">
              <a:solidFill>
                <a:srgbClr val="222222"/>
              </a:solidFill>
              <a:highlight>
                <a:srgbClr val="FFFFFF"/>
              </a:highlight>
              <a:latin typeface="Arial"/>
              <a:ea typeface="Arial"/>
              <a:cs typeface="Arial"/>
              <a:sym typeface="Arial"/>
            </a:endParaRPr>
          </a:p>
          <a:p>
            <a:pPr indent="-287655"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The representation is in base 10, when possible.</a:t>
            </a:r>
            <a:endParaRPr sz="1200">
              <a:solidFill>
                <a:srgbClr val="222222"/>
              </a:solidFill>
              <a:highlight>
                <a:srgbClr val="FFFFFF"/>
              </a:highlight>
              <a:latin typeface="Arial"/>
              <a:ea typeface="Arial"/>
              <a:cs typeface="Arial"/>
              <a:sym typeface="Arial"/>
            </a:endParaRPr>
          </a:p>
          <a:p>
            <a:pPr indent="-287655"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Leading zeros, possibly excepting a single zero before a decimal point, are not shown.</a:t>
            </a:r>
            <a:endParaRPr sz="1200">
              <a:solidFill>
                <a:srgbClr val="222222"/>
              </a:solidFill>
              <a:highlight>
                <a:srgbClr val="FFFFFF"/>
              </a:highlight>
              <a:latin typeface="Arial"/>
              <a:ea typeface="Arial"/>
              <a:cs typeface="Arial"/>
              <a:sym typeface="Arial"/>
            </a:endParaRPr>
          </a:p>
          <a:p>
            <a:pPr indent="-287655"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Trailing zeros, possibly excepting a single zero after a decimal point, are not shown.</a:t>
            </a:r>
            <a:endParaRPr sz="1200">
              <a:solidFill>
                <a:srgbClr val="222222"/>
              </a:solidFill>
              <a:highlight>
                <a:srgbClr val="FFFFFF"/>
              </a:highlight>
              <a:latin typeface="Arial"/>
              <a:ea typeface="Arial"/>
              <a:cs typeface="Arial"/>
              <a:sym typeface="Arial"/>
            </a:endParaRPr>
          </a:p>
          <a:p>
            <a:pPr indent="-287655" lvl="0" marL="749300" rtl="0" algn="l">
              <a:lnSpc>
                <a:spcPct val="140000"/>
              </a:lnSpc>
              <a:spcBef>
                <a:spcPts val="0"/>
              </a:spcBef>
              <a:spcAft>
                <a:spcPts val="0"/>
              </a:spcAft>
              <a:buClr>
                <a:srgbClr val="222222"/>
              </a:buClr>
              <a:buSzPct val="100000"/>
              <a:buFont typeface="Arial"/>
              <a:buChar char="●"/>
            </a:pPr>
            <a:r>
              <a:rPr lang="bg" sz="1200">
                <a:solidFill>
                  <a:srgbClr val="222222"/>
                </a:solidFill>
                <a:highlight>
                  <a:srgbClr val="FFFFFF"/>
                </a:highlight>
                <a:latin typeface="Arial"/>
                <a:ea typeface="Arial"/>
                <a:cs typeface="Arial"/>
                <a:sym typeface="Arial"/>
              </a:rPr>
              <a:t>A sign is shown only when the number is negative.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600"/>
              </a:spcBef>
              <a:spcAft>
                <a:spcPts val="0"/>
              </a:spcAft>
              <a:buNone/>
            </a:pPr>
            <a:r>
              <a:rPr lang="bg" sz="1200">
                <a:solidFill>
                  <a:srgbClr val="222222"/>
                </a:solidFill>
                <a:highlight>
                  <a:srgbClr val="FFFFFF"/>
                </a:highlight>
                <a:latin typeface="Arial"/>
                <a:ea typeface="Arial"/>
                <a:cs typeface="Arial"/>
                <a:sym typeface="Arial"/>
              </a:rPr>
              <a:t>Python distinguishes between integers, floating point numbers, and complex numbers: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1232100" y="229725"/>
            <a:ext cx="7030500" cy="48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Environment</a:t>
            </a:r>
            <a:endParaRPr/>
          </a:p>
        </p:txBody>
      </p:sp>
      <p:sp>
        <p:nvSpPr>
          <p:cNvPr id="350" name="Google Shape;350;p26"/>
          <p:cNvSpPr txBox="1"/>
          <p:nvPr>
            <p:ph idx="1" type="body"/>
          </p:nvPr>
        </p:nvSpPr>
        <p:spPr>
          <a:xfrm>
            <a:off x="1541875" y="1464300"/>
            <a:ext cx="7030500" cy="254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bg"/>
              <a:t>We’ll spare a little time to make sure that everyone has an environment that would allow him to use the language for the purposes of the course and for every other moment.</a:t>
            </a:r>
            <a:endParaRPr/>
          </a:p>
          <a:p>
            <a:pPr indent="0" lvl="0" marL="0" rtl="0" algn="l">
              <a:spcBef>
                <a:spcPts val="1200"/>
              </a:spcBef>
              <a:spcAft>
                <a:spcPts val="0"/>
              </a:spcAft>
              <a:buNone/>
            </a:pPr>
            <a:r>
              <a:rPr lang="bg" u="sng">
                <a:solidFill>
                  <a:schemeClr val="hlink"/>
                </a:solidFill>
                <a:hlinkClick r:id="rId3"/>
              </a:rPr>
              <a:t>https://www.python.org/downloads/</a:t>
            </a:r>
            <a:r>
              <a:rPr lang="bg"/>
              <a:t> — Python official downloads page.</a:t>
            </a:r>
            <a:endParaRPr/>
          </a:p>
          <a:p>
            <a:pPr indent="0" lvl="0" marL="0" rtl="0" algn="l">
              <a:spcBef>
                <a:spcPts val="1200"/>
              </a:spcBef>
              <a:spcAft>
                <a:spcPts val="0"/>
              </a:spcAft>
              <a:buNone/>
            </a:pPr>
            <a:r>
              <a:rPr lang="bg" u="sng">
                <a:solidFill>
                  <a:schemeClr val="hlink"/>
                </a:solidFill>
                <a:hlinkClick r:id="rId4"/>
              </a:rPr>
              <a:t>Materials-  repo</a:t>
            </a:r>
            <a:endParaRPr/>
          </a:p>
          <a:p>
            <a:pPr indent="0" lvl="0" marL="0" rtl="0" algn="l">
              <a:spcBef>
                <a:spcPts val="1200"/>
              </a:spcBef>
              <a:spcAft>
                <a:spcPts val="1200"/>
              </a:spcAft>
              <a:buNone/>
            </a:pPr>
            <a:r>
              <a:rPr lang="bg"/>
              <a:t>IDE: </a:t>
            </a:r>
            <a:r>
              <a:rPr lang="bg" u="sng">
                <a:solidFill>
                  <a:schemeClr val="hlink"/>
                </a:solidFill>
                <a:hlinkClick r:id="rId5"/>
              </a:rPr>
              <a:t>PyCharm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idx="1" type="body"/>
          </p:nvPr>
        </p:nvSpPr>
        <p:spPr>
          <a:xfrm>
            <a:off x="1303800" y="276375"/>
            <a:ext cx="7030500" cy="425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numbers.Integral</a:t>
            </a:r>
            <a:endParaRPr sz="1150">
              <a:solidFill>
                <a:srgbClr val="0072AA"/>
              </a:solidFill>
              <a:highlight>
                <a:srgbClr val="FFFFFF"/>
              </a:highlight>
              <a:latin typeface="Courier New"/>
              <a:ea typeface="Courier New"/>
              <a:cs typeface="Courier New"/>
              <a:sym typeface="Courier New"/>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elements from the mathematical set of integers (positive and negative). There are two types of integers:</a:t>
            </a:r>
            <a:endParaRPr sz="1200">
              <a:solidFill>
                <a:srgbClr val="222222"/>
              </a:solidFill>
              <a:highlight>
                <a:srgbClr val="FFFFFF"/>
              </a:highlight>
              <a:latin typeface="Arial"/>
              <a:ea typeface="Arial"/>
              <a:cs typeface="Arial"/>
              <a:sym typeface="Arial"/>
            </a:endParaRPr>
          </a:p>
          <a:p>
            <a:pPr indent="-304958" lvl="0" marL="914400" rtl="0" algn="l">
              <a:spcBef>
                <a:spcPts val="2000"/>
              </a:spcBef>
              <a:spcAft>
                <a:spcPts val="0"/>
              </a:spcAft>
              <a:buSzPct val="108333"/>
              <a:buChar char="-"/>
            </a:pPr>
            <a:r>
              <a:rPr lang="bg" sz="1200">
                <a:solidFill>
                  <a:srgbClr val="222222"/>
                </a:solidFill>
                <a:highlight>
                  <a:srgbClr val="FFFFFF"/>
                </a:highlight>
                <a:latin typeface="Arial"/>
                <a:ea typeface="Arial"/>
                <a:cs typeface="Arial"/>
                <a:sym typeface="Arial"/>
              </a:rPr>
              <a:t>Integers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int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457200" lvl="0" marL="457200" rtl="0" algn="l">
              <a:spcBef>
                <a:spcPts val="1200"/>
              </a:spcBef>
              <a:spcAft>
                <a:spcPts val="0"/>
              </a:spcAft>
              <a:buNone/>
            </a:pPr>
            <a:r>
              <a:rPr lang="bg" sz="1200">
                <a:solidFill>
                  <a:srgbClr val="222222"/>
                </a:solidFill>
                <a:highlight>
                  <a:srgbClr val="FFFFFF"/>
                </a:highlight>
                <a:latin typeface="Arial"/>
                <a:ea typeface="Arial"/>
                <a:cs typeface="Arial"/>
                <a:sym typeface="Arial"/>
              </a:rPr>
              <a:t>These represent numbers in an unlimited range, subject to available (virtual) memory only. For the purpose of shift and mask operations, a binary representation is assumed, and negative numbers are represented in a variant of 2’s complement which gives the illusion of an infinite string of sign bits extending to the left.</a:t>
            </a:r>
            <a:endParaRPr sz="1200">
              <a:solidFill>
                <a:srgbClr val="222222"/>
              </a:solidFill>
              <a:highlight>
                <a:srgbClr val="FFFFFF"/>
              </a:highlight>
              <a:latin typeface="Arial"/>
              <a:ea typeface="Arial"/>
              <a:cs typeface="Arial"/>
              <a:sym typeface="Arial"/>
            </a:endParaRPr>
          </a:p>
          <a:p>
            <a:pPr indent="-304958" lvl="0" marL="914400" rtl="0" algn="l">
              <a:spcBef>
                <a:spcPts val="1200"/>
              </a:spcBef>
              <a:spcAft>
                <a:spcPts val="0"/>
              </a:spcAft>
              <a:buSzPct val="108333"/>
              <a:buChar char="-"/>
            </a:pPr>
            <a:r>
              <a:rPr lang="bg" sz="1200">
                <a:solidFill>
                  <a:srgbClr val="222222"/>
                </a:solidFill>
                <a:highlight>
                  <a:srgbClr val="FFFFFF"/>
                </a:highlight>
                <a:latin typeface="Arial"/>
                <a:ea typeface="Arial"/>
                <a:cs typeface="Arial"/>
                <a:sym typeface="Arial"/>
              </a:rPr>
              <a:t>Booleans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bool</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165100" lvl="0" marL="7493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the truth values False and True. The two objects representing the values </a:t>
            </a:r>
            <a:r>
              <a:rPr lang="bg" sz="1150">
                <a:solidFill>
                  <a:srgbClr val="222222"/>
                </a:solidFill>
                <a:highlight>
                  <a:srgbClr val="ECF0F3"/>
                </a:highlight>
                <a:latin typeface="Courier New"/>
                <a:ea typeface="Courier New"/>
                <a:cs typeface="Courier New"/>
                <a:sym typeface="Courier New"/>
              </a:rPr>
              <a:t>False</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True</a:t>
            </a:r>
            <a:r>
              <a:rPr lang="bg" sz="1200">
                <a:solidFill>
                  <a:srgbClr val="222222"/>
                </a:solidFill>
                <a:highlight>
                  <a:srgbClr val="FFFFFF"/>
                </a:highlight>
                <a:latin typeface="Arial"/>
                <a:ea typeface="Arial"/>
                <a:cs typeface="Arial"/>
                <a:sym typeface="Arial"/>
              </a:rPr>
              <a:t> are the only Boolean objects. The Boolean type is a subtype of the integer type, and Boolean values behave like the values 0 and 1, respectively, in almost all contexts, the exception being that when converted to a string, the strings </a:t>
            </a:r>
            <a:r>
              <a:rPr lang="bg" sz="1150">
                <a:solidFill>
                  <a:srgbClr val="222222"/>
                </a:solidFill>
                <a:highlight>
                  <a:srgbClr val="ECF0F3"/>
                </a:highlight>
                <a:latin typeface="Courier New"/>
                <a:ea typeface="Courier New"/>
                <a:cs typeface="Courier New"/>
                <a:sym typeface="Courier New"/>
              </a:rPr>
              <a:t>"False"</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"True"</a:t>
            </a:r>
            <a:r>
              <a:rPr lang="bg" sz="1200">
                <a:solidFill>
                  <a:srgbClr val="222222"/>
                </a:solidFill>
                <a:highlight>
                  <a:srgbClr val="FFFFFF"/>
                </a:highlight>
                <a:latin typeface="Arial"/>
                <a:ea typeface="Arial"/>
                <a:cs typeface="Arial"/>
                <a:sym typeface="Arial"/>
              </a:rPr>
              <a:t> are returned, respectively.</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rPr lang="bg" sz="1200">
                <a:solidFill>
                  <a:srgbClr val="222222"/>
                </a:solidFill>
                <a:highlight>
                  <a:srgbClr val="FFFFFF"/>
                </a:highlight>
                <a:latin typeface="Arial"/>
                <a:ea typeface="Arial"/>
                <a:cs typeface="Arial"/>
                <a:sym typeface="Arial"/>
              </a:rPr>
              <a:t>The rules for integer representation are intended to give the most meaningful interpretation of shift and mask operations involving negative integers.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4"/>
          <p:cNvSpPr txBox="1"/>
          <p:nvPr>
            <p:ph idx="1" type="body"/>
          </p:nvPr>
        </p:nvSpPr>
        <p:spPr>
          <a:xfrm>
            <a:off x="1303800" y="252950"/>
            <a:ext cx="7030500" cy="427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numbers.Real</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float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machine-level double precision floating point numbers. You are at the mercy of the underlying machine architecture (and C or Java implementation) for the accepted range and handling of overflow. </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Python does not support single-precision floating point numbers; the savings in processor and memory usage that are usually the reason for using these are dwarfed by the overhead of using objects in Python, so there is no reason to complicate the language with two kinds of floating point numbers.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numbers.Complex</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complex</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complex numbers as a pair of machine-level double precision floating point numbers. The same caveats apply as for floating point numbers. The real and imaginary parts of a complex number </a:t>
            </a:r>
            <a:r>
              <a:rPr lang="bg" sz="1150">
                <a:solidFill>
                  <a:srgbClr val="222222"/>
                </a:solidFill>
                <a:highlight>
                  <a:srgbClr val="ECF0F3"/>
                </a:highlight>
                <a:latin typeface="Courier New"/>
                <a:ea typeface="Courier New"/>
                <a:cs typeface="Courier New"/>
                <a:sym typeface="Courier New"/>
              </a:rPr>
              <a:t>z</a:t>
            </a:r>
            <a:r>
              <a:rPr lang="bg" sz="1200">
                <a:solidFill>
                  <a:srgbClr val="222222"/>
                </a:solidFill>
                <a:highlight>
                  <a:srgbClr val="FFFFFF"/>
                </a:highlight>
                <a:latin typeface="Arial"/>
                <a:ea typeface="Arial"/>
                <a:cs typeface="Arial"/>
                <a:sym typeface="Arial"/>
              </a:rPr>
              <a:t> can be retrieved through the read-only attributes </a:t>
            </a:r>
            <a:r>
              <a:rPr lang="bg" sz="1150">
                <a:solidFill>
                  <a:srgbClr val="222222"/>
                </a:solidFill>
                <a:highlight>
                  <a:srgbClr val="ECF0F3"/>
                </a:highlight>
                <a:latin typeface="Courier New"/>
                <a:ea typeface="Courier New"/>
                <a:cs typeface="Courier New"/>
                <a:sym typeface="Courier New"/>
              </a:rPr>
              <a:t>z.real</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z.imag</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idx="1" type="body"/>
          </p:nvPr>
        </p:nvSpPr>
        <p:spPr>
          <a:xfrm>
            <a:off x="1303800" y="224850"/>
            <a:ext cx="7030500" cy="47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Sequences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finite ordered sets indexed by non-negative numbers. The built-in function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len()</a:t>
            </a:r>
            <a:r>
              <a:rPr lang="bg" sz="1200">
                <a:solidFill>
                  <a:srgbClr val="222222"/>
                </a:solidFill>
                <a:highlight>
                  <a:srgbClr val="FFFFFF"/>
                </a:highlight>
                <a:latin typeface="Arial"/>
                <a:ea typeface="Arial"/>
                <a:cs typeface="Arial"/>
                <a:sym typeface="Arial"/>
              </a:rPr>
              <a:t> returns the number of items of a sequence. When the length of a sequence is </a:t>
            </a:r>
            <a:r>
              <a:rPr i="1" lang="bg" sz="1200">
                <a:solidFill>
                  <a:srgbClr val="222222"/>
                </a:solidFill>
                <a:highlight>
                  <a:srgbClr val="FFFFFF"/>
                </a:highlight>
                <a:latin typeface="Arial"/>
                <a:ea typeface="Arial"/>
                <a:cs typeface="Arial"/>
                <a:sym typeface="Arial"/>
              </a:rPr>
              <a:t>n</a:t>
            </a:r>
            <a:r>
              <a:rPr lang="bg" sz="1200">
                <a:solidFill>
                  <a:srgbClr val="222222"/>
                </a:solidFill>
                <a:highlight>
                  <a:srgbClr val="FFFFFF"/>
                </a:highlight>
                <a:latin typeface="Arial"/>
                <a:ea typeface="Arial"/>
                <a:cs typeface="Arial"/>
                <a:sym typeface="Arial"/>
              </a:rPr>
              <a:t>, the index set contains the numbers 0, 1, …, </a:t>
            </a:r>
            <a:r>
              <a:rPr i="1" lang="bg" sz="1200">
                <a:solidFill>
                  <a:srgbClr val="222222"/>
                </a:solidFill>
                <a:highlight>
                  <a:srgbClr val="FFFFFF"/>
                </a:highlight>
                <a:latin typeface="Arial"/>
                <a:ea typeface="Arial"/>
                <a:cs typeface="Arial"/>
                <a:sym typeface="Arial"/>
              </a:rPr>
              <a:t>n</a:t>
            </a:r>
            <a:r>
              <a:rPr lang="bg" sz="1200">
                <a:solidFill>
                  <a:srgbClr val="222222"/>
                </a:solidFill>
                <a:highlight>
                  <a:srgbClr val="FFFFFF"/>
                </a:highlight>
                <a:latin typeface="Arial"/>
                <a:ea typeface="Arial"/>
                <a:cs typeface="Arial"/>
                <a:sym typeface="Arial"/>
              </a:rPr>
              <a:t>-1. Item </a:t>
            </a:r>
            <a:r>
              <a:rPr i="1" lang="bg" sz="1200">
                <a:solidFill>
                  <a:srgbClr val="222222"/>
                </a:solidFill>
                <a:highlight>
                  <a:srgbClr val="FFFFFF"/>
                </a:highlight>
                <a:latin typeface="Arial"/>
                <a:ea typeface="Arial"/>
                <a:cs typeface="Arial"/>
                <a:sym typeface="Arial"/>
              </a:rPr>
              <a:t>i</a:t>
            </a:r>
            <a:r>
              <a:rPr lang="bg" sz="1200">
                <a:solidFill>
                  <a:srgbClr val="222222"/>
                </a:solidFill>
                <a:highlight>
                  <a:srgbClr val="FFFFFF"/>
                </a:highlight>
                <a:latin typeface="Arial"/>
                <a:ea typeface="Arial"/>
                <a:cs typeface="Arial"/>
                <a:sym typeface="Arial"/>
              </a:rPr>
              <a:t> of sequence </a:t>
            </a:r>
            <a:r>
              <a:rPr i="1" lang="bg" sz="1200">
                <a:solidFill>
                  <a:srgbClr val="222222"/>
                </a:solidFill>
                <a:highlight>
                  <a:srgbClr val="FFFFFF"/>
                </a:highlight>
                <a:latin typeface="Arial"/>
                <a:ea typeface="Arial"/>
                <a:cs typeface="Arial"/>
                <a:sym typeface="Arial"/>
              </a:rPr>
              <a:t>a</a:t>
            </a:r>
            <a:r>
              <a:rPr lang="bg" sz="1200">
                <a:solidFill>
                  <a:srgbClr val="222222"/>
                </a:solidFill>
                <a:highlight>
                  <a:srgbClr val="FFFFFF"/>
                </a:highlight>
                <a:latin typeface="Arial"/>
                <a:ea typeface="Arial"/>
                <a:cs typeface="Arial"/>
                <a:sym typeface="Arial"/>
              </a:rPr>
              <a:t> is selected by </a:t>
            </a:r>
            <a:r>
              <a:rPr lang="bg" sz="1150">
                <a:solidFill>
                  <a:srgbClr val="222222"/>
                </a:solidFill>
                <a:highlight>
                  <a:srgbClr val="ECF0F3"/>
                </a:highlight>
                <a:latin typeface="Courier New"/>
                <a:ea typeface="Courier New"/>
                <a:cs typeface="Courier New"/>
                <a:sym typeface="Courier New"/>
              </a:rPr>
              <a:t>a[i]</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Sequences also support slicing: </a:t>
            </a:r>
            <a:r>
              <a:rPr lang="bg" sz="1150">
                <a:solidFill>
                  <a:srgbClr val="222222"/>
                </a:solidFill>
                <a:highlight>
                  <a:srgbClr val="ECF0F3"/>
                </a:highlight>
                <a:latin typeface="Courier New"/>
                <a:ea typeface="Courier New"/>
                <a:cs typeface="Courier New"/>
                <a:sym typeface="Courier New"/>
              </a:rPr>
              <a:t>a[i:j]</a:t>
            </a:r>
            <a:r>
              <a:rPr lang="bg" sz="1200">
                <a:solidFill>
                  <a:srgbClr val="222222"/>
                </a:solidFill>
                <a:highlight>
                  <a:srgbClr val="FFFFFF"/>
                </a:highlight>
                <a:latin typeface="Arial"/>
                <a:ea typeface="Arial"/>
                <a:cs typeface="Arial"/>
                <a:sym typeface="Arial"/>
              </a:rPr>
              <a:t> selects all items with index </a:t>
            </a:r>
            <a:r>
              <a:rPr i="1" lang="bg" sz="1200">
                <a:solidFill>
                  <a:srgbClr val="222222"/>
                </a:solidFill>
                <a:highlight>
                  <a:srgbClr val="FFFFFF"/>
                </a:highlight>
                <a:latin typeface="Arial"/>
                <a:ea typeface="Arial"/>
                <a:cs typeface="Arial"/>
                <a:sym typeface="Arial"/>
              </a:rPr>
              <a:t>k</a:t>
            </a:r>
            <a:r>
              <a:rPr lang="bg" sz="1200">
                <a:solidFill>
                  <a:srgbClr val="222222"/>
                </a:solidFill>
                <a:highlight>
                  <a:srgbClr val="FFFFFF"/>
                </a:highlight>
                <a:latin typeface="Arial"/>
                <a:ea typeface="Arial"/>
                <a:cs typeface="Arial"/>
                <a:sym typeface="Arial"/>
              </a:rPr>
              <a:t> such that </a:t>
            </a:r>
            <a:r>
              <a:rPr i="1" lang="bg" sz="1200">
                <a:solidFill>
                  <a:srgbClr val="222222"/>
                </a:solidFill>
                <a:highlight>
                  <a:srgbClr val="FFFFFF"/>
                </a:highlight>
                <a:latin typeface="Arial"/>
                <a:ea typeface="Arial"/>
                <a:cs typeface="Arial"/>
                <a:sym typeface="Arial"/>
              </a:rPr>
              <a:t>i</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&lt;=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k</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&lt;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j</a:t>
            </a:r>
            <a:r>
              <a:rPr lang="bg" sz="1200">
                <a:solidFill>
                  <a:srgbClr val="222222"/>
                </a:solidFill>
                <a:highlight>
                  <a:srgbClr val="FFFFFF"/>
                </a:highlight>
                <a:latin typeface="Arial"/>
                <a:ea typeface="Arial"/>
                <a:cs typeface="Arial"/>
                <a:sym typeface="Arial"/>
              </a:rPr>
              <a:t>. When used as an expression, a slice is a sequence of the same type. This implies that the index set is renumbered so that it starts at 0.</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Some sequences also support “extended slicing” with a third “step” parameter: </a:t>
            </a:r>
            <a:r>
              <a:rPr lang="bg" sz="1150">
                <a:solidFill>
                  <a:srgbClr val="222222"/>
                </a:solidFill>
                <a:highlight>
                  <a:srgbClr val="ECF0F3"/>
                </a:highlight>
                <a:latin typeface="Courier New"/>
                <a:ea typeface="Courier New"/>
                <a:cs typeface="Courier New"/>
                <a:sym typeface="Courier New"/>
              </a:rPr>
              <a:t>a[i:j:k]</a:t>
            </a:r>
            <a:r>
              <a:rPr lang="bg" sz="1200">
                <a:solidFill>
                  <a:srgbClr val="222222"/>
                </a:solidFill>
                <a:highlight>
                  <a:srgbClr val="FFFFFF"/>
                </a:highlight>
                <a:latin typeface="Arial"/>
                <a:ea typeface="Arial"/>
                <a:cs typeface="Arial"/>
                <a:sym typeface="Arial"/>
              </a:rPr>
              <a:t> selects all items of </a:t>
            </a:r>
            <a:r>
              <a:rPr i="1" lang="bg" sz="1200">
                <a:solidFill>
                  <a:srgbClr val="222222"/>
                </a:solidFill>
                <a:highlight>
                  <a:srgbClr val="FFFFFF"/>
                </a:highlight>
                <a:latin typeface="Arial"/>
                <a:ea typeface="Arial"/>
                <a:cs typeface="Arial"/>
                <a:sym typeface="Arial"/>
              </a:rPr>
              <a:t>a</a:t>
            </a:r>
            <a:r>
              <a:rPr lang="bg" sz="1200">
                <a:solidFill>
                  <a:srgbClr val="222222"/>
                </a:solidFill>
                <a:highlight>
                  <a:srgbClr val="FFFFFF"/>
                </a:highlight>
                <a:latin typeface="Arial"/>
                <a:ea typeface="Arial"/>
                <a:cs typeface="Arial"/>
                <a:sym typeface="Arial"/>
              </a:rPr>
              <a:t> with index </a:t>
            </a:r>
            <a:r>
              <a:rPr i="1" lang="bg" sz="1200">
                <a:solidFill>
                  <a:srgbClr val="222222"/>
                </a:solidFill>
                <a:highlight>
                  <a:srgbClr val="FFFFFF"/>
                </a:highlight>
                <a:latin typeface="Arial"/>
                <a:ea typeface="Arial"/>
                <a:cs typeface="Arial"/>
                <a:sym typeface="Arial"/>
              </a:rPr>
              <a:t>x</a:t>
            </a:r>
            <a:r>
              <a:rPr lang="bg" sz="1200">
                <a:solidFill>
                  <a:srgbClr val="222222"/>
                </a:solidFill>
                <a:highlight>
                  <a:srgbClr val="FFFFFF"/>
                </a:highlight>
                <a:latin typeface="Arial"/>
                <a:ea typeface="Arial"/>
                <a:cs typeface="Arial"/>
                <a:sym typeface="Arial"/>
              </a:rPr>
              <a:t> where </a:t>
            </a:r>
            <a:r>
              <a:rPr lang="bg" sz="1150">
                <a:solidFill>
                  <a:srgbClr val="222222"/>
                </a:solidFill>
                <a:highlight>
                  <a:srgbClr val="ECF0F3"/>
                </a:highlight>
                <a:latin typeface="Courier New"/>
                <a:ea typeface="Courier New"/>
                <a:cs typeface="Courier New"/>
                <a:sym typeface="Courier New"/>
              </a:rPr>
              <a:t>x = i + n*k</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n</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&gt;=</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0</a:t>
            </a:r>
            <a:r>
              <a:rPr lang="bg" sz="1200">
                <a:solidFill>
                  <a:srgbClr val="222222"/>
                </a:solidFill>
                <a:highlight>
                  <a:srgbClr val="FFFFFF"/>
                </a:highlight>
                <a:latin typeface="Arial"/>
                <a:ea typeface="Arial"/>
                <a:cs typeface="Arial"/>
                <a:sym typeface="Arial"/>
              </a:rPr>
              <a:t> and </a:t>
            </a:r>
            <a:r>
              <a:rPr i="1" lang="bg" sz="1200">
                <a:solidFill>
                  <a:srgbClr val="222222"/>
                </a:solidFill>
                <a:highlight>
                  <a:srgbClr val="FFFFFF"/>
                </a:highlight>
                <a:latin typeface="Arial"/>
                <a:ea typeface="Arial"/>
                <a:cs typeface="Arial"/>
                <a:sym typeface="Arial"/>
              </a:rPr>
              <a:t>i</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&lt;=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x</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&lt;</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j</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rPr lang="bg" sz="1200">
                <a:solidFill>
                  <a:srgbClr val="222222"/>
                </a:solidFill>
                <a:highlight>
                  <a:srgbClr val="FFFFFF"/>
                </a:highlight>
                <a:latin typeface="Arial"/>
                <a:ea typeface="Arial"/>
                <a:cs typeface="Arial"/>
                <a:sym typeface="Arial"/>
              </a:rPr>
              <a:t> Sequences are distinguished according to their mutability: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6"/>
          <p:cNvSpPr txBox="1"/>
          <p:nvPr>
            <p:ph idx="1" type="body"/>
          </p:nvPr>
        </p:nvSpPr>
        <p:spPr>
          <a:xfrm>
            <a:off x="1303800" y="234225"/>
            <a:ext cx="7030500" cy="465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Immutable sequences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An object of an immutable sequence type cannot change once it is created. (If the object contains references to other objects, these other objects may be mutable and may be changed; however, the collection of objects directly referenced by an immutable object cannot change.)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The following types are immutable sequences: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b="1" lang="bg" sz="1200">
                <a:solidFill>
                  <a:srgbClr val="222222"/>
                </a:solidFill>
                <a:highlight>
                  <a:srgbClr val="FFFFFF"/>
                </a:highlight>
                <a:latin typeface="Arial"/>
                <a:ea typeface="Arial"/>
                <a:cs typeface="Arial"/>
                <a:sym typeface="Arial"/>
              </a:rPr>
              <a:t>Strings</a:t>
            </a:r>
            <a:endParaRPr b="1" sz="1200">
              <a:solidFill>
                <a:srgbClr val="222222"/>
              </a:solidFill>
              <a:highlight>
                <a:srgbClr val="FFFFFF"/>
              </a:highlight>
              <a:latin typeface="Arial"/>
              <a:ea typeface="Arial"/>
              <a:cs typeface="Arial"/>
              <a:sym typeface="Arial"/>
            </a:endParaRPr>
          </a:p>
          <a:p>
            <a:pPr indent="0" lvl="0" marL="584200" rtl="0" algn="l">
              <a:lnSpc>
                <a:spcPct val="140000"/>
              </a:lnSpc>
              <a:spcBef>
                <a:spcPts val="1900"/>
              </a:spcBef>
              <a:spcAft>
                <a:spcPts val="0"/>
              </a:spcAft>
              <a:buNone/>
            </a:pPr>
            <a:r>
              <a:rPr lang="bg" sz="1200">
                <a:solidFill>
                  <a:srgbClr val="222222"/>
                </a:solidFill>
                <a:highlight>
                  <a:srgbClr val="FFFFFF"/>
                </a:highlight>
                <a:latin typeface="Arial"/>
                <a:ea typeface="Arial"/>
                <a:cs typeface="Arial"/>
                <a:sym typeface="Arial"/>
              </a:rPr>
              <a:t>A string is a sequence of values that represent Unicode code points. All the code points in the range </a:t>
            </a:r>
            <a:r>
              <a:rPr lang="bg" sz="1150">
                <a:solidFill>
                  <a:srgbClr val="222222"/>
                </a:solidFill>
                <a:highlight>
                  <a:srgbClr val="ECF0F3"/>
                </a:highlight>
                <a:latin typeface="Courier New"/>
                <a:ea typeface="Courier New"/>
                <a:cs typeface="Courier New"/>
                <a:sym typeface="Courier New"/>
              </a:rPr>
              <a:t>U+0000 - U+10FFFF</a:t>
            </a:r>
            <a:r>
              <a:rPr lang="bg" sz="1200">
                <a:solidFill>
                  <a:srgbClr val="222222"/>
                </a:solidFill>
                <a:highlight>
                  <a:srgbClr val="FFFFFF"/>
                </a:highlight>
                <a:latin typeface="Arial"/>
                <a:ea typeface="Arial"/>
                <a:cs typeface="Arial"/>
                <a:sym typeface="Arial"/>
              </a:rPr>
              <a:t> can be represented in a string. Python doesn’t have a </a:t>
            </a:r>
            <a:r>
              <a:rPr lang="bg" sz="1150">
                <a:solidFill>
                  <a:srgbClr val="222222"/>
                </a:solidFill>
                <a:highlight>
                  <a:srgbClr val="FFFFFF"/>
                </a:highlight>
                <a:latin typeface="Courier New"/>
                <a:ea typeface="Courier New"/>
                <a:cs typeface="Courier New"/>
                <a:sym typeface="Courier New"/>
              </a:rPr>
              <a:t>char</a:t>
            </a:r>
            <a:r>
              <a:rPr lang="bg" sz="1200">
                <a:solidFill>
                  <a:srgbClr val="222222"/>
                </a:solidFill>
                <a:highlight>
                  <a:srgbClr val="FFFFFF"/>
                </a:highlight>
                <a:latin typeface="Arial"/>
                <a:ea typeface="Arial"/>
                <a:cs typeface="Arial"/>
                <a:sym typeface="Arial"/>
              </a:rPr>
              <a:t> type; instead, every code point in the string is represented as a string object with length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 The built-in function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ord()</a:t>
            </a:r>
            <a:r>
              <a:rPr lang="bg" sz="1200">
                <a:solidFill>
                  <a:srgbClr val="222222"/>
                </a:solidFill>
                <a:highlight>
                  <a:srgbClr val="FFFFFF"/>
                </a:highlight>
                <a:latin typeface="Arial"/>
                <a:ea typeface="Arial"/>
                <a:cs typeface="Arial"/>
                <a:sym typeface="Arial"/>
              </a:rPr>
              <a:t> converts a code point from its string form to an integer in the range </a:t>
            </a:r>
            <a:r>
              <a:rPr lang="bg" sz="1150">
                <a:solidFill>
                  <a:srgbClr val="222222"/>
                </a:solidFill>
                <a:highlight>
                  <a:srgbClr val="ECF0F3"/>
                </a:highlight>
                <a:latin typeface="Courier New"/>
                <a:ea typeface="Courier New"/>
                <a:cs typeface="Courier New"/>
                <a:sym typeface="Courier New"/>
              </a:rPr>
              <a:t>0 - 10FFFF</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chr()</a:t>
            </a:r>
            <a:r>
              <a:rPr lang="bg" sz="1200">
                <a:solidFill>
                  <a:srgbClr val="222222"/>
                </a:solidFill>
                <a:highlight>
                  <a:srgbClr val="FFFFFF"/>
                </a:highlight>
                <a:latin typeface="Arial"/>
                <a:ea typeface="Arial"/>
                <a:cs typeface="Arial"/>
                <a:sym typeface="Arial"/>
              </a:rPr>
              <a:t> converts an integer in the range </a:t>
            </a:r>
            <a:r>
              <a:rPr lang="bg" sz="1150">
                <a:solidFill>
                  <a:srgbClr val="222222"/>
                </a:solidFill>
                <a:highlight>
                  <a:srgbClr val="ECF0F3"/>
                </a:highlight>
                <a:latin typeface="Courier New"/>
                <a:ea typeface="Courier New"/>
                <a:cs typeface="Courier New"/>
                <a:sym typeface="Courier New"/>
              </a:rPr>
              <a:t>0 - 10FFFF</a:t>
            </a:r>
            <a:r>
              <a:rPr lang="bg" sz="1200">
                <a:solidFill>
                  <a:srgbClr val="222222"/>
                </a:solidFill>
                <a:highlight>
                  <a:srgbClr val="FFFFFF"/>
                </a:highlight>
                <a:latin typeface="Arial"/>
                <a:ea typeface="Arial"/>
                <a:cs typeface="Arial"/>
                <a:sym typeface="Arial"/>
              </a:rPr>
              <a:t> to the corresponding length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 string object.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str.encode()</a:t>
            </a:r>
            <a:r>
              <a:rPr lang="bg" sz="1200">
                <a:solidFill>
                  <a:srgbClr val="222222"/>
                </a:solidFill>
                <a:highlight>
                  <a:srgbClr val="FFFFFF"/>
                </a:highlight>
                <a:latin typeface="Arial"/>
                <a:ea typeface="Arial"/>
                <a:cs typeface="Arial"/>
                <a:sym typeface="Arial"/>
              </a:rPr>
              <a:t> can be used to convert a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str</a:t>
            </a:r>
            <a:r>
              <a:rPr lang="bg" sz="1200">
                <a:solidFill>
                  <a:srgbClr val="222222"/>
                </a:solidFill>
                <a:highlight>
                  <a:srgbClr val="FFFFFF"/>
                </a:highlight>
                <a:latin typeface="Arial"/>
                <a:ea typeface="Arial"/>
                <a:cs typeface="Arial"/>
                <a:sym typeface="Arial"/>
              </a:rPr>
              <a:t> to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using the given text encoding, and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bytes.decode()</a:t>
            </a:r>
            <a:r>
              <a:rPr lang="bg" sz="1200">
                <a:solidFill>
                  <a:srgbClr val="222222"/>
                </a:solidFill>
                <a:highlight>
                  <a:srgbClr val="FFFFFF"/>
                </a:highlight>
                <a:latin typeface="Arial"/>
                <a:ea typeface="Arial"/>
                <a:cs typeface="Arial"/>
                <a:sym typeface="Arial"/>
              </a:rPr>
              <a:t> can be used to achieve the opposite.</a:t>
            </a:r>
            <a:endParaRPr sz="1200">
              <a:solidFill>
                <a:srgbClr val="222222"/>
              </a:solidFill>
              <a:highlight>
                <a:srgbClr val="FFFFFF"/>
              </a:highlight>
              <a:latin typeface="Arial"/>
              <a:ea typeface="Arial"/>
              <a:cs typeface="Arial"/>
              <a:sym typeface="Arial"/>
            </a:endParaRPr>
          </a:p>
          <a:p>
            <a:pPr indent="0" lvl="0" marL="0" rtl="0" algn="l">
              <a:spcBef>
                <a:spcPts val="39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7"/>
          <p:cNvSpPr txBox="1"/>
          <p:nvPr>
            <p:ph idx="1" type="body"/>
          </p:nvPr>
        </p:nvSpPr>
        <p:spPr>
          <a:xfrm>
            <a:off x="1303800" y="257650"/>
            <a:ext cx="7030500" cy="4717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bg" sz="1200">
                <a:solidFill>
                  <a:srgbClr val="222222"/>
                </a:solidFill>
                <a:highlight>
                  <a:srgbClr val="FFFFFF"/>
                </a:highlight>
                <a:latin typeface="Arial"/>
                <a:ea typeface="Arial"/>
                <a:cs typeface="Arial"/>
                <a:sym typeface="Arial"/>
              </a:rPr>
              <a:t>Tuples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items of a tuple are arbitrary Python objects. Tuples of two or more items are formed by comma-separated lists of expressions. A tuple of one item (a ‘singleton’) can be formed by affixing a comma to an expression (an expression by itself does not create a tuple, since parentheses must be usable for grouping of expressions). An empty tuple can be formed by an empty pair of parentheses.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b="1" lang="bg" sz="1200">
                <a:solidFill>
                  <a:srgbClr val="222222"/>
                </a:solidFill>
                <a:highlight>
                  <a:srgbClr val="FFFFFF"/>
                </a:highlight>
                <a:latin typeface="Arial"/>
                <a:ea typeface="Arial"/>
                <a:cs typeface="Arial"/>
                <a:sym typeface="Arial"/>
              </a:rPr>
              <a:t>Bytes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bytes object is an immutable array. The items are 8-bit bytes, represented by integers in the range 0 &lt;= x &lt; 256. Bytes literals (like </a:t>
            </a:r>
            <a:r>
              <a:rPr lang="bg" sz="1150">
                <a:solidFill>
                  <a:srgbClr val="222222"/>
                </a:solidFill>
                <a:highlight>
                  <a:srgbClr val="ECF0F3"/>
                </a:highlight>
                <a:latin typeface="Courier New"/>
                <a:ea typeface="Courier New"/>
                <a:cs typeface="Courier New"/>
                <a:sym typeface="Courier New"/>
              </a:rPr>
              <a:t>b'abc'</a:t>
            </a:r>
            <a:r>
              <a:rPr lang="bg" sz="1200">
                <a:solidFill>
                  <a:srgbClr val="222222"/>
                </a:solidFill>
                <a:highlight>
                  <a:srgbClr val="FFFFFF"/>
                </a:highlight>
                <a:latin typeface="Arial"/>
                <a:ea typeface="Arial"/>
                <a:cs typeface="Arial"/>
                <a:sym typeface="Arial"/>
              </a:rPr>
              <a:t>) and the built-in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constructor can be used to create bytes objects. Also, bytes objects can be decoded to strings via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decode()</a:t>
            </a:r>
            <a:r>
              <a:rPr lang="bg" sz="1200">
                <a:solidFill>
                  <a:srgbClr val="222222"/>
                </a:solidFill>
                <a:highlight>
                  <a:srgbClr val="FFFFFF"/>
                </a:highlight>
                <a:latin typeface="Arial"/>
                <a:ea typeface="Arial"/>
                <a:cs typeface="Arial"/>
                <a:sym typeface="Arial"/>
              </a:rPr>
              <a:t> method.</a:t>
            </a:r>
            <a:endParaRPr sz="1200">
              <a:solidFill>
                <a:srgbClr val="222222"/>
              </a:solidFill>
              <a:highlight>
                <a:srgbClr val="FFFFFF"/>
              </a:highlight>
              <a:latin typeface="Arial"/>
              <a:ea typeface="Arial"/>
              <a:cs typeface="Arial"/>
              <a:sym typeface="Arial"/>
            </a:endParaRPr>
          </a:p>
          <a:p>
            <a:pPr indent="0" lvl="0" marL="0" rtl="0" algn="just">
              <a:spcBef>
                <a:spcPts val="2000"/>
              </a:spcBef>
              <a:spcAft>
                <a:spcPts val="0"/>
              </a:spcAft>
              <a:buNone/>
            </a:pPr>
            <a:r>
              <a:rPr b="1" lang="bg" sz="1200">
                <a:solidFill>
                  <a:srgbClr val="000000"/>
                </a:solidFill>
                <a:highlight>
                  <a:srgbClr val="FFFFFF"/>
                </a:highlight>
                <a:latin typeface="Arial"/>
                <a:ea typeface="Arial"/>
                <a:cs typeface="Arial"/>
                <a:sym typeface="Arial"/>
              </a:rPr>
              <a:t>Unicode</a:t>
            </a:r>
            <a:r>
              <a:rPr lang="bg" sz="1200">
                <a:solidFill>
                  <a:srgbClr val="000000"/>
                </a:solidFill>
                <a:highlight>
                  <a:srgbClr val="FFFFFF"/>
                </a:highlight>
                <a:latin typeface="Arial"/>
                <a:ea typeface="Arial"/>
                <a:cs typeface="Arial"/>
                <a:sym typeface="Arial"/>
              </a:rPr>
              <a:t> (Python 2.7)</a:t>
            </a:r>
            <a:endParaRPr sz="1200">
              <a:solidFill>
                <a:srgbClr val="000000"/>
              </a:solidFill>
              <a:highlight>
                <a:srgbClr val="FFFFFF"/>
              </a:highlight>
              <a:latin typeface="Arial"/>
              <a:ea typeface="Arial"/>
              <a:cs typeface="Arial"/>
              <a:sym typeface="Arial"/>
            </a:endParaRPr>
          </a:p>
          <a:p>
            <a:pPr indent="0" lvl="0" marL="292100" rtl="0" algn="just">
              <a:lnSpc>
                <a:spcPct val="130000"/>
              </a:lnSpc>
              <a:spcBef>
                <a:spcPts val="200"/>
              </a:spcBef>
              <a:spcAft>
                <a:spcPts val="0"/>
              </a:spcAft>
              <a:buNone/>
            </a:pPr>
            <a:r>
              <a:rPr lang="bg" sz="1200">
                <a:solidFill>
                  <a:srgbClr val="000000"/>
                </a:solidFill>
                <a:highlight>
                  <a:srgbClr val="FFFFFF"/>
                </a:highlight>
                <a:latin typeface="Arial"/>
                <a:ea typeface="Arial"/>
                <a:cs typeface="Arial"/>
                <a:sym typeface="Arial"/>
              </a:rPr>
              <a:t>The items of a Unicode object are Unicode code units. A Unicode code unit is represented by a Unicode object of one item and can hold either a 16-bit or 32-bit value representing a Unicode ordinal (the maximum value for the ordinal is given in </a:t>
            </a:r>
            <a:r>
              <a:rPr lang="bg" sz="1150">
                <a:solidFill>
                  <a:srgbClr val="000000"/>
                </a:solidFill>
                <a:highlight>
                  <a:srgbClr val="ECF0F3"/>
                </a:highlight>
                <a:latin typeface="Arial"/>
                <a:ea typeface="Arial"/>
                <a:cs typeface="Arial"/>
                <a:sym typeface="Arial"/>
              </a:rPr>
              <a:t>sys.maxunicode</a:t>
            </a:r>
            <a:r>
              <a:rPr lang="bg" sz="1200">
                <a:solidFill>
                  <a:srgbClr val="000000"/>
                </a:solidFill>
                <a:highlight>
                  <a:srgbClr val="FFFFFF"/>
                </a:highlight>
                <a:latin typeface="Arial"/>
                <a:ea typeface="Arial"/>
                <a:cs typeface="Arial"/>
                <a:sym typeface="Arial"/>
              </a:rPr>
              <a:t>, and depends on how Python is configured at compile time). Surrogate pairs may be present in the Unicode object, and will be reported as two separate items. The built-in functions </a:t>
            </a:r>
            <a:r>
              <a:rPr b="1" lang="bg" sz="1150">
                <a:solidFill>
                  <a:srgbClr val="355F7C"/>
                </a:solidFill>
                <a:highlight>
                  <a:srgbClr val="FFFFFF"/>
                </a:highlight>
                <a:uFill>
                  <a:noFill/>
                </a:uFill>
                <a:latin typeface="Arial"/>
                <a:ea typeface="Arial"/>
                <a:cs typeface="Arial"/>
                <a:sym typeface="Arial"/>
                <a:hlinkClick r:id="rId5">
                  <a:extLst>
                    <a:ext uri="{A12FA001-AC4F-418D-AE19-62706E023703}">
                      <ahyp:hlinkClr val="tx"/>
                    </a:ext>
                  </a:extLst>
                </a:hlinkClick>
              </a:rPr>
              <a:t>unichr()</a:t>
            </a:r>
            <a:r>
              <a:rPr lang="bg" sz="1200">
                <a:solidFill>
                  <a:srgbClr val="000000"/>
                </a:solidFill>
                <a:highlight>
                  <a:srgbClr val="FFFFFF"/>
                </a:highlight>
                <a:latin typeface="Arial"/>
                <a:ea typeface="Arial"/>
                <a:cs typeface="Arial"/>
                <a:sym typeface="Arial"/>
              </a:rPr>
              <a:t> and </a:t>
            </a:r>
            <a:r>
              <a:rPr b="1" lang="bg" sz="1150">
                <a:solidFill>
                  <a:srgbClr val="355F7C"/>
                </a:solidFill>
                <a:highlight>
                  <a:srgbClr val="FFFFFF"/>
                </a:highlight>
                <a:uFill>
                  <a:noFill/>
                </a:uFill>
                <a:latin typeface="Arial"/>
                <a:ea typeface="Arial"/>
                <a:cs typeface="Arial"/>
                <a:sym typeface="Arial"/>
                <a:hlinkClick r:id="rId6">
                  <a:extLst>
                    <a:ext uri="{A12FA001-AC4F-418D-AE19-62706E023703}">
                      <ahyp:hlinkClr val="tx"/>
                    </a:ext>
                  </a:extLst>
                </a:hlinkClick>
              </a:rPr>
              <a:t>ord()</a:t>
            </a:r>
            <a:r>
              <a:rPr lang="bg" sz="1200">
                <a:solidFill>
                  <a:srgbClr val="000000"/>
                </a:solidFill>
                <a:highlight>
                  <a:srgbClr val="FFFFFF"/>
                </a:highlight>
                <a:latin typeface="Arial"/>
                <a:ea typeface="Arial"/>
                <a:cs typeface="Arial"/>
                <a:sym typeface="Arial"/>
              </a:rPr>
              <a:t> convert between code units and nonnegative integers representing the Unicode ordinals as defined in the Unicode Standard 3.0. Conversion from and to other encodings are possible through the Unicode method </a:t>
            </a:r>
            <a:r>
              <a:rPr b="1" lang="bg" sz="1150">
                <a:solidFill>
                  <a:srgbClr val="000000"/>
                </a:solidFill>
                <a:highlight>
                  <a:srgbClr val="FFFFFF"/>
                </a:highlight>
                <a:latin typeface="Arial"/>
                <a:ea typeface="Arial"/>
                <a:cs typeface="Arial"/>
                <a:sym typeface="Arial"/>
              </a:rPr>
              <a:t>encode()</a:t>
            </a:r>
            <a:r>
              <a:rPr lang="bg" sz="1200">
                <a:solidFill>
                  <a:srgbClr val="000000"/>
                </a:solidFill>
                <a:highlight>
                  <a:srgbClr val="FFFFFF"/>
                </a:highlight>
                <a:latin typeface="Arial"/>
                <a:ea typeface="Arial"/>
                <a:cs typeface="Arial"/>
                <a:sym typeface="Arial"/>
              </a:rPr>
              <a:t> and the built-in function </a:t>
            </a:r>
            <a:r>
              <a:rPr b="1" lang="bg" sz="1150">
                <a:solidFill>
                  <a:srgbClr val="355F7C"/>
                </a:solidFill>
                <a:highlight>
                  <a:srgbClr val="FFFFFF"/>
                </a:highlight>
                <a:uFill>
                  <a:noFill/>
                </a:uFill>
                <a:latin typeface="Arial"/>
                <a:ea typeface="Arial"/>
                <a:cs typeface="Arial"/>
                <a:sym typeface="Arial"/>
                <a:hlinkClick r:id="rId7">
                  <a:extLst>
                    <a:ext uri="{A12FA001-AC4F-418D-AE19-62706E023703}">
                      <ahyp:hlinkClr val="tx"/>
                    </a:ext>
                  </a:extLst>
                </a:hlinkClick>
              </a:rPr>
              <a:t>unicode()</a:t>
            </a:r>
            <a:r>
              <a:rPr lang="bg"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292100" rtl="0" algn="l">
              <a:lnSpc>
                <a:spcPct val="140000"/>
              </a:lnSpc>
              <a:spcBef>
                <a:spcPts val="2000"/>
              </a:spcBef>
              <a:spcAft>
                <a:spcPts val="20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8"/>
          <p:cNvSpPr txBox="1"/>
          <p:nvPr>
            <p:ph idx="1" type="body"/>
          </p:nvPr>
        </p:nvSpPr>
        <p:spPr>
          <a:xfrm>
            <a:off x="1303800" y="220175"/>
            <a:ext cx="7030500" cy="47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Mutable sequences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Mutable sequences can be changed after they are created. The subscription and slicing notations can be used as the target of assignment and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del</a:t>
            </a:r>
            <a:r>
              <a:rPr lang="bg" sz="1200">
                <a:solidFill>
                  <a:srgbClr val="222222"/>
                </a:solidFill>
                <a:highlight>
                  <a:srgbClr val="FFFFFF"/>
                </a:highlight>
                <a:latin typeface="Arial"/>
                <a:ea typeface="Arial"/>
                <a:cs typeface="Arial"/>
                <a:sym typeface="Arial"/>
              </a:rPr>
              <a:t> (delete) statements.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There are currently two intrinsic mutable sequence types: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a:t>	</a:t>
            </a:r>
            <a:r>
              <a:rPr b="1" lang="bg" sz="1200">
                <a:solidFill>
                  <a:srgbClr val="222222"/>
                </a:solidFill>
                <a:highlight>
                  <a:srgbClr val="FFFFFF"/>
                </a:highlight>
                <a:latin typeface="Arial"/>
                <a:ea typeface="Arial"/>
                <a:cs typeface="Arial"/>
                <a:sym typeface="Arial"/>
              </a:rPr>
              <a:t>Lists</a:t>
            </a:r>
            <a:endParaRPr b="1" sz="1200">
              <a:solidFill>
                <a:srgbClr val="222222"/>
              </a:solidFill>
              <a:highlight>
                <a:srgbClr val="FFFFFF"/>
              </a:highlight>
              <a:latin typeface="Arial"/>
              <a:ea typeface="Arial"/>
              <a:cs typeface="Arial"/>
              <a:sym typeface="Arial"/>
            </a:endParaRPr>
          </a:p>
          <a:p>
            <a:pPr indent="45720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The items of a list are arbitrary Python objects. Lists are formed by placing a comma-separated list of expressions in square brackets. (Note that there are no special cases needed to form lists of length 0 or 1.)</a:t>
            </a:r>
            <a:endParaRPr sz="1200">
              <a:solidFill>
                <a:srgbClr val="222222"/>
              </a:solidFill>
              <a:highlight>
                <a:srgbClr val="FFFFFF"/>
              </a:highlight>
              <a:latin typeface="Arial"/>
              <a:ea typeface="Arial"/>
              <a:cs typeface="Arial"/>
              <a:sym typeface="Arial"/>
            </a:endParaRPr>
          </a:p>
          <a:p>
            <a:pPr indent="457200" lvl="0" marL="0" rtl="0" algn="l">
              <a:spcBef>
                <a:spcPts val="1200"/>
              </a:spcBef>
              <a:spcAft>
                <a:spcPts val="0"/>
              </a:spcAft>
              <a:buNone/>
            </a:pPr>
            <a:r>
              <a:rPr b="1" lang="bg" sz="1200">
                <a:solidFill>
                  <a:srgbClr val="222222"/>
                </a:solidFill>
                <a:highlight>
                  <a:srgbClr val="FFFFFF"/>
                </a:highlight>
                <a:latin typeface="Arial"/>
                <a:ea typeface="Arial"/>
                <a:cs typeface="Arial"/>
                <a:sym typeface="Arial"/>
              </a:rPr>
              <a:t>Byte Arrays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A bytearray object is a mutable array. They are created by the built-in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bytearray()</a:t>
            </a:r>
            <a:r>
              <a:rPr lang="bg" sz="1200">
                <a:solidFill>
                  <a:srgbClr val="222222"/>
                </a:solidFill>
                <a:highlight>
                  <a:srgbClr val="FFFFFF"/>
                </a:highlight>
                <a:latin typeface="Arial"/>
                <a:ea typeface="Arial"/>
                <a:cs typeface="Arial"/>
                <a:sym typeface="Arial"/>
              </a:rPr>
              <a:t> constructor. Aside from being mutable (and hence unhashable), byte arrays otherwise provide the same interface and functionality as immutable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objects.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rPr lang="bg" sz="1200">
                <a:solidFill>
                  <a:srgbClr val="222222"/>
                </a:solidFill>
                <a:highlight>
                  <a:srgbClr val="FFFFFF"/>
                </a:highlight>
                <a:latin typeface="Arial"/>
                <a:ea typeface="Arial"/>
                <a:cs typeface="Arial"/>
                <a:sym typeface="Arial"/>
              </a:rPr>
              <a:t>The extension module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array</a:t>
            </a:r>
            <a:r>
              <a:rPr lang="bg" sz="1200">
                <a:solidFill>
                  <a:srgbClr val="222222"/>
                </a:solidFill>
                <a:highlight>
                  <a:srgbClr val="FFFFFF"/>
                </a:highlight>
                <a:latin typeface="Arial"/>
                <a:ea typeface="Arial"/>
                <a:cs typeface="Arial"/>
                <a:sym typeface="Arial"/>
              </a:rPr>
              <a:t> provides an additional example of a mutable sequence type, as does the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collections</a:t>
            </a:r>
            <a:r>
              <a:rPr lang="bg" sz="1200">
                <a:solidFill>
                  <a:srgbClr val="222222"/>
                </a:solidFill>
                <a:highlight>
                  <a:srgbClr val="FFFFFF"/>
                </a:highlight>
                <a:latin typeface="Arial"/>
                <a:ea typeface="Arial"/>
                <a:cs typeface="Arial"/>
                <a:sym typeface="Arial"/>
              </a:rPr>
              <a:t> module.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9"/>
          <p:cNvSpPr txBox="1"/>
          <p:nvPr>
            <p:ph idx="1" type="body"/>
          </p:nvPr>
        </p:nvSpPr>
        <p:spPr>
          <a:xfrm>
            <a:off x="1303800" y="257650"/>
            <a:ext cx="7030500" cy="45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Set types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unordered, finite sets of unique, immutable objects. As such, they cannot be indexed by any subscript. However, they can be iterated over, and the built-in function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len()</a:t>
            </a:r>
            <a:r>
              <a:rPr lang="bg" sz="1200">
                <a:solidFill>
                  <a:srgbClr val="222222"/>
                </a:solidFill>
                <a:highlight>
                  <a:srgbClr val="FFFFFF"/>
                </a:highlight>
                <a:latin typeface="Arial"/>
                <a:ea typeface="Arial"/>
                <a:cs typeface="Arial"/>
                <a:sym typeface="Arial"/>
              </a:rPr>
              <a:t> returns the number of items in a set. Common uses for sets are fast membership testing, removing duplicates from a sequence, and computing mathematical operations such as intersection, union, difference, and symmetric difference.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a:t>       </a:t>
            </a:r>
            <a:r>
              <a:rPr lang="bg" sz="1200">
                <a:solidFill>
                  <a:srgbClr val="222222"/>
                </a:solidFill>
                <a:highlight>
                  <a:srgbClr val="FFFFFF"/>
                </a:highlight>
                <a:latin typeface="Arial"/>
                <a:ea typeface="Arial"/>
                <a:cs typeface="Arial"/>
                <a:sym typeface="Arial"/>
              </a:rPr>
              <a:t>For set elements, the same immutability rules apply as for dictionary keys. Note that numeric types obey the normal rules for numeric comparison: if two numbers compare equal (e.g.,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1.0</a:t>
            </a:r>
            <a:r>
              <a:rPr lang="bg" sz="1200">
                <a:solidFill>
                  <a:srgbClr val="222222"/>
                </a:solidFill>
                <a:highlight>
                  <a:srgbClr val="FFFFFF"/>
                </a:highlight>
                <a:latin typeface="Arial"/>
                <a:ea typeface="Arial"/>
                <a:cs typeface="Arial"/>
                <a:sym typeface="Arial"/>
              </a:rPr>
              <a:t>), only one of them can be contained in a set.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0"/>
          <p:cNvSpPr txBox="1"/>
          <p:nvPr>
            <p:ph idx="1" type="body"/>
          </p:nvPr>
        </p:nvSpPr>
        <p:spPr>
          <a:xfrm>
            <a:off x="1303800" y="238900"/>
            <a:ext cx="7030500" cy="47781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There are currently two intrinsic set types: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200">
                <a:solidFill>
                  <a:srgbClr val="222222"/>
                </a:solidFill>
                <a:highlight>
                  <a:srgbClr val="FFFFFF"/>
                </a:highlight>
                <a:latin typeface="Arial"/>
                <a:ea typeface="Arial"/>
                <a:cs typeface="Arial"/>
                <a:sym typeface="Arial"/>
              </a:rPr>
              <a:t>Sets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These represent a mutable set. They are created by the built-in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set()</a:t>
            </a:r>
            <a:r>
              <a:rPr lang="bg" sz="1200">
                <a:solidFill>
                  <a:srgbClr val="222222"/>
                </a:solidFill>
                <a:highlight>
                  <a:srgbClr val="FFFFFF"/>
                </a:highlight>
                <a:latin typeface="Arial"/>
                <a:ea typeface="Arial"/>
                <a:cs typeface="Arial"/>
                <a:sym typeface="Arial"/>
              </a:rPr>
              <a:t> constructor and can be modified afterwards by several methods, such as </a:t>
            </a:r>
            <a:r>
              <a:rPr lang="bg" sz="1150">
                <a:solidFill>
                  <a:srgbClr val="222222"/>
                </a:solidFill>
                <a:highlight>
                  <a:srgbClr val="FFFFFF"/>
                </a:highlight>
                <a:latin typeface="Courier New"/>
                <a:ea typeface="Courier New"/>
                <a:cs typeface="Courier New"/>
                <a:sym typeface="Courier New"/>
              </a:rPr>
              <a:t>add()</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3100"/>
              </a:spcBef>
              <a:spcAft>
                <a:spcPts val="0"/>
              </a:spcAft>
              <a:buNone/>
            </a:pPr>
            <a:r>
              <a:rPr b="1" lang="bg" sz="1200">
                <a:solidFill>
                  <a:srgbClr val="222222"/>
                </a:solidFill>
                <a:highlight>
                  <a:srgbClr val="FFFFFF"/>
                </a:highlight>
                <a:latin typeface="Arial"/>
                <a:ea typeface="Arial"/>
                <a:cs typeface="Arial"/>
                <a:sym typeface="Arial"/>
              </a:rPr>
              <a:t>Frozen sets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These represent an immutable set. They are created by the built-in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frozenset()</a:t>
            </a:r>
            <a:r>
              <a:rPr lang="bg" sz="1200">
                <a:solidFill>
                  <a:srgbClr val="222222"/>
                </a:solidFill>
                <a:highlight>
                  <a:srgbClr val="FFFFFF"/>
                </a:highlight>
                <a:latin typeface="Arial"/>
                <a:ea typeface="Arial"/>
                <a:cs typeface="Arial"/>
                <a:sym typeface="Arial"/>
              </a:rPr>
              <a:t> constructor. As a frozenset is immutable and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hashable</a:t>
            </a:r>
            <a:r>
              <a:rPr lang="bg" sz="1200">
                <a:solidFill>
                  <a:srgbClr val="222222"/>
                </a:solidFill>
                <a:highlight>
                  <a:srgbClr val="FFFFFF"/>
                </a:highlight>
                <a:latin typeface="Arial"/>
                <a:ea typeface="Arial"/>
                <a:cs typeface="Arial"/>
                <a:sym typeface="Arial"/>
              </a:rPr>
              <a:t>, it can be used again as an element of another set, or as a dictionary key.</a:t>
            </a:r>
            <a:endParaRPr sz="1200">
              <a:solidFill>
                <a:srgbClr val="222222"/>
              </a:solidFill>
              <a:highlight>
                <a:srgbClr val="FFFFFF"/>
              </a:highlight>
              <a:latin typeface="Arial"/>
              <a:ea typeface="Arial"/>
              <a:cs typeface="Arial"/>
              <a:sym typeface="Arial"/>
            </a:endParaRPr>
          </a:p>
          <a:p>
            <a:pPr indent="0" lvl="0" marL="0" rtl="0" algn="l">
              <a:spcBef>
                <a:spcPts val="31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1"/>
          <p:cNvSpPr txBox="1"/>
          <p:nvPr>
            <p:ph idx="1" type="body"/>
          </p:nvPr>
        </p:nvSpPr>
        <p:spPr>
          <a:xfrm>
            <a:off x="1303800" y="238900"/>
            <a:ext cx="7030500" cy="456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Mappings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finite sets of objects indexed by arbitrary index sets. The subscript notation </a:t>
            </a:r>
            <a:r>
              <a:rPr lang="bg" sz="1150">
                <a:solidFill>
                  <a:srgbClr val="222222"/>
                </a:solidFill>
                <a:highlight>
                  <a:srgbClr val="ECF0F3"/>
                </a:highlight>
                <a:latin typeface="Courier New"/>
                <a:ea typeface="Courier New"/>
                <a:cs typeface="Courier New"/>
                <a:sym typeface="Courier New"/>
              </a:rPr>
              <a:t>a[k]</a:t>
            </a:r>
            <a:r>
              <a:rPr lang="bg" sz="1200">
                <a:solidFill>
                  <a:srgbClr val="222222"/>
                </a:solidFill>
                <a:highlight>
                  <a:srgbClr val="FFFFFF"/>
                </a:highlight>
                <a:latin typeface="Arial"/>
                <a:ea typeface="Arial"/>
                <a:cs typeface="Arial"/>
                <a:sym typeface="Arial"/>
              </a:rPr>
              <a:t> selects the item indexed by </a:t>
            </a:r>
            <a:r>
              <a:rPr lang="bg" sz="1150">
                <a:solidFill>
                  <a:srgbClr val="222222"/>
                </a:solidFill>
                <a:highlight>
                  <a:srgbClr val="ECF0F3"/>
                </a:highlight>
                <a:latin typeface="Courier New"/>
                <a:ea typeface="Courier New"/>
                <a:cs typeface="Courier New"/>
                <a:sym typeface="Courier New"/>
              </a:rPr>
              <a:t>k</a:t>
            </a:r>
            <a:r>
              <a:rPr lang="bg" sz="1200">
                <a:solidFill>
                  <a:srgbClr val="222222"/>
                </a:solidFill>
                <a:highlight>
                  <a:srgbClr val="FFFFFF"/>
                </a:highlight>
                <a:latin typeface="Arial"/>
                <a:ea typeface="Arial"/>
                <a:cs typeface="Arial"/>
                <a:sym typeface="Arial"/>
              </a:rPr>
              <a:t> from the mapping </a:t>
            </a:r>
            <a:r>
              <a:rPr lang="bg" sz="1150">
                <a:solidFill>
                  <a:srgbClr val="222222"/>
                </a:solidFill>
                <a:highlight>
                  <a:srgbClr val="ECF0F3"/>
                </a:highlight>
                <a:latin typeface="Courier New"/>
                <a:ea typeface="Courier New"/>
                <a:cs typeface="Courier New"/>
                <a:sym typeface="Courier New"/>
              </a:rPr>
              <a:t>a</a:t>
            </a:r>
            <a:r>
              <a:rPr lang="bg" sz="1200">
                <a:solidFill>
                  <a:srgbClr val="222222"/>
                </a:solidFill>
                <a:highlight>
                  <a:srgbClr val="FFFFFF"/>
                </a:highlight>
                <a:latin typeface="Arial"/>
                <a:ea typeface="Arial"/>
                <a:cs typeface="Arial"/>
                <a:sym typeface="Arial"/>
              </a:rPr>
              <a:t>; this can be used in expressions and as the target of assignments or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del</a:t>
            </a:r>
            <a:r>
              <a:rPr lang="bg" sz="1200">
                <a:solidFill>
                  <a:srgbClr val="222222"/>
                </a:solidFill>
                <a:highlight>
                  <a:srgbClr val="FFFFFF"/>
                </a:highlight>
                <a:latin typeface="Arial"/>
                <a:ea typeface="Arial"/>
                <a:cs typeface="Arial"/>
                <a:sym typeface="Arial"/>
              </a:rPr>
              <a:t> statements. The built-in function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len()</a:t>
            </a:r>
            <a:r>
              <a:rPr lang="bg" sz="1200">
                <a:solidFill>
                  <a:srgbClr val="222222"/>
                </a:solidFill>
                <a:highlight>
                  <a:srgbClr val="FFFFFF"/>
                </a:highlight>
                <a:latin typeface="Arial"/>
                <a:ea typeface="Arial"/>
                <a:cs typeface="Arial"/>
                <a:sym typeface="Arial"/>
              </a:rPr>
              <a:t> returns the number of items in a mapping.</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There is currently a single intrinsic mapping type: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      </a:t>
            </a:r>
            <a:r>
              <a:rPr b="1" lang="bg" sz="1200">
                <a:solidFill>
                  <a:srgbClr val="222222"/>
                </a:solidFill>
                <a:highlight>
                  <a:srgbClr val="FFFFFF"/>
                </a:highlight>
                <a:latin typeface="Arial"/>
                <a:ea typeface="Arial"/>
                <a:cs typeface="Arial"/>
                <a:sym typeface="Arial"/>
              </a:rPr>
              <a:t>Dictionaries</a:t>
            </a:r>
            <a:endParaRPr b="1" sz="1200">
              <a:solidFill>
                <a:srgbClr val="222222"/>
              </a:solidFill>
              <a:highlight>
                <a:srgbClr val="FFFFFF"/>
              </a:highlight>
              <a:latin typeface="Arial"/>
              <a:ea typeface="Arial"/>
              <a:cs typeface="Arial"/>
              <a:sym typeface="Arial"/>
            </a:endParaRPr>
          </a:p>
          <a:p>
            <a:pPr indent="16510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represent finite sets of objects indexed by nearly arbitrary values. The only types of values not acceptable as keys are values containing lists or dictionaries or other mutable types that are compared by value rather than by object identity, the reason being that the efficient implementation of dictionaries requires a key’s hash value to remain constant. Numeric types used for keys obey the normal rules for numeric comparison: if two numbers compare equal (e.g.,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1.0</a:t>
            </a:r>
            <a:r>
              <a:rPr lang="bg" sz="1200">
                <a:solidFill>
                  <a:srgbClr val="222222"/>
                </a:solidFill>
                <a:highlight>
                  <a:srgbClr val="FFFFFF"/>
                </a:highlight>
                <a:latin typeface="Arial"/>
                <a:ea typeface="Arial"/>
                <a:cs typeface="Arial"/>
                <a:sym typeface="Arial"/>
              </a:rPr>
              <a:t>) then they can be used interchangeably to index the same dictionary entry.</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2"/>
          <p:cNvSpPr txBox="1"/>
          <p:nvPr>
            <p:ph idx="1" type="body"/>
          </p:nvPr>
        </p:nvSpPr>
        <p:spPr>
          <a:xfrm>
            <a:off x="1303800" y="201425"/>
            <a:ext cx="7030500" cy="47172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Dictionaries preserve insertion order, meaning that keys will be produced in the same order they were added sequentially over the dictionary. Replacing an existing key does not change the order, however removing a key and re-inserting it will add it to the end instead of keeping its old place.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Dictionaries are mutable; they can be created by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notation (see section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Dictionary displays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extension modules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dbm.ndbm</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dbm.gnu</a:t>
            </a:r>
            <a:r>
              <a:rPr lang="bg" sz="1200">
                <a:solidFill>
                  <a:srgbClr val="222222"/>
                </a:solidFill>
                <a:highlight>
                  <a:srgbClr val="FFFFFF"/>
                </a:highlight>
                <a:latin typeface="Arial"/>
                <a:ea typeface="Arial"/>
                <a:cs typeface="Arial"/>
                <a:sym typeface="Arial"/>
              </a:rPr>
              <a:t> provide additional examples of mapping types, as does the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collections</a:t>
            </a:r>
            <a:r>
              <a:rPr lang="bg" sz="1200">
                <a:solidFill>
                  <a:srgbClr val="222222"/>
                </a:solidFill>
                <a:highlight>
                  <a:srgbClr val="FFFFFF"/>
                </a:highlight>
                <a:latin typeface="Arial"/>
                <a:ea typeface="Arial"/>
                <a:cs typeface="Arial"/>
                <a:sym typeface="Arial"/>
              </a:rPr>
              <a:t> module.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Changed in version 3.7: </a:t>
            </a:r>
            <a:r>
              <a:rPr lang="bg" sz="1200">
                <a:solidFill>
                  <a:srgbClr val="222222"/>
                </a:solidFill>
                <a:highlight>
                  <a:srgbClr val="FFFFFF"/>
                </a:highlight>
                <a:latin typeface="Arial"/>
                <a:ea typeface="Arial"/>
                <a:cs typeface="Arial"/>
                <a:sym typeface="Arial"/>
              </a:rPr>
              <a:t>Dictionaries did not preserve insertion order in versions of Python before 3.6. In CPython 3.6, insertion order was preserved, but it was considered an implementation detail at that time rather than a language guarantee.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1303800" y="68875"/>
            <a:ext cx="7030500" cy="55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How does Python work?</a:t>
            </a:r>
            <a:endParaRPr/>
          </a:p>
        </p:txBody>
      </p:sp>
      <p:sp>
        <p:nvSpPr>
          <p:cNvPr id="356" name="Google Shape;356;p27"/>
          <p:cNvSpPr txBox="1"/>
          <p:nvPr>
            <p:ph idx="1" type="body"/>
          </p:nvPr>
        </p:nvSpPr>
        <p:spPr>
          <a:xfrm>
            <a:off x="1303800" y="627175"/>
            <a:ext cx="7030500" cy="3904500"/>
          </a:xfrm>
          <a:prstGeom prst="rect">
            <a:avLst/>
          </a:prstGeom>
        </p:spPr>
        <p:txBody>
          <a:bodyPr anchorCtr="0" anchor="t" bIns="91425" lIns="91425" spcFirstLastPara="1" rIns="91425" wrap="square" tIns="91425">
            <a:normAutofit/>
          </a:bodyPr>
          <a:lstStyle/>
          <a:p>
            <a:pPr indent="0" lvl="0" marL="0" rtl="0" algn="l">
              <a:lnSpc>
                <a:spcPct val="105882"/>
              </a:lnSpc>
              <a:spcBef>
                <a:spcPts val="4900"/>
              </a:spcBef>
              <a:spcAft>
                <a:spcPts val="0"/>
              </a:spcAft>
              <a:buNone/>
            </a:pPr>
            <a:r>
              <a:rPr b="1" lang="bg" sz="1500">
                <a:solidFill>
                  <a:srgbClr val="292929"/>
                </a:solidFill>
                <a:highlight>
                  <a:srgbClr val="FFFFFF"/>
                </a:highlight>
                <a:latin typeface="Arial"/>
                <a:ea typeface="Arial"/>
                <a:cs typeface="Arial"/>
                <a:sym typeface="Arial"/>
              </a:rPr>
              <a:t>Compiled Languages</a:t>
            </a:r>
            <a:endParaRPr b="1" sz="1500">
              <a:solidFill>
                <a:srgbClr val="292929"/>
              </a:solidFill>
              <a:highlight>
                <a:srgbClr val="FFFFFF"/>
              </a:highlight>
              <a:latin typeface="Arial"/>
              <a:ea typeface="Arial"/>
              <a:cs typeface="Arial"/>
              <a:sym typeface="Arial"/>
            </a:endParaRPr>
          </a:p>
          <a:p>
            <a:pPr indent="0" lvl="0" marL="0" rtl="0" algn="l">
              <a:lnSpc>
                <a:spcPct val="218181"/>
              </a:lnSpc>
              <a:spcBef>
                <a:spcPts val="1300"/>
              </a:spcBef>
              <a:spcAft>
                <a:spcPts val="0"/>
              </a:spcAft>
              <a:buNone/>
            </a:pPr>
            <a:r>
              <a:rPr lang="bg" sz="1500">
                <a:solidFill>
                  <a:srgbClr val="292929"/>
                </a:solidFill>
                <a:highlight>
                  <a:srgbClr val="FFFFFF"/>
                </a:highlight>
                <a:latin typeface="Georgia"/>
                <a:ea typeface="Georgia"/>
                <a:cs typeface="Georgia"/>
                <a:sym typeface="Georgia"/>
              </a:rPr>
              <a:t>When you write a program in C/C++, you have to compile it. Compilation involves translating your human understandable code to machine understandable code, or </a:t>
            </a:r>
            <a:r>
              <a:rPr i="1" lang="bg" sz="1500">
                <a:solidFill>
                  <a:srgbClr val="292929"/>
                </a:solidFill>
                <a:highlight>
                  <a:srgbClr val="FFFFFF"/>
                </a:highlight>
                <a:latin typeface="Georgia"/>
                <a:ea typeface="Georgia"/>
                <a:cs typeface="Georgia"/>
                <a:sym typeface="Georgia"/>
              </a:rPr>
              <a:t>Machine Code. </a:t>
            </a:r>
            <a:r>
              <a:rPr lang="bg" sz="1500">
                <a:solidFill>
                  <a:srgbClr val="292929"/>
                </a:solidFill>
                <a:highlight>
                  <a:srgbClr val="FFFFFF"/>
                </a:highlight>
                <a:latin typeface="Georgia"/>
                <a:ea typeface="Georgia"/>
                <a:cs typeface="Georgia"/>
                <a:sym typeface="Georgia"/>
              </a:rPr>
              <a:t>Machine code is the base level form of instructions that can be directly executed by the CPU. Upon successful compilation, your code generates an executable file. Executing this file runs the operations in your code step by step.</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2" name="Shape 602"/>
        <p:cNvGrpSpPr/>
        <p:nvPr/>
      </p:nvGrpSpPr>
      <p:grpSpPr>
        <a:xfrm>
          <a:off x="0" y="0"/>
          <a:ext cx="0" cy="0"/>
          <a:chOff x="0" y="0"/>
          <a:chExt cx="0" cy="0"/>
        </a:xfrm>
      </p:grpSpPr>
      <p:sp>
        <p:nvSpPr>
          <p:cNvPr id="603" name="Google Shape;603;p63"/>
          <p:cNvSpPr txBox="1"/>
          <p:nvPr>
            <p:ph idx="1" type="body"/>
          </p:nvPr>
        </p:nvSpPr>
        <p:spPr>
          <a:xfrm>
            <a:off x="1303800" y="262325"/>
            <a:ext cx="7030500" cy="45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Callable types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These are the types to which the function call operation (see section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Calls</a:t>
            </a:r>
            <a:r>
              <a:rPr lang="bg" sz="1200">
                <a:solidFill>
                  <a:srgbClr val="222222"/>
                </a:solidFill>
                <a:highlight>
                  <a:srgbClr val="FFFFFF"/>
                </a:highlight>
                <a:latin typeface="Arial"/>
                <a:ea typeface="Arial"/>
                <a:cs typeface="Arial"/>
                <a:sym typeface="Arial"/>
              </a:rPr>
              <a:t>) can be applied:</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User-defined functions</a:t>
            </a:r>
            <a:endParaRPr sz="1200">
              <a:solidFill>
                <a:srgbClr val="222222"/>
              </a:solidFill>
              <a:highlight>
                <a:srgbClr val="FFFFFF"/>
              </a:highlight>
              <a:latin typeface="Arial"/>
              <a:ea typeface="Arial"/>
              <a:cs typeface="Arial"/>
              <a:sym typeface="Arial"/>
            </a:endParaRPr>
          </a:p>
          <a:p>
            <a:pPr indent="0" lvl="0" marL="584200" rtl="0" algn="l">
              <a:lnSpc>
                <a:spcPct val="140000"/>
              </a:lnSpc>
              <a:spcBef>
                <a:spcPts val="1900"/>
              </a:spcBef>
              <a:spcAft>
                <a:spcPts val="0"/>
              </a:spcAft>
              <a:buNone/>
            </a:pPr>
            <a:r>
              <a:rPr lang="bg" sz="1200">
                <a:solidFill>
                  <a:srgbClr val="222222"/>
                </a:solidFill>
                <a:highlight>
                  <a:srgbClr val="FFFFFF"/>
                </a:highlight>
                <a:latin typeface="Arial"/>
                <a:ea typeface="Arial"/>
                <a:cs typeface="Arial"/>
                <a:sym typeface="Arial"/>
              </a:rPr>
              <a:t>A user-defined function object is created by a function definition (see section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Function definitions</a:t>
            </a:r>
            <a:r>
              <a:rPr lang="bg" sz="1200">
                <a:solidFill>
                  <a:srgbClr val="222222"/>
                </a:solidFill>
                <a:highlight>
                  <a:srgbClr val="FFFFFF"/>
                </a:highlight>
                <a:latin typeface="Arial"/>
                <a:ea typeface="Arial"/>
                <a:cs typeface="Arial"/>
                <a:sym typeface="Arial"/>
              </a:rPr>
              <a:t>). It should be called with an argument list containing the same number of items as the function’s formal parameter list.</a:t>
            </a:r>
            <a:endParaRPr sz="1200">
              <a:solidFill>
                <a:srgbClr val="222222"/>
              </a:solidFill>
              <a:highlight>
                <a:srgbClr val="FFFFFF"/>
              </a:highlight>
              <a:latin typeface="Arial"/>
              <a:ea typeface="Arial"/>
              <a:cs typeface="Arial"/>
              <a:sym typeface="Arial"/>
            </a:endParaRPr>
          </a:p>
          <a:p>
            <a:pPr indent="0" lvl="0" marL="584200" rtl="0" algn="l">
              <a:lnSpc>
                <a:spcPct val="140000"/>
              </a:lnSpc>
              <a:spcBef>
                <a:spcPts val="3900"/>
              </a:spcBef>
              <a:spcAft>
                <a:spcPts val="3900"/>
              </a:spcAft>
              <a:buNone/>
            </a:pPr>
            <a:r>
              <a:rPr lang="bg" sz="1200">
                <a:solidFill>
                  <a:srgbClr val="222222"/>
                </a:solidFill>
                <a:highlight>
                  <a:srgbClr val="FFFFFF"/>
                </a:highlight>
                <a:latin typeface="Arial"/>
                <a:ea typeface="Arial"/>
                <a:cs typeface="Arial"/>
                <a:sym typeface="Arial"/>
              </a:rPr>
              <a:t>Function objects also support getting and setting arbitrary attributes, which can be used, for example, to attach metadata to functions. Regular attribute dot-notation is used to get and set such attributes. </a:t>
            </a:r>
            <a:r>
              <a:rPr i="1" lang="bg" sz="1200">
                <a:solidFill>
                  <a:srgbClr val="222222"/>
                </a:solidFill>
                <a:highlight>
                  <a:srgbClr val="FFFFFF"/>
                </a:highlight>
                <a:latin typeface="Arial"/>
                <a:ea typeface="Arial"/>
                <a:cs typeface="Arial"/>
                <a:sym typeface="Arial"/>
              </a:rPr>
              <a:t>Note that the current implementation only supports function attributes on user-defined functions. Function attributes on built-in functions may be supported in the future.</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7" name="Shape 607"/>
        <p:cNvGrpSpPr/>
        <p:nvPr/>
      </p:nvGrpSpPr>
      <p:grpSpPr>
        <a:xfrm>
          <a:off x="0" y="0"/>
          <a:ext cx="0" cy="0"/>
          <a:chOff x="0" y="0"/>
          <a:chExt cx="0" cy="0"/>
        </a:xfrm>
      </p:grpSpPr>
      <p:sp>
        <p:nvSpPr>
          <p:cNvPr id="608" name="Google Shape;608;p64"/>
          <p:cNvSpPr txBox="1"/>
          <p:nvPr>
            <p:ph idx="1" type="body"/>
          </p:nvPr>
        </p:nvSpPr>
        <p:spPr>
          <a:xfrm>
            <a:off x="1303800" y="276375"/>
            <a:ext cx="7030500" cy="46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Instance methods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An instance method object combines a class, a class instance and any callable object (normally a user-defined function).</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a:t>        </a:t>
            </a:r>
            <a:r>
              <a:rPr lang="bg" sz="1200">
                <a:solidFill>
                  <a:srgbClr val="222222"/>
                </a:solidFill>
                <a:highlight>
                  <a:srgbClr val="FFFFFF"/>
                </a:highlight>
                <a:latin typeface="Arial"/>
                <a:ea typeface="Arial"/>
                <a:cs typeface="Arial"/>
                <a:sym typeface="Arial"/>
              </a:rPr>
              <a:t>Special read-only attributes: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is the class instance object, </a:t>
            </a:r>
            <a:r>
              <a:rPr lang="bg" sz="1150">
                <a:solidFill>
                  <a:srgbClr val="222222"/>
                </a:solidFill>
                <a:highlight>
                  <a:srgbClr val="FFFFFF"/>
                </a:highlight>
                <a:latin typeface="Courier New"/>
                <a:ea typeface="Courier New"/>
                <a:cs typeface="Courier New"/>
                <a:sym typeface="Courier New"/>
              </a:rPr>
              <a:t>__func__</a:t>
            </a:r>
            <a:r>
              <a:rPr lang="bg" sz="1200">
                <a:solidFill>
                  <a:srgbClr val="222222"/>
                </a:solidFill>
                <a:highlight>
                  <a:srgbClr val="FFFFFF"/>
                </a:highlight>
                <a:latin typeface="Arial"/>
                <a:ea typeface="Arial"/>
                <a:cs typeface="Arial"/>
                <a:sym typeface="Arial"/>
              </a:rPr>
              <a:t> is the function object; </a:t>
            </a:r>
            <a:r>
              <a:rPr lang="bg" sz="1150">
                <a:solidFill>
                  <a:srgbClr val="222222"/>
                </a:solidFill>
                <a:highlight>
                  <a:srgbClr val="FFFFFF"/>
                </a:highlight>
                <a:latin typeface="Courier New"/>
                <a:ea typeface="Courier New"/>
                <a:cs typeface="Courier New"/>
                <a:sym typeface="Courier New"/>
              </a:rPr>
              <a:t>__doc__</a:t>
            </a:r>
            <a:r>
              <a:rPr lang="bg" sz="1200">
                <a:solidFill>
                  <a:srgbClr val="222222"/>
                </a:solidFill>
                <a:highlight>
                  <a:srgbClr val="FFFFFF"/>
                </a:highlight>
                <a:latin typeface="Arial"/>
                <a:ea typeface="Arial"/>
                <a:cs typeface="Arial"/>
                <a:sym typeface="Arial"/>
              </a:rPr>
              <a:t> is the method’s documentation (same as </a:t>
            </a:r>
            <a:r>
              <a:rPr lang="bg" sz="1150">
                <a:solidFill>
                  <a:srgbClr val="222222"/>
                </a:solidFill>
                <a:highlight>
                  <a:srgbClr val="ECF0F3"/>
                </a:highlight>
                <a:latin typeface="Courier New"/>
                <a:ea typeface="Courier New"/>
                <a:cs typeface="Courier New"/>
                <a:sym typeface="Courier New"/>
              </a:rPr>
              <a:t>__func__.__doc__</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__name__</a:t>
            </a:r>
            <a:r>
              <a:rPr lang="bg" sz="1200">
                <a:solidFill>
                  <a:srgbClr val="222222"/>
                </a:solidFill>
                <a:highlight>
                  <a:srgbClr val="FFFFFF"/>
                </a:highlight>
                <a:latin typeface="Arial"/>
                <a:ea typeface="Arial"/>
                <a:cs typeface="Arial"/>
                <a:sym typeface="Arial"/>
              </a:rPr>
              <a:t> is the method name (same as </a:t>
            </a:r>
            <a:r>
              <a:rPr lang="bg" sz="1150">
                <a:solidFill>
                  <a:srgbClr val="222222"/>
                </a:solidFill>
                <a:highlight>
                  <a:srgbClr val="ECF0F3"/>
                </a:highlight>
                <a:latin typeface="Courier New"/>
                <a:ea typeface="Courier New"/>
                <a:cs typeface="Courier New"/>
                <a:sym typeface="Courier New"/>
              </a:rPr>
              <a:t>__func__.__name__</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FFFFFF"/>
                </a:highlight>
                <a:latin typeface="Courier New"/>
                <a:ea typeface="Courier New"/>
                <a:cs typeface="Courier New"/>
                <a:sym typeface="Courier New"/>
              </a:rPr>
              <a:t>__module__</a:t>
            </a:r>
            <a:r>
              <a:rPr lang="bg" sz="1200">
                <a:solidFill>
                  <a:srgbClr val="222222"/>
                </a:solidFill>
                <a:highlight>
                  <a:srgbClr val="FFFFFF"/>
                </a:highlight>
                <a:latin typeface="Arial"/>
                <a:ea typeface="Arial"/>
                <a:cs typeface="Arial"/>
                <a:sym typeface="Arial"/>
              </a:rPr>
              <a:t> is the name of the module the method was defined in, or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if unavailable.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        Methods also support accessing (but not setting) the arbitrary function attributes on the underlying function object.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        User-defined method objects may be created when getting an attribute of a class (perhaps via an instance of that class), if that attribute is a user-defined function object or a class method object.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sp>
        <p:nvSpPr>
          <p:cNvPr id="613" name="Google Shape;613;p65"/>
          <p:cNvSpPr txBox="1"/>
          <p:nvPr>
            <p:ph idx="1" type="body"/>
          </p:nvPr>
        </p:nvSpPr>
        <p:spPr>
          <a:xfrm>
            <a:off x="1303800" y="262325"/>
            <a:ext cx="7030500" cy="4647000"/>
          </a:xfrm>
          <a:prstGeom prst="rect">
            <a:avLst/>
          </a:prstGeom>
        </p:spPr>
        <p:txBody>
          <a:bodyPr anchorCtr="0" anchor="t" bIns="91425" lIns="91425" spcFirstLastPara="1" rIns="91425" wrap="square" tIns="91425">
            <a:normAutofit fontScale="77500" lnSpcReduction="20000"/>
          </a:bodyPr>
          <a:lstStyle/>
          <a:p>
            <a:pPr indent="0" lvl="0" marL="292100" rtl="0" algn="l">
              <a:lnSpc>
                <a:spcPct val="140000"/>
              </a:lnSpc>
              <a:spcBef>
                <a:spcPts val="1400"/>
              </a:spcBef>
              <a:spcAft>
                <a:spcPts val="0"/>
              </a:spcAft>
              <a:buNone/>
            </a:pPr>
            <a:r>
              <a:rPr lang="bg" sz="1200">
                <a:solidFill>
                  <a:srgbClr val="222222"/>
                </a:solidFill>
                <a:highlight>
                  <a:srgbClr val="FFFFFF"/>
                </a:highlight>
                <a:latin typeface="Arial"/>
                <a:ea typeface="Arial"/>
                <a:cs typeface="Arial"/>
                <a:sym typeface="Arial"/>
              </a:rPr>
              <a:t>When an instance method object is created by retrieving a user-defined function object from a class via one of its instances, its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attribute is the instance, and the method object is said to be bound. The new method’s </a:t>
            </a:r>
            <a:r>
              <a:rPr lang="bg" sz="1150">
                <a:solidFill>
                  <a:srgbClr val="222222"/>
                </a:solidFill>
                <a:highlight>
                  <a:srgbClr val="FFFFFF"/>
                </a:highlight>
                <a:latin typeface="Courier New"/>
                <a:ea typeface="Courier New"/>
                <a:cs typeface="Courier New"/>
                <a:sym typeface="Courier New"/>
              </a:rPr>
              <a:t>__func__</a:t>
            </a:r>
            <a:r>
              <a:rPr lang="bg" sz="1200">
                <a:solidFill>
                  <a:srgbClr val="222222"/>
                </a:solidFill>
                <a:highlight>
                  <a:srgbClr val="FFFFFF"/>
                </a:highlight>
                <a:latin typeface="Arial"/>
                <a:ea typeface="Arial"/>
                <a:cs typeface="Arial"/>
                <a:sym typeface="Arial"/>
              </a:rPr>
              <a:t> attribute is the original function object.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When an instance method object is created by retrieving a class method object from a class or instance, its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attribute is the class itself, and its </a:t>
            </a:r>
            <a:r>
              <a:rPr lang="bg" sz="1150">
                <a:solidFill>
                  <a:srgbClr val="222222"/>
                </a:solidFill>
                <a:highlight>
                  <a:srgbClr val="FFFFFF"/>
                </a:highlight>
                <a:latin typeface="Courier New"/>
                <a:ea typeface="Courier New"/>
                <a:cs typeface="Courier New"/>
                <a:sym typeface="Courier New"/>
              </a:rPr>
              <a:t>__func__</a:t>
            </a:r>
            <a:r>
              <a:rPr lang="bg" sz="1200">
                <a:solidFill>
                  <a:srgbClr val="222222"/>
                </a:solidFill>
                <a:highlight>
                  <a:srgbClr val="FFFFFF"/>
                </a:highlight>
                <a:latin typeface="Arial"/>
                <a:ea typeface="Arial"/>
                <a:cs typeface="Arial"/>
                <a:sym typeface="Arial"/>
              </a:rPr>
              <a:t> attribute is the function object underlying the class method.</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When an instance method object is called, the underlying function (</a:t>
            </a:r>
            <a:r>
              <a:rPr lang="bg" sz="1150">
                <a:solidFill>
                  <a:srgbClr val="222222"/>
                </a:solidFill>
                <a:highlight>
                  <a:srgbClr val="FFFFFF"/>
                </a:highlight>
                <a:latin typeface="Courier New"/>
                <a:ea typeface="Courier New"/>
                <a:cs typeface="Courier New"/>
                <a:sym typeface="Courier New"/>
              </a:rPr>
              <a:t>__func__</a:t>
            </a:r>
            <a:r>
              <a:rPr lang="bg" sz="1200">
                <a:solidFill>
                  <a:srgbClr val="222222"/>
                </a:solidFill>
                <a:highlight>
                  <a:srgbClr val="FFFFFF"/>
                </a:highlight>
                <a:latin typeface="Arial"/>
                <a:ea typeface="Arial"/>
                <a:cs typeface="Arial"/>
                <a:sym typeface="Arial"/>
              </a:rPr>
              <a:t>) is called, inserting the class instance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in front of the argument list. For instance, when </a:t>
            </a:r>
            <a:r>
              <a:rPr lang="bg" sz="1150">
                <a:solidFill>
                  <a:srgbClr val="222222"/>
                </a:solidFill>
                <a:highlight>
                  <a:srgbClr val="FFFFFF"/>
                </a:highlight>
                <a:latin typeface="Courier New"/>
                <a:ea typeface="Courier New"/>
                <a:cs typeface="Courier New"/>
                <a:sym typeface="Courier New"/>
              </a:rPr>
              <a:t>C</a:t>
            </a:r>
            <a:r>
              <a:rPr lang="bg" sz="1200">
                <a:solidFill>
                  <a:srgbClr val="222222"/>
                </a:solidFill>
                <a:highlight>
                  <a:srgbClr val="FFFFFF"/>
                </a:highlight>
                <a:latin typeface="Arial"/>
                <a:ea typeface="Arial"/>
                <a:cs typeface="Arial"/>
                <a:sym typeface="Arial"/>
              </a:rPr>
              <a:t> is a class which contains a definition for a function </a:t>
            </a:r>
            <a:r>
              <a:rPr lang="bg" sz="1150">
                <a:solidFill>
                  <a:srgbClr val="222222"/>
                </a:solidFill>
                <a:highlight>
                  <a:srgbClr val="FFFFFF"/>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x</a:t>
            </a:r>
            <a:r>
              <a:rPr lang="bg" sz="1200">
                <a:solidFill>
                  <a:srgbClr val="222222"/>
                </a:solidFill>
                <a:highlight>
                  <a:srgbClr val="FFFFFF"/>
                </a:highlight>
                <a:latin typeface="Arial"/>
                <a:ea typeface="Arial"/>
                <a:cs typeface="Arial"/>
                <a:sym typeface="Arial"/>
              </a:rPr>
              <a:t> is an instance of </a:t>
            </a:r>
            <a:r>
              <a:rPr lang="bg" sz="1150">
                <a:solidFill>
                  <a:srgbClr val="222222"/>
                </a:solidFill>
                <a:highlight>
                  <a:srgbClr val="FFFFFF"/>
                </a:highlight>
                <a:latin typeface="Courier New"/>
                <a:ea typeface="Courier New"/>
                <a:cs typeface="Courier New"/>
                <a:sym typeface="Courier New"/>
              </a:rPr>
              <a:t>C</a:t>
            </a:r>
            <a:r>
              <a:rPr lang="bg" sz="1200">
                <a:solidFill>
                  <a:srgbClr val="222222"/>
                </a:solidFill>
                <a:highlight>
                  <a:srgbClr val="FFFFFF"/>
                </a:highlight>
                <a:latin typeface="Arial"/>
                <a:ea typeface="Arial"/>
                <a:cs typeface="Arial"/>
                <a:sym typeface="Arial"/>
              </a:rPr>
              <a:t>, calling </a:t>
            </a:r>
            <a:r>
              <a:rPr lang="bg" sz="1150">
                <a:solidFill>
                  <a:srgbClr val="222222"/>
                </a:solidFill>
                <a:highlight>
                  <a:srgbClr val="ECF0F3"/>
                </a:highlight>
                <a:latin typeface="Courier New"/>
                <a:ea typeface="Courier New"/>
                <a:cs typeface="Courier New"/>
                <a:sym typeface="Courier New"/>
              </a:rPr>
              <a:t>x.f(1)</a:t>
            </a:r>
            <a:r>
              <a:rPr lang="bg" sz="1200">
                <a:solidFill>
                  <a:srgbClr val="222222"/>
                </a:solidFill>
                <a:highlight>
                  <a:srgbClr val="FFFFFF"/>
                </a:highlight>
                <a:latin typeface="Arial"/>
                <a:ea typeface="Arial"/>
                <a:cs typeface="Arial"/>
                <a:sym typeface="Arial"/>
              </a:rPr>
              <a:t> is equivalent to calling </a:t>
            </a:r>
            <a:r>
              <a:rPr lang="bg" sz="1150">
                <a:solidFill>
                  <a:srgbClr val="222222"/>
                </a:solidFill>
                <a:highlight>
                  <a:srgbClr val="ECF0F3"/>
                </a:highlight>
                <a:latin typeface="Courier New"/>
                <a:ea typeface="Courier New"/>
                <a:cs typeface="Courier New"/>
                <a:sym typeface="Courier New"/>
              </a:rPr>
              <a:t>C.f(x, 1)</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When an instance method object is derived from a class method object, the “class instance” stored in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will actually be the class itself, so that calling either </a:t>
            </a:r>
            <a:r>
              <a:rPr lang="bg" sz="1150">
                <a:solidFill>
                  <a:srgbClr val="222222"/>
                </a:solidFill>
                <a:highlight>
                  <a:srgbClr val="ECF0F3"/>
                </a:highlight>
                <a:latin typeface="Courier New"/>
                <a:ea typeface="Courier New"/>
                <a:cs typeface="Courier New"/>
                <a:sym typeface="Courier New"/>
              </a:rPr>
              <a:t>x.f(1)</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C.f(1)</a:t>
            </a:r>
            <a:r>
              <a:rPr lang="bg" sz="1200">
                <a:solidFill>
                  <a:srgbClr val="222222"/>
                </a:solidFill>
                <a:highlight>
                  <a:srgbClr val="FFFFFF"/>
                </a:highlight>
                <a:latin typeface="Arial"/>
                <a:ea typeface="Arial"/>
                <a:cs typeface="Arial"/>
                <a:sym typeface="Arial"/>
              </a:rPr>
              <a:t> is equivalent to calling </a:t>
            </a:r>
            <a:r>
              <a:rPr lang="bg" sz="1150">
                <a:solidFill>
                  <a:srgbClr val="222222"/>
                </a:solidFill>
                <a:highlight>
                  <a:srgbClr val="ECF0F3"/>
                </a:highlight>
                <a:latin typeface="Courier New"/>
                <a:ea typeface="Courier New"/>
                <a:cs typeface="Courier New"/>
                <a:sym typeface="Courier New"/>
              </a:rPr>
              <a:t>f(C,1)</a:t>
            </a:r>
            <a:r>
              <a:rPr lang="bg" sz="1200">
                <a:solidFill>
                  <a:srgbClr val="222222"/>
                </a:solidFill>
                <a:highlight>
                  <a:srgbClr val="FFFFFF"/>
                </a:highlight>
                <a:latin typeface="Arial"/>
                <a:ea typeface="Arial"/>
                <a:cs typeface="Arial"/>
                <a:sym typeface="Arial"/>
              </a:rPr>
              <a:t> where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is the underlying function.</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Note that the transformation from function object to instance method object happens each time the attribute is retrieved from the instance. In some cases, a fruitful optimization is to assign the attribute to a local variable and call that local variable. Also notice that this transformation only happens for user-defined functions; other callable objects (and all non-callable objects) are retrieved without transformation. It is also important to note that user-defined functions which are attributes of a class instance are not converted to bound methods; this </a:t>
            </a:r>
            <a:r>
              <a:rPr i="1" lang="bg" sz="1200">
                <a:solidFill>
                  <a:srgbClr val="222222"/>
                </a:solidFill>
                <a:highlight>
                  <a:srgbClr val="FFFFFF"/>
                </a:highlight>
                <a:latin typeface="Arial"/>
                <a:ea typeface="Arial"/>
                <a:cs typeface="Arial"/>
                <a:sym typeface="Arial"/>
              </a:rPr>
              <a:t>only</a:t>
            </a:r>
            <a:r>
              <a:rPr lang="bg" sz="1200">
                <a:solidFill>
                  <a:srgbClr val="222222"/>
                </a:solidFill>
                <a:highlight>
                  <a:srgbClr val="FFFFFF"/>
                </a:highlight>
                <a:latin typeface="Arial"/>
                <a:ea typeface="Arial"/>
                <a:cs typeface="Arial"/>
                <a:sym typeface="Arial"/>
              </a:rPr>
              <a:t> happens when the function is an attribute of the class.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7" name="Shape 617"/>
        <p:cNvGrpSpPr/>
        <p:nvPr/>
      </p:nvGrpSpPr>
      <p:grpSpPr>
        <a:xfrm>
          <a:off x="0" y="0"/>
          <a:ext cx="0" cy="0"/>
          <a:chOff x="0" y="0"/>
          <a:chExt cx="0" cy="0"/>
        </a:xfrm>
      </p:grpSpPr>
      <p:sp>
        <p:nvSpPr>
          <p:cNvPr id="618" name="Google Shape;618;p66"/>
          <p:cNvSpPr txBox="1"/>
          <p:nvPr>
            <p:ph idx="1" type="body"/>
          </p:nvPr>
        </p:nvSpPr>
        <p:spPr>
          <a:xfrm>
            <a:off x="1303800" y="257650"/>
            <a:ext cx="7030500" cy="46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Generator functions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function or method which uses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yield</a:t>
            </a:r>
            <a:r>
              <a:rPr lang="bg" sz="1200">
                <a:solidFill>
                  <a:srgbClr val="222222"/>
                </a:solidFill>
                <a:highlight>
                  <a:srgbClr val="FFFFFF"/>
                </a:highlight>
                <a:latin typeface="Arial"/>
                <a:ea typeface="Arial"/>
                <a:cs typeface="Arial"/>
                <a:sym typeface="Arial"/>
              </a:rPr>
              <a:t> statement (see section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The yield statement</a:t>
            </a:r>
            <a:r>
              <a:rPr lang="bg" sz="1200">
                <a:solidFill>
                  <a:srgbClr val="222222"/>
                </a:solidFill>
                <a:highlight>
                  <a:srgbClr val="FFFFFF"/>
                </a:highlight>
                <a:latin typeface="Arial"/>
                <a:ea typeface="Arial"/>
                <a:cs typeface="Arial"/>
                <a:sym typeface="Arial"/>
              </a:rPr>
              <a:t>) is called a </a:t>
            </a:r>
            <a:r>
              <a:rPr i="1" lang="bg" sz="1200">
                <a:solidFill>
                  <a:srgbClr val="222222"/>
                </a:solidFill>
                <a:highlight>
                  <a:srgbClr val="FFFFFF"/>
                </a:highlight>
                <a:latin typeface="Arial"/>
                <a:ea typeface="Arial"/>
                <a:cs typeface="Arial"/>
                <a:sym typeface="Arial"/>
              </a:rPr>
              <a:t>generator function</a:t>
            </a:r>
            <a:r>
              <a:rPr lang="bg" sz="1200">
                <a:solidFill>
                  <a:srgbClr val="222222"/>
                </a:solidFill>
                <a:highlight>
                  <a:srgbClr val="FFFFFF"/>
                </a:highlight>
                <a:latin typeface="Arial"/>
                <a:ea typeface="Arial"/>
                <a:cs typeface="Arial"/>
                <a:sym typeface="Arial"/>
              </a:rPr>
              <a:t>. Such a function, when called, always returns an iterator object which can be used to execute the body of the function: calling the iterator’s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iterator.__next__()</a:t>
            </a:r>
            <a:r>
              <a:rPr lang="bg" sz="1200">
                <a:solidFill>
                  <a:srgbClr val="222222"/>
                </a:solidFill>
                <a:highlight>
                  <a:srgbClr val="FFFFFF"/>
                </a:highlight>
                <a:latin typeface="Arial"/>
                <a:ea typeface="Arial"/>
                <a:cs typeface="Arial"/>
                <a:sym typeface="Arial"/>
              </a:rPr>
              <a:t> method will cause the function to execute until it provides a value using the </a:t>
            </a:r>
            <a:r>
              <a:rPr lang="bg" sz="1150">
                <a:solidFill>
                  <a:srgbClr val="222222"/>
                </a:solidFill>
                <a:highlight>
                  <a:srgbClr val="FFFFFF"/>
                </a:highlight>
                <a:latin typeface="Courier New"/>
                <a:ea typeface="Courier New"/>
                <a:cs typeface="Courier New"/>
                <a:sym typeface="Courier New"/>
              </a:rPr>
              <a:t>yield</a:t>
            </a:r>
            <a:r>
              <a:rPr lang="bg" sz="1200">
                <a:solidFill>
                  <a:srgbClr val="222222"/>
                </a:solidFill>
                <a:highlight>
                  <a:srgbClr val="FFFFFF"/>
                </a:highlight>
                <a:latin typeface="Arial"/>
                <a:ea typeface="Arial"/>
                <a:cs typeface="Arial"/>
                <a:sym typeface="Arial"/>
              </a:rPr>
              <a:t> statement. When the function executes a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return</a:t>
            </a:r>
            <a:r>
              <a:rPr lang="bg" sz="1200">
                <a:solidFill>
                  <a:srgbClr val="222222"/>
                </a:solidFill>
                <a:highlight>
                  <a:srgbClr val="FFFFFF"/>
                </a:highlight>
                <a:latin typeface="Arial"/>
                <a:ea typeface="Arial"/>
                <a:cs typeface="Arial"/>
                <a:sym typeface="Arial"/>
              </a:rPr>
              <a:t> statement or falls off the end, a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StopIteration</a:t>
            </a:r>
            <a:r>
              <a:rPr lang="bg" sz="1200">
                <a:solidFill>
                  <a:srgbClr val="222222"/>
                </a:solidFill>
                <a:highlight>
                  <a:srgbClr val="FFFFFF"/>
                </a:highlight>
                <a:latin typeface="Arial"/>
                <a:ea typeface="Arial"/>
                <a:cs typeface="Arial"/>
                <a:sym typeface="Arial"/>
              </a:rPr>
              <a:t> exception is raised and the iterator will have reached the end of the set of values to be returned.</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Coroutine functions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function or method which is defined using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async def</a:t>
            </a:r>
            <a:r>
              <a:rPr lang="bg" sz="1200">
                <a:solidFill>
                  <a:srgbClr val="222222"/>
                </a:solidFill>
                <a:highlight>
                  <a:srgbClr val="FFFFFF"/>
                </a:highlight>
                <a:latin typeface="Arial"/>
                <a:ea typeface="Arial"/>
                <a:cs typeface="Arial"/>
                <a:sym typeface="Arial"/>
              </a:rPr>
              <a:t> is called a </a:t>
            </a:r>
            <a:r>
              <a:rPr i="1" lang="bg" sz="1200">
                <a:solidFill>
                  <a:srgbClr val="222222"/>
                </a:solidFill>
                <a:highlight>
                  <a:srgbClr val="FFFFFF"/>
                </a:highlight>
                <a:latin typeface="Arial"/>
                <a:ea typeface="Arial"/>
                <a:cs typeface="Arial"/>
                <a:sym typeface="Arial"/>
              </a:rPr>
              <a:t>coroutine function</a:t>
            </a:r>
            <a:r>
              <a:rPr lang="bg" sz="1200">
                <a:solidFill>
                  <a:srgbClr val="222222"/>
                </a:solidFill>
                <a:highlight>
                  <a:srgbClr val="FFFFFF"/>
                </a:highlight>
                <a:latin typeface="Arial"/>
                <a:ea typeface="Arial"/>
                <a:cs typeface="Arial"/>
                <a:sym typeface="Arial"/>
              </a:rPr>
              <a:t>. Such a function, when called, returns a </a:t>
            </a:r>
            <a:r>
              <a:rPr lang="bg" sz="1200">
                <a:solidFill>
                  <a:srgbClr val="0072AA"/>
                </a:solidFill>
                <a:highlight>
                  <a:srgbClr val="FFFFFF"/>
                </a:highlight>
                <a:uFill>
                  <a:noFill/>
                </a:uFill>
                <a:latin typeface="Arial"/>
                <a:ea typeface="Arial"/>
                <a:cs typeface="Arial"/>
                <a:sym typeface="Arial"/>
                <a:hlinkClick r:id="rId9">
                  <a:extLst>
                    <a:ext uri="{A12FA001-AC4F-418D-AE19-62706E023703}">
                      <ahyp:hlinkClr val="tx"/>
                    </a:ext>
                  </a:extLst>
                </a:hlinkClick>
              </a:rPr>
              <a:t>coroutine</a:t>
            </a:r>
            <a:r>
              <a:rPr lang="bg" sz="1200">
                <a:solidFill>
                  <a:srgbClr val="222222"/>
                </a:solidFill>
                <a:highlight>
                  <a:srgbClr val="FFFFFF"/>
                </a:highlight>
                <a:latin typeface="Arial"/>
                <a:ea typeface="Arial"/>
                <a:cs typeface="Arial"/>
                <a:sym typeface="Arial"/>
              </a:rPr>
              <a:t> object. It may contain </a:t>
            </a:r>
            <a:r>
              <a:rPr lang="bg" sz="1150">
                <a:solidFill>
                  <a:srgbClr val="0072AA"/>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await</a:t>
            </a:r>
            <a:r>
              <a:rPr lang="bg" sz="1200">
                <a:solidFill>
                  <a:srgbClr val="222222"/>
                </a:solidFill>
                <a:highlight>
                  <a:srgbClr val="FFFFFF"/>
                </a:highlight>
                <a:latin typeface="Arial"/>
                <a:ea typeface="Arial"/>
                <a:cs typeface="Arial"/>
                <a:sym typeface="Arial"/>
              </a:rPr>
              <a:t> expressions, as well as </a:t>
            </a:r>
            <a:r>
              <a:rPr lang="bg" sz="1150">
                <a:solidFill>
                  <a:srgbClr val="0072AA"/>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async with</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12">
                  <a:extLst>
                    <a:ext uri="{A12FA001-AC4F-418D-AE19-62706E023703}">
                      <ahyp:hlinkClr val="tx"/>
                    </a:ext>
                  </a:extLst>
                </a:hlinkClick>
              </a:rPr>
              <a:t>async for</a:t>
            </a:r>
            <a:r>
              <a:rPr lang="bg" sz="1200">
                <a:solidFill>
                  <a:srgbClr val="222222"/>
                </a:solidFill>
                <a:highlight>
                  <a:srgbClr val="FFFFFF"/>
                </a:highlight>
                <a:latin typeface="Arial"/>
                <a:ea typeface="Arial"/>
                <a:cs typeface="Arial"/>
                <a:sym typeface="Arial"/>
              </a:rPr>
              <a:t> statements. See also the </a:t>
            </a:r>
            <a:r>
              <a:rPr lang="bg" sz="1200">
                <a:solidFill>
                  <a:srgbClr val="0072AA"/>
                </a:solidFill>
                <a:highlight>
                  <a:srgbClr val="FFFFFF"/>
                </a:highlight>
                <a:uFill>
                  <a:noFill/>
                </a:uFill>
                <a:latin typeface="Arial"/>
                <a:ea typeface="Arial"/>
                <a:cs typeface="Arial"/>
                <a:sym typeface="Arial"/>
                <a:hlinkClick r:id="rId13">
                  <a:extLst>
                    <a:ext uri="{A12FA001-AC4F-418D-AE19-62706E023703}">
                      <ahyp:hlinkClr val="tx"/>
                    </a:ext>
                  </a:extLst>
                </a:hlinkClick>
              </a:rPr>
              <a:t>Coroutine Objects</a:t>
            </a:r>
            <a:r>
              <a:rPr lang="bg" sz="1200">
                <a:solidFill>
                  <a:srgbClr val="222222"/>
                </a:solidFill>
                <a:highlight>
                  <a:srgbClr val="FFFFFF"/>
                </a:highlight>
                <a:latin typeface="Arial"/>
                <a:ea typeface="Arial"/>
                <a:cs typeface="Arial"/>
                <a:sym typeface="Arial"/>
              </a:rPr>
              <a:t> section.</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2" name="Shape 622"/>
        <p:cNvGrpSpPr/>
        <p:nvPr/>
      </p:nvGrpSpPr>
      <p:grpSpPr>
        <a:xfrm>
          <a:off x="0" y="0"/>
          <a:ext cx="0" cy="0"/>
          <a:chOff x="0" y="0"/>
          <a:chExt cx="0" cy="0"/>
        </a:xfrm>
      </p:grpSpPr>
      <p:sp>
        <p:nvSpPr>
          <p:cNvPr id="623" name="Google Shape;623;p67"/>
          <p:cNvSpPr txBox="1"/>
          <p:nvPr>
            <p:ph idx="1" type="body"/>
          </p:nvPr>
        </p:nvSpPr>
        <p:spPr>
          <a:xfrm>
            <a:off x="1303800" y="285750"/>
            <a:ext cx="7030500" cy="4572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Asynchronous generator functions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function or method which is defined using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async def</a:t>
            </a:r>
            <a:r>
              <a:rPr lang="bg" sz="1200">
                <a:solidFill>
                  <a:srgbClr val="222222"/>
                </a:solidFill>
                <a:highlight>
                  <a:srgbClr val="FFFFFF"/>
                </a:highlight>
                <a:latin typeface="Arial"/>
                <a:ea typeface="Arial"/>
                <a:cs typeface="Arial"/>
                <a:sym typeface="Arial"/>
              </a:rPr>
              <a:t> and which uses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yield</a:t>
            </a:r>
            <a:r>
              <a:rPr lang="bg" sz="1200">
                <a:solidFill>
                  <a:srgbClr val="222222"/>
                </a:solidFill>
                <a:highlight>
                  <a:srgbClr val="FFFFFF"/>
                </a:highlight>
                <a:latin typeface="Arial"/>
                <a:ea typeface="Arial"/>
                <a:cs typeface="Arial"/>
                <a:sym typeface="Arial"/>
              </a:rPr>
              <a:t> statement is called a </a:t>
            </a:r>
            <a:r>
              <a:rPr i="1" lang="bg" sz="1200">
                <a:solidFill>
                  <a:srgbClr val="222222"/>
                </a:solidFill>
                <a:highlight>
                  <a:srgbClr val="FFFFFF"/>
                </a:highlight>
                <a:latin typeface="Arial"/>
                <a:ea typeface="Arial"/>
                <a:cs typeface="Arial"/>
                <a:sym typeface="Arial"/>
              </a:rPr>
              <a:t>asynchronous generator function</a:t>
            </a:r>
            <a:r>
              <a:rPr lang="bg" sz="1200">
                <a:solidFill>
                  <a:srgbClr val="222222"/>
                </a:solidFill>
                <a:highlight>
                  <a:srgbClr val="FFFFFF"/>
                </a:highlight>
                <a:latin typeface="Arial"/>
                <a:ea typeface="Arial"/>
                <a:cs typeface="Arial"/>
                <a:sym typeface="Arial"/>
              </a:rPr>
              <a:t>. Such a function, when called, returns an asynchronous iterator object which can be used in an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async for</a:t>
            </a:r>
            <a:r>
              <a:rPr lang="bg" sz="1200">
                <a:solidFill>
                  <a:srgbClr val="222222"/>
                </a:solidFill>
                <a:highlight>
                  <a:srgbClr val="FFFFFF"/>
                </a:highlight>
                <a:latin typeface="Arial"/>
                <a:ea typeface="Arial"/>
                <a:cs typeface="Arial"/>
                <a:sym typeface="Arial"/>
              </a:rPr>
              <a:t> statement to execute the body of the function.</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Calling the asynchronous iterator’s </a:t>
            </a:r>
            <a:r>
              <a:rPr lang="bg" sz="1150">
                <a:solidFill>
                  <a:srgbClr val="222222"/>
                </a:solidFill>
                <a:highlight>
                  <a:srgbClr val="FFFFFF"/>
                </a:highlight>
                <a:latin typeface="Courier New"/>
                <a:ea typeface="Courier New"/>
                <a:cs typeface="Courier New"/>
                <a:sym typeface="Courier New"/>
              </a:rPr>
              <a:t>aiterator.__anext__()</a:t>
            </a:r>
            <a:r>
              <a:rPr lang="bg" sz="1200">
                <a:solidFill>
                  <a:srgbClr val="222222"/>
                </a:solidFill>
                <a:highlight>
                  <a:srgbClr val="FFFFFF"/>
                </a:highlight>
                <a:latin typeface="Arial"/>
                <a:ea typeface="Arial"/>
                <a:cs typeface="Arial"/>
                <a:sym typeface="Arial"/>
              </a:rPr>
              <a:t> method will return an </a:t>
            </a:r>
            <a:r>
              <a:rPr lang="bg" sz="1200">
                <a:solidFill>
                  <a:srgbClr val="0072AA"/>
                </a:solidFill>
                <a:highlight>
                  <a:srgbClr val="FFFFFF"/>
                </a:highlight>
                <a:uFill>
                  <a:noFill/>
                </a:uFill>
                <a:latin typeface="Arial"/>
                <a:ea typeface="Arial"/>
                <a:cs typeface="Arial"/>
                <a:sym typeface="Arial"/>
                <a:hlinkClick r:id="rId6">
                  <a:extLst>
                    <a:ext uri="{A12FA001-AC4F-418D-AE19-62706E023703}">
                      <ahyp:hlinkClr val="tx"/>
                    </a:ext>
                  </a:extLst>
                </a:hlinkClick>
              </a:rPr>
              <a:t>awaitable</a:t>
            </a:r>
            <a:r>
              <a:rPr lang="bg" sz="1200">
                <a:solidFill>
                  <a:srgbClr val="222222"/>
                </a:solidFill>
                <a:highlight>
                  <a:srgbClr val="FFFFFF"/>
                </a:highlight>
                <a:latin typeface="Arial"/>
                <a:ea typeface="Arial"/>
                <a:cs typeface="Arial"/>
                <a:sym typeface="Arial"/>
              </a:rPr>
              <a:t> which when awaited will execute until it provides a value using the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yield</a:t>
            </a:r>
            <a:r>
              <a:rPr lang="bg" sz="1200">
                <a:solidFill>
                  <a:srgbClr val="222222"/>
                </a:solidFill>
                <a:highlight>
                  <a:srgbClr val="FFFFFF"/>
                </a:highlight>
                <a:latin typeface="Arial"/>
                <a:ea typeface="Arial"/>
                <a:cs typeface="Arial"/>
                <a:sym typeface="Arial"/>
              </a:rPr>
              <a:t> expression. When the function executes an empty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return</a:t>
            </a:r>
            <a:r>
              <a:rPr lang="bg" sz="1200">
                <a:solidFill>
                  <a:srgbClr val="222222"/>
                </a:solidFill>
                <a:highlight>
                  <a:srgbClr val="FFFFFF"/>
                </a:highlight>
                <a:latin typeface="Arial"/>
                <a:ea typeface="Arial"/>
                <a:cs typeface="Arial"/>
                <a:sym typeface="Arial"/>
              </a:rPr>
              <a:t> statement or falls off the end, a </a:t>
            </a:r>
            <a:r>
              <a:rPr lang="bg" sz="1150">
                <a:solidFill>
                  <a:srgbClr val="0072AA"/>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StopAsyncIteration</a:t>
            </a:r>
            <a:r>
              <a:rPr lang="bg" sz="1200">
                <a:solidFill>
                  <a:srgbClr val="222222"/>
                </a:solidFill>
                <a:highlight>
                  <a:srgbClr val="FFFFFF"/>
                </a:highlight>
                <a:latin typeface="Arial"/>
                <a:ea typeface="Arial"/>
                <a:cs typeface="Arial"/>
                <a:sym typeface="Arial"/>
              </a:rPr>
              <a:t> exception is raised and the asynchronous iterator will have reached the end of the set of values to be yielded.</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Built-in functions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built-in function object is a wrapper around a C function. Examples of built-in functions are </a:t>
            </a:r>
            <a:r>
              <a:rPr lang="bg" sz="1150">
                <a:solidFill>
                  <a:srgbClr val="0072AA"/>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len()</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math.sin()</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12">
                  <a:extLst>
                    <a:ext uri="{A12FA001-AC4F-418D-AE19-62706E023703}">
                      <ahyp:hlinkClr val="tx"/>
                    </a:ext>
                  </a:extLst>
                </a:hlinkClick>
              </a:rPr>
              <a:t>math</a:t>
            </a:r>
            <a:r>
              <a:rPr lang="bg" sz="1200">
                <a:solidFill>
                  <a:srgbClr val="222222"/>
                </a:solidFill>
                <a:highlight>
                  <a:srgbClr val="FFFFFF"/>
                </a:highlight>
                <a:latin typeface="Arial"/>
                <a:ea typeface="Arial"/>
                <a:cs typeface="Arial"/>
                <a:sym typeface="Arial"/>
              </a:rPr>
              <a:t> is a standard built-in module). The number and type of the arguments are determined by the C function. Special read-only attributes: </a:t>
            </a:r>
            <a:r>
              <a:rPr lang="bg" sz="1150">
                <a:solidFill>
                  <a:srgbClr val="222222"/>
                </a:solidFill>
                <a:highlight>
                  <a:srgbClr val="FFFFFF"/>
                </a:highlight>
                <a:latin typeface="Courier New"/>
                <a:ea typeface="Courier New"/>
                <a:cs typeface="Courier New"/>
                <a:sym typeface="Courier New"/>
              </a:rPr>
              <a:t>__doc__</a:t>
            </a:r>
            <a:r>
              <a:rPr lang="bg" sz="1200">
                <a:solidFill>
                  <a:srgbClr val="222222"/>
                </a:solidFill>
                <a:highlight>
                  <a:srgbClr val="FFFFFF"/>
                </a:highlight>
                <a:latin typeface="Arial"/>
                <a:ea typeface="Arial"/>
                <a:cs typeface="Arial"/>
                <a:sym typeface="Arial"/>
              </a:rPr>
              <a:t> is the function’s documentation string, or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if unavailable; </a:t>
            </a:r>
            <a:r>
              <a:rPr lang="bg" sz="1150">
                <a:solidFill>
                  <a:srgbClr val="0072AA"/>
                </a:solidFill>
                <a:highlight>
                  <a:srgbClr val="FFFFFF"/>
                </a:highlight>
                <a:uFill>
                  <a:noFill/>
                </a:uFill>
                <a:latin typeface="Courier New"/>
                <a:ea typeface="Courier New"/>
                <a:cs typeface="Courier New"/>
                <a:sym typeface="Courier New"/>
                <a:hlinkClick r:id="rId13">
                  <a:extLst>
                    <a:ext uri="{A12FA001-AC4F-418D-AE19-62706E023703}">
                      <ahyp:hlinkClr val="tx"/>
                    </a:ext>
                  </a:extLst>
                </a:hlinkClick>
              </a:rPr>
              <a:t>__name__</a:t>
            </a:r>
            <a:r>
              <a:rPr lang="bg" sz="1200">
                <a:solidFill>
                  <a:srgbClr val="222222"/>
                </a:solidFill>
                <a:highlight>
                  <a:srgbClr val="FFFFFF"/>
                </a:highlight>
                <a:latin typeface="Arial"/>
                <a:ea typeface="Arial"/>
                <a:cs typeface="Arial"/>
                <a:sym typeface="Arial"/>
              </a:rPr>
              <a:t> is the function’s name;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is set to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(but see the next item); </a:t>
            </a:r>
            <a:r>
              <a:rPr lang="bg" sz="1150">
                <a:solidFill>
                  <a:srgbClr val="222222"/>
                </a:solidFill>
                <a:highlight>
                  <a:srgbClr val="FFFFFF"/>
                </a:highlight>
                <a:latin typeface="Courier New"/>
                <a:ea typeface="Courier New"/>
                <a:cs typeface="Courier New"/>
                <a:sym typeface="Courier New"/>
              </a:rPr>
              <a:t>__module__</a:t>
            </a:r>
            <a:r>
              <a:rPr lang="bg" sz="1200">
                <a:solidFill>
                  <a:srgbClr val="222222"/>
                </a:solidFill>
                <a:highlight>
                  <a:srgbClr val="FFFFFF"/>
                </a:highlight>
                <a:latin typeface="Arial"/>
                <a:ea typeface="Arial"/>
                <a:cs typeface="Arial"/>
                <a:sym typeface="Arial"/>
              </a:rPr>
              <a:t> is the name of the module the function was defined in or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if unavailable.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7" name="Shape 627"/>
        <p:cNvGrpSpPr/>
        <p:nvPr/>
      </p:nvGrpSpPr>
      <p:grpSpPr>
        <a:xfrm>
          <a:off x="0" y="0"/>
          <a:ext cx="0" cy="0"/>
          <a:chOff x="0" y="0"/>
          <a:chExt cx="0" cy="0"/>
        </a:xfrm>
      </p:grpSpPr>
      <p:sp>
        <p:nvSpPr>
          <p:cNvPr id="628" name="Google Shape;628;p68"/>
          <p:cNvSpPr txBox="1"/>
          <p:nvPr>
            <p:ph idx="1" type="body"/>
          </p:nvPr>
        </p:nvSpPr>
        <p:spPr>
          <a:xfrm>
            <a:off x="1303800" y="267000"/>
            <a:ext cx="7030500" cy="426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Built-in methods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is really a different disguise of a built-in function, this time containing an object passed to the C function as an implicit extra argument. An example of a built-in method is </a:t>
            </a:r>
            <a:r>
              <a:rPr lang="bg" sz="1150">
                <a:solidFill>
                  <a:srgbClr val="222222"/>
                </a:solidFill>
                <a:highlight>
                  <a:srgbClr val="ECF0F3"/>
                </a:highlight>
                <a:latin typeface="Courier New"/>
                <a:ea typeface="Courier New"/>
                <a:cs typeface="Courier New"/>
                <a:sym typeface="Courier New"/>
              </a:rPr>
              <a:t>alist.append()</a:t>
            </a:r>
            <a:r>
              <a:rPr lang="bg" sz="1200">
                <a:solidFill>
                  <a:srgbClr val="222222"/>
                </a:solidFill>
                <a:highlight>
                  <a:srgbClr val="FFFFFF"/>
                </a:highlight>
                <a:latin typeface="Arial"/>
                <a:ea typeface="Arial"/>
                <a:cs typeface="Arial"/>
                <a:sym typeface="Arial"/>
              </a:rPr>
              <a:t>, assuming </a:t>
            </a:r>
            <a:r>
              <a:rPr i="1" lang="bg" sz="1200">
                <a:solidFill>
                  <a:srgbClr val="222222"/>
                </a:solidFill>
                <a:highlight>
                  <a:srgbClr val="FFFFFF"/>
                </a:highlight>
                <a:latin typeface="Arial"/>
                <a:ea typeface="Arial"/>
                <a:cs typeface="Arial"/>
                <a:sym typeface="Arial"/>
              </a:rPr>
              <a:t>alist</a:t>
            </a:r>
            <a:r>
              <a:rPr lang="bg" sz="1200">
                <a:solidFill>
                  <a:srgbClr val="222222"/>
                </a:solidFill>
                <a:highlight>
                  <a:srgbClr val="FFFFFF"/>
                </a:highlight>
                <a:latin typeface="Arial"/>
                <a:ea typeface="Arial"/>
                <a:cs typeface="Arial"/>
                <a:sym typeface="Arial"/>
              </a:rPr>
              <a:t> is a list object. In this case, the special read-only attribute </a:t>
            </a:r>
            <a:r>
              <a:rPr lang="bg" sz="1150">
                <a:solidFill>
                  <a:srgbClr val="222222"/>
                </a:solidFill>
                <a:highlight>
                  <a:srgbClr val="FFFFFF"/>
                </a:highlight>
                <a:latin typeface="Courier New"/>
                <a:ea typeface="Courier New"/>
                <a:cs typeface="Courier New"/>
                <a:sym typeface="Courier New"/>
              </a:rPr>
              <a:t>__self__</a:t>
            </a:r>
            <a:r>
              <a:rPr lang="bg" sz="1200">
                <a:solidFill>
                  <a:srgbClr val="222222"/>
                </a:solidFill>
                <a:highlight>
                  <a:srgbClr val="FFFFFF"/>
                </a:highlight>
                <a:latin typeface="Arial"/>
                <a:ea typeface="Arial"/>
                <a:cs typeface="Arial"/>
                <a:sym typeface="Arial"/>
              </a:rPr>
              <a:t> is set to the object denoted by </a:t>
            </a:r>
            <a:r>
              <a:rPr i="1" lang="bg" sz="1200">
                <a:solidFill>
                  <a:srgbClr val="222222"/>
                </a:solidFill>
                <a:highlight>
                  <a:srgbClr val="FFFFFF"/>
                </a:highlight>
                <a:latin typeface="Arial"/>
                <a:ea typeface="Arial"/>
                <a:cs typeface="Arial"/>
                <a:sym typeface="Arial"/>
              </a:rPr>
              <a:t>alist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Classes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Classes are callable. These objects normally act as factories for new instances of themselves, but variations are possible for class types that override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__new__()</a:t>
            </a:r>
            <a:r>
              <a:rPr lang="bg" sz="1200">
                <a:solidFill>
                  <a:srgbClr val="222222"/>
                </a:solidFill>
                <a:highlight>
                  <a:srgbClr val="FFFFFF"/>
                </a:highlight>
                <a:latin typeface="Arial"/>
                <a:ea typeface="Arial"/>
                <a:cs typeface="Arial"/>
                <a:sym typeface="Arial"/>
              </a:rPr>
              <a:t>. The arguments of the call are passed to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__new__()</a:t>
            </a:r>
            <a:r>
              <a:rPr lang="bg" sz="1200">
                <a:solidFill>
                  <a:srgbClr val="222222"/>
                </a:solidFill>
                <a:highlight>
                  <a:srgbClr val="FFFFFF"/>
                </a:highlight>
                <a:latin typeface="Arial"/>
                <a:ea typeface="Arial"/>
                <a:cs typeface="Arial"/>
                <a:sym typeface="Arial"/>
              </a:rPr>
              <a:t> and, in the typical case, to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__init__()</a:t>
            </a:r>
            <a:r>
              <a:rPr lang="bg" sz="1200">
                <a:solidFill>
                  <a:srgbClr val="222222"/>
                </a:solidFill>
                <a:highlight>
                  <a:srgbClr val="FFFFFF"/>
                </a:highlight>
                <a:latin typeface="Arial"/>
                <a:ea typeface="Arial"/>
                <a:cs typeface="Arial"/>
                <a:sym typeface="Arial"/>
              </a:rPr>
              <a:t> to initialize the new instance.</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Class Instances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Instances of arbitrary classes can be made callable by defining a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__call__()</a:t>
            </a:r>
            <a:r>
              <a:rPr lang="bg" sz="1200">
                <a:solidFill>
                  <a:srgbClr val="222222"/>
                </a:solidFill>
                <a:highlight>
                  <a:srgbClr val="FFFFFF"/>
                </a:highlight>
                <a:latin typeface="Arial"/>
                <a:ea typeface="Arial"/>
                <a:cs typeface="Arial"/>
                <a:sym typeface="Arial"/>
              </a:rPr>
              <a:t> method in their class.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2" name="Shape 632"/>
        <p:cNvGrpSpPr/>
        <p:nvPr/>
      </p:nvGrpSpPr>
      <p:grpSpPr>
        <a:xfrm>
          <a:off x="0" y="0"/>
          <a:ext cx="0" cy="0"/>
          <a:chOff x="0" y="0"/>
          <a:chExt cx="0" cy="0"/>
        </a:xfrm>
      </p:grpSpPr>
      <p:sp>
        <p:nvSpPr>
          <p:cNvPr id="633" name="Google Shape;633;p69"/>
          <p:cNvSpPr txBox="1"/>
          <p:nvPr>
            <p:ph idx="1" type="body"/>
          </p:nvPr>
        </p:nvSpPr>
        <p:spPr>
          <a:xfrm>
            <a:off x="1303800" y="281075"/>
            <a:ext cx="7030500" cy="460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Modules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Modules are a basic organizational unit of Python code, and are created by the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import system</a:t>
            </a:r>
            <a:r>
              <a:rPr lang="bg" sz="1200">
                <a:solidFill>
                  <a:srgbClr val="222222"/>
                </a:solidFill>
                <a:highlight>
                  <a:srgbClr val="FFFFFF"/>
                </a:highlight>
                <a:latin typeface="Arial"/>
                <a:ea typeface="Arial"/>
                <a:cs typeface="Arial"/>
                <a:sym typeface="Arial"/>
              </a:rPr>
              <a:t> as invoked either by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import</a:t>
            </a:r>
            <a:r>
              <a:rPr lang="bg" sz="1200">
                <a:solidFill>
                  <a:srgbClr val="222222"/>
                </a:solidFill>
                <a:highlight>
                  <a:srgbClr val="FFFFFF"/>
                </a:highlight>
                <a:latin typeface="Arial"/>
                <a:ea typeface="Arial"/>
                <a:cs typeface="Arial"/>
                <a:sym typeface="Arial"/>
              </a:rPr>
              <a:t> statement, or by calling functions such as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importlib.import_module()</a:t>
            </a:r>
            <a:r>
              <a:rPr lang="bg" sz="1200">
                <a:solidFill>
                  <a:srgbClr val="222222"/>
                </a:solidFill>
                <a:highlight>
                  <a:srgbClr val="FFFFFF"/>
                </a:highlight>
                <a:latin typeface="Arial"/>
                <a:ea typeface="Arial"/>
                <a:cs typeface="Arial"/>
                <a:sym typeface="Arial"/>
              </a:rPr>
              <a:t> and built-in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__import__()</a:t>
            </a:r>
            <a:r>
              <a:rPr lang="bg" sz="1200">
                <a:solidFill>
                  <a:srgbClr val="222222"/>
                </a:solidFill>
                <a:highlight>
                  <a:srgbClr val="FFFFFF"/>
                </a:highlight>
                <a:latin typeface="Arial"/>
                <a:ea typeface="Arial"/>
                <a:cs typeface="Arial"/>
                <a:sym typeface="Arial"/>
              </a:rPr>
              <a:t>. A module object has a namespace implemented by a dictionary object (this is the dictionary referenced by the </a:t>
            </a:r>
            <a:r>
              <a:rPr lang="bg" sz="1150">
                <a:solidFill>
                  <a:srgbClr val="222222"/>
                </a:solidFill>
                <a:highlight>
                  <a:srgbClr val="ECF0F3"/>
                </a:highlight>
                <a:latin typeface="Courier New"/>
                <a:ea typeface="Courier New"/>
                <a:cs typeface="Courier New"/>
                <a:sym typeface="Courier New"/>
              </a:rPr>
              <a:t>__globals__</a:t>
            </a:r>
            <a:r>
              <a:rPr lang="bg" sz="1200">
                <a:solidFill>
                  <a:srgbClr val="222222"/>
                </a:solidFill>
                <a:highlight>
                  <a:srgbClr val="FFFFFF"/>
                </a:highlight>
                <a:latin typeface="Arial"/>
                <a:ea typeface="Arial"/>
                <a:cs typeface="Arial"/>
                <a:sym typeface="Arial"/>
              </a:rPr>
              <a:t> attribute of functions defined in the module). Attribute references are translated to lookups in this dictionary, e.g., </a:t>
            </a:r>
            <a:r>
              <a:rPr lang="bg" sz="1150">
                <a:solidFill>
                  <a:srgbClr val="222222"/>
                </a:solidFill>
                <a:highlight>
                  <a:srgbClr val="ECF0F3"/>
                </a:highlight>
                <a:latin typeface="Courier New"/>
                <a:ea typeface="Courier New"/>
                <a:cs typeface="Courier New"/>
                <a:sym typeface="Courier New"/>
              </a:rPr>
              <a:t>m.x</a:t>
            </a:r>
            <a:r>
              <a:rPr lang="bg" sz="1200">
                <a:solidFill>
                  <a:srgbClr val="222222"/>
                </a:solidFill>
                <a:highlight>
                  <a:srgbClr val="FFFFFF"/>
                </a:highlight>
                <a:latin typeface="Arial"/>
                <a:ea typeface="Arial"/>
                <a:cs typeface="Arial"/>
                <a:sym typeface="Arial"/>
              </a:rPr>
              <a:t> is equivalent to </a:t>
            </a:r>
            <a:r>
              <a:rPr lang="bg" sz="1150">
                <a:solidFill>
                  <a:srgbClr val="222222"/>
                </a:solidFill>
                <a:highlight>
                  <a:srgbClr val="ECF0F3"/>
                </a:highlight>
                <a:latin typeface="Courier New"/>
                <a:ea typeface="Courier New"/>
                <a:cs typeface="Courier New"/>
                <a:sym typeface="Courier New"/>
              </a:rPr>
              <a:t>m.__dict__["x"]</a:t>
            </a:r>
            <a:r>
              <a:rPr lang="bg" sz="1200">
                <a:solidFill>
                  <a:srgbClr val="222222"/>
                </a:solidFill>
                <a:highlight>
                  <a:srgbClr val="FFFFFF"/>
                </a:highlight>
                <a:latin typeface="Arial"/>
                <a:ea typeface="Arial"/>
                <a:cs typeface="Arial"/>
                <a:sym typeface="Arial"/>
              </a:rPr>
              <a:t>. A module object does not contain the code object used to initialize the module (since it isn’t needed once the initialization is done).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Attribute assignment updates the module’s namespace dictionary, e.g., </a:t>
            </a:r>
            <a:r>
              <a:rPr lang="bg" sz="1150">
                <a:solidFill>
                  <a:srgbClr val="222222"/>
                </a:solidFill>
                <a:highlight>
                  <a:srgbClr val="ECF0F3"/>
                </a:highlight>
                <a:latin typeface="Courier New"/>
                <a:ea typeface="Courier New"/>
                <a:cs typeface="Courier New"/>
                <a:sym typeface="Courier New"/>
              </a:rPr>
              <a:t>m.x = 1</a:t>
            </a:r>
            <a:r>
              <a:rPr lang="bg" sz="1200">
                <a:solidFill>
                  <a:srgbClr val="222222"/>
                </a:solidFill>
                <a:highlight>
                  <a:srgbClr val="FFFFFF"/>
                </a:highlight>
                <a:latin typeface="Arial"/>
                <a:ea typeface="Arial"/>
                <a:cs typeface="Arial"/>
                <a:sym typeface="Arial"/>
              </a:rPr>
              <a:t> is equivalent to </a:t>
            </a:r>
            <a:r>
              <a:rPr lang="bg" sz="1150">
                <a:solidFill>
                  <a:srgbClr val="222222"/>
                </a:solidFill>
                <a:highlight>
                  <a:srgbClr val="ECF0F3"/>
                </a:highlight>
                <a:latin typeface="Courier New"/>
                <a:ea typeface="Courier New"/>
                <a:cs typeface="Courier New"/>
                <a:sym typeface="Courier New"/>
              </a:rPr>
              <a:t>m.__dict__["x"] = 1</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Predefined (writable) attributes: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__name__</a:t>
            </a:r>
            <a:r>
              <a:rPr lang="bg" sz="1200">
                <a:solidFill>
                  <a:srgbClr val="222222"/>
                </a:solidFill>
                <a:highlight>
                  <a:srgbClr val="FFFFFF"/>
                </a:highlight>
                <a:latin typeface="Arial"/>
                <a:ea typeface="Arial"/>
                <a:cs typeface="Arial"/>
                <a:sym typeface="Arial"/>
              </a:rPr>
              <a:t> is the module’s name; </a:t>
            </a:r>
            <a:r>
              <a:rPr lang="bg" sz="1150">
                <a:solidFill>
                  <a:srgbClr val="222222"/>
                </a:solidFill>
                <a:highlight>
                  <a:srgbClr val="FFFFFF"/>
                </a:highlight>
                <a:latin typeface="Courier New"/>
                <a:ea typeface="Courier New"/>
                <a:cs typeface="Courier New"/>
                <a:sym typeface="Courier New"/>
              </a:rPr>
              <a:t>__doc__</a:t>
            </a:r>
            <a:r>
              <a:rPr lang="bg" sz="1200">
                <a:solidFill>
                  <a:srgbClr val="222222"/>
                </a:solidFill>
                <a:highlight>
                  <a:srgbClr val="FFFFFF"/>
                </a:highlight>
                <a:latin typeface="Arial"/>
                <a:ea typeface="Arial"/>
                <a:cs typeface="Arial"/>
                <a:sym typeface="Arial"/>
              </a:rPr>
              <a:t> is the module’s documentation string, or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if unavailable; </a:t>
            </a:r>
            <a:r>
              <a:rPr lang="bg" sz="1150">
                <a:solidFill>
                  <a:srgbClr val="222222"/>
                </a:solidFill>
                <a:highlight>
                  <a:srgbClr val="FFFFFF"/>
                </a:highlight>
                <a:latin typeface="Courier New"/>
                <a:ea typeface="Courier New"/>
                <a:cs typeface="Courier New"/>
                <a:sym typeface="Courier New"/>
              </a:rPr>
              <a:t>__annotations__</a:t>
            </a:r>
            <a:r>
              <a:rPr lang="bg" sz="1200">
                <a:solidFill>
                  <a:srgbClr val="222222"/>
                </a:solidFill>
                <a:highlight>
                  <a:srgbClr val="FFFFFF"/>
                </a:highlight>
                <a:latin typeface="Arial"/>
                <a:ea typeface="Arial"/>
                <a:cs typeface="Arial"/>
                <a:sym typeface="Arial"/>
              </a:rPr>
              <a:t> (optional) is a dictionary containing </a:t>
            </a:r>
            <a:r>
              <a:rPr lang="bg" sz="1200">
                <a:solidFill>
                  <a:srgbClr val="0072AA"/>
                </a:solidFill>
                <a:highlight>
                  <a:srgbClr val="FFFFFF"/>
                </a:highlight>
                <a:uFill>
                  <a:noFill/>
                </a:uFill>
                <a:latin typeface="Arial"/>
                <a:ea typeface="Arial"/>
                <a:cs typeface="Arial"/>
                <a:sym typeface="Arial"/>
                <a:hlinkClick r:id="rId8">
                  <a:extLst>
                    <a:ext uri="{A12FA001-AC4F-418D-AE19-62706E023703}">
                      <ahyp:hlinkClr val="tx"/>
                    </a:ext>
                  </a:extLst>
                </a:hlinkClick>
              </a:rPr>
              <a:t>variable annotations</a:t>
            </a:r>
            <a:r>
              <a:rPr lang="bg" sz="1200">
                <a:solidFill>
                  <a:srgbClr val="222222"/>
                </a:solidFill>
                <a:highlight>
                  <a:srgbClr val="FFFFFF"/>
                </a:highlight>
                <a:latin typeface="Arial"/>
                <a:ea typeface="Arial"/>
                <a:cs typeface="Arial"/>
                <a:sym typeface="Arial"/>
              </a:rPr>
              <a:t> collected during module body execution; </a:t>
            </a:r>
            <a:r>
              <a:rPr lang="bg" sz="1150">
                <a:solidFill>
                  <a:srgbClr val="0072AA"/>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__file__</a:t>
            </a:r>
            <a:r>
              <a:rPr lang="bg" sz="1200">
                <a:solidFill>
                  <a:srgbClr val="222222"/>
                </a:solidFill>
                <a:highlight>
                  <a:srgbClr val="FFFFFF"/>
                </a:highlight>
                <a:latin typeface="Arial"/>
                <a:ea typeface="Arial"/>
                <a:cs typeface="Arial"/>
                <a:sym typeface="Arial"/>
              </a:rPr>
              <a:t> is the pathname of the file from which the module was loaded, if it was loaded from a file. The </a:t>
            </a:r>
            <a:r>
              <a:rPr lang="bg" sz="1150">
                <a:solidFill>
                  <a:srgbClr val="0072AA"/>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__file__</a:t>
            </a:r>
            <a:r>
              <a:rPr lang="bg" sz="1200">
                <a:solidFill>
                  <a:srgbClr val="222222"/>
                </a:solidFill>
                <a:highlight>
                  <a:srgbClr val="FFFFFF"/>
                </a:highlight>
                <a:latin typeface="Arial"/>
                <a:ea typeface="Arial"/>
                <a:cs typeface="Arial"/>
                <a:sym typeface="Arial"/>
              </a:rPr>
              <a:t> attribute may be missing for certain types of modules, such as C modules that are statically linked into the interpreter; for extension modules loaded dynamically from a shared library, it is the pathname of the shared library file.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Special read-only attribute: </a:t>
            </a:r>
            <a:r>
              <a:rPr lang="bg" sz="1150">
                <a:solidFill>
                  <a:srgbClr val="0072AA"/>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__dict__</a:t>
            </a:r>
            <a:r>
              <a:rPr lang="bg" sz="1200">
                <a:solidFill>
                  <a:srgbClr val="222222"/>
                </a:solidFill>
                <a:highlight>
                  <a:srgbClr val="FFFFFF"/>
                </a:highlight>
                <a:latin typeface="Arial"/>
                <a:ea typeface="Arial"/>
                <a:cs typeface="Arial"/>
                <a:sym typeface="Arial"/>
              </a:rPr>
              <a:t> is the module’s namespace as a dictionary object.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b="1" lang="bg" sz="1200">
                <a:solidFill>
                  <a:srgbClr val="222222"/>
                </a:solidFill>
                <a:highlight>
                  <a:srgbClr val="FFFFFF"/>
                </a:highlight>
                <a:latin typeface="Arial"/>
                <a:ea typeface="Arial"/>
                <a:cs typeface="Arial"/>
                <a:sym typeface="Arial"/>
              </a:rPr>
              <a:t>CPython implementation detail:</a:t>
            </a:r>
            <a:r>
              <a:rPr lang="bg" sz="1200">
                <a:solidFill>
                  <a:srgbClr val="222222"/>
                </a:solidFill>
                <a:highlight>
                  <a:srgbClr val="FFFFFF"/>
                </a:highlight>
                <a:latin typeface="Arial"/>
                <a:ea typeface="Arial"/>
                <a:cs typeface="Arial"/>
                <a:sym typeface="Arial"/>
              </a:rPr>
              <a:t> Because of the way CPython clears module dictionaries, the module dictionary will be cleared when the module falls out of scope even if the dictionary still has live references. To avoid this, copy the dictionary or keep the module around while using its dictionary directly.</a:t>
            </a:r>
            <a:endParaRPr sz="1200">
              <a:solidFill>
                <a:srgbClr val="222222"/>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7" name="Shape 637"/>
        <p:cNvGrpSpPr/>
        <p:nvPr/>
      </p:nvGrpSpPr>
      <p:grpSpPr>
        <a:xfrm>
          <a:off x="0" y="0"/>
          <a:ext cx="0" cy="0"/>
          <a:chOff x="0" y="0"/>
          <a:chExt cx="0" cy="0"/>
        </a:xfrm>
      </p:grpSpPr>
      <p:sp>
        <p:nvSpPr>
          <p:cNvPr id="638" name="Google Shape;638;p70"/>
          <p:cNvSpPr txBox="1"/>
          <p:nvPr>
            <p:ph idx="1" type="body"/>
          </p:nvPr>
        </p:nvSpPr>
        <p:spPr>
          <a:xfrm>
            <a:off x="1303800" y="243600"/>
            <a:ext cx="7030500" cy="46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Custom classes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Custom class types are typically created by class definitions (see section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Class definitions</a:t>
            </a:r>
            <a:r>
              <a:rPr lang="bg" sz="1200">
                <a:solidFill>
                  <a:srgbClr val="222222"/>
                </a:solidFill>
                <a:highlight>
                  <a:srgbClr val="FFFFFF"/>
                </a:highlight>
                <a:latin typeface="Arial"/>
                <a:ea typeface="Arial"/>
                <a:cs typeface="Arial"/>
                <a:sym typeface="Arial"/>
              </a:rPr>
              <a:t>). A class has a namespace implemented by a dictionary object. Class attribute references are translated to lookups in this dictionary, e.g., </a:t>
            </a:r>
            <a:r>
              <a:rPr lang="bg" sz="1150">
                <a:solidFill>
                  <a:srgbClr val="222222"/>
                </a:solidFill>
                <a:highlight>
                  <a:srgbClr val="ECF0F3"/>
                </a:highlight>
                <a:latin typeface="Courier New"/>
                <a:ea typeface="Courier New"/>
                <a:cs typeface="Courier New"/>
                <a:sym typeface="Courier New"/>
              </a:rPr>
              <a:t>C.x</a:t>
            </a:r>
            <a:r>
              <a:rPr lang="bg" sz="1200">
                <a:solidFill>
                  <a:srgbClr val="222222"/>
                </a:solidFill>
                <a:highlight>
                  <a:srgbClr val="FFFFFF"/>
                </a:highlight>
                <a:latin typeface="Arial"/>
                <a:ea typeface="Arial"/>
                <a:cs typeface="Arial"/>
                <a:sym typeface="Arial"/>
              </a:rPr>
              <a:t> is translated to </a:t>
            </a:r>
            <a:r>
              <a:rPr lang="bg" sz="1150">
                <a:solidFill>
                  <a:srgbClr val="222222"/>
                </a:solidFill>
                <a:highlight>
                  <a:srgbClr val="ECF0F3"/>
                </a:highlight>
                <a:latin typeface="Courier New"/>
                <a:ea typeface="Courier New"/>
                <a:cs typeface="Courier New"/>
                <a:sym typeface="Courier New"/>
              </a:rPr>
              <a:t>C.__dict__["x"]</a:t>
            </a:r>
            <a:r>
              <a:rPr lang="bg" sz="1200">
                <a:solidFill>
                  <a:srgbClr val="222222"/>
                </a:solidFill>
                <a:highlight>
                  <a:srgbClr val="FFFFFF"/>
                </a:highlight>
                <a:latin typeface="Arial"/>
                <a:ea typeface="Arial"/>
                <a:cs typeface="Arial"/>
                <a:sym typeface="Arial"/>
              </a:rPr>
              <a:t> (although there are a number of hooks which allow for other means of locating attributes). When the attribute name is not found there, the attribute search continues in the base classes. This search of the base classes uses the C3 method resolution order which behaves correctly even in the presence of ‘diamond’ inheritance structures where there are multiple inheritance paths leading back to a common ancestor. Additional details on the C3 MRO used by Python can be found in the documentation accompanying the 2.3 release at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https://www.python.org/download/releases/2.3/mro/</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2" name="Shape 642"/>
        <p:cNvGrpSpPr/>
        <p:nvPr/>
      </p:nvGrpSpPr>
      <p:grpSpPr>
        <a:xfrm>
          <a:off x="0" y="0"/>
          <a:ext cx="0" cy="0"/>
          <a:chOff x="0" y="0"/>
          <a:chExt cx="0" cy="0"/>
        </a:xfrm>
      </p:grpSpPr>
      <p:sp>
        <p:nvSpPr>
          <p:cNvPr id="643" name="Google Shape;643;p71"/>
          <p:cNvSpPr txBox="1"/>
          <p:nvPr>
            <p:ph idx="1" type="body"/>
          </p:nvPr>
        </p:nvSpPr>
        <p:spPr>
          <a:xfrm>
            <a:off x="1303800" y="220175"/>
            <a:ext cx="7030500" cy="46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I/O objects (also known as file objects)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file object</a:t>
            </a:r>
            <a:r>
              <a:rPr lang="bg" sz="1200">
                <a:solidFill>
                  <a:srgbClr val="222222"/>
                </a:solidFill>
                <a:highlight>
                  <a:srgbClr val="FFFFFF"/>
                </a:highlight>
                <a:latin typeface="Arial"/>
                <a:ea typeface="Arial"/>
                <a:cs typeface="Arial"/>
                <a:sym typeface="Arial"/>
              </a:rPr>
              <a:t> represents an open file. Various shortcuts are available to create file objects: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open()</a:t>
            </a:r>
            <a:r>
              <a:rPr lang="bg" sz="1200">
                <a:solidFill>
                  <a:srgbClr val="222222"/>
                </a:solidFill>
                <a:highlight>
                  <a:srgbClr val="FFFFFF"/>
                </a:highlight>
                <a:latin typeface="Arial"/>
                <a:ea typeface="Arial"/>
                <a:cs typeface="Arial"/>
                <a:sym typeface="Arial"/>
              </a:rPr>
              <a:t> built-in function, and also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os.popen()</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os.fdopen()</a:t>
            </a:r>
            <a:r>
              <a:rPr lang="bg" sz="1200">
                <a:solidFill>
                  <a:srgbClr val="222222"/>
                </a:solidFill>
                <a:highlight>
                  <a:srgbClr val="FFFFFF"/>
                </a:highlight>
                <a:latin typeface="Arial"/>
                <a:ea typeface="Arial"/>
                <a:cs typeface="Arial"/>
                <a:sym typeface="Arial"/>
              </a:rPr>
              <a:t>, and the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makefile()</a:t>
            </a:r>
            <a:r>
              <a:rPr lang="bg" sz="1200">
                <a:solidFill>
                  <a:srgbClr val="222222"/>
                </a:solidFill>
                <a:highlight>
                  <a:srgbClr val="FFFFFF"/>
                </a:highlight>
                <a:latin typeface="Arial"/>
                <a:ea typeface="Arial"/>
                <a:cs typeface="Arial"/>
                <a:sym typeface="Arial"/>
              </a:rPr>
              <a:t> method of socket objects (and perhaps by other functions or methods provided by extension modules).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The objects </a:t>
            </a:r>
            <a:r>
              <a:rPr lang="bg" sz="1150">
                <a:solidFill>
                  <a:srgbClr val="222222"/>
                </a:solidFill>
                <a:highlight>
                  <a:srgbClr val="ECF0F3"/>
                </a:highlight>
                <a:latin typeface="Courier New"/>
                <a:ea typeface="Courier New"/>
                <a:cs typeface="Courier New"/>
                <a:sym typeface="Courier New"/>
              </a:rPr>
              <a:t>sys.stdin</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sys.stdout</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sys.stderr</a:t>
            </a:r>
            <a:r>
              <a:rPr lang="bg" sz="1200">
                <a:solidFill>
                  <a:srgbClr val="222222"/>
                </a:solidFill>
                <a:highlight>
                  <a:srgbClr val="FFFFFF"/>
                </a:highlight>
                <a:latin typeface="Arial"/>
                <a:ea typeface="Arial"/>
                <a:cs typeface="Arial"/>
                <a:sym typeface="Arial"/>
              </a:rPr>
              <a:t> are initialized to file objects corresponding to the interpreter’s standard input, output and error streams; they are all open in text mode and therefore follow the interface defined by the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io.TextIOBase</a:t>
            </a:r>
            <a:r>
              <a:rPr lang="bg" sz="1200">
                <a:solidFill>
                  <a:srgbClr val="222222"/>
                </a:solidFill>
                <a:highlight>
                  <a:srgbClr val="FFFFFF"/>
                </a:highlight>
                <a:latin typeface="Arial"/>
                <a:ea typeface="Arial"/>
                <a:cs typeface="Arial"/>
                <a:sym typeface="Arial"/>
              </a:rPr>
              <a:t> abstract class.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7" name="Shape 647"/>
        <p:cNvGrpSpPr/>
        <p:nvPr/>
      </p:nvGrpSpPr>
      <p:grpSpPr>
        <a:xfrm>
          <a:off x="0" y="0"/>
          <a:ext cx="0" cy="0"/>
          <a:chOff x="0" y="0"/>
          <a:chExt cx="0" cy="0"/>
        </a:xfrm>
      </p:grpSpPr>
      <p:sp>
        <p:nvSpPr>
          <p:cNvPr id="648" name="Google Shape;648;p72"/>
          <p:cNvSpPr txBox="1"/>
          <p:nvPr>
            <p:ph idx="1" type="body"/>
          </p:nvPr>
        </p:nvSpPr>
        <p:spPr>
          <a:xfrm>
            <a:off x="1303800" y="206125"/>
            <a:ext cx="7030500" cy="468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Internal types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few types used internally by the interpreter are exposed to the user. Their definitions may change with future versions of the interpreter, but they are mentioned here for completeness.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a:t>       </a:t>
            </a:r>
            <a:r>
              <a:rPr b="1" lang="bg" sz="1200">
                <a:solidFill>
                  <a:srgbClr val="222222"/>
                </a:solidFill>
                <a:highlight>
                  <a:srgbClr val="FFFFFF"/>
                </a:highlight>
                <a:latin typeface="Arial"/>
                <a:ea typeface="Arial"/>
                <a:cs typeface="Arial"/>
                <a:sym typeface="Arial"/>
              </a:rPr>
              <a:t>Code objects</a:t>
            </a:r>
            <a:endParaRPr b="1" sz="1200">
              <a:solidFill>
                <a:srgbClr val="222222"/>
              </a:solidFill>
              <a:highlight>
                <a:srgbClr val="FFFFFF"/>
              </a:highlight>
              <a:latin typeface="Arial"/>
              <a:ea typeface="Arial"/>
              <a:cs typeface="Arial"/>
              <a:sym typeface="Arial"/>
            </a:endParaRPr>
          </a:p>
          <a:p>
            <a:pPr indent="45720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Code objects represent </a:t>
            </a:r>
            <a:r>
              <a:rPr i="1" lang="bg" sz="1200">
                <a:solidFill>
                  <a:srgbClr val="222222"/>
                </a:solidFill>
                <a:highlight>
                  <a:srgbClr val="FFFFFF"/>
                </a:highlight>
                <a:latin typeface="Arial"/>
                <a:ea typeface="Arial"/>
                <a:cs typeface="Arial"/>
                <a:sym typeface="Arial"/>
              </a:rPr>
              <a:t>byte-compiled</a:t>
            </a:r>
            <a:r>
              <a:rPr lang="bg" sz="1200">
                <a:solidFill>
                  <a:srgbClr val="222222"/>
                </a:solidFill>
                <a:highlight>
                  <a:srgbClr val="FFFFFF"/>
                </a:highlight>
                <a:latin typeface="Arial"/>
                <a:ea typeface="Arial"/>
                <a:cs typeface="Arial"/>
                <a:sym typeface="Arial"/>
              </a:rPr>
              <a:t> executable Python code, or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bytecode</a:t>
            </a:r>
            <a:r>
              <a:rPr lang="bg" sz="1200">
                <a:solidFill>
                  <a:srgbClr val="222222"/>
                </a:solidFill>
                <a:highlight>
                  <a:srgbClr val="FFFFFF"/>
                </a:highlight>
                <a:latin typeface="Arial"/>
                <a:ea typeface="Arial"/>
                <a:cs typeface="Arial"/>
                <a:sym typeface="Arial"/>
              </a:rPr>
              <a:t>. The difference between a code object and a function object is that the function object contains an explicit reference to the function’s globals (the module in which it was defined), while a code object contains no context; also the default argument values are stored in the function object, not in the code object (because they represent values calculated at run-time). Unlike function objects, code objects are immutable and contain no references (directly or indirectly) to mutable objects.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       </a:t>
            </a:r>
            <a:r>
              <a:rPr b="1" lang="bg" sz="1200">
                <a:solidFill>
                  <a:srgbClr val="222222"/>
                </a:solidFill>
                <a:highlight>
                  <a:srgbClr val="FFFFFF"/>
                </a:highlight>
                <a:latin typeface="Arial"/>
                <a:ea typeface="Arial"/>
                <a:cs typeface="Arial"/>
                <a:sym typeface="Arial"/>
              </a:rPr>
              <a:t>Frame objects</a:t>
            </a:r>
            <a:endParaRPr b="1" sz="1200">
              <a:solidFill>
                <a:srgbClr val="222222"/>
              </a:solidFill>
              <a:highlight>
                <a:srgbClr val="FFFFFF"/>
              </a:highlight>
              <a:latin typeface="Arial"/>
              <a:ea typeface="Arial"/>
              <a:cs typeface="Arial"/>
              <a:sym typeface="Arial"/>
            </a:endParaRPr>
          </a:p>
          <a:p>
            <a:pPr indent="16510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Frame objects represent execution frames. They may occur in traceback objects (see below), and are also passed to registered trace functions.</a:t>
            </a:r>
            <a:endParaRPr sz="1200">
              <a:solidFill>
                <a:srgbClr val="222222"/>
              </a:solidFill>
              <a:highlight>
                <a:srgbClr val="FFFFFF"/>
              </a:highlight>
              <a:latin typeface="Arial"/>
              <a:ea typeface="Arial"/>
              <a:cs typeface="Arial"/>
              <a:sym typeface="Arial"/>
            </a:endParaRPr>
          </a:p>
          <a:p>
            <a:pPr indent="457200" lvl="0" marL="0" rtl="0" algn="l">
              <a:spcBef>
                <a:spcPts val="20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984675" y="168127"/>
            <a:ext cx="7543800" cy="603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600"/>
              <a:buFont typeface="Century Gothic"/>
              <a:buNone/>
            </a:pPr>
            <a:r>
              <a:rPr lang="bg"/>
              <a:t>Compilation Process - C</a:t>
            </a:r>
            <a:endParaRPr/>
          </a:p>
        </p:txBody>
      </p:sp>
      <p:pic>
        <p:nvPicPr>
          <p:cNvPr id="362" name="Google Shape;362;p28"/>
          <p:cNvPicPr preferRelativeResize="0"/>
          <p:nvPr>
            <p:ph idx="1" type="body"/>
          </p:nvPr>
        </p:nvPicPr>
        <p:blipFill rotWithShape="1">
          <a:blip r:embed="rId3">
            <a:alphaModFix/>
          </a:blip>
          <a:srcRect b="0" l="0" r="0" t="0"/>
          <a:stretch/>
        </p:blipFill>
        <p:spPr>
          <a:xfrm>
            <a:off x="466398" y="1182842"/>
            <a:ext cx="8012100" cy="3631500"/>
          </a:xfrm>
          <a:prstGeom prst="rect">
            <a:avLst/>
          </a:prstGeom>
          <a:noFill/>
          <a:ln>
            <a:noFill/>
          </a:ln>
        </p:spPr>
      </p:pic>
      <p:pic>
        <p:nvPicPr>
          <p:cNvPr id="363" name="Google Shape;363;p28"/>
          <p:cNvPicPr preferRelativeResize="0"/>
          <p:nvPr/>
        </p:nvPicPr>
        <p:blipFill rotWithShape="1">
          <a:blip r:embed="rId4">
            <a:alphaModFix/>
          </a:blip>
          <a:srcRect b="0" l="0" r="0" t="0"/>
          <a:stretch/>
        </p:blipFill>
        <p:spPr>
          <a:xfrm>
            <a:off x="5333225" y="2571750"/>
            <a:ext cx="1131094" cy="1131094"/>
          </a:xfrm>
          <a:prstGeom prst="rect">
            <a:avLst/>
          </a:prstGeom>
          <a:noFill/>
          <a:ln>
            <a:noFill/>
          </a:ln>
        </p:spPr>
      </p:pic>
      <p:pic>
        <p:nvPicPr>
          <p:cNvPr id="364" name="Google Shape;364;p28"/>
          <p:cNvPicPr preferRelativeResize="0"/>
          <p:nvPr/>
        </p:nvPicPr>
        <p:blipFill rotWithShape="1">
          <a:blip r:embed="rId5">
            <a:alphaModFix/>
          </a:blip>
          <a:srcRect b="0" l="0" r="0" t="0"/>
          <a:stretch/>
        </p:blipFill>
        <p:spPr>
          <a:xfrm>
            <a:off x="2188718" y="1472656"/>
            <a:ext cx="1100716" cy="769727"/>
          </a:xfrm>
          <a:prstGeom prst="rect">
            <a:avLst/>
          </a:prstGeom>
          <a:noFill/>
          <a:ln>
            <a:noFill/>
          </a:ln>
        </p:spPr>
      </p:pic>
      <p:pic>
        <p:nvPicPr>
          <p:cNvPr descr="Sausage Ham sandwich Bacon, Three pieces of ham sausage, food, three  Dimensional, cartoon png | PNGWing" id="365" name="Google Shape;365;p28"/>
          <p:cNvPicPr preferRelativeResize="0"/>
          <p:nvPr/>
        </p:nvPicPr>
        <p:blipFill rotWithShape="1">
          <a:blip r:embed="rId6">
            <a:alphaModFix/>
          </a:blip>
          <a:srcRect b="0" l="0" r="0" t="0"/>
          <a:stretch/>
        </p:blipFill>
        <p:spPr>
          <a:xfrm>
            <a:off x="3401560" y="4434228"/>
            <a:ext cx="1260922" cy="603049"/>
          </a:xfrm>
          <a:prstGeom prst="rect">
            <a:avLst/>
          </a:prstGeom>
          <a:noFill/>
          <a:ln>
            <a:noFill/>
          </a:ln>
        </p:spPr>
      </p:pic>
      <p:pic>
        <p:nvPicPr>
          <p:cNvPr descr="Classic B - L - T - Sandwiches With Tomato, Avocado - Classic Blt Sandwich  Ingredients - 700x477 PNG Download - PNGkit" id="366" name="Google Shape;366;p28"/>
          <p:cNvPicPr preferRelativeResize="0"/>
          <p:nvPr/>
        </p:nvPicPr>
        <p:blipFill rotWithShape="1">
          <a:blip r:embed="rId7">
            <a:alphaModFix/>
          </a:blip>
          <a:srcRect b="0" l="0" r="0" t="0"/>
          <a:stretch/>
        </p:blipFill>
        <p:spPr>
          <a:xfrm>
            <a:off x="335913" y="935417"/>
            <a:ext cx="2025921" cy="13069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822"/>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2" name="Shape 652"/>
        <p:cNvGrpSpPr/>
        <p:nvPr/>
      </p:nvGrpSpPr>
      <p:grpSpPr>
        <a:xfrm>
          <a:off x="0" y="0"/>
          <a:ext cx="0" cy="0"/>
          <a:chOff x="0" y="0"/>
          <a:chExt cx="0" cy="0"/>
        </a:xfrm>
      </p:grpSpPr>
      <p:sp>
        <p:nvSpPr>
          <p:cNvPr id="653" name="Google Shape;653;p73"/>
          <p:cNvSpPr txBox="1"/>
          <p:nvPr>
            <p:ph idx="1" type="body"/>
          </p:nvPr>
        </p:nvSpPr>
        <p:spPr>
          <a:xfrm>
            <a:off x="1303800" y="271700"/>
            <a:ext cx="7030500" cy="4637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bg" sz="1200">
                <a:solidFill>
                  <a:srgbClr val="222222"/>
                </a:solidFill>
                <a:highlight>
                  <a:srgbClr val="FFFFFF"/>
                </a:highlight>
                <a:latin typeface="Arial"/>
                <a:ea typeface="Arial"/>
                <a:cs typeface="Arial"/>
                <a:sym typeface="Arial"/>
              </a:rPr>
              <a:t>Traceback objects</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Traceback objects represent a stack trace of an exception. A traceback object is implicitly created when an exception occurs, and may also be explicitly created by calling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types.TracebackType</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For implicitly created tracebacks, when the search for an exception handler unwinds the execution stack, at each unwound level a traceback object is inserted in front of the current traceback. When an exception handler is entered, the stack trace is made available to the program. (See section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The try statement</a:t>
            </a:r>
            <a:r>
              <a:rPr lang="bg" sz="1200">
                <a:solidFill>
                  <a:srgbClr val="222222"/>
                </a:solidFill>
                <a:highlight>
                  <a:srgbClr val="FFFFFF"/>
                </a:highlight>
                <a:latin typeface="Arial"/>
                <a:ea typeface="Arial"/>
                <a:cs typeface="Arial"/>
                <a:sym typeface="Arial"/>
              </a:rPr>
              <a:t>.) It is accessible as the third item of the tuple returned by </a:t>
            </a:r>
            <a:r>
              <a:rPr lang="bg" sz="1150">
                <a:solidFill>
                  <a:srgbClr val="222222"/>
                </a:solidFill>
                <a:highlight>
                  <a:srgbClr val="ECF0F3"/>
                </a:highlight>
                <a:latin typeface="Courier New"/>
                <a:ea typeface="Courier New"/>
                <a:cs typeface="Courier New"/>
                <a:sym typeface="Courier New"/>
              </a:rPr>
              <a:t>sys.exc_info()</a:t>
            </a:r>
            <a:r>
              <a:rPr lang="bg" sz="1200">
                <a:solidFill>
                  <a:srgbClr val="222222"/>
                </a:solidFill>
                <a:highlight>
                  <a:srgbClr val="FFFFFF"/>
                </a:highlight>
                <a:latin typeface="Arial"/>
                <a:ea typeface="Arial"/>
                <a:cs typeface="Arial"/>
                <a:sym typeface="Arial"/>
              </a:rPr>
              <a:t>, and as the </a:t>
            </a:r>
            <a:r>
              <a:rPr lang="bg" sz="1150">
                <a:solidFill>
                  <a:srgbClr val="222222"/>
                </a:solidFill>
                <a:highlight>
                  <a:srgbClr val="ECF0F3"/>
                </a:highlight>
                <a:latin typeface="Courier New"/>
                <a:ea typeface="Courier New"/>
                <a:cs typeface="Courier New"/>
                <a:sym typeface="Courier New"/>
              </a:rPr>
              <a:t>__traceback__</a:t>
            </a:r>
            <a:r>
              <a:rPr lang="bg" sz="1200">
                <a:solidFill>
                  <a:srgbClr val="222222"/>
                </a:solidFill>
                <a:highlight>
                  <a:srgbClr val="FFFFFF"/>
                </a:highlight>
                <a:latin typeface="Arial"/>
                <a:ea typeface="Arial"/>
                <a:cs typeface="Arial"/>
                <a:sym typeface="Arial"/>
              </a:rPr>
              <a:t> attribute of the caught exception.</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When the program contains no suitable handler, the stack trace is written (nicely formatted) to the standard error stream; if the interpreter is interactive, it is also made available to the user as </a:t>
            </a:r>
            <a:r>
              <a:rPr lang="bg" sz="1150">
                <a:solidFill>
                  <a:srgbClr val="222222"/>
                </a:solidFill>
                <a:highlight>
                  <a:srgbClr val="ECF0F3"/>
                </a:highlight>
                <a:latin typeface="Courier New"/>
                <a:ea typeface="Courier New"/>
                <a:cs typeface="Courier New"/>
                <a:sym typeface="Courier New"/>
              </a:rPr>
              <a:t>sys.last_traceback</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For explicitly created tracebacks, it is up to the creator of the traceback to determine how the </a:t>
            </a:r>
            <a:r>
              <a:rPr lang="bg" sz="1150">
                <a:solidFill>
                  <a:srgbClr val="222222"/>
                </a:solidFill>
                <a:highlight>
                  <a:srgbClr val="ECF0F3"/>
                </a:highlight>
                <a:latin typeface="Courier New"/>
                <a:ea typeface="Courier New"/>
                <a:cs typeface="Courier New"/>
                <a:sym typeface="Courier New"/>
              </a:rPr>
              <a:t>tb_next</a:t>
            </a:r>
            <a:r>
              <a:rPr lang="bg" sz="1200">
                <a:solidFill>
                  <a:srgbClr val="222222"/>
                </a:solidFill>
                <a:highlight>
                  <a:srgbClr val="FFFFFF"/>
                </a:highlight>
                <a:latin typeface="Arial"/>
                <a:ea typeface="Arial"/>
                <a:cs typeface="Arial"/>
                <a:sym typeface="Arial"/>
              </a:rPr>
              <a:t> attributes should be linked to form a full stack trace.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7" name="Shape 657"/>
        <p:cNvGrpSpPr/>
        <p:nvPr/>
      </p:nvGrpSpPr>
      <p:grpSpPr>
        <a:xfrm>
          <a:off x="0" y="0"/>
          <a:ext cx="0" cy="0"/>
          <a:chOff x="0" y="0"/>
          <a:chExt cx="0" cy="0"/>
        </a:xfrm>
      </p:grpSpPr>
      <p:sp>
        <p:nvSpPr>
          <p:cNvPr id="658" name="Google Shape;658;p74"/>
          <p:cNvSpPr txBox="1"/>
          <p:nvPr>
            <p:ph idx="1" type="body"/>
          </p:nvPr>
        </p:nvSpPr>
        <p:spPr>
          <a:xfrm>
            <a:off x="1303800" y="257650"/>
            <a:ext cx="7030500" cy="4642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Slice objects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Slice objects are used to represent slices for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__getitem__()</a:t>
            </a:r>
            <a:r>
              <a:rPr lang="bg" sz="1200">
                <a:solidFill>
                  <a:srgbClr val="222222"/>
                </a:solidFill>
                <a:highlight>
                  <a:srgbClr val="FFFFFF"/>
                </a:highlight>
                <a:latin typeface="Arial"/>
                <a:ea typeface="Arial"/>
                <a:cs typeface="Arial"/>
                <a:sym typeface="Arial"/>
              </a:rPr>
              <a:t> methods. They are also created by the built-in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slice()</a:t>
            </a:r>
            <a:r>
              <a:rPr lang="bg" sz="1200">
                <a:solidFill>
                  <a:srgbClr val="222222"/>
                </a:solidFill>
                <a:highlight>
                  <a:srgbClr val="FFFFFF"/>
                </a:highlight>
                <a:latin typeface="Arial"/>
                <a:ea typeface="Arial"/>
                <a:cs typeface="Arial"/>
                <a:sym typeface="Arial"/>
              </a:rPr>
              <a:t> function.</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Special read-only attributes: </a:t>
            </a:r>
            <a:r>
              <a:rPr lang="bg" sz="1150">
                <a:solidFill>
                  <a:srgbClr val="222222"/>
                </a:solidFill>
                <a:highlight>
                  <a:srgbClr val="FFFFFF"/>
                </a:highlight>
                <a:latin typeface="Courier New"/>
                <a:ea typeface="Courier New"/>
                <a:cs typeface="Courier New"/>
                <a:sym typeface="Courier New"/>
              </a:rPr>
              <a:t>start</a:t>
            </a:r>
            <a:r>
              <a:rPr lang="bg" sz="1200">
                <a:solidFill>
                  <a:srgbClr val="222222"/>
                </a:solidFill>
                <a:highlight>
                  <a:srgbClr val="FFFFFF"/>
                </a:highlight>
                <a:latin typeface="Arial"/>
                <a:ea typeface="Arial"/>
                <a:cs typeface="Arial"/>
                <a:sym typeface="Arial"/>
              </a:rPr>
              <a:t> is the lower bound; </a:t>
            </a:r>
            <a:r>
              <a:rPr lang="bg" sz="1150">
                <a:solidFill>
                  <a:srgbClr val="222222"/>
                </a:solidFill>
                <a:highlight>
                  <a:srgbClr val="FFFFFF"/>
                </a:highlight>
                <a:latin typeface="Courier New"/>
                <a:ea typeface="Courier New"/>
                <a:cs typeface="Courier New"/>
                <a:sym typeface="Courier New"/>
              </a:rPr>
              <a:t>stop</a:t>
            </a:r>
            <a:r>
              <a:rPr lang="bg" sz="1200">
                <a:solidFill>
                  <a:srgbClr val="222222"/>
                </a:solidFill>
                <a:highlight>
                  <a:srgbClr val="FFFFFF"/>
                </a:highlight>
                <a:latin typeface="Arial"/>
                <a:ea typeface="Arial"/>
                <a:cs typeface="Arial"/>
                <a:sym typeface="Arial"/>
              </a:rPr>
              <a:t> is the upper bound; </a:t>
            </a:r>
            <a:r>
              <a:rPr lang="bg" sz="1150">
                <a:solidFill>
                  <a:srgbClr val="222222"/>
                </a:solidFill>
                <a:highlight>
                  <a:srgbClr val="FFFFFF"/>
                </a:highlight>
                <a:latin typeface="Courier New"/>
                <a:ea typeface="Courier New"/>
                <a:cs typeface="Courier New"/>
                <a:sym typeface="Courier New"/>
              </a:rPr>
              <a:t>step</a:t>
            </a:r>
            <a:r>
              <a:rPr lang="bg" sz="1200">
                <a:solidFill>
                  <a:srgbClr val="222222"/>
                </a:solidFill>
                <a:highlight>
                  <a:srgbClr val="FFFFFF"/>
                </a:highlight>
                <a:latin typeface="Arial"/>
                <a:ea typeface="Arial"/>
                <a:cs typeface="Arial"/>
                <a:sym typeface="Arial"/>
              </a:rPr>
              <a:t> is the step value; each is </a:t>
            </a:r>
            <a:r>
              <a:rPr lang="bg" sz="1150">
                <a:solidFill>
                  <a:srgbClr val="222222"/>
                </a:solidFill>
                <a:highlight>
                  <a:srgbClr val="ECF0F3"/>
                </a:highlight>
                <a:latin typeface="Courier New"/>
                <a:ea typeface="Courier New"/>
                <a:cs typeface="Courier New"/>
                <a:sym typeface="Courier New"/>
              </a:rPr>
              <a:t>None</a:t>
            </a:r>
            <a:r>
              <a:rPr lang="bg" sz="1200">
                <a:solidFill>
                  <a:srgbClr val="222222"/>
                </a:solidFill>
                <a:highlight>
                  <a:srgbClr val="FFFFFF"/>
                </a:highlight>
                <a:latin typeface="Arial"/>
                <a:ea typeface="Arial"/>
                <a:cs typeface="Arial"/>
                <a:sym typeface="Arial"/>
              </a:rPr>
              <a:t> if omitted. These attributes can have any type.</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Slice objects support one method:</a:t>
            </a:r>
            <a:endParaRPr sz="1200">
              <a:solidFill>
                <a:srgbClr val="222222"/>
              </a:solidFill>
              <a:highlight>
                <a:srgbClr val="FFFFFF"/>
              </a:highlight>
              <a:latin typeface="Arial"/>
              <a:ea typeface="Arial"/>
              <a:cs typeface="Arial"/>
              <a:sym typeface="Arial"/>
            </a:endParaRPr>
          </a:p>
          <a:p>
            <a:pPr indent="0" lvl="0" marL="330200" marR="38100" rtl="0" algn="l">
              <a:lnSpc>
                <a:spcPct val="140000"/>
              </a:lnSpc>
              <a:spcBef>
                <a:spcPts val="2000"/>
              </a:spcBef>
              <a:spcAft>
                <a:spcPts val="0"/>
              </a:spcAft>
              <a:buNone/>
            </a:pPr>
            <a:r>
              <a:rPr lang="bg" sz="1150">
                <a:solidFill>
                  <a:srgbClr val="222222"/>
                </a:solidFill>
                <a:highlight>
                  <a:srgbClr val="FFFFFF"/>
                </a:highlight>
                <a:latin typeface="Courier New"/>
                <a:ea typeface="Courier New"/>
                <a:cs typeface="Courier New"/>
                <a:sym typeface="Courier New"/>
              </a:rPr>
              <a:t>slice.</a:t>
            </a:r>
            <a:r>
              <a:rPr b="1" lang="bg" sz="1450">
                <a:solidFill>
                  <a:srgbClr val="222222"/>
                </a:solidFill>
                <a:highlight>
                  <a:srgbClr val="FFFFFF"/>
                </a:highlight>
                <a:latin typeface="Courier New"/>
                <a:ea typeface="Courier New"/>
                <a:cs typeface="Courier New"/>
                <a:sym typeface="Courier New"/>
              </a:rPr>
              <a:t>indices</a:t>
            </a:r>
            <a:r>
              <a:rPr lang="bg" sz="1200">
                <a:solidFill>
                  <a:srgbClr val="222222"/>
                </a:solidFill>
                <a:highlight>
                  <a:srgbClr val="FFFFFF"/>
                </a:highlight>
                <a:latin typeface="Arial"/>
                <a:ea typeface="Arial"/>
                <a:cs typeface="Arial"/>
                <a:sym typeface="Arial"/>
              </a:rPr>
              <a:t>(</a:t>
            </a:r>
            <a:r>
              <a:rPr i="1" lang="bg" sz="1200">
                <a:solidFill>
                  <a:srgbClr val="222222"/>
                </a:solidFill>
                <a:highlight>
                  <a:srgbClr val="FFFFFF"/>
                </a:highlight>
                <a:latin typeface="Courier New"/>
                <a:ea typeface="Courier New"/>
                <a:cs typeface="Courier New"/>
                <a:sym typeface="Courier New"/>
              </a:rPr>
              <a:t>self</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Courier New"/>
                <a:ea typeface="Courier New"/>
                <a:cs typeface="Courier New"/>
                <a:sym typeface="Courier New"/>
              </a:rPr>
              <a:t>length</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584200" rtl="0" algn="l">
              <a:lnSpc>
                <a:spcPct val="140000"/>
              </a:lnSpc>
              <a:spcBef>
                <a:spcPts val="1900"/>
              </a:spcBef>
              <a:spcAft>
                <a:spcPts val="0"/>
              </a:spcAft>
              <a:buNone/>
            </a:pPr>
            <a:r>
              <a:rPr lang="bg" sz="1200">
                <a:solidFill>
                  <a:srgbClr val="222222"/>
                </a:solidFill>
                <a:highlight>
                  <a:srgbClr val="FFFFFF"/>
                </a:highlight>
                <a:latin typeface="Arial"/>
                <a:ea typeface="Arial"/>
                <a:cs typeface="Arial"/>
                <a:sym typeface="Arial"/>
              </a:rPr>
              <a:t>This method takes a single integer argument </a:t>
            </a:r>
            <a:r>
              <a:rPr i="1" lang="bg" sz="1200">
                <a:solidFill>
                  <a:srgbClr val="222222"/>
                </a:solidFill>
                <a:highlight>
                  <a:srgbClr val="FFFFFF"/>
                </a:highlight>
                <a:latin typeface="Arial"/>
                <a:ea typeface="Arial"/>
                <a:cs typeface="Arial"/>
                <a:sym typeface="Arial"/>
              </a:rPr>
              <a:t>length</a:t>
            </a:r>
            <a:r>
              <a:rPr lang="bg" sz="1200">
                <a:solidFill>
                  <a:srgbClr val="222222"/>
                </a:solidFill>
                <a:highlight>
                  <a:srgbClr val="FFFFFF"/>
                </a:highlight>
                <a:latin typeface="Arial"/>
                <a:ea typeface="Arial"/>
                <a:cs typeface="Arial"/>
                <a:sym typeface="Arial"/>
              </a:rPr>
              <a:t> and computes information about the slice that the slice object would describe if applied to a sequence of </a:t>
            </a:r>
            <a:r>
              <a:rPr i="1" lang="bg" sz="1200">
                <a:solidFill>
                  <a:srgbClr val="222222"/>
                </a:solidFill>
                <a:highlight>
                  <a:srgbClr val="FFFFFF"/>
                </a:highlight>
                <a:latin typeface="Arial"/>
                <a:ea typeface="Arial"/>
                <a:cs typeface="Arial"/>
                <a:sym typeface="Arial"/>
              </a:rPr>
              <a:t>length</a:t>
            </a:r>
            <a:r>
              <a:rPr lang="bg" sz="1200">
                <a:solidFill>
                  <a:srgbClr val="222222"/>
                </a:solidFill>
                <a:highlight>
                  <a:srgbClr val="FFFFFF"/>
                </a:highlight>
                <a:latin typeface="Arial"/>
                <a:ea typeface="Arial"/>
                <a:cs typeface="Arial"/>
                <a:sym typeface="Arial"/>
              </a:rPr>
              <a:t> items. It returns a tuple of three integers; respectively these are the </a:t>
            </a:r>
            <a:r>
              <a:rPr i="1" lang="bg" sz="1200">
                <a:solidFill>
                  <a:srgbClr val="222222"/>
                </a:solidFill>
                <a:highlight>
                  <a:srgbClr val="FFFFFF"/>
                </a:highlight>
                <a:latin typeface="Arial"/>
                <a:ea typeface="Arial"/>
                <a:cs typeface="Arial"/>
                <a:sym typeface="Arial"/>
              </a:rPr>
              <a:t>start</a:t>
            </a:r>
            <a:r>
              <a:rPr lang="bg" sz="1200">
                <a:solidFill>
                  <a:srgbClr val="222222"/>
                </a:solidFill>
                <a:highlight>
                  <a:srgbClr val="FFFFFF"/>
                </a:highlight>
                <a:latin typeface="Arial"/>
                <a:ea typeface="Arial"/>
                <a:cs typeface="Arial"/>
                <a:sym typeface="Arial"/>
              </a:rPr>
              <a:t> and </a:t>
            </a:r>
            <a:r>
              <a:rPr i="1" lang="bg" sz="1200">
                <a:solidFill>
                  <a:srgbClr val="222222"/>
                </a:solidFill>
                <a:highlight>
                  <a:srgbClr val="FFFFFF"/>
                </a:highlight>
                <a:latin typeface="Arial"/>
                <a:ea typeface="Arial"/>
                <a:cs typeface="Arial"/>
                <a:sym typeface="Arial"/>
              </a:rPr>
              <a:t>stop</a:t>
            </a:r>
            <a:r>
              <a:rPr lang="bg" sz="1200">
                <a:solidFill>
                  <a:srgbClr val="222222"/>
                </a:solidFill>
                <a:highlight>
                  <a:srgbClr val="FFFFFF"/>
                </a:highlight>
                <a:latin typeface="Arial"/>
                <a:ea typeface="Arial"/>
                <a:cs typeface="Arial"/>
                <a:sym typeface="Arial"/>
              </a:rPr>
              <a:t> indices and the </a:t>
            </a:r>
            <a:r>
              <a:rPr i="1" lang="bg" sz="1200">
                <a:solidFill>
                  <a:srgbClr val="222222"/>
                </a:solidFill>
                <a:highlight>
                  <a:srgbClr val="FFFFFF"/>
                </a:highlight>
                <a:latin typeface="Arial"/>
                <a:ea typeface="Arial"/>
                <a:cs typeface="Arial"/>
                <a:sym typeface="Arial"/>
              </a:rPr>
              <a:t>step</a:t>
            </a:r>
            <a:r>
              <a:rPr lang="bg" sz="1200">
                <a:solidFill>
                  <a:srgbClr val="222222"/>
                </a:solidFill>
                <a:highlight>
                  <a:srgbClr val="FFFFFF"/>
                </a:highlight>
                <a:latin typeface="Arial"/>
                <a:ea typeface="Arial"/>
                <a:cs typeface="Arial"/>
                <a:sym typeface="Arial"/>
              </a:rPr>
              <a:t> or stride length of the slice. Missing or out-of-bounds indices are handled in a manner consistent with regular slices.</a:t>
            </a:r>
            <a:endParaRPr sz="1200">
              <a:solidFill>
                <a:srgbClr val="222222"/>
              </a:solidFill>
              <a:highlight>
                <a:srgbClr val="FFFFFF"/>
              </a:highlight>
              <a:latin typeface="Arial"/>
              <a:ea typeface="Arial"/>
              <a:cs typeface="Arial"/>
              <a:sym typeface="Arial"/>
            </a:endParaRPr>
          </a:p>
          <a:p>
            <a:pPr indent="0" lvl="0" marL="0" rtl="0" algn="l">
              <a:spcBef>
                <a:spcPts val="39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2" name="Shape 662"/>
        <p:cNvGrpSpPr/>
        <p:nvPr/>
      </p:nvGrpSpPr>
      <p:grpSpPr>
        <a:xfrm>
          <a:off x="0" y="0"/>
          <a:ext cx="0" cy="0"/>
          <a:chOff x="0" y="0"/>
          <a:chExt cx="0" cy="0"/>
        </a:xfrm>
      </p:grpSpPr>
      <p:sp>
        <p:nvSpPr>
          <p:cNvPr id="663" name="Google Shape;663;p75"/>
          <p:cNvSpPr txBox="1"/>
          <p:nvPr>
            <p:ph idx="1" type="body"/>
          </p:nvPr>
        </p:nvSpPr>
        <p:spPr>
          <a:xfrm>
            <a:off x="1303800" y="215475"/>
            <a:ext cx="7030500" cy="46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Static method objects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Static method objects provide a way of defeating the transformation of function objects to method objects described above. A static method object is a wrapper around any other object, usually a user-defined method object. When a static method object is retrieved from a class or a class instance, the object actually returned is the wrapped object, which is not subject to any further transformation. Static method objects are not themselves callable, although the objects they wrap usually are. Static method objects are created by the built-in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staticmethod()</a:t>
            </a:r>
            <a:r>
              <a:rPr lang="bg" sz="1200">
                <a:solidFill>
                  <a:srgbClr val="222222"/>
                </a:solidFill>
                <a:highlight>
                  <a:srgbClr val="FFFFFF"/>
                </a:highlight>
                <a:latin typeface="Arial"/>
                <a:ea typeface="Arial"/>
                <a:cs typeface="Arial"/>
                <a:sym typeface="Arial"/>
              </a:rPr>
              <a:t> constructor.</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lang="bg" sz="1200">
                <a:solidFill>
                  <a:srgbClr val="222222"/>
                </a:solidFill>
                <a:highlight>
                  <a:srgbClr val="FFFFFF"/>
                </a:highlight>
                <a:latin typeface="Arial"/>
                <a:ea typeface="Arial"/>
                <a:cs typeface="Arial"/>
                <a:sym typeface="Arial"/>
              </a:rPr>
              <a:t>Class method objects</a:t>
            </a:r>
            <a:endParaRPr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A class method object, like a static method object, is a wrapper around another object that alters the way in which that object is retrieved from classes and class instances. The behaviour of class method objects upon such retrieval is described above, under “User-defined methods”. Class method objects are created by the built-in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classmethod()</a:t>
            </a:r>
            <a:r>
              <a:rPr lang="bg" sz="1200">
                <a:solidFill>
                  <a:srgbClr val="222222"/>
                </a:solidFill>
                <a:highlight>
                  <a:srgbClr val="FFFFFF"/>
                </a:highlight>
                <a:latin typeface="Arial"/>
                <a:ea typeface="Arial"/>
                <a:cs typeface="Arial"/>
                <a:sym typeface="Arial"/>
              </a:rPr>
              <a:t> constructor.</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7" name="Shape 667"/>
        <p:cNvGrpSpPr/>
        <p:nvPr/>
      </p:nvGrpSpPr>
      <p:grpSpPr>
        <a:xfrm>
          <a:off x="0" y="0"/>
          <a:ext cx="0" cy="0"/>
          <a:chOff x="0" y="0"/>
          <a:chExt cx="0" cy="0"/>
        </a:xfrm>
      </p:grpSpPr>
      <p:sp>
        <p:nvSpPr>
          <p:cNvPr id="668" name="Google Shape;668;p76"/>
          <p:cNvSpPr txBox="1"/>
          <p:nvPr>
            <p:ph type="title"/>
          </p:nvPr>
        </p:nvSpPr>
        <p:spPr>
          <a:xfrm>
            <a:off x="1997099" y="63619"/>
            <a:ext cx="6213600" cy="47100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bg"/>
              <a:t>Python fundamentals – data types</a:t>
            </a:r>
            <a:endParaRPr/>
          </a:p>
        </p:txBody>
      </p:sp>
      <p:pic>
        <p:nvPicPr>
          <p:cNvPr id="669" name="Google Shape;669;p76"/>
          <p:cNvPicPr preferRelativeResize="0"/>
          <p:nvPr/>
        </p:nvPicPr>
        <p:blipFill rotWithShape="1">
          <a:blip r:embed="rId3">
            <a:alphaModFix/>
          </a:blip>
          <a:srcRect b="0" l="0" r="0" t="0"/>
          <a:stretch/>
        </p:blipFill>
        <p:spPr>
          <a:xfrm>
            <a:off x="312515" y="899732"/>
            <a:ext cx="8274557" cy="366792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7"/>
          <p:cNvSpPr txBox="1"/>
          <p:nvPr>
            <p:ph type="title"/>
          </p:nvPr>
        </p:nvSpPr>
        <p:spPr>
          <a:xfrm>
            <a:off x="1299125" y="87975"/>
            <a:ext cx="70305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Data types - summary</a:t>
            </a:r>
            <a:endParaRPr/>
          </a:p>
        </p:txBody>
      </p:sp>
      <p:sp>
        <p:nvSpPr>
          <p:cNvPr id="675" name="Google Shape;675;p77"/>
          <p:cNvSpPr txBox="1"/>
          <p:nvPr>
            <p:ph idx="1" type="body"/>
          </p:nvPr>
        </p:nvSpPr>
        <p:spPr>
          <a:xfrm>
            <a:off x="1131975" y="801025"/>
            <a:ext cx="7030500" cy="36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Numeric Types: int, float, complex, decimal, fraction (from standard library)</a:t>
            </a:r>
            <a:endParaRPr/>
          </a:p>
          <a:p>
            <a:pPr indent="0" lvl="0" marL="0" rtl="0" algn="l">
              <a:spcBef>
                <a:spcPts val="1200"/>
              </a:spcBef>
              <a:spcAft>
                <a:spcPts val="0"/>
              </a:spcAft>
              <a:buNone/>
            </a:pPr>
            <a:r>
              <a:rPr lang="bg"/>
              <a:t>Mapping Type: dict</a:t>
            </a:r>
            <a:endParaRPr/>
          </a:p>
          <a:p>
            <a:pPr indent="0" lvl="0" marL="0" rtl="0" algn="l">
              <a:spcBef>
                <a:spcPts val="1200"/>
              </a:spcBef>
              <a:spcAft>
                <a:spcPts val="0"/>
              </a:spcAft>
              <a:buNone/>
            </a:pPr>
            <a:r>
              <a:rPr lang="bg"/>
              <a:t>Boolean Type: bool</a:t>
            </a:r>
            <a:endParaRPr/>
          </a:p>
          <a:p>
            <a:pPr indent="0" lvl="0" marL="0" rtl="0" algn="l">
              <a:spcBef>
                <a:spcPts val="1200"/>
              </a:spcBef>
              <a:spcAft>
                <a:spcPts val="0"/>
              </a:spcAft>
              <a:buNone/>
            </a:pPr>
            <a:r>
              <a:rPr lang="bg"/>
              <a:t>Set Types: set, frozenset</a:t>
            </a:r>
            <a:endParaRPr/>
          </a:p>
          <a:p>
            <a:pPr indent="0" lvl="0" marL="0" rtl="0" algn="l">
              <a:spcBef>
                <a:spcPts val="1200"/>
              </a:spcBef>
              <a:spcAft>
                <a:spcPts val="0"/>
              </a:spcAft>
              <a:buNone/>
            </a:pPr>
            <a:r>
              <a:rPr lang="bg"/>
              <a:t>Sequence Types:</a:t>
            </a:r>
            <a:endParaRPr/>
          </a:p>
          <a:p>
            <a:pPr indent="457200" lvl="0" marL="0" rtl="0" algn="l">
              <a:spcBef>
                <a:spcPts val="1200"/>
              </a:spcBef>
              <a:spcAft>
                <a:spcPts val="0"/>
              </a:spcAft>
              <a:buNone/>
            </a:pPr>
            <a:r>
              <a:rPr lang="bg"/>
              <a:t>Mutable: list, bytearray</a:t>
            </a:r>
            <a:endParaRPr/>
          </a:p>
          <a:p>
            <a:pPr indent="457200" lvl="0" marL="0" rtl="0" algn="l">
              <a:spcBef>
                <a:spcPts val="1200"/>
              </a:spcBef>
              <a:spcAft>
                <a:spcPts val="0"/>
              </a:spcAft>
              <a:buNone/>
            </a:pPr>
            <a:r>
              <a:rPr lang="bg"/>
              <a:t>Immutable: string, tuple, bytes</a:t>
            </a:r>
            <a:endParaRPr/>
          </a:p>
          <a:p>
            <a:pPr indent="0" lvl="0" marL="0" rtl="0" algn="l">
              <a:spcBef>
                <a:spcPts val="1200"/>
              </a:spcBef>
              <a:spcAft>
                <a:spcPts val="0"/>
              </a:spcAft>
              <a:buNone/>
            </a:pPr>
            <a:r>
              <a:rPr lang="bg"/>
              <a:t>Binary Types: memoryview</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8"/>
          <p:cNvSpPr txBox="1"/>
          <p:nvPr>
            <p:ph type="title"/>
          </p:nvPr>
        </p:nvSpPr>
        <p:spPr>
          <a:xfrm>
            <a:off x="1308475" y="55175"/>
            <a:ext cx="70305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Numeric types</a:t>
            </a:r>
            <a:endParaRPr/>
          </a:p>
        </p:txBody>
      </p:sp>
      <p:sp>
        <p:nvSpPr>
          <p:cNvPr id="681" name="Google Shape;681;p78"/>
          <p:cNvSpPr txBox="1"/>
          <p:nvPr>
            <p:ph idx="1" type="body"/>
          </p:nvPr>
        </p:nvSpPr>
        <p:spPr>
          <a:xfrm>
            <a:off x="1148050" y="768250"/>
            <a:ext cx="7030500" cy="41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int - </a:t>
            </a:r>
            <a:r>
              <a:rPr lang="bg"/>
              <a:t>In Python 3, there is effectively no limit to how long an integer value can be.</a:t>
            </a:r>
            <a:endParaRPr/>
          </a:p>
          <a:p>
            <a:pPr indent="0" lvl="0" marL="0" rtl="0" algn="l">
              <a:spcBef>
                <a:spcPts val="1200"/>
              </a:spcBef>
              <a:spcAft>
                <a:spcPts val="0"/>
              </a:spcAft>
              <a:buNone/>
            </a:pPr>
            <a:r>
              <a:rPr lang="bg"/>
              <a:t>Of course, it is constrained by the amount of memory (virtual) your system has,</a:t>
            </a:r>
            <a:endParaRPr/>
          </a:p>
          <a:p>
            <a:pPr indent="0" lvl="0" marL="0" rtl="0" algn="l">
              <a:spcBef>
                <a:spcPts val="1200"/>
              </a:spcBef>
              <a:spcAft>
                <a:spcPts val="0"/>
              </a:spcAft>
              <a:buNone/>
            </a:pPr>
            <a:r>
              <a:rPr lang="bg"/>
              <a:t>as are all things, but beyond that an integer can be as long as you need</a:t>
            </a:r>
            <a:endParaRPr/>
          </a:p>
          <a:p>
            <a:pPr indent="0" lvl="0" marL="0" rtl="0" algn="l">
              <a:spcBef>
                <a:spcPts val="1200"/>
              </a:spcBef>
              <a:spcAft>
                <a:spcPts val="0"/>
              </a:spcAft>
              <a:buNone/>
            </a:pPr>
            <a:r>
              <a:rPr lang="bg"/>
              <a:t>it to be. </a:t>
            </a:r>
            <a:r>
              <a:rPr b="1" lang="bg"/>
              <a:t>Integer is immutable data types in Python.</a:t>
            </a:r>
            <a:endParaRPr b="1"/>
          </a:p>
          <a:p>
            <a:pPr indent="0" lvl="0" marL="0" rtl="0" algn="l">
              <a:spcBef>
                <a:spcPts val="1200"/>
              </a:spcBef>
              <a:spcAft>
                <a:spcPts val="0"/>
              </a:spcAft>
              <a:buNone/>
            </a:pPr>
            <a:r>
              <a:rPr b="1" lang="bg">
                <a:highlight>
                  <a:schemeClr val="lt1"/>
                </a:highlight>
              </a:rPr>
              <a:t>Example:</a:t>
            </a:r>
            <a:endParaRPr b="1">
              <a:highlight>
                <a:schemeClr val="lt1"/>
              </a:highlight>
            </a:endParaRPr>
          </a:p>
          <a:p>
            <a:pPr indent="0" lvl="0" marL="0" rtl="0" algn="l">
              <a:spcBef>
                <a:spcPts val="1200"/>
              </a:spcBef>
              <a:spcAft>
                <a:spcPts val="0"/>
              </a:spcAft>
              <a:buNone/>
            </a:pPr>
            <a:r>
              <a:rPr b="1" lang="bg">
                <a:highlight>
                  <a:srgbClr val="CCCCCC"/>
                </a:highlight>
              </a:rPr>
              <a:t>bags_count = 15  </a:t>
            </a:r>
            <a:r>
              <a:rPr i="1" lang="bg">
                <a:highlight>
                  <a:srgbClr val="CCCCCC"/>
                </a:highlight>
              </a:rPr>
              <a:t>#</a:t>
            </a:r>
            <a:r>
              <a:rPr b="1" lang="bg">
                <a:highlight>
                  <a:srgbClr val="CCCCCC"/>
                </a:highlight>
              </a:rPr>
              <a:t> </a:t>
            </a:r>
            <a:r>
              <a:rPr i="1" lang="bg">
                <a:highlight>
                  <a:srgbClr val="CCCCCC"/>
                </a:highlight>
              </a:rPr>
              <a:t>We declare it without any type specification</a:t>
            </a:r>
            <a:endParaRPr i="1">
              <a:highlight>
                <a:srgbClr val="CCCCCC"/>
              </a:highlight>
            </a:endParaRPr>
          </a:p>
          <a:p>
            <a:pPr indent="0" lvl="0" marL="0" rtl="0" algn="l">
              <a:spcBef>
                <a:spcPts val="1200"/>
              </a:spcBef>
              <a:spcAft>
                <a:spcPts val="0"/>
              </a:spcAft>
              <a:buNone/>
            </a:pPr>
            <a:r>
              <a:rPr b="1" lang="bg">
                <a:highlight>
                  <a:srgbClr val="CCCCCC"/>
                </a:highlight>
              </a:rPr>
              <a:t>print(type(bags_count))</a:t>
            </a:r>
            <a:endParaRPr i="1">
              <a:highlight>
                <a:srgbClr val="CCCCCC"/>
              </a:highlight>
            </a:endParaRPr>
          </a:p>
          <a:p>
            <a:pPr indent="0" lvl="0" marL="0" rtl="0" algn="l">
              <a:spcBef>
                <a:spcPts val="1200"/>
              </a:spcBef>
              <a:spcAft>
                <a:spcPts val="0"/>
              </a:spcAft>
              <a:buNone/>
            </a:pPr>
            <a:r>
              <a:rPr b="1" lang="bg">
                <a:highlight>
                  <a:srgbClr val="CCCCCC"/>
                </a:highlight>
              </a:rPr>
              <a:t>print(bags_count)</a:t>
            </a:r>
            <a:endParaRPr b="1">
              <a:highlight>
                <a:srgbClr val="CCCCCC"/>
              </a:highlight>
            </a:endParaRPr>
          </a:p>
          <a:p>
            <a:pPr indent="0" lvl="0" marL="0" rtl="0" algn="l">
              <a:spcBef>
                <a:spcPts val="1200"/>
              </a:spcBef>
              <a:spcAft>
                <a:spcPts val="1200"/>
              </a:spcAft>
              <a:buNone/>
            </a:pPr>
            <a:r>
              <a:rPr b="1" lang="bg">
                <a:highlight>
                  <a:srgbClr val="CCCCCC"/>
                </a:highlight>
              </a:rPr>
              <a:t># Output: 15</a:t>
            </a:r>
            <a:endParaRPr b="1">
              <a:highlight>
                <a:srgbClr val="CCCCCC"/>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Numeric operators</a:t>
            </a:r>
            <a:endParaRPr/>
          </a:p>
        </p:txBody>
      </p:sp>
      <p:pic>
        <p:nvPicPr>
          <p:cNvPr id="687" name="Google Shape;687;p79"/>
          <p:cNvPicPr preferRelativeResize="0"/>
          <p:nvPr/>
        </p:nvPicPr>
        <p:blipFill>
          <a:blip r:embed="rId3">
            <a:alphaModFix/>
          </a:blip>
          <a:stretch>
            <a:fillRect/>
          </a:stretch>
        </p:blipFill>
        <p:spPr>
          <a:xfrm>
            <a:off x="3319925" y="1254225"/>
            <a:ext cx="2830321" cy="3240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0"/>
          <p:cNvSpPr txBox="1"/>
          <p:nvPr>
            <p:ph idx="1" type="body"/>
          </p:nvPr>
        </p:nvSpPr>
        <p:spPr>
          <a:xfrm>
            <a:off x="1280375" y="238900"/>
            <a:ext cx="7030500" cy="46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Differing to Python 3, in Python 2:</a:t>
            </a:r>
            <a:endParaRPr/>
          </a:p>
          <a:p>
            <a:pPr indent="0" lvl="0" marL="0" rtl="0" algn="just">
              <a:spcBef>
                <a:spcPts val="1200"/>
              </a:spcBef>
              <a:spcAft>
                <a:spcPts val="0"/>
              </a:spcAft>
              <a:buNone/>
            </a:pPr>
            <a:r>
              <a:rPr lang="bg" sz="1200">
                <a:solidFill>
                  <a:srgbClr val="000000"/>
                </a:solidFill>
                <a:highlight>
                  <a:srgbClr val="FFFFFF"/>
                </a:highlight>
                <a:latin typeface="Arial"/>
                <a:ea typeface="Arial"/>
                <a:cs typeface="Arial"/>
                <a:sym typeface="Arial"/>
              </a:rPr>
              <a:t>Plain integers</a:t>
            </a:r>
            <a:endParaRPr sz="1200">
              <a:solidFill>
                <a:srgbClr val="000000"/>
              </a:solidFill>
              <a:highlight>
                <a:srgbClr val="FFFFFF"/>
              </a:highlight>
              <a:latin typeface="Arial"/>
              <a:ea typeface="Arial"/>
              <a:cs typeface="Arial"/>
              <a:sym typeface="Arial"/>
            </a:endParaRPr>
          </a:p>
          <a:p>
            <a:pPr indent="0" lvl="0" marL="292100" rtl="0" algn="just">
              <a:lnSpc>
                <a:spcPct val="130000"/>
              </a:lnSpc>
              <a:spcBef>
                <a:spcPts val="200"/>
              </a:spcBef>
              <a:spcAft>
                <a:spcPts val="0"/>
              </a:spcAft>
              <a:buNone/>
            </a:pPr>
            <a:r>
              <a:rPr lang="bg" sz="1200">
                <a:solidFill>
                  <a:srgbClr val="000000"/>
                </a:solidFill>
                <a:highlight>
                  <a:srgbClr val="FFFFFF"/>
                </a:highlight>
                <a:latin typeface="Arial"/>
                <a:ea typeface="Arial"/>
                <a:cs typeface="Arial"/>
                <a:sym typeface="Arial"/>
              </a:rPr>
              <a:t>These represent numbers in the range -2147483648 through 2147483647. (The range may be larger on machines with a larger natural word size, but not smaller.) When the result of an operation would fall outside this range, the result is normally returned as a long integer (in some cases, the exception </a:t>
            </a:r>
            <a:r>
              <a:rPr b="1" lang="bg" sz="1150">
                <a:solidFill>
                  <a:srgbClr val="355F7C"/>
                </a:solidFill>
                <a:highlight>
                  <a:srgbClr val="FFFFFF"/>
                </a:highlight>
                <a:uFill>
                  <a:noFill/>
                </a:uFill>
                <a:latin typeface="Arial"/>
                <a:ea typeface="Arial"/>
                <a:cs typeface="Arial"/>
                <a:sym typeface="Arial"/>
                <a:hlinkClick r:id="rId3">
                  <a:extLst>
                    <a:ext uri="{A12FA001-AC4F-418D-AE19-62706E023703}">
                      <ahyp:hlinkClr val="tx"/>
                    </a:ext>
                  </a:extLst>
                </a:hlinkClick>
              </a:rPr>
              <a:t>OverflowError</a:t>
            </a:r>
            <a:r>
              <a:rPr lang="bg" sz="1200">
                <a:solidFill>
                  <a:srgbClr val="000000"/>
                </a:solidFill>
                <a:highlight>
                  <a:srgbClr val="FFFFFF"/>
                </a:highlight>
                <a:latin typeface="Arial"/>
                <a:ea typeface="Arial"/>
                <a:cs typeface="Arial"/>
                <a:sym typeface="Arial"/>
              </a:rPr>
              <a:t> is raised instead). For the purpose of shift and mask operations, integers are assumed to have a binary, 2’s complement notation using 32 or more bits, and hiding no bits from the user (i.e., all 4294967296 different bit patterns correspond to different values).</a:t>
            </a:r>
            <a:endParaRPr sz="1200">
              <a:solidFill>
                <a:srgbClr val="000000"/>
              </a:solidFill>
              <a:highlight>
                <a:srgbClr val="FFFFFF"/>
              </a:highlight>
              <a:latin typeface="Arial"/>
              <a:ea typeface="Arial"/>
              <a:cs typeface="Arial"/>
              <a:sym typeface="Arial"/>
            </a:endParaRPr>
          </a:p>
          <a:p>
            <a:pPr indent="0" lvl="0" marL="0" rtl="0" algn="just">
              <a:spcBef>
                <a:spcPts val="2000"/>
              </a:spcBef>
              <a:spcAft>
                <a:spcPts val="0"/>
              </a:spcAft>
              <a:buNone/>
            </a:pPr>
            <a:r>
              <a:rPr lang="bg" sz="1200">
                <a:solidFill>
                  <a:srgbClr val="000000"/>
                </a:solidFill>
                <a:highlight>
                  <a:srgbClr val="FFFFFF"/>
                </a:highlight>
                <a:latin typeface="Arial"/>
                <a:ea typeface="Arial"/>
                <a:cs typeface="Arial"/>
                <a:sym typeface="Arial"/>
              </a:rPr>
              <a:t>Long integers</a:t>
            </a:r>
            <a:endParaRPr sz="1200">
              <a:solidFill>
                <a:srgbClr val="000000"/>
              </a:solidFill>
              <a:highlight>
                <a:srgbClr val="FFFFFF"/>
              </a:highlight>
              <a:latin typeface="Arial"/>
              <a:ea typeface="Arial"/>
              <a:cs typeface="Arial"/>
              <a:sym typeface="Arial"/>
            </a:endParaRPr>
          </a:p>
          <a:p>
            <a:pPr indent="0" lvl="0" marL="292100" rtl="0" algn="just">
              <a:lnSpc>
                <a:spcPct val="130000"/>
              </a:lnSpc>
              <a:spcBef>
                <a:spcPts val="200"/>
              </a:spcBef>
              <a:spcAft>
                <a:spcPts val="0"/>
              </a:spcAft>
              <a:buNone/>
            </a:pPr>
            <a:r>
              <a:rPr lang="bg" sz="1200">
                <a:solidFill>
                  <a:srgbClr val="000000"/>
                </a:solidFill>
                <a:highlight>
                  <a:srgbClr val="FFFFFF"/>
                </a:highlight>
                <a:latin typeface="Arial"/>
                <a:ea typeface="Arial"/>
                <a:cs typeface="Arial"/>
                <a:sym typeface="Arial"/>
              </a:rPr>
              <a:t>These represent numbers in an unlimited range, subject to available (virtual) memory only. For the purpose of shift and mask operations, a binary representation is assumed, and negative numbers are represented in a variant of 2’s complement which gives the illusion of an infinite string of sign bits extending to the left.</a:t>
            </a:r>
            <a:endParaRPr sz="1200">
              <a:solidFill>
                <a:srgbClr val="000000"/>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sp>
        <p:nvSpPr>
          <p:cNvPr id="697" name="Google Shape;697;p81"/>
          <p:cNvSpPr txBox="1"/>
          <p:nvPr>
            <p:ph idx="1" type="body"/>
          </p:nvPr>
        </p:nvSpPr>
        <p:spPr>
          <a:xfrm>
            <a:off x="1303800" y="173325"/>
            <a:ext cx="7030500" cy="46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Integer literals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integer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decinteger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bininteger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octinteger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hexinteger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decinteger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nonzerodigit</a:t>
            </a:r>
            <a:r>
              <a:rPr lang="bg" sz="1150">
                <a:solidFill>
                  <a:srgbClr val="333333"/>
                </a:solidFill>
                <a:highlight>
                  <a:srgbClr val="EEFFCC"/>
                </a:highlight>
                <a:latin typeface="Courier New"/>
                <a:ea typeface="Courier New"/>
                <a:cs typeface="Courier New"/>
                <a:sym typeface="Courier New"/>
              </a:rPr>
              <a:t> (["_"]</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 "0"+ (["_"] "0")*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bininteger  </a:t>
            </a:r>
            <a:r>
              <a:rPr lang="bg" sz="1150">
                <a:solidFill>
                  <a:srgbClr val="333333"/>
                </a:solidFill>
                <a:highlight>
                  <a:srgbClr val="EEFFCC"/>
                </a:highlight>
                <a:latin typeface="Courier New"/>
                <a:ea typeface="Courier New"/>
                <a:cs typeface="Courier New"/>
                <a:sym typeface="Courier New"/>
              </a:rPr>
              <a:t>::=  "0" ("b" | "B") (["_"]</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bindigit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octinteger  </a:t>
            </a:r>
            <a:r>
              <a:rPr lang="bg" sz="1150">
                <a:solidFill>
                  <a:srgbClr val="333333"/>
                </a:solidFill>
                <a:highlight>
                  <a:srgbClr val="EEFFCC"/>
                </a:highlight>
                <a:latin typeface="Courier New"/>
                <a:ea typeface="Courier New"/>
                <a:cs typeface="Courier New"/>
                <a:sym typeface="Courier New"/>
              </a:rPr>
              <a:t>::=  "0" ("o" | "O") (["_"]</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octdigit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hexinteger  </a:t>
            </a:r>
            <a:r>
              <a:rPr lang="bg" sz="1150">
                <a:solidFill>
                  <a:srgbClr val="333333"/>
                </a:solidFill>
                <a:highlight>
                  <a:srgbClr val="EEFFCC"/>
                </a:highlight>
                <a:latin typeface="Courier New"/>
                <a:ea typeface="Courier New"/>
                <a:cs typeface="Courier New"/>
                <a:sym typeface="Courier New"/>
              </a:rPr>
              <a:t>::=  "0" ("x" | "X") (["_"]</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hexdigit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nonzerodigit</a:t>
            </a:r>
            <a:r>
              <a:rPr lang="bg" sz="1150">
                <a:solidFill>
                  <a:srgbClr val="333333"/>
                </a:solidFill>
                <a:highlight>
                  <a:srgbClr val="EEFFCC"/>
                </a:highlight>
                <a:latin typeface="Courier New"/>
                <a:ea typeface="Courier New"/>
                <a:cs typeface="Courier New"/>
                <a:sym typeface="Courier New"/>
              </a:rPr>
              <a:t> ::=  "1"..."9"</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digit       </a:t>
            </a:r>
            <a:r>
              <a:rPr lang="bg" sz="1150">
                <a:solidFill>
                  <a:srgbClr val="333333"/>
                </a:solidFill>
                <a:highlight>
                  <a:srgbClr val="EEFFCC"/>
                </a:highlight>
                <a:latin typeface="Courier New"/>
                <a:ea typeface="Courier New"/>
                <a:cs typeface="Courier New"/>
                <a:sym typeface="Courier New"/>
              </a:rPr>
              <a:t>::=  "0"..."9"</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bindigit    </a:t>
            </a:r>
            <a:r>
              <a:rPr lang="bg" sz="1150">
                <a:solidFill>
                  <a:srgbClr val="333333"/>
                </a:solidFill>
                <a:highlight>
                  <a:srgbClr val="EEFFCC"/>
                </a:highlight>
                <a:latin typeface="Courier New"/>
                <a:ea typeface="Courier New"/>
                <a:cs typeface="Courier New"/>
                <a:sym typeface="Courier New"/>
              </a:rPr>
              <a:t>::=  "0" | "1"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octdigit    </a:t>
            </a:r>
            <a:r>
              <a:rPr lang="bg" sz="1150">
                <a:solidFill>
                  <a:srgbClr val="333333"/>
                </a:solidFill>
                <a:highlight>
                  <a:srgbClr val="EEFFCC"/>
                </a:highlight>
                <a:latin typeface="Courier New"/>
                <a:ea typeface="Courier New"/>
                <a:cs typeface="Courier New"/>
                <a:sym typeface="Courier New"/>
              </a:rPr>
              <a:t>::=  "0"..."7"</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hexdigit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 "a"..."f" | "A"..."F"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2"/>
          <p:cNvSpPr txBox="1"/>
          <p:nvPr>
            <p:ph idx="1" type="body"/>
          </p:nvPr>
        </p:nvSpPr>
        <p:spPr>
          <a:xfrm>
            <a:off x="1199225" y="262325"/>
            <a:ext cx="7135200" cy="42693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Some examples of integer literals: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2147483647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0o177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0b100110111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79228162514264337593543950336</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0o377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0xdeadbeef</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100_000_000_000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0b_1110_0101</a:t>
            </a:r>
            <a:endParaRPr sz="1150">
              <a:solidFill>
                <a:srgbClr val="666666"/>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idx="1" type="body"/>
          </p:nvPr>
        </p:nvSpPr>
        <p:spPr>
          <a:xfrm>
            <a:off x="1303800" y="181200"/>
            <a:ext cx="7030500" cy="4350600"/>
          </a:xfrm>
          <a:prstGeom prst="rect">
            <a:avLst/>
          </a:prstGeom>
        </p:spPr>
        <p:txBody>
          <a:bodyPr anchorCtr="0" anchor="t" bIns="91425" lIns="91425" spcFirstLastPara="1" rIns="91425" wrap="square" tIns="91425">
            <a:normAutofit/>
          </a:bodyPr>
          <a:lstStyle/>
          <a:p>
            <a:pPr indent="0" lvl="0" marL="0" rtl="0" algn="l">
              <a:lnSpc>
                <a:spcPct val="105882"/>
              </a:lnSpc>
              <a:spcBef>
                <a:spcPts val="4900"/>
              </a:spcBef>
              <a:spcAft>
                <a:spcPts val="0"/>
              </a:spcAft>
              <a:buNone/>
            </a:pPr>
            <a:r>
              <a:rPr b="1" lang="bg" sz="1500">
                <a:solidFill>
                  <a:srgbClr val="292929"/>
                </a:solidFill>
                <a:highlight>
                  <a:srgbClr val="FFFFFF"/>
                </a:highlight>
                <a:latin typeface="Arial"/>
                <a:ea typeface="Arial"/>
                <a:cs typeface="Arial"/>
                <a:sym typeface="Arial"/>
              </a:rPr>
              <a:t>Interpreted Languages</a:t>
            </a:r>
            <a:endParaRPr b="1"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For the most part, Python is an interpreted language and not a compiled one, although compilation is a step. Python code, written in </a:t>
            </a:r>
            <a:r>
              <a:rPr b="1" lang="bg" sz="1500">
                <a:solidFill>
                  <a:srgbClr val="292929"/>
                </a:solidFill>
                <a:highlight>
                  <a:srgbClr val="FFFFFF"/>
                </a:highlight>
                <a:latin typeface="Georgia"/>
                <a:ea typeface="Georgia"/>
                <a:cs typeface="Georgia"/>
                <a:sym typeface="Georgia"/>
              </a:rPr>
              <a:t>.py</a:t>
            </a:r>
            <a:r>
              <a:rPr lang="bg" sz="1500">
                <a:solidFill>
                  <a:srgbClr val="292929"/>
                </a:solidFill>
                <a:highlight>
                  <a:srgbClr val="FFFFFF"/>
                </a:highlight>
                <a:latin typeface="Georgia"/>
                <a:ea typeface="Georgia"/>
                <a:cs typeface="Georgia"/>
                <a:sym typeface="Georgia"/>
              </a:rPr>
              <a:t> file is first compiled to what is called </a:t>
            </a:r>
            <a:r>
              <a:rPr i="1" lang="bg" sz="1500">
                <a:solidFill>
                  <a:srgbClr val="292929"/>
                </a:solidFill>
                <a:highlight>
                  <a:srgbClr val="FFFFFF"/>
                </a:highlight>
                <a:latin typeface="Georgia"/>
                <a:ea typeface="Georgia"/>
                <a:cs typeface="Georgia"/>
                <a:sym typeface="Georgia"/>
              </a:rPr>
              <a:t>bytecode </a:t>
            </a:r>
            <a:r>
              <a:rPr lang="bg" sz="1500">
                <a:solidFill>
                  <a:srgbClr val="292929"/>
                </a:solidFill>
                <a:highlight>
                  <a:srgbClr val="FFFFFF"/>
                </a:highlight>
                <a:latin typeface="Georgia"/>
                <a:ea typeface="Georgia"/>
                <a:cs typeface="Georgia"/>
                <a:sym typeface="Georgia"/>
              </a:rPr>
              <a:t>(discussed in detail further) which is stored with a </a:t>
            </a:r>
            <a:r>
              <a:rPr b="1" lang="bg" sz="1500">
                <a:solidFill>
                  <a:srgbClr val="292929"/>
                </a:solidFill>
                <a:highlight>
                  <a:srgbClr val="FFFFFF"/>
                </a:highlight>
                <a:latin typeface="Georgia"/>
                <a:ea typeface="Georgia"/>
                <a:cs typeface="Georgia"/>
                <a:sym typeface="Georgia"/>
              </a:rPr>
              <a:t>.pyc</a:t>
            </a:r>
            <a:r>
              <a:rPr lang="bg" sz="1500">
                <a:solidFill>
                  <a:srgbClr val="292929"/>
                </a:solidFill>
                <a:highlight>
                  <a:srgbClr val="FFFFFF"/>
                </a:highlight>
                <a:latin typeface="Georgia"/>
                <a:ea typeface="Georgia"/>
                <a:cs typeface="Georgia"/>
                <a:sym typeface="Georgia"/>
              </a:rPr>
              <a:t> or </a:t>
            </a:r>
            <a:r>
              <a:rPr b="1" lang="bg" sz="1500">
                <a:solidFill>
                  <a:srgbClr val="292929"/>
                </a:solidFill>
                <a:highlight>
                  <a:srgbClr val="FFFFFF"/>
                </a:highlight>
                <a:latin typeface="Georgia"/>
                <a:ea typeface="Georgia"/>
                <a:cs typeface="Georgia"/>
                <a:sym typeface="Georgia"/>
              </a:rPr>
              <a:t>.pyo</a:t>
            </a:r>
            <a:r>
              <a:rPr lang="bg" sz="1500">
                <a:solidFill>
                  <a:srgbClr val="292929"/>
                </a:solidFill>
                <a:highlight>
                  <a:srgbClr val="FFFFFF"/>
                </a:highlight>
                <a:latin typeface="Georgia"/>
                <a:ea typeface="Georgia"/>
                <a:cs typeface="Georgia"/>
                <a:sym typeface="Georgia"/>
              </a:rPr>
              <a:t> format.</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Instead of translating source code to machine code like C++, Python code it translated to bytecode. This bytecode is a low-level set of instructions that can be executed by an </a:t>
            </a:r>
            <a:r>
              <a:rPr b="1" lang="bg" sz="1500">
                <a:solidFill>
                  <a:srgbClr val="292929"/>
                </a:solidFill>
                <a:highlight>
                  <a:srgbClr val="FFFFFF"/>
                </a:highlight>
                <a:latin typeface="Georgia"/>
                <a:ea typeface="Georgia"/>
                <a:cs typeface="Georgia"/>
                <a:sym typeface="Georgia"/>
              </a:rPr>
              <a:t>interpreter</a:t>
            </a:r>
            <a:r>
              <a:rPr lang="bg" sz="1500">
                <a:solidFill>
                  <a:srgbClr val="292929"/>
                </a:solidFill>
                <a:highlight>
                  <a:srgbClr val="FFFFFF"/>
                </a:highlight>
                <a:latin typeface="Georgia"/>
                <a:ea typeface="Georgia"/>
                <a:cs typeface="Georgia"/>
                <a:sym typeface="Georgia"/>
              </a:rPr>
              <a:t>. In most PCs (Unix based), Python interpreter is installed at </a:t>
            </a:r>
            <a:r>
              <a:rPr i="1" lang="bg" sz="1500">
                <a:solidFill>
                  <a:srgbClr val="292929"/>
                </a:solidFill>
                <a:highlight>
                  <a:srgbClr val="FFFFFF"/>
                </a:highlight>
                <a:latin typeface="Georgia"/>
                <a:ea typeface="Georgia"/>
                <a:cs typeface="Georgia"/>
                <a:sym typeface="Georgia"/>
              </a:rPr>
              <a:t>/usr/local/bin/python3.8. </a:t>
            </a:r>
            <a:r>
              <a:rPr lang="bg" sz="1500">
                <a:solidFill>
                  <a:srgbClr val="292929"/>
                </a:solidFill>
                <a:highlight>
                  <a:srgbClr val="FFFFFF"/>
                </a:highlight>
                <a:latin typeface="Georgia"/>
                <a:ea typeface="Georgia"/>
                <a:cs typeface="Georgia"/>
                <a:sym typeface="Georgia"/>
              </a:rPr>
              <a:t>Instead of executing the instructions on CPU, bytecode instructions are executed on a Virtual Machine.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bg" sz="1500">
                <a:solidFill>
                  <a:srgbClr val="292929"/>
                </a:solidFill>
                <a:highlight>
                  <a:srgbClr val="FFFFFF"/>
                </a:highlight>
                <a:latin typeface="Georgia"/>
                <a:ea typeface="Georgia"/>
                <a:cs typeface="Georgia"/>
                <a:sym typeface="Georgia"/>
              </a:rPr>
              <a:t>The </a:t>
            </a:r>
            <a:r>
              <a:rPr b="1" lang="bg" sz="1500">
                <a:solidFill>
                  <a:srgbClr val="292929"/>
                </a:solidFill>
                <a:highlight>
                  <a:srgbClr val="FFFFFF"/>
                </a:highlight>
                <a:latin typeface="Georgia"/>
                <a:ea typeface="Georgia"/>
                <a:cs typeface="Georgia"/>
                <a:sym typeface="Georgia"/>
              </a:rPr>
              <a:t>Virtual Machine</a:t>
            </a:r>
            <a:r>
              <a:rPr lang="bg" sz="1500">
                <a:solidFill>
                  <a:srgbClr val="292929"/>
                </a:solidFill>
                <a:highlight>
                  <a:srgbClr val="FFFFFF"/>
                </a:highlight>
                <a:latin typeface="Georgia"/>
                <a:ea typeface="Georgia"/>
                <a:cs typeface="Georgia"/>
                <a:sym typeface="Georgia"/>
              </a:rPr>
              <a:t> is the runtime engine of Python and it is always present as part of the Python system, and is the component that truly runs the </a:t>
            </a:r>
            <a:r>
              <a:rPr b="1" lang="bg" sz="1500">
                <a:solidFill>
                  <a:srgbClr val="292929"/>
                </a:solidFill>
                <a:highlight>
                  <a:srgbClr val="FFFFFF"/>
                </a:highlight>
                <a:latin typeface="Georgia"/>
                <a:ea typeface="Georgia"/>
                <a:cs typeface="Georgia"/>
                <a:sym typeface="Georgia"/>
              </a:rPr>
              <a:t>Python scripts</a:t>
            </a:r>
            <a:r>
              <a:rPr lang="bg" sz="1500">
                <a:solidFill>
                  <a:srgbClr val="292929"/>
                </a:solidFill>
                <a:highlight>
                  <a:srgbClr val="FFFFFF"/>
                </a:highlight>
                <a:latin typeface="Georgia"/>
                <a:ea typeface="Georgia"/>
                <a:cs typeface="Georgia"/>
                <a:sym typeface="Georgia"/>
              </a:rPr>
              <a:t> . Technically, it’s just the last step of what is called the Python interpreter.</a:t>
            </a:r>
            <a:endParaRPr b="1"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3"/>
          <p:cNvSpPr txBox="1"/>
          <p:nvPr>
            <p:ph idx="1" type="body"/>
          </p:nvPr>
        </p:nvSpPr>
        <p:spPr>
          <a:xfrm>
            <a:off x="1303800" y="276375"/>
            <a:ext cx="7030500" cy="425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a:t>Common math operations:</a:t>
            </a:r>
            <a:endParaRPr/>
          </a:p>
          <a:p>
            <a:pPr indent="0" lvl="0" marL="0" rtl="0" algn="l">
              <a:spcBef>
                <a:spcPts val="1200"/>
              </a:spcBef>
              <a:spcAft>
                <a:spcPts val="0"/>
              </a:spcAft>
              <a:buNone/>
            </a:pPr>
            <a:r>
              <a:rPr lang="bg"/>
              <a:t>&gt;&gt;&gt; 2+2</a:t>
            </a:r>
            <a:endParaRPr/>
          </a:p>
          <a:p>
            <a:pPr indent="0" lvl="0" marL="0" rtl="0" algn="l">
              <a:spcBef>
                <a:spcPts val="1200"/>
              </a:spcBef>
              <a:spcAft>
                <a:spcPts val="0"/>
              </a:spcAft>
              <a:buNone/>
            </a:pPr>
            <a:r>
              <a:rPr lang="bg"/>
              <a:t>4</a:t>
            </a:r>
            <a:endParaRPr/>
          </a:p>
          <a:p>
            <a:pPr indent="0" lvl="0" marL="0" rtl="0" algn="l">
              <a:spcBef>
                <a:spcPts val="1200"/>
              </a:spcBef>
              <a:spcAft>
                <a:spcPts val="0"/>
              </a:spcAft>
              <a:buNone/>
            </a:pPr>
            <a:r>
              <a:rPr lang="bg"/>
              <a:t>&gt;&gt;&gt; 4-2</a:t>
            </a:r>
            <a:endParaRPr/>
          </a:p>
          <a:p>
            <a:pPr indent="0" lvl="0" marL="0" rtl="0" algn="l">
              <a:spcBef>
                <a:spcPts val="1200"/>
              </a:spcBef>
              <a:spcAft>
                <a:spcPts val="0"/>
              </a:spcAft>
              <a:buNone/>
            </a:pPr>
            <a:r>
              <a:rPr lang="bg"/>
              <a:t>2</a:t>
            </a:r>
            <a:endParaRPr/>
          </a:p>
          <a:p>
            <a:pPr indent="0" lvl="0" marL="0" rtl="0" algn="l">
              <a:spcBef>
                <a:spcPts val="1200"/>
              </a:spcBef>
              <a:spcAft>
                <a:spcPts val="0"/>
              </a:spcAft>
              <a:buNone/>
            </a:pPr>
            <a:r>
              <a:rPr lang="bg"/>
              <a:t>&gt;&gt;&gt; 6+1</a:t>
            </a:r>
            <a:endParaRPr/>
          </a:p>
          <a:p>
            <a:pPr indent="0" lvl="0" marL="0" rtl="0" algn="l">
              <a:spcBef>
                <a:spcPts val="1200"/>
              </a:spcBef>
              <a:spcAft>
                <a:spcPts val="0"/>
              </a:spcAft>
              <a:buNone/>
            </a:pPr>
            <a:r>
              <a:rPr lang="bg"/>
              <a:t>7</a:t>
            </a:r>
            <a:endParaRPr/>
          </a:p>
          <a:p>
            <a:pPr indent="0" lvl="0" marL="0" rtl="0" algn="l">
              <a:spcBef>
                <a:spcPts val="1200"/>
              </a:spcBef>
              <a:spcAft>
                <a:spcPts val="0"/>
              </a:spcAft>
              <a:buNone/>
            </a:pPr>
            <a:r>
              <a:rPr lang="bg"/>
              <a:t>&gt;&gt;&gt; 6+7-3</a:t>
            </a:r>
            <a:endParaRPr/>
          </a:p>
          <a:p>
            <a:pPr indent="0" lvl="0" marL="0" rtl="0" algn="l">
              <a:spcBef>
                <a:spcPts val="1200"/>
              </a:spcBef>
              <a:spcAft>
                <a:spcPts val="0"/>
              </a:spcAft>
              <a:buNone/>
            </a:pPr>
            <a:r>
              <a:rPr lang="bg"/>
              <a:t>10</a:t>
            </a:r>
            <a:endParaRPr/>
          </a:p>
          <a:p>
            <a:pPr indent="0" lvl="0" marL="0" rtl="0" algn="l">
              <a:spcBef>
                <a:spcPts val="1200"/>
              </a:spcBef>
              <a:spcAft>
                <a:spcPts val="0"/>
              </a:spcAft>
              <a:buNone/>
            </a:pPr>
            <a:r>
              <a:rPr lang="bg"/>
              <a:t>&gt;&gt;&gt; 2*2</a:t>
            </a:r>
            <a:endParaRPr/>
          </a:p>
          <a:p>
            <a:pPr indent="0" lvl="0" marL="0" rtl="0" algn="l">
              <a:spcBef>
                <a:spcPts val="1200"/>
              </a:spcBef>
              <a:spcAft>
                <a:spcPts val="0"/>
              </a:spcAft>
              <a:buNone/>
            </a:pPr>
            <a:r>
              <a:rPr lang="bg"/>
              <a:t>4</a:t>
            </a:r>
            <a:endParaRPr/>
          </a:p>
          <a:p>
            <a:pPr indent="0" lvl="0" marL="0" rtl="0" algn="l">
              <a:spcBef>
                <a:spcPts val="1200"/>
              </a:spcBef>
              <a:spcAft>
                <a:spcPts val="0"/>
              </a:spcAft>
              <a:buNone/>
            </a:pPr>
            <a:r>
              <a:rPr lang="bg"/>
              <a:t>&gt;&gt;&gt; 2*2*2</a:t>
            </a:r>
            <a:endParaRPr/>
          </a:p>
          <a:p>
            <a:pPr indent="0" lvl="0" marL="0" rtl="0" algn="l">
              <a:spcBef>
                <a:spcPts val="1200"/>
              </a:spcBef>
              <a:spcAft>
                <a:spcPts val="0"/>
              </a:spcAft>
              <a:buNone/>
            </a:pPr>
            <a:r>
              <a:rPr lang="bg"/>
              <a:t>8</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4"/>
          <p:cNvSpPr txBox="1"/>
          <p:nvPr>
            <p:ph idx="1" type="body"/>
          </p:nvPr>
        </p:nvSpPr>
        <p:spPr>
          <a:xfrm>
            <a:off x="1303800" y="131175"/>
            <a:ext cx="7030500" cy="4400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a:t>Common math operations, part 2:</a:t>
            </a:r>
            <a:endParaRPr/>
          </a:p>
          <a:p>
            <a:pPr indent="0" lvl="0" marL="0" rtl="0" algn="l">
              <a:spcBef>
                <a:spcPts val="1200"/>
              </a:spcBef>
              <a:spcAft>
                <a:spcPts val="0"/>
              </a:spcAft>
              <a:buNone/>
            </a:pPr>
            <a:r>
              <a:rPr lang="bg"/>
              <a:t>&gt;&gt;&gt; -2</a:t>
            </a:r>
            <a:endParaRPr/>
          </a:p>
          <a:p>
            <a:pPr indent="0" lvl="0" marL="0" rtl="0" algn="l">
              <a:spcBef>
                <a:spcPts val="1200"/>
              </a:spcBef>
              <a:spcAft>
                <a:spcPts val="0"/>
              </a:spcAft>
              <a:buNone/>
            </a:pPr>
            <a:r>
              <a:rPr lang="bg"/>
              <a:t>-2</a:t>
            </a:r>
            <a:endParaRPr/>
          </a:p>
          <a:p>
            <a:pPr indent="0" lvl="0" marL="0" rtl="0" algn="l">
              <a:spcBef>
                <a:spcPts val="1200"/>
              </a:spcBef>
              <a:spcAft>
                <a:spcPts val="0"/>
              </a:spcAft>
              <a:buNone/>
            </a:pPr>
            <a:r>
              <a:rPr lang="bg"/>
              <a:t>&gt;&gt;&gt; 8/2</a:t>
            </a:r>
            <a:endParaRPr/>
          </a:p>
          <a:p>
            <a:pPr indent="0" lvl="0" marL="0" rtl="0" algn="l">
              <a:spcBef>
                <a:spcPts val="1200"/>
              </a:spcBef>
              <a:spcAft>
                <a:spcPts val="0"/>
              </a:spcAft>
              <a:buNone/>
            </a:pPr>
            <a:r>
              <a:rPr lang="bg"/>
              <a:t>4.0</a:t>
            </a:r>
            <a:endParaRPr/>
          </a:p>
          <a:p>
            <a:pPr indent="0" lvl="0" marL="0" rtl="0" algn="l">
              <a:spcBef>
                <a:spcPts val="1200"/>
              </a:spcBef>
              <a:spcAft>
                <a:spcPts val="0"/>
              </a:spcAft>
              <a:buNone/>
            </a:pPr>
            <a:r>
              <a:rPr lang="bg"/>
              <a:t>&gt;&gt;&gt; 4*4/2</a:t>
            </a:r>
            <a:endParaRPr/>
          </a:p>
          <a:p>
            <a:pPr indent="0" lvl="0" marL="0" rtl="0" algn="l">
              <a:spcBef>
                <a:spcPts val="1200"/>
              </a:spcBef>
              <a:spcAft>
                <a:spcPts val="0"/>
              </a:spcAft>
              <a:buNone/>
            </a:pPr>
            <a:r>
              <a:rPr lang="bg"/>
              <a:t>8.0</a:t>
            </a:r>
            <a:endParaRPr/>
          </a:p>
          <a:p>
            <a:pPr indent="0" lvl="0" marL="0" rtl="0" algn="l">
              <a:spcBef>
                <a:spcPts val="1200"/>
              </a:spcBef>
              <a:spcAft>
                <a:spcPts val="0"/>
              </a:spcAft>
              <a:buNone/>
            </a:pPr>
            <a:r>
              <a:rPr lang="bg"/>
              <a:t>&gt;&gt;&gt; 4-4*2</a:t>
            </a:r>
            <a:endParaRPr/>
          </a:p>
          <a:p>
            <a:pPr indent="0" lvl="0" marL="0" rtl="0" algn="l">
              <a:spcBef>
                <a:spcPts val="1200"/>
              </a:spcBef>
              <a:spcAft>
                <a:spcPts val="0"/>
              </a:spcAft>
              <a:buNone/>
            </a:pPr>
            <a:r>
              <a:rPr lang="bg"/>
              <a:t>-4</a:t>
            </a:r>
            <a:endParaRPr/>
          </a:p>
          <a:p>
            <a:pPr indent="0" lvl="0" marL="0" rtl="0" algn="l">
              <a:spcBef>
                <a:spcPts val="1200"/>
              </a:spcBef>
              <a:spcAft>
                <a:spcPts val="0"/>
              </a:spcAft>
              <a:buNone/>
            </a:pPr>
            <a:r>
              <a:rPr lang="bg"/>
              <a:t>&gt;&gt;&gt; 2-4</a:t>
            </a:r>
            <a:endParaRPr/>
          </a:p>
          <a:p>
            <a:pPr indent="0" lvl="0" marL="0" rtl="0" algn="l">
              <a:spcBef>
                <a:spcPts val="1200"/>
              </a:spcBef>
              <a:spcAft>
                <a:spcPts val="0"/>
              </a:spcAft>
              <a:buNone/>
            </a:pPr>
            <a:r>
              <a:rPr lang="bg"/>
              <a:t>-2</a:t>
            </a:r>
            <a:endParaRPr/>
          </a:p>
          <a:p>
            <a:pPr indent="0" lvl="0" marL="0" rtl="0" algn="l">
              <a:spcBef>
                <a:spcPts val="1200"/>
              </a:spcBef>
              <a:spcAft>
                <a:spcPts val="0"/>
              </a:spcAft>
              <a:buNone/>
            </a:pPr>
            <a:r>
              <a:rPr lang="bg"/>
              <a:t>&gt;&gt;&gt; 10+10/2</a:t>
            </a:r>
            <a:endParaRPr/>
          </a:p>
          <a:p>
            <a:pPr indent="0" lvl="0" marL="0" rtl="0" algn="l">
              <a:spcBef>
                <a:spcPts val="1200"/>
              </a:spcBef>
              <a:spcAft>
                <a:spcPts val="0"/>
              </a:spcAft>
              <a:buNone/>
            </a:pPr>
            <a:r>
              <a:rPr lang="bg"/>
              <a:t>15.0</a:t>
            </a:r>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5"/>
          <p:cNvSpPr txBox="1"/>
          <p:nvPr>
            <p:ph idx="1" type="body"/>
          </p:nvPr>
        </p:nvSpPr>
        <p:spPr>
          <a:xfrm>
            <a:off x="1303800" y="201425"/>
            <a:ext cx="7030500" cy="43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You should have noticed three things in the above example.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First, all mathematical operations follow an </a:t>
            </a:r>
            <a:r>
              <a:rPr lang="bg" sz="1050">
                <a:solidFill>
                  <a:srgbClr val="3366BB"/>
                </a:solidFill>
                <a:highlight>
                  <a:srgbClr val="F5FFFA"/>
                </a:highlight>
                <a:uFill>
                  <a:noFill/>
                </a:uFill>
                <a:latin typeface="Arial"/>
                <a:ea typeface="Arial"/>
                <a:cs typeface="Arial"/>
                <a:sym typeface="Arial"/>
                <a:hlinkClick r:id="rId3">
                  <a:extLst>
                    <a:ext uri="{A12FA001-AC4F-418D-AE19-62706E023703}">
                      <ahyp:hlinkClr val="tx"/>
                    </a:ext>
                  </a:extLst>
                </a:hlinkClick>
              </a:rPr>
              <a:t>order of operations</a:t>
            </a:r>
            <a:r>
              <a:rPr lang="bg" sz="1050">
                <a:solidFill>
                  <a:srgbClr val="202122"/>
                </a:solidFill>
                <a:highlight>
                  <a:srgbClr val="F5FFFA"/>
                </a:highlight>
                <a:latin typeface="Arial"/>
                <a:ea typeface="Arial"/>
                <a:cs typeface="Arial"/>
                <a:sym typeface="Arial"/>
              </a:rPr>
              <a:t>, called precedence.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Multiplication and division are done first, then addition and subtraction are performed, hence why </a:t>
            </a:r>
            <a:r>
              <a:rPr lang="bg" sz="1050">
                <a:solidFill>
                  <a:srgbClr val="000000"/>
                </a:solidFill>
                <a:highlight>
                  <a:srgbClr val="F8F9FA"/>
                </a:highlight>
                <a:latin typeface="Courier New"/>
                <a:ea typeface="Courier New"/>
                <a:cs typeface="Courier New"/>
                <a:sym typeface="Courier New"/>
              </a:rPr>
              <a:t>10+10/2</a:t>
            </a:r>
            <a:r>
              <a:rPr lang="bg" sz="1050">
                <a:solidFill>
                  <a:srgbClr val="202122"/>
                </a:solidFill>
                <a:highlight>
                  <a:srgbClr val="F5FFFA"/>
                </a:highlight>
                <a:latin typeface="Arial"/>
                <a:ea typeface="Arial"/>
                <a:cs typeface="Arial"/>
                <a:sym typeface="Arial"/>
              </a:rPr>
              <a:t> didn't result in </a:t>
            </a:r>
            <a:r>
              <a:rPr lang="bg" sz="1050">
                <a:solidFill>
                  <a:srgbClr val="000000"/>
                </a:solidFill>
                <a:highlight>
                  <a:srgbClr val="F8F9FA"/>
                </a:highlight>
                <a:latin typeface="Courier New"/>
                <a:ea typeface="Courier New"/>
                <a:cs typeface="Courier New"/>
                <a:sym typeface="Courier New"/>
              </a:rPr>
              <a:t>10.0</a:t>
            </a:r>
            <a:r>
              <a:rPr lang="bg" sz="1050">
                <a:solidFill>
                  <a:srgbClr val="202122"/>
                </a:solidFill>
                <a:highlight>
                  <a:srgbClr val="F5FFFA"/>
                </a:highlight>
                <a:latin typeface="Arial"/>
                <a:ea typeface="Arial"/>
                <a:cs typeface="Arial"/>
                <a:sym typeface="Arial"/>
              </a:rPr>
              <a:t>.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Secondly, when you divide, a float is always the result.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rPr lang="bg" sz="1050">
                <a:solidFill>
                  <a:srgbClr val="202122"/>
                </a:solidFill>
                <a:highlight>
                  <a:srgbClr val="F5FFFA"/>
                </a:highlight>
                <a:latin typeface="Arial"/>
                <a:ea typeface="Arial"/>
                <a:cs typeface="Arial"/>
                <a:sym typeface="Arial"/>
              </a:rPr>
              <a:t>Lastly, by putting a minus sign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in front of a number, it will become a negative number.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6"/>
          <p:cNvSpPr txBox="1"/>
          <p:nvPr>
            <p:ph type="title"/>
          </p:nvPr>
        </p:nvSpPr>
        <p:spPr>
          <a:xfrm>
            <a:off x="1303800" y="102025"/>
            <a:ext cx="7030500" cy="58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Floor division</a:t>
            </a:r>
            <a:endParaRPr/>
          </a:p>
        </p:txBody>
      </p:sp>
      <p:sp>
        <p:nvSpPr>
          <p:cNvPr id="723" name="Google Shape;723;p86"/>
          <p:cNvSpPr txBox="1"/>
          <p:nvPr>
            <p:ph idx="1" type="body"/>
          </p:nvPr>
        </p:nvSpPr>
        <p:spPr>
          <a:xfrm>
            <a:off x="1303800" y="838500"/>
            <a:ext cx="7030500" cy="369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Floor division means, that after division, we round to the nearest integer.</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 —&gt; the sames as math.floor(4 / 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7"/>
          <p:cNvSpPr txBox="1"/>
          <p:nvPr>
            <p:ph idx="1" type="body"/>
          </p:nvPr>
        </p:nvSpPr>
        <p:spPr>
          <a:xfrm>
            <a:off x="1303800" y="196750"/>
            <a:ext cx="7030500" cy="433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bg" sz="4050">
                <a:solidFill>
                  <a:srgbClr val="202122"/>
                </a:solidFill>
                <a:highlight>
                  <a:srgbClr val="F5FFFA"/>
                </a:highlight>
                <a:latin typeface="Arial"/>
                <a:ea typeface="Arial"/>
                <a:cs typeface="Arial"/>
                <a:sym typeface="Arial"/>
              </a:rPr>
              <a:t>Now, that may save us trouble, but what if we want to get </a:t>
            </a:r>
            <a:r>
              <a:rPr b="1" lang="bg" sz="4050">
                <a:solidFill>
                  <a:srgbClr val="202122"/>
                </a:solidFill>
                <a:highlight>
                  <a:srgbClr val="F5FFFA"/>
                </a:highlight>
                <a:latin typeface="Arial"/>
                <a:ea typeface="Arial"/>
                <a:cs typeface="Arial"/>
                <a:sym typeface="Arial"/>
              </a:rPr>
              <a:t>just</a:t>
            </a:r>
            <a:r>
              <a:rPr lang="bg" sz="4050">
                <a:solidFill>
                  <a:srgbClr val="202122"/>
                </a:solidFill>
                <a:highlight>
                  <a:srgbClr val="F5FFFA"/>
                </a:highlight>
                <a:latin typeface="Arial"/>
                <a:ea typeface="Arial"/>
                <a:cs typeface="Arial"/>
                <a:sym typeface="Arial"/>
              </a:rPr>
              <a:t> the </a:t>
            </a:r>
            <a:r>
              <a:rPr i="1" lang="bg" sz="4050">
                <a:solidFill>
                  <a:srgbClr val="3366BB"/>
                </a:solidFill>
                <a:highlight>
                  <a:srgbClr val="F5FFFA"/>
                </a:highlight>
                <a:uFill>
                  <a:noFill/>
                </a:uFill>
                <a:latin typeface="Arial"/>
                <a:ea typeface="Arial"/>
                <a:cs typeface="Arial"/>
                <a:sym typeface="Arial"/>
                <a:hlinkClick r:id="rId3">
                  <a:extLst>
                    <a:ext uri="{A12FA001-AC4F-418D-AE19-62706E023703}">
                      <ahyp:hlinkClr val="tx"/>
                    </a:ext>
                  </a:extLst>
                </a:hlinkClick>
              </a:rPr>
              <a:t>remainder</a:t>
            </a:r>
            <a:r>
              <a:rPr lang="bg" sz="4050">
                <a:solidFill>
                  <a:srgbClr val="202122"/>
                </a:solidFill>
                <a:highlight>
                  <a:srgbClr val="F5FFFA"/>
                </a:highlight>
                <a:latin typeface="Arial"/>
                <a:ea typeface="Arial"/>
                <a:cs typeface="Arial"/>
                <a:sym typeface="Arial"/>
              </a:rPr>
              <a:t> of a division? We can perform a </a:t>
            </a:r>
            <a:r>
              <a:rPr lang="bg" sz="4050">
                <a:solidFill>
                  <a:srgbClr val="3366BB"/>
                </a:solidFill>
                <a:highlight>
                  <a:srgbClr val="F5FFFA"/>
                </a:highlight>
                <a:uFill>
                  <a:noFill/>
                </a:uFill>
                <a:latin typeface="Arial"/>
                <a:ea typeface="Arial"/>
                <a:cs typeface="Arial"/>
                <a:sym typeface="Arial"/>
                <a:hlinkClick r:id="rId4">
                  <a:extLst>
                    <a:ext uri="{A12FA001-AC4F-418D-AE19-62706E023703}">
                      <ahyp:hlinkClr val="tx"/>
                    </a:ext>
                  </a:extLst>
                </a:hlinkClick>
              </a:rPr>
              <a:t>modulo operation</a:t>
            </a:r>
            <a:r>
              <a:rPr lang="bg" sz="4050">
                <a:solidFill>
                  <a:srgbClr val="202122"/>
                </a:solidFill>
                <a:highlight>
                  <a:srgbClr val="F5FFFA"/>
                </a:highlight>
                <a:latin typeface="Arial"/>
                <a:ea typeface="Arial"/>
                <a:cs typeface="Arial"/>
                <a:sym typeface="Arial"/>
              </a:rPr>
              <a:t> to get the remainder. To perform a modulo, use a percent sign (</a:t>
            </a:r>
            <a:r>
              <a:rPr lang="bg" sz="4050">
                <a:solidFill>
                  <a:srgbClr val="000000"/>
                </a:solidFill>
                <a:highlight>
                  <a:srgbClr val="F8F9FA"/>
                </a:highlight>
                <a:latin typeface="Courier New"/>
                <a:ea typeface="Courier New"/>
                <a:cs typeface="Courier New"/>
                <a:sym typeface="Courier New"/>
              </a:rPr>
              <a:t>%</a:t>
            </a:r>
            <a:r>
              <a:rPr lang="bg" sz="4050">
                <a:solidFill>
                  <a:srgbClr val="202122"/>
                </a:solidFill>
                <a:highlight>
                  <a:srgbClr val="F5FFFA"/>
                </a:highlight>
                <a:latin typeface="Arial"/>
                <a:ea typeface="Arial"/>
                <a:cs typeface="Arial"/>
                <a:sym typeface="Arial"/>
              </a:rPr>
              <a:t>).</a:t>
            </a:r>
            <a:endParaRPr sz="4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5</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4</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1</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1</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4</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1</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4</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4</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0</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4</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2</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1</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0</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20</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0</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20</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3</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2</a:t>
            </a:r>
            <a:endParaRPr sz="2315">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&gt;&gt;&gt;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-20</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a:t>
            </a:r>
            <a:r>
              <a:rPr lang="bg" sz="2315">
                <a:solidFill>
                  <a:srgbClr val="000000"/>
                </a:solidFill>
                <a:highlight>
                  <a:srgbClr val="F8F9FA"/>
                </a:highlight>
                <a:latin typeface="Courier New"/>
                <a:ea typeface="Courier New"/>
                <a:cs typeface="Courier New"/>
                <a:sym typeface="Courier New"/>
              </a:rPr>
              <a:t> </a:t>
            </a:r>
            <a:r>
              <a:rPr lang="bg" sz="2315">
                <a:solidFill>
                  <a:srgbClr val="666666"/>
                </a:solidFill>
                <a:highlight>
                  <a:srgbClr val="F8F9FA"/>
                </a:highlight>
                <a:latin typeface="Courier New"/>
                <a:ea typeface="Courier New"/>
                <a:cs typeface="Courier New"/>
                <a:sym typeface="Courier New"/>
              </a:rPr>
              <a:t>3</a:t>
            </a:r>
            <a:endParaRPr sz="2315">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2315">
                <a:solidFill>
                  <a:srgbClr val="666666"/>
                </a:solidFill>
                <a:highlight>
                  <a:srgbClr val="F8F9FA"/>
                </a:highlight>
                <a:latin typeface="Courier New"/>
                <a:ea typeface="Courier New"/>
                <a:cs typeface="Courier New"/>
                <a:sym typeface="Courier New"/>
              </a:rPr>
              <a:t>1</a:t>
            </a:r>
            <a:endParaRPr sz="2315">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
        <p:nvSpPr>
          <p:cNvPr id="729" name="Google Shape;729;p87"/>
          <p:cNvSpPr txBox="1"/>
          <p:nvPr/>
        </p:nvSpPr>
        <p:spPr>
          <a:xfrm>
            <a:off x="3749600" y="752700"/>
            <a:ext cx="47601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212529"/>
                </a:solidFill>
                <a:highlight>
                  <a:srgbClr val="FFFFFF"/>
                </a:highlight>
                <a:latin typeface="Roboto"/>
                <a:ea typeface="Roboto"/>
                <a:cs typeface="Roboto"/>
                <a:sym typeface="Roboto"/>
              </a:rPr>
              <a:t>The modulo operator always satisfies the following equation:</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bg"/>
              <a:t>N = D * ( N // D) + (N % D)</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experiment with:</a:t>
            </a:r>
            <a:endParaRPr/>
          </a:p>
          <a:p>
            <a:pPr indent="0" lvl="0" marL="0" rtl="0" algn="l">
              <a:spcBef>
                <a:spcPts val="0"/>
              </a:spcBef>
              <a:spcAft>
                <a:spcPts val="0"/>
              </a:spcAft>
              <a:buNone/>
            </a:pPr>
            <a:r>
              <a:rPr lang="bg"/>
              <a:t>N = 16</a:t>
            </a:r>
            <a:endParaRPr/>
          </a:p>
          <a:p>
            <a:pPr indent="0" lvl="0" marL="0" rtl="0" algn="l">
              <a:spcBef>
                <a:spcPts val="0"/>
              </a:spcBef>
              <a:spcAft>
                <a:spcPts val="0"/>
              </a:spcAft>
              <a:buNone/>
            </a:pPr>
            <a:r>
              <a:rPr lang="bg"/>
              <a:t>D = 3</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The check how it deals with negative numbers:</a:t>
            </a:r>
            <a:endParaRPr/>
          </a:p>
          <a:p>
            <a:pPr indent="0" lvl="0" marL="0" rtl="0" algn="l">
              <a:spcBef>
                <a:spcPts val="0"/>
              </a:spcBef>
              <a:spcAft>
                <a:spcPts val="0"/>
              </a:spcAft>
              <a:buNone/>
            </a:pPr>
            <a:r>
              <a:rPr lang="bg"/>
              <a:t>N = -16</a:t>
            </a:r>
            <a:endParaRPr/>
          </a:p>
          <a:p>
            <a:pPr indent="0" lvl="0" marL="0" rtl="0" algn="l">
              <a:spcBef>
                <a:spcPts val="0"/>
              </a:spcBef>
              <a:spcAft>
                <a:spcPts val="0"/>
              </a:spcAft>
              <a:buNone/>
            </a:pPr>
            <a:r>
              <a:rPr lang="bg"/>
              <a:t>D = 3</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8"/>
          <p:cNvSpPr txBox="1"/>
          <p:nvPr>
            <p:ph idx="1" type="body"/>
          </p:nvPr>
        </p:nvSpPr>
        <p:spPr>
          <a:xfrm>
            <a:off x="1303800" y="271700"/>
            <a:ext cx="7030500" cy="4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Handy function to retrieve both “quotient” and remainder is </a:t>
            </a:r>
            <a:r>
              <a:rPr b="1" lang="bg"/>
              <a:t>divmod</a:t>
            </a:r>
            <a:r>
              <a:rPr lang="bg"/>
              <a:t>.</a:t>
            </a:r>
            <a:endParaRPr/>
          </a:p>
          <a:p>
            <a:pPr indent="0" lvl="0" marL="0" rtl="0" algn="l">
              <a:spcBef>
                <a:spcPts val="1200"/>
              </a:spcBef>
              <a:spcAft>
                <a:spcPts val="0"/>
              </a:spcAft>
              <a:buNone/>
            </a:pPr>
            <a:r>
              <a:rPr lang="bg"/>
              <a:t> </a:t>
            </a: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divmod</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 &gt; Tuple as a result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q,r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divmod</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—-&gt; Unpack the tuple into variables.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q; 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9"/>
          <p:cNvSpPr txBox="1"/>
          <p:nvPr>
            <p:ph idx="1" type="body"/>
          </p:nvPr>
        </p:nvSpPr>
        <p:spPr>
          <a:xfrm>
            <a:off x="1303800" y="201425"/>
            <a:ext cx="7030500" cy="43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You can also find the power of a number by using two asterisk symbols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&gt;&gt;&gt; 4 ** 2</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16</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&gt;&gt;&gt; 4 ** 4</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256</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&gt;&gt;&gt; 1 ** 11278923689</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1</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&gt;&gt;&gt; 2 ** 4</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16</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&gt;&gt;&gt; 10 ** 2</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100</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0"/>
          <p:cNvSpPr txBox="1"/>
          <p:nvPr>
            <p:ph idx="1" type="body"/>
          </p:nvPr>
        </p:nvSpPr>
        <p:spPr>
          <a:xfrm>
            <a:off x="1303800" y="121800"/>
            <a:ext cx="7030500" cy="441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Power examples part 2:</a:t>
            </a:r>
            <a:endParaRPr/>
          </a:p>
          <a:p>
            <a:pPr indent="0" lvl="0" marL="0" rtl="0" algn="l">
              <a:spcBef>
                <a:spcPts val="1200"/>
              </a:spcBef>
              <a:spcAft>
                <a:spcPts val="0"/>
              </a:spcAft>
              <a:buNone/>
            </a:pPr>
            <a:r>
              <a:rPr lang="bg"/>
              <a:t>&gt;&gt;&gt; 1024 ** 2</a:t>
            </a:r>
            <a:endParaRPr/>
          </a:p>
          <a:p>
            <a:pPr indent="0" lvl="0" marL="0" rtl="0" algn="l">
              <a:spcBef>
                <a:spcPts val="1200"/>
              </a:spcBef>
              <a:spcAft>
                <a:spcPts val="0"/>
              </a:spcAft>
              <a:buNone/>
            </a:pPr>
            <a:r>
              <a:rPr lang="bg"/>
              <a:t>1048576</a:t>
            </a:r>
            <a:endParaRPr/>
          </a:p>
          <a:p>
            <a:pPr indent="0" lvl="0" marL="0" rtl="0" algn="l">
              <a:spcBef>
                <a:spcPts val="1200"/>
              </a:spcBef>
              <a:spcAft>
                <a:spcPts val="0"/>
              </a:spcAft>
              <a:buNone/>
            </a:pPr>
            <a:r>
              <a:rPr lang="bg"/>
              <a:t>&gt;&gt;&gt; 10 ** 6</a:t>
            </a:r>
            <a:endParaRPr/>
          </a:p>
          <a:p>
            <a:pPr indent="0" lvl="0" marL="0" rtl="0" algn="l">
              <a:spcBef>
                <a:spcPts val="1200"/>
              </a:spcBef>
              <a:spcAft>
                <a:spcPts val="0"/>
              </a:spcAft>
              <a:buNone/>
            </a:pPr>
            <a:r>
              <a:rPr lang="bg"/>
              <a:t>1000000</a:t>
            </a:r>
            <a:endParaRPr/>
          </a:p>
          <a:p>
            <a:pPr indent="0" lvl="0" marL="0" rtl="0" algn="l">
              <a:spcBef>
                <a:spcPts val="1200"/>
              </a:spcBef>
              <a:spcAft>
                <a:spcPts val="0"/>
              </a:spcAft>
              <a:buNone/>
            </a:pPr>
            <a:r>
              <a:rPr lang="bg"/>
              <a:t>&gt;&gt;&gt; 25 ** (-1/2)</a:t>
            </a:r>
            <a:endParaRPr/>
          </a:p>
          <a:p>
            <a:pPr indent="0" lvl="0" marL="0" rtl="0" algn="l">
              <a:spcBef>
                <a:spcPts val="1200"/>
              </a:spcBef>
              <a:spcAft>
                <a:spcPts val="0"/>
              </a:spcAft>
              <a:buNone/>
            </a:pPr>
            <a:r>
              <a:rPr lang="bg"/>
              <a:t>0.2</a:t>
            </a:r>
            <a:endParaRPr/>
          </a:p>
          <a:p>
            <a:pPr indent="0" lvl="0" marL="0" rtl="0" algn="l">
              <a:spcBef>
                <a:spcPts val="1200"/>
              </a:spcBef>
              <a:spcAft>
                <a:spcPts val="0"/>
              </a:spcAft>
              <a:buNone/>
            </a:pPr>
            <a:r>
              <a:rPr lang="bg"/>
              <a:t>&gt;&gt;&gt; 4 * - 3 ** 2</a:t>
            </a:r>
            <a:endParaRPr/>
          </a:p>
          <a:p>
            <a:pPr indent="0" lvl="0" marL="0" rtl="0" algn="l">
              <a:spcBef>
                <a:spcPts val="1200"/>
              </a:spcBef>
              <a:spcAft>
                <a:spcPts val="0"/>
              </a:spcAft>
              <a:buNone/>
            </a:pPr>
            <a:r>
              <a:rPr lang="bg"/>
              <a:t>-36</a:t>
            </a:r>
            <a:endParaRPr/>
          </a:p>
          <a:p>
            <a:pPr indent="0" lvl="0" marL="0" rtl="0" algn="l">
              <a:spcBef>
                <a:spcPts val="1200"/>
              </a:spcBef>
              <a:spcAft>
                <a:spcPts val="0"/>
              </a:spcAft>
              <a:buNone/>
            </a:pPr>
            <a:r>
              <a:rPr lang="bg"/>
              <a:t>&gt;&gt;&gt; 4 * (- 3) ** 2</a:t>
            </a:r>
            <a:endParaRPr/>
          </a:p>
          <a:p>
            <a:pPr indent="0" lvl="0" marL="0" rtl="0" algn="l">
              <a:spcBef>
                <a:spcPts val="1200"/>
              </a:spcBef>
              <a:spcAft>
                <a:spcPts val="0"/>
              </a:spcAft>
              <a:buNone/>
            </a:pPr>
            <a:r>
              <a:rPr lang="bg"/>
              <a:t>36</a:t>
            </a:r>
            <a:endParaRPr/>
          </a:p>
          <a:p>
            <a:pPr indent="0" lvl="0" marL="0" rtl="0" algn="l">
              <a:spcBef>
                <a:spcPts val="1200"/>
              </a:spcBef>
              <a:spcAft>
                <a:spcPts val="0"/>
              </a:spcAft>
              <a:buNone/>
            </a:pPr>
            <a:r>
              <a:rPr lang="bg"/>
              <a:t>&gt;&gt;&gt; 8 / 4 ** 2</a:t>
            </a:r>
            <a:endParaRPr/>
          </a:p>
          <a:p>
            <a:pPr indent="0" lvl="0" marL="0" rtl="0" algn="l">
              <a:spcBef>
                <a:spcPts val="1200"/>
              </a:spcBef>
              <a:spcAft>
                <a:spcPts val="0"/>
              </a:spcAft>
              <a:buNone/>
            </a:pPr>
            <a:r>
              <a:rPr lang="bg"/>
              <a:t>0.5</a:t>
            </a:r>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1"/>
          <p:cNvSpPr txBox="1"/>
          <p:nvPr>
            <p:ph idx="1" type="body"/>
          </p:nvPr>
        </p:nvSpPr>
        <p:spPr>
          <a:xfrm>
            <a:off x="1303800" y="131175"/>
            <a:ext cx="7030500" cy="4400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bg" sz="1050">
                <a:solidFill>
                  <a:srgbClr val="202122"/>
                </a:solidFill>
                <a:latin typeface="Arial"/>
                <a:ea typeface="Arial"/>
                <a:cs typeface="Arial"/>
                <a:sym typeface="Arial"/>
              </a:rPr>
              <a:t>The operator of exponentiation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has higher precedence than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or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or unary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202122"/>
                </a:solidFill>
                <a:latin typeface="Arial"/>
                <a:ea typeface="Arial"/>
                <a:cs typeface="Arial"/>
                <a:sym typeface="Arial"/>
              </a:rPr>
              <a:t>If unsure of precedence, you can always use parentheses to force the desired result:</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144</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 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36</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2"/>
          <p:cNvSpPr txBox="1"/>
          <p:nvPr>
            <p:ph type="title"/>
          </p:nvPr>
        </p:nvSpPr>
        <p:spPr>
          <a:xfrm>
            <a:off x="1303800" y="55175"/>
            <a:ext cx="7030500" cy="58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Binary representation</a:t>
            </a:r>
            <a:endParaRPr/>
          </a:p>
        </p:txBody>
      </p:sp>
      <p:sp>
        <p:nvSpPr>
          <p:cNvPr id="755" name="Google Shape;755;p92"/>
          <p:cNvSpPr txBox="1"/>
          <p:nvPr>
            <p:ph idx="1" type="body"/>
          </p:nvPr>
        </p:nvSpPr>
        <p:spPr>
          <a:xfrm>
            <a:off x="1303800" y="735450"/>
            <a:ext cx="7030500" cy="3796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0B10001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0B10001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bin</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2345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'0b100100101001'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0b_111_0101_0011</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1875</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1086075" y="252300"/>
            <a:ext cx="7409700" cy="541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600"/>
              <a:buFont typeface="Century Gothic"/>
              <a:buNone/>
            </a:pPr>
            <a:r>
              <a:rPr lang="bg"/>
              <a:t>Python</a:t>
            </a:r>
            <a:endParaRPr/>
          </a:p>
        </p:txBody>
      </p:sp>
      <p:sp>
        <p:nvSpPr>
          <p:cNvPr id="377" name="Google Shape;377;p30"/>
          <p:cNvSpPr/>
          <p:nvPr/>
        </p:nvSpPr>
        <p:spPr>
          <a:xfrm>
            <a:off x="952130" y="1637930"/>
            <a:ext cx="1365600" cy="2809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Clr>
                <a:schemeClr val="dk1"/>
              </a:buClr>
              <a:buSzPts val="1400"/>
              <a:buFont typeface="Rockwell"/>
              <a:buNone/>
            </a:pPr>
            <a:r>
              <a:rPr b="1" lang="bg">
                <a:latin typeface="Rockwell"/>
                <a:ea typeface="Rockwell"/>
                <a:cs typeface="Rockwell"/>
                <a:sym typeface="Rockwell"/>
              </a:rPr>
              <a:t>Python code</a:t>
            </a:r>
            <a:endParaRPr b="1" i="0" sz="1400" u="none" cap="none" strike="noStrike">
              <a:latin typeface="Rockwell"/>
              <a:ea typeface="Rockwell"/>
              <a:cs typeface="Rockwell"/>
              <a:sym typeface="Rockwell"/>
            </a:endParaRPr>
          </a:p>
        </p:txBody>
      </p:sp>
      <p:sp>
        <p:nvSpPr>
          <p:cNvPr id="378" name="Google Shape;378;p30"/>
          <p:cNvSpPr/>
          <p:nvPr/>
        </p:nvSpPr>
        <p:spPr>
          <a:xfrm>
            <a:off x="1182188" y="2289356"/>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file1.</a:t>
            </a:r>
            <a:r>
              <a:rPr b="1" lang="bg">
                <a:latin typeface="Bookman Old Style"/>
                <a:ea typeface="Bookman Old Style"/>
                <a:cs typeface="Bookman Old Style"/>
                <a:sym typeface="Bookman Old Style"/>
              </a:rPr>
              <a:t>py</a:t>
            </a:r>
            <a:endParaRPr b="1" i="0" sz="1400" u="none" cap="none" strike="noStrike">
              <a:latin typeface="Bookman Old Style"/>
              <a:ea typeface="Bookman Old Style"/>
              <a:cs typeface="Bookman Old Style"/>
              <a:sym typeface="Bookman Old Style"/>
            </a:endParaRPr>
          </a:p>
        </p:txBody>
      </p:sp>
      <p:sp>
        <p:nvSpPr>
          <p:cNvPr id="379" name="Google Shape;379;p30"/>
          <p:cNvSpPr/>
          <p:nvPr/>
        </p:nvSpPr>
        <p:spPr>
          <a:xfrm>
            <a:off x="1182188" y="2635613"/>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file2.</a:t>
            </a:r>
            <a:r>
              <a:rPr b="1" lang="bg">
                <a:latin typeface="Bookman Old Style"/>
                <a:ea typeface="Bookman Old Style"/>
                <a:cs typeface="Bookman Old Style"/>
                <a:sym typeface="Bookman Old Style"/>
              </a:rPr>
              <a:t>py</a:t>
            </a:r>
            <a:endParaRPr b="1" i="0" sz="1400" u="none" cap="none" strike="noStrike">
              <a:solidFill>
                <a:schemeClr val="dk1"/>
              </a:solidFill>
              <a:latin typeface="Bookman Old Style"/>
              <a:ea typeface="Bookman Old Style"/>
              <a:cs typeface="Bookman Old Style"/>
              <a:sym typeface="Bookman Old Style"/>
            </a:endParaRPr>
          </a:p>
        </p:txBody>
      </p:sp>
      <p:sp>
        <p:nvSpPr>
          <p:cNvPr id="380" name="Google Shape;380;p30"/>
          <p:cNvSpPr/>
          <p:nvPr/>
        </p:nvSpPr>
        <p:spPr>
          <a:xfrm>
            <a:off x="1182188" y="2981869"/>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a:t>
            </a:r>
            <a:r>
              <a:rPr b="1" lang="bg">
                <a:latin typeface="Bookman Old Style"/>
                <a:ea typeface="Bookman Old Style"/>
                <a:cs typeface="Bookman Old Style"/>
                <a:sym typeface="Bookman Old Style"/>
              </a:rPr>
              <a:t>3</a:t>
            </a:r>
            <a:r>
              <a:rPr b="1" i="0" lang="bg" sz="1400" u="none" cap="none" strike="noStrike">
                <a:latin typeface="Bookman Old Style"/>
                <a:ea typeface="Bookman Old Style"/>
                <a:cs typeface="Bookman Old Style"/>
                <a:sym typeface="Bookman Old Style"/>
              </a:rPr>
              <a:t>.</a:t>
            </a:r>
            <a:r>
              <a:rPr b="1" lang="bg">
                <a:latin typeface="Bookman Old Style"/>
                <a:ea typeface="Bookman Old Style"/>
                <a:cs typeface="Bookman Old Style"/>
                <a:sym typeface="Bookman Old Style"/>
              </a:rPr>
              <a:t>py</a:t>
            </a:r>
            <a:endParaRPr b="1" i="0" sz="1400" u="none" cap="none" strike="noStrike">
              <a:solidFill>
                <a:schemeClr val="dk1"/>
              </a:solidFill>
              <a:latin typeface="Bookman Old Style"/>
              <a:ea typeface="Bookman Old Style"/>
              <a:cs typeface="Bookman Old Style"/>
              <a:sym typeface="Bookman Old Style"/>
            </a:endParaRPr>
          </a:p>
        </p:txBody>
      </p:sp>
      <p:sp>
        <p:nvSpPr>
          <p:cNvPr id="381" name="Google Shape;381;p30"/>
          <p:cNvSpPr/>
          <p:nvPr/>
        </p:nvSpPr>
        <p:spPr>
          <a:xfrm>
            <a:off x="1182188" y="3328125"/>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file4.</a:t>
            </a:r>
            <a:r>
              <a:rPr b="1" lang="bg">
                <a:latin typeface="Bookman Old Style"/>
                <a:ea typeface="Bookman Old Style"/>
                <a:cs typeface="Bookman Old Style"/>
                <a:sym typeface="Bookman Old Style"/>
              </a:rPr>
              <a:t>py</a:t>
            </a:r>
            <a:endParaRPr b="1" i="0" sz="1400" u="none" cap="none" strike="noStrike">
              <a:solidFill>
                <a:schemeClr val="dk1"/>
              </a:solidFill>
              <a:latin typeface="Bookman Old Style"/>
              <a:ea typeface="Bookman Old Style"/>
              <a:cs typeface="Bookman Old Style"/>
              <a:sym typeface="Bookman Old Style"/>
            </a:endParaRPr>
          </a:p>
        </p:txBody>
      </p:sp>
      <p:sp>
        <p:nvSpPr>
          <p:cNvPr id="382" name="Google Shape;382;p30"/>
          <p:cNvSpPr/>
          <p:nvPr/>
        </p:nvSpPr>
        <p:spPr>
          <a:xfrm>
            <a:off x="1182188" y="3674381"/>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file5.</a:t>
            </a:r>
            <a:r>
              <a:rPr b="1" lang="bg">
                <a:latin typeface="Bookman Old Style"/>
                <a:ea typeface="Bookman Old Style"/>
                <a:cs typeface="Bookman Old Style"/>
                <a:sym typeface="Bookman Old Style"/>
              </a:rPr>
              <a:t>py</a:t>
            </a:r>
            <a:endParaRPr b="1" i="0" sz="1400" u="none" cap="none" strike="noStrike">
              <a:solidFill>
                <a:schemeClr val="dk1"/>
              </a:solidFill>
              <a:latin typeface="Bookman Old Style"/>
              <a:ea typeface="Bookman Old Style"/>
              <a:cs typeface="Bookman Old Style"/>
              <a:sym typeface="Bookman Old Style"/>
            </a:endParaRPr>
          </a:p>
        </p:txBody>
      </p:sp>
      <p:sp>
        <p:nvSpPr>
          <p:cNvPr id="383" name="Google Shape;383;p30"/>
          <p:cNvSpPr/>
          <p:nvPr/>
        </p:nvSpPr>
        <p:spPr>
          <a:xfrm>
            <a:off x="1182188" y="4020638"/>
            <a:ext cx="927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file6.</a:t>
            </a:r>
            <a:r>
              <a:rPr b="1" lang="bg">
                <a:latin typeface="Bookman Old Style"/>
                <a:ea typeface="Bookman Old Style"/>
                <a:cs typeface="Bookman Old Style"/>
                <a:sym typeface="Bookman Old Style"/>
              </a:rPr>
              <a:t>py</a:t>
            </a:r>
            <a:endParaRPr b="1" i="0" sz="1400" u="none" cap="none" strike="noStrike">
              <a:latin typeface="Bookman Old Style"/>
              <a:ea typeface="Bookman Old Style"/>
              <a:cs typeface="Bookman Old Style"/>
              <a:sym typeface="Bookman Old Style"/>
            </a:endParaRPr>
          </a:p>
        </p:txBody>
      </p:sp>
      <p:sp>
        <p:nvSpPr>
          <p:cNvPr id="384" name="Google Shape;384;p30"/>
          <p:cNvSpPr/>
          <p:nvPr/>
        </p:nvSpPr>
        <p:spPr>
          <a:xfrm>
            <a:off x="4017578" y="746349"/>
            <a:ext cx="2240352" cy="720738"/>
          </a:xfrm>
          <a:prstGeom prst="flowChartMultidocument">
            <a:avLst/>
          </a:prstGeom>
          <a:solidFill>
            <a:srgbClr val="B6D7A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Rockwell"/>
              <a:buNone/>
            </a:pPr>
            <a:r>
              <a:rPr b="1" lang="bg">
                <a:latin typeface="Rockwell"/>
                <a:ea typeface="Rockwell"/>
                <a:cs typeface="Rockwell"/>
                <a:sym typeface="Rockwell"/>
              </a:rPr>
              <a:t>Reusable code \Libraries</a:t>
            </a:r>
            <a:r>
              <a:rPr b="1" i="0" lang="bg" sz="1400" u="none" cap="none" strike="noStrike">
                <a:latin typeface="Rockwell"/>
                <a:ea typeface="Rockwell"/>
                <a:cs typeface="Rockwell"/>
                <a:sym typeface="Rockwell"/>
              </a:rPr>
              <a:t>.</a:t>
            </a:r>
            <a:endParaRPr b="1" i="0" sz="1400" u="none" cap="none" strike="noStrike">
              <a:latin typeface="Rockwell"/>
              <a:ea typeface="Rockwell"/>
              <a:cs typeface="Rockwell"/>
              <a:sym typeface="Rockwell"/>
            </a:endParaRPr>
          </a:p>
        </p:txBody>
      </p:sp>
      <p:sp>
        <p:nvSpPr>
          <p:cNvPr id="385" name="Google Shape;385;p30"/>
          <p:cNvSpPr/>
          <p:nvPr/>
        </p:nvSpPr>
        <p:spPr>
          <a:xfrm>
            <a:off x="2449000" y="2102200"/>
            <a:ext cx="1866300" cy="1939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Rockwell"/>
              <a:buNone/>
            </a:pPr>
            <a:r>
              <a:rPr b="1" lang="bg">
                <a:latin typeface="Rockwell"/>
                <a:ea typeface="Rockwell"/>
                <a:cs typeface="Rockwell"/>
                <a:sym typeface="Rockwell"/>
              </a:rPr>
              <a:t>Compiler/ Interpreter</a:t>
            </a:r>
            <a:endParaRPr b="1" i="0" sz="1400" u="none" cap="none" strike="noStrike">
              <a:latin typeface="Rockwell"/>
              <a:ea typeface="Rockwell"/>
              <a:cs typeface="Rockwell"/>
              <a:sym typeface="Rockwell"/>
            </a:endParaRPr>
          </a:p>
        </p:txBody>
      </p:sp>
      <p:sp>
        <p:nvSpPr>
          <p:cNvPr id="386" name="Google Shape;386;p30"/>
          <p:cNvSpPr/>
          <p:nvPr/>
        </p:nvSpPr>
        <p:spPr>
          <a:xfrm>
            <a:off x="7885619" y="1459381"/>
            <a:ext cx="1230300" cy="1069200"/>
          </a:xfrm>
          <a:prstGeom prst="cube">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Rockwell"/>
              <a:buNone/>
            </a:pPr>
            <a:r>
              <a:rPr b="1" i="0" lang="bg" sz="1400" u="none" cap="none" strike="noStrike">
                <a:latin typeface="Rockwell"/>
                <a:ea typeface="Rockwell"/>
                <a:cs typeface="Rockwell"/>
                <a:sym typeface="Rockwell"/>
              </a:rPr>
              <a:t>CPU</a:t>
            </a:r>
            <a:endParaRPr b="1" i="0" sz="1400" u="none" cap="none" strike="noStrike">
              <a:latin typeface="Rockwell"/>
              <a:ea typeface="Rockwell"/>
              <a:cs typeface="Rockwell"/>
              <a:sym typeface="Rockwell"/>
            </a:endParaRPr>
          </a:p>
        </p:txBody>
      </p:sp>
      <p:cxnSp>
        <p:nvCxnSpPr>
          <p:cNvPr id="387" name="Google Shape;387;p30"/>
          <p:cNvCxnSpPr>
            <a:stCxn id="378" idx="3"/>
            <a:endCxn id="385" idx="2"/>
          </p:cNvCxnSpPr>
          <p:nvPr/>
        </p:nvCxnSpPr>
        <p:spPr>
          <a:xfrm>
            <a:off x="2110088" y="2415506"/>
            <a:ext cx="339000" cy="656700"/>
          </a:xfrm>
          <a:prstGeom prst="straightConnector1">
            <a:avLst/>
          </a:prstGeom>
          <a:noFill/>
          <a:ln cap="flat" cmpd="sng" w="9525">
            <a:solidFill>
              <a:schemeClr val="dk2"/>
            </a:solidFill>
            <a:prstDash val="solid"/>
            <a:round/>
            <a:headEnd len="sm" w="sm" type="none"/>
            <a:tailEnd len="med" w="med" type="triangle"/>
          </a:ln>
        </p:spPr>
      </p:cxnSp>
      <p:cxnSp>
        <p:nvCxnSpPr>
          <p:cNvPr id="388" name="Google Shape;388;p30"/>
          <p:cNvCxnSpPr>
            <a:stCxn id="379" idx="3"/>
            <a:endCxn id="385" idx="2"/>
          </p:cNvCxnSpPr>
          <p:nvPr/>
        </p:nvCxnSpPr>
        <p:spPr>
          <a:xfrm>
            <a:off x="2110088" y="2761763"/>
            <a:ext cx="339000" cy="310200"/>
          </a:xfrm>
          <a:prstGeom prst="straightConnector1">
            <a:avLst/>
          </a:prstGeom>
          <a:noFill/>
          <a:ln cap="flat" cmpd="sng" w="9525">
            <a:solidFill>
              <a:schemeClr val="dk2"/>
            </a:solidFill>
            <a:prstDash val="solid"/>
            <a:round/>
            <a:headEnd len="sm" w="sm" type="none"/>
            <a:tailEnd len="med" w="med" type="triangle"/>
          </a:ln>
        </p:spPr>
      </p:cxnSp>
      <p:cxnSp>
        <p:nvCxnSpPr>
          <p:cNvPr id="389" name="Google Shape;389;p30"/>
          <p:cNvCxnSpPr>
            <a:stCxn id="380" idx="3"/>
            <a:endCxn id="385" idx="2"/>
          </p:cNvCxnSpPr>
          <p:nvPr/>
        </p:nvCxnSpPr>
        <p:spPr>
          <a:xfrm flipH="1" rot="10800000">
            <a:off x="2110088" y="3072019"/>
            <a:ext cx="339000" cy="36000"/>
          </a:xfrm>
          <a:prstGeom prst="straightConnector1">
            <a:avLst/>
          </a:prstGeom>
          <a:noFill/>
          <a:ln cap="flat" cmpd="sng" w="9525">
            <a:solidFill>
              <a:schemeClr val="dk2"/>
            </a:solidFill>
            <a:prstDash val="solid"/>
            <a:round/>
            <a:headEnd len="sm" w="sm" type="none"/>
            <a:tailEnd len="med" w="med" type="triangle"/>
          </a:ln>
        </p:spPr>
      </p:cxnSp>
      <p:cxnSp>
        <p:nvCxnSpPr>
          <p:cNvPr id="390" name="Google Shape;390;p30"/>
          <p:cNvCxnSpPr>
            <a:stCxn id="381" idx="3"/>
            <a:endCxn id="385" idx="2"/>
          </p:cNvCxnSpPr>
          <p:nvPr/>
        </p:nvCxnSpPr>
        <p:spPr>
          <a:xfrm flipH="1" rot="10800000">
            <a:off x="2110088" y="3072075"/>
            <a:ext cx="339000" cy="382200"/>
          </a:xfrm>
          <a:prstGeom prst="straightConnector1">
            <a:avLst/>
          </a:prstGeom>
          <a:noFill/>
          <a:ln cap="flat" cmpd="sng" w="9525">
            <a:solidFill>
              <a:schemeClr val="dk2"/>
            </a:solidFill>
            <a:prstDash val="solid"/>
            <a:round/>
            <a:headEnd len="sm" w="sm" type="none"/>
            <a:tailEnd len="med" w="med" type="triangle"/>
          </a:ln>
        </p:spPr>
      </p:cxnSp>
      <p:cxnSp>
        <p:nvCxnSpPr>
          <p:cNvPr id="391" name="Google Shape;391;p30"/>
          <p:cNvCxnSpPr>
            <a:stCxn id="382" idx="3"/>
            <a:endCxn id="385" idx="2"/>
          </p:cNvCxnSpPr>
          <p:nvPr/>
        </p:nvCxnSpPr>
        <p:spPr>
          <a:xfrm flipH="1" rot="10800000">
            <a:off x="2110088" y="3072131"/>
            <a:ext cx="339000" cy="728400"/>
          </a:xfrm>
          <a:prstGeom prst="straightConnector1">
            <a:avLst/>
          </a:prstGeom>
          <a:noFill/>
          <a:ln cap="flat" cmpd="sng" w="9525">
            <a:solidFill>
              <a:schemeClr val="dk2"/>
            </a:solidFill>
            <a:prstDash val="solid"/>
            <a:round/>
            <a:headEnd len="sm" w="sm" type="none"/>
            <a:tailEnd len="med" w="med" type="triangle"/>
          </a:ln>
        </p:spPr>
      </p:cxnSp>
      <p:cxnSp>
        <p:nvCxnSpPr>
          <p:cNvPr id="392" name="Google Shape;392;p30"/>
          <p:cNvCxnSpPr>
            <a:stCxn id="383" idx="3"/>
            <a:endCxn id="385" idx="2"/>
          </p:cNvCxnSpPr>
          <p:nvPr/>
        </p:nvCxnSpPr>
        <p:spPr>
          <a:xfrm flipH="1" rot="10800000">
            <a:off x="2110088" y="3072188"/>
            <a:ext cx="339000" cy="1074600"/>
          </a:xfrm>
          <a:prstGeom prst="straightConnector1">
            <a:avLst/>
          </a:prstGeom>
          <a:noFill/>
          <a:ln cap="flat" cmpd="sng" w="9525">
            <a:solidFill>
              <a:schemeClr val="dk2"/>
            </a:solidFill>
            <a:prstDash val="solid"/>
            <a:round/>
            <a:headEnd len="sm" w="sm" type="none"/>
            <a:tailEnd len="med" w="med" type="triangle"/>
          </a:ln>
        </p:spPr>
      </p:cxnSp>
      <p:sp>
        <p:nvSpPr>
          <p:cNvPr id="393" name="Google Shape;393;p30"/>
          <p:cNvSpPr/>
          <p:nvPr/>
        </p:nvSpPr>
        <p:spPr>
          <a:xfrm>
            <a:off x="4459370" y="1706405"/>
            <a:ext cx="1284600" cy="28167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Clr>
                <a:schemeClr val="dk1"/>
              </a:buClr>
              <a:buSzPts val="1400"/>
              <a:buFont typeface="Rockwell"/>
              <a:buNone/>
            </a:pPr>
            <a:r>
              <a:rPr b="1" lang="bg">
                <a:latin typeface="Rockwell"/>
                <a:ea typeface="Rockwell"/>
                <a:cs typeface="Rockwell"/>
                <a:sym typeface="Rockwell"/>
              </a:rPr>
              <a:t>Bytecode</a:t>
            </a:r>
            <a:endParaRPr b="1" i="0" sz="1400" u="none" cap="none" strike="noStrike">
              <a:latin typeface="Rockwell"/>
              <a:ea typeface="Rockwell"/>
              <a:cs typeface="Rockwell"/>
              <a:sym typeface="Rockwell"/>
            </a:endParaRPr>
          </a:p>
        </p:txBody>
      </p:sp>
      <p:sp>
        <p:nvSpPr>
          <p:cNvPr id="394" name="Google Shape;394;p30"/>
          <p:cNvSpPr/>
          <p:nvPr/>
        </p:nvSpPr>
        <p:spPr>
          <a:xfrm>
            <a:off x="4637725" y="2404650"/>
            <a:ext cx="975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file1.</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sp>
        <p:nvSpPr>
          <p:cNvPr id="395" name="Google Shape;395;p30"/>
          <p:cNvSpPr/>
          <p:nvPr/>
        </p:nvSpPr>
        <p:spPr>
          <a:xfrm>
            <a:off x="4637726" y="2750900"/>
            <a:ext cx="9759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file2.</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sp>
        <p:nvSpPr>
          <p:cNvPr id="396" name="Google Shape;396;p30"/>
          <p:cNvSpPr/>
          <p:nvPr/>
        </p:nvSpPr>
        <p:spPr>
          <a:xfrm>
            <a:off x="4637726" y="3097150"/>
            <a:ext cx="9930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a:t>
            </a:r>
            <a:r>
              <a:rPr b="1" lang="bg">
                <a:latin typeface="Bookman Old Style"/>
                <a:ea typeface="Bookman Old Style"/>
                <a:cs typeface="Bookman Old Style"/>
                <a:sym typeface="Bookman Old Style"/>
              </a:rPr>
              <a:t>3</a:t>
            </a:r>
            <a:r>
              <a:rPr b="1" i="0" lang="bg" sz="1400" u="none" cap="none" strike="noStrike">
                <a:latin typeface="Bookman Old Style"/>
                <a:ea typeface="Bookman Old Style"/>
                <a:cs typeface="Bookman Old Style"/>
                <a:sym typeface="Bookman Old Style"/>
              </a:rPr>
              <a:t>.</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sp>
        <p:nvSpPr>
          <p:cNvPr id="397" name="Google Shape;397;p30"/>
          <p:cNvSpPr/>
          <p:nvPr/>
        </p:nvSpPr>
        <p:spPr>
          <a:xfrm>
            <a:off x="4637726" y="3443400"/>
            <a:ext cx="9930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file4.</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sp>
        <p:nvSpPr>
          <p:cNvPr id="398" name="Google Shape;398;p30"/>
          <p:cNvSpPr/>
          <p:nvPr/>
        </p:nvSpPr>
        <p:spPr>
          <a:xfrm>
            <a:off x="4637726" y="3789675"/>
            <a:ext cx="9930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file5.</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sp>
        <p:nvSpPr>
          <p:cNvPr id="399" name="Google Shape;399;p30"/>
          <p:cNvSpPr/>
          <p:nvPr/>
        </p:nvSpPr>
        <p:spPr>
          <a:xfrm>
            <a:off x="4637726" y="4135925"/>
            <a:ext cx="993000" cy="252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400"/>
              <a:buFont typeface="Bookman Old Style"/>
              <a:buNone/>
            </a:pPr>
            <a:r>
              <a:rPr b="1" i="0" lang="bg" sz="1400" u="none" cap="none" strike="noStrike">
                <a:latin typeface="Bookman Old Style"/>
                <a:ea typeface="Bookman Old Style"/>
                <a:cs typeface="Bookman Old Style"/>
                <a:sym typeface="Bookman Old Style"/>
              </a:rPr>
              <a:t>file6.</a:t>
            </a:r>
            <a:r>
              <a:rPr b="1" lang="bg">
                <a:latin typeface="Bookman Old Style"/>
                <a:ea typeface="Bookman Old Style"/>
                <a:cs typeface="Bookman Old Style"/>
                <a:sym typeface="Bookman Old Style"/>
              </a:rPr>
              <a:t>pyc</a:t>
            </a:r>
            <a:endParaRPr b="1" i="0" sz="1400" u="none" cap="none" strike="noStrike">
              <a:latin typeface="Bookman Old Style"/>
              <a:ea typeface="Bookman Old Style"/>
              <a:cs typeface="Bookman Old Style"/>
              <a:sym typeface="Bookman Old Style"/>
            </a:endParaRPr>
          </a:p>
        </p:txBody>
      </p:sp>
      <p:cxnSp>
        <p:nvCxnSpPr>
          <p:cNvPr id="400" name="Google Shape;400;p30"/>
          <p:cNvCxnSpPr>
            <a:stCxn id="394" idx="3"/>
          </p:cNvCxnSpPr>
          <p:nvPr/>
        </p:nvCxnSpPr>
        <p:spPr>
          <a:xfrm>
            <a:off x="5613625" y="2530800"/>
            <a:ext cx="625200" cy="805200"/>
          </a:xfrm>
          <a:prstGeom prst="straightConnector1">
            <a:avLst/>
          </a:prstGeom>
          <a:noFill/>
          <a:ln cap="flat" cmpd="sng" w="9525">
            <a:solidFill>
              <a:schemeClr val="dk2"/>
            </a:solidFill>
            <a:prstDash val="solid"/>
            <a:round/>
            <a:headEnd len="sm" w="sm" type="none"/>
            <a:tailEnd len="med" w="med" type="triangle"/>
          </a:ln>
        </p:spPr>
      </p:cxnSp>
      <p:cxnSp>
        <p:nvCxnSpPr>
          <p:cNvPr id="401" name="Google Shape;401;p30"/>
          <p:cNvCxnSpPr>
            <a:stCxn id="395" idx="3"/>
          </p:cNvCxnSpPr>
          <p:nvPr/>
        </p:nvCxnSpPr>
        <p:spPr>
          <a:xfrm>
            <a:off x="5613626" y="2877050"/>
            <a:ext cx="625200" cy="458700"/>
          </a:xfrm>
          <a:prstGeom prst="straightConnector1">
            <a:avLst/>
          </a:prstGeom>
          <a:noFill/>
          <a:ln cap="flat" cmpd="sng" w="9525">
            <a:solidFill>
              <a:schemeClr val="dk2"/>
            </a:solidFill>
            <a:prstDash val="solid"/>
            <a:round/>
            <a:headEnd len="sm" w="sm" type="none"/>
            <a:tailEnd len="med" w="med" type="triangle"/>
          </a:ln>
        </p:spPr>
      </p:cxnSp>
      <p:cxnSp>
        <p:nvCxnSpPr>
          <p:cNvPr id="402" name="Google Shape;402;p30"/>
          <p:cNvCxnSpPr>
            <a:stCxn id="396" idx="3"/>
          </p:cNvCxnSpPr>
          <p:nvPr/>
        </p:nvCxnSpPr>
        <p:spPr>
          <a:xfrm>
            <a:off x="5630726" y="3223300"/>
            <a:ext cx="625200" cy="112800"/>
          </a:xfrm>
          <a:prstGeom prst="straightConnector1">
            <a:avLst/>
          </a:prstGeom>
          <a:noFill/>
          <a:ln cap="flat" cmpd="sng" w="9525">
            <a:solidFill>
              <a:schemeClr val="dk2"/>
            </a:solidFill>
            <a:prstDash val="solid"/>
            <a:round/>
            <a:headEnd len="sm" w="sm" type="none"/>
            <a:tailEnd len="med" w="med" type="triangle"/>
          </a:ln>
        </p:spPr>
      </p:cxnSp>
      <p:cxnSp>
        <p:nvCxnSpPr>
          <p:cNvPr id="403" name="Google Shape;403;p30"/>
          <p:cNvCxnSpPr>
            <a:stCxn id="397" idx="3"/>
          </p:cNvCxnSpPr>
          <p:nvPr/>
        </p:nvCxnSpPr>
        <p:spPr>
          <a:xfrm flipH="1" rot="10800000">
            <a:off x="5630726" y="3336150"/>
            <a:ext cx="625200" cy="233400"/>
          </a:xfrm>
          <a:prstGeom prst="straightConnector1">
            <a:avLst/>
          </a:prstGeom>
          <a:noFill/>
          <a:ln cap="flat" cmpd="sng" w="9525">
            <a:solidFill>
              <a:schemeClr val="dk2"/>
            </a:solidFill>
            <a:prstDash val="solid"/>
            <a:round/>
            <a:headEnd len="sm" w="sm" type="none"/>
            <a:tailEnd len="med" w="med" type="triangle"/>
          </a:ln>
        </p:spPr>
      </p:cxnSp>
      <p:cxnSp>
        <p:nvCxnSpPr>
          <p:cNvPr id="404" name="Google Shape;404;p30"/>
          <p:cNvCxnSpPr>
            <a:stCxn id="398" idx="3"/>
          </p:cNvCxnSpPr>
          <p:nvPr/>
        </p:nvCxnSpPr>
        <p:spPr>
          <a:xfrm flipH="1" rot="10800000">
            <a:off x="5630726" y="3335925"/>
            <a:ext cx="625200" cy="579900"/>
          </a:xfrm>
          <a:prstGeom prst="straightConnector1">
            <a:avLst/>
          </a:prstGeom>
          <a:noFill/>
          <a:ln cap="flat" cmpd="sng" w="9525">
            <a:solidFill>
              <a:schemeClr val="dk2"/>
            </a:solidFill>
            <a:prstDash val="solid"/>
            <a:round/>
            <a:headEnd len="sm" w="sm" type="none"/>
            <a:tailEnd len="med" w="med" type="triangle"/>
          </a:ln>
        </p:spPr>
      </p:cxnSp>
      <p:cxnSp>
        <p:nvCxnSpPr>
          <p:cNvPr id="405" name="Google Shape;405;p30"/>
          <p:cNvCxnSpPr>
            <a:stCxn id="399" idx="3"/>
          </p:cNvCxnSpPr>
          <p:nvPr/>
        </p:nvCxnSpPr>
        <p:spPr>
          <a:xfrm flipH="1" rot="10800000">
            <a:off x="5630726" y="3335975"/>
            <a:ext cx="625200" cy="926100"/>
          </a:xfrm>
          <a:prstGeom prst="straightConnector1">
            <a:avLst/>
          </a:prstGeom>
          <a:noFill/>
          <a:ln cap="flat" cmpd="sng" w="9525">
            <a:solidFill>
              <a:schemeClr val="dk2"/>
            </a:solidFill>
            <a:prstDash val="solid"/>
            <a:round/>
            <a:headEnd len="sm" w="sm" type="none"/>
            <a:tailEnd len="med" w="med" type="triangle"/>
          </a:ln>
        </p:spPr>
      </p:cxnSp>
      <p:cxnSp>
        <p:nvCxnSpPr>
          <p:cNvPr id="406" name="Google Shape;406;p30"/>
          <p:cNvCxnSpPr>
            <a:stCxn id="385" idx="6"/>
            <a:endCxn id="394" idx="1"/>
          </p:cNvCxnSpPr>
          <p:nvPr/>
        </p:nvCxnSpPr>
        <p:spPr>
          <a:xfrm flipH="1" rot="10800000">
            <a:off x="4315300" y="2530900"/>
            <a:ext cx="322500" cy="541200"/>
          </a:xfrm>
          <a:prstGeom prst="straightConnector1">
            <a:avLst/>
          </a:prstGeom>
          <a:noFill/>
          <a:ln cap="flat" cmpd="sng" w="9525">
            <a:solidFill>
              <a:schemeClr val="dk2"/>
            </a:solidFill>
            <a:prstDash val="solid"/>
            <a:round/>
            <a:headEnd len="sm" w="sm" type="none"/>
            <a:tailEnd len="med" w="med" type="triangle"/>
          </a:ln>
        </p:spPr>
      </p:cxnSp>
      <p:cxnSp>
        <p:nvCxnSpPr>
          <p:cNvPr id="407" name="Google Shape;407;p30"/>
          <p:cNvCxnSpPr>
            <a:stCxn id="385" idx="6"/>
            <a:endCxn id="395" idx="1"/>
          </p:cNvCxnSpPr>
          <p:nvPr/>
        </p:nvCxnSpPr>
        <p:spPr>
          <a:xfrm flipH="1" rot="10800000">
            <a:off x="4315300" y="2877100"/>
            <a:ext cx="322500" cy="195000"/>
          </a:xfrm>
          <a:prstGeom prst="straightConnector1">
            <a:avLst/>
          </a:prstGeom>
          <a:noFill/>
          <a:ln cap="flat" cmpd="sng" w="9525">
            <a:solidFill>
              <a:schemeClr val="dk2"/>
            </a:solidFill>
            <a:prstDash val="solid"/>
            <a:round/>
            <a:headEnd len="sm" w="sm" type="none"/>
            <a:tailEnd len="med" w="med" type="triangle"/>
          </a:ln>
        </p:spPr>
      </p:cxnSp>
      <p:cxnSp>
        <p:nvCxnSpPr>
          <p:cNvPr id="408" name="Google Shape;408;p30"/>
          <p:cNvCxnSpPr>
            <a:stCxn id="385" idx="6"/>
            <a:endCxn id="396" idx="1"/>
          </p:cNvCxnSpPr>
          <p:nvPr/>
        </p:nvCxnSpPr>
        <p:spPr>
          <a:xfrm>
            <a:off x="4315300" y="3072100"/>
            <a:ext cx="322500" cy="151200"/>
          </a:xfrm>
          <a:prstGeom prst="straightConnector1">
            <a:avLst/>
          </a:prstGeom>
          <a:noFill/>
          <a:ln cap="flat" cmpd="sng" w="9525">
            <a:solidFill>
              <a:schemeClr val="dk2"/>
            </a:solidFill>
            <a:prstDash val="solid"/>
            <a:round/>
            <a:headEnd len="sm" w="sm" type="none"/>
            <a:tailEnd len="med" w="med" type="triangle"/>
          </a:ln>
        </p:spPr>
      </p:cxnSp>
      <p:cxnSp>
        <p:nvCxnSpPr>
          <p:cNvPr id="409" name="Google Shape;409;p30"/>
          <p:cNvCxnSpPr>
            <a:stCxn id="385" idx="6"/>
            <a:endCxn id="397" idx="1"/>
          </p:cNvCxnSpPr>
          <p:nvPr/>
        </p:nvCxnSpPr>
        <p:spPr>
          <a:xfrm>
            <a:off x="4315300" y="3072100"/>
            <a:ext cx="322500" cy="497400"/>
          </a:xfrm>
          <a:prstGeom prst="straightConnector1">
            <a:avLst/>
          </a:prstGeom>
          <a:noFill/>
          <a:ln cap="flat" cmpd="sng" w="9525">
            <a:solidFill>
              <a:schemeClr val="dk2"/>
            </a:solidFill>
            <a:prstDash val="solid"/>
            <a:round/>
            <a:headEnd len="sm" w="sm" type="none"/>
            <a:tailEnd len="med" w="med" type="triangle"/>
          </a:ln>
        </p:spPr>
      </p:cxnSp>
      <p:cxnSp>
        <p:nvCxnSpPr>
          <p:cNvPr id="410" name="Google Shape;410;p30"/>
          <p:cNvCxnSpPr>
            <a:stCxn id="385" idx="6"/>
            <a:endCxn id="398" idx="1"/>
          </p:cNvCxnSpPr>
          <p:nvPr/>
        </p:nvCxnSpPr>
        <p:spPr>
          <a:xfrm>
            <a:off x="4315300" y="3072100"/>
            <a:ext cx="322500" cy="843600"/>
          </a:xfrm>
          <a:prstGeom prst="straightConnector1">
            <a:avLst/>
          </a:prstGeom>
          <a:noFill/>
          <a:ln cap="flat" cmpd="sng" w="9525">
            <a:solidFill>
              <a:schemeClr val="dk2"/>
            </a:solidFill>
            <a:prstDash val="solid"/>
            <a:round/>
            <a:headEnd len="sm" w="sm" type="none"/>
            <a:tailEnd len="med" w="med" type="triangle"/>
          </a:ln>
        </p:spPr>
      </p:cxnSp>
      <p:cxnSp>
        <p:nvCxnSpPr>
          <p:cNvPr id="411" name="Google Shape;411;p30"/>
          <p:cNvCxnSpPr>
            <a:stCxn id="385" idx="6"/>
            <a:endCxn id="399" idx="1"/>
          </p:cNvCxnSpPr>
          <p:nvPr/>
        </p:nvCxnSpPr>
        <p:spPr>
          <a:xfrm>
            <a:off x="4315300" y="3072100"/>
            <a:ext cx="322500" cy="1190100"/>
          </a:xfrm>
          <a:prstGeom prst="straightConnector1">
            <a:avLst/>
          </a:prstGeom>
          <a:noFill/>
          <a:ln cap="flat" cmpd="sng" w="9525">
            <a:solidFill>
              <a:schemeClr val="dk2"/>
            </a:solidFill>
            <a:prstDash val="solid"/>
            <a:round/>
            <a:headEnd len="sm" w="sm" type="none"/>
            <a:tailEnd len="med" w="med" type="triangle"/>
          </a:ln>
        </p:spPr>
      </p:cxnSp>
      <p:sp>
        <p:nvSpPr>
          <p:cNvPr id="412" name="Google Shape;412;p30"/>
          <p:cNvSpPr/>
          <p:nvPr/>
        </p:nvSpPr>
        <p:spPr>
          <a:xfrm>
            <a:off x="5923755" y="2881262"/>
            <a:ext cx="1866300" cy="9261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Clr>
                <a:schemeClr val="dk1"/>
              </a:buClr>
              <a:buSzPts val="1400"/>
              <a:buFont typeface="Rockwell"/>
              <a:buNone/>
            </a:pPr>
            <a:r>
              <a:rPr b="1" lang="bg">
                <a:latin typeface="Rockwell"/>
                <a:ea typeface="Rockwell"/>
                <a:cs typeface="Rockwell"/>
                <a:sym typeface="Rockwell"/>
              </a:rPr>
              <a:t>Python Virtual  Machine</a:t>
            </a:r>
            <a:br>
              <a:rPr b="1" i="0" lang="bg" sz="1400" u="none" cap="none" strike="noStrike">
                <a:solidFill>
                  <a:schemeClr val="dk1"/>
                </a:solidFill>
                <a:latin typeface="Rockwell"/>
                <a:ea typeface="Rockwell"/>
                <a:cs typeface="Rockwell"/>
                <a:sym typeface="Rockwell"/>
              </a:rPr>
            </a:br>
            <a:endParaRPr b="1" i="0" sz="1400" u="none" cap="none" strike="noStrike">
              <a:solidFill>
                <a:schemeClr val="dk1"/>
              </a:solidFill>
              <a:latin typeface="Rockwell"/>
              <a:ea typeface="Rockwell"/>
              <a:cs typeface="Rockwell"/>
              <a:sym typeface="Rockwell"/>
            </a:endParaRPr>
          </a:p>
        </p:txBody>
      </p:sp>
      <p:cxnSp>
        <p:nvCxnSpPr>
          <p:cNvPr id="413" name="Google Shape;413;p30"/>
          <p:cNvCxnSpPr>
            <a:stCxn id="384" idx="1"/>
            <a:endCxn id="385" idx="0"/>
          </p:cNvCxnSpPr>
          <p:nvPr/>
        </p:nvCxnSpPr>
        <p:spPr>
          <a:xfrm flipH="1">
            <a:off x="3382178" y="1106718"/>
            <a:ext cx="635400" cy="995400"/>
          </a:xfrm>
          <a:prstGeom prst="straightConnector1">
            <a:avLst/>
          </a:prstGeom>
          <a:noFill/>
          <a:ln cap="flat" cmpd="sng" w="9525">
            <a:solidFill>
              <a:schemeClr val="dk2"/>
            </a:solidFill>
            <a:prstDash val="solid"/>
            <a:round/>
            <a:headEnd len="sm" w="sm" type="none"/>
            <a:tailEnd len="med" w="med" type="triangle"/>
          </a:ln>
        </p:spPr>
      </p:cxnSp>
      <p:cxnSp>
        <p:nvCxnSpPr>
          <p:cNvPr id="414" name="Google Shape;414;p30"/>
          <p:cNvCxnSpPr>
            <a:stCxn id="384" idx="3"/>
            <a:endCxn id="412" idx="0"/>
          </p:cNvCxnSpPr>
          <p:nvPr/>
        </p:nvCxnSpPr>
        <p:spPr>
          <a:xfrm>
            <a:off x="6257930" y="1106718"/>
            <a:ext cx="599100" cy="1774500"/>
          </a:xfrm>
          <a:prstGeom prst="straightConnector1">
            <a:avLst/>
          </a:prstGeom>
          <a:noFill/>
          <a:ln cap="flat" cmpd="sng" w="9525">
            <a:solidFill>
              <a:schemeClr val="dk2"/>
            </a:solidFill>
            <a:prstDash val="solid"/>
            <a:round/>
            <a:headEnd len="sm" w="sm" type="none"/>
            <a:tailEnd len="med" w="med" type="triangle"/>
          </a:ln>
        </p:spPr>
      </p:cxnSp>
      <p:cxnSp>
        <p:nvCxnSpPr>
          <p:cNvPr id="415" name="Google Shape;415;p30"/>
          <p:cNvCxnSpPr>
            <a:stCxn id="412" idx="6"/>
            <a:endCxn id="386" idx="2"/>
          </p:cNvCxnSpPr>
          <p:nvPr/>
        </p:nvCxnSpPr>
        <p:spPr>
          <a:xfrm flipH="1" rot="10800000">
            <a:off x="7790056" y="2127512"/>
            <a:ext cx="95700" cy="1216800"/>
          </a:xfrm>
          <a:prstGeom prst="straightConnector1">
            <a:avLst/>
          </a:prstGeom>
          <a:noFill/>
          <a:ln cap="flat" cmpd="sng" w="9525">
            <a:solidFill>
              <a:schemeClr val="dk2"/>
            </a:solidFill>
            <a:prstDash val="solid"/>
            <a:round/>
            <a:headEnd len="sm" w="sm" type="none"/>
            <a:tailEnd len="med" w="med" type="triangle"/>
          </a:ln>
        </p:spPr>
      </p:cxnSp>
      <p:pic>
        <p:nvPicPr>
          <p:cNvPr descr="Classic B - L - T - Sandwiches With Tomato, Avocado - Classic Blt Sandwich  Ingredients - 700x477 PNG Download - PNGkit" id="416" name="Google Shape;416;p30"/>
          <p:cNvPicPr preferRelativeResize="0"/>
          <p:nvPr/>
        </p:nvPicPr>
        <p:blipFill rotWithShape="1">
          <a:blip r:embed="rId3">
            <a:alphaModFix/>
          </a:blip>
          <a:srcRect b="12460" l="0" r="0" t="-12460"/>
          <a:stretch/>
        </p:blipFill>
        <p:spPr>
          <a:xfrm>
            <a:off x="527750" y="4205179"/>
            <a:ext cx="1939825" cy="720725"/>
          </a:xfrm>
          <a:prstGeom prst="rect">
            <a:avLst/>
          </a:prstGeom>
          <a:noFill/>
          <a:ln>
            <a:noFill/>
          </a:ln>
        </p:spPr>
      </p:pic>
      <p:pic>
        <p:nvPicPr>
          <p:cNvPr descr="Burger Toppings Stock Illustrations – 101 Burger Toppings Stock  Illustrations, Vectors &amp;amp; Clipart - Dreamstime" id="417" name="Google Shape;417;p30"/>
          <p:cNvPicPr preferRelativeResize="0"/>
          <p:nvPr/>
        </p:nvPicPr>
        <p:blipFill rotWithShape="1">
          <a:blip r:embed="rId4">
            <a:alphaModFix/>
          </a:blip>
          <a:srcRect b="0" l="0" r="0" t="0"/>
          <a:stretch/>
        </p:blipFill>
        <p:spPr>
          <a:xfrm>
            <a:off x="4426988" y="4399725"/>
            <a:ext cx="1421526" cy="755274"/>
          </a:xfrm>
          <a:prstGeom prst="rect">
            <a:avLst/>
          </a:prstGeom>
          <a:noFill/>
          <a:ln>
            <a:noFill/>
          </a:ln>
        </p:spPr>
      </p:pic>
      <p:pic>
        <p:nvPicPr>
          <p:cNvPr id="418" name="Google Shape;418;p30"/>
          <p:cNvPicPr preferRelativeResize="0"/>
          <p:nvPr/>
        </p:nvPicPr>
        <p:blipFill rotWithShape="1">
          <a:blip r:embed="rId5">
            <a:alphaModFix/>
          </a:blip>
          <a:srcRect b="0" l="0" r="0" t="0"/>
          <a:stretch/>
        </p:blipFill>
        <p:spPr>
          <a:xfrm>
            <a:off x="6635376" y="1618200"/>
            <a:ext cx="1421538" cy="1421538"/>
          </a:xfrm>
          <a:prstGeom prst="rect">
            <a:avLst/>
          </a:prstGeom>
          <a:noFill/>
          <a:ln>
            <a:noFill/>
          </a:ln>
        </p:spPr>
      </p:pic>
      <p:pic>
        <p:nvPicPr>
          <p:cNvPr id="419" name="Google Shape;419;p30"/>
          <p:cNvPicPr preferRelativeResize="0"/>
          <p:nvPr/>
        </p:nvPicPr>
        <p:blipFill rotWithShape="1">
          <a:blip r:embed="rId6">
            <a:alphaModFix/>
          </a:blip>
          <a:srcRect b="0" l="0" r="0" t="0"/>
          <a:stretch/>
        </p:blipFill>
        <p:spPr>
          <a:xfrm>
            <a:off x="2880450" y="2110553"/>
            <a:ext cx="872140" cy="6098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500"/>
                                        <p:tgtEl>
                                          <p:spTgt spid="3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500"/>
                                        <p:tgtEl>
                                          <p:spTgt spid="3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500"/>
                                        <p:tgtEl>
                                          <p:spTgt spid="3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500"/>
                                        <p:tgtEl>
                                          <p:spTgt spid="3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500"/>
                                        <p:tgtEl>
                                          <p:spTgt spid="3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3"/>
          <p:cNvSpPr txBox="1"/>
          <p:nvPr>
            <p:ph type="title"/>
          </p:nvPr>
        </p:nvSpPr>
        <p:spPr>
          <a:xfrm>
            <a:off x="1303800" y="69225"/>
            <a:ext cx="7030500" cy="56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Bitwise operators</a:t>
            </a:r>
            <a:endParaRPr/>
          </a:p>
        </p:txBody>
      </p:sp>
      <p:sp>
        <p:nvSpPr>
          <p:cNvPr id="761" name="Google Shape;761;p93"/>
          <p:cNvSpPr txBox="1"/>
          <p:nvPr>
            <p:ph idx="1" type="body"/>
          </p:nvPr>
        </p:nvSpPr>
        <p:spPr>
          <a:xfrm>
            <a:off x="1303800" y="599600"/>
            <a:ext cx="7030500" cy="3932100"/>
          </a:xfrm>
          <a:prstGeom prst="rect">
            <a:avLst/>
          </a:prstGeom>
        </p:spPr>
        <p:txBody>
          <a:bodyPr anchorCtr="0" anchor="t" bIns="91425" lIns="91425" spcFirstLastPara="1" rIns="91425" wrap="square" tIns="91425">
            <a:normAutofit/>
          </a:bodyPr>
          <a:lstStyle/>
          <a:p>
            <a:pPr indent="0" lvl="0" marL="0" marR="127000" rtl="0" algn="l">
              <a:spcBef>
                <a:spcPts val="500"/>
              </a:spcBef>
              <a:spcAft>
                <a:spcPts val="0"/>
              </a:spcAft>
              <a:buNone/>
            </a:pPr>
            <a:r>
              <a:rPr lang="bg" sz="1050">
                <a:solidFill>
                  <a:srgbClr val="202122"/>
                </a:solidFill>
                <a:latin typeface="Arial"/>
                <a:ea typeface="Arial"/>
                <a:cs typeface="Arial"/>
                <a:sym typeface="Arial"/>
              </a:rPr>
              <a:t>All integers may be tested or modified by the </a:t>
            </a:r>
            <a:r>
              <a:rPr lang="bg" sz="1050">
                <a:solidFill>
                  <a:srgbClr val="3366BB"/>
                </a:solidFill>
                <a:uFill>
                  <a:noFill/>
                </a:uFill>
                <a:latin typeface="Arial"/>
                <a:ea typeface="Arial"/>
                <a:cs typeface="Arial"/>
                <a:sym typeface="Arial"/>
                <a:hlinkClick r:id="rId3">
                  <a:extLst>
                    <a:ext uri="{A12FA001-AC4F-418D-AE19-62706E023703}">
                      <ahyp:hlinkClr val="tx"/>
                    </a:ext>
                  </a:extLst>
                </a:hlinkClick>
              </a:rPr>
              <a:t>Bitwise Operators</a:t>
            </a:r>
            <a:r>
              <a:rPr lang="bg" sz="1050">
                <a:solidFill>
                  <a:srgbClr val="202122"/>
                </a:solidFill>
                <a:latin typeface="Arial"/>
                <a:ea typeface="Arial"/>
                <a:cs typeface="Arial"/>
                <a:sym typeface="Arial"/>
              </a:rPr>
              <a:t>: </a:t>
            </a:r>
            <a:r>
              <a:rPr lang="bg" sz="1050">
                <a:solidFill>
                  <a:srgbClr val="000000"/>
                </a:solidFill>
                <a:highlight>
                  <a:srgbClr val="F8F9FA"/>
                </a:highlight>
                <a:latin typeface="Courier New"/>
                <a:ea typeface="Courier New"/>
                <a:cs typeface="Courier New"/>
                <a:sym typeface="Courier New"/>
              </a:rPr>
              <a:t>&amp;</a:t>
            </a:r>
            <a:r>
              <a:rPr lang="bg" sz="1050">
                <a:solidFill>
                  <a:srgbClr val="202122"/>
                </a:solidFill>
                <a:latin typeface="Arial"/>
                <a:ea typeface="Arial"/>
                <a:cs typeface="Arial"/>
                <a:sym typeface="Arial"/>
              </a:rPr>
              <a:t> (and),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(or),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(exclusive or), </a:t>
            </a:r>
            <a:r>
              <a:rPr lang="bg" sz="1050">
                <a:solidFill>
                  <a:srgbClr val="000000"/>
                </a:solidFill>
                <a:highlight>
                  <a:srgbClr val="F8F9FA"/>
                </a:highlight>
                <a:latin typeface="Courier New"/>
                <a:ea typeface="Courier New"/>
                <a:cs typeface="Courier New"/>
                <a:sym typeface="Courier New"/>
              </a:rPr>
              <a:t>&lt;&lt;</a:t>
            </a:r>
            <a:r>
              <a:rPr lang="bg" sz="1050">
                <a:solidFill>
                  <a:srgbClr val="202122"/>
                </a:solidFill>
                <a:latin typeface="Arial"/>
                <a:ea typeface="Arial"/>
                <a:cs typeface="Arial"/>
                <a:sym typeface="Arial"/>
              </a:rPr>
              <a:t> (shift left), </a:t>
            </a:r>
            <a:r>
              <a:rPr lang="bg" sz="1050">
                <a:solidFill>
                  <a:srgbClr val="000000"/>
                </a:solidFill>
                <a:highlight>
                  <a:srgbClr val="F8F9FA"/>
                </a:highlight>
                <a:latin typeface="Courier New"/>
                <a:ea typeface="Courier New"/>
                <a:cs typeface="Courier New"/>
                <a:sym typeface="Courier New"/>
              </a:rPr>
              <a:t>&gt;&gt;</a:t>
            </a:r>
            <a:r>
              <a:rPr lang="bg" sz="1050">
                <a:solidFill>
                  <a:srgbClr val="202122"/>
                </a:solidFill>
                <a:latin typeface="Arial"/>
                <a:ea typeface="Arial"/>
                <a:cs typeface="Arial"/>
                <a:sym typeface="Arial"/>
              </a:rPr>
              <a:t> (shift right) and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(invert). However it makes good sense to confine our description of these operators to non-decimal integers, particularly binary and hexadecimal.</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These operators are called 'bitwise' because they operate on individual bits within the integer.</a:t>
            </a:r>
            <a:endParaRPr sz="1050">
              <a:solidFill>
                <a:srgbClr val="202122"/>
              </a:solidFill>
              <a:latin typeface="Arial"/>
              <a:ea typeface="Arial"/>
              <a:cs typeface="Arial"/>
              <a:sym typeface="Arial"/>
            </a:endParaRPr>
          </a:p>
          <a:p>
            <a:pPr indent="0" lvl="0" marL="0" rtl="0" algn="l">
              <a:spcBef>
                <a:spcPts val="500"/>
              </a:spcBef>
              <a:spcAft>
                <a:spcPts val="0"/>
              </a:spcAft>
              <a:buNone/>
            </a:pPr>
            <a:r>
              <a:rPr b="1" lang="bg" sz="1050">
                <a:solidFill>
                  <a:srgbClr val="202122"/>
                </a:solidFill>
                <a:latin typeface="Arial"/>
                <a:ea typeface="Arial"/>
                <a:cs typeface="Arial"/>
                <a:sym typeface="Arial"/>
              </a:rPr>
              <a:t> &lt;&lt; shift left</a:t>
            </a:r>
            <a:endParaRPr b="1" sz="1050">
              <a:solidFill>
                <a:srgbClr val="202122"/>
              </a:solidFill>
              <a:latin typeface="Arial"/>
              <a:ea typeface="Arial"/>
              <a:cs typeface="Arial"/>
              <a:sym typeface="Arial"/>
            </a:endParaRPr>
          </a:p>
          <a:p>
            <a:pPr indent="0" lvl="0" marL="0" rtl="0" algn="l">
              <a:spcBef>
                <a:spcPts val="500"/>
              </a:spcBef>
              <a:spcAft>
                <a:spcPts val="0"/>
              </a:spcAft>
              <a:buNone/>
            </a:pPr>
            <a:r>
              <a:rPr lang="bg"/>
              <a:t>a = 4</a:t>
            </a:r>
            <a:endParaRPr/>
          </a:p>
          <a:p>
            <a:pPr indent="0" lvl="0" marL="0" rtl="0" algn="l">
              <a:spcBef>
                <a:spcPts val="1200"/>
              </a:spcBef>
              <a:spcAft>
                <a:spcPts val="0"/>
              </a:spcAft>
              <a:buNone/>
            </a:pPr>
            <a:r>
              <a:rPr lang="bg"/>
              <a:t>bin(a)</a:t>
            </a:r>
            <a:endParaRPr/>
          </a:p>
          <a:p>
            <a:pPr indent="0" lvl="0" marL="0" rtl="0" algn="l">
              <a:spcBef>
                <a:spcPts val="1200"/>
              </a:spcBef>
              <a:spcAft>
                <a:spcPts val="0"/>
              </a:spcAft>
              <a:buNone/>
            </a:pPr>
            <a:r>
              <a:rPr lang="bg"/>
              <a:t>Out[3]: '0b100'</a:t>
            </a:r>
            <a:endParaRPr/>
          </a:p>
          <a:p>
            <a:pPr indent="0" lvl="0" marL="0" rtl="0" algn="l">
              <a:spcBef>
                <a:spcPts val="1200"/>
              </a:spcBef>
              <a:spcAft>
                <a:spcPts val="0"/>
              </a:spcAft>
              <a:buNone/>
            </a:pPr>
            <a:r>
              <a:rPr lang="bg"/>
              <a:t>a = a &lt;&lt; 4</a:t>
            </a:r>
            <a:endParaRPr/>
          </a:p>
          <a:p>
            <a:pPr indent="0" lvl="0" marL="0" rtl="0" algn="l">
              <a:spcBef>
                <a:spcPts val="1200"/>
              </a:spcBef>
              <a:spcAft>
                <a:spcPts val="0"/>
              </a:spcAft>
              <a:buNone/>
            </a:pPr>
            <a:r>
              <a:rPr lang="bg"/>
              <a:t>bin(a)</a:t>
            </a:r>
            <a:endParaRPr/>
          </a:p>
          <a:p>
            <a:pPr indent="0" lvl="0" marL="0" rtl="0" algn="l">
              <a:spcBef>
                <a:spcPts val="1200"/>
              </a:spcBef>
              <a:spcAft>
                <a:spcPts val="0"/>
              </a:spcAft>
              <a:buNone/>
            </a:pPr>
            <a:r>
              <a:rPr lang="bg"/>
              <a:t>Out[5]: '0b1000000'</a:t>
            </a:r>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94"/>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&gt;&gt; shift right</a:t>
            </a:r>
            <a:endParaRPr b="1"/>
          </a:p>
          <a:p>
            <a:pPr indent="0" lvl="0" marL="0" rtl="0" algn="l">
              <a:spcBef>
                <a:spcPts val="1200"/>
              </a:spcBef>
              <a:spcAft>
                <a:spcPts val="0"/>
              </a:spcAft>
              <a:buNone/>
            </a:pPr>
            <a:r>
              <a:rPr lang="bg"/>
              <a:t>a = 4</a:t>
            </a:r>
            <a:endParaRPr/>
          </a:p>
          <a:p>
            <a:pPr indent="0" lvl="0" marL="0" rtl="0" algn="l">
              <a:spcBef>
                <a:spcPts val="1200"/>
              </a:spcBef>
              <a:spcAft>
                <a:spcPts val="0"/>
              </a:spcAft>
              <a:buNone/>
            </a:pPr>
            <a:r>
              <a:rPr lang="bg"/>
              <a:t>bin(a)</a:t>
            </a:r>
            <a:endParaRPr/>
          </a:p>
          <a:p>
            <a:pPr indent="0" lvl="0" marL="0" rtl="0" algn="l">
              <a:spcBef>
                <a:spcPts val="1200"/>
              </a:spcBef>
              <a:spcAft>
                <a:spcPts val="0"/>
              </a:spcAft>
              <a:buNone/>
            </a:pPr>
            <a:r>
              <a:rPr lang="bg"/>
              <a:t>Out[3]: '0b100'</a:t>
            </a:r>
            <a:endParaRPr/>
          </a:p>
          <a:p>
            <a:pPr indent="0" lvl="0" marL="0" rtl="0" algn="l">
              <a:spcBef>
                <a:spcPts val="1200"/>
              </a:spcBef>
              <a:spcAft>
                <a:spcPts val="0"/>
              </a:spcAft>
              <a:buNone/>
            </a:pPr>
            <a:r>
              <a:rPr lang="bg"/>
              <a:t>a = a &gt;&gt; 1</a:t>
            </a:r>
            <a:endParaRPr/>
          </a:p>
          <a:p>
            <a:pPr indent="0" lvl="0" marL="0" rtl="0" algn="l">
              <a:spcBef>
                <a:spcPts val="1200"/>
              </a:spcBef>
              <a:spcAft>
                <a:spcPts val="0"/>
              </a:spcAft>
              <a:buNone/>
            </a:pPr>
            <a:r>
              <a:rPr lang="bg"/>
              <a:t>bin(a)</a:t>
            </a:r>
            <a:endParaRPr/>
          </a:p>
          <a:p>
            <a:pPr indent="0" lvl="0" marL="0" rtl="0" algn="l">
              <a:spcBef>
                <a:spcPts val="1200"/>
              </a:spcBef>
              <a:spcAft>
                <a:spcPts val="0"/>
              </a:spcAft>
              <a:buNone/>
            </a:pPr>
            <a:r>
              <a:rPr lang="bg"/>
              <a:t>Out[5]: '0b10'</a:t>
            </a:r>
            <a:endParaRPr/>
          </a:p>
          <a:p>
            <a:pPr indent="0" lvl="0" marL="0" rtl="0" algn="l">
              <a:spcBef>
                <a:spcPts val="1200"/>
              </a:spcBef>
              <a:spcAft>
                <a:spcPts val="0"/>
              </a:spcAft>
              <a:buNone/>
            </a:pPr>
            <a:r>
              <a:rPr lang="bg"/>
              <a:t>a</a:t>
            </a:r>
            <a:endParaRPr/>
          </a:p>
          <a:p>
            <a:pPr indent="0" lvl="0" marL="0" rtl="0" algn="l">
              <a:spcBef>
                <a:spcPts val="1200"/>
              </a:spcBef>
              <a:spcAft>
                <a:spcPts val="0"/>
              </a:spcAft>
              <a:buNone/>
            </a:pPr>
            <a:r>
              <a:rPr lang="bg"/>
              <a:t>Out[6]: 2</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5"/>
          <p:cNvSpPr txBox="1"/>
          <p:nvPr>
            <p:ph idx="1" type="body"/>
          </p:nvPr>
        </p:nvSpPr>
        <p:spPr>
          <a:xfrm>
            <a:off x="1294425" y="196750"/>
            <a:ext cx="7030500" cy="4693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bg"/>
              <a:t>&amp; example - </a:t>
            </a: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&amp;</a:t>
            </a:r>
            <a:r>
              <a:rPr lang="bg" sz="1050">
                <a:solidFill>
                  <a:srgbClr val="202122"/>
                </a:solidFill>
                <a:highlight>
                  <a:srgbClr val="F5FFFA"/>
                </a:highlight>
                <a:latin typeface="Arial"/>
                <a:ea typeface="Arial"/>
                <a:cs typeface="Arial"/>
                <a:sym typeface="Arial"/>
              </a:rPr>
              <a:t> operator produces a true output when both corresponding bits are true: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bin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0b1010101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&amp;</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0b1111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'0b101'</a:t>
            </a:r>
            <a:endParaRPr sz="1050">
              <a:solidFill>
                <a:srgbClr val="BA212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a:t>a = 0</a:t>
            </a:r>
            <a:endParaRPr/>
          </a:p>
          <a:p>
            <a:pPr indent="0" lvl="0" marL="0" rtl="0" algn="l">
              <a:spcBef>
                <a:spcPts val="1200"/>
              </a:spcBef>
              <a:spcAft>
                <a:spcPts val="0"/>
              </a:spcAft>
              <a:buNone/>
            </a:pPr>
            <a:r>
              <a:rPr lang="bg"/>
              <a:t>a = a | 4 —&gt; Add 4 to a</a:t>
            </a:r>
            <a:endParaRPr/>
          </a:p>
          <a:p>
            <a:pPr indent="0" lvl="0" marL="0" rtl="0" algn="l">
              <a:spcBef>
                <a:spcPts val="1200"/>
              </a:spcBef>
              <a:spcAft>
                <a:spcPts val="0"/>
              </a:spcAft>
              <a:buNone/>
            </a:pPr>
            <a:r>
              <a:rPr lang="bg"/>
              <a:t>a</a:t>
            </a:r>
            <a:endParaRPr/>
          </a:p>
          <a:p>
            <a:pPr indent="0" lvl="0" marL="0" rtl="0" algn="l">
              <a:spcBef>
                <a:spcPts val="1200"/>
              </a:spcBef>
              <a:spcAft>
                <a:spcPts val="0"/>
              </a:spcAft>
              <a:buNone/>
            </a:pPr>
            <a:r>
              <a:rPr lang="bg"/>
              <a:t>Out[4]: 4</a:t>
            </a:r>
            <a:endParaRPr/>
          </a:p>
          <a:p>
            <a:pPr indent="0" lvl="0" marL="0" rtl="0" algn="l">
              <a:spcBef>
                <a:spcPts val="1200"/>
              </a:spcBef>
              <a:spcAft>
                <a:spcPts val="0"/>
              </a:spcAft>
              <a:buNone/>
            </a:pPr>
            <a:r>
              <a:rPr lang="bg"/>
              <a:t>a &amp; 4 != 0 —&gt; Check if 4 is in a</a:t>
            </a:r>
            <a:endParaRPr/>
          </a:p>
          <a:p>
            <a:pPr indent="0" lvl="0" marL="0" rtl="0" algn="l">
              <a:spcBef>
                <a:spcPts val="1200"/>
              </a:spcBef>
              <a:spcAft>
                <a:spcPts val="0"/>
              </a:spcAft>
              <a:buNone/>
            </a:pPr>
            <a:r>
              <a:rPr lang="bg"/>
              <a:t>Out[5]: True</a:t>
            </a:r>
            <a:endParaRPr/>
          </a:p>
          <a:p>
            <a:pPr indent="0" lvl="0" marL="0" rtl="0" algn="l">
              <a:spcBef>
                <a:spcPts val="1200"/>
              </a:spcBef>
              <a:spcAft>
                <a:spcPts val="0"/>
              </a:spcAft>
              <a:buNone/>
            </a:pPr>
            <a:r>
              <a:rPr lang="bg"/>
              <a:t>a = a | 8 —&gt; Add 8 to a</a:t>
            </a:r>
            <a:endParaRPr/>
          </a:p>
          <a:p>
            <a:pPr indent="0" lvl="0" marL="0" rtl="0" algn="l">
              <a:spcBef>
                <a:spcPts val="1200"/>
              </a:spcBef>
              <a:spcAft>
                <a:spcPts val="0"/>
              </a:spcAft>
              <a:buNone/>
            </a:pPr>
            <a:r>
              <a:rPr lang="bg"/>
              <a:t>a &amp; 4 != 0</a:t>
            </a:r>
            <a:endParaRPr/>
          </a:p>
          <a:p>
            <a:pPr indent="0" lvl="0" marL="0" rtl="0" algn="l">
              <a:spcBef>
                <a:spcPts val="1200"/>
              </a:spcBef>
              <a:spcAft>
                <a:spcPts val="0"/>
              </a:spcAft>
              <a:buNone/>
            </a:pPr>
            <a:r>
              <a:rPr lang="bg"/>
              <a:t>Out[7]: True</a:t>
            </a:r>
            <a:endParaRPr/>
          </a:p>
          <a:p>
            <a:pPr indent="0" lvl="0" marL="0" rtl="0" algn="l">
              <a:spcBef>
                <a:spcPts val="1200"/>
              </a:spcBef>
              <a:spcAft>
                <a:spcPts val="0"/>
              </a:spcAft>
              <a:buNone/>
            </a:pPr>
            <a:r>
              <a:rPr lang="bg"/>
              <a:t>a &amp; 8 != 0 —&gt; Check if 8 is in a</a:t>
            </a:r>
            <a:endParaRPr/>
          </a:p>
          <a:p>
            <a:pPr indent="0" lvl="0" marL="0" rtl="0" algn="l">
              <a:spcBef>
                <a:spcPts val="1200"/>
              </a:spcBef>
              <a:spcAft>
                <a:spcPts val="0"/>
              </a:spcAft>
              <a:buNone/>
            </a:pPr>
            <a:r>
              <a:rPr lang="bg"/>
              <a:t>Out[8]: True</a:t>
            </a:r>
            <a:endParaRPr/>
          </a:p>
          <a:p>
            <a:pPr indent="0" lvl="0" marL="0" rtl="0" algn="l">
              <a:spcBef>
                <a:spcPts val="1200"/>
              </a:spcBef>
              <a:spcAft>
                <a:spcPts val="0"/>
              </a:spcAft>
              <a:buNone/>
            </a:pPr>
            <a:r>
              <a:rPr lang="bg"/>
              <a:t>bin(a)</a:t>
            </a:r>
            <a:endParaRPr/>
          </a:p>
          <a:p>
            <a:pPr indent="0" lvl="0" marL="0" rtl="0" algn="l">
              <a:spcBef>
                <a:spcPts val="1200"/>
              </a:spcBef>
              <a:spcAft>
                <a:spcPts val="0"/>
              </a:spcAft>
              <a:buNone/>
            </a:pPr>
            <a:r>
              <a:rPr lang="bg"/>
              <a:t>Out[9]: '0b1100'</a:t>
            </a:r>
            <a:endParaRPr/>
          </a:p>
          <a:p>
            <a:pPr indent="0" lvl="0" marL="0" rtl="0" algn="l">
              <a:spcBef>
                <a:spcPts val="1200"/>
              </a:spcBef>
              <a:spcAft>
                <a:spcPts val="0"/>
              </a:spcAft>
              <a:buNone/>
            </a:pPr>
            <a:r>
              <a:rPr lang="bg"/>
              <a:t>a &amp; 3 != 0 —&gt; Check if 3 is in a</a:t>
            </a:r>
            <a:endParaRPr/>
          </a:p>
          <a:p>
            <a:pPr indent="0" lvl="0" marL="0" rtl="0" algn="l">
              <a:spcBef>
                <a:spcPts val="1200"/>
              </a:spcBef>
              <a:spcAft>
                <a:spcPts val="0"/>
              </a:spcAft>
              <a:buNone/>
            </a:pPr>
            <a:r>
              <a:rPr lang="bg"/>
              <a:t>Out[10]: False</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6"/>
          <p:cNvSpPr txBox="1"/>
          <p:nvPr>
            <p:ph idx="1" type="body"/>
          </p:nvPr>
        </p:nvSpPr>
        <p:spPr>
          <a:xfrm>
            <a:off x="1303800" y="140525"/>
            <a:ext cx="7030500" cy="43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 </a:t>
            </a:r>
            <a:r>
              <a:rPr lang="bg" sz="1050">
                <a:solidFill>
                  <a:srgbClr val="202122"/>
                </a:solidFill>
                <a:highlight>
                  <a:srgbClr val="F5FFFA"/>
                </a:highlight>
                <a:latin typeface="Arial"/>
                <a:ea typeface="Arial"/>
                <a:cs typeface="Arial"/>
                <a:sym typeface="Arial"/>
              </a:rPr>
              <a:t>operator produces a true output when at least one of both corresponding bits is true:</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bin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0b1010101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0b1110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'0b1011111'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bin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0b1010101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0b1100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'0b1011101'</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7"/>
          <p:cNvSpPr txBox="1"/>
          <p:nvPr>
            <p:ph idx="1" type="body"/>
          </p:nvPr>
        </p:nvSpPr>
        <p:spPr>
          <a:xfrm>
            <a:off x="1273925" y="1997525"/>
            <a:ext cx="7030500" cy="25416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bg"/>
              <a:t>Interesting modules: </a:t>
            </a:r>
            <a:r>
              <a:rPr b="1" lang="bg"/>
              <a:t>math, fractions</a:t>
            </a:r>
            <a:endParaRPr b="1"/>
          </a:p>
          <a:p>
            <a:pPr indent="0" lvl="0" marL="0" rtl="0" algn="r">
              <a:spcBef>
                <a:spcPts val="1200"/>
              </a:spcBef>
              <a:spcAft>
                <a:spcPts val="1200"/>
              </a:spcAft>
              <a:buNone/>
            </a:pPr>
            <a:r>
              <a:rPr lang="bg"/>
              <a:t>Proceed with examples from Materials repo.</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8"/>
          <p:cNvSpPr txBox="1"/>
          <p:nvPr>
            <p:ph type="title"/>
          </p:nvPr>
        </p:nvSpPr>
        <p:spPr>
          <a:xfrm>
            <a:off x="1303800" y="143075"/>
            <a:ext cx="7030500" cy="68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Numeric types - complex	</a:t>
            </a:r>
            <a:endParaRPr/>
          </a:p>
        </p:txBody>
      </p:sp>
      <p:sp>
        <p:nvSpPr>
          <p:cNvPr id="787" name="Google Shape;787;p98"/>
          <p:cNvSpPr txBox="1"/>
          <p:nvPr>
            <p:ph idx="1" type="body"/>
          </p:nvPr>
        </p:nvSpPr>
        <p:spPr>
          <a:xfrm>
            <a:off x="1303800" y="788150"/>
            <a:ext cx="7030500" cy="3743400"/>
          </a:xfrm>
          <a:prstGeom prst="rect">
            <a:avLst/>
          </a:prstGeom>
        </p:spPr>
        <p:txBody>
          <a:bodyPr anchorCtr="0" anchor="t" bIns="91425" lIns="91425" spcFirstLastPara="1" rIns="91425" wrap="square" tIns="91425">
            <a:normAutofit fontScale="77500" lnSpcReduction="20000"/>
          </a:bodyPr>
          <a:lstStyle/>
          <a:p>
            <a:pPr indent="0" lvl="0" marL="25400" marR="25400" rtl="0" algn="just">
              <a:lnSpc>
                <a:spcPct val="160000"/>
              </a:lnSpc>
              <a:spcBef>
                <a:spcPts val="200"/>
              </a:spcBef>
              <a:spcAft>
                <a:spcPts val="0"/>
              </a:spcAft>
              <a:buNone/>
            </a:pPr>
            <a:r>
              <a:rPr lang="bg" sz="1200">
                <a:solidFill>
                  <a:srgbClr val="000000"/>
                </a:solidFill>
              </a:rPr>
              <a:t>A complex number is created from real numbers. Python complex number can be created either using direct assignment statement or by using complex () function.</a:t>
            </a:r>
            <a:endParaRPr sz="1200">
              <a:solidFill>
                <a:srgbClr val="000000"/>
              </a:solidFill>
            </a:endParaRPr>
          </a:p>
          <a:p>
            <a:pPr indent="0" lvl="0" marL="25400" marR="25400" rtl="0" algn="just">
              <a:lnSpc>
                <a:spcPct val="160000"/>
              </a:lnSpc>
              <a:spcBef>
                <a:spcPts val="800"/>
              </a:spcBef>
              <a:spcAft>
                <a:spcPts val="0"/>
              </a:spcAft>
              <a:buNone/>
            </a:pPr>
            <a:r>
              <a:rPr lang="bg" sz="1200">
                <a:solidFill>
                  <a:srgbClr val="000000"/>
                </a:solidFill>
              </a:rPr>
              <a:t>Complex numbers which are mostly used where we are using two real numbers. For instance, an electric circuit which is defined by voltage(V) and current(C) are used in geometry, scientific calculations and calculus.</a:t>
            </a:r>
            <a:endParaRPr sz="1200">
              <a:solidFill>
                <a:srgbClr val="000000"/>
              </a:solidFill>
            </a:endParaRPr>
          </a:p>
          <a:p>
            <a:pPr indent="0" lvl="0" marL="0" rtl="0" algn="l">
              <a:lnSpc>
                <a:spcPct val="125000"/>
              </a:lnSpc>
              <a:spcBef>
                <a:spcPts val="1800"/>
              </a:spcBef>
              <a:spcAft>
                <a:spcPts val="0"/>
              </a:spcAft>
              <a:buNone/>
            </a:pPr>
            <a:r>
              <a:rPr lang="bg" sz="1750">
                <a:solidFill>
                  <a:srgbClr val="000000"/>
                </a:solidFill>
                <a:latin typeface="Arial"/>
                <a:ea typeface="Arial"/>
                <a:cs typeface="Arial"/>
                <a:sym typeface="Arial"/>
              </a:rPr>
              <a:t>Syntax</a:t>
            </a:r>
            <a:endParaRPr sz="1750">
              <a:solidFill>
                <a:srgbClr val="000000"/>
              </a:solidFill>
              <a:latin typeface="Arial"/>
              <a:ea typeface="Arial"/>
              <a:cs typeface="Arial"/>
              <a:sym typeface="Arial"/>
            </a:endParaRPr>
          </a:p>
          <a:p>
            <a:pPr indent="0" lvl="0" marL="139700" marR="139700" rtl="0" algn="l">
              <a:spcBef>
                <a:spcPts val="600"/>
              </a:spcBef>
              <a:spcAft>
                <a:spcPts val="0"/>
              </a:spcAft>
              <a:buNone/>
            </a:pPr>
            <a:r>
              <a:rPr lang="bg" sz="1150">
                <a:solidFill>
                  <a:srgbClr val="000000"/>
                </a:solidFill>
                <a:highlight>
                  <a:srgbClr val="EEEEEE"/>
                </a:highlight>
                <a:latin typeface="Arial"/>
                <a:ea typeface="Arial"/>
                <a:cs typeface="Arial"/>
                <a:sym typeface="Arial"/>
              </a:rPr>
              <a:t>complex([real[, imag]])</a:t>
            </a:r>
            <a:endParaRPr sz="1150">
              <a:solidFill>
                <a:srgbClr val="000000"/>
              </a:solidFill>
              <a:highlight>
                <a:srgbClr val="EEEEEE"/>
              </a:highlight>
              <a:latin typeface="Arial"/>
              <a:ea typeface="Arial"/>
              <a:cs typeface="Arial"/>
              <a:sym typeface="Arial"/>
            </a:endParaRPr>
          </a:p>
          <a:p>
            <a:pPr indent="0" lvl="0" marL="0" rtl="0" algn="l">
              <a:lnSpc>
                <a:spcPct val="125000"/>
              </a:lnSpc>
              <a:spcBef>
                <a:spcPts val="1800"/>
              </a:spcBef>
              <a:spcAft>
                <a:spcPts val="0"/>
              </a:spcAft>
              <a:buNone/>
            </a:pPr>
            <a:r>
              <a:rPr lang="bg" sz="1750">
                <a:solidFill>
                  <a:srgbClr val="000000"/>
                </a:solidFill>
                <a:latin typeface="Arial"/>
                <a:ea typeface="Arial"/>
                <a:cs typeface="Arial"/>
                <a:sym typeface="Arial"/>
              </a:rPr>
              <a:t>Creating a simple complex number in python</a:t>
            </a:r>
            <a:endParaRPr sz="1750">
              <a:solidFill>
                <a:srgbClr val="000000"/>
              </a:solidFill>
              <a:latin typeface="Arial"/>
              <a:ea typeface="Arial"/>
              <a:cs typeface="Arial"/>
              <a:sym typeface="Arial"/>
            </a:endParaRPr>
          </a:p>
          <a:p>
            <a:pPr indent="0" lvl="0" marL="0" rtl="0" algn="l">
              <a:spcBef>
                <a:spcPts val="400"/>
              </a:spcBef>
              <a:spcAft>
                <a:spcPts val="0"/>
              </a:spcAft>
              <a:buNone/>
            </a:pPr>
            <a:r>
              <a:rPr lang="bg" sz="1150">
                <a:solidFill>
                  <a:srgbClr val="000000"/>
                </a:solidFill>
                <a:highlight>
                  <a:srgbClr val="EEEEEE"/>
                </a:highlight>
                <a:latin typeface="Arial"/>
                <a:ea typeface="Arial"/>
                <a:cs typeface="Arial"/>
                <a:sym typeface="Arial"/>
              </a:rPr>
              <a:t>&gt;&gt;&gt; c = 3 +6j</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&gt;&gt;&gt; print(type(c))</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&lt;class 'complex'&gt;</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&gt;&gt;&gt; print(c)</a:t>
            </a:r>
            <a:endParaRPr sz="1150">
              <a:solidFill>
                <a:srgbClr val="000000"/>
              </a:solidFill>
              <a:highlight>
                <a:srgbClr val="EEEEEE"/>
              </a:highlight>
              <a:latin typeface="Arial"/>
              <a:ea typeface="Arial"/>
              <a:cs typeface="Arial"/>
              <a:sym typeface="Arial"/>
            </a:endParaRPr>
          </a:p>
          <a:p>
            <a:pPr indent="0" lvl="0" marL="139700" marR="139700" rtl="0" algn="l">
              <a:spcBef>
                <a:spcPts val="1200"/>
              </a:spcBef>
              <a:spcAft>
                <a:spcPts val="0"/>
              </a:spcAft>
              <a:buNone/>
            </a:pPr>
            <a:r>
              <a:rPr lang="bg" sz="1150">
                <a:solidFill>
                  <a:srgbClr val="000000"/>
                </a:solidFill>
                <a:highlight>
                  <a:srgbClr val="EEEEEE"/>
                </a:highlight>
                <a:latin typeface="Arial"/>
                <a:ea typeface="Arial"/>
                <a:cs typeface="Arial"/>
                <a:sym typeface="Arial"/>
              </a:rPr>
              <a:t>(3+6j)</a:t>
            </a:r>
            <a:endParaRPr sz="1150">
              <a:solidFill>
                <a:srgbClr val="000000"/>
              </a:solidFill>
              <a:highlight>
                <a:srgbClr val="EEEEEE"/>
              </a:highlight>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9"/>
          <p:cNvSpPr txBox="1"/>
          <p:nvPr>
            <p:ph idx="1" type="body"/>
          </p:nvPr>
        </p:nvSpPr>
        <p:spPr>
          <a:xfrm>
            <a:off x="1303800" y="317300"/>
            <a:ext cx="7030500" cy="42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Complex number created with </a:t>
            </a:r>
            <a:r>
              <a:rPr b="1" lang="bg"/>
              <a:t>complex </a:t>
            </a:r>
            <a:r>
              <a:rPr lang="bg"/>
              <a:t>function:</a:t>
            </a:r>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&gt;&gt;&gt; c1 = complex(3,6)</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&gt;&gt;&gt; print(type(c1))</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&lt;class 'complex'&gt;</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000000"/>
                </a:solidFill>
                <a:highlight>
                  <a:srgbClr val="EEEEEE"/>
                </a:highlight>
                <a:latin typeface="Arial"/>
                <a:ea typeface="Arial"/>
                <a:cs typeface="Arial"/>
                <a:sym typeface="Arial"/>
              </a:rPr>
              <a:t>&gt;&gt;&gt; print(c1)</a:t>
            </a:r>
            <a:endParaRPr sz="1150">
              <a:solidFill>
                <a:srgbClr val="000000"/>
              </a:solidFill>
              <a:highlight>
                <a:srgbClr val="EEEEEE"/>
              </a:highlight>
              <a:latin typeface="Arial"/>
              <a:ea typeface="Arial"/>
              <a:cs typeface="Arial"/>
              <a:sym typeface="Arial"/>
            </a:endParaRPr>
          </a:p>
          <a:p>
            <a:pPr indent="0" lvl="0" marL="139700" marR="139700" rtl="0" algn="l">
              <a:spcBef>
                <a:spcPts val="1200"/>
              </a:spcBef>
              <a:spcAft>
                <a:spcPts val="0"/>
              </a:spcAft>
              <a:buNone/>
            </a:pPr>
            <a:r>
              <a:rPr lang="bg" sz="1150">
                <a:solidFill>
                  <a:srgbClr val="000000"/>
                </a:solidFill>
                <a:highlight>
                  <a:srgbClr val="EEEEEE"/>
                </a:highlight>
                <a:latin typeface="Arial"/>
                <a:ea typeface="Arial"/>
                <a:cs typeface="Arial"/>
                <a:sym typeface="Arial"/>
              </a:rPr>
              <a:t>(3+6j)</a:t>
            </a:r>
            <a:endParaRPr sz="1200">
              <a:solidFill>
                <a:srgbClr val="000000"/>
              </a:solidFill>
              <a:highlight>
                <a:srgbClr val="FFFFFF"/>
              </a:highlight>
            </a:endParaRPr>
          </a:p>
          <a:p>
            <a:pPr indent="0" lvl="0" marL="0" rtl="0" algn="l">
              <a:spcBef>
                <a:spcPts val="600"/>
              </a:spcBef>
              <a:spcAft>
                <a:spcPts val="1200"/>
              </a:spcAft>
              <a:buNone/>
            </a:pPr>
            <a:r>
              <a:t/>
            </a:r>
            <a:endParaRPr sz="1200">
              <a:solidFill>
                <a:srgbClr val="000000"/>
              </a:solidFill>
              <a:highlight>
                <a:srgbClr val="FFFFFF"/>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00"/>
          <p:cNvSpPr txBox="1"/>
          <p:nvPr>
            <p:ph idx="1" type="body"/>
          </p:nvPr>
        </p:nvSpPr>
        <p:spPr>
          <a:xfrm>
            <a:off x="1303800" y="271250"/>
            <a:ext cx="7030500" cy="42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000000"/>
                </a:solidFill>
                <a:highlight>
                  <a:srgbClr val="FFFFFF"/>
                </a:highlight>
              </a:rPr>
              <a:t>Each complex number consist of one real part and one imaginary part.</a:t>
            </a:r>
            <a:endParaRPr sz="1500">
              <a:solidFill>
                <a:srgbClr val="000000"/>
              </a:solidFill>
              <a:latin typeface="Arial"/>
              <a:ea typeface="Arial"/>
              <a:cs typeface="Arial"/>
              <a:sym typeface="Arial"/>
            </a:endParaRPr>
          </a:p>
          <a:p>
            <a:pPr indent="0" lvl="0" marL="0" rtl="0" algn="l">
              <a:lnSpc>
                <a:spcPct val="125000"/>
              </a:lnSpc>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a:t>
            </a:r>
            <a:r>
              <a:rPr lang="bg" sz="1150">
                <a:solidFill>
                  <a:srgbClr val="880000"/>
                </a:solidFill>
                <a:highlight>
                  <a:srgbClr val="EEEEEE"/>
                </a:highlight>
                <a:latin typeface="Arial"/>
                <a:ea typeface="Arial"/>
                <a:cs typeface="Arial"/>
                <a:sym typeface="Arial"/>
              </a:rPr>
              <a:t>#Complex Number:</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c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666600"/>
                </a:solidFill>
                <a:highlight>
                  <a:srgbClr val="EEEEEE"/>
                </a:highlight>
                <a:latin typeface="Arial"/>
                <a:ea typeface="Arial"/>
                <a:cs typeface="Arial"/>
                <a:sym typeface="Arial"/>
              </a:rPr>
              <a:t>(</a:t>
            </a:r>
            <a:r>
              <a:rPr lang="bg" sz="1150">
                <a:solidFill>
                  <a:srgbClr val="006666"/>
                </a:solidFill>
                <a:highlight>
                  <a:srgbClr val="EEEEEE"/>
                </a:highlight>
                <a:latin typeface="Arial"/>
                <a:ea typeface="Arial"/>
                <a:cs typeface="Arial"/>
                <a:sym typeface="Arial"/>
              </a:rPr>
              <a:t>3</a:t>
            </a:r>
            <a:r>
              <a:rPr lang="bg" sz="1150">
                <a:solidFill>
                  <a:srgbClr val="000000"/>
                </a:solidFill>
                <a:highlight>
                  <a:srgbClr val="EEEEEE"/>
                </a:highlight>
                <a:latin typeface="Arial"/>
                <a:ea typeface="Arial"/>
                <a:cs typeface="Arial"/>
                <a:sym typeface="Arial"/>
              </a:rPr>
              <a:t>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006666"/>
                </a:solidFill>
                <a:highlight>
                  <a:srgbClr val="EEEEEE"/>
                </a:highlight>
                <a:latin typeface="Arial"/>
                <a:ea typeface="Arial"/>
                <a:cs typeface="Arial"/>
                <a:sym typeface="Arial"/>
              </a:rPr>
              <a:t>6j</a:t>
            </a:r>
            <a:r>
              <a:rPr lang="bg" sz="1150">
                <a:solidFill>
                  <a:srgbClr val="666600"/>
                </a:solidFill>
                <a:highlight>
                  <a:srgbClr val="EEEEEE"/>
                </a:highlight>
                <a:latin typeface="Arial"/>
                <a:ea typeface="Arial"/>
                <a:cs typeface="Arial"/>
                <a:sym typeface="Arial"/>
              </a:rPr>
              <a:t>)</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a:t>
            </a:r>
            <a:r>
              <a:rPr lang="bg" sz="1150">
                <a:solidFill>
                  <a:srgbClr val="880000"/>
                </a:solidFill>
                <a:highlight>
                  <a:srgbClr val="EEEEEE"/>
                </a:highlight>
                <a:latin typeface="Arial"/>
                <a:ea typeface="Arial"/>
                <a:cs typeface="Arial"/>
                <a:sym typeface="Arial"/>
              </a:rPr>
              <a:t>#Real Part of complex number</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a:t>
            </a:r>
            <a:r>
              <a:rPr lang="bg" sz="1150">
                <a:solidFill>
                  <a:srgbClr val="000088"/>
                </a:solidFill>
                <a:highlight>
                  <a:srgbClr val="EEEEEE"/>
                </a:highlight>
                <a:latin typeface="Arial"/>
                <a:ea typeface="Arial"/>
                <a:cs typeface="Arial"/>
                <a:sym typeface="Arial"/>
              </a:rPr>
              <a:t>print</a:t>
            </a:r>
            <a:r>
              <a:rPr lang="bg" sz="1150">
                <a:solidFill>
                  <a:srgbClr val="666600"/>
                </a:solidFill>
                <a:highlight>
                  <a:srgbClr val="EEEEEE"/>
                </a:highlight>
                <a:latin typeface="Arial"/>
                <a:ea typeface="Arial"/>
                <a:cs typeface="Arial"/>
                <a:sym typeface="Arial"/>
              </a:rPr>
              <a:t>(</a:t>
            </a:r>
            <a:r>
              <a:rPr lang="bg" sz="1150">
                <a:solidFill>
                  <a:srgbClr val="008800"/>
                </a:solidFill>
                <a:highlight>
                  <a:srgbClr val="EEEEEE"/>
                </a:highlight>
                <a:latin typeface="Arial"/>
                <a:ea typeface="Arial"/>
                <a:cs typeface="Arial"/>
                <a:sym typeface="Arial"/>
              </a:rPr>
              <a:t>'Complex Number: Real Part is =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c</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real</a:t>
            </a:r>
            <a:r>
              <a:rPr lang="bg" sz="1150">
                <a:solidFill>
                  <a:srgbClr val="666600"/>
                </a:solidFill>
                <a:highlight>
                  <a:srgbClr val="EEEEEE"/>
                </a:highlight>
                <a:latin typeface="Arial"/>
                <a:ea typeface="Arial"/>
                <a:cs typeface="Arial"/>
                <a:sym typeface="Arial"/>
              </a:rPr>
              <a:t>)</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0066"/>
                </a:solidFill>
                <a:highlight>
                  <a:srgbClr val="EEEEEE"/>
                </a:highlight>
                <a:latin typeface="Arial"/>
                <a:ea typeface="Arial"/>
                <a:cs typeface="Arial"/>
                <a:sym typeface="Arial"/>
              </a:rPr>
              <a:t>Complex</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Number</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Real</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Part</a:t>
            </a:r>
            <a:r>
              <a:rPr lang="bg" sz="1150">
                <a:solidFill>
                  <a:srgbClr val="000000"/>
                </a:solidFill>
                <a:highlight>
                  <a:srgbClr val="EEEEEE"/>
                </a:highlight>
                <a:latin typeface="Arial"/>
                <a:ea typeface="Arial"/>
                <a:cs typeface="Arial"/>
                <a:sym typeface="Arial"/>
              </a:rPr>
              <a:t> </a:t>
            </a:r>
            <a:r>
              <a:rPr lang="bg" sz="1150">
                <a:solidFill>
                  <a:srgbClr val="000088"/>
                </a:solidFill>
                <a:highlight>
                  <a:srgbClr val="EEEEEE"/>
                </a:highlight>
                <a:latin typeface="Arial"/>
                <a:ea typeface="Arial"/>
                <a:cs typeface="Arial"/>
                <a:sym typeface="Arial"/>
              </a:rPr>
              <a:t>is</a:t>
            </a:r>
            <a:r>
              <a:rPr lang="bg" sz="1150">
                <a:solidFill>
                  <a:srgbClr val="000000"/>
                </a:solidFill>
                <a:highlight>
                  <a:srgbClr val="EEEEEE"/>
                </a:highlight>
                <a:latin typeface="Arial"/>
                <a:ea typeface="Arial"/>
                <a:cs typeface="Arial"/>
                <a:sym typeface="Arial"/>
              </a:rPr>
              <a:t>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006666"/>
                </a:solidFill>
                <a:highlight>
                  <a:srgbClr val="EEEEEE"/>
                </a:highlight>
                <a:latin typeface="Arial"/>
                <a:ea typeface="Arial"/>
                <a:cs typeface="Arial"/>
                <a:sym typeface="Arial"/>
              </a:rPr>
              <a:t>3.0</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a:t>
            </a:r>
            <a:r>
              <a:rPr lang="bg" sz="1150">
                <a:solidFill>
                  <a:srgbClr val="880000"/>
                </a:solidFill>
                <a:highlight>
                  <a:srgbClr val="EEEEEE"/>
                </a:highlight>
                <a:latin typeface="Arial"/>
                <a:ea typeface="Arial"/>
                <a:cs typeface="Arial"/>
                <a:sym typeface="Arial"/>
              </a:rPr>
              <a:t>#Imaginary Part of complex number</a:t>
            </a:r>
            <a:endParaRPr sz="115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bg" sz="1150">
                <a:solidFill>
                  <a:srgbClr val="666600"/>
                </a:solidFill>
                <a:highlight>
                  <a:srgbClr val="EEEEEE"/>
                </a:highlight>
                <a:latin typeface="Arial"/>
                <a:ea typeface="Arial"/>
                <a:cs typeface="Arial"/>
                <a:sym typeface="Arial"/>
              </a:rPr>
              <a:t>&gt;&gt;&gt;</a:t>
            </a:r>
            <a:r>
              <a:rPr lang="bg" sz="1150">
                <a:solidFill>
                  <a:srgbClr val="000000"/>
                </a:solidFill>
                <a:highlight>
                  <a:srgbClr val="EEEEEE"/>
                </a:highlight>
                <a:latin typeface="Arial"/>
                <a:ea typeface="Arial"/>
                <a:cs typeface="Arial"/>
                <a:sym typeface="Arial"/>
              </a:rPr>
              <a:t> </a:t>
            </a:r>
            <a:r>
              <a:rPr lang="bg" sz="1150">
                <a:solidFill>
                  <a:srgbClr val="000088"/>
                </a:solidFill>
                <a:highlight>
                  <a:srgbClr val="EEEEEE"/>
                </a:highlight>
                <a:latin typeface="Arial"/>
                <a:ea typeface="Arial"/>
                <a:cs typeface="Arial"/>
                <a:sym typeface="Arial"/>
              </a:rPr>
              <a:t>print</a:t>
            </a:r>
            <a:r>
              <a:rPr lang="bg" sz="1150">
                <a:solidFill>
                  <a:srgbClr val="666600"/>
                </a:solidFill>
                <a:highlight>
                  <a:srgbClr val="EEEEEE"/>
                </a:highlight>
                <a:latin typeface="Arial"/>
                <a:ea typeface="Arial"/>
                <a:cs typeface="Arial"/>
                <a:sym typeface="Arial"/>
              </a:rPr>
              <a:t>(</a:t>
            </a:r>
            <a:r>
              <a:rPr lang="bg" sz="1150">
                <a:solidFill>
                  <a:srgbClr val="008800"/>
                </a:solidFill>
                <a:highlight>
                  <a:srgbClr val="EEEEEE"/>
                </a:highlight>
                <a:latin typeface="Arial"/>
                <a:ea typeface="Arial"/>
                <a:cs typeface="Arial"/>
                <a:sym typeface="Arial"/>
              </a:rPr>
              <a:t>'Complex Number: Imaginary Part is =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c</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imag</a:t>
            </a:r>
            <a:r>
              <a:rPr lang="bg" sz="1150">
                <a:solidFill>
                  <a:srgbClr val="666600"/>
                </a:solidFill>
                <a:highlight>
                  <a:srgbClr val="EEEEEE"/>
                </a:highlight>
                <a:latin typeface="Arial"/>
                <a:ea typeface="Arial"/>
                <a:cs typeface="Arial"/>
                <a:sym typeface="Arial"/>
              </a:rPr>
              <a:t>)</a:t>
            </a:r>
            <a:endParaRPr sz="1150">
              <a:solidFill>
                <a:srgbClr val="000000"/>
              </a:solidFill>
              <a:highlight>
                <a:srgbClr val="EEEEEE"/>
              </a:highlight>
              <a:latin typeface="Arial"/>
              <a:ea typeface="Arial"/>
              <a:cs typeface="Arial"/>
              <a:sym typeface="Arial"/>
            </a:endParaRPr>
          </a:p>
          <a:p>
            <a:pPr indent="0" lvl="0" marL="25400" marR="25400" rtl="0" algn="l">
              <a:spcBef>
                <a:spcPts val="1200"/>
              </a:spcBef>
              <a:spcAft>
                <a:spcPts val="0"/>
              </a:spcAft>
              <a:buNone/>
            </a:pPr>
            <a:r>
              <a:rPr lang="bg" sz="1150">
                <a:solidFill>
                  <a:srgbClr val="660066"/>
                </a:solidFill>
                <a:highlight>
                  <a:srgbClr val="EEEEEE"/>
                </a:highlight>
                <a:latin typeface="Arial"/>
                <a:ea typeface="Arial"/>
                <a:cs typeface="Arial"/>
                <a:sym typeface="Arial"/>
              </a:rPr>
              <a:t>Complex</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Number</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Imaginary</a:t>
            </a:r>
            <a:r>
              <a:rPr lang="bg" sz="1150">
                <a:solidFill>
                  <a:srgbClr val="000000"/>
                </a:solidFill>
                <a:highlight>
                  <a:srgbClr val="EEEEEE"/>
                </a:highlight>
                <a:latin typeface="Arial"/>
                <a:ea typeface="Arial"/>
                <a:cs typeface="Arial"/>
                <a:sym typeface="Arial"/>
              </a:rPr>
              <a:t> </a:t>
            </a:r>
            <a:r>
              <a:rPr lang="bg" sz="1150">
                <a:solidFill>
                  <a:srgbClr val="660066"/>
                </a:solidFill>
                <a:highlight>
                  <a:srgbClr val="EEEEEE"/>
                </a:highlight>
                <a:latin typeface="Arial"/>
                <a:ea typeface="Arial"/>
                <a:cs typeface="Arial"/>
                <a:sym typeface="Arial"/>
              </a:rPr>
              <a:t>Part</a:t>
            </a:r>
            <a:r>
              <a:rPr lang="bg" sz="1150">
                <a:solidFill>
                  <a:srgbClr val="000000"/>
                </a:solidFill>
                <a:highlight>
                  <a:srgbClr val="EEEEEE"/>
                </a:highlight>
                <a:latin typeface="Arial"/>
                <a:ea typeface="Arial"/>
                <a:cs typeface="Arial"/>
                <a:sym typeface="Arial"/>
              </a:rPr>
              <a:t> </a:t>
            </a:r>
            <a:r>
              <a:rPr lang="bg" sz="1150">
                <a:solidFill>
                  <a:srgbClr val="000088"/>
                </a:solidFill>
                <a:highlight>
                  <a:srgbClr val="EEEEEE"/>
                </a:highlight>
                <a:latin typeface="Arial"/>
                <a:ea typeface="Arial"/>
                <a:cs typeface="Arial"/>
                <a:sym typeface="Arial"/>
              </a:rPr>
              <a:t>is</a:t>
            </a:r>
            <a:r>
              <a:rPr lang="bg" sz="1150">
                <a:solidFill>
                  <a:srgbClr val="000000"/>
                </a:solidFill>
                <a:highlight>
                  <a:srgbClr val="EEEEEE"/>
                </a:highlight>
                <a:latin typeface="Arial"/>
                <a:ea typeface="Arial"/>
                <a:cs typeface="Arial"/>
                <a:sym typeface="Arial"/>
              </a:rPr>
              <a:t> </a:t>
            </a:r>
            <a:r>
              <a:rPr lang="bg" sz="1150">
                <a:solidFill>
                  <a:srgbClr val="666600"/>
                </a:solidFill>
                <a:highlight>
                  <a:srgbClr val="EEEEEE"/>
                </a:highlight>
                <a:latin typeface="Arial"/>
                <a:ea typeface="Arial"/>
                <a:cs typeface="Arial"/>
                <a:sym typeface="Arial"/>
              </a:rPr>
              <a:t>=</a:t>
            </a:r>
            <a:r>
              <a:rPr lang="bg" sz="1150">
                <a:solidFill>
                  <a:srgbClr val="000000"/>
                </a:solidFill>
                <a:highlight>
                  <a:srgbClr val="EEEEEE"/>
                </a:highlight>
                <a:latin typeface="Arial"/>
                <a:ea typeface="Arial"/>
                <a:cs typeface="Arial"/>
                <a:sym typeface="Arial"/>
              </a:rPr>
              <a:t> </a:t>
            </a:r>
            <a:r>
              <a:rPr lang="bg" sz="1150">
                <a:solidFill>
                  <a:srgbClr val="006666"/>
                </a:solidFill>
                <a:highlight>
                  <a:srgbClr val="EEEEEE"/>
                </a:highlight>
                <a:latin typeface="Arial"/>
                <a:ea typeface="Arial"/>
                <a:cs typeface="Arial"/>
                <a:sym typeface="Arial"/>
              </a:rPr>
              <a:t>6.0</a:t>
            </a:r>
            <a:endParaRPr sz="1150">
              <a:solidFill>
                <a:srgbClr val="006666"/>
              </a:solidFill>
              <a:highlight>
                <a:srgbClr val="EEEEEE"/>
              </a:highlight>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1"/>
          <p:cNvSpPr txBox="1"/>
          <p:nvPr>
            <p:ph type="title"/>
          </p:nvPr>
        </p:nvSpPr>
        <p:spPr>
          <a:xfrm>
            <a:off x="1439650" y="157750"/>
            <a:ext cx="7030500" cy="65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Numeric types - float</a:t>
            </a:r>
            <a:endParaRPr/>
          </a:p>
        </p:txBody>
      </p:sp>
      <p:sp>
        <p:nvSpPr>
          <p:cNvPr id="803" name="Google Shape;803;p101"/>
          <p:cNvSpPr txBox="1"/>
          <p:nvPr>
            <p:ph idx="1" type="body"/>
          </p:nvPr>
        </p:nvSpPr>
        <p:spPr>
          <a:xfrm>
            <a:off x="1303800" y="843200"/>
            <a:ext cx="7030500" cy="36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Floating-Point Numbers</a:t>
            </a:r>
            <a:endParaRPr/>
          </a:p>
          <a:p>
            <a:pPr indent="0" lvl="0" marL="0" rtl="0" algn="l">
              <a:spcBef>
                <a:spcPts val="1200"/>
              </a:spcBef>
              <a:spcAft>
                <a:spcPts val="0"/>
              </a:spcAft>
              <a:buNone/>
            </a:pPr>
            <a:r>
              <a:rPr lang="bg"/>
              <a:t>The float type in Python designates a floating-point number.</a:t>
            </a:r>
            <a:endParaRPr/>
          </a:p>
          <a:p>
            <a:pPr indent="0" lvl="0" marL="0" rtl="0" algn="l">
              <a:spcBef>
                <a:spcPts val="1200"/>
              </a:spcBef>
              <a:spcAft>
                <a:spcPts val="0"/>
              </a:spcAft>
              <a:buNone/>
            </a:pPr>
            <a:r>
              <a:rPr lang="bg"/>
              <a:t>Float values are specified with a decimal point. Floats are perfect for calculations where approximate value is acceptable result.</a:t>
            </a:r>
            <a:endParaRPr/>
          </a:p>
          <a:p>
            <a:pPr indent="0" lvl="0" marL="0" rtl="0" algn="l">
              <a:spcBef>
                <a:spcPts val="1200"/>
              </a:spcBef>
              <a:spcAft>
                <a:spcPts val="0"/>
              </a:spcAft>
              <a:buNone/>
            </a:pPr>
            <a:r>
              <a:rPr b="1" lang="bg">
                <a:highlight>
                  <a:srgbClr val="CCCCCC"/>
                </a:highlight>
              </a:rPr>
              <a:t>Example:</a:t>
            </a:r>
            <a:endParaRPr b="1">
              <a:highlight>
                <a:srgbClr val="CCCCCC"/>
              </a:highlight>
            </a:endParaRPr>
          </a:p>
          <a:p>
            <a:pPr indent="0" lvl="0" marL="0" rtl="0" algn="l">
              <a:spcBef>
                <a:spcPts val="1200"/>
              </a:spcBef>
              <a:spcAft>
                <a:spcPts val="0"/>
              </a:spcAft>
              <a:buNone/>
            </a:pPr>
            <a:r>
              <a:rPr b="1" lang="bg">
                <a:highlight>
                  <a:srgbClr val="CCCCCC"/>
                </a:highlight>
              </a:rPr>
              <a:t>base_coef = 4.5</a:t>
            </a:r>
            <a:endParaRPr b="1">
              <a:highlight>
                <a:srgbClr val="CCCCCC"/>
              </a:highlight>
            </a:endParaRPr>
          </a:p>
          <a:p>
            <a:pPr indent="0" lvl="0" marL="0" rtl="0" algn="l">
              <a:spcBef>
                <a:spcPts val="1200"/>
              </a:spcBef>
              <a:spcAft>
                <a:spcPts val="0"/>
              </a:spcAft>
              <a:buNone/>
            </a:pPr>
            <a:r>
              <a:rPr b="1" lang="bg">
                <a:highlight>
                  <a:srgbClr val="CCCCCC"/>
                </a:highlight>
              </a:rPr>
              <a:t>print(type(base_coef))</a:t>
            </a:r>
            <a:endParaRPr b="1">
              <a:highlight>
                <a:srgbClr val="CCCCCC"/>
              </a:highlight>
            </a:endParaRPr>
          </a:p>
          <a:p>
            <a:pPr indent="0" lvl="0" marL="0" rtl="0" algn="l">
              <a:spcBef>
                <a:spcPts val="1200"/>
              </a:spcBef>
              <a:spcAft>
                <a:spcPts val="0"/>
              </a:spcAft>
              <a:buNone/>
            </a:pPr>
            <a:r>
              <a:rPr b="1" lang="bg">
                <a:highlight>
                  <a:srgbClr val="CCCCCC"/>
                </a:highlight>
              </a:rPr>
              <a:t>print(base_coef)</a:t>
            </a:r>
            <a:endParaRPr b="1">
              <a:highlight>
                <a:srgbClr val="CCCCCC"/>
              </a:highlight>
            </a:endParaRPr>
          </a:p>
          <a:p>
            <a:pPr indent="0" lvl="0" marL="0" rtl="0" algn="l">
              <a:spcBef>
                <a:spcPts val="1200"/>
              </a:spcBef>
              <a:spcAft>
                <a:spcPts val="0"/>
              </a:spcAft>
              <a:buNone/>
            </a:pPr>
            <a:r>
              <a:rPr b="1" lang="bg">
                <a:highlight>
                  <a:srgbClr val="CCCCCC"/>
                </a:highlight>
              </a:rPr>
              <a:t>Output: 4.5</a:t>
            </a:r>
            <a:endParaRPr b="1">
              <a:highlight>
                <a:srgbClr val="CCCCCC"/>
              </a:highlight>
            </a:endParaRPr>
          </a:p>
          <a:p>
            <a:pPr indent="0" lvl="0" marL="0" rtl="0" algn="l">
              <a:spcBef>
                <a:spcPts val="12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7" name="Shape 807"/>
        <p:cNvGrpSpPr/>
        <p:nvPr/>
      </p:nvGrpSpPr>
      <p:grpSpPr>
        <a:xfrm>
          <a:off x="0" y="0"/>
          <a:ext cx="0" cy="0"/>
          <a:chOff x="0" y="0"/>
          <a:chExt cx="0" cy="0"/>
        </a:xfrm>
      </p:grpSpPr>
      <p:sp>
        <p:nvSpPr>
          <p:cNvPr id="808" name="Google Shape;808;p102"/>
          <p:cNvSpPr txBox="1"/>
          <p:nvPr>
            <p:ph idx="1" type="body"/>
          </p:nvPr>
        </p:nvSpPr>
        <p:spPr>
          <a:xfrm>
            <a:off x="1227325" y="262325"/>
            <a:ext cx="7107000" cy="42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Float literals:</a:t>
            </a:r>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floatnumber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pointfloat</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exponentfloat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pointfloat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a:t>
            </a:r>
            <a:r>
              <a:rPr lang="bg" sz="1150">
                <a:solidFill>
                  <a:srgbClr val="333333"/>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fraction</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exponentfloat</a:t>
            </a:r>
            <a:r>
              <a:rPr lang="bg" sz="1150">
                <a:solidFill>
                  <a:srgbClr val="333333"/>
                </a:solidFill>
                <a:highlight>
                  <a:srgbClr val="EEFFCC"/>
                </a:highlight>
                <a:latin typeface="Courier New"/>
                <a:ea typeface="Courier New"/>
                <a:cs typeface="Courier New"/>
                <a:sym typeface="Courier New"/>
              </a:rPr>
              <a:t> ::=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pointfloat</a:t>
            </a:r>
            <a:r>
              <a:rPr lang="bg" sz="1150">
                <a:solidFill>
                  <a:srgbClr val="333333"/>
                </a:solidFill>
                <a:highlight>
                  <a:srgbClr val="EEFFCC"/>
                </a:highlight>
                <a:latin typeface="Courier New"/>
                <a:ea typeface="Courier New"/>
                <a:cs typeface="Courier New"/>
                <a:sym typeface="Courier New"/>
              </a:rPr>
              <a:t>)</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exponent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digitpart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(["_"]</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fraction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digitpart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exponent     </a:t>
            </a:r>
            <a:r>
              <a:rPr lang="bg" sz="1150">
                <a:solidFill>
                  <a:srgbClr val="333333"/>
                </a:solidFill>
                <a:highlight>
                  <a:srgbClr val="EEFFCC"/>
                </a:highlight>
                <a:latin typeface="Courier New"/>
                <a:ea typeface="Courier New"/>
                <a:cs typeface="Courier New"/>
                <a:sym typeface="Courier New"/>
              </a:rPr>
              <a:t>::=  ("e" | "E") ["+" | "-"]</a:t>
            </a:r>
            <a:r>
              <a:rPr lang="bg" sz="1150">
                <a:solidFill>
                  <a:srgbClr val="333333"/>
                </a:solidFill>
                <a:highlight>
                  <a:srgbClr val="EEFFCC"/>
                </a:highlight>
                <a:uFill>
                  <a:noFill/>
                </a:uFill>
                <a:latin typeface="Courier New"/>
                <a:ea typeface="Courier New"/>
                <a:cs typeface="Courier New"/>
                <a:sym typeface="Courier New"/>
                <a:hlinkClick r:id="rId2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4">
                  <a:extLst>
                    <a:ext uri="{A12FA001-AC4F-418D-AE19-62706E023703}">
                      <ahyp:hlinkClr val="tx"/>
                    </a:ext>
                  </a:extLst>
                </a:hlinkClick>
              </a:rPr>
              <a:t>digitpart</a:t>
            </a:r>
            <a:endParaRPr sz="1100">
              <a:solidFill>
                <a:srgbClr val="0072AA"/>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1"/>
          <p:cNvSpPr txBox="1"/>
          <p:nvPr>
            <p:ph idx="1" type="body"/>
          </p:nvPr>
        </p:nvSpPr>
        <p:spPr>
          <a:xfrm>
            <a:off x="1303800" y="153325"/>
            <a:ext cx="7030500" cy="43782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b="1" lang="bg" sz="1500">
                <a:solidFill>
                  <a:srgbClr val="292929"/>
                </a:solidFill>
                <a:highlight>
                  <a:srgbClr val="FFFFFF"/>
                </a:highlight>
                <a:latin typeface="Arial"/>
                <a:ea typeface="Arial"/>
                <a:cs typeface="Arial"/>
                <a:sym typeface="Arial"/>
              </a:rPr>
              <a:t>Why Interpreted?</a:t>
            </a:r>
            <a:endParaRPr b="1"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One popular advantage of interpreted languages is that they are platform-independent. As long as the Python bytecode and the Virtual Machine have the same version, Python bytecode can be executed on any platform (Windows, MacOS, etc).</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bg" sz="1500">
                <a:solidFill>
                  <a:srgbClr val="292929"/>
                </a:solidFill>
                <a:highlight>
                  <a:srgbClr val="FFFFFF"/>
                </a:highlight>
                <a:latin typeface="Georgia"/>
                <a:ea typeface="Georgia"/>
                <a:cs typeface="Georgia"/>
                <a:sym typeface="Georgia"/>
              </a:rPr>
              <a:t>Dynamic typing is another advantage. In static-typed languages like C++, you have to declare the variable type and any discrepancy like adding a string and an integer is checked during compile time. In strongly typed languages like Python, it is the job of the interpreter to check the validity of the variable types and operations performed.</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3"/>
          <p:cNvSpPr txBox="1"/>
          <p:nvPr>
            <p:ph idx="1" type="body"/>
          </p:nvPr>
        </p:nvSpPr>
        <p:spPr>
          <a:xfrm>
            <a:off x="1114850" y="60672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bg" sz="1075">
                <a:highlight>
                  <a:schemeClr val="lt1"/>
                </a:highlight>
                <a:latin typeface="Courier New"/>
                <a:ea typeface="Courier New"/>
                <a:cs typeface="Courier New"/>
                <a:sym typeface="Courier New"/>
              </a:rPr>
              <a:t>base_coef</a:t>
            </a:r>
            <a:r>
              <a:rPr lang="bg" sz="1075">
                <a:solidFill>
                  <a:srgbClr val="A9B7C6"/>
                </a:solidFill>
                <a:highlight>
                  <a:schemeClr val="lt1"/>
                </a:highlight>
                <a:latin typeface="Courier New"/>
                <a:ea typeface="Courier New"/>
                <a:cs typeface="Courier New"/>
                <a:sym typeface="Courier New"/>
              </a:rPr>
              <a:t> = </a:t>
            </a:r>
            <a:r>
              <a:rPr lang="bg" sz="1075">
                <a:solidFill>
                  <a:srgbClr val="6897BB"/>
                </a:solidFill>
                <a:highlight>
                  <a:schemeClr val="lt1"/>
                </a:highlight>
                <a:latin typeface="Courier New"/>
                <a:ea typeface="Courier New"/>
                <a:cs typeface="Courier New"/>
                <a:sym typeface="Courier New"/>
              </a:rPr>
              <a:t>4.5</a:t>
            </a:r>
            <a:endParaRPr sz="1075">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highlight>
                  <a:schemeClr val="lt1"/>
                </a:highlight>
                <a:latin typeface="Courier New"/>
                <a:ea typeface="Courier New"/>
                <a:cs typeface="Courier New"/>
                <a:sym typeface="Courier New"/>
              </a:rPr>
              <a:t>coef_multiplier</a:t>
            </a:r>
            <a:r>
              <a:rPr lang="bg" sz="1075">
                <a:solidFill>
                  <a:srgbClr val="A9B7C6"/>
                </a:solidFill>
                <a:highlight>
                  <a:schemeClr val="lt1"/>
                </a:highlight>
                <a:latin typeface="Courier New"/>
                <a:ea typeface="Courier New"/>
                <a:cs typeface="Courier New"/>
                <a:sym typeface="Courier New"/>
              </a:rPr>
              <a:t> = </a:t>
            </a:r>
            <a:r>
              <a:rPr lang="bg" sz="1075">
                <a:solidFill>
                  <a:srgbClr val="6897BB"/>
                </a:solidFill>
                <a:highlight>
                  <a:schemeClr val="lt1"/>
                </a:highlight>
                <a:latin typeface="Courier New"/>
                <a:ea typeface="Courier New"/>
                <a:cs typeface="Courier New"/>
                <a:sym typeface="Courier New"/>
              </a:rPr>
              <a:t>2</a:t>
            </a:r>
            <a:endParaRPr sz="1075">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888C6"/>
                </a:solidFill>
                <a:highlight>
                  <a:schemeClr val="lt1"/>
                </a:highlight>
                <a:latin typeface="Courier New"/>
                <a:ea typeface="Courier New"/>
                <a:cs typeface="Courier New"/>
                <a:sym typeface="Courier New"/>
              </a:rPr>
              <a:t>print</a:t>
            </a:r>
            <a:r>
              <a:rPr lang="bg" sz="1075">
                <a:solidFill>
                  <a:srgbClr val="A9B7C6"/>
                </a:solidFill>
                <a:highlight>
                  <a:schemeClr val="lt1"/>
                </a:highlight>
                <a:latin typeface="Courier New"/>
                <a:ea typeface="Courier New"/>
                <a:cs typeface="Courier New"/>
                <a:sym typeface="Courier New"/>
              </a:rPr>
              <a:t>(</a:t>
            </a:r>
            <a:r>
              <a:rPr lang="bg" sz="1075">
                <a:highlight>
                  <a:schemeClr val="lt1"/>
                </a:highlight>
                <a:latin typeface="Courier New"/>
                <a:ea typeface="Courier New"/>
                <a:cs typeface="Courier New"/>
                <a:sym typeface="Courier New"/>
              </a:rPr>
              <a:t>base_coef</a:t>
            </a:r>
            <a:r>
              <a:rPr lang="bg" sz="1075">
                <a:solidFill>
                  <a:srgbClr val="A9B7C6"/>
                </a:solidFill>
                <a:highlight>
                  <a:schemeClr val="lt1"/>
                </a:highlight>
                <a:latin typeface="Courier New"/>
                <a:ea typeface="Courier New"/>
                <a:cs typeface="Courier New"/>
                <a:sym typeface="Courier New"/>
              </a:rPr>
              <a:t> * </a:t>
            </a:r>
            <a:r>
              <a:rPr lang="bg" sz="1075">
                <a:highlight>
                  <a:schemeClr val="lt1"/>
                </a:highlight>
                <a:latin typeface="Courier New"/>
                <a:ea typeface="Courier New"/>
                <a:cs typeface="Courier New"/>
                <a:sym typeface="Courier New"/>
              </a:rPr>
              <a:t>coef_multiplier</a:t>
            </a:r>
            <a:r>
              <a:rPr lang="bg" sz="1075">
                <a:solidFill>
                  <a:srgbClr val="A9B7C6"/>
                </a:solidFill>
                <a:highlight>
                  <a:schemeClr val="lt1"/>
                </a:highlight>
                <a:latin typeface="Courier New"/>
                <a:ea typeface="Courier New"/>
                <a:cs typeface="Courier New"/>
                <a:sym typeface="Courier New"/>
              </a:rPr>
              <a:t>)</a:t>
            </a:r>
            <a:endParaRPr sz="1075">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08080"/>
                </a:solidFill>
                <a:highlight>
                  <a:schemeClr val="lt1"/>
                </a:highlight>
                <a:latin typeface="Courier New"/>
                <a:ea typeface="Courier New"/>
                <a:cs typeface="Courier New"/>
                <a:sym typeface="Courier New"/>
              </a:rPr>
              <a:t># &gt;&gt;&gt; 9.0</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888C6"/>
                </a:solidFill>
                <a:highlight>
                  <a:schemeClr val="lt1"/>
                </a:highlight>
                <a:latin typeface="Courier New"/>
                <a:ea typeface="Courier New"/>
                <a:cs typeface="Courier New"/>
                <a:sym typeface="Courier New"/>
              </a:rPr>
              <a:t>print</a:t>
            </a:r>
            <a:r>
              <a:rPr lang="bg" sz="1075">
                <a:solidFill>
                  <a:srgbClr val="A9B7C6"/>
                </a:solidFill>
                <a:highlight>
                  <a:schemeClr val="lt1"/>
                </a:highlight>
                <a:latin typeface="Courier New"/>
                <a:ea typeface="Courier New"/>
                <a:cs typeface="Courier New"/>
                <a:sym typeface="Courier New"/>
              </a:rPr>
              <a:t>(</a:t>
            </a:r>
            <a:r>
              <a:rPr lang="bg" sz="1075">
                <a:highlight>
                  <a:schemeClr val="lt1"/>
                </a:highlight>
                <a:latin typeface="Courier New"/>
                <a:ea typeface="Courier New"/>
                <a:cs typeface="Courier New"/>
                <a:sym typeface="Courier New"/>
              </a:rPr>
              <a:t>base_coef * coef_multiplier == 9.0</a:t>
            </a:r>
            <a:r>
              <a:rPr lang="bg" sz="1075">
                <a:solidFill>
                  <a:srgbClr val="A9B7C6"/>
                </a:solidFill>
                <a:highlight>
                  <a:schemeClr val="lt1"/>
                </a:highlight>
                <a:latin typeface="Courier New"/>
                <a:ea typeface="Courier New"/>
                <a:cs typeface="Courier New"/>
                <a:sym typeface="Courier New"/>
              </a:rPr>
              <a:t>)  </a:t>
            </a:r>
            <a:r>
              <a:rPr lang="bg" sz="1075">
                <a:solidFill>
                  <a:srgbClr val="808080"/>
                </a:solidFill>
                <a:highlight>
                  <a:schemeClr val="lt1"/>
                </a:highlight>
                <a:latin typeface="Courier New"/>
                <a:ea typeface="Courier New"/>
                <a:cs typeface="Courier New"/>
                <a:sym typeface="Courier New"/>
              </a:rPr>
              <a:t>### Expect True?</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08080"/>
                </a:solidFill>
                <a:highlight>
                  <a:schemeClr val="lt1"/>
                </a:highlight>
                <a:latin typeface="Courier New"/>
                <a:ea typeface="Courier New"/>
                <a:cs typeface="Courier New"/>
                <a:sym typeface="Courier New"/>
              </a:rPr>
              <a:t># &gt;&gt;&gt; True it is</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888C6"/>
                </a:solidFill>
                <a:highlight>
                  <a:schemeClr val="lt1"/>
                </a:highlight>
                <a:latin typeface="Courier New"/>
                <a:ea typeface="Courier New"/>
                <a:cs typeface="Courier New"/>
                <a:sym typeface="Courier New"/>
              </a:rPr>
              <a:t>print</a:t>
            </a:r>
            <a:r>
              <a:rPr lang="bg" sz="1075">
                <a:solidFill>
                  <a:srgbClr val="A9B7C6"/>
                </a:solidFill>
                <a:highlight>
                  <a:schemeClr val="lt1"/>
                </a:highlight>
                <a:latin typeface="Courier New"/>
                <a:ea typeface="Courier New"/>
                <a:cs typeface="Courier New"/>
                <a:sym typeface="Courier New"/>
              </a:rPr>
              <a:t>(</a:t>
            </a:r>
            <a:r>
              <a:rPr lang="bg" sz="1075">
                <a:highlight>
                  <a:schemeClr val="lt1"/>
                </a:highlight>
                <a:latin typeface="Courier New"/>
                <a:ea typeface="Courier New"/>
                <a:cs typeface="Courier New"/>
                <a:sym typeface="Courier New"/>
              </a:rPr>
              <a:t>base_coef * 3 == 13.5</a:t>
            </a:r>
            <a:r>
              <a:rPr lang="bg" sz="1075">
                <a:solidFill>
                  <a:srgbClr val="A9B7C6"/>
                </a:solidFill>
                <a:highlight>
                  <a:schemeClr val="lt1"/>
                </a:highlight>
                <a:latin typeface="Courier New"/>
                <a:ea typeface="Courier New"/>
                <a:cs typeface="Courier New"/>
                <a:sym typeface="Courier New"/>
              </a:rPr>
              <a:t>)  </a:t>
            </a:r>
            <a:r>
              <a:rPr lang="bg" sz="1075">
                <a:solidFill>
                  <a:srgbClr val="808080"/>
                </a:solidFill>
                <a:highlight>
                  <a:schemeClr val="lt1"/>
                </a:highlight>
                <a:latin typeface="Courier New"/>
                <a:ea typeface="Courier New"/>
                <a:cs typeface="Courier New"/>
                <a:sym typeface="Courier New"/>
              </a:rPr>
              <a:t># Expect True?</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523"/>
              <a:buNone/>
            </a:pPr>
            <a:r>
              <a:rPr lang="bg" sz="1075">
                <a:solidFill>
                  <a:srgbClr val="808080"/>
                </a:solidFill>
                <a:highlight>
                  <a:schemeClr val="lt1"/>
                </a:highlight>
                <a:latin typeface="Courier New"/>
                <a:ea typeface="Courier New"/>
                <a:cs typeface="Courier New"/>
                <a:sym typeface="Courier New"/>
              </a:rPr>
              <a:t># &gt;&gt;&gt; Nope, False it is, due to the floating point unit *** Check this out</a:t>
            </a:r>
            <a:endParaRPr sz="1075">
              <a:solidFill>
                <a:srgbClr val="80808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1200"/>
              </a:spcAft>
              <a:buSzPts val="523"/>
              <a:buNone/>
            </a:pPr>
            <a:r>
              <a:t/>
            </a:r>
            <a:endParaRPr sz="1517">
              <a:highlight>
                <a:schemeClr val="lt1"/>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4"/>
          <p:cNvSpPr txBox="1"/>
          <p:nvPr>
            <p:ph idx="1" type="body"/>
          </p:nvPr>
        </p:nvSpPr>
        <p:spPr>
          <a:xfrm>
            <a:off x="1303800" y="84325"/>
            <a:ext cx="7030500" cy="4447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4.5</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1.25</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0.75</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3.14159</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2.71828</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271828</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isinstance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0.0</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5"/>
          <p:cNvSpPr txBox="1"/>
          <p:nvPr>
            <p:ph idx="1" type="body"/>
          </p:nvPr>
        </p:nvSpPr>
        <p:spPr>
          <a:xfrm>
            <a:off x="1303800" y="74950"/>
            <a:ext cx="7030500" cy="44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4.0 + 2.0</a:t>
            </a:r>
            <a:endParaRPr/>
          </a:p>
          <a:p>
            <a:pPr indent="0" lvl="0" marL="0" rtl="0" algn="l">
              <a:spcBef>
                <a:spcPts val="1200"/>
              </a:spcBef>
              <a:spcAft>
                <a:spcPts val="0"/>
              </a:spcAft>
              <a:buNone/>
            </a:pPr>
            <a:r>
              <a:rPr lang="bg"/>
              <a:t>6.0</a:t>
            </a:r>
            <a:endParaRPr/>
          </a:p>
          <a:p>
            <a:pPr indent="0" lvl="0" marL="0" rtl="0" algn="l">
              <a:spcBef>
                <a:spcPts val="1200"/>
              </a:spcBef>
              <a:spcAft>
                <a:spcPts val="0"/>
              </a:spcAft>
              <a:buNone/>
            </a:pPr>
            <a:r>
              <a:rPr lang="bg"/>
              <a:t>&gt;&gt;&gt; -1.0 + 4.5</a:t>
            </a:r>
            <a:endParaRPr/>
          </a:p>
          <a:p>
            <a:pPr indent="0" lvl="0" marL="0" rtl="0" algn="l">
              <a:spcBef>
                <a:spcPts val="1200"/>
              </a:spcBef>
              <a:spcAft>
                <a:spcPts val="0"/>
              </a:spcAft>
              <a:buNone/>
            </a:pPr>
            <a:r>
              <a:rPr lang="bg"/>
              <a:t>3.5</a:t>
            </a:r>
            <a:endParaRPr/>
          </a:p>
          <a:p>
            <a:pPr indent="0" lvl="0" marL="0" rtl="0" algn="l">
              <a:spcBef>
                <a:spcPts val="1200"/>
              </a:spcBef>
              <a:spcAft>
                <a:spcPts val="0"/>
              </a:spcAft>
              <a:buNone/>
            </a:pPr>
            <a:r>
              <a:rPr lang="bg"/>
              <a:t>&gt;&gt;&gt; 1.75 - 1.5</a:t>
            </a:r>
            <a:endParaRPr/>
          </a:p>
          <a:p>
            <a:pPr indent="0" lvl="0" marL="0" rtl="0" algn="l">
              <a:spcBef>
                <a:spcPts val="1200"/>
              </a:spcBef>
              <a:spcAft>
                <a:spcPts val="0"/>
              </a:spcAft>
              <a:buNone/>
            </a:pPr>
            <a:r>
              <a:rPr lang="bg"/>
              <a:t>0.25</a:t>
            </a:r>
            <a:endParaRPr/>
          </a:p>
          <a:p>
            <a:pPr indent="0" lvl="0" marL="0" rtl="0" algn="l">
              <a:spcBef>
                <a:spcPts val="1200"/>
              </a:spcBef>
              <a:spcAft>
                <a:spcPts val="0"/>
              </a:spcAft>
              <a:buNone/>
            </a:pPr>
            <a:r>
              <a:rPr lang="bg"/>
              <a:t>&gt;&gt;&gt; 4.13 - 1.1</a:t>
            </a:r>
            <a:endParaRPr/>
          </a:p>
          <a:p>
            <a:pPr indent="0" lvl="0" marL="0" rtl="0" algn="l">
              <a:spcBef>
                <a:spcPts val="1200"/>
              </a:spcBef>
              <a:spcAft>
                <a:spcPts val="0"/>
              </a:spcAft>
              <a:buNone/>
            </a:pPr>
            <a:r>
              <a:rPr lang="bg"/>
              <a:t>3.03</a:t>
            </a:r>
            <a:endParaRPr/>
          </a:p>
          <a:p>
            <a:pPr indent="0" lvl="0" marL="0" rtl="0" algn="l">
              <a:spcBef>
                <a:spcPts val="1200"/>
              </a:spcBef>
              <a:spcAft>
                <a:spcPts val="0"/>
              </a:spcAft>
              <a:buNone/>
            </a:pPr>
            <a:r>
              <a:rPr lang="bg"/>
              <a:t>&gt;&gt;&gt; 4.5 // 1.0</a:t>
            </a:r>
            <a:endParaRPr/>
          </a:p>
          <a:p>
            <a:pPr indent="0" lvl="0" marL="0" rtl="0" algn="l">
              <a:spcBef>
                <a:spcPts val="1200"/>
              </a:spcBef>
              <a:spcAft>
                <a:spcPts val="0"/>
              </a:spcAft>
              <a:buNone/>
            </a:pPr>
            <a:r>
              <a:rPr lang="bg"/>
              <a:t>4.0</a:t>
            </a:r>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06"/>
          <p:cNvSpPr txBox="1"/>
          <p:nvPr>
            <p:ph idx="1" type="body"/>
          </p:nvPr>
        </p:nvSpPr>
        <p:spPr>
          <a:xfrm>
            <a:off x="1303800" y="135850"/>
            <a:ext cx="7030500" cy="43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4.5 % 1.0</a:t>
            </a:r>
            <a:endParaRPr/>
          </a:p>
          <a:p>
            <a:pPr indent="0" lvl="0" marL="0" rtl="0" algn="l">
              <a:spcBef>
                <a:spcPts val="1200"/>
              </a:spcBef>
              <a:spcAft>
                <a:spcPts val="0"/>
              </a:spcAft>
              <a:buNone/>
            </a:pPr>
            <a:r>
              <a:rPr lang="bg"/>
              <a:t>0.5</a:t>
            </a:r>
            <a:endParaRPr/>
          </a:p>
          <a:p>
            <a:pPr indent="0" lvl="0" marL="0" rtl="0" algn="l">
              <a:spcBef>
                <a:spcPts val="1200"/>
              </a:spcBef>
              <a:spcAft>
                <a:spcPts val="0"/>
              </a:spcAft>
              <a:buNone/>
            </a:pPr>
            <a:r>
              <a:rPr lang="bg"/>
              <a:t>&gt;&gt;&gt; 7.75 * 0.25</a:t>
            </a:r>
            <a:endParaRPr/>
          </a:p>
          <a:p>
            <a:pPr indent="0" lvl="0" marL="0" rtl="0" algn="l">
              <a:spcBef>
                <a:spcPts val="1200"/>
              </a:spcBef>
              <a:spcAft>
                <a:spcPts val="0"/>
              </a:spcAft>
              <a:buNone/>
            </a:pPr>
            <a:r>
              <a:rPr lang="bg"/>
              <a:t>1.9375</a:t>
            </a:r>
            <a:endParaRPr/>
          </a:p>
          <a:p>
            <a:pPr indent="0" lvl="0" marL="0" rtl="0" algn="l">
              <a:spcBef>
                <a:spcPts val="1200"/>
              </a:spcBef>
              <a:spcAft>
                <a:spcPts val="0"/>
              </a:spcAft>
              <a:buNone/>
            </a:pPr>
            <a:r>
              <a:rPr lang="bg"/>
              <a:t>&gt;&gt;&gt; 0.5 * 0.5</a:t>
            </a:r>
            <a:endParaRPr/>
          </a:p>
          <a:p>
            <a:pPr indent="0" lvl="0" marL="0" rtl="0" algn="l">
              <a:spcBef>
                <a:spcPts val="1200"/>
              </a:spcBef>
              <a:spcAft>
                <a:spcPts val="0"/>
              </a:spcAft>
              <a:buNone/>
            </a:pPr>
            <a:r>
              <a:rPr lang="bg"/>
              <a:t>0.25</a:t>
            </a:r>
            <a:endParaRPr/>
          </a:p>
          <a:p>
            <a:pPr indent="0" lvl="0" marL="0" rtl="0" algn="l">
              <a:spcBef>
                <a:spcPts val="1200"/>
              </a:spcBef>
              <a:spcAft>
                <a:spcPts val="0"/>
              </a:spcAft>
              <a:buNone/>
            </a:pPr>
            <a:r>
              <a:rPr lang="bg"/>
              <a:t>&gt;&gt;&gt; 1.5 ** 2.0</a:t>
            </a:r>
            <a:endParaRPr/>
          </a:p>
          <a:p>
            <a:pPr indent="0" lvl="0" marL="0" rtl="0" algn="l">
              <a:spcBef>
                <a:spcPts val="1200"/>
              </a:spcBef>
              <a:spcAft>
                <a:spcPts val="0"/>
              </a:spcAft>
              <a:buNone/>
            </a:pPr>
            <a:r>
              <a:rPr lang="bg"/>
              <a:t>2.25</a:t>
            </a:r>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7"/>
          <p:cNvSpPr txBox="1"/>
          <p:nvPr>
            <p:ph idx="1" type="body"/>
          </p:nvPr>
        </p:nvSpPr>
        <p:spPr>
          <a:xfrm>
            <a:off x="1303800" y="121800"/>
            <a:ext cx="7030500" cy="44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 floating point literal can be either pointfloat or exponentfloat.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latin typeface="Arial"/>
                <a:ea typeface="Arial"/>
                <a:cs typeface="Arial"/>
                <a:sym typeface="Arial"/>
              </a:rPr>
              <a:t>A pointfloat contains a decimal point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latin typeface="Arial"/>
                <a:ea typeface="Arial"/>
                <a:cs typeface="Arial"/>
                <a:sym typeface="Arial"/>
              </a:rPr>
              <a:t> and at least one digit </a:t>
            </a:r>
            <a:r>
              <a:rPr lang="bg" sz="1050">
                <a:solidFill>
                  <a:srgbClr val="000000"/>
                </a:solidFill>
                <a:highlight>
                  <a:srgbClr val="F8F9FA"/>
                </a:highlight>
                <a:latin typeface="Courier New"/>
                <a:ea typeface="Courier New"/>
                <a:cs typeface="Courier New"/>
                <a:sym typeface="Courier New"/>
              </a:rPr>
              <a:t>("0"..."9"),</a:t>
            </a:r>
            <a:r>
              <a:rPr lang="bg" sz="1050">
                <a:solidFill>
                  <a:srgbClr val="202122"/>
                </a:solidFill>
                <a:latin typeface="Arial"/>
                <a:ea typeface="Arial"/>
                <a:cs typeface="Arial"/>
                <a:sym typeface="Arial"/>
              </a:rPr>
              <a:t> for example:</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34.45 ; 34. ; .45 ; 0. ; -.00 ; -33.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highlight>
                  <a:srgbClr val="F5FFFA"/>
                </a:highlight>
                <a:latin typeface="Arial"/>
                <a:ea typeface="Arial"/>
                <a:cs typeface="Arial"/>
                <a:sym typeface="Arial"/>
              </a:rPr>
              <a:t>Check out the following output: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sys</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join(</a:t>
            </a:r>
            <a:r>
              <a:rPr lang="bg" sz="1050">
                <a:solidFill>
                  <a:srgbClr val="008000"/>
                </a:solidFill>
                <a:highlight>
                  <a:srgbClr val="F8F9FA"/>
                </a:highlight>
                <a:latin typeface="Courier New"/>
                <a:ea typeface="Courier New"/>
                <a:cs typeface="Courier New"/>
                <a:sym typeface="Courier New"/>
              </a:rPr>
              <a:t>str</a:t>
            </a: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float_info)</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split(</a:t>
            </a:r>
            <a:r>
              <a:rPr lang="bg" sz="1050">
                <a:solidFill>
                  <a:srgbClr val="BA2121"/>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08"/>
          <p:cNvSpPr txBox="1"/>
          <p:nvPr>
            <p:ph type="title"/>
          </p:nvPr>
        </p:nvSpPr>
        <p:spPr>
          <a:xfrm>
            <a:off x="1303800" y="97350"/>
            <a:ext cx="7030500" cy="52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The Precision of Floats</a:t>
            </a:r>
            <a:endParaRPr/>
          </a:p>
        </p:txBody>
      </p:sp>
      <p:sp>
        <p:nvSpPr>
          <p:cNvPr id="839" name="Google Shape;839;p108"/>
          <p:cNvSpPr txBox="1"/>
          <p:nvPr>
            <p:ph idx="1" type="body"/>
          </p:nvPr>
        </p:nvSpPr>
        <p:spPr>
          <a:xfrm>
            <a:off x="1303800" y="584700"/>
            <a:ext cx="7030500" cy="43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0.029999999999999805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0.001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11.11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9.000900090009002e-05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.0000000000000001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0.9000000000000004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1_234_567_890_123_456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1234567890123456.0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float</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12_345_678_901_234_567</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1.2345678901234568e+16</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3" name="Shape 843"/>
        <p:cNvGrpSpPr/>
        <p:nvPr/>
      </p:nvGrpSpPr>
      <p:grpSpPr>
        <a:xfrm>
          <a:off x="0" y="0"/>
          <a:ext cx="0" cy="0"/>
          <a:chOff x="0" y="0"/>
          <a:chExt cx="0" cy="0"/>
        </a:xfrm>
      </p:grpSpPr>
      <p:sp>
        <p:nvSpPr>
          <p:cNvPr id="844" name="Google Shape;844;p109"/>
          <p:cNvSpPr txBox="1"/>
          <p:nvPr>
            <p:ph idx="1" type="body"/>
          </p:nvPr>
        </p:nvSpPr>
        <p:spPr>
          <a:xfrm>
            <a:off x="1303800" y="89000"/>
            <a:ext cx="7030500" cy="444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In the first example, </a:t>
            </a:r>
            <a:r>
              <a:rPr lang="bg" sz="1050">
                <a:solidFill>
                  <a:srgbClr val="000000"/>
                </a:solidFill>
                <a:highlight>
                  <a:srgbClr val="F8F9FA"/>
                </a:highlight>
                <a:latin typeface="Courier New"/>
                <a:ea typeface="Courier New"/>
                <a:cs typeface="Courier New"/>
                <a:sym typeface="Courier New"/>
              </a:rPr>
              <a:t>1.13 - 1.1 = 0.03</a:t>
            </a:r>
            <a:r>
              <a:rPr lang="bg" sz="1050">
                <a:solidFill>
                  <a:srgbClr val="202122"/>
                </a:solidFill>
                <a:highlight>
                  <a:srgbClr val="F5FFFA"/>
                </a:highlight>
                <a:latin typeface="Arial"/>
                <a:ea typeface="Arial"/>
                <a:cs typeface="Arial"/>
                <a:sym typeface="Arial"/>
              </a:rPr>
              <a:t>, although Python comes to the conclusion that the real answer is </a:t>
            </a:r>
            <a:r>
              <a:rPr lang="bg" sz="1050">
                <a:solidFill>
                  <a:srgbClr val="000000"/>
                </a:solidFill>
                <a:highlight>
                  <a:srgbClr val="F8F9FA"/>
                </a:highlight>
                <a:latin typeface="Courier New"/>
                <a:ea typeface="Courier New"/>
                <a:cs typeface="Courier New"/>
                <a:sym typeface="Courier New"/>
              </a:rPr>
              <a:t>0.029999999999999805</a:t>
            </a:r>
            <a:r>
              <a:rPr lang="bg" sz="1050">
                <a:solidFill>
                  <a:srgbClr val="202122"/>
                </a:solidFill>
                <a:highlight>
                  <a:srgbClr val="F5FFFA"/>
                </a:highlight>
                <a:latin typeface="Arial"/>
                <a:ea typeface="Arial"/>
                <a:cs typeface="Arial"/>
                <a:sym typeface="Arial"/>
              </a:rPr>
              <a:t>. The fact behind this reasoning is based on how the computer stores memory, so the </a:t>
            </a:r>
            <a:r>
              <a:rPr i="1" lang="bg" sz="1050">
                <a:solidFill>
                  <a:srgbClr val="3366BB"/>
                </a:solidFill>
                <a:highlight>
                  <a:srgbClr val="F5FFFA"/>
                </a:highlight>
                <a:uFill>
                  <a:noFill/>
                </a:uFill>
                <a:latin typeface="Arial"/>
                <a:ea typeface="Arial"/>
                <a:cs typeface="Arial"/>
                <a:sym typeface="Arial"/>
                <a:hlinkClick r:id="rId3">
                  <a:extLst>
                    <a:ext uri="{A12FA001-AC4F-418D-AE19-62706E023703}">
                      <ahyp:hlinkClr val="tx"/>
                    </a:ext>
                  </a:extLst>
                </a:hlinkClick>
              </a:rPr>
              <a:t>difference</a:t>
            </a:r>
            <a:r>
              <a:rPr lang="bg" sz="1050">
                <a:solidFill>
                  <a:srgbClr val="202122"/>
                </a:solidFill>
                <a:highlight>
                  <a:srgbClr val="F5FFFA"/>
                </a:highlight>
                <a:latin typeface="Arial"/>
                <a:ea typeface="Arial"/>
                <a:cs typeface="Arial"/>
                <a:sym typeface="Arial"/>
              </a:rPr>
              <a:t> lost a little of its precision. As the </a:t>
            </a:r>
            <a:r>
              <a:rPr i="1" lang="bg" sz="1050">
                <a:solidFill>
                  <a:srgbClr val="202122"/>
                </a:solidFill>
                <a:highlight>
                  <a:srgbClr val="F5FFFA"/>
                </a:highlight>
                <a:latin typeface="Arial"/>
                <a:ea typeface="Arial"/>
                <a:cs typeface="Arial"/>
                <a:sym typeface="Arial"/>
              </a:rPr>
              <a:t>minuend</a:t>
            </a:r>
            <a:r>
              <a:rPr lang="bg" sz="1050">
                <a:solidFill>
                  <a:srgbClr val="202122"/>
                </a:solidFill>
                <a:highlight>
                  <a:srgbClr val="F5FFFA"/>
                </a:highlight>
                <a:latin typeface="Arial"/>
                <a:ea typeface="Arial"/>
                <a:cs typeface="Arial"/>
                <a:sym typeface="Arial"/>
              </a:rPr>
              <a:t> increases in size, so does its precision. </a:t>
            </a:r>
            <a:r>
              <a:rPr lang="bg" sz="1050">
                <a:solidFill>
                  <a:srgbClr val="000000"/>
                </a:solidFill>
                <a:highlight>
                  <a:srgbClr val="F8F9FA"/>
                </a:highlight>
                <a:latin typeface="Courier New"/>
                <a:ea typeface="Courier New"/>
                <a:cs typeface="Courier New"/>
                <a:sym typeface="Courier New"/>
              </a:rPr>
              <a:t>2.13 - 1.1 = 1.0299999999999998 </a:t>
            </a:r>
            <a:r>
              <a:rPr lang="bg" sz="1050">
                <a:solidFill>
                  <a:srgbClr val="202122"/>
                </a:solidFill>
                <a:highlight>
                  <a:srgbClr val="F5FFFA"/>
                </a:highlight>
                <a:latin typeface="Arial"/>
                <a:ea typeface="Arial"/>
                <a:cs typeface="Arial"/>
                <a:sym typeface="Arial"/>
              </a:rPr>
              <a:t>and </a:t>
            </a:r>
            <a:r>
              <a:rPr lang="bg" sz="1050">
                <a:solidFill>
                  <a:srgbClr val="000000"/>
                </a:solidFill>
                <a:highlight>
                  <a:srgbClr val="F8F9FA"/>
                </a:highlight>
                <a:latin typeface="Courier New"/>
                <a:ea typeface="Courier New"/>
                <a:cs typeface="Courier New"/>
                <a:sym typeface="Courier New"/>
              </a:rPr>
              <a:t>3.13 - 1.1 = 2.03</a:t>
            </a:r>
            <a:r>
              <a:rPr lang="bg" sz="1050">
                <a:solidFill>
                  <a:srgbClr val="202122"/>
                </a:solidFill>
                <a:highlight>
                  <a:srgbClr val="F5FFFA"/>
                </a:highlight>
                <a:latin typeface="Arial"/>
                <a:ea typeface="Arial"/>
                <a:cs typeface="Arial"/>
                <a:sym typeface="Arial"/>
              </a:rPr>
              <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latin typeface="Arial"/>
                <a:ea typeface="Arial"/>
                <a:cs typeface="Arial"/>
                <a:sym typeface="Arial"/>
              </a:rPr>
              <a:t>In the second example, </a:t>
            </a:r>
            <a:r>
              <a:rPr lang="bg" sz="1050">
                <a:solidFill>
                  <a:srgbClr val="000000"/>
                </a:solidFill>
                <a:highlight>
                  <a:srgbClr val="F8F9FA"/>
                </a:highlight>
                <a:latin typeface="Courier New"/>
                <a:ea typeface="Courier New"/>
                <a:cs typeface="Courier New"/>
                <a:sym typeface="Courier New"/>
              </a:rPr>
              <a:t>0.001 / 11.11 = 9.000900090009002e-05</a:t>
            </a:r>
            <a:r>
              <a:rPr lang="bg" sz="1050">
                <a:solidFill>
                  <a:srgbClr val="202122"/>
                </a:solidFill>
                <a:latin typeface="Arial"/>
                <a:ea typeface="Arial"/>
                <a:cs typeface="Arial"/>
                <a:sym typeface="Arial"/>
              </a:rPr>
              <a:t> where </a:t>
            </a:r>
            <a:r>
              <a:rPr lang="bg" sz="1050">
                <a:solidFill>
                  <a:srgbClr val="000000"/>
                </a:solidFill>
                <a:highlight>
                  <a:srgbClr val="F8F9FA"/>
                </a:highlight>
                <a:latin typeface="Courier New"/>
                <a:ea typeface="Courier New"/>
                <a:cs typeface="Courier New"/>
                <a:sym typeface="Courier New"/>
              </a:rPr>
              <a:t>e-05</a:t>
            </a:r>
            <a:r>
              <a:rPr lang="bg" sz="1050">
                <a:solidFill>
                  <a:srgbClr val="202122"/>
                </a:solidFill>
                <a:latin typeface="Arial"/>
                <a:ea typeface="Arial"/>
                <a:cs typeface="Arial"/>
                <a:sym typeface="Arial"/>
              </a:rPr>
              <a:t> means ten to the power of negative five. The answer could also be </a:t>
            </a:r>
            <a:r>
              <a:rPr lang="bg" sz="1050">
                <a:solidFill>
                  <a:srgbClr val="000000"/>
                </a:solidFill>
                <a:highlight>
                  <a:srgbClr val="F8F9FA"/>
                </a:highlight>
                <a:latin typeface="Courier New"/>
                <a:ea typeface="Courier New"/>
                <a:cs typeface="Courier New"/>
                <a:sym typeface="Courier New"/>
              </a:rPr>
              <a:t>9.000900090009001e-05</a:t>
            </a:r>
            <a:r>
              <a:rPr lang="bg" sz="1050">
                <a:solidFill>
                  <a:srgbClr val="202122"/>
                </a:solidFill>
                <a:latin typeface="Arial"/>
                <a:ea typeface="Arial"/>
                <a:cs typeface="Arial"/>
                <a:sym typeface="Arial"/>
              </a:rPr>
              <a:t> depending on how the </a:t>
            </a:r>
            <a:r>
              <a:rPr i="1" lang="bg" sz="1050">
                <a:solidFill>
                  <a:srgbClr val="3366BB"/>
                </a:solidFill>
                <a:uFill>
                  <a:noFill/>
                </a:uFill>
                <a:latin typeface="Arial"/>
                <a:ea typeface="Arial"/>
                <a:cs typeface="Arial"/>
                <a:sym typeface="Arial"/>
                <a:hlinkClick r:id="rId4">
                  <a:extLst>
                    <a:ext uri="{A12FA001-AC4F-418D-AE19-62706E023703}">
                      <ahyp:hlinkClr val="tx"/>
                    </a:ext>
                  </a:extLst>
                </a:hlinkClick>
              </a:rPr>
              <a:t>quotient</a:t>
            </a:r>
            <a:r>
              <a:rPr lang="bg" sz="1050">
                <a:solidFill>
                  <a:srgbClr val="202122"/>
                </a:solidFill>
                <a:latin typeface="Arial"/>
                <a:ea typeface="Arial"/>
                <a:cs typeface="Arial"/>
                <a:sym typeface="Arial"/>
              </a:rPr>
              <a:t> is rounded, how long the quotient can be stored on the computer, and the most significant number on the right hand side.</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In the third example, the </a:t>
            </a:r>
            <a:r>
              <a:rPr i="1" lang="bg" sz="1050">
                <a:solidFill>
                  <a:srgbClr val="3366BB"/>
                </a:solidFill>
                <a:uFill>
                  <a:noFill/>
                </a:uFill>
                <a:latin typeface="Arial"/>
                <a:ea typeface="Arial"/>
                <a:cs typeface="Arial"/>
                <a:sym typeface="Arial"/>
                <a:hlinkClick r:id="rId5">
                  <a:extLst>
                    <a:ext uri="{A12FA001-AC4F-418D-AE19-62706E023703}">
                      <ahyp:hlinkClr val="tx"/>
                    </a:ext>
                  </a:extLst>
                </a:hlinkClick>
              </a:rPr>
              <a:t>sum</a:t>
            </a:r>
            <a:r>
              <a:rPr lang="bg" sz="1050">
                <a:solidFill>
                  <a:srgbClr val="202122"/>
                </a:solidFill>
                <a:latin typeface="Arial"/>
                <a:ea typeface="Arial"/>
                <a:cs typeface="Arial"/>
                <a:sym typeface="Arial"/>
              </a:rPr>
              <a:t> of the </a:t>
            </a:r>
            <a:r>
              <a:rPr i="1" lang="bg" sz="1050">
                <a:solidFill>
                  <a:srgbClr val="202122"/>
                </a:solidFill>
                <a:latin typeface="Arial"/>
                <a:ea typeface="Arial"/>
                <a:cs typeface="Arial"/>
                <a:sym typeface="Arial"/>
              </a:rPr>
              <a:t>addends</a:t>
            </a:r>
            <a:r>
              <a:rPr lang="bg" sz="1050">
                <a:solidFill>
                  <a:srgbClr val="202122"/>
                </a:solidFill>
                <a:latin typeface="Arial"/>
                <a:ea typeface="Arial"/>
                <a:cs typeface="Arial"/>
                <a:sym typeface="Arial"/>
              </a:rPr>
              <a:t> </a:t>
            </a:r>
            <a:r>
              <a:rPr lang="bg" sz="1050">
                <a:solidFill>
                  <a:srgbClr val="000000"/>
                </a:solidFill>
                <a:highlight>
                  <a:srgbClr val="F8F9FA"/>
                </a:highlight>
                <a:latin typeface="Courier New"/>
                <a:ea typeface="Courier New"/>
                <a:cs typeface="Courier New"/>
                <a:sym typeface="Courier New"/>
              </a:rPr>
              <a:t>1 + .0000000000000001 = 1.0</a:t>
            </a:r>
            <a:r>
              <a:rPr lang="bg" sz="1050">
                <a:solidFill>
                  <a:srgbClr val="202122"/>
                </a:solidFill>
                <a:latin typeface="Arial"/>
                <a:ea typeface="Arial"/>
                <a:cs typeface="Arial"/>
                <a:sym typeface="Arial"/>
              </a:rPr>
              <a:t> although we know that it really is </a:t>
            </a:r>
            <a:r>
              <a:rPr lang="bg" sz="1050">
                <a:solidFill>
                  <a:srgbClr val="000000"/>
                </a:solidFill>
                <a:highlight>
                  <a:srgbClr val="F8F9FA"/>
                </a:highlight>
                <a:latin typeface="Courier New"/>
                <a:ea typeface="Courier New"/>
                <a:cs typeface="Courier New"/>
                <a:sym typeface="Courier New"/>
              </a:rPr>
              <a:t>1 + .0000000000000001 = 1.0000000000000001</a:t>
            </a:r>
            <a:r>
              <a:rPr lang="bg" sz="1050">
                <a:solidFill>
                  <a:srgbClr val="202122"/>
                </a:solidFill>
                <a:latin typeface="Arial"/>
                <a:ea typeface="Arial"/>
                <a:cs typeface="Arial"/>
                <a:sym typeface="Arial"/>
              </a:rPr>
              <a:t>. The reason the second addend is left out is because of its insignificance. Although this might not matter for every day situations, it may be important for such uses as rocket science and possibly calculus.</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highlight>
                  <a:srgbClr val="F5FFFA"/>
                </a:highlight>
                <a:latin typeface="Arial"/>
                <a:ea typeface="Arial"/>
                <a:cs typeface="Arial"/>
                <a:sym typeface="Arial"/>
              </a:rPr>
              <a:t>The fourth example gives the correct result if rewritten:</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-5.5*10</a:t>
            </a:r>
            <a:r>
              <a:rPr lang="bg" sz="1050">
                <a:solidFill>
                  <a:srgbClr val="000000"/>
                </a:solidFill>
                <a:highlight>
                  <a:srgbClr val="F8F9FA"/>
                </a:highlight>
                <a:latin typeface="Courier New"/>
                <a:ea typeface="Courier New"/>
                <a:cs typeface="Courier New"/>
                <a:sym typeface="Courier New"/>
              </a:rPr>
              <a:t> )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3.2*10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10.0</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0.9</a:t>
            </a:r>
            <a:endParaRPr sz="1050">
              <a:solidFill>
                <a:srgbClr val="666666"/>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When working with Python floats, we need to be aware that there will probably be a margin of error.</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10"/>
          <p:cNvSpPr txBox="1"/>
          <p:nvPr>
            <p:ph type="title"/>
          </p:nvPr>
        </p:nvSpPr>
        <p:spPr>
          <a:xfrm>
            <a:off x="1299100" y="97350"/>
            <a:ext cx="7030500" cy="6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Numeric types - Decimal</a:t>
            </a:r>
            <a:endParaRPr/>
          </a:p>
        </p:txBody>
      </p:sp>
      <p:sp>
        <p:nvSpPr>
          <p:cNvPr id="850" name="Google Shape;850;p110"/>
          <p:cNvSpPr txBox="1"/>
          <p:nvPr>
            <p:ph idx="1" type="body"/>
          </p:nvPr>
        </p:nvSpPr>
        <p:spPr>
          <a:xfrm>
            <a:off x="1228850" y="777625"/>
            <a:ext cx="7030500" cy="3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For real numbers calculations where precise results are needed, the decimal </a:t>
            </a:r>
            <a:r>
              <a:rPr b="1" lang="bg"/>
              <a:t>module </a:t>
            </a:r>
            <a:r>
              <a:rPr lang="bg"/>
              <a:t>comes to help. Finance software where calculations must not depend on this or that hardware specification is an example of business area where Decimal rules. Slower that the Float.</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b="1" lang="bg"/>
              <a:t>from decimal import Decimal</a:t>
            </a:r>
            <a:endParaRPr b="1"/>
          </a:p>
          <a:p>
            <a:pPr indent="0" lvl="0" marL="0" rtl="0" algn="l">
              <a:spcBef>
                <a:spcPts val="1200"/>
              </a:spcBef>
              <a:spcAft>
                <a:spcPts val="0"/>
              </a:spcAft>
              <a:buNone/>
            </a:pPr>
            <a:r>
              <a:rPr b="1" lang="bg"/>
              <a:t>shipping_price = Decimal(‘6.5’)</a:t>
            </a:r>
            <a:endParaRPr b="1"/>
          </a:p>
          <a:p>
            <a:pPr indent="0" lvl="0" marL="0" rtl="0" algn="l">
              <a:spcBef>
                <a:spcPts val="1200"/>
              </a:spcBef>
              <a:spcAft>
                <a:spcPts val="0"/>
              </a:spcAft>
              <a:buNone/>
            </a:pPr>
            <a:r>
              <a:rPr b="1" lang="bg"/>
              <a:t>print(type(shipping_price))</a:t>
            </a:r>
            <a:endParaRPr b="1"/>
          </a:p>
          <a:p>
            <a:pPr indent="0" lvl="0" marL="0" rtl="0" algn="l">
              <a:spcBef>
                <a:spcPts val="1200"/>
              </a:spcBef>
              <a:spcAft>
                <a:spcPts val="0"/>
              </a:spcAft>
              <a:buNone/>
            </a:pPr>
            <a:r>
              <a:rPr b="1" lang="bg"/>
              <a:t>print(shipping_price)</a:t>
            </a:r>
            <a:endParaRPr b="1"/>
          </a:p>
          <a:p>
            <a:pPr indent="0" lvl="0" marL="0" rtl="0" algn="l">
              <a:spcBef>
                <a:spcPts val="1200"/>
              </a:spcBef>
              <a:spcAft>
                <a:spcPts val="0"/>
              </a:spcAft>
              <a:buNone/>
            </a:pPr>
            <a:r>
              <a:rPr b="1" lang="bg"/>
              <a:t>Output: 6.5</a:t>
            </a:r>
            <a:endParaRPr b="1"/>
          </a:p>
          <a:p>
            <a:pPr indent="0" lvl="0" marL="0" rtl="0" algn="l">
              <a:spcBef>
                <a:spcPts val="1200"/>
              </a:spcBef>
              <a:spcAft>
                <a:spcPts val="1200"/>
              </a:spcAft>
              <a:buNone/>
            </a:pPr>
            <a:r>
              <a:t/>
            </a:r>
            <a:endParaRPr b="1"/>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1"/>
          <p:cNvSpPr txBox="1"/>
          <p:nvPr>
            <p:ph idx="1" type="body"/>
          </p:nvPr>
        </p:nvSpPr>
        <p:spPr>
          <a:xfrm>
            <a:off x="1303800" y="163950"/>
            <a:ext cx="7030500" cy="4367700"/>
          </a:xfrm>
          <a:prstGeom prst="rect">
            <a:avLst/>
          </a:prstGeom>
        </p:spPr>
        <p:txBody>
          <a:bodyPr anchorCtr="0" anchor="t" bIns="91425" lIns="91425" spcFirstLastPara="1" rIns="91425" wrap="square" tIns="91425">
            <a:normAutofit lnSpcReduction="10000"/>
          </a:bodyPr>
          <a:lstStyle/>
          <a:p>
            <a:pPr indent="0" lvl="0" marL="0" rtl="0" algn="l">
              <a:spcBef>
                <a:spcPts val="600"/>
              </a:spcBef>
              <a:spcAft>
                <a:spcPts val="0"/>
              </a:spcAft>
              <a:buNone/>
            </a:pPr>
            <a:r>
              <a:rPr lang="bg" sz="1050">
                <a:solidFill>
                  <a:srgbClr val="202122"/>
                </a:solidFill>
                <a:latin typeface="Arial"/>
                <a:ea typeface="Arial"/>
                <a:cs typeface="Arial"/>
                <a:sym typeface="Arial"/>
              </a:rPr>
              <a:t>Decimal numbers can be represented exactly.</a:t>
            </a:r>
            <a:endParaRPr sz="1050">
              <a:solidFill>
                <a:srgbClr val="202122"/>
              </a:solidFill>
              <a:latin typeface="Arial"/>
              <a:ea typeface="Arial"/>
              <a:cs typeface="Arial"/>
              <a:sym typeface="Arial"/>
            </a:endParaRPr>
          </a:p>
          <a:p>
            <a:pPr indent="0" lvl="0" marL="0" rtl="0" algn="l">
              <a:spcBef>
                <a:spcPts val="600"/>
              </a:spcBef>
              <a:spcAft>
                <a:spcPts val="0"/>
              </a:spcAft>
              <a:buNone/>
            </a:pPr>
            <a:r>
              <a:rPr lang="bg" sz="1050">
                <a:solidFill>
                  <a:srgbClr val="202122"/>
                </a:solidFill>
                <a:latin typeface="Arial"/>
                <a:ea typeface="Arial"/>
                <a:cs typeface="Arial"/>
                <a:sym typeface="Arial"/>
              </a:rPr>
              <a:t>The decimal module has a user alterable precision (defaulting to 28 places) which can be as large as needed for a given problem.</a:t>
            </a:r>
            <a:endParaRPr sz="1050">
              <a:solidFill>
                <a:srgbClr val="202122"/>
              </a:solidFill>
              <a:latin typeface="Arial"/>
              <a:ea typeface="Arial"/>
              <a:cs typeface="Arial"/>
              <a:sym typeface="Arial"/>
            </a:endParaRPr>
          </a:p>
          <a:p>
            <a:pPr indent="0" lvl="0" marL="0" rtl="0" algn="l">
              <a:spcBef>
                <a:spcPts val="600"/>
              </a:spcBef>
              <a:spcAft>
                <a:spcPts val="0"/>
              </a:spcAft>
              <a:buNone/>
            </a:pPr>
            <a:r>
              <a:rPr lang="bg" sz="1050">
                <a:solidFill>
                  <a:srgbClr val="202122"/>
                </a:solidFill>
                <a:latin typeface="Arial"/>
                <a:ea typeface="Arial"/>
                <a:cs typeface="Arial"/>
                <a:sym typeface="Arial"/>
              </a:rPr>
              <a:t>Checkout the initial </a:t>
            </a:r>
            <a:r>
              <a:rPr b="1" lang="bg" sz="1050">
                <a:solidFill>
                  <a:srgbClr val="202122"/>
                </a:solidFill>
                <a:latin typeface="Arial"/>
                <a:ea typeface="Arial"/>
                <a:cs typeface="Arial"/>
                <a:sym typeface="Arial"/>
              </a:rPr>
              <a:t>decimal </a:t>
            </a:r>
            <a:r>
              <a:rPr lang="bg" sz="1050">
                <a:solidFill>
                  <a:srgbClr val="202122"/>
                </a:solidFill>
                <a:latin typeface="Arial"/>
                <a:ea typeface="Arial"/>
                <a:cs typeface="Arial"/>
                <a:sym typeface="Arial"/>
              </a:rPr>
              <a:t>settings:</a:t>
            </a:r>
            <a:endParaRPr sz="1050">
              <a:solidFill>
                <a:srgbClr val="202122"/>
              </a:solidFill>
              <a:latin typeface="Arial"/>
              <a:ea typeface="Arial"/>
              <a:cs typeface="Arial"/>
              <a:sym typeface="Arial"/>
            </a:endParaRPr>
          </a:p>
          <a:p>
            <a:pPr indent="0" lvl="0" marL="0" rtl="0" algn="l">
              <a:spcBef>
                <a:spcPts val="6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from</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decimal</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getcontext, Decimal</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getcontext()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00"/>
              </a:spcBef>
              <a:spcAft>
                <a:spcPts val="0"/>
              </a:spcAft>
              <a:buNone/>
            </a:pPr>
            <a:r>
              <a:rPr lang="bg" sz="1050">
                <a:solidFill>
                  <a:srgbClr val="000000"/>
                </a:solidFill>
                <a:highlight>
                  <a:srgbClr val="F8F9FA"/>
                </a:highlight>
                <a:latin typeface="Courier New"/>
                <a:ea typeface="Courier New"/>
                <a:cs typeface="Courier New"/>
                <a:sym typeface="Courier New"/>
              </a:rPr>
              <a:t>Context(prec</a:t>
            </a:r>
            <a:r>
              <a:rPr lang="bg" sz="1050">
                <a:solidFill>
                  <a:srgbClr val="666666"/>
                </a:solidFill>
                <a:highlight>
                  <a:srgbClr val="F8F9FA"/>
                </a:highlight>
                <a:latin typeface="Courier New"/>
                <a:ea typeface="Courier New"/>
                <a:cs typeface="Courier New"/>
                <a:sym typeface="Courier New"/>
              </a:rPr>
              <a:t>=28</a:t>
            </a:r>
            <a:r>
              <a:rPr lang="bg" sz="1050">
                <a:solidFill>
                  <a:srgbClr val="000000"/>
                </a:solidFill>
                <a:highlight>
                  <a:srgbClr val="F8F9FA"/>
                </a:highlight>
                <a:latin typeface="Courier New"/>
                <a:ea typeface="Courier New"/>
                <a:cs typeface="Courier New"/>
                <a:sym typeface="Courier New"/>
              </a:rPr>
              <a:t>, rounding</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ROUND_HALF_EVEN, Emin</a:t>
            </a:r>
            <a:r>
              <a:rPr lang="bg" sz="1050">
                <a:solidFill>
                  <a:srgbClr val="666666"/>
                </a:solidFill>
                <a:highlight>
                  <a:srgbClr val="F8F9FA"/>
                </a:highlight>
                <a:latin typeface="Courier New"/>
                <a:ea typeface="Courier New"/>
                <a:cs typeface="Courier New"/>
                <a:sym typeface="Courier New"/>
              </a:rPr>
              <a:t>=-999999</a:t>
            </a:r>
            <a:r>
              <a:rPr lang="bg" sz="1050">
                <a:solidFill>
                  <a:srgbClr val="000000"/>
                </a:solidFill>
                <a:highlight>
                  <a:srgbClr val="F8F9FA"/>
                </a:highlight>
                <a:latin typeface="Courier New"/>
                <a:ea typeface="Courier New"/>
                <a:cs typeface="Courier New"/>
                <a:sym typeface="Courier New"/>
              </a:rPr>
              <a:t>, Emax</a:t>
            </a:r>
            <a:r>
              <a:rPr lang="bg" sz="1050">
                <a:solidFill>
                  <a:srgbClr val="666666"/>
                </a:solidFill>
                <a:highlight>
                  <a:srgbClr val="F8F9FA"/>
                </a:highlight>
                <a:latin typeface="Courier New"/>
                <a:ea typeface="Courier New"/>
                <a:cs typeface="Courier New"/>
                <a:sym typeface="Courier New"/>
              </a:rPr>
              <a:t>=999999</a:t>
            </a:r>
            <a:r>
              <a:rPr lang="bg" sz="1050">
                <a:solidFill>
                  <a:srgbClr val="000000"/>
                </a:solidFill>
                <a:highlight>
                  <a:srgbClr val="F8F9FA"/>
                </a:highlight>
                <a:latin typeface="Courier New"/>
                <a:ea typeface="Courier New"/>
                <a:cs typeface="Courier New"/>
                <a:sym typeface="Courier New"/>
              </a:rPr>
              <a:t>, capitals</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clamp</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flags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[Inexact, FloatOperation, Rounded], traps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[InvalidOperation, DivisionByZero, Overflow])</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t/>
            </a:r>
            <a:endParaRPr sz="1050">
              <a:solidFill>
                <a:srgbClr val="202122"/>
              </a:solidFill>
              <a:latin typeface="Arial"/>
              <a:ea typeface="Arial"/>
              <a:cs typeface="Arial"/>
              <a:sym typeface="Arial"/>
            </a:endParaRPr>
          </a:p>
          <a:p>
            <a:pPr indent="0" lvl="0" marL="0" rtl="0" algn="l">
              <a:spcBef>
                <a:spcPts val="6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a:t>
            </a:r>
            <a:r>
              <a:rPr lang="bg" sz="1050">
                <a:solidFill>
                  <a:srgbClr val="666666"/>
                </a:solidFill>
                <a:highlight>
                  <a:srgbClr val="F8F9FA"/>
                </a:highlight>
                <a:latin typeface="Courier New"/>
                <a:ea typeface="Courier New"/>
                <a:cs typeface="Courier New"/>
                <a:sym typeface="Courier New"/>
              </a:rPr>
              <a:t>3.14</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Input to decimal() is float.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'3.140000000000000124344978758017532527446746826171875'</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Exact value of float 3.14.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6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a:t>
            </a:r>
            <a:r>
              <a:rPr lang="bg" sz="1050">
                <a:solidFill>
                  <a:srgbClr val="BA2121"/>
                </a:solidFill>
                <a:highlight>
                  <a:srgbClr val="F8F9FA"/>
                </a:highlight>
                <a:latin typeface="Courier New"/>
                <a:ea typeface="Courier New"/>
                <a:cs typeface="Courier New"/>
                <a:sym typeface="Courier New"/>
              </a:rPr>
              <a:t>'3.14'</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Input to decimal() is string.</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'3.14'</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Exact value of 3.14 in decimal floating point arithmetic.</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600"/>
              </a:spcBef>
              <a:spcAft>
                <a:spcPts val="100"/>
              </a:spcAft>
              <a:buNone/>
            </a:pPr>
            <a:r>
              <a:t/>
            </a:r>
            <a:endParaRPr sz="1050">
              <a:solidFill>
                <a:srgbClr val="202122"/>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9" name="Shape 859"/>
        <p:cNvGrpSpPr/>
        <p:nvPr/>
      </p:nvGrpSpPr>
      <p:grpSpPr>
        <a:xfrm>
          <a:off x="0" y="0"/>
          <a:ext cx="0" cy="0"/>
          <a:chOff x="0" y="0"/>
          <a:chExt cx="0" cy="0"/>
        </a:xfrm>
      </p:grpSpPr>
      <p:sp>
        <p:nvSpPr>
          <p:cNvPr id="860" name="Google Shape;860;p112"/>
          <p:cNvSpPr txBox="1"/>
          <p:nvPr>
            <p:ph idx="1" type="body"/>
          </p:nvPr>
        </p:nvSpPr>
        <p:spPr>
          <a:xfrm>
            <a:off x="1303800" y="145225"/>
            <a:ext cx="7030500" cy="4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Some mathematical functions are also available to Decimal:</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getcontext()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prec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sqrt()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'1.41421356237309504880168872421'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sqrt())</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'2.00000000000000000000000000001'</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We expect 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'2.71828182845904523536028747135'</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Value of 'e', base of natural logs.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Decimal(  Decimal(</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exp()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ln()</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Decimal(</a:t>
            </a:r>
            <a:r>
              <a:rPr lang="bg" sz="1050">
                <a:solidFill>
                  <a:srgbClr val="BA2121"/>
                </a:solidFill>
                <a:highlight>
                  <a:srgbClr val="F8F9FA"/>
                </a:highlight>
                <a:latin typeface="Courier New"/>
                <a:ea typeface="Courier New"/>
                <a:cs typeface="Courier New"/>
                <a:sym typeface="Courier New"/>
              </a:rPr>
              <a:t>'0.999999999999999999999999999999'</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We expect 1.</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txBox="1"/>
          <p:nvPr>
            <p:ph idx="1" type="body"/>
          </p:nvPr>
        </p:nvSpPr>
        <p:spPr>
          <a:xfrm>
            <a:off x="1303800" y="167275"/>
            <a:ext cx="7030500" cy="43644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b="1" lang="bg" sz="1500">
                <a:solidFill>
                  <a:srgbClr val="292929"/>
                </a:solidFill>
                <a:highlight>
                  <a:srgbClr val="FFFFFF"/>
                </a:highlight>
                <a:latin typeface="Arial"/>
                <a:ea typeface="Arial"/>
                <a:cs typeface="Arial"/>
                <a:sym typeface="Arial"/>
              </a:rPr>
              <a:t>Disadvantages of Interpreted languages</a:t>
            </a:r>
            <a:endParaRPr b="1"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Dynamic typing provides a lot of freedom, but simultaneously it makes your code risky and sometimes difficult to debug.</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bg" sz="1500">
                <a:solidFill>
                  <a:srgbClr val="292929"/>
                </a:solidFill>
                <a:highlight>
                  <a:srgbClr val="FFFFFF"/>
                </a:highlight>
                <a:latin typeface="Georgia"/>
                <a:ea typeface="Georgia"/>
                <a:cs typeface="Georgia"/>
                <a:sym typeface="Georgia"/>
              </a:rPr>
              <a:t>Python is often accused of being ‘slow’. Why?</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i="1" lang="bg" sz="1600">
                <a:solidFill>
                  <a:srgbClr val="292929"/>
                </a:solidFill>
                <a:highlight>
                  <a:srgbClr val="FFFFFF"/>
                </a:highlight>
                <a:latin typeface="Georgia"/>
                <a:ea typeface="Georgia"/>
                <a:cs typeface="Georgia"/>
                <a:sym typeface="Georgia"/>
              </a:rPr>
              <a:t>If you can talk in your native language to someone, that would generally work faster than having an interpreter having to translate your language into some other language for the listener to understand.</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13"/>
          <p:cNvSpPr txBox="1"/>
          <p:nvPr>
            <p:ph type="title"/>
          </p:nvPr>
        </p:nvSpPr>
        <p:spPr>
          <a:xfrm>
            <a:off x="1303800" y="89800"/>
            <a:ext cx="7030500" cy="59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Mutable vs Immutable</a:t>
            </a:r>
            <a:endParaRPr/>
          </a:p>
        </p:txBody>
      </p:sp>
      <p:sp>
        <p:nvSpPr>
          <p:cNvPr id="866" name="Google Shape;866;p113"/>
          <p:cNvSpPr txBox="1"/>
          <p:nvPr>
            <p:ph idx="1" type="body"/>
          </p:nvPr>
        </p:nvSpPr>
        <p:spPr>
          <a:xfrm>
            <a:off x="1303800" y="682900"/>
            <a:ext cx="7030500" cy="3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000000"/>
                </a:solidFill>
                <a:highlight>
                  <a:srgbClr val="FBE54E"/>
                </a:highlight>
                <a:latin typeface="Arial"/>
                <a:ea typeface="Arial"/>
                <a:cs typeface="Arial"/>
                <a:sym typeface="Arial"/>
              </a:rPr>
              <a:t>hashable</a:t>
            </a:r>
            <a:endParaRPr b="1" sz="1200">
              <a:solidFill>
                <a:srgbClr val="000000"/>
              </a:solidFill>
              <a:highlight>
                <a:srgbClr val="FBE54E"/>
              </a:highlight>
              <a:latin typeface="Arial"/>
              <a:ea typeface="Arial"/>
              <a:cs typeface="Arial"/>
              <a:sym typeface="Arial"/>
            </a:endParaRPr>
          </a:p>
          <a:p>
            <a:pPr indent="0" lvl="0" marL="292100" rtl="0" algn="just">
              <a:lnSpc>
                <a:spcPct val="130000"/>
              </a:lnSpc>
              <a:spcBef>
                <a:spcPts val="1200"/>
              </a:spcBef>
              <a:spcAft>
                <a:spcPts val="0"/>
              </a:spcAft>
              <a:buNone/>
            </a:pPr>
            <a:r>
              <a:rPr lang="bg" sz="1200">
                <a:solidFill>
                  <a:srgbClr val="000000"/>
                </a:solidFill>
                <a:highlight>
                  <a:srgbClr val="FFFFFF"/>
                </a:highlight>
                <a:latin typeface="Arial"/>
                <a:ea typeface="Arial"/>
                <a:cs typeface="Arial"/>
                <a:sym typeface="Arial"/>
              </a:rPr>
              <a:t>An object is </a:t>
            </a:r>
            <a:r>
              <a:rPr i="1" lang="bg" sz="1200">
                <a:solidFill>
                  <a:srgbClr val="000000"/>
                </a:solidFill>
                <a:highlight>
                  <a:srgbClr val="FFFFFF"/>
                </a:highlight>
                <a:latin typeface="Arial"/>
                <a:ea typeface="Arial"/>
                <a:cs typeface="Arial"/>
                <a:sym typeface="Arial"/>
              </a:rPr>
              <a:t>hashable</a:t>
            </a:r>
            <a:r>
              <a:rPr lang="bg" sz="1200">
                <a:solidFill>
                  <a:srgbClr val="000000"/>
                </a:solidFill>
                <a:highlight>
                  <a:srgbClr val="FFFFFF"/>
                </a:highlight>
                <a:latin typeface="Arial"/>
                <a:ea typeface="Arial"/>
                <a:cs typeface="Arial"/>
                <a:sym typeface="Arial"/>
              </a:rPr>
              <a:t> if it has a hash value which never changes during its lifetime (it needs a </a:t>
            </a:r>
            <a:r>
              <a:rPr b="1" lang="bg" sz="1150">
                <a:solidFill>
                  <a:srgbClr val="355F7C"/>
                </a:solidFill>
                <a:highlight>
                  <a:srgbClr val="FFFFFF"/>
                </a:highlight>
                <a:uFill>
                  <a:noFill/>
                </a:uFill>
                <a:latin typeface="Arial"/>
                <a:ea typeface="Arial"/>
                <a:cs typeface="Arial"/>
                <a:sym typeface="Arial"/>
                <a:hlinkClick r:id="rId3">
                  <a:extLst>
                    <a:ext uri="{A12FA001-AC4F-418D-AE19-62706E023703}">
                      <ahyp:hlinkClr val="tx"/>
                    </a:ext>
                  </a:extLst>
                </a:hlinkClick>
              </a:rPr>
              <a:t>__hash__()</a:t>
            </a:r>
            <a:r>
              <a:rPr lang="bg" sz="1200">
                <a:solidFill>
                  <a:srgbClr val="000000"/>
                </a:solidFill>
                <a:highlight>
                  <a:srgbClr val="FFFFFF"/>
                </a:highlight>
                <a:latin typeface="Arial"/>
                <a:ea typeface="Arial"/>
                <a:cs typeface="Arial"/>
                <a:sym typeface="Arial"/>
              </a:rPr>
              <a:t> method), and can be compared to other objects (it needs an </a:t>
            </a:r>
            <a:r>
              <a:rPr b="1" lang="bg" sz="1150">
                <a:solidFill>
                  <a:srgbClr val="355F7C"/>
                </a:solidFill>
                <a:highlight>
                  <a:srgbClr val="FFFFFF"/>
                </a:highlight>
                <a:uFill>
                  <a:noFill/>
                </a:uFill>
                <a:latin typeface="Arial"/>
                <a:ea typeface="Arial"/>
                <a:cs typeface="Arial"/>
                <a:sym typeface="Arial"/>
                <a:hlinkClick r:id="rId4">
                  <a:extLst>
                    <a:ext uri="{A12FA001-AC4F-418D-AE19-62706E023703}">
                      <ahyp:hlinkClr val="tx"/>
                    </a:ext>
                  </a:extLst>
                </a:hlinkClick>
              </a:rPr>
              <a:t>__eq__()</a:t>
            </a:r>
            <a:r>
              <a:rPr lang="bg" sz="1200">
                <a:solidFill>
                  <a:srgbClr val="000000"/>
                </a:solidFill>
                <a:highlight>
                  <a:srgbClr val="FFFFFF"/>
                </a:highlight>
                <a:latin typeface="Arial"/>
                <a:ea typeface="Arial"/>
                <a:cs typeface="Arial"/>
                <a:sym typeface="Arial"/>
              </a:rPr>
              <a:t> or </a:t>
            </a:r>
            <a:r>
              <a:rPr b="1" lang="bg" sz="1150">
                <a:solidFill>
                  <a:srgbClr val="355F7C"/>
                </a:solidFill>
                <a:highlight>
                  <a:srgbClr val="FFFFFF"/>
                </a:highlight>
                <a:uFill>
                  <a:noFill/>
                </a:uFill>
                <a:latin typeface="Arial"/>
                <a:ea typeface="Arial"/>
                <a:cs typeface="Arial"/>
                <a:sym typeface="Arial"/>
                <a:hlinkClick r:id="rId5">
                  <a:extLst>
                    <a:ext uri="{A12FA001-AC4F-418D-AE19-62706E023703}">
                      <ahyp:hlinkClr val="tx"/>
                    </a:ext>
                  </a:extLst>
                </a:hlinkClick>
              </a:rPr>
              <a:t>__cmp__()</a:t>
            </a:r>
            <a:r>
              <a:rPr lang="bg" sz="1200">
                <a:solidFill>
                  <a:srgbClr val="000000"/>
                </a:solidFill>
                <a:highlight>
                  <a:srgbClr val="FFFFFF"/>
                </a:highlight>
                <a:latin typeface="Arial"/>
                <a:ea typeface="Arial"/>
                <a:cs typeface="Arial"/>
                <a:sym typeface="Arial"/>
              </a:rPr>
              <a:t> method). Hashable objects which compare equal must have the same hash value.</a:t>
            </a:r>
            <a:endParaRPr sz="1200">
              <a:solidFill>
                <a:srgbClr val="000000"/>
              </a:solidFill>
              <a:highlight>
                <a:srgbClr val="FFFFFF"/>
              </a:highlight>
              <a:latin typeface="Arial"/>
              <a:ea typeface="Arial"/>
              <a:cs typeface="Arial"/>
              <a:sym typeface="Arial"/>
            </a:endParaRPr>
          </a:p>
          <a:p>
            <a:pPr indent="0" lvl="0" marL="292100" rtl="0" algn="just">
              <a:lnSpc>
                <a:spcPct val="130000"/>
              </a:lnSpc>
              <a:spcBef>
                <a:spcPts val="2000"/>
              </a:spcBef>
              <a:spcAft>
                <a:spcPts val="0"/>
              </a:spcAft>
              <a:buNone/>
            </a:pPr>
            <a:r>
              <a:rPr lang="bg" sz="1200">
                <a:solidFill>
                  <a:srgbClr val="000000"/>
                </a:solidFill>
                <a:highlight>
                  <a:srgbClr val="FFFFFF"/>
                </a:highlight>
                <a:latin typeface="Arial"/>
                <a:ea typeface="Arial"/>
                <a:cs typeface="Arial"/>
                <a:sym typeface="Arial"/>
              </a:rPr>
              <a:t>Hashability makes an object usable as a dictionary key and a set member, because these data structures use the hash value internally.</a:t>
            </a:r>
            <a:endParaRPr sz="1200">
              <a:solidFill>
                <a:srgbClr val="000000"/>
              </a:solidFill>
              <a:highlight>
                <a:srgbClr val="FFFFFF"/>
              </a:highlight>
              <a:latin typeface="Arial"/>
              <a:ea typeface="Arial"/>
              <a:cs typeface="Arial"/>
              <a:sym typeface="Arial"/>
            </a:endParaRPr>
          </a:p>
          <a:p>
            <a:pPr indent="0" lvl="0" marL="292100" rtl="0" algn="just">
              <a:lnSpc>
                <a:spcPct val="130000"/>
              </a:lnSpc>
              <a:spcBef>
                <a:spcPts val="2000"/>
              </a:spcBef>
              <a:spcAft>
                <a:spcPts val="0"/>
              </a:spcAft>
              <a:buNone/>
            </a:pPr>
            <a:r>
              <a:rPr lang="bg" sz="1200">
                <a:solidFill>
                  <a:srgbClr val="000000"/>
                </a:solidFill>
                <a:highlight>
                  <a:srgbClr val="FFFFFF"/>
                </a:highlight>
                <a:latin typeface="Arial"/>
                <a:ea typeface="Arial"/>
                <a:cs typeface="Arial"/>
                <a:sym typeface="Arial"/>
              </a:rPr>
              <a:t>All of Python’s immutable built-in objects are hashable, while no mutable containers (such as lists or dictionaries) are. Objects which are instances of user-defined classes are hashable by default; they all compare unequal (except with themselves), and their hash value is derived from their </a:t>
            </a:r>
            <a:r>
              <a:rPr b="1" lang="bg" sz="1150">
                <a:solidFill>
                  <a:srgbClr val="355F7C"/>
                </a:solidFill>
                <a:highlight>
                  <a:srgbClr val="FFFFFF"/>
                </a:highlight>
                <a:uFill>
                  <a:noFill/>
                </a:uFill>
                <a:latin typeface="Arial"/>
                <a:ea typeface="Arial"/>
                <a:cs typeface="Arial"/>
                <a:sym typeface="Arial"/>
                <a:hlinkClick r:id="rId6">
                  <a:extLst>
                    <a:ext uri="{A12FA001-AC4F-418D-AE19-62706E023703}">
                      <ahyp:hlinkClr val="tx"/>
                    </a:ext>
                  </a:extLst>
                </a:hlinkClick>
              </a:rPr>
              <a:t>id()</a:t>
            </a:r>
            <a:r>
              <a:rPr lang="bg"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14"/>
          <p:cNvSpPr txBox="1"/>
          <p:nvPr>
            <p:ph idx="1" type="body"/>
          </p:nvPr>
        </p:nvSpPr>
        <p:spPr>
          <a:xfrm>
            <a:off x="1303800" y="181200"/>
            <a:ext cx="7030500" cy="43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Immutable</a:t>
            </a:r>
            <a:r>
              <a:rPr lang="bg"/>
              <a:t>:</a:t>
            </a:r>
            <a:endParaRPr/>
          </a:p>
          <a:p>
            <a:pPr indent="0" lvl="0" marL="0" rtl="0" algn="l">
              <a:spcBef>
                <a:spcPts val="1200"/>
              </a:spcBef>
              <a:spcAft>
                <a:spcPts val="0"/>
              </a:spcAft>
              <a:buNone/>
            </a:pPr>
            <a:r>
              <a:rPr lang="bg"/>
              <a:t>age = 31</a:t>
            </a:r>
            <a:endParaRPr/>
          </a:p>
          <a:p>
            <a:pPr indent="0" lvl="0" marL="0" rtl="0" algn="l">
              <a:spcBef>
                <a:spcPts val="1200"/>
              </a:spcBef>
              <a:spcAft>
                <a:spcPts val="0"/>
              </a:spcAft>
              <a:buNone/>
            </a:pPr>
            <a:r>
              <a:rPr lang="bg"/>
              <a:t>id(age)</a:t>
            </a:r>
            <a:endParaRPr/>
          </a:p>
          <a:p>
            <a:pPr indent="0" lvl="0" marL="0" rtl="0" algn="l">
              <a:spcBef>
                <a:spcPts val="1200"/>
              </a:spcBef>
              <a:spcAft>
                <a:spcPts val="0"/>
              </a:spcAft>
              <a:buNone/>
            </a:pPr>
            <a:r>
              <a:rPr lang="bg"/>
              <a:t>Out[3]: 9789952</a:t>
            </a:r>
            <a:endParaRPr/>
          </a:p>
          <a:p>
            <a:pPr indent="0" lvl="0" marL="0" rtl="0" algn="l">
              <a:spcBef>
                <a:spcPts val="1200"/>
              </a:spcBef>
              <a:spcAft>
                <a:spcPts val="0"/>
              </a:spcAft>
              <a:buNone/>
            </a:pPr>
            <a:r>
              <a:rPr lang="bg"/>
              <a:t>age += 1</a:t>
            </a:r>
            <a:endParaRPr/>
          </a:p>
          <a:p>
            <a:pPr indent="0" lvl="0" marL="0" rtl="0" algn="l">
              <a:spcBef>
                <a:spcPts val="1200"/>
              </a:spcBef>
              <a:spcAft>
                <a:spcPts val="0"/>
              </a:spcAft>
              <a:buNone/>
            </a:pPr>
            <a:r>
              <a:rPr lang="bg"/>
              <a:t>id(age)</a:t>
            </a:r>
            <a:endParaRPr/>
          </a:p>
          <a:p>
            <a:pPr indent="0" lvl="0" marL="0" rtl="0" algn="l">
              <a:spcBef>
                <a:spcPts val="1200"/>
              </a:spcBef>
              <a:spcAft>
                <a:spcPts val="0"/>
              </a:spcAft>
              <a:buNone/>
            </a:pPr>
            <a:r>
              <a:rPr lang="bg"/>
              <a:t>Out[5]: </a:t>
            </a:r>
            <a:r>
              <a:rPr lang="bg">
                <a:solidFill>
                  <a:srgbClr val="BA2121"/>
                </a:solidFill>
              </a:rPr>
              <a:t>9789984</a:t>
            </a:r>
            <a:r>
              <a:rPr lang="bg"/>
              <a:t> —&gt; We incremented </a:t>
            </a:r>
            <a:r>
              <a:rPr b="1" lang="bg"/>
              <a:t>age, </a:t>
            </a:r>
            <a:r>
              <a:rPr lang="bg"/>
              <a:t> but after that it is no longer the same initial </a:t>
            </a:r>
            <a:r>
              <a:rPr b="1" lang="bg"/>
              <a:t>age.</a:t>
            </a:r>
            <a:endParaRPr b="1"/>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5"/>
          <p:cNvSpPr txBox="1"/>
          <p:nvPr>
            <p:ph idx="1" type="body"/>
          </p:nvPr>
        </p:nvSpPr>
        <p:spPr>
          <a:xfrm>
            <a:off x="1303800" y="125450"/>
            <a:ext cx="7030500" cy="44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Mutable:</a:t>
            </a:r>
            <a:endParaRPr b="1"/>
          </a:p>
          <a:p>
            <a:pPr indent="0" lvl="0" marL="0" rtl="0" algn="l">
              <a:spcBef>
                <a:spcPts val="1200"/>
              </a:spcBef>
              <a:spcAft>
                <a:spcPts val="0"/>
              </a:spcAft>
              <a:buNone/>
            </a:pPr>
            <a:r>
              <a:rPr lang="bg"/>
              <a:t>ages = [31, 32, 33]</a:t>
            </a:r>
            <a:endParaRPr/>
          </a:p>
          <a:p>
            <a:pPr indent="0" lvl="0" marL="0" rtl="0" algn="l">
              <a:spcBef>
                <a:spcPts val="1200"/>
              </a:spcBef>
              <a:spcAft>
                <a:spcPts val="0"/>
              </a:spcAft>
              <a:buNone/>
            </a:pPr>
            <a:r>
              <a:rPr lang="bg"/>
              <a:t>id(ages)</a:t>
            </a:r>
            <a:endParaRPr/>
          </a:p>
          <a:p>
            <a:pPr indent="0" lvl="0" marL="0" rtl="0" algn="l">
              <a:spcBef>
                <a:spcPts val="1200"/>
              </a:spcBef>
              <a:spcAft>
                <a:spcPts val="0"/>
              </a:spcAft>
              <a:buNone/>
            </a:pPr>
            <a:r>
              <a:rPr lang="bg"/>
              <a:t>Out[3]: </a:t>
            </a:r>
            <a:r>
              <a:rPr lang="bg">
                <a:solidFill>
                  <a:srgbClr val="008000"/>
                </a:solidFill>
              </a:rPr>
              <a:t>140641938331328</a:t>
            </a:r>
            <a:endParaRPr>
              <a:solidFill>
                <a:srgbClr val="008000"/>
              </a:solidFill>
            </a:endParaRPr>
          </a:p>
          <a:p>
            <a:pPr indent="0" lvl="0" marL="0" rtl="0" algn="l">
              <a:spcBef>
                <a:spcPts val="1200"/>
              </a:spcBef>
              <a:spcAft>
                <a:spcPts val="0"/>
              </a:spcAft>
              <a:buNone/>
            </a:pPr>
            <a:r>
              <a:rPr lang="bg"/>
              <a:t>ages.append(35)</a:t>
            </a:r>
            <a:endParaRPr/>
          </a:p>
          <a:p>
            <a:pPr indent="0" lvl="0" marL="0" rtl="0" algn="l">
              <a:spcBef>
                <a:spcPts val="1200"/>
              </a:spcBef>
              <a:spcAft>
                <a:spcPts val="0"/>
              </a:spcAft>
              <a:buNone/>
            </a:pPr>
            <a:r>
              <a:rPr lang="bg"/>
              <a:t>id(ages)</a:t>
            </a:r>
            <a:endParaRPr/>
          </a:p>
          <a:p>
            <a:pPr indent="0" lvl="0" marL="0" rtl="0" algn="l">
              <a:spcBef>
                <a:spcPts val="1200"/>
              </a:spcBef>
              <a:spcAft>
                <a:spcPts val="0"/>
              </a:spcAft>
              <a:buNone/>
            </a:pPr>
            <a:r>
              <a:rPr lang="bg"/>
              <a:t>Out[5]: </a:t>
            </a:r>
            <a:r>
              <a:rPr lang="bg">
                <a:solidFill>
                  <a:srgbClr val="008000"/>
                </a:solidFill>
              </a:rPr>
              <a:t>140641938331328</a:t>
            </a:r>
            <a:endParaRPr>
              <a:solidFill>
                <a:srgbClr val="008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As you can see, after manipulation</a:t>
            </a:r>
            <a:r>
              <a:rPr b="1" lang="bg"/>
              <a:t> ages </a:t>
            </a:r>
            <a:r>
              <a:rPr lang="bg"/>
              <a:t>remains the same object.</a:t>
            </a:r>
            <a:endParaRPr/>
          </a:p>
          <a:p>
            <a:pPr indent="0" lvl="0" marL="0" rtl="0" algn="l">
              <a:spcBef>
                <a:spcPts val="1200"/>
              </a:spcBef>
              <a:spcAft>
                <a:spcPts val="1200"/>
              </a:spcAft>
              <a:buNone/>
            </a:pPr>
            <a:r>
              <a:t/>
            </a:r>
            <a:endParaRPr b="1"/>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6"/>
          <p:cNvSpPr txBox="1"/>
          <p:nvPr>
            <p:ph type="title"/>
          </p:nvPr>
        </p:nvSpPr>
        <p:spPr>
          <a:xfrm>
            <a:off x="1303800" y="130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Mapping type - dict</a:t>
            </a:r>
            <a:endParaRPr/>
          </a:p>
        </p:txBody>
      </p:sp>
      <p:sp>
        <p:nvSpPr>
          <p:cNvPr id="882" name="Google Shape;882;p116"/>
          <p:cNvSpPr txBox="1"/>
          <p:nvPr>
            <p:ph idx="1" type="body"/>
          </p:nvPr>
        </p:nvSpPr>
        <p:spPr>
          <a:xfrm>
            <a:off x="1303800" y="927750"/>
            <a:ext cx="7030500" cy="36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Mapping means associative structure where a certain </a:t>
            </a:r>
            <a:r>
              <a:rPr b="1" lang="bg"/>
              <a:t>key </a:t>
            </a:r>
            <a:r>
              <a:rPr lang="bg"/>
              <a:t>has its own value. In mapping structures </a:t>
            </a:r>
            <a:r>
              <a:rPr b="1" lang="bg"/>
              <a:t>keys</a:t>
            </a:r>
            <a:r>
              <a:rPr lang="bg"/>
              <a:t> are unique. When you think of them in context of programming </a:t>
            </a:r>
            <a:r>
              <a:rPr lang="bg"/>
              <a:t>fundamentals</a:t>
            </a:r>
            <a:r>
              <a:rPr lang="bg"/>
              <a:t>, you can associate them with </a:t>
            </a:r>
            <a:r>
              <a:rPr b="1" lang="bg"/>
              <a:t>hash </a:t>
            </a:r>
            <a:r>
              <a:rPr lang="bg"/>
              <a:t>tables. </a:t>
            </a:r>
            <a:endParaRPr/>
          </a:p>
          <a:p>
            <a:pPr indent="0" lvl="0" marL="0" rtl="0" algn="l">
              <a:spcBef>
                <a:spcPts val="1200"/>
              </a:spcBef>
              <a:spcAft>
                <a:spcPts val="0"/>
              </a:spcAft>
              <a:buNone/>
            </a:pPr>
            <a:r>
              <a:rPr lang="bg"/>
              <a:t>A </a:t>
            </a:r>
            <a:r>
              <a:rPr b="1" lang="bg"/>
              <a:t>key, value </a:t>
            </a:r>
            <a:r>
              <a:rPr lang="bg"/>
              <a:t>data structure involved in almost every kind of object that exists in python via the __dict__ method.</a:t>
            </a:r>
            <a:endParaRPr/>
          </a:p>
          <a:p>
            <a:pPr indent="0" lvl="0" marL="0" rtl="0" algn="l">
              <a:spcBef>
                <a:spcPts val="1200"/>
              </a:spcBef>
              <a:spcAft>
                <a:spcPts val="0"/>
              </a:spcAft>
              <a:buNone/>
            </a:pPr>
            <a:r>
              <a:rPr lang="bg"/>
              <a:t>Providing average O(1) space time complexity for lookup and insert. Starting from python 3.7 the dictionary preservers the order of insertion as well. For early versions if order matters, we can use the </a:t>
            </a:r>
            <a:r>
              <a:rPr b="1" lang="bg"/>
              <a:t>OrderedDict</a:t>
            </a:r>
            <a:r>
              <a:rPr lang="bg"/>
              <a:t>, available from the </a:t>
            </a:r>
            <a:r>
              <a:rPr b="1" lang="bg"/>
              <a:t>collections </a:t>
            </a:r>
            <a:r>
              <a:rPr lang="bg"/>
              <a:t>module. You can nest the dict structure as long as you use a hashable data types for keys, i.e. immutable data types.</a:t>
            </a:r>
            <a:endParaRPr/>
          </a:p>
          <a:p>
            <a:pPr indent="0" lvl="0" marL="0" rtl="0" algn="l">
              <a:spcBef>
                <a:spcPts val="1200"/>
              </a:spcBef>
              <a:spcAft>
                <a:spcPts val="1200"/>
              </a:spcAft>
              <a:buNone/>
            </a:pPr>
            <a:r>
              <a:rPr lang="bg"/>
              <a:t>Let’s see some very basic examples:</a:t>
            </a:r>
            <a:r>
              <a:rPr lang="bg"/>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pic>
        <p:nvPicPr>
          <p:cNvPr id="887" name="Google Shape;887;p117"/>
          <p:cNvPicPr preferRelativeResize="0"/>
          <p:nvPr/>
        </p:nvPicPr>
        <p:blipFill>
          <a:blip r:embed="rId3">
            <a:alphaModFix/>
          </a:blip>
          <a:stretch>
            <a:fillRect/>
          </a:stretch>
        </p:blipFill>
        <p:spPr>
          <a:xfrm>
            <a:off x="1793450" y="691825"/>
            <a:ext cx="5734050" cy="34099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8"/>
          <p:cNvSpPr txBox="1"/>
          <p:nvPr>
            <p:ph type="title"/>
          </p:nvPr>
        </p:nvSpPr>
        <p:spPr>
          <a:xfrm>
            <a:off x="1135175" y="77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Dictionary - examples</a:t>
            </a:r>
            <a:endParaRPr/>
          </a:p>
        </p:txBody>
      </p:sp>
      <p:sp>
        <p:nvSpPr>
          <p:cNvPr id="893" name="Google Shape;893;p118"/>
          <p:cNvSpPr txBox="1"/>
          <p:nvPr>
            <p:ph idx="1" type="body"/>
          </p:nvPr>
        </p:nvSpPr>
        <p:spPr>
          <a:xfrm>
            <a:off x="882200" y="958375"/>
            <a:ext cx="7030500" cy="3816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bg" sz="1150">
                <a:solidFill>
                  <a:srgbClr val="000000"/>
                </a:solidFill>
                <a:highlight>
                  <a:srgbClr val="FFFFFF"/>
                </a:highlight>
                <a:latin typeface="Verdana"/>
                <a:ea typeface="Verdana"/>
                <a:cs typeface="Verdana"/>
                <a:sym typeface="Verdana"/>
              </a:rPr>
              <a:t>Dictionaries are written with curly brackets, and have keys and values:</a:t>
            </a:r>
            <a:endParaRPr sz="1017"/>
          </a:p>
          <a:p>
            <a:pPr indent="0" lvl="0" marL="0" rtl="0" algn="l">
              <a:lnSpc>
                <a:spcPct val="105000"/>
              </a:lnSpc>
              <a:spcBef>
                <a:spcPts val="1200"/>
              </a:spcBef>
              <a:spcAft>
                <a:spcPts val="0"/>
              </a:spcAft>
              <a:buSzPts val="523"/>
              <a:buNone/>
            </a:pPr>
            <a:r>
              <a:rPr lang="bg" sz="1017"/>
              <a:t># define a simple dictionary where the </a:t>
            </a:r>
            <a:r>
              <a:rPr b="1" lang="bg" sz="1017"/>
              <a:t>key </a:t>
            </a:r>
            <a:r>
              <a:rPr lang="bg" sz="1017"/>
              <a:t>is the name and the </a:t>
            </a:r>
            <a:r>
              <a:rPr b="1" lang="bg" sz="1017"/>
              <a:t>value </a:t>
            </a:r>
            <a:r>
              <a:rPr lang="bg" sz="1017"/>
              <a:t>is the color of the fruit.</a:t>
            </a:r>
            <a:endParaRPr sz="1017"/>
          </a:p>
          <a:p>
            <a:pPr indent="0" lvl="0" marL="0" rtl="0" algn="l">
              <a:lnSpc>
                <a:spcPct val="105000"/>
              </a:lnSpc>
              <a:spcBef>
                <a:spcPts val="1200"/>
              </a:spcBef>
              <a:spcAft>
                <a:spcPts val="0"/>
              </a:spcAft>
              <a:buSzPts val="523"/>
              <a:buNone/>
            </a:pPr>
            <a:r>
              <a:rPr lang="bg" sz="1017"/>
              <a:t>fruits_colors = {</a:t>
            </a:r>
            <a:endParaRPr sz="1017"/>
          </a:p>
          <a:p>
            <a:pPr indent="0" lvl="0" marL="0" rtl="0" algn="l">
              <a:lnSpc>
                <a:spcPct val="105000"/>
              </a:lnSpc>
              <a:spcBef>
                <a:spcPts val="1200"/>
              </a:spcBef>
              <a:spcAft>
                <a:spcPts val="0"/>
              </a:spcAft>
              <a:buSzPts val="523"/>
              <a:buNone/>
            </a:pPr>
            <a:r>
              <a:rPr lang="bg" sz="1017"/>
              <a:t>	‘green_apple’: ‘green’,</a:t>
            </a:r>
            <a:endParaRPr sz="1017"/>
          </a:p>
          <a:p>
            <a:pPr indent="0" lvl="0" marL="0" rtl="0" algn="l">
              <a:lnSpc>
                <a:spcPct val="105000"/>
              </a:lnSpc>
              <a:spcBef>
                <a:spcPts val="1200"/>
              </a:spcBef>
              <a:spcAft>
                <a:spcPts val="0"/>
              </a:spcAft>
              <a:buSzPts val="523"/>
              <a:buNone/>
            </a:pPr>
            <a:r>
              <a:rPr lang="bg" sz="1017"/>
              <a:t>	‘banana’: ‘yellow’,</a:t>
            </a:r>
            <a:endParaRPr sz="1017"/>
          </a:p>
          <a:p>
            <a:pPr indent="0" lvl="0" marL="0" rtl="0" algn="l">
              <a:lnSpc>
                <a:spcPct val="105000"/>
              </a:lnSpc>
              <a:spcBef>
                <a:spcPts val="1200"/>
              </a:spcBef>
              <a:spcAft>
                <a:spcPts val="0"/>
              </a:spcAft>
              <a:buSzPts val="523"/>
              <a:buNone/>
            </a:pPr>
            <a:r>
              <a:rPr lang="bg" sz="1017"/>
              <a:t>	‘peach’: ‘orange’,</a:t>
            </a:r>
            <a:endParaRPr sz="1017"/>
          </a:p>
          <a:p>
            <a:pPr indent="0" lvl="0" marL="0" rtl="0" algn="l">
              <a:lnSpc>
                <a:spcPct val="105000"/>
              </a:lnSpc>
              <a:spcBef>
                <a:spcPts val="1200"/>
              </a:spcBef>
              <a:spcAft>
                <a:spcPts val="0"/>
              </a:spcAft>
              <a:buSzPts val="523"/>
              <a:buNone/>
            </a:pPr>
            <a:r>
              <a:rPr lang="bg" sz="1017"/>
              <a:t>}</a:t>
            </a:r>
            <a:endParaRPr sz="1017"/>
          </a:p>
          <a:p>
            <a:pPr indent="0" lvl="0" marL="0" rtl="0" algn="l">
              <a:lnSpc>
                <a:spcPct val="105000"/>
              </a:lnSpc>
              <a:spcBef>
                <a:spcPts val="1200"/>
              </a:spcBef>
              <a:spcAft>
                <a:spcPts val="0"/>
              </a:spcAft>
              <a:buSzPts val="523"/>
              <a:buNone/>
            </a:pPr>
            <a:r>
              <a:rPr lang="bg" sz="1017"/>
              <a:t>print(type(fruit_colors))</a:t>
            </a:r>
            <a:endParaRPr sz="1017"/>
          </a:p>
          <a:p>
            <a:pPr indent="0" lvl="0" marL="0" rtl="0" algn="l">
              <a:lnSpc>
                <a:spcPct val="105000"/>
              </a:lnSpc>
              <a:spcBef>
                <a:spcPts val="1200"/>
              </a:spcBef>
              <a:spcAft>
                <a:spcPts val="0"/>
              </a:spcAft>
              <a:buSzPts val="523"/>
              <a:buNone/>
            </a:pPr>
            <a:r>
              <a:rPr lang="bg" sz="1017"/>
              <a:t># accessing the dict members</a:t>
            </a:r>
            <a:endParaRPr sz="1017"/>
          </a:p>
          <a:p>
            <a:pPr indent="0" lvl="0" marL="0" rtl="0" algn="l">
              <a:lnSpc>
                <a:spcPct val="105000"/>
              </a:lnSpc>
              <a:spcBef>
                <a:spcPts val="1200"/>
              </a:spcBef>
              <a:spcAft>
                <a:spcPts val="0"/>
              </a:spcAft>
              <a:buSzPts val="523"/>
              <a:buNone/>
            </a:pPr>
            <a:r>
              <a:rPr lang="bg" sz="1017"/>
              <a:t>print(fruits_colors[‘green_apple’])</a:t>
            </a:r>
            <a:endParaRPr sz="1017"/>
          </a:p>
          <a:p>
            <a:pPr indent="0" lvl="0" marL="0" rtl="0" algn="l">
              <a:lnSpc>
                <a:spcPct val="105000"/>
              </a:lnSpc>
              <a:spcBef>
                <a:spcPts val="1200"/>
              </a:spcBef>
              <a:spcAft>
                <a:spcPts val="0"/>
              </a:spcAft>
              <a:buSzPts val="523"/>
              <a:buNone/>
            </a:pPr>
            <a:r>
              <a:rPr lang="bg" sz="1017"/>
              <a:t># → Output: “green”</a:t>
            </a:r>
            <a:endParaRPr sz="1017"/>
          </a:p>
          <a:p>
            <a:pPr indent="0" lvl="0" marL="0" rtl="0" algn="r">
              <a:lnSpc>
                <a:spcPct val="105000"/>
              </a:lnSpc>
              <a:spcBef>
                <a:spcPts val="1200"/>
              </a:spcBef>
              <a:spcAft>
                <a:spcPts val="1200"/>
              </a:spcAft>
              <a:buSzPts val="523"/>
              <a:buNone/>
            </a:pPr>
            <a:r>
              <a:rPr lang="bg" sz="1017"/>
              <a:t>Check the Materials repo for more examples.</a:t>
            </a:r>
            <a:endParaRPr sz="1017"/>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9"/>
          <p:cNvSpPr txBox="1"/>
          <p:nvPr>
            <p:ph idx="1" type="body"/>
          </p:nvPr>
        </p:nvSpPr>
        <p:spPr>
          <a:xfrm>
            <a:off x="1303800" y="240550"/>
            <a:ext cx="7030500" cy="459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a:t>Dictionary values can be everything. Dictionary keys can be only immutable data types.</a:t>
            </a:r>
            <a:endParaRPr/>
          </a:p>
          <a:p>
            <a:pPr indent="0" lvl="0" marL="0" rtl="0" algn="l">
              <a:spcBef>
                <a:spcPts val="1200"/>
              </a:spcBef>
              <a:spcAft>
                <a:spcPts val="0"/>
              </a:spcAft>
              <a:buNone/>
            </a:pPr>
            <a:r>
              <a:rPr lang="bg"/>
              <a:t>You can nest as needed.</a:t>
            </a:r>
            <a:endParaRPr/>
          </a:p>
          <a:p>
            <a:pPr indent="0" lvl="0" marL="0" rtl="0" algn="l">
              <a:spcBef>
                <a:spcPts val="1200"/>
              </a:spcBef>
              <a:spcAft>
                <a:spcPts val="0"/>
              </a:spcAft>
              <a:buNone/>
            </a:pPr>
            <a:r>
              <a:rPr lang="bg"/>
              <a:t>student_info = {</a:t>
            </a:r>
            <a:endParaRPr/>
          </a:p>
          <a:p>
            <a:pPr indent="0" lvl="0" marL="0" rtl="0" algn="l">
              <a:spcBef>
                <a:spcPts val="1200"/>
              </a:spcBef>
              <a:spcAft>
                <a:spcPts val="0"/>
              </a:spcAft>
              <a:buNone/>
            </a:pPr>
            <a:r>
              <a:rPr lang="bg"/>
              <a:t>	“name”: “Student 1”,</a:t>
            </a:r>
            <a:endParaRPr/>
          </a:p>
          <a:p>
            <a:pPr indent="0" lvl="0" marL="0" rtl="0" algn="l">
              <a:spcBef>
                <a:spcPts val="1200"/>
              </a:spcBef>
              <a:spcAft>
                <a:spcPts val="0"/>
              </a:spcAft>
              <a:buNone/>
            </a:pPr>
            <a:r>
              <a:rPr lang="bg"/>
              <a:t>	“age”: 20,</a:t>
            </a:r>
            <a:endParaRPr/>
          </a:p>
          <a:p>
            <a:pPr indent="0" lvl="0" marL="0" rtl="0" algn="l">
              <a:spcBef>
                <a:spcPts val="1200"/>
              </a:spcBef>
              <a:spcAft>
                <a:spcPts val="0"/>
              </a:spcAft>
              <a:buNone/>
            </a:pPr>
            <a:r>
              <a:rPr lang="bg"/>
              <a:t>	“courses”: [“Bulgarian”, “Math”, “English”],</a:t>
            </a:r>
            <a:endParaRPr/>
          </a:p>
          <a:p>
            <a:pPr indent="0" lvl="0" marL="0" rtl="0" algn="l">
              <a:spcBef>
                <a:spcPts val="1200"/>
              </a:spcBef>
              <a:spcAft>
                <a:spcPts val="0"/>
              </a:spcAft>
              <a:buNone/>
            </a:pPr>
            <a:r>
              <a:rPr lang="bg"/>
              <a:t>	“family”: {</a:t>
            </a:r>
            <a:endParaRPr/>
          </a:p>
          <a:p>
            <a:pPr indent="457200" lvl="0" marL="0" rtl="0" algn="l">
              <a:spcBef>
                <a:spcPts val="1200"/>
              </a:spcBef>
              <a:spcAft>
                <a:spcPts val="0"/>
              </a:spcAft>
              <a:buNone/>
            </a:pPr>
            <a:r>
              <a:rPr lang="bg"/>
              <a:t>	“members”: 5,</a:t>
            </a:r>
            <a:endParaRPr/>
          </a:p>
          <a:p>
            <a:pPr indent="457200" lvl="0" marL="0" rtl="0" algn="l">
              <a:spcBef>
                <a:spcPts val="1200"/>
              </a:spcBef>
              <a:spcAft>
                <a:spcPts val="0"/>
              </a:spcAft>
              <a:buNone/>
            </a:pPr>
            <a:r>
              <a:rPr lang="bg"/>
              <a:t>	“brothers”: [],</a:t>
            </a:r>
            <a:endParaRPr/>
          </a:p>
          <a:p>
            <a:pPr indent="457200" lvl="0" marL="0" rtl="0" algn="l">
              <a:spcBef>
                <a:spcPts val="1200"/>
              </a:spcBef>
              <a:spcAft>
                <a:spcPts val="0"/>
              </a:spcAft>
              <a:buNone/>
            </a:pPr>
            <a:r>
              <a:rPr lang="bg"/>
              <a:t>	“sisters”: [(“Mihaela”, 12)],</a:t>
            </a:r>
            <a:endParaRPr/>
          </a:p>
          <a:p>
            <a:pPr indent="457200" lvl="0" marL="0" rtl="0" algn="l">
              <a:spcBef>
                <a:spcPts val="1200"/>
              </a:spcBef>
              <a:spcAft>
                <a:spcPts val="0"/>
              </a:spcAft>
              <a:buNone/>
            </a:pPr>
            <a:r>
              <a:rPr lang="bg"/>
              <a:t>	….</a:t>
            </a:r>
            <a:endParaRPr/>
          </a:p>
          <a:p>
            <a:pPr indent="457200" lvl="0" marL="0" rtl="0" algn="l">
              <a:spcBef>
                <a:spcPts val="1200"/>
              </a:spcBef>
              <a:spcAft>
                <a:spcPts val="0"/>
              </a:spcAft>
              <a:buNone/>
            </a:pPr>
            <a:r>
              <a:rPr lang="bg"/>
              <a:t>}</a:t>
            </a:r>
            <a:endParaRPr/>
          </a:p>
          <a:p>
            <a:pPr indent="0" lvl="0" marL="0" rtl="0" algn="l">
              <a:spcBef>
                <a:spcPts val="1200"/>
              </a:spcBef>
              <a:spcAft>
                <a:spcPts val="1200"/>
              </a:spcAft>
              <a:buNone/>
            </a:pPr>
            <a:r>
              <a:rPr lang="bg"/>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20"/>
          <p:cNvSpPr txBox="1"/>
          <p:nvPr>
            <p:ph type="title"/>
          </p:nvPr>
        </p:nvSpPr>
        <p:spPr>
          <a:xfrm>
            <a:off x="1303800" y="173975"/>
            <a:ext cx="7030500" cy="59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Get element of dict</a:t>
            </a:r>
            <a:endParaRPr/>
          </a:p>
        </p:txBody>
      </p:sp>
      <p:sp>
        <p:nvSpPr>
          <p:cNvPr id="904" name="Google Shape;904;p120"/>
          <p:cNvSpPr txBox="1"/>
          <p:nvPr>
            <p:ph idx="1" type="body"/>
          </p:nvPr>
        </p:nvSpPr>
        <p:spPr>
          <a:xfrm>
            <a:off x="1303800" y="815425"/>
            <a:ext cx="7030500" cy="37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There 3 ways to get a dict element, where the mutual between all variants is that we’re always getting elements by their keys:</a:t>
            </a:r>
            <a:endParaRPr/>
          </a:p>
          <a:p>
            <a:pPr indent="-311150" lvl="0" marL="457200" rtl="0" algn="l">
              <a:spcBef>
                <a:spcPts val="1200"/>
              </a:spcBef>
              <a:spcAft>
                <a:spcPts val="0"/>
              </a:spcAft>
              <a:buSzPts val="1300"/>
              <a:buChar char="-"/>
            </a:pPr>
            <a:r>
              <a:rPr lang="bg"/>
              <a:t>Direct key look up</a:t>
            </a:r>
            <a:endParaRPr/>
          </a:p>
          <a:p>
            <a:pPr indent="-311150" lvl="0" marL="457200" rtl="0" algn="l">
              <a:spcBef>
                <a:spcPts val="0"/>
              </a:spcBef>
              <a:spcAft>
                <a:spcPts val="0"/>
              </a:spcAft>
              <a:buSzPts val="1300"/>
              <a:buChar char="-"/>
            </a:pPr>
            <a:r>
              <a:rPr lang="bg"/>
              <a:t>Using .get(key)</a:t>
            </a:r>
            <a:endParaRPr/>
          </a:p>
          <a:p>
            <a:pPr indent="-311150" lvl="0" marL="457200" rtl="0" algn="l">
              <a:spcBef>
                <a:spcPts val="0"/>
              </a:spcBef>
              <a:spcAft>
                <a:spcPts val="0"/>
              </a:spcAft>
              <a:buSzPts val="1300"/>
              <a:buChar char="-"/>
            </a:pPr>
            <a:r>
              <a:rPr lang="bg"/>
              <a:t>Using .pop(key)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1"/>
          <p:cNvSpPr txBox="1"/>
          <p:nvPr>
            <p:ph type="title"/>
          </p:nvPr>
        </p:nvSpPr>
        <p:spPr>
          <a:xfrm>
            <a:off x="1303800" y="159500"/>
            <a:ext cx="70305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Direct key look up</a:t>
            </a:r>
            <a:endParaRPr/>
          </a:p>
        </p:txBody>
      </p:sp>
      <p:sp>
        <p:nvSpPr>
          <p:cNvPr id="910" name="Google Shape;910;p121"/>
          <p:cNvSpPr txBox="1"/>
          <p:nvPr>
            <p:ph idx="1" type="body"/>
          </p:nvPr>
        </p:nvSpPr>
        <p:spPr>
          <a:xfrm>
            <a:off x="1303800" y="911925"/>
            <a:ext cx="7030500" cy="3908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rgbClr val="000000"/>
              </a:buClr>
              <a:buSzPts val="523"/>
              <a:buFont typeface="Arial"/>
              <a:buNone/>
            </a:pPr>
            <a:r>
              <a:rPr lang="bg" sz="1017"/>
              <a:t>fruits_colors = {</a:t>
            </a:r>
            <a:endParaRPr sz="1017"/>
          </a:p>
          <a:p>
            <a:pPr indent="0" lvl="0" marL="0" rtl="0" algn="l">
              <a:lnSpc>
                <a:spcPct val="105000"/>
              </a:lnSpc>
              <a:spcBef>
                <a:spcPts val="1200"/>
              </a:spcBef>
              <a:spcAft>
                <a:spcPts val="0"/>
              </a:spcAft>
              <a:buClr>
                <a:srgbClr val="000000"/>
              </a:buClr>
              <a:buSzPts val="523"/>
              <a:buFont typeface="Arial"/>
              <a:buNone/>
            </a:pPr>
            <a:r>
              <a:rPr lang="bg" sz="1017"/>
              <a:t>	‘green_apple’: ‘green’,</a:t>
            </a:r>
            <a:endParaRPr sz="1017"/>
          </a:p>
          <a:p>
            <a:pPr indent="0" lvl="0" marL="0" rtl="0" algn="l">
              <a:lnSpc>
                <a:spcPct val="105000"/>
              </a:lnSpc>
              <a:spcBef>
                <a:spcPts val="1200"/>
              </a:spcBef>
              <a:spcAft>
                <a:spcPts val="0"/>
              </a:spcAft>
              <a:buClr>
                <a:srgbClr val="000000"/>
              </a:buClr>
              <a:buSzPts val="523"/>
              <a:buFont typeface="Arial"/>
              <a:buNone/>
            </a:pPr>
            <a:r>
              <a:rPr lang="bg" sz="1017"/>
              <a:t>	‘banana’: ‘yellow’,</a:t>
            </a:r>
            <a:endParaRPr sz="1017"/>
          </a:p>
          <a:p>
            <a:pPr indent="0" lvl="0" marL="0" rtl="0" algn="l">
              <a:lnSpc>
                <a:spcPct val="105000"/>
              </a:lnSpc>
              <a:spcBef>
                <a:spcPts val="1200"/>
              </a:spcBef>
              <a:spcAft>
                <a:spcPts val="0"/>
              </a:spcAft>
              <a:buClr>
                <a:srgbClr val="000000"/>
              </a:buClr>
              <a:buSzPts val="523"/>
              <a:buFont typeface="Arial"/>
              <a:buNone/>
            </a:pPr>
            <a:r>
              <a:rPr lang="bg" sz="1017"/>
              <a:t>	‘peach’: ‘orange’,</a:t>
            </a:r>
            <a:endParaRPr sz="1017"/>
          </a:p>
          <a:p>
            <a:pPr indent="0" lvl="0" marL="0" rtl="0" algn="l">
              <a:lnSpc>
                <a:spcPct val="105000"/>
              </a:lnSpc>
              <a:spcBef>
                <a:spcPts val="1200"/>
              </a:spcBef>
              <a:spcAft>
                <a:spcPts val="0"/>
              </a:spcAft>
              <a:buNone/>
            </a:pPr>
            <a:r>
              <a:rPr lang="bg" sz="1017"/>
              <a:t>}</a:t>
            </a:r>
            <a:endParaRPr sz="1017"/>
          </a:p>
          <a:p>
            <a:pPr indent="0" lvl="0" marL="0" rtl="0" algn="l">
              <a:lnSpc>
                <a:spcPct val="105000"/>
              </a:lnSpc>
              <a:spcBef>
                <a:spcPts val="1200"/>
              </a:spcBef>
              <a:spcAft>
                <a:spcPts val="0"/>
              </a:spcAft>
              <a:buNone/>
            </a:pPr>
            <a:r>
              <a:t/>
            </a:r>
            <a:endParaRPr sz="1017"/>
          </a:p>
          <a:p>
            <a:pPr indent="0" lvl="0" marL="0" rtl="0" algn="l">
              <a:lnSpc>
                <a:spcPct val="105000"/>
              </a:lnSpc>
              <a:spcBef>
                <a:spcPts val="1200"/>
              </a:spcBef>
              <a:spcAft>
                <a:spcPts val="0"/>
              </a:spcAft>
              <a:buNone/>
            </a:pPr>
            <a:r>
              <a:rPr lang="bg" sz="1017"/>
              <a:t># Get the “banana” value</a:t>
            </a:r>
            <a:endParaRPr sz="1017"/>
          </a:p>
          <a:p>
            <a:pPr indent="0" lvl="0" marL="0" rtl="0" algn="l">
              <a:lnSpc>
                <a:spcPct val="105000"/>
              </a:lnSpc>
              <a:spcBef>
                <a:spcPts val="1200"/>
              </a:spcBef>
              <a:spcAft>
                <a:spcPts val="0"/>
              </a:spcAft>
              <a:buNone/>
            </a:pPr>
            <a:r>
              <a:rPr lang="bg" sz="1017"/>
              <a:t># We use the [] to wrap the search </a:t>
            </a:r>
            <a:r>
              <a:rPr b="1" lang="bg" sz="1017"/>
              <a:t>key </a:t>
            </a:r>
            <a:r>
              <a:rPr lang="bg" sz="1017"/>
              <a:t>of </a:t>
            </a:r>
            <a:r>
              <a:rPr b="1" lang="bg" sz="1017"/>
              <a:t>fruits_colors</a:t>
            </a:r>
            <a:endParaRPr b="1" sz="1017"/>
          </a:p>
          <a:p>
            <a:pPr indent="0" lvl="0" marL="0" rtl="0" algn="l">
              <a:lnSpc>
                <a:spcPct val="105000"/>
              </a:lnSpc>
              <a:spcBef>
                <a:spcPts val="1200"/>
              </a:spcBef>
              <a:spcAft>
                <a:spcPts val="0"/>
              </a:spcAft>
              <a:buClr>
                <a:srgbClr val="000000"/>
              </a:buClr>
              <a:buSzPts val="523"/>
              <a:buFont typeface="Arial"/>
              <a:buNone/>
            </a:pPr>
            <a:r>
              <a:rPr lang="bg" sz="1017"/>
              <a:t>print(</a:t>
            </a:r>
            <a:r>
              <a:rPr lang="bg" sz="1017">
                <a:solidFill>
                  <a:srgbClr val="FF0000"/>
                </a:solidFill>
              </a:rPr>
              <a:t>fruits_colors[“banana”]</a:t>
            </a:r>
            <a:r>
              <a:rPr lang="bg" sz="1017"/>
              <a:t>)</a:t>
            </a:r>
            <a:endParaRPr sz="1017"/>
          </a:p>
          <a:p>
            <a:pPr indent="0" lvl="0" marL="0" rtl="0" algn="l">
              <a:lnSpc>
                <a:spcPct val="105000"/>
              </a:lnSpc>
              <a:spcBef>
                <a:spcPts val="1200"/>
              </a:spcBef>
              <a:spcAft>
                <a:spcPts val="1200"/>
              </a:spcAft>
              <a:buClr>
                <a:srgbClr val="000000"/>
              </a:buClr>
              <a:buSzPts val="523"/>
              <a:buFont typeface="Arial"/>
              <a:buNone/>
            </a:pPr>
            <a:r>
              <a:rPr lang="bg" sz="1017"/>
              <a:t>print(</a:t>
            </a:r>
            <a:r>
              <a:rPr lang="bg" sz="1017">
                <a:solidFill>
                  <a:srgbClr val="FF0000"/>
                </a:solidFill>
              </a:rPr>
              <a:t>fruits_colors[“apricot”]</a:t>
            </a:r>
            <a:r>
              <a:rPr lang="bg" sz="1017"/>
              <a:t>)</a:t>
            </a:r>
            <a:endParaRPr sz="1017"/>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2"/>
          <p:cNvSpPr txBox="1"/>
          <p:nvPr>
            <p:ph idx="1" type="body"/>
          </p:nvPr>
        </p:nvSpPr>
        <p:spPr>
          <a:xfrm>
            <a:off x="1303800" y="738225"/>
            <a:ext cx="7030500" cy="37842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i="1" lang="bg" sz="1250">
                <a:solidFill>
                  <a:srgbClr val="000000"/>
                </a:solidFill>
                <a:highlight>
                  <a:srgbClr val="F8F9FA"/>
                </a:highlight>
                <a:latin typeface="Courier New"/>
                <a:ea typeface="Courier New"/>
                <a:cs typeface="Courier New"/>
                <a:sym typeface="Courier New"/>
              </a:rPr>
              <a:t>value</a:t>
            </a:r>
            <a:r>
              <a:rPr b="1" lang="bg" sz="1250">
                <a:solidFill>
                  <a:srgbClr val="000000"/>
                </a:solidFill>
                <a:highlight>
                  <a:srgbClr val="F8F9FA"/>
                </a:highlight>
                <a:latin typeface="Courier New"/>
                <a:ea typeface="Courier New"/>
                <a:cs typeface="Courier New"/>
                <a:sym typeface="Courier New"/>
              </a:rPr>
              <a:t> = dictionary.get(</a:t>
            </a:r>
            <a:r>
              <a:rPr b="1" i="1" lang="bg" sz="1250">
                <a:solidFill>
                  <a:srgbClr val="000000"/>
                </a:solidFill>
                <a:highlight>
                  <a:srgbClr val="F8F9FA"/>
                </a:highlight>
                <a:latin typeface="Courier New"/>
                <a:ea typeface="Courier New"/>
                <a:cs typeface="Courier New"/>
                <a:sym typeface="Courier New"/>
              </a:rPr>
              <a:t>key[, default]</a:t>
            </a:r>
            <a:r>
              <a:rPr b="1" lang="bg" sz="1250">
                <a:solidFill>
                  <a:srgbClr val="000000"/>
                </a:solidFill>
                <a:highlight>
                  <a:srgbClr val="F8F9FA"/>
                </a:highlight>
                <a:latin typeface="Courier New"/>
                <a:ea typeface="Courier New"/>
                <a:cs typeface="Courier New"/>
                <a:sym typeface="Courier New"/>
              </a:rPr>
              <a:t>)</a:t>
            </a:r>
            <a:endParaRPr b="1" sz="12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Same as </a:t>
            </a:r>
            <a:r>
              <a:rPr i="1" lang="bg" sz="1050">
                <a:solidFill>
                  <a:srgbClr val="000000"/>
                </a:solidFill>
                <a:highlight>
                  <a:srgbClr val="F8F9FA"/>
                </a:highlight>
                <a:latin typeface="Courier New"/>
                <a:ea typeface="Courier New"/>
                <a:cs typeface="Courier New"/>
                <a:sym typeface="Courier New"/>
              </a:rPr>
              <a:t>value</a:t>
            </a:r>
            <a:r>
              <a:rPr lang="bg" sz="1050">
                <a:solidFill>
                  <a:srgbClr val="000000"/>
                </a:solidFill>
                <a:highlight>
                  <a:srgbClr val="F8F9FA"/>
                </a:highlight>
                <a:latin typeface="Courier New"/>
                <a:ea typeface="Courier New"/>
                <a:cs typeface="Courier New"/>
                <a:sym typeface="Courier New"/>
              </a:rPr>
              <a:t> = dictionary[</a:t>
            </a:r>
            <a:r>
              <a:rPr i="1" lang="bg" sz="1050">
                <a:solidFill>
                  <a:srgbClr val="000000"/>
                </a:solidFill>
                <a:highlight>
                  <a:srgbClr val="F8F9FA"/>
                </a:highlight>
                <a:latin typeface="Courier New"/>
                <a:ea typeface="Courier New"/>
                <a:cs typeface="Courier New"/>
                <a:sym typeface="Courier New"/>
              </a:rPr>
              <a:t>key</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without raising </a:t>
            </a:r>
            <a:r>
              <a:rPr lang="bg" sz="1050">
                <a:solidFill>
                  <a:srgbClr val="000000"/>
                </a:solidFill>
                <a:highlight>
                  <a:srgbClr val="F8F9FA"/>
                </a:highlight>
                <a:latin typeface="Courier New"/>
                <a:ea typeface="Courier New"/>
                <a:cs typeface="Courier New"/>
                <a:sym typeface="Courier New"/>
              </a:rPr>
              <a:t>KeyError.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phone_numbers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1234</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'George'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2235</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'Susie'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1231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'Frank'</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2233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get(</a:t>
            </a:r>
            <a:r>
              <a:rPr lang="bg" sz="1050">
                <a:solidFill>
                  <a:srgbClr val="BA2121"/>
                </a:solidFill>
                <a:highlight>
                  <a:srgbClr val="F8F9FA"/>
                </a:highlight>
                <a:latin typeface="Courier New"/>
                <a:ea typeface="Courier New"/>
                <a:cs typeface="Courier New"/>
                <a:sym typeface="Courier New"/>
              </a:rPr>
              <a:t>'Alfred'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get(</a:t>
            </a:r>
            <a:r>
              <a:rPr lang="bg" sz="1050">
                <a:solidFill>
                  <a:srgbClr val="BA2121"/>
                </a:solidFill>
                <a:highlight>
                  <a:srgbClr val="F8F9FA"/>
                </a:highlight>
                <a:latin typeface="Courier New"/>
                <a:ea typeface="Courier New"/>
                <a:cs typeface="Courier New"/>
                <a:sym typeface="Courier New"/>
              </a:rPr>
              <a:t>'Frank'</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 entry for Frank'</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2233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phone_numbers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get(</a:t>
            </a:r>
            <a:r>
              <a:rPr lang="bg" sz="1050">
                <a:solidFill>
                  <a:srgbClr val="BA2121"/>
                </a:solidFill>
                <a:highlight>
                  <a:srgbClr val="F8F9FA"/>
                </a:highlight>
                <a:latin typeface="Courier New"/>
                <a:ea typeface="Courier New"/>
                <a:cs typeface="Courier New"/>
                <a:sym typeface="Courier New"/>
              </a:rPr>
              <a:t>'Alfred'</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 entry for Alfred'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BA2121"/>
                </a:solidFill>
                <a:highlight>
                  <a:srgbClr val="F8F9FA"/>
                </a:highlight>
                <a:latin typeface="Courier New"/>
                <a:ea typeface="Courier New"/>
                <a:cs typeface="Courier New"/>
                <a:sym typeface="Courier New"/>
              </a:rPr>
              <a:t>'no entry for Alfred'</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00"/>
              </a:solidFill>
              <a:highlight>
                <a:srgbClr val="F8F9FA"/>
              </a:highlight>
              <a:latin typeface="Courier New"/>
              <a:ea typeface="Courier New"/>
              <a:cs typeface="Courier New"/>
              <a:sym typeface="Courier New"/>
            </a:endParaRPr>
          </a:p>
        </p:txBody>
      </p:sp>
      <p:sp>
        <p:nvSpPr>
          <p:cNvPr id="916" name="Google Shape;916;p122"/>
          <p:cNvSpPr txBox="1"/>
          <p:nvPr/>
        </p:nvSpPr>
        <p:spPr>
          <a:xfrm>
            <a:off x="1269000" y="246075"/>
            <a:ext cx="6547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600">
                <a:latin typeface="Nunito"/>
                <a:ea typeface="Nunito"/>
                <a:cs typeface="Nunito"/>
                <a:sym typeface="Nunito"/>
              </a:rPr>
              <a:t>Get element using .get() </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