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Medium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Medium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eet - white">
  <p:cSld name="Title sheet - whi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036415" y="1836347"/>
            <a:ext cx="9269119" cy="1837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6000"/>
              <a:buFont typeface="Calibri"/>
              <a:buNone/>
              <a:defRPr sz="6000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039814" y="3818576"/>
            <a:ext cx="4779096" cy="667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None/>
              <a:defRPr sz="1800">
                <a:solidFill>
                  <a:srgbClr val="0F596E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15" y="700325"/>
            <a:ext cx="1871980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bel pagina - petrol balk">
  <p:cSld name="Label pagina - petrol bal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95058" y="1873728"/>
            <a:ext cx="5857592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hee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838200" y="-1"/>
            <a:ext cx="10515600" cy="986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838200" y="15199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sz="1800"/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sheet">
  <p:cSld name="Title and text shee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type="title"/>
          </p:nvPr>
        </p:nvSpPr>
        <p:spPr>
          <a:xfrm>
            <a:off x="838200" y="0"/>
            <a:ext cx="10515600" cy="102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1pPr>
            <a:lvl2pPr indent="-342900" lvl="1" marL="9144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2pPr>
            <a:lvl3pPr indent="-342900" lvl="2" marL="13716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3pPr>
            <a:lvl4pPr indent="-342900" lvl="3" marL="18288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4pPr>
            <a:lvl5pPr indent="-342900" lvl="4" marL="22860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image sheet">
  <p:cSld name="Title, text and image shee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838200" y="0"/>
            <a:ext cx="10515600" cy="102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838200" y="1825625"/>
            <a:ext cx="46210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1pPr>
            <a:lvl2pPr indent="-342900" lvl="1" marL="9144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2pPr>
            <a:lvl3pPr indent="-342900" lvl="2" marL="13716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3pPr>
            <a:lvl4pPr indent="-342900" lvl="3" marL="18288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4pPr>
            <a:lvl5pPr indent="-342900" lvl="4" marL="22860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/>
          <p:nvPr>
            <p:ph idx="2" type="pic"/>
          </p:nvPr>
        </p:nvSpPr>
        <p:spPr>
          <a:xfrm>
            <a:off x="6096000" y="1023938"/>
            <a:ext cx="6096000" cy="57769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sheet">
  <p:cSld name="Title and image shee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0"/>
            <a:ext cx="10515600" cy="102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>
            <p:ph idx="2" type="pic"/>
          </p:nvPr>
        </p:nvSpPr>
        <p:spPr>
          <a:xfrm>
            <a:off x="0" y="1023938"/>
            <a:ext cx="12192000" cy="57769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creen image sheet">
  <p:cSld name="Full screen image shee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>
            <p:ph idx="2" type="pic"/>
          </p:nvPr>
        </p:nvSpPr>
        <p:spPr>
          <a:xfrm>
            <a:off x="0" y="0"/>
            <a:ext cx="12192000" cy="6800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heet">
  <p:cSld name="Graph shee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0"/>
            <a:ext cx="10515600" cy="102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2887120"/>
            <a:ext cx="3045737" cy="23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0"/>
              </a:buClr>
              <a:buSzPts val="1800"/>
              <a:buFont typeface="Calibri"/>
              <a:buNone/>
              <a:defRPr b="1" sz="2000">
                <a:solidFill>
                  <a:srgbClr val="61616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2901102" y="1443057"/>
            <a:ext cx="4006692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3" type="body"/>
          </p:nvPr>
        </p:nvSpPr>
        <p:spPr>
          <a:xfrm>
            <a:off x="838200" y="1443057"/>
            <a:ext cx="1760145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5400"/>
              <a:buFont typeface="Calibri"/>
              <a:buNone/>
              <a:defRPr b="1" sz="60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4" type="body"/>
          </p:nvPr>
        </p:nvSpPr>
        <p:spPr>
          <a:xfrm>
            <a:off x="838200" y="3291292"/>
            <a:ext cx="3045737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5" type="body"/>
          </p:nvPr>
        </p:nvSpPr>
        <p:spPr>
          <a:xfrm>
            <a:off x="4070287" y="2887120"/>
            <a:ext cx="3045737" cy="23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7B1"/>
              </a:buClr>
              <a:buSzPts val="1800"/>
              <a:buFont typeface="Calibri"/>
              <a:buNone/>
              <a:defRPr b="1" sz="2000">
                <a:solidFill>
                  <a:srgbClr val="0097B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6" type="body"/>
          </p:nvPr>
        </p:nvSpPr>
        <p:spPr>
          <a:xfrm>
            <a:off x="4070287" y="3291292"/>
            <a:ext cx="3045737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7" type="body"/>
          </p:nvPr>
        </p:nvSpPr>
        <p:spPr>
          <a:xfrm>
            <a:off x="838200" y="4679707"/>
            <a:ext cx="3045737" cy="23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None/>
              <a:defRPr b="1" sz="20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8" type="body"/>
          </p:nvPr>
        </p:nvSpPr>
        <p:spPr>
          <a:xfrm>
            <a:off x="838200" y="5083879"/>
            <a:ext cx="3045737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9" type="body"/>
          </p:nvPr>
        </p:nvSpPr>
        <p:spPr>
          <a:xfrm>
            <a:off x="4070287" y="4679707"/>
            <a:ext cx="3045737" cy="23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1800"/>
              <a:buFont typeface="Calibri"/>
              <a:buNone/>
              <a:defRPr b="1" sz="2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3" type="body"/>
          </p:nvPr>
        </p:nvSpPr>
        <p:spPr>
          <a:xfrm>
            <a:off x="4070287" y="5083879"/>
            <a:ext cx="3045737" cy="744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260"/>
              <a:buFont typeface="Calibri"/>
              <a:buNone/>
              <a:defRPr sz="14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14" type="chart"/>
          </p:nvPr>
        </p:nvSpPr>
        <p:spPr>
          <a:xfrm>
            <a:off x="7331577" y="1443057"/>
            <a:ext cx="4595168" cy="438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heet with text">
  <p:cSld name="Graph sheet with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838200" y="0"/>
            <a:ext cx="10515600" cy="102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>
            <p:ph idx="2" type="chart"/>
          </p:nvPr>
        </p:nvSpPr>
        <p:spPr>
          <a:xfrm>
            <a:off x="7331577" y="1443057"/>
            <a:ext cx="4595168" cy="438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71699" y="1443057"/>
            <a:ext cx="46210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1pPr>
            <a:lvl2pPr indent="-342900" lvl="1" marL="9144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2pPr>
            <a:lvl3pPr indent="-342900" lvl="2" marL="13716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3pPr>
            <a:lvl4pPr indent="-342900" lvl="3" marL="18288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4pPr>
            <a:lvl5pPr indent="-342900" lvl="4" marL="2286000" algn="l">
              <a:lnSpc>
                <a:spcPct val="16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heet ICT Group">
  <p:cSld name="End sheet ICT Group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 met buiten, gebouw, groen, stad&#10;&#10;Automatisch gegenereerde beschrijving" id="141" name="Google Shape;14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72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ctrTitle"/>
          </p:nvPr>
        </p:nvSpPr>
        <p:spPr>
          <a:xfrm>
            <a:off x="1036416" y="4599642"/>
            <a:ext cx="9733280" cy="1153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7630" y="335280"/>
            <a:ext cx="339090" cy="33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heet - image">
  <p:cSld name="End sheet -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>
            <p:ph idx="2" type="pic"/>
          </p:nvPr>
        </p:nvSpPr>
        <p:spPr>
          <a:xfrm>
            <a:off x="0" y="1023938"/>
            <a:ext cx="12192000" cy="577691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245554"/>
            <a:ext cx="1595011" cy="51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7630" y="335280"/>
            <a:ext cx="339090" cy="33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0" y="4355783"/>
            <a:ext cx="12192000" cy="1654175"/>
          </a:xfrm>
          <a:prstGeom prst="rect">
            <a:avLst/>
          </a:prstGeom>
          <a:solidFill>
            <a:srgbClr val="0F596E">
              <a:alpha val="89019"/>
            </a:srgbClr>
          </a:solidFill>
          <a:ln>
            <a:noFill/>
          </a:ln>
        </p:spPr>
        <p:txBody>
          <a:bodyPr anchorCtr="0" anchor="ctr" bIns="0" lIns="1007975" spcFirstLastPara="1" rIns="91425" wrap="square" tIns="36000">
            <a:normAutofit/>
          </a:bodyPr>
          <a:lstStyle>
            <a:lvl1pPr indent="-2286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 sheet">
  <p:cSld name="Large text shee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1327759" y="1269914"/>
            <a:ext cx="10026041" cy="232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6000"/>
              <a:buFont typeface="Calibri"/>
              <a:buNone/>
              <a:defRPr b="1" sz="60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 sheet">
  <p:cSld name="Clean shee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type="title"/>
          </p:nvPr>
        </p:nvSpPr>
        <p:spPr>
          <a:xfrm>
            <a:off x="838200" y="0"/>
            <a:ext cx="10515600" cy="102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3200"/>
              <a:buFont typeface="Calibri"/>
              <a:buNone/>
              <a:defRPr b="1" sz="32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52217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eet">
  <p:cSld name="Title shee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ctrTitle"/>
          </p:nvPr>
        </p:nvSpPr>
        <p:spPr>
          <a:xfrm>
            <a:off x="1036416" y="1836347"/>
            <a:ext cx="9733280" cy="1846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7630" y="335280"/>
            <a:ext cx="339090" cy="33909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39813" y="3818576"/>
            <a:ext cx="5056187" cy="667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115" y="700325"/>
            <a:ext cx="1871980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heet - add image">
  <p:cSld name="Title sheet - add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>
            <p:ph idx="2" type="pic"/>
          </p:nvPr>
        </p:nvSpPr>
        <p:spPr>
          <a:xfrm>
            <a:off x="0" y="0"/>
            <a:ext cx="12192000" cy="68008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1036416" y="1836347"/>
            <a:ext cx="4782493" cy="190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039814" y="3818576"/>
            <a:ext cx="4779096" cy="6677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Brands">
  <p:cSld name="Our Brand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1850" y="478639"/>
            <a:ext cx="10515600" cy="696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6"/>
          <p:cNvCxnSpPr/>
          <p:nvPr/>
        </p:nvCxnSpPr>
        <p:spPr>
          <a:xfrm>
            <a:off x="574627" y="1465271"/>
            <a:ext cx="11042745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ud of what we achieved">
  <p:cSld name="Proud of what we achieve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 met oceaanbodem&#10;&#10;Automatisch gegenereerde beschrijving"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184400"/>
            <a:ext cx="121920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768350"/>
            <a:ext cx="10515600" cy="696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003866" y="3258604"/>
            <a:ext cx="3794472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003866" y="5558184"/>
            <a:ext cx="3794472" cy="35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9124825" y="3448726"/>
            <a:ext cx="3067175" cy="35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9124825" y="2703073"/>
            <a:ext cx="3067175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5" type="body"/>
          </p:nvPr>
        </p:nvSpPr>
        <p:spPr>
          <a:xfrm>
            <a:off x="9124825" y="4377964"/>
            <a:ext cx="3067175" cy="5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6" type="body"/>
          </p:nvPr>
        </p:nvSpPr>
        <p:spPr>
          <a:xfrm>
            <a:off x="1003867" y="3708008"/>
            <a:ext cx="3794472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7" type="body"/>
          </p:nvPr>
        </p:nvSpPr>
        <p:spPr>
          <a:xfrm>
            <a:off x="1003866" y="5998535"/>
            <a:ext cx="3794472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8" type="body"/>
          </p:nvPr>
        </p:nvSpPr>
        <p:spPr>
          <a:xfrm>
            <a:off x="5204674" y="3201014"/>
            <a:ext cx="3305583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9" type="body"/>
          </p:nvPr>
        </p:nvSpPr>
        <p:spPr>
          <a:xfrm>
            <a:off x="5204674" y="4205949"/>
            <a:ext cx="3305583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3" type="body"/>
          </p:nvPr>
        </p:nvSpPr>
        <p:spPr>
          <a:xfrm>
            <a:off x="5204674" y="5283311"/>
            <a:ext cx="3305583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4" type="body"/>
          </p:nvPr>
        </p:nvSpPr>
        <p:spPr>
          <a:xfrm>
            <a:off x="5204674" y="6034748"/>
            <a:ext cx="3305583" cy="226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5" type="body"/>
          </p:nvPr>
        </p:nvSpPr>
        <p:spPr>
          <a:xfrm>
            <a:off x="1003866" y="2684457"/>
            <a:ext cx="3794472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6" type="body"/>
          </p:nvPr>
        </p:nvSpPr>
        <p:spPr>
          <a:xfrm>
            <a:off x="1003866" y="5002144"/>
            <a:ext cx="3794472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7" type="body"/>
          </p:nvPr>
        </p:nvSpPr>
        <p:spPr>
          <a:xfrm>
            <a:off x="5204674" y="2684457"/>
            <a:ext cx="3305583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8" type="body"/>
          </p:nvPr>
        </p:nvSpPr>
        <p:spPr>
          <a:xfrm>
            <a:off x="5204674" y="4458936"/>
            <a:ext cx="3305583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9" type="body"/>
          </p:nvPr>
        </p:nvSpPr>
        <p:spPr>
          <a:xfrm>
            <a:off x="5204674" y="5572512"/>
            <a:ext cx="3305583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0" type="body"/>
          </p:nvPr>
        </p:nvSpPr>
        <p:spPr>
          <a:xfrm>
            <a:off x="9124825" y="2974168"/>
            <a:ext cx="3067175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21" type="body"/>
          </p:nvPr>
        </p:nvSpPr>
        <p:spPr>
          <a:xfrm>
            <a:off x="9124825" y="4938770"/>
            <a:ext cx="3067175" cy="391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B6012"/>
              </a:buClr>
              <a:buSzPts val="3600"/>
              <a:buFont typeface="Calibri"/>
              <a:buNone/>
              <a:defRPr b="1" sz="4000">
                <a:solidFill>
                  <a:srgbClr val="EB601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is is ICT Group">
  <p:cSld name="This is ICT Group"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69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>
            <p:ph type="title"/>
          </p:nvPr>
        </p:nvSpPr>
        <p:spPr>
          <a:xfrm>
            <a:off x="623620" y="2500115"/>
            <a:ext cx="4681711" cy="1564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Calibri"/>
              <a:buNone/>
              <a:defRPr sz="60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7188452" y="1049534"/>
            <a:ext cx="4644428" cy="4518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None/>
              <a:defRPr b="1" sz="2800">
                <a:solidFill>
                  <a:srgbClr val="0F596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800"/>
              <a:buFont typeface="Calibri"/>
              <a:buNone/>
              <a:defRPr sz="2000">
                <a:solidFill>
                  <a:srgbClr val="8899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20"/>
              <a:buFont typeface="Calibri"/>
              <a:buNone/>
              <a:defRPr sz="1800">
                <a:solidFill>
                  <a:srgbClr val="8899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440"/>
              <a:buFont typeface="Calibri"/>
              <a:buNone/>
              <a:defRPr sz="1600">
                <a:solidFill>
                  <a:srgbClr val="8899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99A2"/>
              </a:buClr>
              <a:buSzPts val="1600"/>
              <a:buNone/>
              <a:defRPr sz="1600">
                <a:solidFill>
                  <a:srgbClr val="8899A2"/>
                </a:solidFill>
              </a:defRPr>
            </a:lvl9pPr>
          </a:lstStyle>
          <a:p/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700000">
            <a:off x="6227997" y="3158174"/>
            <a:ext cx="541651" cy="54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 sheet with boxes">
  <p:cSld name="Large text sheet with boxe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type="title"/>
          </p:nvPr>
        </p:nvSpPr>
        <p:spPr>
          <a:xfrm>
            <a:off x="1327759" y="1269914"/>
            <a:ext cx="10026041" cy="232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6000"/>
              <a:buFont typeface="Calibri"/>
              <a:buNone/>
              <a:defRPr b="1" sz="6000">
                <a:solidFill>
                  <a:srgbClr val="0F596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327150" y="3821113"/>
            <a:ext cx="2166938" cy="216693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3953440" y="3821113"/>
            <a:ext cx="2166938" cy="2166937"/>
          </a:xfrm>
          <a:prstGeom prst="rect">
            <a:avLst/>
          </a:prstGeom>
          <a:solidFill>
            <a:srgbClr val="EB601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3" type="body"/>
          </p:nvPr>
        </p:nvSpPr>
        <p:spPr>
          <a:xfrm>
            <a:off x="6579730" y="3821113"/>
            <a:ext cx="2166938" cy="2166937"/>
          </a:xfrm>
          <a:prstGeom prst="rect">
            <a:avLst/>
          </a:prstGeom>
          <a:solidFill>
            <a:srgbClr val="61616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9206020" y="3821113"/>
            <a:ext cx="2166938" cy="2166937"/>
          </a:xfrm>
          <a:prstGeom prst="rect">
            <a:avLst/>
          </a:prstGeom>
          <a:solidFill>
            <a:srgbClr val="0097B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alibri"/>
              <a:buNone/>
              <a:defRPr sz="14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3pPr>
            <a:lvl4pPr indent="-331469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4pPr>
            <a:lvl5pPr indent="-33147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548" y="6563293"/>
            <a:ext cx="551180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sheet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838200" y="365125"/>
            <a:ext cx="10515600" cy="603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00755"/>
            <a:ext cx="12192000" cy="7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62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F596E"/>
              </a:buClr>
              <a:buSzPts val="2520"/>
              <a:buFont typeface="Calibri"/>
              <a:buChar char="•"/>
              <a:defRPr b="0" i="0" sz="2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2160"/>
              <a:buFont typeface="Calibri"/>
              <a:buChar char="•"/>
              <a:defRPr b="0" i="0" sz="24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800"/>
              <a:buFont typeface="Calibri"/>
              <a:buChar char="•"/>
              <a:defRPr b="0" i="0" sz="20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F596E"/>
              </a:buClr>
              <a:buSzPts val="1620"/>
              <a:buFont typeface="Calibri"/>
              <a:buChar char="•"/>
              <a:defRPr b="0" i="0" sz="1800" u="none" cap="none" strike="noStrike">
                <a:solidFill>
                  <a:srgbClr val="0F59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99A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17630" y="335280"/>
            <a:ext cx="339090" cy="3390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bozho.net/" TargetMode="External"/><Relationship Id="rId4" Type="http://schemas.openxmlformats.org/officeDocument/2006/relationships/hyperlink" Target="https://igicheva.wordpress.com/" TargetMode="External"/><Relationship Id="rId5" Type="http://schemas.openxmlformats.org/officeDocument/2006/relationships/hyperlink" Target="https://www.travelsmart.bg/" TargetMode="External"/><Relationship Id="rId6" Type="http://schemas.openxmlformats.org/officeDocument/2006/relationships/hyperlink" Target="https://pateshestvenik.com/" TargetMode="External"/><Relationship Id="rId7" Type="http://schemas.openxmlformats.org/officeDocument/2006/relationships/hyperlink" Target="https://az-moga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1036415" y="1836347"/>
            <a:ext cx="9269119" cy="1837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96E"/>
              </a:buClr>
              <a:buSzPts val="6000"/>
              <a:buFont typeface="Calibri"/>
              <a:buNone/>
            </a:pPr>
            <a:r>
              <a:rPr lang="nl-NL"/>
              <a:t>The Full Monty</a:t>
            </a:r>
            <a:br>
              <a:rPr lang="nl-NL"/>
            </a:br>
            <a:r>
              <a:rPr b="1" lang="nl-NL">
                <a:solidFill>
                  <a:srgbClr val="EB6012"/>
                </a:solidFill>
              </a:rPr>
              <a:t>Python Training</a:t>
            </a:r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>
            <a:off x="714756" y="2069432"/>
            <a:ext cx="0" cy="2416926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2"/>
          <p:cNvSpPr/>
          <p:nvPr/>
        </p:nvSpPr>
        <p:spPr>
          <a:xfrm>
            <a:off x="1036415" y="4029138"/>
            <a:ext cx="3646800" cy="457200"/>
          </a:xfrm>
          <a:prstGeom prst="roundRect">
            <a:avLst>
              <a:gd fmla="val 16667" name="adj"/>
            </a:avLst>
          </a:prstGeom>
          <a:solidFill>
            <a:srgbClr val="EB601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nl-NL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June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Blogs to be scrapped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1"/>
          <p:cNvSpPr txBox="1"/>
          <p:nvPr>
            <p:ph type="title"/>
          </p:nvPr>
        </p:nvSpPr>
        <p:spPr>
          <a:xfrm>
            <a:off x="1189625" y="1480196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List of blogs (chose one) :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3"/>
              </a:rPr>
              <a:t>https://blog.bozho.net/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4"/>
              </a:rPr>
              <a:t>https://igicheva.wordpress.com/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5"/>
              </a:rPr>
              <a:t>https://www.travelsmart.bg/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6"/>
              </a:rPr>
              <a:t>https://pateshestvenik.com/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 u="sng">
                <a:solidFill>
                  <a:schemeClr val="hlink"/>
                </a:solidFill>
                <a:hlinkClick r:id="rId7"/>
              </a:rPr>
              <a:t>https://az-moga.com/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Have a favorite blog - suggest it!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Project structure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 txBox="1"/>
          <p:nvPr>
            <p:ph type="title"/>
          </p:nvPr>
        </p:nvSpPr>
        <p:spPr>
          <a:xfrm>
            <a:off x="794925" y="954375"/>
            <a:ext cx="10957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Example project structure :</a:t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blog-web-scraper/						# The main directory of the project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main.py							# The main executable of the project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module/							# Directory containing all modules/libraries of the project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	|--- data_formatter.py				# Module for the data formatting</a:t>
            </a:r>
            <a:endParaRPr b="0"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__init__.py					# Marks the module dir as a python module</a:t>
            </a:r>
            <a:endParaRPr b="0"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web_scraper.py				# Module for web scrapping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README.md						# Descriptive markdown file (documentation)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requirements.txt					# File that stores the requirements (non-built-in modules)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.coveragerc						# Config file for pytest coverage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.gitignore						# Git blacklist file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|--- test/								# Folder for all of the tests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	|--- unit_tests/					# Folder for all unit tests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	|--- conftest.py				# Pytest specific file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	|--- test_data_formatter.py	# Unit tests for the data formatter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	|--- test_web_scraper.py		# Unit tests for the web scrapper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Git repository containing the blueprint :</a:t>
            </a:r>
            <a:endParaRPr b="0"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https://github.com/radevsto/blog-web-scrapper-blueprint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258675" y="1371675"/>
            <a:ext cx="9931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Installation: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pip install pytest pytest-cov</a:t>
            </a:r>
            <a:endParaRPr b="0"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Pytest is a non-built-in python module that provides more functionality than the built-in unittest module.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conftest.py - is a file in which is automatically available (like imported) in all test_* files.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@pytest.fixture() - is a decorator that marks that given function can be directly used as a parameter of a test function.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@pytest.mark.parametrize() - is used to run the same test multiple times with different input parameters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Otherwise the same functionality and approach as from the unittest modules are available.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.coveragerc file will be present in the project blueprint that we provide.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Run the tests and check for coverage: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-m pytest --cov-config=.coveragerc --cov-report term-missing --cov-report html:coverage --cov-fail-under=90 --cov=. test/unit_tests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Examples usage for pytest will be provided in the project blueprint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bit about Pytest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327750" y="21314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Angel Pashev </a:t>
            </a:r>
            <a:r>
              <a:rPr b="0" lang="nl-NL" sz="2000">
                <a:solidFill>
                  <a:schemeClr val="dk1"/>
                </a:solidFill>
              </a:rPr>
              <a:t>- Some Python experience, mainly on automations.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  <p:cxnSp>
        <p:nvCxnSpPr>
          <p:cNvPr id="172" name="Google Shape;172;p23"/>
          <p:cNvCxnSpPr/>
          <p:nvPr/>
        </p:nvCxnSpPr>
        <p:spPr>
          <a:xfrm>
            <a:off x="1171206" y="2042708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3"/>
          <p:cNvSpPr txBox="1"/>
          <p:nvPr/>
        </p:nvSpPr>
        <p:spPr>
          <a:xfrm>
            <a:off x="714750" y="215475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Mentors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1327750" y="3605073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Ivan Dinev </a:t>
            </a:r>
            <a:r>
              <a:rPr b="0" lang="nl-NL" sz="2000">
                <a:solidFill>
                  <a:schemeClr val="dk1"/>
                </a:solidFill>
              </a:rPr>
              <a:t>- 5 years of Python experience, mainly working on system tools - backup/restore/patch.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sz="2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sz="2000">
              <a:solidFill>
                <a:srgbClr val="EB6012"/>
              </a:solidFill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>
            <a:off x="1171206" y="3510047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1327750" y="5078675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Stoyan Radev </a:t>
            </a:r>
            <a:r>
              <a:rPr b="0" lang="nl-NL" sz="2000">
                <a:solidFill>
                  <a:schemeClr val="dk1"/>
                </a:solidFill>
              </a:rPr>
              <a:t>- 6 years of Python experience, mainly working on automation, system management and configuration, data science and machine learning.</a:t>
            </a:r>
            <a:endParaRPr sz="2000">
              <a:solidFill>
                <a:srgbClr val="EB6012"/>
              </a:solidFill>
            </a:endParaRPr>
          </a:p>
        </p:txBody>
      </p:sp>
      <p:cxnSp>
        <p:nvCxnSpPr>
          <p:cNvPr id="177" name="Google Shape;177;p23"/>
          <p:cNvCxnSpPr/>
          <p:nvPr/>
        </p:nvCxnSpPr>
        <p:spPr>
          <a:xfrm>
            <a:off x="1171206" y="4939899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327750" y="21314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Web scraper  </a:t>
            </a:r>
            <a:r>
              <a:rPr b="0" lang="nl-NL" sz="2000">
                <a:solidFill>
                  <a:schemeClr val="dk1"/>
                </a:solidFill>
              </a:rPr>
              <a:t>- automatically gather info from selected websites (blogs):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0" lang="nl-NL" sz="2000">
                <a:solidFill>
                  <a:schemeClr val="dk1"/>
                </a:solidFill>
              </a:rPr>
              <a:t>Develop a scraper using a </a:t>
            </a:r>
            <a:r>
              <a:rPr lang="nl-NL" sz="2000">
                <a:solidFill>
                  <a:schemeClr val="dk1"/>
                </a:solidFill>
              </a:rPr>
              <a:t>T</a:t>
            </a:r>
            <a:r>
              <a:rPr b="0" lang="nl-NL" sz="2000">
                <a:solidFill>
                  <a:schemeClr val="dk1"/>
                </a:solidFill>
              </a:rPr>
              <a:t>est </a:t>
            </a:r>
            <a:r>
              <a:rPr lang="nl-NL" sz="2000">
                <a:solidFill>
                  <a:schemeClr val="dk1"/>
                </a:solidFill>
              </a:rPr>
              <a:t>D</a:t>
            </a:r>
            <a:r>
              <a:rPr b="0" lang="nl-NL" sz="2000">
                <a:solidFill>
                  <a:schemeClr val="dk1"/>
                </a:solidFill>
              </a:rPr>
              <a:t>riven </a:t>
            </a:r>
            <a:r>
              <a:rPr lang="nl-NL" sz="2000">
                <a:solidFill>
                  <a:schemeClr val="dk1"/>
                </a:solidFill>
              </a:rPr>
              <a:t>D</a:t>
            </a:r>
            <a:r>
              <a:rPr b="0" lang="nl-NL" sz="2000">
                <a:solidFill>
                  <a:schemeClr val="dk1"/>
                </a:solidFill>
              </a:rPr>
              <a:t>evelopment process.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0" lang="nl-NL" sz="2000">
                <a:solidFill>
                  <a:schemeClr val="dk1"/>
                </a:solidFill>
              </a:rPr>
              <a:t>Process the data for subsequent usage (storage/access/search).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0" lang="nl-NL" sz="2000">
                <a:solidFill>
                  <a:schemeClr val="dk1"/>
                </a:solidFill>
              </a:rPr>
              <a:t>Present the data through a simple frontend.</a:t>
            </a: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  <p:cxnSp>
        <p:nvCxnSpPr>
          <p:cNvPr id="183" name="Google Shape;183;p24"/>
          <p:cNvCxnSpPr/>
          <p:nvPr/>
        </p:nvCxnSpPr>
        <p:spPr>
          <a:xfrm>
            <a:off x="1180581" y="2014583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4"/>
          <p:cNvSpPr txBox="1"/>
          <p:nvPr/>
        </p:nvSpPr>
        <p:spPr>
          <a:xfrm>
            <a:off x="714750" y="215475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327750" y="21314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3 weeks </a:t>
            </a:r>
            <a:r>
              <a:rPr b="0" lang="nl-NL" sz="2000">
                <a:solidFill>
                  <a:schemeClr val="dk1"/>
                </a:solidFill>
              </a:rPr>
              <a:t>- the scraper is divided into 3 tasks - scraper, data process, frontend.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 The new task will be given out each week.</a:t>
            </a:r>
            <a:br>
              <a:rPr b="0" lang="nl-NL" sz="2000">
                <a:solidFill>
                  <a:schemeClr val="dk1"/>
                </a:solidFill>
              </a:rPr>
            </a:b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Taks info will be sent each week, before the start of the task.</a:t>
            </a: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  <p:cxnSp>
        <p:nvCxnSpPr>
          <p:cNvPr id="190" name="Google Shape;190;p25"/>
          <p:cNvCxnSpPr/>
          <p:nvPr/>
        </p:nvCxnSpPr>
        <p:spPr>
          <a:xfrm>
            <a:off x="1180581" y="2014583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5"/>
          <p:cNvSpPr txBox="1"/>
          <p:nvPr/>
        </p:nvSpPr>
        <p:spPr>
          <a:xfrm>
            <a:off x="714750" y="215475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327750" y="21314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1 weekly meeting </a:t>
            </a:r>
            <a:r>
              <a:rPr b="0" lang="nl-NL" sz="2000">
                <a:solidFill>
                  <a:schemeClr val="dk1"/>
                </a:solidFill>
              </a:rPr>
              <a:t>- 1 hour per team.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Teams present task, answer questions from mentors.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Mentors answer/discuss technical questions (prepare in advance).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Trainees send code whenever ready (or better yet, link to a git repo).</a:t>
            </a: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  <p:cxnSp>
        <p:nvCxnSpPr>
          <p:cNvPr id="197" name="Google Shape;197;p26"/>
          <p:cNvCxnSpPr/>
          <p:nvPr/>
        </p:nvCxnSpPr>
        <p:spPr>
          <a:xfrm>
            <a:off x="1180581" y="2014583"/>
            <a:ext cx="0" cy="528900"/>
          </a:xfrm>
          <a:prstGeom prst="straightConnector1">
            <a:avLst/>
          </a:prstGeom>
          <a:noFill/>
          <a:ln cap="flat" cmpd="sng" w="12700">
            <a:solidFill>
              <a:srgbClr val="0F596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26"/>
          <p:cNvSpPr txBox="1"/>
          <p:nvPr/>
        </p:nvSpPr>
        <p:spPr>
          <a:xfrm>
            <a:off x="714750" y="215475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Project requirements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1209375" y="1184171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nl-NL" sz="2000">
                <a:solidFill>
                  <a:schemeClr val="accent2"/>
                </a:solidFill>
              </a:rPr>
              <a:t>Create a web scraper :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0" lang="nl-NL" sz="2000">
                <a:solidFill>
                  <a:schemeClr val="dk1"/>
                </a:solidFill>
              </a:rPr>
              <a:t>Web scraping: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scrapper must be able to collect blog posts from a predefined blog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latest 20 blog posts must be collected into a chosen data structure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collected blogs must be written in a file with a chosen format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2. Data processing: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data must be read from the file in which it has been stored in phase one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data must be formatted/reshaped/simplified/reduced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formatted data must be stored in a new file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3. Web interface: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A web instance must be created using bottle/flask/django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formatted data must be represented in the web instance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format of the representation is not predefined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4. Overall requirements: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Step 1 and 2 must be written with a TDD approach using pytest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Overall coverage for these two stages &gt;= 90%</a:t>
            </a:r>
            <a:br>
              <a:rPr b="0" lang="nl-NL" sz="2000">
                <a:solidFill>
                  <a:schemeClr val="dk1"/>
                </a:solidFill>
              </a:rPr>
            </a:b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Web scraping part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1081100" y="1105246"/>
            <a:ext cx="10205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web scraping part must be implemented using OOP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Mandatory packages are: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request - built-in package used for performing connections to a web instance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	Example: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		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urllib.request 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urlopen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 = Request(</a:t>
            </a:r>
            <a:r>
              <a:rPr b="0" lang="nl-NL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'https://usefull.blog.net'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webpage = urlopen(req).read()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nl-NL" sz="2000">
                <a:solidFill>
                  <a:schemeClr val="dk1"/>
                </a:solidFill>
              </a:rPr>
              <a:t>Documentation: https://pypi.org/project/requests/</a:t>
            </a:r>
            <a:endParaRPr b="0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BeautifulSoup4 - non-built-in package for HTML/XML parsing</a:t>
            </a:r>
            <a:endParaRPr b="0"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installation: </a:t>
            </a:r>
            <a:r>
              <a:rPr b="0" lang="nl-NL" sz="2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pip install beautifulsoup4</a:t>
            </a:r>
            <a:endParaRPr b="0" sz="2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Example:</a:t>
            </a:r>
            <a:endParaRPr b="0" sz="20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bs4 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soup = BeautifulSoup(webpage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nl-NL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soup.find_all(</a:t>
            </a:r>
            <a:r>
              <a:rPr b="0" lang="nl-NL" sz="16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nl-NL" sz="16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nl-NL" sz="16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True)</a:t>
            </a:r>
            <a:endParaRPr b="0" sz="1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16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Documentation: https://www.crummy.com/software/BeautifulSoup/bs4/doc/</a:t>
            </a:r>
            <a:endParaRPr b="0" sz="16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main blog page and sub-pages are containing links to the blog pages themselves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Each blog post must be collected separately from its own page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file format in which the data will be stored is not predefined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/>
        </p:nvSpPr>
        <p:spPr>
          <a:xfrm>
            <a:off x="714750" y="215475"/>
            <a:ext cx="55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nl-NL" sz="4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processing part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041625" y="954375"/>
            <a:ext cx="10454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data processing part must be implemented using OOP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input for this part is the file generated in the web scraping part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processed data must be written in a file with JSON format, matching the following scheme for each collected blog post: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[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{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“title”: “the title of the article”,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“date_of_publishing”: “The date on which the post has been published”,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“content”: “the first 3 paragraphs of the post’s content”,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“most_used_words”: {          # The 3 most used 4 or longer letter words in the whole post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“word_1”: ”occurrences”,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“word_2”: ”occurrences”,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“word_3”: ”occurrences”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},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“comments”: {                    # any comments of the posts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 “author_1”: “comment_1 text”,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 “author_2”: “comment_2 text”,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      .		 .		.</a:t>
            </a:r>
            <a:endParaRPr b="0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   }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 	},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lang="nl-NL" sz="2000">
                <a:solidFill>
                  <a:schemeClr val="dk1"/>
                </a:solidFill>
              </a:rPr>
              <a:t>]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/>
        </p:nvSpPr>
        <p:spPr>
          <a:xfrm>
            <a:off x="714750" y="215475"/>
            <a:ext cx="55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nl-N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interface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1041625" y="954375"/>
            <a:ext cx="104541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A web instance must be created using bottle/flask/django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input for this part is the json data from the data processing part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</a:rPr>
              <a:t>The representation of the data should be the following</a:t>
            </a:r>
            <a:endParaRPr b="0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nl-NL" sz="2000">
                <a:solidFill>
                  <a:schemeClr val="dk1"/>
                </a:solidFill>
              </a:rPr>
              <a:t>Static page representing the information scrapped from the posts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nl-NL" sz="2000">
                <a:solidFill>
                  <a:schemeClr val="dk1"/>
                </a:solidFill>
              </a:rPr>
              <a:t>Each page should contain 5 posts ( of total of 20 )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nl-NL" sz="2000">
                <a:solidFill>
                  <a:schemeClr val="dk1"/>
                </a:solidFill>
              </a:rPr>
              <a:t>Navigation between post pages should be available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nl-NL" sz="2000">
                <a:solidFill>
                  <a:schemeClr val="dk1"/>
                </a:solidFill>
              </a:rPr>
              <a:t>Page should be presented like a table - all primary keys of the json data - like title .. etc.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nl-NL" sz="2000">
                <a:solidFill>
                  <a:schemeClr val="dk1"/>
                </a:solidFill>
              </a:rPr>
              <a:t>contents - should be hyperlink redirect where the first 3 paragraphs can be read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nl-NL" sz="2000">
                <a:solidFill>
                  <a:schemeClr val="dk1"/>
                </a:solidFill>
              </a:rPr>
              <a:t>comments - should be hyperlink redirect where all the comments can be read. Comments needs to be organised by Author.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lang="nl-NL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 shell-wrapper to start the scraping, data formatting and web instance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br>
              <a:rPr b="0" lang="nl-NL" sz="2000">
                <a:solidFill>
                  <a:schemeClr val="dk1"/>
                </a:solidFill>
              </a:rPr>
            </a:br>
            <a:r>
              <a:rPr b="0" lang="nl-NL" sz="2000">
                <a:solidFill>
                  <a:schemeClr val="dk1"/>
                </a:solidFill>
              </a:rPr>
              <a:t> </a:t>
            </a:r>
            <a:endParaRPr b="0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6012"/>
              </a:buClr>
              <a:buSzPts val="6000"/>
              <a:buFont typeface="Calibri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