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135.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3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 id="390" r:id="rId140"/>
  </p:sldIdLst>
  <p:sldSz cy="5143500" cx="9144000"/>
  <p:notesSz cx="6858000" cy="9144000"/>
  <p:embeddedFontLst>
    <p:embeddedFont>
      <p:font typeface="Roboto"/>
      <p:regular r:id="rId141"/>
      <p:bold r:id="rId142"/>
      <p:italic r:id="rId143"/>
      <p:boldItalic r:id="rId144"/>
    </p:embeddedFont>
    <p:embeddedFont>
      <p:font typeface="Nunito"/>
      <p:regular r:id="rId145"/>
      <p:bold r:id="rId146"/>
      <p:italic r:id="rId147"/>
      <p:boldItalic r:id="rId148"/>
    </p:embeddedFont>
    <p:embeddedFont>
      <p:font typeface="Maven Pro"/>
      <p:regular r:id="rId149"/>
      <p:bold r:id="rId1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29" Type="http://schemas.openxmlformats.org/officeDocument/2006/relationships/slide" Target="slides/slide124.xml"/><Relationship Id="rId128" Type="http://schemas.openxmlformats.org/officeDocument/2006/relationships/slide" Target="slides/slide123.xml"/><Relationship Id="rId127" Type="http://schemas.openxmlformats.org/officeDocument/2006/relationships/slide" Target="slides/slide122.xml"/><Relationship Id="rId126" Type="http://schemas.openxmlformats.org/officeDocument/2006/relationships/slide" Target="slides/slide121.xml"/><Relationship Id="rId26" Type="http://schemas.openxmlformats.org/officeDocument/2006/relationships/slide" Target="slides/slide21.xml"/><Relationship Id="rId121" Type="http://schemas.openxmlformats.org/officeDocument/2006/relationships/slide" Target="slides/slide116.xml"/><Relationship Id="rId25" Type="http://schemas.openxmlformats.org/officeDocument/2006/relationships/slide" Target="slides/slide20.xml"/><Relationship Id="rId120" Type="http://schemas.openxmlformats.org/officeDocument/2006/relationships/slide" Target="slides/slide115.xml"/><Relationship Id="rId28" Type="http://schemas.openxmlformats.org/officeDocument/2006/relationships/slide" Target="slides/slide23.xml"/><Relationship Id="rId27" Type="http://schemas.openxmlformats.org/officeDocument/2006/relationships/slide" Target="slides/slide22.xml"/><Relationship Id="rId125" Type="http://schemas.openxmlformats.org/officeDocument/2006/relationships/slide" Target="slides/slide120.xml"/><Relationship Id="rId29" Type="http://schemas.openxmlformats.org/officeDocument/2006/relationships/slide" Target="slides/slide24.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slide" Target="slides/slide109.xml"/><Relationship Id="rId18" Type="http://schemas.openxmlformats.org/officeDocument/2006/relationships/slide" Target="slides/slide13.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150" Type="http://schemas.openxmlformats.org/officeDocument/2006/relationships/font" Target="fonts/MavenPro-bold.fntdata"/><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149" Type="http://schemas.openxmlformats.org/officeDocument/2006/relationships/font" Target="fonts/MavenPro-regular.fntdata"/><Relationship Id="rId4" Type="http://schemas.openxmlformats.org/officeDocument/2006/relationships/slideMaster" Target="slideMasters/slideMaster1.xml"/><Relationship Id="rId148" Type="http://schemas.openxmlformats.org/officeDocument/2006/relationships/font" Target="fonts/Nunito-boldItalic.fntdata"/><Relationship Id="rId9" Type="http://schemas.openxmlformats.org/officeDocument/2006/relationships/slide" Target="slides/slide4.xml"/><Relationship Id="rId143" Type="http://schemas.openxmlformats.org/officeDocument/2006/relationships/font" Target="fonts/Roboto-italic.fntdata"/><Relationship Id="rId142" Type="http://schemas.openxmlformats.org/officeDocument/2006/relationships/font" Target="fonts/Roboto-bold.fntdata"/><Relationship Id="rId141" Type="http://schemas.openxmlformats.org/officeDocument/2006/relationships/font" Target="fonts/Roboto-regular.fntdata"/><Relationship Id="rId140" Type="http://schemas.openxmlformats.org/officeDocument/2006/relationships/slide" Target="slides/slide135.xml"/><Relationship Id="rId5" Type="http://schemas.openxmlformats.org/officeDocument/2006/relationships/notesMaster" Target="notesMasters/notesMaster1.xml"/><Relationship Id="rId147" Type="http://schemas.openxmlformats.org/officeDocument/2006/relationships/font" Target="fonts/Nunito-italic.fntdata"/><Relationship Id="rId6" Type="http://schemas.openxmlformats.org/officeDocument/2006/relationships/slide" Target="slides/slide1.xml"/><Relationship Id="rId146" Type="http://schemas.openxmlformats.org/officeDocument/2006/relationships/font" Target="fonts/Nunito-bold.fntdata"/><Relationship Id="rId7" Type="http://schemas.openxmlformats.org/officeDocument/2006/relationships/slide" Target="slides/slide2.xml"/><Relationship Id="rId145" Type="http://schemas.openxmlformats.org/officeDocument/2006/relationships/font" Target="fonts/Nunito-regular.fntdata"/><Relationship Id="rId8" Type="http://schemas.openxmlformats.org/officeDocument/2006/relationships/slide" Target="slides/slide3.xml"/><Relationship Id="rId144" Type="http://schemas.openxmlformats.org/officeDocument/2006/relationships/font" Target="fonts/Roboto-boldItalic.fntdata"/><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9" Type="http://schemas.openxmlformats.org/officeDocument/2006/relationships/slide" Target="slides/slide134.xml"/><Relationship Id="rId138" Type="http://schemas.openxmlformats.org/officeDocument/2006/relationships/slide" Target="slides/slide133.xml"/><Relationship Id="rId137" Type="http://schemas.openxmlformats.org/officeDocument/2006/relationships/slide" Target="slides/slide132.xml"/><Relationship Id="rId132" Type="http://schemas.openxmlformats.org/officeDocument/2006/relationships/slide" Target="slides/slide127.xml"/><Relationship Id="rId131" Type="http://schemas.openxmlformats.org/officeDocument/2006/relationships/slide" Target="slides/slide126.xml"/><Relationship Id="rId130" Type="http://schemas.openxmlformats.org/officeDocument/2006/relationships/slide" Target="slides/slide125.xml"/><Relationship Id="rId136" Type="http://schemas.openxmlformats.org/officeDocument/2006/relationships/slide" Target="slides/slide131.xml"/><Relationship Id="rId135" Type="http://schemas.openxmlformats.org/officeDocument/2006/relationships/slide" Target="slides/slide130.xml"/><Relationship Id="rId134" Type="http://schemas.openxmlformats.org/officeDocument/2006/relationships/slide" Target="slides/slide129.xml"/><Relationship Id="rId133" Type="http://schemas.openxmlformats.org/officeDocument/2006/relationships/slide" Target="slides/slide128.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185c44fdcb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1185c44fdcb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4" name="Shape 864"/>
        <p:cNvGrpSpPr/>
        <p:nvPr/>
      </p:nvGrpSpPr>
      <p:grpSpPr>
        <a:xfrm>
          <a:off x="0" y="0"/>
          <a:ext cx="0" cy="0"/>
          <a:chOff x="0" y="0"/>
          <a:chExt cx="0" cy="0"/>
        </a:xfrm>
      </p:grpSpPr>
      <p:sp>
        <p:nvSpPr>
          <p:cNvPr id="865" name="Google Shape;865;g15954b9a40a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6" name="Google Shape;866;g15954b9a40a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9" name="Shape 869"/>
        <p:cNvGrpSpPr/>
        <p:nvPr/>
      </p:nvGrpSpPr>
      <p:grpSpPr>
        <a:xfrm>
          <a:off x="0" y="0"/>
          <a:ext cx="0" cy="0"/>
          <a:chOff x="0" y="0"/>
          <a:chExt cx="0" cy="0"/>
        </a:xfrm>
      </p:grpSpPr>
      <p:sp>
        <p:nvSpPr>
          <p:cNvPr id="870" name="Google Shape;870;g15954b9a40a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1" name="Google Shape;871;g15954b9a40a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4" name="Shape 874"/>
        <p:cNvGrpSpPr/>
        <p:nvPr/>
      </p:nvGrpSpPr>
      <p:grpSpPr>
        <a:xfrm>
          <a:off x="0" y="0"/>
          <a:ext cx="0" cy="0"/>
          <a:chOff x="0" y="0"/>
          <a:chExt cx="0" cy="0"/>
        </a:xfrm>
      </p:grpSpPr>
      <p:sp>
        <p:nvSpPr>
          <p:cNvPr id="875" name="Google Shape;875;g15954b9a40a_0_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6" name="Google Shape;876;g15954b9a40a_0_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9" name="Shape 879"/>
        <p:cNvGrpSpPr/>
        <p:nvPr/>
      </p:nvGrpSpPr>
      <p:grpSpPr>
        <a:xfrm>
          <a:off x="0" y="0"/>
          <a:ext cx="0" cy="0"/>
          <a:chOff x="0" y="0"/>
          <a:chExt cx="0" cy="0"/>
        </a:xfrm>
      </p:grpSpPr>
      <p:sp>
        <p:nvSpPr>
          <p:cNvPr id="880" name="Google Shape;880;g15954b9a40a_0_4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1" name="Google Shape;881;g15954b9a40a_0_4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5" name="Shape 885"/>
        <p:cNvGrpSpPr/>
        <p:nvPr/>
      </p:nvGrpSpPr>
      <p:grpSpPr>
        <a:xfrm>
          <a:off x="0" y="0"/>
          <a:ext cx="0" cy="0"/>
          <a:chOff x="0" y="0"/>
          <a:chExt cx="0" cy="0"/>
        </a:xfrm>
      </p:grpSpPr>
      <p:sp>
        <p:nvSpPr>
          <p:cNvPr id="886" name="Google Shape;886;g15954b9a40a_0_4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7" name="Google Shape;887;g15954b9a40a_0_4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0" name="Shape 890"/>
        <p:cNvGrpSpPr/>
        <p:nvPr/>
      </p:nvGrpSpPr>
      <p:grpSpPr>
        <a:xfrm>
          <a:off x="0" y="0"/>
          <a:ext cx="0" cy="0"/>
          <a:chOff x="0" y="0"/>
          <a:chExt cx="0" cy="0"/>
        </a:xfrm>
      </p:grpSpPr>
      <p:sp>
        <p:nvSpPr>
          <p:cNvPr id="891" name="Google Shape;891;g15954b9a40a_0_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2" name="Google Shape;892;g15954b9a40a_0_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7" name="Shape 897"/>
        <p:cNvGrpSpPr/>
        <p:nvPr/>
      </p:nvGrpSpPr>
      <p:grpSpPr>
        <a:xfrm>
          <a:off x="0" y="0"/>
          <a:ext cx="0" cy="0"/>
          <a:chOff x="0" y="0"/>
          <a:chExt cx="0" cy="0"/>
        </a:xfrm>
      </p:grpSpPr>
      <p:sp>
        <p:nvSpPr>
          <p:cNvPr id="898" name="Google Shape;898;g15954b9a40a_0_5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9" name="Google Shape;899;g15954b9a40a_0_5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4" name="Shape 904"/>
        <p:cNvGrpSpPr/>
        <p:nvPr/>
      </p:nvGrpSpPr>
      <p:grpSpPr>
        <a:xfrm>
          <a:off x="0" y="0"/>
          <a:ext cx="0" cy="0"/>
          <a:chOff x="0" y="0"/>
          <a:chExt cx="0" cy="0"/>
        </a:xfrm>
      </p:grpSpPr>
      <p:sp>
        <p:nvSpPr>
          <p:cNvPr id="905" name="Google Shape;905;g15954b9a40a_0_5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6" name="Google Shape;906;g15954b9a40a_0_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2" name="Shape 912"/>
        <p:cNvGrpSpPr/>
        <p:nvPr/>
      </p:nvGrpSpPr>
      <p:grpSpPr>
        <a:xfrm>
          <a:off x="0" y="0"/>
          <a:ext cx="0" cy="0"/>
          <a:chOff x="0" y="0"/>
          <a:chExt cx="0" cy="0"/>
        </a:xfrm>
      </p:grpSpPr>
      <p:sp>
        <p:nvSpPr>
          <p:cNvPr id="913" name="Google Shape;913;g15954b9a40a_0_5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4" name="Google Shape;914;g15954b9a40a_0_5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9" name="Shape 919"/>
        <p:cNvGrpSpPr/>
        <p:nvPr/>
      </p:nvGrpSpPr>
      <p:grpSpPr>
        <a:xfrm>
          <a:off x="0" y="0"/>
          <a:ext cx="0" cy="0"/>
          <a:chOff x="0" y="0"/>
          <a:chExt cx="0" cy="0"/>
        </a:xfrm>
      </p:grpSpPr>
      <p:sp>
        <p:nvSpPr>
          <p:cNvPr id="920" name="Google Shape;920;g15954b9a40a_0_5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1" name="Google Shape;921;g15954b9a40a_0_5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185c44fdcb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185c44fdcb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5" name="Shape 925"/>
        <p:cNvGrpSpPr/>
        <p:nvPr/>
      </p:nvGrpSpPr>
      <p:grpSpPr>
        <a:xfrm>
          <a:off x="0" y="0"/>
          <a:ext cx="0" cy="0"/>
          <a:chOff x="0" y="0"/>
          <a:chExt cx="0" cy="0"/>
        </a:xfrm>
      </p:grpSpPr>
      <p:sp>
        <p:nvSpPr>
          <p:cNvPr id="926" name="Google Shape;926;g15954b9a40a_0_5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7" name="Google Shape;927;g15954b9a40a_0_5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1" name="Shape 931"/>
        <p:cNvGrpSpPr/>
        <p:nvPr/>
      </p:nvGrpSpPr>
      <p:grpSpPr>
        <a:xfrm>
          <a:off x="0" y="0"/>
          <a:ext cx="0" cy="0"/>
          <a:chOff x="0" y="0"/>
          <a:chExt cx="0" cy="0"/>
        </a:xfrm>
      </p:grpSpPr>
      <p:sp>
        <p:nvSpPr>
          <p:cNvPr id="932" name="Google Shape;932;g15954b9a40a_0_5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3" name="Google Shape;933;g15954b9a40a_0_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8" name="Shape 938"/>
        <p:cNvGrpSpPr/>
        <p:nvPr/>
      </p:nvGrpSpPr>
      <p:grpSpPr>
        <a:xfrm>
          <a:off x="0" y="0"/>
          <a:ext cx="0" cy="0"/>
          <a:chOff x="0" y="0"/>
          <a:chExt cx="0" cy="0"/>
        </a:xfrm>
      </p:grpSpPr>
      <p:sp>
        <p:nvSpPr>
          <p:cNvPr id="939" name="Google Shape;939;g15954b9a40a_0_5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0" name="Google Shape;940;g15954b9a40a_0_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5" name="Shape 945"/>
        <p:cNvGrpSpPr/>
        <p:nvPr/>
      </p:nvGrpSpPr>
      <p:grpSpPr>
        <a:xfrm>
          <a:off x="0" y="0"/>
          <a:ext cx="0" cy="0"/>
          <a:chOff x="0" y="0"/>
          <a:chExt cx="0" cy="0"/>
        </a:xfrm>
      </p:grpSpPr>
      <p:sp>
        <p:nvSpPr>
          <p:cNvPr id="946" name="Google Shape;946;g15954b9a40a_0_5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7" name="Google Shape;947;g15954b9a40a_0_5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2" name="Shape 952"/>
        <p:cNvGrpSpPr/>
        <p:nvPr/>
      </p:nvGrpSpPr>
      <p:grpSpPr>
        <a:xfrm>
          <a:off x="0" y="0"/>
          <a:ext cx="0" cy="0"/>
          <a:chOff x="0" y="0"/>
          <a:chExt cx="0" cy="0"/>
        </a:xfrm>
      </p:grpSpPr>
      <p:sp>
        <p:nvSpPr>
          <p:cNvPr id="953" name="Google Shape;953;g15954b9a40a_0_5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4" name="Google Shape;954;g15954b9a40a_0_5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8" name="Shape 958"/>
        <p:cNvGrpSpPr/>
        <p:nvPr/>
      </p:nvGrpSpPr>
      <p:grpSpPr>
        <a:xfrm>
          <a:off x="0" y="0"/>
          <a:ext cx="0" cy="0"/>
          <a:chOff x="0" y="0"/>
          <a:chExt cx="0" cy="0"/>
        </a:xfrm>
      </p:grpSpPr>
      <p:sp>
        <p:nvSpPr>
          <p:cNvPr id="959" name="Google Shape;959;g15954b9a40a_0_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0" name="Google Shape;960;g15954b9a40a_0_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6" name="Shape 966"/>
        <p:cNvGrpSpPr/>
        <p:nvPr/>
      </p:nvGrpSpPr>
      <p:grpSpPr>
        <a:xfrm>
          <a:off x="0" y="0"/>
          <a:ext cx="0" cy="0"/>
          <a:chOff x="0" y="0"/>
          <a:chExt cx="0" cy="0"/>
        </a:xfrm>
      </p:grpSpPr>
      <p:sp>
        <p:nvSpPr>
          <p:cNvPr id="967" name="Google Shape;967;g15954b9a40a_0_5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8" name="Google Shape;968;g15954b9a40a_0_5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3" name="Shape 973"/>
        <p:cNvGrpSpPr/>
        <p:nvPr/>
      </p:nvGrpSpPr>
      <p:grpSpPr>
        <a:xfrm>
          <a:off x="0" y="0"/>
          <a:ext cx="0" cy="0"/>
          <a:chOff x="0" y="0"/>
          <a:chExt cx="0" cy="0"/>
        </a:xfrm>
      </p:grpSpPr>
      <p:sp>
        <p:nvSpPr>
          <p:cNvPr id="974" name="Google Shape;974;g15954b9a40a_0_5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5" name="Google Shape;975;g15954b9a40a_0_5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9" name="Shape 979"/>
        <p:cNvGrpSpPr/>
        <p:nvPr/>
      </p:nvGrpSpPr>
      <p:grpSpPr>
        <a:xfrm>
          <a:off x="0" y="0"/>
          <a:ext cx="0" cy="0"/>
          <a:chOff x="0" y="0"/>
          <a:chExt cx="0" cy="0"/>
        </a:xfrm>
      </p:grpSpPr>
      <p:sp>
        <p:nvSpPr>
          <p:cNvPr id="980" name="Google Shape;980;g15954b9a40a_0_6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1" name="Google Shape;981;g15954b9a40a_0_6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6" name="Shape 986"/>
        <p:cNvGrpSpPr/>
        <p:nvPr/>
      </p:nvGrpSpPr>
      <p:grpSpPr>
        <a:xfrm>
          <a:off x="0" y="0"/>
          <a:ext cx="0" cy="0"/>
          <a:chOff x="0" y="0"/>
          <a:chExt cx="0" cy="0"/>
        </a:xfrm>
      </p:grpSpPr>
      <p:sp>
        <p:nvSpPr>
          <p:cNvPr id="987" name="Google Shape;987;g15954b9a40a_0_6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8" name="Google Shape;988;g15954b9a40a_0_6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185c44fdcb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1185c44fdcb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3" name="Shape 993"/>
        <p:cNvGrpSpPr/>
        <p:nvPr/>
      </p:nvGrpSpPr>
      <p:grpSpPr>
        <a:xfrm>
          <a:off x="0" y="0"/>
          <a:ext cx="0" cy="0"/>
          <a:chOff x="0" y="0"/>
          <a:chExt cx="0" cy="0"/>
        </a:xfrm>
      </p:grpSpPr>
      <p:sp>
        <p:nvSpPr>
          <p:cNvPr id="994" name="Google Shape;994;g15954b9a40a_0_6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5" name="Google Shape;995;g15954b9a40a_0_6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8" name="Shape 998"/>
        <p:cNvGrpSpPr/>
        <p:nvPr/>
      </p:nvGrpSpPr>
      <p:grpSpPr>
        <a:xfrm>
          <a:off x="0" y="0"/>
          <a:ext cx="0" cy="0"/>
          <a:chOff x="0" y="0"/>
          <a:chExt cx="0" cy="0"/>
        </a:xfrm>
      </p:grpSpPr>
      <p:sp>
        <p:nvSpPr>
          <p:cNvPr id="999" name="Google Shape;999;g15954b9a40a_0_6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0" name="Google Shape;1000;g15954b9a40a_0_6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5" name="Shape 1005"/>
        <p:cNvGrpSpPr/>
        <p:nvPr/>
      </p:nvGrpSpPr>
      <p:grpSpPr>
        <a:xfrm>
          <a:off x="0" y="0"/>
          <a:ext cx="0" cy="0"/>
          <a:chOff x="0" y="0"/>
          <a:chExt cx="0" cy="0"/>
        </a:xfrm>
      </p:grpSpPr>
      <p:sp>
        <p:nvSpPr>
          <p:cNvPr id="1006" name="Google Shape;1006;g15954b9a40a_0_6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7" name="Google Shape;1007;g15954b9a40a_0_6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0" name="Shape 1010"/>
        <p:cNvGrpSpPr/>
        <p:nvPr/>
      </p:nvGrpSpPr>
      <p:grpSpPr>
        <a:xfrm>
          <a:off x="0" y="0"/>
          <a:ext cx="0" cy="0"/>
          <a:chOff x="0" y="0"/>
          <a:chExt cx="0" cy="0"/>
        </a:xfrm>
      </p:grpSpPr>
      <p:sp>
        <p:nvSpPr>
          <p:cNvPr id="1011" name="Google Shape;1011;g15954b9a40a_0_6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2" name="Google Shape;1012;g15954b9a40a_0_6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6" name="Shape 1016"/>
        <p:cNvGrpSpPr/>
        <p:nvPr/>
      </p:nvGrpSpPr>
      <p:grpSpPr>
        <a:xfrm>
          <a:off x="0" y="0"/>
          <a:ext cx="0" cy="0"/>
          <a:chOff x="0" y="0"/>
          <a:chExt cx="0" cy="0"/>
        </a:xfrm>
      </p:grpSpPr>
      <p:sp>
        <p:nvSpPr>
          <p:cNvPr id="1017" name="Google Shape;1017;g15954b9a40a_0_6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8" name="Google Shape;1018;g15954b9a40a_0_6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3" name="Shape 1023"/>
        <p:cNvGrpSpPr/>
        <p:nvPr/>
      </p:nvGrpSpPr>
      <p:grpSpPr>
        <a:xfrm>
          <a:off x="0" y="0"/>
          <a:ext cx="0" cy="0"/>
          <a:chOff x="0" y="0"/>
          <a:chExt cx="0" cy="0"/>
        </a:xfrm>
      </p:grpSpPr>
      <p:sp>
        <p:nvSpPr>
          <p:cNvPr id="1024" name="Google Shape;1024;g15954b9a40a_0_6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5" name="Google Shape;1025;g15954b9a40a_0_6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8" name="Shape 1028"/>
        <p:cNvGrpSpPr/>
        <p:nvPr/>
      </p:nvGrpSpPr>
      <p:grpSpPr>
        <a:xfrm>
          <a:off x="0" y="0"/>
          <a:ext cx="0" cy="0"/>
          <a:chOff x="0" y="0"/>
          <a:chExt cx="0" cy="0"/>
        </a:xfrm>
      </p:grpSpPr>
      <p:sp>
        <p:nvSpPr>
          <p:cNvPr id="1029" name="Google Shape;1029;g15954b9a40a_0_6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0" name="Google Shape;1030;g15954b9a40a_0_6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3" name="Shape 1033"/>
        <p:cNvGrpSpPr/>
        <p:nvPr/>
      </p:nvGrpSpPr>
      <p:grpSpPr>
        <a:xfrm>
          <a:off x="0" y="0"/>
          <a:ext cx="0" cy="0"/>
          <a:chOff x="0" y="0"/>
          <a:chExt cx="0" cy="0"/>
        </a:xfrm>
      </p:grpSpPr>
      <p:sp>
        <p:nvSpPr>
          <p:cNvPr id="1034" name="Google Shape;1034;g15954b9a40a_0_6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5" name="Google Shape;1035;g15954b9a40a_0_6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0" name="Shape 1040"/>
        <p:cNvGrpSpPr/>
        <p:nvPr/>
      </p:nvGrpSpPr>
      <p:grpSpPr>
        <a:xfrm>
          <a:off x="0" y="0"/>
          <a:ext cx="0" cy="0"/>
          <a:chOff x="0" y="0"/>
          <a:chExt cx="0" cy="0"/>
        </a:xfrm>
      </p:grpSpPr>
      <p:sp>
        <p:nvSpPr>
          <p:cNvPr id="1041" name="Google Shape;1041;g15954b9a40a_0_6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2" name="Google Shape;1042;g15954b9a40a_0_6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7" name="Shape 1047"/>
        <p:cNvGrpSpPr/>
        <p:nvPr/>
      </p:nvGrpSpPr>
      <p:grpSpPr>
        <a:xfrm>
          <a:off x="0" y="0"/>
          <a:ext cx="0" cy="0"/>
          <a:chOff x="0" y="0"/>
          <a:chExt cx="0" cy="0"/>
        </a:xfrm>
      </p:grpSpPr>
      <p:sp>
        <p:nvSpPr>
          <p:cNvPr id="1048" name="Google Shape;1048;g15954b9a40a_0_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9" name="Google Shape;1049;g15954b9a40a_0_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185c44fdcb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185c44fdcb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4" name="Shape 1054"/>
        <p:cNvGrpSpPr/>
        <p:nvPr/>
      </p:nvGrpSpPr>
      <p:grpSpPr>
        <a:xfrm>
          <a:off x="0" y="0"/>
          <a:ext cx="0" cy="0"/>
          <a:chOff x="0" y="0"/>
          <a:chExt cx="0" cy="0"/>
        </a:xfrm>
      </p:grpSpPr>
      <p:sp>
        <p:nvSpPr>
          <p:cNvPr id="1055" name="Google Shape;1055;g15954b9a40a_0_6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6" name="Google Shape;1056;g15954b9a40a_0_6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1" name="Shape 1061"/>
        <p:cNvGrpSpPr/>
        <p:nvPr/>
      </p:nvGrpSpPr>
      <p:grpSpPr>
        <a:xfrm>
          <a:off x="0" y="0"/>
          <a:ext cx="0" cy="0"/>
          <a:chOff x="0" y="0"/>
          <a:chExt cx="0" cy="0"/>
        </a:xfrm>
      </p:grpSpPr>
      <p:sp>
        <p:nvSpPr>
          <p:cNvPr id="1062" name="Google Shape;1062;g15954b9a40a_0_7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3" name="Google Shape;1063;g15954b9a40a_0_7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8" name="Shape 1068"/>
        <p:cNvGrpSpPr/>
        <p:nvPr/>
      </p:nvGrpSpPr>
      <p:grpSpPr>
        <a:xfrm>
          <a:off x="0" y="0"/>
          <a:ext cx="0" cy="0"/>
          <a:chOff x="0" y="0"/>
          <a:chExt cx="0" cy="0"/>
        </a:xfrm>
      </p:grpSpPr>
      <p:sp>
        <p:nvSpPr>
          <p:cNvPr id="1069" name="Google Shape;1069;g15954b9a40a_0_7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0" name="Google Shape;1070;g15954b9a40a_0_7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5" name="Shape 1075"/>
        <p:cNvGrpSpPr/>
        <p:nvPr/>
      </p:nvGrpSpPr>
      <p:grpSpPr>
        <a:xfrm>
          <a:off x="0" y="0"/>
          <a:ext cx="0" cy="0"/>
          <a:chOff x="0" y="0"/>
          <a:chExt cx="0" cy="0"/>
        </a:xfrm>
      </p:grpSpPr>
      <p:sp>
        <p:nvSpPr>
          <p:cNvPr id="1076" name="Google Shape;1076;g15954b9a40a_0_7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7" name="Google Shape;1077;g15954b9a40a_0_7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0" name="Shape 1080"/>
        <p:cNvGrpSpPr/>
        <p:nvPr/>
      </p:nvGrpSpPr>
      <p:grpSpPr>
        <a:xfrm>
          <a:off x="0" y="0"/>
          <a:ext cx="0" cy="0"/>
          <a:chOff x="0" y="0"/>
          <a:chExt cx="0" cy="0"/>
        </a:xfrm>
      </p:grpSpPr>
      <p:sp>
        <p:nvSpPr>
          <p:cNvPr id="1081" name="Google Shape;1081;g15954b9a40a_0_7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2" name="Google Shape;1082;g15954b9a40a_0_7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6" name="Shape 1086"/>
        <p:cNvGrpSpPr/>
        <p:nvPr/>
      </p:nvGrpSpPr>
      <p:grpSpPr>
        <a:xfrm>
          <a:off x="0" y="0"/>
          <a:ext cx="0" cy="0"/>
          <a:chOff x="0" y="0"/>
          <a:chExt cx="0" cy="0"/>
        </a:xfrm>
      </p:grpSpPr>
      <p:sp>
        <p:nvSpPr>
          <p:cNvPr id="1087" name="Google Shape;1087;g15954b9a40a_0_7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8" name="Google Shape;1088;g15954b9a40a_0_7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185c44fdcb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185c44fdcb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185c44fdcb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1185c44fdcb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185c44fdcb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1185c44fdcb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185c44fdcb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1185c44fdcb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1185c44fdcb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1185c44fdcb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1185c44fdcb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1185c44fdcb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185c44fdcb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185c44fdcb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185c44fdcb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185c44fdcb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1185c44fdcb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1185c44fdcb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1185c44fdcb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1185c44fdcb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1185c44fdcb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1185c44fdcb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1185c44fdcb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1185c44fdcb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1185c44fdcb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1185c44fdcb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1185c44fdc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1185c44fdc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119bc111f07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119bc111f0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119bc111f0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119bc111f0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119bc111f0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119bc111f0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185c44fdcb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185c44fdcb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119bc111f0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119bc111f0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119bc111f07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119bc111f07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119bc111f07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119bc111f07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119bc111f07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119bc111f07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15954b9a40a_0_7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15954b9a40a_0_7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15954b9a40a_0_7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15954b9a40a_0_7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15954b9a40a_0_7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15954b9a40a_0_7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15954b9a40a_0_7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15954b9a40a_0_7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15954b9a40a_0_7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15954b9a40a_0_7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15954b9a40a_0_7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15954b9a40a_0_7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185c44fdcb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185c44fdcb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11ecee8e08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11ecee8e08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11ecee8e08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11ecee8e08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11ecee8e08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11ecee8e08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15954b9a40a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15954b9a40a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15954b9a40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15954b9a40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15954b9a40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15954b9a40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15954b9a40a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15954b9a40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15954b9a40a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15954b9a40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15954b9a40a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15954b9a40a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15954b9a40a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15954b9a40a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185c44fdcb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185c44fdcb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15954b9a40a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15954b9a40a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15954b9a40a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15954b9a40a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15954b9a40a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15954b9a40a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15954b9a40a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15954b9a40a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15954b9a40a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15954b9a40a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15954b9a40a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9" name="Google Shape;579;g15954b9a40a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15954b9a40a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15954b9a40a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15954b9a40a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3" name="Google Shape;593;g15954b9a40a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g15954b9a40a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0" name="Google Shape;600;g15954b9a40a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15954b9a40a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15954b9a40a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185c44fdcb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185c44fdcb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15954b9a40a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4" name="Google Shape;614;g15954b9a40a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15954b9a40a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15954b9a40a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15954b9a40a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15954b9a40a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g15954b9a40a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3" name="Google Shape;633;g15954b9a40a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g15954b9a40a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8" name="Google Shape;638;g15954b9a40a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g15954b9a40a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5" name="Google Shape;645;g15954b9a40a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g15954b9a40a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2" name="Google Shape;652;g15954b9a40a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g15954b9a40a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9" name="Google Shape;659;g15954b9a40a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g15954b9a40a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6" name="Google Shape;666;g15954b9a40a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g15954b9a40a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1" name="Google Shape;671;g15954b9a40a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185c44fdcb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185c44fdcb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g15954b9a40a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6" name="Google Shape;676;g15954b9a40a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g15954b9a40a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1" name="Google Shape;681;g15954b9a40a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g15954b9a40a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7" name="Google Shape;687;g15954b9a40a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g15954b9a40a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4" name="Google Shape;694;g15954b9a40a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g15954b9a40a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1" name="Google Shape;701;g15954b9a40a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g15954b9a40a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6" name="Google Shape;706;g15954b9a40a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g15954b9a40a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1" name="Google Shape;711;g15954b9a40a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g15954b9a40a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7" name="Google Shape;717;g15954b9a40a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g15954b9a40a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4" name="Google Shape;724;g15954b9a40a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g15954b9a40a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1" name="Google Shape;731;g15954b9a40a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185c44fdcb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185c44fdcb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g15954b9a40a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6" name="Google Shape;736;g15954b9a40a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g15954b9a40a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3" name="Google Shape;743;g15954b9a40a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g15954b9a40a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8" name="Google Shape;748;g15954b9a40a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3" name="Shape 753"/>
        <p:cNvGrpSpPr/>
        <p:nvPr/>
      </p:nvGrpSpPr>
      <p:grpSpPr>
        <a:xfrm>
          <a:off x="0" y="0"/>
          <a:ext cx="0" cy="0"/>
          <a:chOff x="0" y="0"/>
          <a:chExt cx="0" cy="0"/>
        </a:xfrm>
      </p:grpSpPr>
      <p:sp>
        <p:nvSpPr>
          <p:cNvPr id="754" name="Google Shape;754;g15954b9a40a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5" name="Google Shape;755;g15954b9a40a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g15954b9a40a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2" name="Google Shape;762;g15954b9a40a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g15954b9a40a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7" name="Google Shape;767;g15954b9a40a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2" name="Shape 772"/>
        <p:cNvGrpSpPr/>
        <p:nvPr/>
      </p:nvGrpSpPr>
      <p:grpSpPr>
        <a:xfrm>
          <a:off x="0" y="0"/>
          <a:ext cx="0" cy="0"/>
          <a:chOff x="0" y="0"/>
          <a:chExt cx="0" cy="0"/>
        </a:xfrm>
      </p:grpSpPr>
      <p:sp>
        <p:nvSpPr>
          <p:cNvPr id="773" name="Google Shape;773;g15954b9a40a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4" name="Google Shape;774;g15954b9a40a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7" name="Shape 777"/>
        <p:cNvGrpSpPr/>
        <p:nvPr/>
      </p:nvGrpSpPr>
      <p:grpSpPr>
        <a:xfrm>
          <a:off x="0" y="0"/>
          <a:ext cx="0" cy="0"/>
          <a:chOff x="0" y="0"/>
          <a:chExt cx="0" cy="0"/>
        </a:xfrm>
      </p:grpSpPr>
      <p:sp>
        <p:nvSpPr>
          <p:cNvPr id="778" name="Google Shape;778;g15954b9a40a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9" name="Google Shape;779;g15954b9a40a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5" name="Shape 785"/>
        <p:cNvGrpSpPr/>
        <p:nvPr/>
      </p:nvGrpSpPr>
      <p:grpSpPr>
        <a:xfrm>
          <a:off x="0" y="0"/>
          <a:ext cx="0" cy="0"/>
          <a:chOff x="0" y="0"/>
          <a:chExt cx="0" cy="0"/>
        </a:xfrm>
      </p:grpSpPr>
      <p:sp>
        <p:nvSpPr>
          <p:cNvPr id="786" name="Google Shape;786;g15954b9a40a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7" name="Google Shape;787;g15954b9a40a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2" name="Shape 792"/>
        <p:cNvGrpSpPr/>
        <p:nvPr/>
      </p:nvGrpSpPr>
      <p:grpSpPr>
        <a:xfrm>
          <a:off x="0" y="0"/>
          <a:ext cx="0" cy="0"/>
          <a:chOff x="0" y="0"/>
          <a:chExt cx="0" cy="0"/>
        </a:xfrm>
      </p:grpSpPr>
      <p:sp>
        <p:nvSpPr>
          <p:cNvPr id="793" name="Google Shape;793;g15954b9a40a_0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4" name="Google Shape;794;g15954b9a40a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185c44fdcb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185c44fdcb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9" name="Shape 799"/>
        <p:cNvGrpSpPr/>
        <p:nvPr/>
      </p:nvGrpSpPr>
      <p:grpSpPr>
        <a:xfrm>
          <a:off x="0" y="0"/>
          <a:ext cx="0" cy="0"/>
          <a:chOff x="0" y="0"/>
          <a:chExt cx="0" cy="0"/>
        </a:xfrm>
      </p:grpSpPr>
      <p:sp>
        <p:nvSpPr>
          <p:cNvPr id="800" name="Google Shape;800;g15954b9a40a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1" name="Google Shape;801;g15954b9a40a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6" name="Shape 806"/>
        <p:cNvGrpSpPr/>
        <p:nvPr/>
      </p:nvGrpSpPr>
      <p:grpSpPr>
        <a:xfrm>
          <a:off x="0" y="0"/>
          <a:ext cx="0" cy="0"/>
          <a:chOff x="0" y="0"/>
          <a:chExt cx="0" cy="0"/>
        </a:xfrm>
      </p:grpSpPr>
      <p:sp>
        <p:nvSpPr>
          <p:cNvPr id="807" name="Google Shape;807;g15954b9a40a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8" name="Google Shape;808;g15954b9a40a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4" name="Shape 814"/>
        <p:cNvGrpSpPr/>
        <p:nvPr/>
      </p:nvGrpSpPr>
      <p:grpSpPr>
        <a:xfrm>
          <a:off x="0" y="0"/>
          <a:ext cx="0" cy="0"/>
          <a:chOff x="0" y="0"/>
          <a:chExt cx="0" cy="0"/>
        </a:xfrm>
      </p:grpSpPr>
      <p:sp>
        <p:nvSpPr>
          <p:cNvPr id="815" name="Google Shape;815;g15954b9a40a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6" name="Google Shape;816;g15954b9a40a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0" name="Shape 820"/>
        <p:cNvGrpSpPr/>
        <p:nvPr/>
      </p:nvGrpSpPr>
      <p:grpSpPr>
        <a:xfrm>
          <a:off x="0" y="0"/>
          <a:ext cx="0" cy="0"/>
          <a:chOff x="0" y="0"/>
          <a:chExt cx="0" cy="0"/>
        </a:xfrm>
      </p:grpSpPr>
      <p:sp>
        <p:nvSpPr>
          <p:cNvPr id="821" name="Google Shape;821;g15954b9a40a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2" name="Google Shape;822;g15954b9a40a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7" name="Shape 827"/>
        <p:cNvGrpSpPr/>
        <p:nvPr/>
      </p:nvGrpSpPr>
      <p:grpSpPr>
        <a:xfrm>
          <a:off x="0" y="0"/>
          <a:ext cx="0" cy="0"/>
          <a:chOff x="0" y="0"/>
          <a:chExt cx="0" cy="0"/>
        </a:xfrm>
      </p:grpSpPr>
      <p:sp>
        <p:nvSpPr>
          <p:cNvPr id="828" name="Google Shape;828;g15954b9a40a_0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9" name="Google Shape;829;g15954b9a40a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2" name="Shape 832"/>
        <p:cNvGrpSpPr/>
        <p:nvPr/>
      </p:nvGrpSpPr>
      <p:grpSpPr>
        <a:xfrm>
          <a:off x="0" y="0"/>
          <a:ext cx="0" cy="0"/>
          <a:chOff x="0" y="0"/>
          <a:chExt cx="0" cy="0"/>
        </a:xfrm>
      </p:grpSpPr>
      <p:sp>
        <p:nvSpPr>
          <p:cNvPr id="833" name="Google Shape;833;g15954b9a40a_0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4" name="Google Shape;834;g15954b9a40a_0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7" name="Shape 837"/>
        <p:cNvGrpSpPr/>
        <p:nvPr/>
      </p:nvGrpSpPr>
      <p:grpSpPr>
        <a:xfrm>
          <a:off x="0" y="0"/>
          <a:ext cx="0" cy="0"/>
          <a:chOff x="0" y="0"/>
          <a:chExt cx="0" cy="0"/>
        </a:xfrm>
      </p:grpSpPr>
      <p:sp>
        <p:nvSpPr>
          <p:cNvPr id="838" name="Google Shape;838;g15954b9a40a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9" name="Google Shape;839;g15954b9a40a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5" name="Shape 845"/>
        <p:cNvGrpSpPr/>
        <p:nvPr/>
      </p:nvGrpSpPr>
      <p:grpSpPr>
        <a:xfrm>
          <a:off x="0" y="0"/>
          <a:ext cx="0" cy="0"/>
          <a:chOff x="0" y="0"/>
          <a:chExt cx="0" cy="0"/>
        </a:xfrm>
      </p:grpSpPr>
      <p:sp>
        <p:nvSpPr>
          <p:cNvPr id="846" name="Google Shape;846;g15954b9a40a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7" name="Google Shape;847;g15954b9a40a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2" name="Shape 852"/>
        <p:cNvGrpSpPr/>
        <p:nvPr/>
      </p:nvGrpSpPr>
      <p:grpSpPr>
        <a:xfrm>
          <a:off x="0" y="0"/>
          <a:ext cx="0" cy="0"/>
          <a:chOff x="0" y="0"/>
          <a:chExt cx="0" cy="0"/>
        </a:xfrm>
      </p:grpSpPr>
      <p:sp>
        <p:nvSpPr>
          <p:cNvPr id="853" name="Google Shape;853;g15954b9a40a_0_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4" name="Google Shape;854;g15954b9a40a_0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8" name="Shape 858"/>
        <p:cNvGrpSpPr/>
        <p:nvPr/>
      </p:nvGrpSpPr>
      <p:grpSpPr>
        <a:xfrm>
          <a:off x="0" y="0"/>
          <a:ext cx="0" cy="0"/>
          <a:chOff x="0" y="0"/>
          <a:chExt cx="0" cy="0"/>
        </a:xfrm>
      </p:grpSpPr>
      <p:sp>
        <p:nvSpPr>
          <p:cNvPr id="859" name="Google Shape;859;g15954b9a40a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0" name="Google Shape;860;g15954b9a40a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bg"/>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 Id="rId3" Type="http://schemas.openxmlformats.org/officeDocument/2006/relationships/image" Target="../media/image38.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 Id="rId3" Type="http://schemas.openxmlformats.org/officeDocument/2006/relationships/image" Target="../media/image33.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 Id="rId3" Type="http://schemas.openxmlformats.org/officeDocument/2006/relationships/image" Target="../media/image40.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 Id="rId3" Type="http://schemas.openxmlformats.org/officeDocument/2006/relationships/image" Target="../media/image48.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 Id="rId3" Type="http://schemas.openxmlformats.org/officeDocument/2006/relationships/image" Target="../media/image43.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 Id="rId3" Type="http://schemas.openxmlformats.org/officeDocument/2006/relationships/image" Target="../media/image35.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 Id="rId3" Type="http://schemas.openxmlformats.org/officeDocument/2006/relationships/image" Target="../media/image49.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 Id="rId3" Type="http://schemas.openxmlformats.org/officeDocument/2006/relationships/image" Target="../media/image47.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 Id="rId3" Type="http://schemas.openxmlformats.org/officeDocument/2006/relationships/image" Target="../media/image46.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 Id="rId3" Type="http://schemas.openxmlformats.org/officeDocument/2006/relationships/image" Target="../media/image65.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 Id="rId3" Type="http://schemas.openxmlformats.org/officeDocument/2006/relationships/image" Target="../media/image66.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 Id="rId3" Type="http://schemas.openxmlformats.org/officeDocument/2006/relationships/image" Target="../media/image4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 Id="rId3" Type="http://schemas.openxmlformats.org/officeDocument/2006/relationships/image" Target="../media/image57.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 Id="rId3" Type="http://schemas.openxmlformats.org/officeDocument/2006/relationships/image" Target="../media/image6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 Id="rId3" Type="http://schemas.openxmlformats.org/officeDocument/2006/relationships/image" Target="../media/image64.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 Id="rId3" Type="http://schemas.openxmlformats.org/officeDocument/2006/relationships/image" Target="../media/image56.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 Id="rId3" Type="http://schemas.openxmlformats.org/officeDocument/2006/relationships/image" Target="../media/image50.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 Id="rId3" Type="http://schemas.openxmlformats.org/officeDocument/2006/relationships/image" Target="../media/image58.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 Id="rId3" Type="http://schemas.openxmlformats.org/officeDocument/2006/relationships/image" Target="../media/image63.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 Id="rId3" Type="http://schemas.openxmlformats.org/officeDocument/2006/relationships/image" Target="../media/image52.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9.xml"/><Relationship Id="rId3" Type="http://schemas.openxmlformats.org/officeDocument/2006/relationships/image" Target="../media/image5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 Id="rId3" Type="http://schemas.openxmlformats.org/officeDocument/2006/relationships/image" Target="../media/image5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 Id="rId3" Type="http://schemas.openxmlformats.org/officeDocument/2006/relationships/image" Target="../media/image55.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2.xml"/><Relationship Id="rId3" Type="http://schemas.openxmlformats.org/officeDocument/2006/relationships/image" Target="../media/image6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4.xml"/><Relationship Id="rId3" Type="http://schemas.openxmlformats.org/officeDocument/2006/relationships/image" Target="../media/image67.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2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5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8.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19.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2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15.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9.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17.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7.png"/><Relationship Id="rId4" Type="http://schemas.openxmlformats.org/officeDocument/2006/relationships/hyperlink" Target="https://refactoring.guru/cargo-cult"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28.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12.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14.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24.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42.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29.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10.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image" Target="../media/image20.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image" Target="../media/image34.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18.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image" Target="../media/image16.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 Id="rId3" Type="http://schemas.openxmlformats.org/officeDocument/2006/relationships/image" Target="../media/image30.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image" Target="../media/image59.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image" Target="../media/image27.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 Id="rId3" Type="http://schemas.openxmlformats.org/officeDocument/2006/relationships/image" Target="../media/image22.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 Id="rId3" Type="http://schemas.openxmlformats.org/officeDocument/2006/relationships/image" Target="../media/image37.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 Id="rId3" Type="http://schemas.openxmlformats.org/officeDocument/2006/relationships/image" Target="../media/image3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 Id="rId3" Type="http://schemas.openxmlformats.org/officeDocument/2006/relationships/image" Target="../media/image44.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 Id="rId3" Type="http://schemas.openxmlformats.org/officeDocument/2006/relationships/image" Target="../media/image45.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 Id="rId3" Type="http://schemas.openxmlformats.org/officeDocument/2006/relationships/image" Target="../media/image25.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 Id="rId3" Type="http://schemas.openxmlformats.org/officeDocument/2006/relationships/image" Target="../media/image36.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 Id="rId3" Type="http://schemas.openxmlformats.org/officeDocument/2006/relationships/image" Target="../media/image26.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 Id="rId3" Type="http://schemas.openxmlformats.org/officeDocument/2006/relationships/image" Target="../media/image3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 Id="rId3" Type="http://schemas.openxmlformats.org/officeDocument/2006/relationships/image" Target="../media/image39.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 Id="rId3" Type="http://schemas.openxmlformats.org/officeDocument/2006/relationships/image" Target="../media/image6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649925" y="1434550"/>
            <a:ext cx="8075700" cy="187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bg" sz="4000"/>
              <a:t>OOP</a:t>
            </a:r>
            <a:endParaRPr sz="4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2"/>
          <p:cNvSpPr txBox="1"/>
          <p:nvPr>
            <p:ph idx="1" type="body"/>
          </p:nvPr>
        </p:nvSpPr>
        <p:spPr>
          <a:xfrm>
            <a:off x="1289750" y="758875"/>
            <a:ext cx="7030500" cy="314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bg" sz="1200">
                <a:solidFill>
                  <a:srgbClr val="273239"/>
                </a:solidFill>
                <a:highlight>
                  <a:srgbClr val="FFFFFF"/>
                </a:highlight>
                <a:latin typeface="Arial"/>
                <a:ea typeface="Arial"/>
                <a:cs typeface="Arial"/>
                <a:sym typeface="Arial"/>
              </a:rPr>
              <a:t>__int__, __float__ and __complex__ methods</a:t>
            </a:r>
            <a:endParaRPr b="1" sz="1200">
              <a:solidFill>
                <a:srgbClr val="273239"/>
              </a:solidFill>
              <a:highlight>
                <a:srgbClr val="FFFFFF"/>
              </a:highlight>
              <a:latin typeface="Arial"/>
              <a:ea typeface="Arial"/>
              <a:cs typeface="Arial"/>
              <a:sym typeface="Arial"/>
            </a:endParaRPr>
          </a:p>
          <a:p>
            <a:pPr indent="0" lvl="0" marL="0" rtl="0" algn="l">
              <a:spcBef>
                <a:spcPts val="0"/>
              </a:spcBef>
              <a:spcAft>
                <a:spcPts val="0"/>
              </a:spcAft>
              <a:buNone/>
            </a:pPr>
            <a:r>
              <a:t/>
            </a:r>
            <a:endParaRPr b="1" sz="1200">
              <a:solidFill>
                <a:srgbClr val="273239"/>
              </a:solidFill>
              <a:highlight>
                <a:srgbClr val="FFFFFF"/>
              </a:highlight>
              <a:latin typeface="Arial"/>
              <a:ea typeface="Arial"/>
              <a:cs typeface="Arial"/>
              <a:sym typeface="Arial"/>
            </a:endParaRPr>
          </a:p>
          <a:p>
            <a:pPr indent="0" lvl="0" marL="0" rtl="0" algn="l">
              <a:spcBef>
                <a:spcPts val="0"/>
              </a:spcBef>
              <a:spcAft>
                <a:spcPts val="0"/>
              </a:spcAft>
              <a:buNone/>
            </a:pPr>
            <a:r>
              <a:rPr lang="bg">
                <a:solidFill>
                  <a:srgbClr val="273239"/>
                </a:solidFill>
                <a:highlight>
                  <a:srgbClr val="FFFFFF"/>
                </a:highlight>
                <a:latin typeface="Arial"/>
                <a:ea typeface="Arial"/>
                <a:cs typeface="Arial"/>
                <a:sym typeface="Arial"/>
              </a:rPr>
              <a:t>The __int__ method executes upon calling the int constructor, and it returns an int; It converts the complex objects into primitive int type. Likewise, </a:t>
            </a:r>
            <a:r>
              <a:rPr b="1" lang="bg">
                <a:solidFill>
                  <a:srgbClr val="273239"/>
                </a:solidFill>
                <a:highlight>
                  <a:srgbClr val="FFFFFF"/>
                </a:highlight>
                <a:latin typeface="Arial"/>
                <a:ea typeface="Arial"/>
                <a:cs typeface="Arial"/>
                <a:sym typeface="Arial"/>
              </a:rPr>
              <a:t>__float__</a:t>
            </a:r>
            <a:r>
              <a:rPr lang="bg">
                <a:solidFill>
                  <a:srgbClr val="273239"/>
                </a:solidFill>
                <a:highlight>
                  <a:srgbClr val="FFFFFF"/>
                </a:highlight>
                <a:latin typeface="Arial"/>
                <a:ea typeface="Arial"/>
                <a:cs typeface="Arial"/>
                <a:sym typeface="Arial"/>
              </a:rPr>
              <a:t> and </a:t>
            </a:r>
            <a:r>
              <a:rPr b="1" lang="bg">
                <a:solidFill>
                  <a:srgbClr val="273239"/>
                </a:solidFill>
                <a:highlight>
                  <a:srgbClr val="FFFFFF"/>
                </a:highlight>
                <a:latin typeface="Arial"/>
                <a:ea typeface="Arial"/>
                <a:cs typeface="Arial"/>
                <a:sym typeface="Arial"/>
              </a:rPr>
              <a:t>_complex__</a:t>
            </a:r>
            <a:r>
              <a:rPr lang="bg">
                <a:solidFill>
                  <a:srgbClr val="273239"/>
                </a:solidFill>
                <a:highlight>
                  <a:srgbClr val="FFFFFF"/>
                </a:highlight>
                <a:latin typeface="Arial"/>
                <a:ea typeface="Arial"/>
                <a:cs typeface="Arial"/>
                <a:sym typeface="Arial"/>
              </a:rPr>
              <a:t> methods execute on passing the object to float and complex constructor, respectively.</a:t>
            </a:r>
            <a:endParaRPr>
              <a:solidFill>
                <a:srgbClr val="273239"/>
              </a:solidFill>
              <a:highlight>
                <a:srgbClr val="FFFFFF"/>
              </a:highlight>
              <a:latin typeface="Arial"/>
              <a:ea typeface="Arial"/>
              <a:cs typeface="Arial"/>
              <a:sym typeface="Arial"/>
            </a:endParaRPr>
          </a:p>
          <a:p>
            <a:pPr indent="0" lvl="0" marL="0" rtl="0" algn="l">
              <a:spcBef>
                <a:spcPts val="800"/>
              </a:spcBef>
              <a:spcAft>
                <a:spcPts val="0"/>
              </a:spcAft>
              <a:buNone/>
            </a:pPr>
            <a:r>
              <a:t/>
            </a:r>
            <a:endParaRPr>
              <a:solidFill>
                <a:srgbClr val="273239"/>
              </a:solidFill>
              <a:highlight>
                <a:srgbClr val="FFFFFF"/>
              </a:highlight>
              <a:latin typeface="Arial"/>
              <a:ea typeface="Arial"/>
              <a:cs typeface="Arial"/>
              <a:sym typeface="Arial"/>
            </a:endParaRPr>
          </a:p>
          <a:p>
            <a:pPr indent="0" lvl="0" marL="0" rtl="0" algn="l">
              <a:spcBef>
                <a:spcPts val="800"/>
              </a:spcBef>
              <a:spcAft>
                <a:spcPts val="0"/>
              </a:spcAft>
              <a:buNone/>
            </a:pPr>
            <a:r>
              <a:rPr b="1" lang="bg" sz="1200">
                <a:solidFill>
                  <a:srgbClr val="273239"/>
                </a:solidFill>
                <a:highlight>
                  <a:srgbClr val="FFFFFF"/>
                </a:highlight>
                <a:latin typeface="Arial"/>
                <a:ea typeface="Arial"/>
                <a:cs typeface="Arial"/>
                <a:sym typeface="Arial"/>
              </a:rPr>
              <a:t>__bool__ method</a:t>
            </a:r>
            <a:endParaRPr b="1" sz="1200">
              <a:solidFill>
                <a:srgbClr val="273239"/>
              </a:solidFill>
              <a:highlight>
                <a:srgbClr val="FFFFFF"/>
              </a:highlight>
              <a:latin typeface="Arial"/>
              <a:ea typeface="Arial"/>
              <a:cs typeface="Arial"/>
              <a:sym typeface="Arial"/>
            </a:endParaRPr>
          </a:p>
          <a:p>
            <a:pPr indent="0" lvl="0" marL="0" rtl="0" algn="l">
              <a:spcBef>
                <a:spcPts val="0"/>
              </a:spcBef>
              <a:spcAft>
                <a:spcPts val="0"/>
              </a:spcAft>
              <a:buNone/>
            </a:pPr>
            <a:r>
              <a:t/>
            </a:r>
            <a:endParaRPr b="1" sz="1200">
              <a:solidFill>
                <a:srgbClr val="273239"/>
              </a:solidFill>
              <a:highlight>
                <a:srgbClr val="FFFFFF"/>
              </a:highlight>
              <a:latin typeface="Arial"/>
              <a:ea typeface="Arial"/>
              <a:cs typeface="Arial"/>
              <a:sym typeface="Arial"/>
            </a:endParaRPr>
          </a:p>
          <a:p>
            <a:pPr indent="0" lvl="0" marL="0" rtl="0" algn="l">
              <a:spcBef>
                <a:spcPts val="0"/>
              </a:spcBef>
              <a:spcAft>
                <a:spcPts val="0"/>
              </a:spcAft>
              <a:buNone/>
            </a:pPr>
            <a:r>
              <a:rPr lang="bg">
                <a:solidFill>
                  <a:srgbClr val="273239"/>
                </a:solidFill>
                <a:highlight>
                  <a:srgbClr val="FFFFFF"/>
                </a:highlight>
                <a:latin typeface="Arial"/>
                <a:ea typeface="Arial"/>
                <a:cs typeface="Arial"/>
                <a:sym typeface="Arial"/>
              </a:rPr>
              <a:t>The __bool__ magic method in python takes one positional argument and returns either true or false. Its purpose is either to check an object is true or false, or to explicitly convert to a Boolean.</a:t>
            </a:r>
            <a:endParaRPr>
              <a:solidFill>
                <a:srgbClr val="273239"/>
              </a:solidFill>
              <a:highlight>
                <a:srgbClr val="FFFFFF"/>
              </a:highlight>
              <a:latin typeface="Arial"/>
              <a:ea typeface="Arial"/>
              <a:cs typeface="Arial"/>
              <a:sym typeface="Arial"/>
            </a:endParaRPr>
          </a:p>
          <a:p>
            <a:pPr indent="0" lvl="0" marL="0" rtl="0" algn="l">
              <a:spcBef>
                <a:spcPts val="800"/>
              </a:spcBef>
              <a:spcAft>
                <a:spcPts val="1200"/>
              </a:spcAft>
              <a:buNone/>
            </a:pPr>
            <a:r>
              <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7" name="Shape 867"/>
        <p:cNvGrpSpPr/>
        <p:nvPr/>
      </p:nvGrpSpPr>
      <p:grpSpPr>
        <a:xfrm>
          <a:off x="0" y="0"/>
          <a:ext cx="0" cy="0"/>
          <a:chOff x="0" y="0"/>
          <a:chExt cx="0" cy="0"/>
        </a:xfrm>
      </p:grpSpPr>
      <p:sp>
        <p:nvSpPr>
          <p:cNvPr id="868" name="Google Shape;868;p112"/>
          <p:cNvSpPr txBox="1"/>
          <p:nvPr>
            <p:ph idx="1" type="body"/>
          </p:nvPr>
        </p:nvSpPr>
        <p:spPr>
          <a:xfrm>
            <a:off x="1269100" y="794675"/>
            <a:ext cx="7030500" cy="361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sz="1200">
                <a:solidFill>
                  <a:srgbClr val="444444"/>
                </a:solidFill>
                <a:highlight>
                  <a:srgbClr val="FFFFFF"/>
                </a:highlight>
                <a:latin typeface="Arial"/>
                <a:ea typeface="Arial"/>
                <a:cs typeface="Arial"/>
                <a:sym typeface="Arial"/>
              </a:rPr>
              <a:t>Other parts of a particle’s state, such as coordinates, movement vector and speed, are unique to each particle. After all, the values of these fields change over time. This data represents the always changing context in which the particle exists, while the color and sprite remain constant for each particle.</a:t>
            </a:r>
            <a:endParaRPr sz="1200">
              <a:solidFill>
                <a:srgbClr val="444444"/>
              </a:solidFill>
              <a:highlight>
                <a:srgbClr val="FFFFFF"/>
              </a:highlight>
              <a:latin typeface="Arial"/>
              <a:ea typeface="Arial"/>
              <a:cs typeface="Arial"/>
              <a:sym typeface="Arial"/>
            </a:endParaRPr>
          </a:p>
          <a:p>
            <a:pPr indent="0" lvl="0" marL="0" rtl="0" algn="l">
              <a:spcBef>
                <a:spcPts val="1800"/>
              </a:spcBef>
              <a:spcAft>
                <a:spcPts val="0"/>
              </a:spcAft>
              <a:buNone/>
            </a:pPr>
            <a:r>
              <a:rPr lang="bg" sz="1200">
                <a:solidFill>
                  <a:srgbClr val="444444"/>
                </a:solidFill>
                <a:highlight>
                  <a:srgbClr val="FFFFFF"/>
                </a:highlight>
                <a:latin typeface="Arial"/>
                <a:ea typeface="Arial"/>
                <a:cs typeface="Arial"/>
                <a:sym typeface="Arial"/>
              </a:rPr>
              <a:t>This constant data of an object is usually called the </a:t>
            </a:r>
            <a:r>
              <a:rPr i="1" lang="bg" sz="1200">
                <a:solidFill>
                  <a:srgbClr val="444444"/>
                </a:solidFill>
                <a:highlight>
                  <a:srgbClr val="FFFFFF"/>
                </a:highlight>
                <a:latin typeface="Arial"/>
                <a:ea typeface="Arial"/>
                <a:cs typeface="Arial"/>
                <a:sym typeface="Arial"/>
              </a:rPr>
              <a:t>intrinsic state</a:t>
            </a:r>
            <a:r>
              <a:rPr lang="bg" sz="1200">
                <a:solidFill>
                  <a:srgbClr val="444444"/>
                </a:solidFill>
                <a:highlight>
                  <a:srgbClr val="FFFFFF"/>
                </a:highlight>
                <a:latin typeface="Arial"/>
                <a:ea typeface="Arial"/>
                <a:cs typeface="Arial"/>
                <a:sym typeface="Arial"/>
              </a:rPr>
              <a:t>. It lives within the object; other objects can only read it, not change it. The rest of the object’s state, often altered “from the outside” by other objects, is called the </a:t>
            </a:r>
            <a:r>
              <a:rPr i="1" lang="bg" sz="1200">
                <a:solidFill>
                  <a:srgbClr val="444444"/>
                </a:solidFill>
                <a:highlight>
                  <a:srgbClr val="FFFFFF"/>
                </a:highlight>
                <a:latin typeface="Arial"/>
                <a:ea typeface="Arial"/>
                <a:cs typeface="Arial"/>
                <a:sym typeface="Arial"/>
              </a:rPr>
              <a:t>extrinsic state</a:t>
            </a:r>
            <a:r>
              <a:rPr lang="bg" sz="1200">
                <a:solidFill>
                  <a:srgbClr val="444444"/>
                </a:solidFill>
                <a:highlight>
                  <a:srgbClr val="FFFFFF"/>
                </a:highlight>
                <a:latin typeface="Arial"/>
                <a:ea typeface="Arial"/>
                <a:cs typeface="Arial"/>
                <a:sym typeface="Arial"/>
              </a:rPr>
              <a:t>.</a:t>
            </a:r>
            <a:endParaRPr sz="1200">
              <a:solidFill>
                <a:srgbClr val="444444"/>
              </a:solidFill>
              <a:highlight>
                <a:srgbClr val="FFFFFF"/>
              </a:highlight>
              <a:latin typeface="Arial"/>
              <a:ea typeface="Arial"/>
              <a:cs typeface="Arial"/>
              <a:sym typeface="Arial"/>
            </a:endParaRPr>
          </a:p>
          <a:p>
            <a:pPr indent="0" lvl="0" marL="0" rtl="0" algn="l">
              <a:spcBef>
                <a:spcPts val="1800"/>
              </a:spcBef>
              <a:spcAft>
                <a:spcPts val="0"/>
              </a:spcAft>
              <a:buNone/>
            </a:pPr>
            <a:r>
              <a:rPr lang="bg" sz="1200">
                <a:solidFill>
                  <a:srgbClr val="444444"/>
                </a:solidFill>
                <a:highlight>
                  <a:srgbClr val="FFFFFF"/>
                </a:highlight>
                <a:latin typeface="Arial"/>
                <a:ea typeface="Arial"/>
                <a:cs typeface="Arial"/>
                <a:sym typeface="Arial"/>
              </a:rPr>
              <a:t>The Flyweight pattern suggests that you stop storing the extrinsic state inside the object. Instead, you should pass this state to specific methods which rely on it. Only the intrinsic state stays within the object, letting you reuse it in different contexts. As a result, you’d need fewer of these objects since they only differ in the intrinsic state, which has much fewer variations than the extrinsic.</a:t>
            </a:r>
            <a:endParaRPr sz="1200">
              <a:solidFill>
                <a:srgbClr val="444444"/>
              </a:solidFill>
              <a:highlight>
                <a:srgbClr val="FFFFFF"/>
              </a:highlight>
              <a:latin typeface="Arial"/>
              <a:ea typeface="Arial"/>
              <a:cs typeface="Arial"/>
              <a:sym typeface="Arial"/>
            </a:endParaRPr>
          </a:p>
          <a:p>
            <a:pPr indent="0" lvl="0" marL="0" rtl="0" algn="l">
              <a:spcBef>
                <a:spcPts val="1800"/>
              </a:spcBef>
              <a:spcAft>
                <a:spcPts val="1200"/>
              </a:spcAft>
              <a:buNone/>
            </a:pPr>
            <a:r>
              <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2" name="Shape 872"/>
        <p:cNvGrpSpPr/>
        <p:nvPr/>
      </p:nvGrpSpPr>
      <p:grpSpPr>
        <a:xfrm>
          <a:off x="0" y="0"/>
          <a:ext cx="0" cy="0"/>
          <a:chOff x="0" y="0"/>
          <a:chExt cx="0" cy="0"/>
        </a:xfrm>
      </p:grpSpPr>
      <p:pic>
        <p:nvPicPr>
          <p:cNvPr id="873" name="Google Shape;873;p113"/>
          <p:cNvPicPr preferRelativeResize="0"/>
          <p:nvPr/>
        </p:nvPicPr>
        <p:blipFill>
          <a:blip r:embed="rId3">
            <a:alphaModFix/>
          </a:blip>
          <a:stretch>
            <a:fillRect/>
          </a:stretch>
        </p:blipFill>
        <p:spPr>
          <a:xfrm>
            <a:off x="2761350" y="87925"/>
            <a:ext cx="3663588" cy="4838701"/>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7" name="Shape 877"/>
        <p:cNvGrpSpPr/>
        <p:nvPr/>
      </p:nvGrpSpPr>
      <p:grpSpPr>
        <a:xfrm>
          <a:off x="0" y="0"/>
          <a:ext cx="0" cy="0"/>
          <a:chOff x="0" y="0"/>
          <a:chExt cx="0" cy="0"/>
        </a:xfrm>
      </p:grpSpPr>
      <p:sp>
        <p:nvSpPr>
          <p:cNvPr id="878" name="Google Shape;878;p114"/>
          <p:cNvSpPr txBox="1"/>
          <p:nvPr>
            <p:ph idx="1" type="body"/>
          </p:nvPr>
        </p:nvSpPr>
        <p:spPr>
          <a:xfrm>
            <a:off x="1313700" y="799675"/>
            <a:ext cx="7030500" cy="1467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bg" sz="1200">
                <a:solidFill>
                  <a:srgbClr val="444444"/>
                </a:solidFill>
                <a:highlight>
                  <a:srgbClr val="FFFFFF"/>
                </a:highlight>
                <a:latin typeface="Arial"/>
                <a:ea typeface="Arial"/>
                <a:cs typeface="Arial"/>
                <a:sym typeface="Arial"/>
              </a:rPr>
              <a:t>Let’s return to our game. Assuming that we had extracted the extrinsic state from our particle class, only three different objects would suffice to represent all particles in the game: a bullet, a missile, and a piece of shrapnel. As you’ve probably guessed by now, an object that only stores the intrinsic state is called a flyweight.</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2" name="Shape 882"/>
        <p:cNvGrpSpPr/>
        <p:nvPr/>
      </p:nvGrpSpPr>
      <p:grpSpPr>
        <a:xfrm>
          <a:off x="0" y="0"/>
          <a:ext cx="0" cy="0"/>
          <a:chOff x="0" y="0"/>
          <a:chExt cx="0" cy="0"/>
        </a:xfrm>
      </p:grpSpPr>
      <p:sp>
        <p:nvSpPr>
          <p:cNvPr id="883" name="Google Shape;883;p115"/>
          <p:cNvSpPr txBox="1"/>
          <p:nvPr>
            <p:ph idx="1" type="body"/>
          </p:nvPr>
        </p:nvSpPr>
        <p:spPr>
          <a:xfrm>
            <a:off x="1298850" y="169750"/>
            <a:ext cx="7030500" cy="25416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bg" sz="1100">
                <a:solidFill>
                  <a:srgbClr val="444444"/>
                </a:solidFill>
                <a:highlight>
                  <a:srgbClr val="FFFFFF"/>
                </a:highlight>
                <a:latin typeface="Arial"/>
                <a:ea typeface="Arial"/>
                <a:cs typeface="Arial"/>
                <a:sym typeface="Arial"/>
              </a:rPr>
              <a:t>Extrinsic state storage</a:t>
            </a:r>
            <a:endParaRPr b="1" sz="1100">
              <a:solidFill>
                <a:srgbClr val="444444"/>
              </a:solidFill>
              <a:highlight>
                <a:srgbClr val="FFFFFF"/>
              </a:highlight>
              <a:latin typeface="Arial"/>
              <a:ea typeface="Arial"/>
              <a:cs typeface="Arial"/>
              <a:sym typeface="Arial"/>
            </a:endParaRPr>
          </a:p>
          <a:p>
            <a:pPr indent="0" lvl="0" marL="0" rtl="0" algn="l">
              <a:spcBef>
                <a:spcPts val="200"/>
              </a:spcBef>
              <a:spcAft>
                <a:spcPts val="0"/>
              </a:spcAft>
              <a:buNone/>
            </a:pPr>
            <a:r>
              <a:rPr lang="bg" sz="1200">
                <a:solidFill>
                  <a:srgbClr val="444444"/>
                </a:solidFill>
                <a:highlight>
                  <a:srgbClr val="FFFFFF"/>
                </a:highlight>
                <a:latin typeface="Arial"/>
                <a:ea typeface="Arial"/>
                <a:cs typeface="Arial"/>
                <a:sym typeface="Arial"/>
              </a:rPr>
              <a:t>Where does the extrinsic state move to? Some class should still store it, right? In most cases, it gets moved to the container object, which aggregates objects before we apply the pattern.</a:t>
            </a:r>
            <a:endParaRPr sz="1200">
              <a:solidFill>
                <a:srgbClr val="444444"/>
              </a:solidFill>
              <a:highlight>
                <a:srgbClr val="FFFFFF"/>
              </a:highlight>
              <a:latin typeface="Arial"/>
              <a:ea typeface="Arial"/>
              <a:cs typeface="Arial"/>
              <a:sym typeface="Arial"/>
            </a:endParaRPr>
          </a:p>
          <a:p>
            <a:pPr indent="0" lvl="0" marL="0" rtl="0" algn="l">
              <a:spcBef>
                <a:spcPts val="1800"/>
              </a:spcBef>
              <a:spcAft>
                <a:spcPts val="0"/>
              </a:spcAft>
              <a:buNone/>
            </a:pPr>
            <a:r>
              <a:rPr lang="bg" sz="1200">
                <a:solidFill>
                  <a:srgbClr val="444444"/>
                </a:solidFill>
                <a:highlight>
                  <a:srgbClr val="FFFFFF"/>
                </a:highlight>
                <a:latin typeface="Arial"/>
                <a:ea typeface="Arial"/>
                <a:cs typeface="Arial"/>
                <a:sym typeface="Arial"/>
              </a:rPr>
              <a:t>In our case, that’s the main </a:t>
            </a:r>
            <a:r>
              <a:rPr lang="bg" sz="1200">
                <a:solidFill>
                  <a:srgbClr val="444444"/>
                </a:solidFill>
                <a:highlight>
                  <a:srgbClr val="EEEEEE"/>
                </a:highlight>
                <a:latin typeface="Courier New"/>
                <a:ea typeface="Courier New"/>
                <a:cs typeface="Courier New"/>
                <a:sym typeface="Courier New"/>
              </a:rPr>
              <a:t>Game</a:t>
            </a:r>
            <a:r>
              <a:rPr lang="bg" sz="1200">
                <a:solidFill>
                  <a:srgbClr val="444444"/>
                </a:solidFill>
                <a:highlight>
                  <a:srgbClr val="FFFFFF"/>
                </a:highlight>
                <a:latin typeface="Arial"/>
                <a:ea typeface="Arial"/>
                <a:cs typeface="Arial"/>
                <a:sym typeface="Arial"/>
              </a:rPr>
              <a:t> object that stores all particles in the </a:t>
            </a:r>
            <a:r>
              <a:rPr lang="bg" sz="1200">
                <a:solidFill>
                  <a:srgbClr val="444444"/>
                </a:solidFill>
                <a:highlight>
                  <a:srgbClr val="EEEEEE"/>
                </a:highlight>
                <a:latin typeface="Courier New"/>
                <a:ea typeface="Courier New"/>
                <a:cs typeface="Courier New"/>
                <a:sym typeface="Courier New"/>
              </a:rPr>
              <a:t>particles</a:t>
            </a:r>
            <a:r>
              <a:rPr lang="bg" sz="1200">
                <a:solidFill>
                  <a:srgbClr val="444444"/>
                </a:solidFill>
                <a:highlight>
                  <a:srgbClr val="FFFFFF"/>
                </a:highlight>
                <a:latin typeface="Arial"/>
                <a:ea typeface="Arial"/>
                <a:cs typeface="Arial"/>
                <a:sym typeface="Arial"/>
              </a:rPr>
              <a:t> field. To move the extrinsic state into this class, you need to create several array fields for storing coordinates, vectors, and speed of each individual particle. But that’s not all. You need another array for storing references to a specific flyweight that represents a particle. These arrays must be in sync so that you can access all data of a particle using the same index.</a:t>
            </a:r>
            <a:endParaRPr sz="1200">
              <a:solidFill>
                <a:srgbClr val="444444"/>
              </a:solidFill>
              <a:highlight>
                <a:srgbClr val="FFFFFF"/>
              </a:highlight>
              <a:latin typeface="Arial"/>
              <a:ea typeface="Arial"/>
              <a:cs typeface="Arial"/>
              <a:sym typeface="Arial"/>
            </a:endParaRPr>
          </a:p>
          <a:p>
            <a:pPr indent="0" lvl="0" marL="0" rtl="0" algn="l">
              <a:spcBef>
                <a:spcPts val="1800"/>
              </a:spcBef>
              <a:spcAft>
                <a:spcPts val="1200"/>
              </a:spcAft>
              <a:buNone/>
            </a:pPr>
            <a:r>
              <a:t/>
            </a:r>
            <a:endParaRPr/>
          </a:p>
        </p:txBody>
      </p:sp>
      <p:pic>
        <p:nvPicPr>
          <p:cNvPr id="884" name="Google Shape;884;p115"/>
          <p:cNvPicPr preferRelativeResize="0"/>
          <p:nvPr/>
        </p:nvPicPr>
        <p:blipFill>
          <a:blip r:embed="rId3">
            <a:alphaModFix/>
          </a:blip>
          <a:stretch>
            <a:fillRect/>
          </a:stretch>
        </p:blipFill>
        <p:spPr>
          <a:xfrm>
            <a:off x="2538150" y="2263575"/>
            <a:ext cx="4125770" cy="2127350"/>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8" name="Shape 888"/>
        <p:cNvGrpSpPr/>
        <p:nvPr/>
      </p:nvGrpSpPr>
      <p:grpSpPr>
        <a:xfrm>
          <a:off x="0" y="0"/>
          <a:ext cx="0" cy="0"/>
          <a:chOff x="0" y="0"/>
          <a:chExt cx="0" cy="0"/>
        </a:xfrm>
      </p:grpSpPr>
      <p:sp>
        <p:nvSpPr>
          <p:cNvPr id="889" name="Google Shape;889;p116"/>
          <p:cNvSpPr txBox="1"/>
          <p:nvPr>
            <p:ph idx="1" type="body"/>
          </p:nvPr>
        </p:nvSpPr>
        <p:spPr>
          <a:xfrm>
            <a:off x="1303800" y="838225"/>
            <a:ext cx="7030500" cy="36933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bg" sz="1100">
                <a:solidFill>
                  <a:srgbClr val="444444"/>
                </a:solidFill>
                <a:highlight>
                  <a:srgbClr val="FFFFFF"/>
                </a:highlight>
                <a:latin typeface="Arial"/>
                <a:ea typeface="Arial"/>
                <a:cs typeface="Arial"/>
                <a:sym typeface="Arial"/>
              </a:rPr>
              <a:t>Flyweight and immutability</a:t>
            </a:r>
            <a:endParaRPr b="1" sz="1100">
              <a:solidFill>
                <a:srgbClr val="444444"/>
              </a:solidFill>
              <a:highlight>
                <a:srgbClr val="FFFFFF"/>
              </a:highlight>
              <a:latin typeface="Arial"/>
              <a:ea typeface="Arial"/>
              <a:cs typeface="Arial"/>
              <a:sym typeface="Arial"/>
            </a:endParaRPr>
          </a:p>
          <a:p>
            <a:pPr indent="0" lvl="0" marL="0" rtl="0" algn="l">
              <a:spcBef>
                <a:spcPts val="200"/>
              </a:spcBef>
              <a:spcAft>
                <a:spcPts val="0"/>
              </a:spcAft>
              <a:buNone/>
            </a:pPr>
            <a:r>
              <a:rPr lang="bg" sz="1200">
                <a:solidFill>
                  <a:srgbClr val="444444"/>
                </a:solidFill>
                <a:highlight>
                  <a:srgbClr val="FFFFFF"/>
                </a:highlight>
                <a:latin typeface="Arial"/>
                <a:ea typeface="Arial"/>
                <a:cs typeface="Arial"/>
                <a:sym typeface="Arial"/>
              </a:rPr>
              <a:t>Since the same flyweight object can be used in different contexts, you have to make sure that its state can’t be modified. A flyweight should initialize its state just once, via constructor parameters. It shouldn’t expose any setters or public fields to other objects.</a:t>
            </a:r>
            <a:endParaRPr sz="1200">
              <a:solidFill>
                <a:srgbClr val="444444"/>
              </a:solidFill>
              <a:highlight>
                <a:srgbClr val="FFFFFF"/>
              </a:highlight>
              <a:latin typeface="Arial"/>
              <a:ea typeface="Arial"/>
              <a:cs typeface="Arial"/>
              <a:sym typeface="Arial"/>
            </a:endParaRPr>
          </a:p>
          <a:p>
            <a:pPr indent="0" lvl="0" marL="0" rtl="0" algn="l">
              <a:spcBef>
                <a:spcPts val="1800"/>
              </a:spcBef>
              <a:spcAft>
                <a:spcPts val="0"/>
              </a:spcAft>
              <a:buNone/>
            </a:pPr>
            <a:r>
              <a:rPr b="1" lang="bg" sz="1100">
                <a:solidFill>
                  <a:srgbClr val="444444"/>
                </a:solidFill>
                <a:highlight>
                  <a:srgbClr val="FFFFFF"/>
                </a:highlight>
                <a:latin typeface="Arial"/>
                <a:ea typeface="Arial"/>
                <a:cs typeface="Arial"/>
                <a:sym typeface="Arial"/>
              </a:rPr>
              <a:t>Flyweight factory</a:t>
            </a:r>
            <a:endParaRPr b="1" sz="1100">
              <a:solidFill>
                <a:srgbClr val="444444"/>
              </a:solidFill>
              <a:highlight>
                <a:srgbClr val="FFFFFF"/>
              </a:highlight>
              <a:latin typeface="Arial"/>
              <a:ea typeface="Arial"/>
              <a:cs typeface="Arial"/>
              <a:sym typeface="Arial"/>
            </a:endParaRPr>
          </a:p>
          <a:p>
            <a:pPr indent="0" lvl="0" marL="0" rtl="0" algn="l">
              <a:spcBef>
                <a:spcPts val="200"/>
              </a:spcBef>
              <a:spcAft>
                <a:spcPts val="0"/>
              </a:spcAft>
              <a:buNone/>
            </a:pPr>
            <a:r>
              <a:rPr lang="bg" sz="1200">
                <a:solidFill>
                  <a:srgbClr val="444444"/>
                </a:solidFill>
                <a:highlight>
                  <a:srgbClr val="FFFFFF"/>
                </a:highlight>
                <a:latin typeface="Arial"/>
                <a:ea typeface="Arial"/>
                <a:cs typeface="Arial"/>
                <a:sym typeface="Arial"/>
              </a:rPr>
              <a:t>For more convenient access to various flyweights, you can create a factory method that manages a pool of existing flyweight objects. The method accepts the intrinsic state of the desired flyweight from a client, looks for an existing flyweight object matching this state, and returns it if it was found. If not, it creates a new flyweight and adds it to the pool.</a:t>
            </a:r>
            <a:endParaRPr sz="1200">
              <a:solidFill>
                <a:srgbClr val="444444"/>
              </a:solidFill>
              <a:highlight>
                <a:srgbClr val="FFFFFF"/>
              </a:highlight>
              <a:latin typeface="Arial"/>
              <a:ea typeface="Arial"/>
              <a:cs typeface="Arial"/>
              <a:sym typeface="Arial"/>
            </a:endParaRPr>
          </a:p>
          <a:p>
            <a:pPr indent="0" lvl="0" marL="0" rtl="0" algn="l">
              <a:spcBef>
                <a:spcPts val="1800"/>
              </a:spcBef>
              <a:spcAft>
                <a:spcPts val="0"/>
              </a:spcAft>
              <a:buNone/>
            </a:pPr>
            <a:r>
              <a:rPr lang="bg" sz="1200">
                <a:solidFill>
                  <a:srgbClr val="444444"/>
                </a:solidFill>
                <a:highlight>
                  <a:srgbClr val="FFFFFF"/>
                </a:highlight>
                <a:latin typeface="Arial"/>
                <a:ea typeface="Arial"/>
                <a:cs typeface="Arial"/>
                <a:sym typeface="Arial"/>
              </a:rPr>
              <a:t>There are several options where this method could be placed. The most obvious place is a flyweight container. Alternatively, you could create a new factory class. Or you could make the factory method static and put it inside an actual flyweight class.</a:t>
            </a:r>
            <a:endParaRPr sz="1200">
              <a:solidFill>
                <a:srgbClr val="444444"/>
              </a:solidFill>
              <a:highlight>
                <a:srgbClr val="FFFFFF"/>
              </a:highlight>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3" name="Shape 893"/>
        <p:cNvGrpSpPr/>
        <p:nvPr/>
      </p:nvGrpSpPr>
      <p:grpSpPr>
        <a:xfrm>
          <a:off x="0" y="0"/>
          <a:ext cx="0" cy="0"/>
          <a:chOff x="0" y="0"/>
          <a:chExt cx="0" cy="0"/>
        </a:xfrm>
      </p:grpSpPr>
      <p:sp>
        <p:nvSpPr>
          <p:cNvPr id="894" name="Google Shape;894;p117"/>
          <p:cNvSpPr txBox="1"/>
          <p:nvPr>
            <p:ph type="title"/>
          </p:nvPr>
        </p:nvSpPr>
        <p:spPr>
          <a:xfrm>
            <a:off x="1303800" y="152175"/>
            <a:ext cx="7030500" cy="567000"/>
          </a:xfrm>
          <a:prstGeom prst="rect">
            <a:avLst/>
          </a:prstGeom>
        </p:spPr>
        <p:txBody>
          <a:bodyPr anchorCtr="0" anchor="t" bIns="91425" lIns="91425" spcFirstLastPara="1" rIns="91425" wrap="square" tIns="91425">
            <a:normAutofit/>
          </a:bodyPr>
          <a:lstStyle/>
          <a:p>
            <a:pPr indent="0" lvl="0" marL="0" rtl="0" algn="ctr">
              <a:lnSpc>
                <a:spcPct val="115000"/>
              </a:lnSpc>
              <a:spcBef>
                <a:spcPts val="2400"/>
              </a:spcBef>
              <a:spcAft>
                <a:spcPts val="600"/>
              </a:spcAft>
              <a:buNone/>
            </a:pPr>
            <a:r>
              <a:rPr lang="bg" sz="2300">
                <a:solidFill>
                  <a:srgbClr val="444444"/>
                </a:solidFill>
                <a:highlight>
                  <a:srgbClr val="FFFFFF"/>
                </a:highlight>
                <a:latin typeface="Arial"/>
                <a:ea typeface="Arial"/>
                <a:cs typeface="Arial"/>
                <a:sym typeface="Arial"/>
              </a:rPr>
              <a:t>Proxy</a:t>
            </a:r>
            <a:endParaRPr/>
          </a:p>
        </p:txBody>
      </p:sp>
      <p:sp>
        <p:nvSpPr>
          <p:cNvPr id="895" name="Google Shape;895;p117"/>
          <p:cNvSpPr txBox="1"/>
          <p:nvPr>
            <p:ph idx="1" type="body"/>
          </p:nvPr>
        </p:nvSpPr>
        <p:spPr>
          <a:xfrm>
            <a:off x="1303800" y="719175"/>
            <a:ext cx="7030500" cy="1328100"/>
          </a:xfrm>
          <a:prstGeom prst="rect">
            <a:avLst/>
          </a:prstGeom>
        </p:spPr>
        <p:txBody>
          <a:bodyPr anchorCtr="0" anchor="t" bIns="91425" lIns="91425" spcFirstLastPara="1" rIns="91425" wrap="square" tIns="91425">
            <a:normAutofit fontScale="85000" lnSpcReduction="20000"/>
          </a:bodyPr>
          <a:lstStyle/>
          <a:p>
            <a:pPr indent="0" lvl="0" marL="0" rtl="0" algn="l">
              <a:spcBef>
                <a:spcPts val="1800"/>
              </a:spcBef>
              <a:spcAft>
                <a:spcPts val="0"/>
              </a:spcAft>
              <a:buNone/>
            </a:pPr>
            <a:r>
              <a:rPr b="1" lang="bg" sz="1700">
                <a:solidFill>
                  <a:srgbClr val="444444"/>
                </a:solidFill>
                <a:highlight>
                  <a:srgbClr val="FFFFFF"/>
                </a:highlight>
                <a:latin typeface="Arial"/>
                <a:ea typeface="Arial"/>
                <a:cs typeface="Arial"/>
                <a:sym typeface="Arial"/>
              </a:rPr>
              <a:t>Intent</a:t>
            </a:r>
            <a:endParaRPr b="1" sz="1700">
              <a:solidFill>
                <a:srgbClr val="444444"/>
              </a:solidFill>
              <a:highlight>
                <a:srgbClr val="FFFFFF"/>
              </a:highlight>
              <a:latin typeface="Arial"/>
              <a:ea typeface="Arial"/>
              <a:cs typeface="Arial"/>
              <a:sym typeface="Arial"/>
            </a:endParaRPr>
          </a:p>
          <a:p>
            <a:pPr indent="0" lvl="0" marL="0" rtl="0" algn="l">
              <a:spcBef>
                <a:spcPts val="400"/>
              </a:spcBef>
              <a:spcAft>
                <a:spcPts val="0"/>
              </a:spcAft>
              <a:buNone/>
            </a:pPr>
            <a:r>
              <a:rPr lang="bg" sz="1200">
                <a:solidFill>
                  <a:srgbClr val="444444"/>
                </a:solidFill>
                <a:highlight>
                  <a:srgbClr val="FFFFFF"/>
                </a:highlight>
                <a:latin typeface="Arial"/>
                <a:ea typeface="Arial"/>
                <a:cs typeface="Arial"/>
                <a:sym typeface="Arial"/>
              </a:rPr>
              <a:t>Proxy is a structural design pattern that lets you provide a substitute or placeholder for another object. A proxy controls access to the original object, allowing you to perform something either before or after the request gets through to the original object.</a:t>
            </a:r>
            <a:endParaRPr sz="1200">
              <a:solidFill>
                <a:srgbClr val="444444"/>
              </a:solidFill>
              <a:highlight>
                <a:srgbClr val="FFFFFF"/>
              </a:highlight>
              <a:latin typeface="Arial"/>
              <a:ea typeface="Arial"/>
              <a:cs typeface="Arial"/>
              <a:sym typeface="Arial"/>
            </a:endParaRPr>
          </a:p>
          <a:p>
            <a:pPr indent="0" lvl="0" marL="0" rtl="0" algn="l">
              <a:spcBef>
                <a:spcPts val="1800"/>
              </a:spcBef>
              <a:spcAft>
                <a:spcPts val="1200"/>
              </a:spcAft>
              <a:buNone/>
            </a:pPr>
            <a:r>
              <a:t/>
            </a:r>
            <a:endParaRPr/>
          </a:p>
        </p:txBody>
      </p:sp>
      <p:pic>
        <p:nvPicPr>
          <p:cNvPr id="896" name="Google Shape;896;p117"/>
          <p:cNvPicPr preferRelativeResize="0"/>
          <p:nvPr/>
        </p:nvPicPr>
        <p:blipFill>
          <a:blip r:embed="rId3">
            <a:alphaModFix/>
          </a:blip>
          <a:stretch>
            <a:fillRect/>
          </a:stretch>
        </p:blipFill>
        <p:spPr>
          <a:xfrm>
            <a:off x="2364550" y="1634225"/>
            <a:ext cx="4466280" cy="2791425"/>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0" name="Shape 900"/>
        <p:cNvGrpSpPr/>
        <p:nvPr/>
      </p:nvGrpSpPr>
      <p:grpSpPr>
        <a:xfrm>
          <a:off x="0" y="0"/>
          <a:ext cx="0" cy="0"/>
          <a:chOff x="0" y="0"/>
          <a:chExt cx="0" cy="0"/>
        </a:xfrm>
      </p:grpSpPr>
      <p:sp>
        <p:nvSpPr>
          <p:cNvPr id="901" name="Google Shape;901;p118"/>
          <p:cNvSpPr txBox="1"/>
          <p:nvPr>
            <p:ph idx="1" type="body"/>
          </p:nvPr>
        </p:nvSpPr>
        <p:spPr>
          <a:xfrm>
            <a:off x="1308775" y="293750"/>
            <a:ext cx="7030500" cy="1482000"/>
          </a:xfrm>
          <a:prstGeom prst="rect">
            <a:avLst/>
          </a:prstGeom>
        </p:spPr>
        <p:txBody>
          <a:bodyPr anchorCtr="0" anchor="t" bIns="91425" lIns="91425" spcFirstLastPara="1" rIns="91425" wrap="square" tIns="91425">
            <a:normAutofit/>
          </a:bodyPr>
          <a:lstStyle/>
          <a:p>
            <a:pPr indent="0" lvl="0" marL="0" rtl="0" algn="l">
              <a:spcBef>
                <a:spcPts val="1800"/>
              </a:spcBef>
              <a:spcAft>
                <a:spcPts val="0"/>
              </a:spcAft>
              <a:buNone/>
            </a:pPr>
            <a:r>
              <a:rPr b="1" lang="bg" sz="1700">
                <a:solidFill>
                  <a:srgbClr val="444444"/>
                </a:solidFill>
                <a:highlight>
                  <a:srgbClr val="FFFFFF"/>
                </a:highlight>
                <a:latin typeface="Arial"/>
                <a:ea typeface="Arial"/>
                <a:cs typeface="Arial"/>
                <a:sym typeface="Arial"/>
              </a:rPr>
              <a:t>Problem</a:t>
            </a:r>
            <a:endParaRPr b="1" sz="1700">
              <a:solidFill>
                <a:srgbClr val="444444"/>
              </a:solidFill>
              <a:highlight>
                <a:srgbClr val="FFFFFF"/>
              </a:highlight>
              <a:latin typeface="Arial"/>
              <a:ea typeface="Arial"/>
              <a:cs typeface="Arial"/>
              <a:sym typeface="Arial"/>
            </a:endParaRPr>
          </a:p>
          <a:p>
            <a:pPr indent="0" lvl="0" marL="0" rtl="0" algn="l">
              <a:spcBef>
                <a:spcPts val="400"/>
              </a:spcBef>
              <a:spcAft>
                <a:spcPts val="0"/>
              </a:spcAft>
              <a:buNone/>
            </a:pPr>
            <a:r>
              <a:rPr lang="bg" sz="1200">
                <a:solidFill>
                  <a:srgbClr val="444444"/>
                </a:solidFill>
                <a:highlight>
                  <a:srgbClr val="FFFFFF"/>
                </a:highlight>
                <a:latin typeface="Arial"/>
                <a:ea typeface="Arial"/>
                <a:cs typeface="Arial"/>
                <a:sym typeface="Arial"/>
              </a:rPr>
              <a:t>Why would you want to control access to an object? Here is an example: you have a massive object that consumes a vast amount of system resources. You need it from time to time, but not always.</a:t>
            </a:r>
            <a:endParaRPr sz="1200">
              <a:solidFill>
                <a:srgbClr val="444444"/>
              </a:solidFill>
              <a:highlight>
                <a:srgbClr val="FFFFFF"/>
              </a:highlight>
              <a:latin typeface="Arial"/>
              <a:ea typeface="Arial"/>
              <a:cs typeface="Arial"/>
              <a:sym typeface="Arial"/>
            </a:endParaRPr>
          </a:p>
          <a:p>
            <a:pPr indent="0" lvl="0" marL="0" rtl="0" algn="l">
              <a:spcBef>
                <a:spcPts val="1800"/>
              </a:spcBef>
              <a:spcAft>
                <a:spcPts val="1200"/>
              </a:spcAft>
              <a:buNone/>
            </a:pPr>
            <a:r>
              <a:t/>
            </a:r>
            <a:endParaRPr/>
          </a:p>
        </p:txBody>
      </p:sp>
      <p:pic>
        <p:nvPicPr>
          <p:cNvPr id="902" name="Google Shape;902;p118"/>
          <p:cNvPicPr preferRelativeResize="0"/>
          <p:nvPr/>
        </p:nvPicPr>
        <p:blipFill>
          <a:blip r:embed="rId3">
            <a:alphaModFix/>
          </a:blip>
          <a:stretch>
            <a:fillRect/>
          </a:stretch>
        </p:blipFill>
        <p:spPr>
          <a:xfrm>
            <a:off x="2143125" y="1273425"/>
            <a:ext cx="4857750" cy="1524000"/>
          </a:xfrm>
          <a:prstGeom prst="rect">
            <a:avLst/>
          </a:prstGeom>
          <a:noFill/>
          <a:ln>
            <a:noFill/>
          </a:ln>
        </p:spPr>
      </p:pic>
      <p:sp>
        <p:nvSpPr>
          <p:cNvPr id="903" name="Google Shape;903;p118"/>
          <p:cNvSpPr txBox="1"/>
          <p:nvPr/>
        </p:nvSpPr>
        <p:spPr>
          <a:xfrm>
            <a:off x="1547525" y="3045425"/>
            <a:ext cx="6085800" cy="1693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bg" sz="1200">
                <a:solidFill>
                  <a:srgbClr val="444444"/>
                </a:solidFill>
                <a:highlight>
                  <a:srgbClr val="FFFFFF"/>
                </a:highlight>
              </a:rPr>
              <a:t>You could implement lazy initialization: create this object only when it’s actually needed. All of the object’s clients would need to execute some deferred initialization code. Unfortunately, this would probably cause a lot of code duplication.</a:t>
            </a:r>
            <a:endParaRPr sz="1200">
              <a:solidFill>
                <a:srgbClr val="444444"/>
              </a:solidFill>
              <a:highlight>
                <a:srgbClr val="FFFFFF"/>
              </a:highlight>
            </a:endParaRPr>
          </a:p>
          <a:p>
            <a:pPr indent="0" lvl="0" marL="0" rtl="0" algn="l">
              <a:lnSpc>
                <a:spcPct val="115000"/>
              </a:lnSpc>
              <a:spcBef>
                <a:spcPts val="1800"/>
              </a:spcBef>
              <a:spcAft>
                <a:spcPts val="0"/>
              </a:spcAft>
              <a:buNone/>
            </a:pPr>
            <a:r>
              <a:rPr lang="bg" sz="1200">
                <a:solidFill>
                  <a:srgbClr val="444444"/>
                </a:solidFill>
                <a:highlight>
                  <a:srgbClr val="FFFFFF"/>
                </a:highlight>
              </a:rPr>
              <a:t>In an ideal world, we’d want to put this code directly into our object’s class, but that isn’t always possible. For instance, the class may be part of a closed 3rd-party library.</a:t>
            </a:r>
            <a:endParaRPr sz="1200">
              <a:solidFill>
                <a:srgbClr val="444444"/>
              </a:solidFill>
              <a:highlight>
                <a:srgbClr val="FFFFFF"/>
              </a:highlight>
            </a:endParaRPr>
          </a:p>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7" name="Shape 907"/>
        <p:cNvGrpSpPr/>
        <p:nvPr/>
      </p:nvGrpSpPr>
      <p:grpSpPr>
        <a:xfrm>
          <a:off x="0" y="0"/>
          <a:ext cx="0" cy="0"/>
          <a:chOff x="0" y="0"/>
          <a:chExt cx="0" cy="0"/>
        </a:xfrm>
      </p:grpSpPr>
      <p:sp>
        <p:nvSpPr>
          <p:cNvPr id="908" name="Google Shape;908;p119"/>
          <p:cNvSpPr txBox="1"/>
          <p:nvPr>
            <p:ph idx="1" type="body"/>
          </p:nvPr>
        </p:nvSpPr>
        <p:spPr>
          <a:xfrm>
            <a:off x="1293875" y="224300"/>
            <a:ext cx="7030500" cy="1645500"/>
          </a:xfrm>
          <a:prstGeom prst="rect">
            <a:avLst/>
          </a:prstGeom>
        </p:spPr>
        <p:txBody>
          <a:bodyPr anchorCtr="0" anchor="t" bIns="91425" lIns="91425" spcFirstLastPara="1" rIns="91425" wrap="square" tIns="91425">
            <a:normAutofit fontScale="92500" lnSpcReduction="10000"/>
          </a:bodyPr>
          <a:lstStyle/>
          <a:p>
            <a:pPr indent="0" lvl="0" marL="0" rtl="0" algn="l">
              <a:spcBef>
                <a:spcPts val="1800"/>
              </a:spcBef>
              <a:spcAft>
                <a:spcPts val="0"/>
              </a:spcAft>
              <a:buNone/>
            </a:pPr>
            <a:r>
              <a:rPr b="1" lang="bg" sz="1700">
                <a:solidFill>
                  <a:srgbClr val="444444"/>
                </a:solidFill>
                <a:highlight>
                  <a:srgbClr val="FFFFFF"/>
                </a:highlight>
                <a:latin typeface="Arial"/>
                <a:ea typeface="Arial"/>
                <a:cs typeface="Arial"/>
                <a:sym typeface="Arial"/>
              </a:rPr>
              <a:t>Solution</a:t>
            </a:r>
            <a:endParaRPr b="1" sz="1700">
              <a:solidFill>
                <a:srgbClr val="444444"/>
              </a:solidFill>
              <a:highlight>
                <a:srgbClr val="FFFFFF"/>
              </a:highlight>
              <a:latin typeface="Arial"/>
              <a:ea typeface="Arial"/>
              <a:cs typeface="Arial"/>
              <a:sym typeface="Arial"/>
            </a:endParaRPr>
          </a:p>
          <a:p>
            <a:pPr indent="0" lvl="0" marL="0" rtl="0" algn="l">
              <a:spcBef>
                <a:spcPts val="400"/>
              </a:spcBef>
              <a:spcAft>
                <a:spcPts val="0"/>
              </a:spcAft>
              <a:buNone/>
            </a:pPr>
            <a:r>
              <a:rPr lang="bg" sz="1200">
                <a:solidFill>
                  <a:srgbClr val="444444"/>
                </a:solidFill>
                <a:highlight>
                  <a:srgbClr val="FFFFFF"/>
                </a:highlight>
                <a:latin typeface="Arial"/>
                <a:ea typeface="Arial"/>
                <a:cs typeface="Arial"/>
                <a:sym typeface="Arial"/>
              </a:rPr>
              <a:t>The Proxy pattern suggests that you create a new proxy class with the same interface as an original service object. Then you update your app so that it passes the proxy object to all of the original object’s clients. Upon receiving a request from a client, the proxy creates a real service object and delegates all the work to it.</a:t>
            </a:r>
            <a:endParaRPr sz="1200">
              <a:solidFill>
                <a:srgbClr val="444444"/>
              </a:solidFill>
              <a:highlight>
                <a:srgbClr val="FFFFFF"/>
              </a:highlight>
              <a:latin typeface="Arial"/>
              <a:ea typeface="Arial"/>
              <a:cs typeface="Arial"/>
              <a:sym typeface="Arial"/>
            </a:endParaRPr>
          </a:p>
          <a:p>
            <a:pPr indent="0" lvl="0" marL="0" rtl="0" algn="l">
              <a:spcBef>
                <a:spcPts val="18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pic>
        <p:nvPicPr>
          <p:cNvPr id="909" name="Google Shape;909;p119"/>
          <p:cNvPicPr preferRelativeResize="0"/>
          <p:nvPr/>
        </p:nvPicPr>
        <p:blipFill>
          <a:blip r:embed="rId3">
            <a:alphaModFix/>
          </a:blip>
          <a:stretch>
            <a:fillRect/>
          </a:stretch>
        </p:blipFill>
        <p:spPr>
          <a:xfrm>
            <a:off x="2143125" y="1352625"/>
            <a:ext cx="4857750" cy="1524000"/>
          </a:xfrm>
          <a:prstGeom prst="rect">
            <a:avLst/>
          </a:prstGeom>
          <a:noFill/>
          <a:ln>
            <a:noFill/>
          </a:ln>
        </p:spPr>
      </p:pic>
      <p:sp>
        <p:nvSpPr>
          <p:cNvPr id="910" name="Google Shape;910;p119"/>
          <p:cNvSpPr txBox="1"/>
          <p:nvPr/>
        </p:nvSpPr>
        <p:spPr>
          <a:xfrm>
            <a:off x="2341100" y="3030550"/>
            <a:ext cx="4682100" cy="669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bg" sz="1050">
                <a:solidFill>
                  <a:srgbClr val="999999"/>
                </a:solidFill>
                <a:highlight>
                  <a:srgbClr val="FFFFFF"/>
                </a:highlight>
              </a:rPr>
              <a:t>The proxy disguises itself as a database object. It can handle lazy initialization and result caching without the client or the real database object even knowing.</a:t>
            </a:r>
            <a:endParaRPr>
              <a:latin typeface="Nunito"/>
              <a:ea typeface="Nunito"/>
              <a:cs typeface="Nunito"/>
              <a:sym typeface="Nunito"/>
            </a:endParaRPr>
          </a:p>
        </p:txBody>
      </p:sp>
      <p:sp>
        <p:nvSpPr>
          <p:cNvPr id="911" name="Google Shape;911;p119"/>
          <p:cNvSpPr txBox="1"/>
          <p:nvPr/>
        </p:nvSpPr>
        <p:spPr>
          <a:xfrm>
            <a:off x="1364000" y="3858875"/>
            <a:ext cx="7221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bg" sz="1200">
                <a:solidFill>
                  <a:srgbClr val="444444"/>
                </a:solidFill>
                <a:highlight>
                  <a:srgbClr val="FFFFFF"/>
                </a:highlight>
              </a:rPr>
              <a:t>But what’s the benefit? If you need to execute something either before or after the primary logic of the class, the proxy lets you do this without changing that class. Since the proxy implements the same interface as the original class, it can be passed to any client that expects a real service object.</a:t>
            </a:r>
            <a:endParaRPr>
              <a:latin typeface="Nunito"/>
              <a:ea typeface="Nunito"/>
              <a:cs typeface="Nunito"/>
              <a:sym typeface="Nunito"/>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5" name="Shape 915"/>
        <p:cNvGrpSpPr/>
        <p:nvPr/>
      </p:nvGrpSpPr>
      <p:grpSpPr>
        <a:xfrm>
          <a:off x="0" y="0"/>
          <a:ext cx="0" cy="0"/>
          <a:chOff x="0" y="0"/>
          <a:chExt cx="0" cy="0"/>
        </a:xfrm>
      </p:grpSpPr>
      <p:sp>
        <p:nvSpPr>
          <p:cNvPr id="916" name="Google Shape;916;p120"/>
          <p:cNvSpPr txBox="1"/>
          <p:nvPr>
            <p:ph type="title"/>
          </p:nvPr>
        </p:nvSpPr>
        <p:spPr>
          <a:xfrm>
            <a:off x="1303800" y="157125"/>
            <a:ext cx="7030500" cy="636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bg"/>
              <a:t>Real live Analogy</a:t>
            </a:r>
            <a:endParaRPr/>
          </a:p>
        </p:txBody>
      </p:sp>
      <p:pic>
        <p:nvPicPr>
          <p:cNvPr id="917" name="Google Shape;917;p120"/>
          <p:cNvPicPr preferRelativeResize="0"/>
          <p:nvPr/>
        </p:nvPicPr>
        <p:blipFill>
          <a:blip r:embed="rId3">
            <a:alphaModFix/>
          </a:blip>
          <a:stretch>
            <a:fillRect/>
          </a:stretch>
        </p:blipFill>
        <p:spPr>
          <a:xfrm>
            <a:off x="1967725" y="793725"/>
            <a:ext cx="5143500" cy="2000250"/>
          </a:xfrm>
          <a:prstGeom prst="rect">
            <a:avLst/>
          </a:prstGeom>
          <a:noFill/>
          <a:ln>
            <a:noFill/>
          </a:ln>
        </p:spPr>
      </p:pic>
      <p:sp>
        <p:nvSpPr>
          <p:cNvPr id="918" name="Google Shape;918;p120"/>
          <p:cNvSpPr txBox="1"/>
          <p:nvPr/>
        </p:nvSpPr>
        <p:spPr>
          <a:xfrm>
            <a:off x="1582225" y="3338075"/>
            <a:ext cx="69093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bg" sz="1200">
                <a:solidFill>
                  <a:srgbClr val="444444"/>
                </a:solidFill>
                <a:highlight>
                  <a:srgbClr val="FFFFFF"/>
                </a:highlight>
              </a:rPr>
              <a:t>A credit card is a proxy for a bank account, which is a proxy for a bundle of cash. Both implement the same interface: they can be used for making a payment. A consumer feels great because there’s no need to carry loads of cash around. A shop owner is also happy since the income from a transaction gets added electronically to the shop’s bank account without the risk of losing the deposit or getting robbed on the way to the bank.</a:t>
            </a:r>
            <a:endParaRPr>
              <a:latin typeface="Nunito"/>
              <a:ea typeface="Nunito"/>
              <a:cs typeface="Nunito"/>
              <a:sym typeface="Nunito"/>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2" name="Shape 922"/>
        <p:cNvGrpSpPr/>
        <p:nvPr/>
      </p:nvGrpSpPr>
      <p:grpSpPr>
        <a:xfrm>
          <a:off x="0" y="0"/>
          <a:ext cx="0" cy="0"/>
          <a:chOff x="0" y="0"/>
          <a:chExt cx="0" cy="0"/>
        </a:xfrm>
      </p:grpSpPr>
      <p:sp>
        <p:nvSpPr>
          <p:cNvPr id="923" name="Google Shape;923;p121"/>
          <p:cNvSpPr txBox="1"/>
          <p:nvPr>
            <p:ph type="title"/>
          </p:nvPr>
        </p:nvSpPr>
        <p:spPr>
          <a:xfrm>
            <a:off x="1303800" y="144200"/>
            <a:ext cx="7030500" cy="6333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1200"/>
              </a:spcAft>
              <a:buNone/>
            </a:pPr>
            <a:r>
              <a:rPr lang="bg"/>
              <a:t>Behavioral patterns</a:t>
            </a:r>
            <a:endParaRPr/>
          </a:p>
        </p:txBody>
      </p:sp>
      <p:sp>
        <p:nvSpPr>
          <p:cNvPr id="924" name="Google Shape;924;p121"/>
          <p:cNvSpPr txBox="1"/>
          <p:nvPr>
            <p:ph idx="1" type="body"/>
          </p:nvPr>
        </p:nvSpPr>
        <p:spPr>
          <a:xfrm>
            <a:off x="1303800" y="954775"/>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298450" lvl="1" marL="914400" rtl="0" algn="l">
              <a:spcBef>
                <a:spcPts val="1200"/>
              </a:spcBef>
              <a:spcAft>
                <a:spcPts val="0"/>
              </a:spcAft>
              <a:buSzPts val="1100"/>
              <a:buChar char="○"/>
            </a:pPr>
            <a:r>
              <a:rPr lang="bg"/>
              <a:t>Chain of responsibility</a:t>
            </a:r>
            <a:endParaRPr/>
          </a:p>
          <a:p>
            <a:pPr indent="-298450" lvl="1" marL="914400" rtl="0" algn="l">
              <a:spcBef>
                <a:spcPts val="0"/>
              </a:spcBef>
              <a:spcAft>
                <a:spcPts val="0"/>
              </a:spcAft>
              <a:buSzPts val="1100"/>
              <a:buChar char="○"/>
            </a:pPr>
            <a:r>
              <a:rPr lang="bg"/>
              <a:t>The template method</a:t>
            </a:r>
            <a:endParaRPr/>
          </a:p>
          <a:p>
            <a:pPr indent="-298450" lvl="1" marL="914400" rtl="0" algn="l">
              <a:spcBef>
                <a:spcPts val="0"/>
              </a:spcBef>
              <a:spcAft>
                <a:spcPts val="0"/>
              </a:spcAft>
              <a:buSzPts val="1100"/>
              <a:buChar char="○"/>
            </a:pPr>
            <a:r>
              <a:rPr lang="bg"/>
              <a:t>Command</a:t>
            </a:r>
            <a:endParaRPr/>
          </a:p>
          <a:p>
            <a:pPr indent="-298450" lvl="1" marL="914400" rtl="0" algn="l">
              <a:spcBef>
                <a:spcPts val="0"/>
              </a:spcBef>
              <a:spcAft>
                <a:spcPts val="0"/>
              </a:spcAft>
              <a:buSzPts val="1100"/>
              <a:buChar char="○"/>
            </a:pPr>
            <a:r>
              <a:rPr lang="bg"/>
              <a:t>State</a:t>
            </a:r>
            <a:endParaRPr/>
          </a:p>
          <a:p>
            <a:pPr indent="-298450" lvl="1" marL="914400" rtl="0" algn="l">
              <a:spcBef>
                <a:spcPts val="0"/>
              </a:spcBef>
              <a:spcAft>
                <a:spcPts val="0"/>
              </a:spcAft>
              <a:buSzPts val="1100"/>
              <a:buChar char="○"/>
            </a:pPr>
            <a:r>
              <a:rPr lang="bg"/>
              <a:t>Iterator</a:t>
            </a:r>
            <a:endParaRPr/>
          </a:p>
          <a:p>
            <a:pPr indent="-298450" lvl="1" marL="914400" rtl="0" algn="l">
              <a:spcBef>
                <a:spcPts val="0"/>
              </a:spcBef>
              <a:spcAft>
                <a:spcPts val="0"/>
              </a:spcAft>
              <a:buSzPts val="1100"/>
              <a:buChar char="○"/>
            </a:pPr>
            <a:r>
              <a:rPr lang="bg"/>
              <a:t>Mediator</a:t>
            </a:r>
            <a:endParaRPr/>
          </a:p>
          <a:p>
            <a:pPr indent="-298450" lvl="1" marL="914400" rtl="0" algn="l">
              <a:spcBef>
                <a:spcPts val="0"/>
              </a:spcBef>
              <a:spcAft>
                <a:spcPts val="0"/>
              </a:spcAft>
              <a:buSzPts val="1100"/>
              <a:buChar char="○"/>
            </a:pPr>
            <a:r>
              <a:rPr lang="bg"/>
              <a:t>Memento</a:t>
            </a:r>
            <a:endParaRPr/>
          </a:p>
          <a:p>
            <a:pPr indent="-298450" lvl="1" marL="914400" rtl="0" algn="l">
              <a:spcBef>
                <a:spcPts val="0"/>
              </a:spcBef>
              <a:spcAft>
                <a:spcPts val="0"/>
              </a:spcAft>
              <a:buSzPts val="1100"/>
              <a:buChar char="○"/>
            </a:pPr>
            <a:r>
              <a:rPr lang="bg"/>
              <a:t>Observer</a:t>
            </a:r>
            <a:endParaRPr/>
          </a:p>
          <a:p>
            <a:pPr indent="-298450" lvl="1" marL="914400" rtl="0" algn="l">
              <a:spcBef>
                <a:spcPts val="0"/>
              </a:spcBef>
              <a:spcAft>
                <a:spcPts val="0"/>
              </a:spcAft>
              <a:buSzPts val="1100"/>
              <a:buChar char="○"/>
            </a:pPr>
            <a:r>
              <a:rPr lang="bg"/>
              <a:t>Strategy</a:t>
            </a:r>
            <a:endParaRPr/>
          </a:p>
          <a:p>
            <a:pPr indent="-298450" lvl="1" marL="914400" rtl="0" algn="l">
              <a:spcBef>
                <a:spcPts val="0"/>
              </a:spcBef>
              <a:spcAft>
                <a:spcPts val="0"/>
              </a:spcAft>
              <a:buSzPts val="1100"/>
              <a:buChar char="○"/>
            </a:pPr>
            <a:r>
              <a:rPr lang="bg"/>
              <a:t>Visitor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3"/>
          <p:cNvSpPr txBox="1"/>
          <p:nvPr>
            <p:ph type="title"/>
          </p:nvPr>
        </p:nvSpPr>
        <p:spPr>
          <a:xfrm>
            <a:off x="1303800" y="69225"/>
            <a:ext cx="7030500" cy="567900"/>
          </a:xfrm>
          <a:prstGeom prst="rect">
            <a:avLst/>
          </a:prstGeom>
        </p:spPr>
        <p:txBody>
          <a:bodyPr anchorCtr="0" anchor="t" bIns="91425" lIns="91425" spcFirstLastPara="1" rIns="91425" wrap="square" tIns="91425">
            <a:normAutofit/>
          </a:bodyPr>
          <a:lstStyle/>
          <a:p>
            <a:pPr indent="0" lvl="0" marL="0" rtl="0" algn="ctr">
              <a:lnSpc>
                <a:spcPct val="115000"/>
              </a:lnSpc>
              <a:spcBef>
                <a:spcPts val="1800"/>
              </a:spcBef>
              <a:spcAft>
                <a:spcPts val="1800"/>
              </a:spcAft>
              <a:buNone/>
            </a:pPr>
            <a:r>
              <a:rPr lang="bg" sz="1600">
                <a:solidFill>
                  <a:srgbClr val="273239"/>
                </a:solidFill>
                <a:highlight>
                  <a:srgbClr val="FFFFFF"/>
                </a:highlight>
                <a:latin typeface="Arial"/>
                <a:ea typeface="Arial"/>
                <a:cs typeface="Arial"/>
                <a:sym typeface="Arial"/>
              </a:rPr>
              <a:t>Comparisons</a:t>
            </a:r>
            <a:endParaRPr sz="3000"/>
          </a:p>
        </p:txBody>
      </p:sp>
      <p:sp>
        <p:nvSpPr>
          <p:cNvPr id="331" name="Google Shape;331;p23"/>
          <p:cNvSpPr txBox="1"/>
          <p:nvPr>
            <p:ph idx="1" type="body"/>
          </p:nvPr>
        </p:nvSpPr>
        <p:spPr>
          <a:xfrm>
            <a:off x="1303800" y="534025"/>
            <a:ext cx="7030500" cy="399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solidFill>
                  <a:srgbClr val="273239"/>
                </a:solidFill>
                <a:highlight>
                  <a:srgbClr val="FFFFFF"/>
                </a:highlight>
                <a:latin typeface="Arial"/>
                <a:ea typeface="Arial"/>
                <a:cs typeface="Arial"/>
                <a:sym typeface="Arial"/>
              </a:rPr>
              <a:t>Comparisons magic methods are invoked, when we check for equivalence (==, !=) or relations (&lt;, and &gt; =). Each of this operator in python is mapped to its corresponding magic methods. </a:t>
            </a:r>
            <a:endParaRPr>
              <a:solidFill>
                <a:srgbClr val="273239"/>
              </a:solidFill>
              <a:highlight>
                <a:srgbClr val="FFFFFF"/>
              </a:highlight>
              <a:latin typeface="Arial"/>
              <a:ea typeface="Arial"/>
              <a:cs typeface="Arial"/>
              <a:sym typeface="Arial"/>
            </a:endParaRPr>
          </a:p>
          <a:p>
            <a:pPr indent="0" lvl="0" marL="0" rtl="0" algn="l">
              <a:spcBef>
                <a:spcPts val="800"/>
              </a:spcBef>
              <a:spcAft>
                <a:spcPts val="0"/>
              </a:spcAft>
              <a:buNone/>
            </a:pPr>
            <a:r>
              <a:t/>
            </a:r>
            <a:endParaRPr>
              <a:solidFill>
                <a:srgbClr val="273239"/>
              </a:solidFill>
              <a:highlight>
                <a:srgbClr val="FFFFFF"/>
              </a:highlight>
              <a:latin typeface="Arial"/>
              <a:ea typeface="Arial"/>
              <a:cs typeface="Arial"/>
              <a:sym typeface="Arial"/>
            </a:endParaRPr>
          </a:p>
          <a:p>
            <a:pPr indent="0" lvl="0" marL="0" rtl="0" algn="l">
              <a:spcBef>
                <a:spcPts val="800"/>
              </a:spcBef>
              <a:spcAft>
                <a:spcPts val="0"/>
              </a:spcAft>
              <a:buNone/>
            </a:pPr>
            <a:r>
              <a:rPr b="1" lang="bg" sz="1200">
                <a:solidFill>
                  <a:srgbClr val="273239"/>
                </a:solidFill>
                <a:highlight>
                  <a:srgbClr val="FFFFFF"/>
                </a:highlight>
                <a:latin typeface="Arial"/>
                <a:ea typeface="Arial"/>
                <a:cs typeface="Arial"/>
                <a:sym typeface="Arial"/>
              </a:rPr>
              <a:t>Binary Equality</a:t>
            </a:r>
            <a:endParaRPr b="1" sz="1200">
              <a:solidFill>
                <a:srgbClr val="273239"/>
              </a:solidFill>
              <a:highlight>
                <a:srgbClr val="FFFFFF"/>
              </a:highlight>
              <a:latin typeface="Arial"/>
              <a:ea typeface="Arial"/>
              <a:cs typeface="Arial"/>
              <a:sym typeface="Arial"/>
            </a:endParaRPr>
          </a:p>
          <a:p>
            <a:pPr indent="0" lvl="0" marL="0" rtl="0" algn="l">
              <a:spcBef>
                <a:spcPts val="0"/>
              </a:spcBef>
              <a:spcAft>
                <a:spcPts val="0"/>
              </a:spcAft>
              <a:buNone/>
            </a:pPr>
            <a:r>
              <a:rPr lang="bg">
                <a:solidFill>
                  <a:srgbClr val="273239"/>
                </a:solidFill>
                <a:highlight>
                  <a:srgbClr val="FFFFFF"/>
                </a:highlight>
                <a:latin typeface="Arial"/>
                <a:ea typeface="Arial"/>
                <a:cs typeface="Arial"/>
                <a:sym typeface="Arial"/>
              </a:rPr>
              <a:t>1.</a:t>
            </a:r>
            <a:r>
              <a:rPr b="1" lang="bg">
                <a:solidFill>
                  <a:srgbClr val="273239"/>
                </a:solidFill>
                <a:highlight>
                  <a:srgbClr val="FFFFFF"/>
                </a:highlight>
                <a:latin typeface="Arial"/>
                <a:ea typeface="Arial"/>
                <a:cs typeface="Arial"/>
                <a:sym typeface="Arial"/>
              </a:rPr>
              <a:t> __eq__ method</a:t>
            </a:r>
            <a:endParaRPr b="1">
              <a:solidFill>
                <a:srgbClr val="273239"/>
              </a:solidFill>
              <a:highlight>
                <a:srgbClr val="FFFFFF"/>
              </a:highlight>
              <a:latin typeface="Arial"/>
              <a:ea typeface="Arial"/>
              <a:cs typeface="Arial"/>
              <a:sym typeface="Arial"/>
            </a:endParaRPr>
          </a:p>
          <a:p>
            <a:pPr indent="0" lvl="0" marL="0" rtl="0" algn="l">
              <a:spcBef>
                <a:spcPts val="800"/>
              </a:spcBef>
              <a:spcAft>
                <a:spcPts val="0"/>
              </a:spcAft>
              <a:buNone/>
            </a:pPr>
            <a:r>
              <a:t/>
            </a:r>
            <a:endParaRPr b="1">
              <a:solidFill>
                <a:srgbClr val="273239"/>
              </a:solidFill>
              <a:highlight>
                <a:srgbClr val="FFFFFF"/>
              </a:highlight>
              <a:latin typeface="Arial"/>
              <a:ea typeface="Arial"/>
              <a:cs typeface="Arial"/>
              <a:sym typeface="Arial"/>
            </a:endParaRPr>
          </a:p>
          <a:p>
            <a:pPr indent="0" lvl="0" marL="0" rtl="0" algn="l">
              <a:spcBef>
                <a:spcPts val="800"/>
              </a:spcBef>
              <a:spcAft>
                <a:spcPts val="0"/>
              </a:spcAft>
              <a:buNone/>
            </a:pPr>
            <a:r>
              <a:rPr lang="bg">
                <a:solidFill>
                  <a:srgbClr val="273239"/>
                </a:solidFill>
                <a:highlight>
                  <a:srgbClr val="FFFFFF"/>
                </a:highlight>
                <a:latin typeface="Arial"/>
                <a:ea typeface="Arial"/>
                <a:cs typeface="Arial"/>
                <a:sym typeface="Arial"/>
              </a:rPr>
              <a:t>The </a:t>
            </a:r>
            <a:r>
              <a:rPr b="1" lang="bg">
                <a:solidFill>
                  <a:srgbClr val="273239"/>
                </a:solidFill>
                <a:highlight>
                  <a:srgbClr val="FFFFFF"/>
                </a:highlight>
                <a:latin typeface="Arial"/>
                <a:ea typeface="Arial"/>
                <a:cs typeface="Arial"/>
                <a:sym typeface="Arial"/>
              </a:rPr>
              <a:t>__eq__</a:t>
            </a:r>
            <a:r>
              <a:rPr lang="bg">
                <a:solidFill>
                  <a:srgbClr val="273239"/>
                </a:solidFill>
                <a:highlight>
                  <a:srgbClr val="FFFFFF"/>
                </a:highlight>
                <a:latin typeface="Arial"/>
                <a:ea typeface="Arial"/>
                <a:cs typeface="Arial"/>
                <a:sym typeface="Arial"/>
              </a:rPr>
              <a:t> method executes when two objects are compared using == operator. It takes two positional arguments – the self, and the object to check the equality.</a:t>
            </a:r>
            <a:endParaRPr>
              <a:solidFill>
                <a:srgbClr val="273239"/>
              </a:solidFill>
              <a:highlight>
                <a:srgbClr val="FFFFFF"/>
              </a:highlight>
              <a:latin typeface="Arial"/>
              <a:ea typeface="Arial"/>
              <a:cs typeface="Arial"/>
              <a:sym typeface="Arial"/>
            </a:endParaRPr>
          </a:p>
          <a:p>
            <a:pPr indent="0" lvl="0" marL="0" rtl="0" algn="l">
              <a:spcBef>
                <a:spcPts val="800"/>
              </a:spcBef>
              <a:spcAft>
                <a:spcPts val="0"/>
              </a:spcAft>
              <a:buNone/>
            </a:pPr>
            <a:r>
              <a:rPr lang="bg">
                <a:solidFill>
                  <a:srgbClr val="273239"/>
                </a:solidFill>
                <a:highlight>
                  <a:srgbClr val="FFFFFF"/>
                </a:highlight>
                <a:latin typeface="Arial"/>
                <a:ea typeface="Arial"/>
                <a:cs typeface="Arial"/>
                <a:sym typeface="Arial"/>
              </a:rPr>
              <a:t>In most cases, if the object on the left side is defined, then its equivalence is checked first. Let’s see through an example:</a:t>
            </a:r>
            <a:endParaRPr>
              <a:solidFill>
                <a:srgbClr val="273239"/>
              </a:solidFill>
              <a:highlight>
                <a:srgbClr val="FFFFFF"/>
              </a:highlight>
              <a:latin typeface="Arial"/>
              <a:ea typeface="Arial"/>
              <a:cs typeface="Arial"/>
              <a:sym typeface="Arial"/>
            </a:endParaRPr>
          </a:p>
          <a:p>
            <a:pPr indent="0" lvl="0" marL="0" rtl="0" algn="l">
              <a:spcBef>
                <a:spcPts val="800"/>
              </a:spcBef>
              <a:spcAft>
                <a:spcPts val="1200"/>
              </a:spcAft>
              <a:buNone/>
            </a:pPr>
            <a:r>
              <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8" name="Shape 928"/>
        <p:cNvGrpSpPr/>
        <p:nvPr/>
      </p:nvGrpSpPr>
      <p:grpSpPr>
        <a:xfrm>
          <a:off x="0" y="0"/>
          <a:ext cx="0" cy="0"/>
          <a:chOff x="0" y="0"/>
          <a:chExt cx="0" cy="0"/>
        </a:xfrm>
      </p:grpSpPr>
      <p:sp>
        <p:nvSpPr>
          <p:cNvPr id="929" name="Google Shape;929;p122"/>
          <p:cNvSpPr txBox="1"/>
          <p:nvPr>
            <p:ph type="title"/>
          </p:nvPr>
        </p:nvSpPr>
        <p:spPr>
          <a:xfrm>
            <a:off x="1303800" y="2378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bg"/>
              <a:t>Chain of responsibility</a:t>
            </a:r>
            <a:endParaRPr/>
          </a:p>
        </p:txBody>
      </p:sp>
      <p:sp>
        <p:nvSpPr>
          <p:cNvPr id="930" name="Google Shape;930;p122"/>
          <p:cNvSpPr txBox="1"/>
          <p:nvPr>
            <p:ph idx="1" type="body"/>
          </p:nvPr>
        </p:nvSpPr>
        <p:spPr>
          <a:xfrm>
            <a:off x="1303800" y="1137475"/>
            <a:ext cx="7030500" cy="2541600"/>
          </a:xfrm>
          <a:prstGeom prst="rect">
            <a:avLst/>
          </a:prstGeom>
        </p:spPr>
        <p:txBody>
          <a:bodyPr anchorCtr="0" anchor="t" bIns="91425" lIns="91425" spcFirstLastPara="1" rIns="91425" wrap="square" tIns="91425">
            <a:normAutofit/>
          </a:bodyPr>
          <a:lstStyle/>
          <a:p>
            <a:pPr indent="0" lvl="0" marL="0" rtl="0" algn="l">
              <a:spcBef>
                <a:spcPts val="1800"/>
              </a:spcBef>
              <a:spcAft>
                <a:spcPts val="0"/>
              </a:spcAft>
              <a:buNone/>
            </a:pPr>
            <a:r>
              <a:rPr b="1" lang="bg" sz="1700">
                <a:solidFill>
                  <a:srgbClr val="444444"/>
                </a:solidFill>
                <a:highlight>
                  <a:srgbClr val="FFFFFF"/>
                </a:highlight>
                <a:latin typeface="Arial"/>
                <a:ea typeface="Arial"/>
                <a:cs typeface="Arial"/>
                <a:sym typeface="Arial"/>
              </a:rPr>
              <a:t>Intent</a:t>
            </a:r>
            <a:endParaRPr b="1" sz="1700">
              <a:solidFill>
                <a:srgbClr val="444444"/>
              </a:solidFill>
              <a:highlight>
                <a:srgbClr val="FFFFFF"/>
              </a:highlight>
              <a:latin typeface="Arial"/>
              <a:ea typeface="Arial"/>
              <a:cs typeface="Arial"/>
              <a:sym typeface="Arial"/>
            </a:endParaRPr>
          </a:p>
          <a:p>
            <a:pPr indent="0" lvl="0" marL="0" rtl="0" algn="l">
              <a:spcBef>
                <a:spcPts val="400"/>
              </a:spcBef>
              <a:spcAft>
                <a:spcPts val="0"/>
              </a:spcAft>
              <a:buNone/>
            </a:pPr>
            <a:r>
              <a:rPr lang="bg" sz="1200">
                <a:solidFill>
                  <a:srgbClr val="444444"/>
                </a:solidFill>
                <a:highlight>
                  <a:srgbClr val="FFFFFF"/>
                </a:highlight>
                <a:latin typeface="Arial"/>
                <a:ea typeface="Arial"/>
                <a:cs typeface="Arial"/>
                <a:sym typeface="Arial"/>
              </a:rPr>
              <a:t>Chain of Responsibility is a behavioral design pattern that lets you pass requests along a chain of handlers. Upon receiving a request, each handler decides either to process the request or to pass it to the next handler in the chain.</a:t>
            </a:r>
            <a:endParaRPr sz="1200">
              <a:solidFill>
                <a:srgbClr val="444444"/>
              </a:solidFill>
              <a:highlight>
                <a:srgbClr val="FFFFFF"/>
              </a:highlight>
              <a:latin typeface="Arial"/>
              <a:ea typeface="Arial"/>
              <a:cs typeface="Arial"/>
              <a:sym typeface="Arial"/>
            </a:endParaRPr>
          </a:p>
          <a:p>
            <a:pPr indent="0" lvl="0" marL="0" rtl="0" algn="l">
              <a:spcBef>
                <a:spcPts val="1800"/>
              </a:spcBef>
              <a:spcAft>
                <a:spcPts val="1200"/>
              </a:spcAft>
              <a:buNone/>
            </a:pPr>
            <a:r>
              <a:rPr lang="bg"/>
              <a:t>Example: Authentication system</a:t>
            </a:r>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4" name="Shape 934"/>
        <p:cNvGrpSpPr/>
        <p:nvPr/>
      </p:nvGrpSpPr>
      <p:grpSpPr>
        <a:xfrm>
          <a:off x="0" y="0"/>
          <a:ext cx="0" cy="0"/>
          <a:chOff x="0" y="0"/>
          <a:chExt cx="0" cy="0"/>
        </a:xfrm>
      </p:grpSpPr>
      <p:sp>
        <p:nvSpPr>
          <p:cNvPr id="935" name="Google Shape;935;p123"/>
          <p:cNvSpPr txBox="1"/>
          <p:nvPr>
            <p:ph type="title"/>
          </p:nvPr>
        </p:nvSpPr>
        <p:spPr>
          <a:xfrm>
            <a:off x="1303800" y="237850"/>
            <a:ext cx="7030500" cy="553800"/>
          </a:xfrm>
          <a:prstGeom prst="rect">
            <a:avLst/>
          </a:prstGeom>
        </p:spPr>
        <p:txBody>
          <a:bodyPr anchorCtr="0" anchor="t" bIns="91425" lIns="91425" spcFirstLastPara="1" rIns="91425" wrap="square" tIns="91425">
            <a:normAutofit/>
          </a:bodyPr>
          <a:lstStyle/>
          <a:p>
            <a:pPr indent="0" lvl="0" marL="0" rtl="0" algn="ctr">
              <a:lnSpc>
                <a:spcPct val="115000"/>
              </a:lnSpc>
              <a:spcBef>
                <a:spcPts val="2400"/>
              </a:spcBef>
              <a:spcAft>
                <a:spcPts val="600"/>
              </a:spcAft>
              <a:buNone/>
            </a:pPr>
            <a:r>
              <a:rPr lang="bg" sz="2300">
                <a:solidFill>
                  <a:srgbClr val="444444"/>
                </a:solidFill>
                <a:highlight>
                  <a:srgbClr val="FFFFFF"/>
                </a:highlight>
                <a:latin typeface="Arial"/>
                <a:ea typeface="Arial"/>
                <a:cs typeface="Arial"/>
                <a:sym typeface="Arial"/>
              </a:rPr>
              <a:t>Command</a:t>
            </a:r>
            <a:endParaRPr/>
          </a:p>
        </p:txBody>
      </p:sp>
      <p:sp>
        <p:nvSpPr>
          <p:cNvPr id="936" name="Google Shape;936;p123"/>
          <p:cNvSpPr txBox="1"/>
          <p:nvPr>
            <p:ph idx="1" type="body"/>
          </p:nvPr>
        </p:nvSpPr>
        <p:spPr>
          <a:xfrm>
            <a:off x="1303800" y="847875"/>
            <a:ext cx="7030500" cy="1241400"/>
          </a:xfrm>
          <a:prstGeom prst="rect">
            <a:avLst/>
          </a:prstGeom>
        </p:spPr>
        <p:txBody>
          <a:bodyPr anchorCtr="0" anchor="t" bIns="91425" lIns="91425" spcFirstLastPara="1" rIns="91425" wrap="square" tIns="91425">
            <a:normAutofit fontScale="77500" lnSpcReduction="20000"/>
          </a:bodyPr>
          <a:lstStyle/>
          <a:p>
            <a:pPr indent="0" lvl="0" marL="0" rtl="0" algn="l">
              <a:spcBef>
                <a:spcPts val="1800"/>
              </a:spcBef>
              <a:spcAft>
                <a:spcPts val="0"/>
              </a:spcAft>
              <a:buNone/>
            </a:pPr>
            <a:r>
              <a:rPr b="1" lang="bg" sz="1700">
                <a:solidFill>
                  <a:srgbClr val="444444"/>
                </a:solidFill>
                <a:highlight>
                  <a:srgbClr val="FFFFFF"/>
                </a:highlight>
                <a:latin typeface="Arial"/>
                <a:ea typeface="Arial"/>
                <a:cs typeface="Arial"/>
                <a:sym typeface="Arial"/>
              </a:rPr>
              <a:t>Intent</a:t>
            </a:r>
            <a:endParaRPr b="1" sz="1700">
              <a:solidFill>
                <a:srgbClr val="444444"/>
              </a:solidFill>
              <a:highlight>
                <a:srgbClr val="FFFFFF"/>
              </a:highlight>
              <a:latin typeface="Arial"/>
              <a:ea typeface="Arial"/>
              <a:cs typeface="Arial"/>
              <a:sym typeface="Arial"/>
            </a:endParaRPr>
          </a:p>
          <a:p>
            <a:pPr indent="0" lvl="0" marL="0" rtl="0" algn="l">
              <a:spcBef>
                <a:spcPts val="400"/>
              </a:spcBef>
              <a:spcAft>
                <a:spcPts val="0"/>
              </a:spcAft>
              <a:buNone/>
            </a:pPr>
            <a:r>
              <a:rPr lang="bg" sz="1200">
                <a:solidFill>
                  <a:srgbClr val="444444"/>
                </a:solidFill>
                <a:highlight>
                  <a:srgbClr val="FFFFFF"/>
                </a:highlight>
                <a:latin typeface="Arial"/>
                <a:ea typeface="Arial"/>
                <a:cs typeface="Arial"/>
                <a:sym typeface="Arial"/>
              </a:rPr>
              <a:t>Command is a behavioral design pattern that turns a request into a stand-alone object that contains all information about the request. This transformation lets you pass requests as a method arguments, delay or queue a request’s execution, and support undoable operations.</a:t>
            </a:r>
            <a:endParaRPr sz="1200">
              <a:solidFill>
                <a:srgbClr val="444444"/>
              </a:solidFill>
              <a:highlight>
                <a:srgbClr val="FFFFFF"/>
              </a:highlight>
              <a:latin typeface="Arial"/>
              <a:ea typeface="Arial"/>
              <a:cs typeface="Arial"/>
              <a:sym typeface="Arial"/>
            </a:endParaRPr>
          </a:p>
          <a:p>
            <a:pPr indent="0" lvl="0" marL="0" rtl="0" algn="l">
              <a:spcBef>
                <a:spcPts val="1800"/>
              </a:spcBef>
              <a:spcAft>
                <a:spcPts val="1200"/>
              </a:spcAft>
              <a:buNone/>
            </a:pPr>
            <a:r>
              <a:t/>
            </a:r>
            <a:endParaRPr/>
          </a:p>
        </p:txBody>
      </p:sp>
      <p:pic>
        <p:nvPicPr>
          <p:cNvPr id="937" name="Google Shape;937;p123"/>
          <p:cNvPicPr preferRelativeResize="0"/>
          <p:nvPr/>
        </p:nvPicPr>
        <p:blipFill>
          <a:blip r:embed="rId3">
            <a:alphaModFix/>
          </a:blip>
          <a:stretch>
            <a:fillRect/>
          </a:stretch>
        </p:blipFill>
        <p:spPr>
          <a:xfrm>
            <a:off x="2047125" y="1785350"/>
            <a:ext cx="4399080" cy="2749425"/>
          </a:xfrm>
          <a:prstGeom prst="rect">
            <a:avLst/>
          </a:prstGeom>
          <a:noFill/>
          <a:ln>
            <a:noFill/>
          </a:ln>
        </p:spPr>
      </p:pic>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1" name="Shape 941"/>
        <p:cNvGrpSpPr/>
        <p:nvPr/>
      </p:nvGrpSpPr>
      <p:grpSpPr>
        <a:xfrm>
          <a:off x="0" y="0"/>
          <a:ext cx="0" cy="0"/>
          <a:chOff x="0" y="0"/>
          <a:chExt cx="0" cy="0"/>
        </a:xfrm>
      </p:grpSpPr>
      <p:sp>
        <p:nvSpPr>
          <p:cNvPr id="942" name="Google Shape;942;p124"/>
          <p:cNvSpPr txBox="1"/>
          <p:nvPr>
            <p:ph type="title"/>
          </p:nvPr>
        </p:nvSpPr>
        <p:spPr>
          <a:xfrm>
            <a:off x="1303800" y="196825"/>
            <a:ext cx="7030500" cy="626700"/>
          </a:xfrm>
          <a:prstGeom prst="rect">
            <a:avLst/>
          </a:prstGeom>
        </p:spPr>
        <p:txBody>
          <a:bodyPr anchorCtr="0" anchor="t" bIns="91425" lIns="91425" spcFirstLastPara="1" rIns="91425" wrap="square" tIns="91425">
            <a:normAutofit/>
          </a:bodyPr>
          <a:lstStyle/>
          <a:p>
            <a:pPr indent="0" lvl="0" marL="0" rtl="0" algn="ctr">
              <a:lnSpc>
                <a:spcPct val="115000"/>
              </a:lnSpc>
              <a:spcBef>
                <a:spcPts val="2400"/>
              </a:spcBef>
              <a:spcAft>
                <a:spcPts val="600"/>
              </a:spcAft>
              <a:buNone/>
            </a:pPr>
            <a:r>
              <a:rPr lang="bg" sz="2300">
                <a:solidFill>
                  <a:srgbClr val="444444"/>
                </a:solidFill>
                <a:highlight>
                  <a:srgbClr val="FFFFFF"/>
                </a:highlight>
                <a:latin typeface="Arial"/>
                <a:ea typeface="Arial"/>
                <a:cs typeface="Arial"/>
                <a:sym typeface="Arial"/>
              </a:rPr>
              <a:t>Iterator</a:t>
            </a:r>
            <a:endParaRPr/>
          </a:p>
        </p:txBody>
      </p:sp>
      <p:sp>
        <p:nvSpPr>
          <p:cNvPr id="943" name="Google Shape;943;p124"/>
          <p:cNvSpPr txBox="1"/>
          <p:nvPr>
            <p:ph idx="1" type="body"/>
          </p:nvPr>
        </p:nvSpPr>
        <p:spPr>
          <a:xfrm>
            <a:off x="1303800" y="730225"/>
            <a:ext cx="7030500" cy="1100100"/>
          </a:xfrm>
          <a:prstGeom prst="rect">
            <a:avLst/>
          </a:prstGeom>
        </p:spPr>
        <p:txBody>
          <a:bodyPr anchorCtr="0" anchor="t" bIns="91425" lIns="91425" spcFirstLastPara="1" rIns="91425" wrap="square" tIns="91425">
            <a:normAutofit fontScale="77500" lnSpcReduction="20000"/>
          </a:bodyPr>
          <a:lstStyle/>
          <a:p>
            <a:pPr indent="0" lvl="0" marL="0" rtl="0" algn="l">
              <a:spcBef>
                <a:spcPts val="1800"/>
              </a:spcBef>
              <a:spcAft>
                <a:spcPts val="0"/>
              </a:spcAft>
              <a:buNone/>
            </a:pPr>
            <a:r>
              <a:rPr b="1" lang="bg" sz="1700">
                <a:solidFill>
                  <a:srgbClr val="444444"/>
                </a:solidFill>
                <a:highlight>
                  <a:srgbClr val="FFFFFF"/>
                </a:highlight>
                <a:latin typeface="Arial"/>
                <a:ea typeface="Arial"/>
                <a:cs typeface="Arial"/>
                <a:sym typeface="Arial"/>
              </a:rPr>
              <a:t>Intent</a:t>
            </a:r>
            <a:endParaRPr b="1" sz="1700">
              <a:solidFill>
                <a:srgbClr val="444444"/>
              </a:solidFill>
              <a:highlight>
                <a:srgbClr val="FFFFFF"/>
              </a:highlight>
              <a:latin typeface="Arial"/>
              <a:ea typeface="Arial"/>
              <a:cs typeface="Arial"/>
              <a:sym typeface="Arial"/>
            </a:endParaRPr>
          </a:p>
          <a:p>
            <a:pPr indent="0" lvl="0" marL="0" rtl="0" algn="l">
              <a:spcBef>
                <a:spcPts val="400"/>
              </a:spcBef>
              <a:spcAft>
                <a:spcPts val="0"/>
              </a:spcAft>
              <a:buNone/>
            </a:pPr>
            <a:r>
              <a:rPr lang="bg" sz="1200">
                <a:solidFill>
                  <a:srgbClr val="444444"/>
                </a:solidFill>
                <a:highlight>
                  <a:srgbClr val="FFFFFF"/>
                </a:highlight>
                <a:latin typeface="Arial"/>
                <a:ea typeface="Arial"/>
                <a:cs typeface="Arial"/>
                <a:sym typeface="Arial"/>
              </a:rPr>
              <a:t>Iterator is a behavioral design pattern that lets you traverse elements of a collection without exposing its underlying representation (list, stack, tree, etc.).</a:t>
            </a:r>
            <a:endParaRPr sz="1200">
              <a:solidFill>
                <a:srgbClr val="444444"/>
              </a:solidFill>
              <a:highlight>
                <a:srgbClr val="FFFFFF"/>
              </a:highlight>
              <a:latin typeface="Arial"/>
              <a:ea typeface="Arial"/>
              <a:cs typeface="Arial"/>
              <a:sym typeface="Arial"/>
            </a:endParaRPr>
          </a:p>
          <a:p>
            <a:pPr indent="0" lvl="0" marL="0" rtl="0" algn="l">
              <a:spcBef>
                <a:spcPts val="1800"/>
              </a:spcBef>
              <a:spcAft>
                <a:spcPts val="1200"/>
              </a:spcAft>
              <a:buNone/>
            </a:pPr>
            <a:r>
              <a:t/>
            </a:r>
            <a:endParaRPr/>
          </a:p>
        </p:txBody>
      </p:sp>
      <p:pic>
        <p:nvPicPr>
          <p:cNvPr id="944" name="Google Shape;944;p124"/>
          <p:cNvPicPr preferRelativeResize="0"/>
          <p:nvPr/>
        </p:nvPicPr>
        <p:blipFill>
          <a:blip r:embed="rId3">
            <a:alphaModFix/>
          </a:blip>
          <a:stretch>
            <a:fillRect/>
          </a:stretch>
        </p:blipFill>
        <p:spPr>
          <a:xfrm>
            <a:off x="2032225" y="1437125"/>
            <a:ext cx="4813400" cy="3008375"/>
          </a:xfrm>
          <a:prstGeom prst="rect">
            <a:avLst/>
          </a:prstGeom>
          <a:noFill/>
          <a:ln>
            <a:noFill/>
          </a:ln>
        </p:spPr>
      </p:pic>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8" name="Shape 948"/>
        <p:cNvGrpSpPr/>
        <p:nvPr/>
      </p:nvGrpSpPr>
      <p:grpSpPr>
        <a:xfrm>
          <a:off x="0" y="0"/>
          <a:ext cx="0" cy="0"/>
          <a:chOff x="0" y="0"/>
          <a:chExt cx="0" cy="0"/>
        </a:xfrm>
      </p:grpSpPr>
      <p:sp>
        <p:nvSpPr>
          <p:cNvPr id="949" name="Google Shape;949;p125"/>
          <p:cNvSpPr txBox="1"/>
          <p:nvPr>
            <p:ph type="title"/>
          </p:nvPr>
        </p:nvSpPr>
        <p:spPr>
          <a:xfrm>
            <a:off x="1303800" y="162100"/>
            <a:ext cx="7030500" cy="572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bg"/>
              <a:t>Mediator</a:t>
            </a:r>
            <a:endParaRPr/>
          </a:p>
        </p:txBody>
      </p:sp>
      <p:sp>
        <p:nvSpPr>
          <p:cNvPr id="950" name="Google Shape;950;p125"/>
          <p:cNvSpPr txBox="1"/>
          <p:nvPr>
            <p:ph idx="1" type="body"/>
          </p:nvPr>
        </p:nvSpPr>
        <p:spPr>
          <a:xfrm>
            <a:off x="1303800" y="758875"/>
            <a:ext cx="7030500" cy="1314300"/>
          </a:xfrm>
          <a:prstGeom prst="rect">
            <a:avLst/>
          </a:prstGeom>
        </p:spPr>
        <p:txBody>
          <a:bodyPr anchorCtr="0" anchor="t" bIns="91425" lIns="91425" spcFirstLastPara="1" rIns="91425" wrap="square" tIns="91425">
            <a:normAutofit fontScale="85000"/>
          </a:bodyPr>
          <a:lstStyle/>
          <a:p>
            <a:pPr indent="0" lvl="0" marL="0" rtl="0" algn="l">
              <a:spcBef>
                <a:spcPts val="1800"/>
              </a:spcBef>
              <a:spcAft>
                <a:spcPts val="0"/>
              </a:spcAft>
              <a:buNone/>
            </a:pPr>
            <a:r>
              <a:rPr b="1" lang="bg" sz="1700">
                <a:solidFill>
                  <a:srgbClr val="444444"/>
                </a:solidFill>
                <a:highlight>
                  <a:srgbClr val="FFFFFF"/>
                </a:highlight>
                <a:latin typeface="Arial"/>
                <a:ea typeface="Arial"/>
                <a:cs typeface="Arial"/>
                <a:sym typeface="Arial"/>
              </a:rPr>
              <a:t>Intent</a:t>
            </a:r>
            <a:endParaRPr b="1" sz="1700">
              <a:solidFill>
                <a:srgbClr val="444444"/>
              </a:solidFill>
              <a:highlight>
                <a:srgbClr val="FFFFFF"/>
              </a:highlight>
              <a:latin typeface="Arial"/>
              <a:ea typeface="Arial"/>
              <a:cs typeface="Arial"/>
              <a:sym typeface="Arial"/>
            </a:endParaRPr>
          </a:p>
          <a:p>
            <a:pPr indent="0" lvl="0" marL="0" rtl="0" algn="l">
              <a:spcBef>
                <a:spcPts val="400"/>
              </a:spcBef>
              <a:spcAft>
                <a:spcPts val="0"/>
              </a:spcAft>
              <a:buNone/>
            </a:pPr>
            <a:r>
              <a:rPr lang="bg" sz="1200">
                <a:solidFill>
                  <a:srgbClr val="444444"/>
                </a:solidFill>
                <a:highlight>
                  <a:srgbClr val="FFFFFF"/>
                </a:highlight>
                <a:latin typeface="Arial"/>
                <a:ea typeface="Arial"/>
                <a:cs typeface="Arial"/>
                <a:sym typeface="Arial"/>
              </a:rPr>
              <a:t>Mediator is a behavioral design pattern that lets you reduce chaotic dependencies between objects. The pattern restricts direct communications between the objects and forces them to collaborate only via a mediator object.</a:t>
            </a:r>
            <a:endParaRPr sz="1200">
              <a:solidFill>
                <a:srgbClr val="444444"/>
              </a:solidFill>
              <a:highlight>
                <a:srgbClr val="FFFFFF"/>
              </a:highlight>
              <a:latin typeface="Arial"/>
              <a:ea typeface="Arial"/>
              <a:cs typeface="Arial"/>
              <a:sym typeface="Arial"/>
            </a:endParaRPr>
          </a:p>
          <a:p>
            <a:pPr indent="0" lvl="0" marL="0" rtl="0" algn="l">
              <a:spcBef>
                <a:spcPts val="1800"/>
              </a:spcBef>
              <a:spcAft>
                <a:spcPts val="1200"/>
              </a:spcAft>
              <a:buNone/>
            </a:pPr>
            <a:r>
              <a:t/>
            </a:r>
            <a:endParaRPr/>
          </a:p>
        </p:txBody>
      </p:sp>
      <p:pic>
        <p:nvPicPr>
          <p:cNvPr id="951" name="Google Shape;951;p125"/>
          <p:cNvPicPr preferRelativeResize="0"/>
          <p:nvPr/>
        </p:nvPicPr>
        <p:blipFill>
          <a:blip r:embed="rId3">
            <a:alphaModFix/>
          </a:blip>
          <a:stretch>
            <a:fillRect/>
          </a:stretch>
        </p:blipFill>
        <p:spPr>
          <a:xfrm>
            <a:off x="2220700" y="1620450"/>
            <a:ext cx="4424840" cy="2765525"/>
          </a:xfrm>
          <a:prstGeom prst="rect">
            <a:avLst/>
          </a:prstGeom>
          <a:noFill/>
          <a:ln>
            <a:noFill/>
          </a:ln>
        </p:spPr>
      </p:pic>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5" name="Shape 955"/>
        <p:cNvGrpSpPr/>
        <p:nvPr/>
      </p:nvGrpSpPr>
      <p:grpSpPr>
        <a:xfrm>
          <a:off x="0" y="0"/>
          <a:ext cx="0" cy="0"/>
          <a:chOff x="0" y="0"/>
          <a:chExt cx="0" cy="0"/>
        </a:xfrm>
      </p:grpSpPr>
      <p:sp>
        <p:nvSpPr>
          <p:cNvPr id="956" name="Google Shape;956;p126"/>
          <p:cNvSpPr txBox="1"/>
          <p:nvPr>
            <p:ph idx="1" type="body"/>
          </p:nvPr>
        </p:nvSpPr>
        <p:spPr>
          <a:xfrm>
            <a:off x="1293875" y="576475"/>
            <a:ext cx="7030500" cy="1432200"/>
          </a:xfrm>
          <a:prstGeom prst="rect">
            <a:avLst/>
          </a:prstGeom>
        </p:spPr>
        <p:txBody>
          <a:bodyPr anchorCtr="0" anchor="t" bIns="91425" lIns="91425" spcFirstLastPara="1" rIns="91425" wrap="square" tIns="91425">
            <a:normAutofit/>
          </a:bodyPr>
          <a:lstStyle/>
          <a:p>
            <a:pPr indent="0" lvl="0" marL="0" rtl="0" algn="l">
              <a:spcBef>
                <a:spcPts val="1800"/>
              </a:spcBef>
              <a:spcAft>
                <a:spcPts val="0"/>
              </a:spcAft>
              <a:buNone/>
            </a:pPr>
            <a:r>
              <a:rPr b="1" lang="bg" sz="1700">
                <a:solidFill>
                  <a:srgbClr val="444444"/>
                </a:solidFill>
                <a:highlight>
                  <a:srgbClr val="FFFFFF"/>
                </a:highlight>
                <a:latin typeface="Arial"/>
                <a:ea typeface="Arial"/>
                <a:cs typeface="Arial"/>
                <a:sym typeface="Arial"/>
              </a:rPr>
              <a:t>Problem</a:t>
            </a:r>
            <a:endParaRPr b="1" sz="1700">
              <a:solidFill>
                <a:srgbClr val="444444"/>
              </a:solidFill>
              <a:highlight>
                <a:srgbClr val="FFFFFF"/>
              </a:highlight>
              <a:latin typeface="Arial"/>
              <a:ea typeface="Arial"/>
              <a:cs typeface="Arial"/>
              <a:sym typeface="Arial"/>
            </a:endParaRPr>
          </a:p>
          <a:p>
            <a:pPr indent="0" lvl="0" marL="0" rtl="0" algn="l">
              <a:spcBef>
                <a:spcPts val="400"/>
              </a:spcBef>
              <a:spcAft>
                <a:spcPts val="0"/>
              </a:spcAft>
              <a:buNone/>
            </a:pPr>
            <a:r>
              <a:rPr lang="bg" sz="1200">
                <a:solidFill>
                  <a:srgbClr val="444444"/>
                </a:solidFill>
                <a:highlight>
                  <a:srgbClr val="FFFFFF"/>
                </a:highlight>
                <a:latin typeface="Arial"/>
                <a:ea typeface="Arial"/>
                <a:cs typeface="Arial"/>
                <a:sym typeface="Arial"/>
              </a:rPr>
              <a:t>Say you have a dialog for creating and editing customer profiles. It consists of various form controls such as text fields, checkboxes, buttons, etc.</a:t>
            </a:r>
            <a:endParaRPr sz="1200">
              <a:solidFill>
                <a:srgbClr val="444444"/>
              </a:solidFill>
              <a:highlight>
                <a:srgbClr val="FFFFFF"/>
              </a:highlight>
              <a:latin typeface="Arial"/>
              <a:ea typeface="Arial"/>
              <a:cs typeface="Arial"/>
              <a:sym typeface="Arial"/>
            </a:endParaRPr>
          </a:p>
          <a:p>
            <a:pPr indent="0" lvl="0" marL="0" rtl="0" algn="l">
              <a:spcBef>
                <a:spcPts val="1800"/>
              </a:spcBef>
              <a:spcAft>
                <a:spcPts val="1200"/>
              </a:spcAft>
              <a:buNone/>
            </a:pPr>
            <a:r>
              <a:t/>
            </a:r>
            <a:endParaRPr/>
          </a:p>
        </p:txBody>
      </p:sp>
      <p:pic>
        <p:nvPicPr>
          <p:cNvPr id="957" name="Google Shape;957;p126"/>
          <p:cNvPicPr preferRelativeResize="0"/>
          <p:nvPr/>
        </p:nvPicPr>
        <p:blipFill>
          <a:blip r:embed="rId3">
            <a:alphaModFix/>
          </a:blip>
          <a:stretch>
            <a:fillRect/>
          </a:stretch>
        </p:blipFill>
        <p:spPr>
          <a:xfrm>
            <a:off x="1565975" y="1625375"/>
            <a:ext cx="5715000" cy="2571750"/>
          </a:xfrm>
          <a:prstGeom prst="rect">
            <a:avLst/>
          </a:prstGeom>
          <a:noFill/>
          <a:ln>
            <a:noFill/>
          </a:ln>
        </p:spPr>
      </p:pic>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1" name="Shape 961"/>
        <p:cNvGrpSpPr/>
        <p:nvPr/>
      </p:nvGrpSpPr>
      <p:grpSpPr>
        <a:xfrm>
          <a:off x="0" y="0"/>
          <a:ext cx="0" cy="0"/>
          <a:chOff x="0" y="0"/>
          <a:chExt cx="0" cy="0"/>
        </a:xfrm>
      </p:grpSpPr>
      <p:sp>
        <p:nvSpPr>
          <p:cNvPr id="962" name="Google Shape;962;p127"/>
          <p:cNvSpPr txBox="1"/>
          <p:nvPr>
            <p:ph idx="1" type="body"/>
          </p:nvPr>
        </p:nvSpPr>
        <p:spPr>
          <a:xfrm>
            <a:off x="1308750" y="383025"/>
            <a:ext cx="7030500" cy="1288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bg" sz="1200">
                <a:solidFill>
                  <a:srgbClr val="444444"/>
                </a:solidFill>
                <a:highlight>
                  <a:srgbClr val="FFFFFF"/>
                </a:highlight>
                <a:latin typeface="Arial"/>
                <a:ea typeface="Arial"/>
                <a:cs typeface="Arial"/>
                <a:sym typeface="Arial"/>
              </a:rPr>
              <a:t>Some of the form elements may interact with others. For instance, selecting the “I have a dog” checkbox may reveal a hidden text field for entering the dog’s name. Another example is the submit button that has to validate values of all fields before saving the data.</a:t>
            </a:r>
            <a:endParaRPr/>
          </a:p>
        </p:txBody>
      </p:sp>
      <p:pic>
        <p:nvPicPr>
          <p:cNvPr id="963" name="Google Shape;963;p127"/>
          <p:cNvPicPr preferRelativeResize="0"/>
          <p:nvPr/>
        </p:nvPicPr>
        <p:blipFill>
          <a:blip r:embed="rId3">
            <a:alphaModFix/>
          </a:blip>
          <a:stretch>
            <a:fillRect/>
          </a:stretch>
        </p:blipFill>
        <p:spPr>
          <a:xfrm>
            <a:off x="2677025" y="1308100"/>
            <a:ext cx="3429000" cy="1047750"/>
          </a:xfrm>
          <a:prstGeom prst="rect">
            <a:avLst/>
          </a:prstGeom>
          <a:noFill/>
          <a:ln>
            <a:noFill/>
          </a:ln>
        </p:spPr>
      </p:pic>
      <p:sp>
        <p:nvSpPr>
          <p:cNvPr id="964" name="Google Shape;964;p127"/>
          <p:cNvSpPr txBox="1"/>
          <p:nvPr/>
        </p:nvSpPr>
        <p:spPr>
          <a:xfrm>
            <a:off x="1671525" y="2480000"/>
            <a:ext cx="64977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bg" sz="1050">
                <a:solidFill>
                  <a:srgbClr val="999999"/>
                </a:solidFill>
                <a:highlight>
                  <a:srgbClr val="FFFFFF"/>
                </a:highlight>
              </a:rPr>
              <a:t>Elements can have lots of relations with other elements. Hence, changes to some elements may affect the others.</a:t>
            </a:r>
            <a:endParaRPr>
              <a:latin typeface="Nunito"/>
              <a:ea typeface="Nunito"/>
              <a:cs typeface="Nunito"/>
              <a:sym typeface="Nunito"/>
            </a:endParaRPr>
          </a:p>
        </p:txBody>
      </p:sp>
      <p:sp>
        <p:nvSpPr>
          <p:cNvPr id="965" name="Google Shape;965;p127"/>
          <p:cNvSpPr txBox="1"/>
          <p:nvPr/>
        </p:nvSpPr>
        <p:spPr>
          <a:xfrm>
            <a:off x="1502875" y="3233900"/>
            <a:ext cx="66264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bg" sz="1200">
                <a:solidFill>
                  <a:srgbClr val="444444"/>
                </a:solidFill>
                <a:highlight>
                  <a:srgbClr val="FFFFFF"/>
                </a:highlight>
              </a:rPr>
              <a:t>By having this logic implemented directly inside the code of the form elements you make these elements’ classes much harder to reuse in other forms of the app. For example, you won’t be able to use that checkbox class inside another form, because it’s coupled to the dog’s text field. You can use either all the classes involved in rendering the profile form, or none at all.</a:t>
            </a:r>
            <a:endParaRPr>
              <a:latin typeface="Nunito"/>
              <a:ea typeface="Nunito"/>
              <a:cs typeface="Nunito"/>
              <a:sym typeface="Nunito"/>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9" name="Shape 969"/>
        <p:cNvGrpSpPr/>
        <p:nvPr/>
      </p:nvGrpSpPr>
      <p:grpSpPr>
        <a:xfrm>
          <a:off x="0" y="0"/>
          <a:ext cx="0" cy="0"/>
          <a:chOff x="0" y="0"/>
          <a:chExt cx="0" cy="0"/>
        </a:xfrm>
      </p:grpSpPr>
      <p:sp>
        <p:nvSpPr>
          <p:cNvPr id="970" name="Google Shape;970;p128"/>
          <p:cNvSpPr txBox="1"/>
          <p:nvPr>
            <p:ph idx="1" type="body"/>
          </p:nvPr>
        </p:nvSpPr>
        <p:spPr>
          <a:xfrm>
            <a:off x="1303800" y="254050"/>
            <a:ext cx="7030500" cy="2541600"/>
          </a:xfrm>
          <a:prstGeom prst="rect">
            <a:avLst/>
          </a:prstGeom>
        </p:spPr>
        <p:txBody>
          <a:bodyPr anchorCtr="0" anchor="t" bIns="91425" lIns="91425" spcFirstLastPara="1" rIns="91425" wrap="square" tIns="91425">
            <a:normAutofit lnSpcReduction="20000"/>
          </a:bodyPr>
          <a:lstStyle/>
          <a:p>
            <a:pPr indent="0" lvl="0" marL="0" rtl="0" algn="l">
              <a:spcBef>
                <a:spcPts val="1800"/>
              </a:spcBef>
              <a:spcAft>
                <a:spcPts val="0"/>
              </a:spcAft>
              <a:buNone/>
            </a:pPr>
            <a:r>
              <a:rPr b="1" lang="bg" sz="1700">
                <a:solidFill>
                  <a:srgbClr val="444444"/>
                </a:solidFill>
                <a:highlight>
                  <a:srgbClr val="FFFFFF"/>
                </a:highlight>
                <a:latin typeface="Arial"/>
                <a:ea typeface="Arial"/>
                <a:cs typeface="Arial"/>
                <a:sym typeface="Arial"/>
              </a:rPr>
              <a:t>Solution</a:t>
            </a:r>
            <a:endParaRPr b="1" sz="1700">
              <a:solidFill>
                <a:srgbClr val="444444"/>
              </a:solidFill>
              <a:highlight>
                <a:srgbClr val="FFFFFF"/>
              </a:highlight>
              <a:latin typeface="Arial"/>
              <a:ea typeface="Arial"/>
              <a:cs typeface="Arial"/>
              <a:sym typeface="Arial"/>
            </a:endParaRPr>
          </a:p>
          <a:p>
            <a:pPr indent="0" lvl="0" marL="0" rtl="0" algn="l">
              <a:spcBef>
                <a:spcPts val="400"/>
              </a:spcBef>
              <a:spcAft>
                <a:spcPts val="0"/>
              </a:spcAft>
              <a:buNone/>
            </a:pPr>
            <a:r>
              <a:rPr lang="bg" sz="1200">
                <a:solidFill>
                  <a:srgbClr val="444444"/>
                </a:solidFill>
                <a:highlight>
                  <a:srgbClr val="FFFFFF"/>
                </a:highlight>
                <a:latin typeface="Arial"/>
                <a:ea typeface="Arial"/>
                <a:cs typeface="Arial"/>
                <a:sym typeface="Arial"/>
              </a:rPr>
              <a:t>The Mediator pattern suggests that you should cease all direct communication between the components which you want to make independent of each other. Instead, these components must collaborate indirectly, by calling a special mediator object that redirects the calls to appropriate components. As a result, the components depend only on a single mediator class instead of being coupled to dozens of their colleagues.</a:t>
            </a:r>
            <a:endParaRPr sz="1200">
              <a:solidFill>
                <a:srgbClr val="444444"/>
              </a:solidFill>
              <a:highlight>
                <a:srgbClr val="FFFFFF"/>
              </a:highlight>
              <a:latin typeface="Arial"/>
              <a:ea typeface="Arial"/>
              <a:cs typeface="Arial"/>
              <a:sym typeface="Arial"/>
            </a:endParaRPr>
          </a:p>
          <a:p>
            <a:pPr indent="0" lvl="0" marL="0" rtl="0" algn="l">
              <a:spcBef>
                <a:spcPts val="1800"/>
              </a:spcBef>
              <a:spcAft>
                <a:spcPts val="0"/>
              </a:spcAft>
              <a:buNone/>
            </a:pPr>
            <a:r>
              <a:rPr lang="bg" sz="1200">
                <a:solidFill>
                  <a:srgbClr val="444444"/>
                </a:solidFill>
                <a:highlight>
                  <a:srgbClr val="FFFFFF"/>
                </a:highlight>
                <a:latin typeface="Arial"/>
                <a:ea typeface="Arial"/>
                <a:cs typeface="Arial"/>
                <a:sym typeface="Arial"/>
              </a:rPr>
              <a:t>In our example with the profile editing form, the dialog class itself may act as the mediator. Most likely, the dialog class is already aware of all of its sub-elements, so you won’t even need to introduce new dependencies into this class.</a:t>
            </a:r>
            <a:endParaRPr sz="1200">
              <a:solidFill>
                <a:srgbClr val="444444"/>
              </a:solidFill>
              <a:highlight>
                <a:srgbClr val="FFFFFF"/>
              </a:highlight>
              <a:latin typeface="Arial"/>
              <a:ea typeface="Arial"/>
              <a:cs typeface="Arial"/>
              <a:sym typeface="Arial"/>
            </a:endParaRPr>
          </a:p>
          <a:p>
            <a:pPr indent="0" lvl="0" marL="0" rtl="0" algn="l">
              <a:spcBef>
                <a:spcPts val="1800"/>
              </a:spcBef>
              <a:spcAft>
                <a:spcPts val="1200"/>
              </a:spcAft>
              <a:buNone/>
            </a:pPr>
            <a:r>
              <a:t/>
            </a:r>
            <a:endParaRPr/>
          </a:p>
        </p:txBody>
      </p:sp>
      <p:pic>
        <p:nvPicPr>
          <p:cNvPr id="971" name="Google Shape;971;p128"/>
          <p:cNvPicPr preferRelativeResize="0"/>
          <p:nvPr/>
        </p:nvPicPr>
        <p:blipFill>
          <a:blip r:embed="rId3">
            <a:alphaModFix/>
          </a:blip>
          <a:stretch>
            <a:fillRect/>
          </a:stretch>
        </p:blipFill>
        <p:spPr>
          <a:xfrm>
            <a:off x="2627425" y="2347900"/>
            <a:ext cx="4540111" cy="2043050"/>
          </a:xfrm>
          <a:prstGeom prst="rect">
            <a:avLst/>
          </a:prstGeom>
          <a:noFill/>
          <a:ln>
            <a:noFill/>
          </a:ln>
        </p:spPr>
      </p:pic>
      <p:sp>
        <p:nvSpPr>
          <p:cNvPr id="972" name="Google Shape;972;p128"/>
          <p:cNvSpPr txBox="1"/>
          <p:nvPr/>
        </p:nvSpPr>
        <p:spPr>
          <a:xfrm>
            <a:off x="1944300" y="4513575"/>
            <a:ext cx="6443100" cy="346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bg" sz="1050">
                <a:solidFill>
                  <a:srgbClr val="999999"/>
                </a:solidFill>
                <a:highlight>
                  <a:srgbClr val="FFFFFF"/>
                </a:highlight>
              </a:rPr>
              <a:t>UI elements should communicate indirectly, via the mediator object.</a:t>
            </a:r>
            <a:endParaRPr>
              <a:latin typeface="Nunito"/>
              <a:ea typeface="Nunito"/>
              <a:cs typeface="Nunito"/>
              <a:sym typeface="Nunito"/>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6" name="Shape 976"/>
        <p:cNvGrpSpPr/>
        <p:nvPr/>
      </p:nvGrpSpPr>
      <p:grpSpPr>
        <a:xfrm>
          <a:off x="0" y="0"/>
          <a:ext cx="0" cy="0"/>
          <a:chOff x="0" y="0"/>
          <a:chExt cx="0" cy="0"/>
        </a:xfrm>
      </p:grpSpPr>
      <p:sp>
        <p:nvSpPr>
          <p:cNvPr id="977" name="Google Shape;977;p129"/>
          <p:cNvSpPr txBox="1"/>
          <p:nvPr>
            <p:ph type="title"/>
          </p:nvPr>
        </p:nvSpPr>
        <p:spPr>
          <a:xfrm>
            <a:off x="1303800" y="246425"/>
            <a:ext cx="7030500" cy="651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bg"/>
              <a:t>Memento</a:t>
            </a:r>
            <a:endParaRPr/>
          </a:p>
        </p:txBody>
      </p:sp>
      <p:sp>
        <p:nvSpPr>
          <p:cNvPr id="978" name="Google Shape;978;p129"/>
          <p:cNvSpPr txBox="1"/>
          <p:nvPr>
            <p:ph idx="1" type="body"/>
          </p:nvPr>
        </p:nvSpPr>
        <p:spPr>
          <a:xfrm>
            <a:off x="1303800" y="897725"/>
            <a:ext cx="7030500" cy="2541600"/>
          </a:xfrm>
          <a:prstGeom prst="rect">
            <a:avLst/>
          </a:prstGeom>
        </p:spPr>
        <p:txBody>
          <a:bodyPr anchorCtr="0" anchor="t" bIns="91425" lIns="91425" spcFirstLastPara="1" rIns="91425" wrap="square" tIns="91425">
            <a:normAutofit/>
          </a:bodyPr>
          <a:lstStyle/>
          <a:p>
            <a:pPr indent="0" lvl="0" marL="0" rtl="0" algn="l">
              <a:spcBef>
                <a:spcPts val="1800"/>
              </a:spcBef>
              <a:spcAft>
                <a:spcPts val="0"/>
              </a:spcAft>
              <a:buNone/>
            </a:pPr>
            <a:r>
              <a:rPr b="1" lang="bg" sz="1700">
                <a:solidFill>
                  <a:srgbClr val="444444"/>
                </a:solidFill>
                <a:highlight>
                  <a:srgbClr val="FFFFFF"/>
                </a:highlight>
                <a:latin typeface="Arial"/>
                <a:ea typeface="Arial"/>
                <a:cs typeface="Arial"/>
                <a:sym typeface="Arial"/>
              </a:rPr>
              <a:t>Intent</a:t>
            </a:r>
            <a:endParaRPr b="1" sz="1700">
              <a:solidFill>
                <a:srgbClr val="444444"/>
              </a:solidFill>
              <a:highlight>
                <a:srgbClr val="FFFFFF"/>
              </a:highlight>
              <a:latin typeface="Arial"/>
              <a:ea typeface="Arial"/>
              <a:cs typeface="Arial"/>
              <a:sym typeface="Arial"/>
            </a:endParaRPr>
          </a:p>
          <a:p>
            <a:pPr indent="0" lvl="0" marL="0" rtl="0" algn="l">
              <a:spcBef>
                <a:spcPts val="400"/>
              </a:spcBef>
              <a:spcAft>
                <a:spcPts val="0"/>
              </a:spcAft>
              <a:buNone/>
            </a:pPr>
            <a:r>
              <a:rPr lang="bg" sz="1200">
                <a:solidFill>
                  <a:srgbClr val="444444"/>
                </a:solidFill>
                <a:highlight>
                  <a:srgbClr val="FFFFFF"/>
                </a:highlight>
                <a:latin typeface="Arial"/>
                <a:ea typeface="Arial"/>
                <a:cs typeface="Arial"/>
                <a:sym typeface="Arial"/>
              </a:rPr>
              <a:t>Memento is a behavioral design pattern that lets you save and restore the previous state of an object without revealing the details of its implementation.</a:t>
            </a:r>
            <a:endParaRPr sz="1200">
              <a:solidFill>
                <a:srgbClr val="444444"/>
              </a:solidFill>
              <a:highlight>
                <a:srgbClr val="FFFFFF"/>
              </a:highlight>
              <a:latin typeface="Arial"/>
              <a:ea typeface="Arial"/>
              <a:cs typeface="Arial"/>
              <a:sym typeface="Arial"/>
            </a:endParaRPr>
          </a:p>
          <a:p>
            <a:pPr indent="0" lvl="0" marL="0" rtl="0" algn="l">
              <a:spcBef>
                <a:spcPts val="1800"/>
              </a:spcBef>
              <a:spcAft>
                <a:spcPts val="1200"/>
              </a:spcAft>
              <a:buNone/>
            </a:pPr>
            <a:r>
              <a:t/>
            </a:r>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2" name="Shape 982"/>
        <p:cNvGrpSpPr/>
        <p:nvPr/>
      </p:nvGrpSpPr>
      <p:grpSpPr>
        <a:xfrm>
          <a:off x="0" y="0"/>
          <a:ext cx="0" cy="0"/>
          <a:chOff x="0" y="0"/>
          <a:chExt cx="0" cy="0"/>
        </a:xfrm>
      </p:grpSpPr>
      <p:sp>
        <p:nvSpPr>
          <p:cNvPr id="983" name="Google Shape;983;p130"/>
          <p:cNvSpPr txBox="1"/>
          <p:nvPr>
            <p:ph type="title"/>
          </p:nvPr>
        </p:nvSpPr>
        <p:spPr>
          <a:xfrm>
            <a:off x="1303800" y="296000"/>
            <a:ext cx="7030500" cy="5421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2400"/>
              </a:spcBef>
              <a:spcAft>
                <a:spcPts val="0"/>
              </a:spcAft>
              <a:buNone/>
            </a:pPr>
            <a:r>
              <a:rPr lang="bg" sz="2300">
                <a:solidFill>
                  <a:srgbClr val="444444"/>
                </a:solidFill>
                <a:highlight>
                  <a:srgbClr val="FFFFFF"/>
                </a:highlight>
                <a:latin typeface="Arial"/>
                <a:ea typeface="Arial"/>
                <a:cs typeface="Arial"/>
                <a:sym typeface="Arial"/>
              </a:rPr>
              <a:t>Observer</a:t>
            </a:r>
            <a:endParaRPr sz="2300">
              <a:solidFill>
                <a:srgbClr val="444444"/>
              </a:solidFill>
              <a:highlight>
                <a:srgbClr val="FFFFFF"/>
              </a:highlight>
              <a:latin typeface="Arial"/>
              <a:ea typeface="Arial"/>
              <a:cs typeface="Arial"/>
              <a:sym typeface="Arial"/>
            </a:endParaRPr>
          </a:p>
          <a:p>
            <a:pPr indent="0" lvl="0" marL="0" rtl="0" algn="ctr">
              <a:spcBef>
                <a:spcPts val="600"/>
              </a:spcBef>
              <a:spcAft>
                <a:spcPts val="0"/>
              </a:spcAft>
              <a:buNone/>
            </a:pPr>
            <a:r>
              <a:t/>
            </a:r>
            <a:endParaRPr/>
          </a:p>
        </p:txBody>
      </p:sp>
      <p:sp>
        <p:nvSpPr>
          <p:cNvPr id="984" name="Google Shape;984;p130"/>
          <p:cNvSpPr txBox="1"/>
          <p:nvPr>
            <p:ph idx="1" type="body"/>
          </p:nvPr>
        </p:nvSpPr>
        <p:spPr>
          <a:xfrm>
            <a:off x="1303800" y="928625"/>
            <a:ext cx="7030500" cy="1080300"/>
          </a:xfrm>
          <a:prstGeom prst="rect">
            <a:avLst/>
          </a:prstGeom>
        </p:spPr>
        <p:txBody>
          <a:bodyPr anchorCtr="0" anchor="t" bIns="91425" lIns="91425" spcFirstLastPara="1" rIns="91425" wrap="square" tIns="91425">
            <a:normAutofit fontScale="77500" lnSpcReduction="20000"/>
          </a:bodyPr>
          <a:lstStyle/>
          <a:p>
            <a:pPr indent="0" lvl="0" marL="0" rtl="0" algn="l">
              <a:spcBef>
                <a:spcPts val="1800"/>
              </a:spcBef>
              <a:spcAft>
                <a:spcPts val="0"/>
              </a:spcAft>
              <a:buNone/>
            </a:pPr>
            <a:r>
              <a:rPr b="1" lang="bg" sz="1700">
                <a:solidFill>
                  <a:srgbClr val="444444"/>
                </a:solidFill>
                <a:highlight>
                  <a:srgbClr val="FFFFFF"/>
                </a:highlight>
                <a:latin typeface="Arial"/>
                <a:ea typeface="Arial"/>
                <a:cs typeface="Arial"/>
                <a:sym typeface="Arial"/>
              </a:rPr>
              <a:t>Intent</a:t>
            </a:r>
            <a:endParaRPr b="1" sz="1700">
              <a:solidFill>
                <a:srgbClr val="444444"/>
              </a:solidFill>
              <a:highlight>
                <a:srgbClr val="FFFFFF"/>
              </a:highlight>
              <a:latin typeface="Arial"/>
              <a:ea typeface="Arial"/>
              <a:cs typeface="Arial"/>
              <a:sym typeface="Arial"/>
            </a:endParaRPr>
          </a:p>
          <a:p>
            <a:pPr indent="0" lvl="0" marL="0" rtl="0" algn="l">
              <a:spcBef>
                <a:spcPts val="400"/>
              </a:spcBef>
              <a:spcAft>
                <a:spcPts val="0"/>
              </a:spcAft>
              <a:buNone/>
            </a:pPr>
            <a:r>
              <a:rPr lang="bg" sz="1200">
                <a:solidFill>
                  <a:srgbClr val="444444"/>
                </a:solidFill>
                <a:highlight>
                  <a:srgbClr val="FFFFFF"/>
                </a:highlight>
                <a:latin typeface="Arial"/>
                <a:ea typeface="Arial"/>
                <a:cs typeface="Arial"/>
                <a:sym typeface="Arial"/>
              </a:rPr>
              <a:t>Observer is a behavioral design pattern that lets you define a subscription mechanism to notify multiple objects about any events that happen to the object they’re observing.</a:t>
            </a:r>
            <a:endParaRPr sz="1200">
              <a:solidFill>
                <a:srgbClr val="444444"/>
              </a:solidFill>
              <a:highlight>
                <a:srgbClr val="FFFFFF"/>
              </a:highlight>
              <a:latin typeface="Arial"/>
              <a:ea typeface="Arial"/>
              <a:cs typeface="Arial"/>
              <a:sym typeface="Arial"/>
            </a:endParaRPr>
          </a:p>
          <a:p>
            <a:pPr indent="0" lvl="0" marL="0" rtl="0" algn="l">
              <a:spcBef>
                <a:spcPts val="1800"/>
              </a:spcBef>
              <a:spcAft>
                <a:spcPts val="1200"/>
              </a:spcAft>
              <a:buNone/>
            </a:pPr>
            <a:r>
              <a:t/>
            </a:r>
            <a:endParaRPr/>
          </a:p>
        </p:txBody>
      </p:sp>
      <p:pic>
        <p:nvPicPr>
          <p:cNvPr id="985" name="Google Shape;985;p130"/>
          <p:cNvPicPr preferRelativeResize="0"/>
          <p:nvPr/>
        </p:nvPicPr>
        <p:blipFill>
          <a:blip r:embed="rId3">
            <a:alphaModFix/>
          </a:blip>
          <a:stretch>
            <a:fillRect/>
          </a:stretch>
        </p:blipFill>
        <p:spPr>
          <a:xfrm>
            <a:off x="2265350" y="1665325"/>
            <a:ext cx="4527640" cy="2829775"/>
          </a:xfrm>
          <a:prstGeom prst="rect">
            <a:avLst/>
          </a:prstGeom>
          <a:noFill/>
          <a:ln>
            <a:noFill/>
          </a:ln>
        </p:spPr>
      </p:pic>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9" name="Shape 989"/>
        <p:cNvGrpSpPr/>
        <p:nvPr/>
      </p:nvGrpSpPr>
      <p:grpSpPr>
        <a:xfrm>
          <a:off x="0" y="0"/>
          <a:ext cx="0" cy="0"/>
          <a:chOff x="0" y="0"/>
          <a:chExt cx="0" cy="0"/>
        </a:xfrm>
      </p:grpSpPr>
      <p:sp>
        <p:nvSpPr>
          <p:cNvPr id="990" name="Google Shape;990;p131"/>
          <p:cNvSpPr txBox="1"/>
          <p:nvPr>
            <p:ph idx="1" type="body"/>
          </p:nvPr>
        </p:nvSpPr>
        <p:spPr>
          <a:xfrm>
            <a:off x="1308750" y="348300"/>
            <a:ext cx="7030500" cy="2097000"/>
          </a:xfrm>
          <a:prstGeom prst="rect">
            <a:avLst/>
          </a:prstGeom>
        </p:spPr>
        <p:txBody>
          <a:bodyPr anchorCtr="0" anchor="t" bIns="91425" lIns="91425" spcFirstLastPara="1" rIns="91425" wrap="square" tIns="91425">
            <a:normAutofit lnSpcReduction="20000"/>
          </a:bodyPr>
          <a:lstStyle/>
          <a:p>
            <a:pPr indent="0" lvl="0" marL="0" rtl="0" algn="l">
              <a:spcBef>
                <a:spcPts val="1800"/>
              </a:spcBef>
              <a:spcAft>
                <a:spcPts val="0"/>
              </a:spcAft>
              <a:buNone/>
            </a:pPr>
            <a:r>
              <a:rPr b="1" lang="bg" sz="1700">
                <a:solidFill>
                  <a:srgbClr val="444444"/>
                </a:solidFill>
                <a:highlight>
                  <a:srgbClr val="FFFFFF"/>
                </a:highlight>
                <a:latin typeface="Arial"/>
                <a:ea typeface="Arial"/>
                <a:cs typeface="Arial"/>
                <a:sym typeface="Arial"/>
              </a:rPr>
              <a:t>Problem</a:t>
            </a:r>
            <a:endParaRPr b="1" sz="1700">
              <a:solidFill>
                <a:srgbClr val="444444"/>
              </a:solidFill>
              <a:highlight>
                <a:srgbClr val="FFFFFF"/>
              </a:highlight>
              <a:latin typeface="Arial"/>
              <a:ea typeface="Arial"/>
              <a:cs typeface="Arial"/>
              <a:sym typeface="Arial"/>
            </a:endParaRPr>
          </a:p>
          <a:p>
            <a:pPr indent="0" lvl="0" marL="0" rtl="0" algn="l">
              <a:spcBef>
                <a:spcPts val="400"/>
              </a:spcBef>
              <a:spcAft>
                <a:spcPts val="0"/>
              </a:spcAft>
              <a:buNone/>
            </a:pPr>
            <a:r>
              <a:rPr lang="bg" sz="1200">
                <a:solidFill>
                  <a:srgbClr val="444444"/>
                </a:solidFill>
                <a:highlight>
                  <a:srgbClr val="FFFFFF"/>
                </a:highlight>
                <a:latin typeface="Arial"/>
                <a:ea typeface="Arial"/>
                <a:cs typeface="Arial"/>
                <a:sym typeface="Arial"/>
              </a:rPr>
              <a:t>Imagine that you have two types of objects: a </a:t>
            </a:r>
            <a:r>
              <a:rPr lang="bg" sz="1200">
                <a:solidFill>
                  <a:srgbClr val="444444"/>
                </a:solidFill>
                <a:highlight>
                  <a:srgbClr val="EEEEEE"/>
                </a:highlight>
                <a:latin typeface="Courier New"/>
                <a:ea typeface="Courier New"/>
                <a:cs typeface="Courier New"/>
                <a:sym typeface="Courier New"/>
              </a:rPr>
              <a:t>Customer</a:t>
            </a:r>
            <a:r>
              <a:rPr lang="bg" sz="1200">
                <a:solidFill>
                  <a:srgbClr val="444444"/>
                </a:solidFill>
                <a:highlight>
                  <a:srgbClr val="FFFFFF"/>
                </a:highlight>
                <a:latin typeface="Arial"/>
                <a:ea typeface="Arial"/>
                <a:cs typeface="Arial"/>
                <a:sym typeface="Arial"/>
              </a:rPr>
              <a:t> and a </a:t>
            </a:r>
            <a:r>
              <a:rPr lang="bg" sz="1200">
                <a:solidFill>
                  <a:srgbClr val="444444"/>
                </a:solidFill>
                <a:highlight>
                  <a:srgbClr val="EEEEEE"/>
                </a:highlight>
                <a:latin typeface="Courier New"/>
                <a:ea typeface="Courier New"/>
                <a:cs typeface="Courier New"/>
                <a:sym typeface="Courier New"/>
              </a:rPr>
              <a:t>Store</a:t>
            </a:r>
            <a:r>
              <a:rPr lang="bg" sz="1200">
                <a:solidFill>
                  <a:srgbClr val="444444"/>
                </a:solidFill>
                <a:highlight>
                  <a:srgbClr val="FFFFFF"/>
                </a:highlight>
                <a:latin typeface="Arial"/>
                <a:ea typeface="Arial"/>
                <a:cs typeface="Arial"/>
                <a:sym typeface="Arial"/>
              </a:rPr>
              <a:t>. The customer is very interested in a particular brand of product (say, it’s a new model of the iPhone) which should become available in the store very soon.</a:t>
            </a:r>
            <a:endParaRPr sz="1200">
              <a:solidFill>
                <a:srgbClr val="444444"/>
              </a:solidFill>
              <a:highlight>
                <a:srgbClr val="FFFFFF"/>
              </a:highlight>
              <a:latin typeface="Arial"/>
              <a:ea typeface="Arial"/>
              <a:cs typeface="Arial"/>
              <a:sym typeface="Arial"/>
            </a:endParaRPr>
          </a:p>
          <a:p>
            <a:pPr indent="0" lvl="0" marL="0" rtl="0" algn="l">
              <a:spcBef>
                <a:spcPts val="1800"/>
              </a:spcBef>
              <a:spcAft>
                <a:spcPts val="0"/>
              </a:spcAft>
              <a:buNone/>
            </a:pPr>
            <a:r>
              <a:rPr lang="bg" sz="1200">
                <a:solidFill>
                  <a:srgbClr val="444444"/>
                </a:solidFill>
                <a:highlight>
                  <a:srgbClr val="FFFFFF"/>
                </a:highlight>
                <a:latin typeface="Arial"/>
                <a:ea typeface="Arial"/>
                <a:cs typeface="Arial"/>
                <a:sym typeface="Arial"/>
              </a:rPr>
              <a:t>The customer could visit the store every day and check product availability. But while the product is still en route, most of these trips would be pointless.</a:t>
            </a:r>
            <a:endParaRPr sz="1200">
              <a:solidFill>
                <a:srgbClr val="444444"/>
              </a:solidFill>
              <a:highlight>
                <a:srgbClr val="FFFFFF"/>
              </a:highlight>
              <a:latin typeface="Arial"/>
              <a:ea typeface="Arial"/>
              <a:cs typeface="Arial"/>
              <a:sym typeface="Arial"/>
            </a:endParaRPr>
          </a:p>
          <a:p>
            <a:pPr indent="0" lvl="0" marL="0" rtl="0" algn="l">
              <a:spcBef>
                <a:spcPts val="1800"/>
              </a:spcBef>
              <a:spcAft>
                <a:spcPts val="1200"/>
              </a:spcAft>
              <a:buNone/>
            </a:pPr>
            <a:r>
              <a:t/>
            </a:r>
            <a:endParaRPr/>
          </a:p>
        </p:txBody>
      </p:sp>
      <p:pic>
        <p:nvPicPr>
          <p:cNvPr id="991" name="Google Shape;991;p131"/>
          <p:cNvPicPr preferRelativeResize="0"/>
          <p:nvPr/>
        </p:nvPicPr>
        <p:blipFill>
          <a:blip r:embed="rId3">
            <a:alphaModFix/>
          </a:blip>
          <a:stretch>
            <a:fillRect/>
          </a:stretch>
        </p:blipFill>
        <p:spPr>
          <a:xfrm>
            <a:off x="2498475" y="1938025"/>
            <a:ext cx="4786800" cy="2393400"/>
          </a:xfrm>
          <a:prstGeom prst="rect">
            <a:avLst/>
          </a:prstGeom>
          <a:noFill/>
          <a:ln>
            <a:noFill/>
          </a:ln>
        </p:spPr>
      </p:pic>
      <p:sp>
        <p:nvSpPr>
          <p:cNvPr id="992" name="Google Shape;992;p131"/>
          <p:cNvSpPr txBox="1"/>
          <p:nvPr/>
        </p:nvSpPr>
        <p:spPr>
          <a:xfrm>
            <a:off x="2623825" y="4493750"/>
            <a:ext cx="4374600" cy="346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bg" sz="1050">
                <a:solidFill>
                  <a:srgbClr val="999999"/>
                </a:solidFill>
                <a:highlight>
                  <a:srgbClr val="FFFFFF"/>
                </a:highlight>
              </a:rPr>
              <a:t>Visiting the store vs. sending spam</a:t>
            </a:r>
            <a:endParaRPr>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4"/>
          <p:cNvSpPr txBox="1"/>
          <p:nvPr>
            <p:ph idx="1" type="body"/>
          </p:nvPr>
        </p:nvSpPr>
        <p:spPr>
          <a:xfrm>
            <a:off x="1322550" y="135850"/>
            <a:ext cx="7030500" cy="48501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bg" sz="1000">
                <a:solidFill>
                  <a:srgbClr val="CC7832"/>
                </a:solidFill>
                <a:highlight>
                  <a:schemeClr val="lt1"/>
                </a:highlight>
                <a:latin typeface="Courier New"/>
                <a:ea typeface="Courier New"/>
                <a:cs typeface="Courier New"/>
                <a:sym typeface="Courier New"/>
              </a:rPr>
              <a:t>class </a:t>
            </a:r>
            <a:r>
              <a:rPr lang="bg" sz="1000">
                <a:solidFill>
                  <a:srgbClr val="A9B7C6"/>
                </a:solidFill>
                <a:highlight>
                  <a:schemeClr val="lt1"/>
                </a:highlight>
                <a:latin typeface="Courier New"/>
                <a:ea typeface="Courier New"/>
                <a:cs typeface="Courier New"/>
                <a:sym typeface="Courier New"/>
              </a:rPr>
              <a:t>MyEquivalence:</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A9B7C6"/>
                </a:solidFill>
                <a:highlight>
                  <a:schemeClr val="lt1"/>
                </a:highlight>
                <a:latin typeface="Courier New"/>
                <a:ea typeface="Courier New"/>
                <a:cs typeface="Courier New"/>
                <a:sym typeface="Courier New"/>
              </a:rPr>
              <a:t>   </a:t>
            </a:r>
            <a:r>
              <a:rPr lang="bg" sz="1000">
                <a:solidFill>
                  <a:srgbClr val="CC7832"/>
                </a:solidFill>
                <a:highlight>
                  <a:schemeClr val="lt1"/>
                </a:highlight>
                <a:latin typeface="Courier New"/>
                <a:ea typeface="Courier New"/>
                <a:cs typeface="Courier New"/>
                <a:sym typeface="Courier New"/>
              </a:rPr>
              <a:t>def </a:t>
            </a:r>
            <a:r>
              <a:rPr lang="bg" sz="1000">
                <a:solidFill>
                  <a:srgbClr val="B200B2"/>
                </a:solidFill>
                <a:highlight>
                  <a:schemeClr val="lt1"/>
                </a:highlight>
                <a:latin typeface="Courier New"/>
                <a:ea typeface="Courier New"/>
                <a:cs typeface="Courier New"/>
                <a:sym typeface="Courier New"/>
              </a:rPr>
              <a:t>__eq__</a:t>
            </a:r>
            <a:r>
              <a:rPr lang="bg" sz="1000">
                <a:solidFill>
                  <a:srgbClr val="A9B7C6"/>
                </a:solidFill>
                <a:highlight>
                  <a:schemeClr val="lt1"/>
                </a:highlight>
                <a:latin typeface="Courier New"/>
                <a:ea typeface="Courier New"/>
                <a:cs typeface="Courier New"/>
                <a:sym typeface="Courier New"/>
              </a:rPr>
              <a:t>(</a:t>
            </a:r>
            <a:r>
              <a:rPr lang="bg" sz="1000">
                <a:solidFill>
                  <a:srgbClr val="94558D"/>
                </a:solidFill>
                <a:highlight>
                  <a:schemeClr val="lt1"/>
                </a:highlight>
                <a:latin typeface="Courier New"/>
                <a:ea typeface="Courier New"/>
                <a:cs typeface="Courier New"/>
                <a:sym typeface="Courier New"/>
              </a:rPr>
              <a:t>self</a:t>
            </a:r>
            <a:r>
              <a:rPr lang="bg" sz="1000">
                <a:solidFill>
                  <a:srgbClr val="CC7832"/>
                </a:solidFill>
                <a:highlight>
                  <a:schemeClr val="lt1"/>
                </a:highlight>
                <a:latin typeface="Courier New"/>
                <a:ea typeface="Courier New"/>
                <a:cs typeface="Courier New"/>
                <a:sym typeface="Courier New"/>
              </a:rPr>
              <a:t>, </a:t>
            </a:r>
            <a:r>
              <a:rPr lang="bg" sz="1000">
                <a:solidFill>
                  <a:srgbClr val="A9B7C6"/>
                </a:solidFill>
                <a:highlight>
                  <a:schemeClr val="lt1"/>
                </a:highlight>
                <a:latin typeface="Courier New"/>
                <a:ea typeface="Courier New"/>
                <a:cs typeface="Courier New"/>
                <a:sym typeface="Courier New"/>
              </a:rPr>
              <a:t>other):</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A9B7C6"/>
                </a:solidFill>
                <a:highlight>
                  <a:schemeClr val="lt1"/>
                </a:highlight>
                <a:latin typeface="Courier New"/>
                <a:ea typeface="Courier New"/>
                <a:cs typeface="Courier New"/>
                <a:sym typeface="Courier New"/>
              </a:rPr>
              <a:t>       </a:t>
            </a:r>
            <a:r>
              <a:rPr lang="bg" sz="1000">
                <a:solidFill>
                  <a:srgbClr val="8888C6"/>
                </a:solidFill>
                <a:highlight>
                  <a:schemeClr val="lt1"/>
                </a:highlight>
                <a:latin typeface="Courier New"/>
                <a:ea typeface="Courier New"/>
                <a:cs typeface="Courier New"/>
                <a:sym typeface="Courier New"/>
              </a:rPr>
              <a:t>print</a:t>
            </a:r>
            <a:r>
              <a:rPr lang="bg" sz="1000">
                <a:solidFill>
                  <a:srgbClr val="A9B7C6"/>
                </a:solidFill>
                <a:highlight>
                  <a:schemeClr val="lt1"/>
                </a:highlight>
                <a:latin typeface="Courier New"/>
                <a:ea typeface="Courier New"/>
                <a:cs typeface="Courier New"/>
                <a:sym typeface="Courier New"/>
              </a:rPr>
              <a:t>(</a:t>
            </a:r>
            <a:r>
              <a:rPr lang="bg" sz="1000">
                <a:solidFill>
                  <a:srgbClr val="6A8759"/>
                </a:solidFill>
                <a:highlight>
                  <a:schemeClr val="lt1"/>
                </a:highlight>
                <a:latin typeface="Courier New"/>
                <a:ea typeface="Courier New"/>
                <a:cs typeface="Courier New"/>
                <a:sym typeface="Courier New"/>
              </a:rPr>
              <a:t>'MyEquivalence:</a:t>
            </a:r>
            <a:r>
              <a:rPr lang="bg" sz="1000">
                <a:solidFill>
                  <a:srgbClr val="CC7832"/>
                </a:solidFill>
                <a:highlight>
                  <a:schemeClr val="lt1"/>
                </a:highlight>
                <a:latin typeface="Courier New"/>
                <a:ea typeface="Courier New"/>
                <a:cs typeface="Courier New"/>
                <a:sym typeface="Courier New"/>
              </a:rPr>
              <a:t>\n</a:t>
            </a:r>
            <a:r>
              <a:rPr lang="bg" sz="1000">
                <a:solidFill>
                  <a:srgbClr val="6A8759"/>
                </a:solidFill>
                <a:highlight>
                  <a:schemeClr val="lt1"/>
                </a:highlight>
                <a:latin typeface="Courier New"/>
                <a:ea typeface="Courier New"/>
                <a:cs typeface="Courier New"/>
                <a:sym typeface="Courier New"/>
              </a:rPr>
              <a:t>'</a:t>
            </a:r>
            <a:endParaRPr sz="1000">
              <a:solidFill>
                <a:srgbClr val="6A8759"/>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6A8759"/>
                </a:solidFill>
                <a:highlight>
                  <a:schemeClr val="lt1"/>
                </a:highlight>
                <a:latin typeface="Courier New"/>
                <a:ea typeface="Courier New"/>
                <a:cs typeface="Courier New"/>
                <a:sym typeface="Courier New"/>
              </a:rPr>
              <a:t>             '% r</a:t>
            </a:r>
            <a:r>
              <a:rPr lang="bg" sz="1000">
                <a:solidFill>
                  <a:srgbClr val="CC7832"/>
                </a:solidFill>
                <a:highlight>
                  <a:schemeClr val="lt1"/>
                </a:highlight>
                <a:latin typeface="Courier New"/>
                <a:ea typeface="Courier New"/>
                <a:cs typeface="Courier New"/>
                <a:sym typeface="Courier New"/>
              </a:rPr>
              <a:t>\n</a:t>
            </a:r>
            <a:r>
              <a:rPr lang="bg" sz="1000">
                <a:solidFill>
                  <a:srgbClr val="6A8759"/>
                </a:solidFill>
                <a:highlight>
                  <a:schemeClr val="lt1"/>
                </a:highlight>
                <a:latin typeface="Courier New"/>
                <a:ea typeface="Courier New"/>
                <a:cs typeface="Courier New"/>
                <a:sym typeface="Courier New"/>
              </a:rPr>
              <a:t> % r' </a:t>
            </a:r>
            <a:r>
              <a:rPr lang="bg" sz="1000">
                <a:solidFill>
                  <a:srgbClr val="A9B7C6"/>
                </a:solidFill>
                <a:highlight>
                  <a:schemeClr val="lt1"/>
                </a:highlight>
                <a:latin typeface="Courier New"/>
                <a:ea typeface="Courier New"/>
                <a:cs typeface="Courier New"/>
                <a:sym typeface="Courier New"/>
              </a:rPr>
              <a:t>%(</a:t>
            </a:r>
            <a:r>
              <a:rPr lang="bg" sz="1000">
                <a:solidFill>
                  <a:srgbClr val="94558D"/>
                </a:solidFill>
                <a:highlight>
                  <a:schemeClr val="lt1"/>
                </a:highlight>
                <a:latin typeface="Courier New"/>
                <a:ea typeface="Courier New"/>
                <a:cs typeface="Courier New"/>
                <a:sym typeface="Courier New"/>
              </a:rPr>
              <a:t>self</a:t>
            </a:r>
            <a:r>
              <a:rPr lang="bg" sz="1000">
                <a:solidFill>
                  <a:srgbClr val="CC7832"/>
                </a:solidFill>
                <a:highlight>
                  <a:schemeClr val="lt1"/>
                </a:highlight>
                <a:latin typeface="Courier New"/>
                <a:ea typeface="Courier New"/>
                <a:cs typeface="Courier New"/>
                <a:sym typeface="Courier New"/>
              </a:rPr>
              <a:t>, </a:t>
            </a:r>
            <a:r>
              <a:rPr lang="bg" sz="1000">
                <a:solidFill>
                  <a:srgbClr val="A9B7C6"/>
                </a:solidFill>
                <a:highlight>
                  <a:schemeClr val="lt1"/>
                </a:highlight>
                <a:latin typeface="Courier New"/>
                <a:ea typeface="Courier New"/>
                <a:cs typeface="Courier New"/>
                <a:sym typeface="Courier New"/>
              </a:rPr>
              <a:t>other))</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A9B7C6"/>
                </a:solidFill>
                <a:highlight>
                  <a:schemeClr val="lt1"/>
                </a:highlight>
                <a:latin typeface="Courier New"/>
                <a:ea typeface="Courier New"/>
                <a:cs typeface="Courier New"/>
                <a:sym typeface="Courier New"/>
              </a:rPr>
              <a:t>       </a:t>
            </a:r>
            <a:r>
              <a:rPr lang="bg" sz="1000">
                <a:solidFill>
                  <a:srgbClr val="CC7832"/>
                </a:solidFill>
                <a:highlight>
                  <a:schemeClr val="lt1"/>
                </a:highlight>
                <a:latin typeface="Courier New"/>
                <a:ea typeface="Courier New"/>
                <a:cs typeface="Courier New"/>
                <a:sym typeface="Courier New"/>
              </a:rPr>
              <a:t>return </a:t>
            </a:r>
            <a:r>
              <a:rPr lang="bg" sz="1000">
                <a:solidFill>
                  <a:srgbClr val="94558D"/>
                </a:solidFill>
                <a:highlight>
                  <a:schemeClr val="lt1"/>
                </a:highlight>
                <a:latin typeface="Courier New"/>
                <a:ea typeface="Courier New"/>
                <a:cs typeface="Courier New"/>
                <a:sym typeface="Courier New"/>
              </a:rPr>
              <a:t>self </a:t>
            </a:r>
            <a:r>
              <a:rPr lang="bg" sz="1000">
                <a:solidFill>
                  <a:srgbClr val="CC7832"/>
                </a:solidFill>
                <a:highlight>
                  <a:schemeClr val="lt1"/>
                </a:highlight>
                <a:latin typeface="Courier New"/>
                <a:ea typeface="Courier New"/>
                <a:cs typeface="Courier New"/>
                <a:sym typeface="Courier New"/>
              </a:rPr>
              <a:t>is </a:t>
            </a:r>
            <a:r>
              <a:rPr lang="bg" sz="1000">
                <a:solidFill>
                  <a:srgbClr val="A9B7C6"/>
                </a:solidFill>
                <a:highlight>
                  <a:schemeClr val="lt1"/>
                </a:highlight>
                <a:latin typeface="Courier New"/>
                <a:ea typeface="Courier New"/>
                <a:cs typeface="Courier New"/>
                <a:sym typeface="Courier New"/>
              </a:rPr>
              <a:t>other</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CC7832"/>
                </a:solidFill>
                <a:highlight>
                  <a:schemeClr val="lt1"/>
                </a:highlight>
                <a:latin typeface="Courier New"/>
                <a:ea typeface="Courier New"/>
                <a:cs typeface="Courier New"/>
                <a:sym typeface="Courier New"/>
              </a:rPr>
              <a:t>class </a:t>
            </a:r>
            <a:r>
              <a:rPr lang="bg" sz="1000">
                <a:solidFill>
                  <a:srgbClr val="A9B7C6"/>
                </a:solidFill>
                <a:highlight>
                  <a:schemeClr val="lt1"/>
                </a:highlight>
                <a:latin typeface="Courier New"/>
                <a:ea typeface="Courier New"/>
                <a:cs typeface="Courier New"/>
                <a:sym typeface="Courier New"/>
              </a:rPr>
              <a:t>YourEquivalence:</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A9B7C6"/>
                </a:solidFill>
                <a:highlight>
                  <a:schemeClr val="lt1"/>
                </a:highlight>
                <a:latin typeface="Courier New"/>
                <a:ea typeface="Courier New"/>
                <a:cs typeface="Courier New"/>
                <a:sym typeface="Courier New"/>
              </a:rPr>
              <a:t>   </a:t>
            </a:r>
            <a:r>
              <a:rPr lang="bg" sz="1000">
                <a:solidFill>
                  <a:srgbClr val="CC7832"/>
                </a:solidFill>
                <a:highlight>
                  <a:schemeClr val="lt1"/>
                </a:highlight>
                <a:latin typeface="Courier New"/>
                <a:ea typeface="Courier New"/>
                <a:cs typeface="Courier New"/>
                <a:sym typeface="Courier New"/>
              </a:rPr>
              <a:t>def </a:t>
            </a:r>
            <a:r>
              <a:rPr lang="bg" sz="1000">
                <a:solidFill>
                  <a:srgbClr val="B200B2"/>
                </a:solidFill>
                <a:highlight>
                  <a:schemeClr val="lt1"/>
                </a:highlight>
                <a:latin typeface="Courier New"/>
                <a:ea typeface="Courier New"/>
                <a:cs typeface="Courier New"/>
                <a:sym typeface="Courier New"/>
              </a:rPr>
              <a:t>__eq__</a:t>
            </a:r>
            <a:r>
              <a:rPr lang="bg" sz="1000">
                <a:solidFill>
                  <a:srgbClr val="A9B7C6"/>
                </a:solidFill>
                <a:highlight>
                  <a:schemeClr val="lt1"/>
                </a:highlight>
                <a:latin typeface="Courier New"/>
                <a:ea typeface="Courier New"/>
                <a:cs typeface="Courier New"/>
                <a:sym typeface="Courier New"/>
              </a:rPr>
              <a:t>(</a:t>
            </a:r>
            <a:r>
              <a:rPr lang="bg" sz="1000">
                <a:solidFill>
                  <a:srgbClr val="94558D"/>
                </a:solidFill>
                <a:highlight>
                  <a:schemeClr val="lt1"/>
                </a:highlight>
                <a:latin typeface="Courier New"/>
                <a:ea typeface="Courier New"/>
                <a:cs typeface="Courier New"/>
                <a:sym typeface="Courier New"/>
              </a:rPr>
              <a:t>self</a:t>
            </a:r>
            <a:r>
              <a:rPr lang="bg" sz="1000">
                <a:solidFill>
                  <a:srgbClr val="CC7832"/>
                </a:solidFill>
                <a:highlight>
                  <a:schemeClr val="lt1"/>
                </a:highlight>
                <a:latin typeface="Courier New"/>
                <a:ea typeface="Courier New"/>
                <a:cs typeface="Courier New"/>
                <a:sym typeface="Courier New"/>
              </a:rPr>
              <a:t>, </a:t>
            </a:r>
            <a:r>
              <a:rPr lang="bg" sz="1000">
                <a:solidFill>
                  <a:srgbClr val="A9B7C6"/>
                </a:solidFill>
                <a:highlight>
                  <a:schemeClr val="lt1"/>
                </a:highlight>
                <a:latin typeface="Courier New"/>
                <a:ea typeface="Courier New"/>
                <a:cs typeface="Courier New"/>
                <a:sym typeface="Courier New"/>
              </a:rPr>
              <a:t>other):</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A9B7C6"/>
                </a:solidFill>
                <a:highlight>
                  <a:schemeClr val="lt1"/>
                </a:highlight>
                <a:latin typeface="Courier New"/>
                <a:ea typeface="Courier New"/>
                <a:cs typeface="Courier New"/>
                <a:sym typeface="Courier New"/>
              </a:rPr>
              <a:t>       </a:t>
            </a:r>
            <a:r>
              <a:rPr lang="bg" sz="1000">
                <a:solidFill>
                  <a:srgbClr val="8888C6"/>
                </a:solidFill>
                <a:highlight>
                  <a:schemeClr val="lt1"/>
                </a:highlight>
                <a:latin typeface="Courier New"/>
                <a:ea typeface="Courier New"/>
                <a:cs typeface="Courier New"/>
                <a:sym typeface="Courier New"/>
              </a:rPr>
              <a:t>print</a:t>
            </a:r>
            <a:r>
              <a:rPr lang="bg" sz="1000">
                <a:solidFill>
                  <a:srgbClr val="A9B7C6"/>
                </a:solidFill>
                <a:highlight>
                  <a:schemeClr val="lt1"/>
                </a:highlight>
                <a:latin typeface="Courier New"/>
                <a:ea typeface="Courier New"/>
                <a:cs typeface="Courier New"/>
                <a:sym typeface="Courier New"/>
              </a:rPr>
              <a:t>(</a:t>
            </a:r>
            <a:r>
              <a:rPr lang="bg" sz="1000">
                <a:solidFill>
                  <a:srgbClr val="6A8759"/>
                </a:solidFill>
                <a:highlight>
                  <a:schemeClr val="lt1"/>
                </a:highlight>
                <a:latin typeface="Courier New"/>
                <a:ea typeface="Courier New"/>
                <a:cs typeface="Courier New"/>
                <a:sym typeface="Courier New"/>
              </a:rPr>
              <a:t>'Your Equivalence:</a:t>
            </a:r>
            <a:r>
              <a:rPr lang="bg" sz="1000">
                <a:solidFill>
                  <a:srgbClr val="CC7832"/>
                </a:solidFill>
                <a:highlight>
                  <a:schemeClr val="lt1"/>
                </a:highlight>
                <a:latin typeface="Courier New"/>
                <a:ea typeface="Courier New"/>
                <a:cs typeface="Courier New"/>
                <a:sym typeface="Courier New"/>
              </a:rPr>
              <a:t>\n</a:t>
            </a:r>
            <a:r>
              <a:rPr lang="bg" sz="1000">
                <a:solidFill>
                  <a:srgbClr val="6A8759"/>
                </a:solidFill>
                <a:highlight>
                  <a:schemeClr val="lt1"/>
                </a:highlight>
                <a:latin typeface="Courier New"/>
                <a:ea typeface="Courier New"/>
                <a:cs typeface="Courier New"/>
                <a:sym typeface="Courier New"/>
              </a:rPr>
              <a:t>'</a:t>
            </a:r>
            <a:endParaRPr sz="1000">
              <a:solidFill>
                <a:srgbClr val="6A8759"/>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6A8759"/>
                </a:solidFill>
                <a:highlight>
                  <a:schemeClr val="lt1"/>
                </a:highlight>
                <a:latin typeface="Courier New"/>
                <a:ea typeface="Courier New"/>
                <a:cs typeface="Courier New"/>
                <a:sym typeface="Courier New"/>
              </a:rPr>
              <a:t>             '% r</a:t>
            </a:r>
            <a:r>
              <a:rPr lang="bg" sz="1000">
                <a:solidFill>
                  <a:srgbClr val="CC7832"/>
                </a:solidFill>
                <a:highlight>
                  <a:schemeClr val="lt1"/>
                </a:highlight>
                <a:latin typeface="Courier New"/>
                <a:ea typeface="Courier New"/>
                <a:cs typeface="Courier New"/>
                <a:sym typeface="Courier New"/>
              </a:rPr>
              <a:t>\n</a:t>
            </a:r>
            <a:r>
              <a:rPr lang="bg" sz="1000">
                <a:solidFill>
                  <a:srgbClr val="6A8759"/>
                </a:solidFill>
                <a:highlight>
                  <a:schemeClr val="lt1"/>
                </a:highlight>
                <a:latin typeface="Courier New"/>
                <a:ea typeface="Courier New"/>
                <a:cs typeface="Courier New"/>
                <a:sym typeface="Courier New"/>
              </a:rPr>
              <a:t> % r' </a:t>
            </a:r>
            <a:r>
              <a:rPr lang="bg" sz="1000">
                <a:solidFill>
                  <a:srgbClr val="A9B7C6"/>
                </a:solidFill>
                <a:highlight>
                  <a:schemeClr val="lt1"/>
                </a:highlight>
                <a:latin typeface="Courier New"/>
                <a:ea typeface="Courier New"/>
                <a:cs typeface="Courier New"/>
                <a:sym typeface="Courier New"/>
              </a:rPr>
              <a:t>%(</a:t>
            </a:r>
            <a:r>
              <a:rPr lang="bg" sz="1000">
                <a:solidFill>
                  <a:srgbClr val="94558D"/>
                </a:solidFill>
                <a:highlight>
                  <a:schemeClr val="lt1"/>
                </a:highlight>
                <a:latin typeface="Courier New"/>
                <a:ea typeface="Courier New"/>
                <a:cs typeface="Courier New"/>
                <a:sym typeface="Courier New"/>
              </a:rPr>
              <a:t>self</a:t>
            </a:r>
            <a:r>
              <a:rPr lang="bg" sz="1000">
                <a:solidFill>
                  <a:srgbClr val="CC7832"/>
                </a:solidFill>
                <a:highlight>
                  <a:schemeClr val="lt1"/>
                </a:highlight>
                <a:latin typeface="Courier New"/>
                <a:ea typeface="Courier New"/>
                <a:cs typeface="Courier New"/>
                <a:sym typeface="Courier New"/>
              </a:rPr>
              <a:t>, </a:t>
            </a:r>
            <a:r>
              <a:rPr lang="bg" sz="1000">
                <a:solidFill>
                  <a:srgbClr val="A9B7C6"/>
                </a:solidFill>
                <a:highlight>
                  <a:schemeClr val="lt1"/>
                </a:highlight>
                <a:latin typeface="Courier New"/>
                <a:ea typeface="Courier New"/>
                <a:cs typeface="Courier New"/>
                <a:sym typeface="Courier New"/>
              </a:rPr>
              <a:t>other))</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A9B7C6"/>
                </a:solidFill>
                <a:highlight>
                  <a:schemeClr val="lt1"/>
                </a:highlight>
                <a:latin typeface="Courier New"/>
                <a:ea typeface="Courier New"/>
                <a:cs typeface="Courier New"/>
                <a:sym typeface="Courier New"/>
              </a:rPr>
              <a:t>       </a:t>
            </a:r>
            <a:r>
              <a:rPr lang="bg" sz="1000">
                <a:solidFill>
                  <a:srgbClr val="CC7832"/>
                </a:solidFill>
                <a:highlight>
                  <a:schemeClr val="lt1"/>
                </a:highlight>
                <a:latin typeface="Courier New"/>
                <a:ea typeface="Courier New"/>
                <a:cs typeface="Courier New"/>
                <a:sym typeface="Courier New"/>
              </a:rPr>
              <a:t>return </a:t>
            </a:r>
            <a:r>
              <a:rPr lang="bg" sz="1000">
                <a:solidFill>
                  <a:srgbClr val="94558D"/>
                </a:solidFill>
                <a:highlight>
                  <a:schemeClr val="lt1"/>
                </a:highlight>
                <a:latin typeface="Courier New"/>
                <a:ea typeface="Courier New"/>
                <a:cs typeface="Courier New"/>
                <a:sym typeface="Courier New"/>
              </a:rPr>
              <a:t>self </a:t>
            </a:r>
            <a:r>
              <a:rPr lang="bg" sz="1000">
                <a:solidFill>
                  <a:srgbClr val="CC7832"/>
                </a:solidFill>
                <a:highlight>
                  <a:schemeClr val="lt1"/>
                </a:highlight>
                <a:latin typeface="Courier New"/>
                <a:ea typeface="Courier New"/>
                <a:cs typeface="Courier New"/>
                <a:sym typeface="Courier New"/>
              </a:rPr>
              <a:t>is </a:t>
            </a:r>
            <a:r>
              <a:rPr lang="bg" sz="1000">
                <a:solidFill>
                  <a:srgbClr val="A9B7C6"/>
                </a:solidFill>
                <a:highlight>
                  <a:schemeClr val="lt1"/>
                </a:highlight>
                <a:latin typeface="Courier New"/>
                <a:ea typeface="Courier New"/>
                <a:cs typeface="Courier New"/>
                <a:sym typeface="Courier New"/>
              </a:rPr>
              <a:t>other</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A9B7C6"/>
                </a:solidFill>
                <a:highlight>
                  <a:schemeClr val="lt1"/>
                </a:highlight>
                <a:latin typeface="Courier New"/>
                <a:ea typeface="Courier New"/>
                <a:cs typeface="Courier New"/>
                <a:sym typeface="Courier New"/>
              </a:rPr>
              <a:t>eq1 = MyEquivalence()</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A9B7C6"/>
                </a:solidFill>
                <a:highlight>
                  <a:schemeClr val="lt1"/>
                </a:highlight>
                <a:latin typeface="Courier New"/>
                <a:ea typeface="Courier New"/>
                <a:cs typeface="Courier New"/>
                <a:sym typeface="Courier New"/>
              </a:rPr>
              <a:t>eq2 = YourEquivalence()</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808080"/>
                </a:solidFill>
                <a:highlight>
                  <a:schemeClr val="lt1"/>
                </a:highlight>
                <a:latin typeface="Courier New"/>
                <a:ea typeface="Courier New"/>
                <a:cs typeface="Courier New"/>
                <a:sym typeface="Courier New"/>
              </a:rPr>
              <a:t># checking for equivalence where eq1 is at the left side</a:t>
            </a:r>
            <a:endParaRPr sz="1000">
              <a:solidFill>
                <a:srgbClr val="808080"/>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8888C6"/>
                </a:solidFill>
                <a:highlight>
                  <a:schemeClr val="lt1"/>
                </a:highlight>
                <a:latin typeface="Courier New"/>
                <a:ea typeface="Courier New"/>
                <a:cs typeface="Courier New"/>
                <a:sym typeface="Courier New"/>
              </a:rPr>
              <a:t>print</a:t>
            </a:r>
            <a:r>
              <a:rPr lang="bg" sz="1000">
                <a:solidFill>
                  <a:srgbClr val="A9B7C6"/>
                </a:solidFill>
                <a:highlight>
                  <a:schemeClr val="lt1"/>
                </a:highlight>
                <a:latin typeface="Courier New"/>
                <a:ea typeface="Courier New"/>
                <a:cs typeface="Courier New"/>
                <a:sym typeface="Courier New"/>
              </a:rPr>
              <a:t>(eq1 == eq2)</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808080"/>
                </a:solidFill>
                <a:highlight>
                  <a:schemeClr val="lt1"/>
                </a:highlight>
                <a:latin typeface="Courier New"/>
                <a:ea typeface="Courier New"/>
                <a:cs typeface="Courier New"/>
                <a:sym typeface="Courier New"/>
              </a:rPr>
              <a:t># checking for equivalence where eq2 is at the left side</a:t>
            </a:r>
            <a:endParaRPr sz="1000">
              <a:solidFill>
                <a:srgbClr val="808080"/>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8888C6"/>
                </a:solidFill>
                <a:highlight>
                  <a:schemeClr val="lt1"/>
                </a:highlight>
                <a:latin typeface="Courier New"/>
                <a:ea typeface="Courier New"/>
                <a:cs typeface="Courier New"/>
                <a:sym typeface="Courier New"/>
              </a:rPr>
              <a:t>print</a:t>
            </a:r>
            <a:r>
              <a:rPr lang="bg" sz="1000">
                <a:solidFill>
                  <a:srgbClr val="A9B7C6"/>
                </a:solidFill>
                <a:highlight>
                  <a:schemeClr val="lt1"/>
                </a:highlight>
                <a:latin typeface="Courier New"/>
                <a:ea typeface="Courier New"/>
                <a:cs typeface="Courier New"/>
                <a:sym typeface="Courier New"/>
              </a:rPr>
              <a:t>(eq2 == eq1)</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1200"/>
              </a:spcAft>
              <a:buNone/>
            </a:pPr>
            <a:r>
              <a:t/>
            </a:r>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6" name="Shape 996"/>
        <p:cNvGrpSpPr/>
        <p:nvPr/>
      </p:nvGrpSpPr>
      <p:grpSpPr>
        <a:xfrm>
          <a:off x="0" y="0"/>
          <a:ext cx="0" cy="0"/>
          <a:chOff x="0" y="0"/>
          <a:chExt cx="0" cy="0"/>
        </a:xfrm>
      </p:grpSpPr>
      <p:sp>
        <p:nvSpPr>
          <p:cNvPr id="997" name="Google Shape;997;p132"/>
          <p:cNvSpPr txBox="1"/>
          <p:nvPr>
            <p:ph idx="1" type="body"/>
          </p:nvPr>
        </p:nvSpPr>
        <p:spPr>
          <a:xfrm>
            <a:off x="1303800" y="8145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sz="1200">
                <a:solidFill>
                  <a:srgbClr val="444444"/>
                </a:solidFill>
                <a:highlight>
                  <a:srgbClr val="FFFFFF"/>
                </a:highlight>
                <a:latin typeface="Arial"/>
                <a:ea typeface="Arial"/>
                <a:cs typeface="Arial"/>
                <a:sym typeface="Arial"/>
              </a:rPr>
              <a:t>On the other hand, the store could send tons of emails (which might be considered spam) to all customers each time a new product becomes available. This would save some customers from endless trips to the store. At the same time, it’d upset other customers who aren’t interested in new products.</a:t>
            </a:r>
            <a:endParaRPr sz="1200">
              <a:solidFill>
                <a:srgbClr val="444444"/>
              </a:solidFill>
              <a:highlight>
                <a:srgbClr val="FFFFFF"/>
              </a:highlight>
              <a:latin typeface="Arial"/>
              <a:ea typeface="Arial"/>
              <a:cs typeface="Arial"/>
              <a:sym typeface="Arial"/>
            </a:endParaRPr>
          </a:p>
          <a:p>
            <a:pPr indent="0" lvl="0" marL="0" rtl="0" algn="l">
              <a:spcBef>
                <a:spcPts val="1800"/>
              </a:spcBef>
              <a:spcAft>
                <a:spcPts val="0"/>
              </a:spcAft>
              <a:buNone/>
            </a:pPr>
            <a:r>
              <a:rPr lang="bg" sz="1200">
                <a:solidFill>
                  <a:srgbClr val="444444"/>
                </a:solidFill>
                <a:highlight>
                  <a:srgbClr val="FFFFFF"/>
                </a:highlight>
                <a:latin typeface="Arial"/>
                <a:ea typeface="Arial"/>
                <a:cs typeface="Arial"/>
                <a:sym typeface="Arial"/>
              </a:rPr>
              <a:t>It looks like we’ve got a conflict. Either the customer wastes time checking product availability or the store wastes resources notifying the wrong customers.</a:t>
            </a:r>
            <a:endParaRPr sz="1200">
              <a:solidFill>
                <a:srgbClr val="444444"/>
              </a:solidFill>
              <a:highlight>
                <a:srgbClr val="FFFFFF"/>
              </a:highlight>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1" name="Shape 1001"/>
        <p:cNvGrpSpPr/>
        <p:nvPr/>
      </p:nvGrpSpPr>
      <p:grpSpPr>
        <a:xfrm>
          <a:off x="0" y="0"/>
          <a:ext cx="0" cy="0"/>
          <a:chOff x="0" y="0"/>
          <a:chExt cx="0" cy="0"/>
        </a:xfrm>
      </p:grpSpPr>
      <p:sp>
        <p:nvSpPr>
          <p:cNvPr id="1002" name="Google Shape;1002;p133"/>
          <p:cNvSpPr txBox="1"/>
          <p:nvPr>
            <p:ph idx="1" type="body"/>
          </p:nvPr>
        </p:nvSpPr>
        <p:spPr>
          <a:xfrm>
            <a:off x="1308750" y="432625"/>
            <a:ext cx="7030500" cy="2541600"/>
          </a:xfrm>
          <a:prstGeom prst="rect">
            <a:avLst/>
          </a:prstGeom>
        </p:spPr>
        <p:txBody>
          <a:bodyPr anchorCtr="0" anchor="t" bIns="91425" lIns="91425" spcFirstLastPara="1" rIns="91425" wrap="square" tIns="91425">
            <a:normAutofit fontScale="92500" lnSpcReduction="20000"/>
          </a:bodyPr>
          <a:lstStyle/>
          <a:p>
            <a:pPr indent="0" lvl="0" marL="0" rtl="0" algn="l">
              <a:spcBef>
                <a:spcPts val="1800"/>
              </a:spcBef>
              <a:spcAft>
                <a:spcPts val="0"/>
              </a:spcAft>
              <a:buNone/>
            </a:pPr>
            <a:r>
              <a:rPr b="1" lang="bg" sz="1700">
                <a:solidFill>
                  <a:srgbClr val="444444"/>
                </a:solidFill>
                <a:highlight>
                  <a:srgbClr val="FFFFFF"/>
                </a:highlight>
                <a:latin typeface="Arial"/>
                <a:ea typeface="Arial"/>
                <a:cs typeface="Arial"/>
                <a:sym typeface="Arial"/>
              </a:rPr>
              <a:t>Solution</a:t>
            </a:r>
            <a:endParaRPr b="1" sz="1700">
              <a:solidFill>
                <a:srgbClr val="444444"/>
              </a:solidFill>
              <a:highlight>
                <a:srgbClr val="FFFFFF"/>
              </a:highlight>
              <a:latin typeface="Arial"/>
              <a:ea typeface="Arial"/>
              <a:cs typeface="Arial"/>
              <a:sym typeface="Arial"/>
            </a:endParaRPr>
          </a:p>
          <a:p>
            <a:pPr indent="0" lvl="0" marL="0" rtl="0" algn="l">
              <a:spcBef>
                <a:spcPts val="400"/>
              </a:spcBef>
              <a:spcAft>
                <a:spcPts val="0"/>
              </a:spcAft>
              <a:buNone/>
            </a:pPr>
            <a:r>
              <a:rPr lang="bg" sz="1200">
                <a:solidFill>
                  <a:srgbClr val="444444"/>
                </a:solidFill>
                <a:highlight>
                  <a:srgbClr val="FFFFFF"/>
                </a:highlight>
                <a:latin typeface="Arial"/>
                <a:ea typeface="Arial"/>
                <a:cs typeface="Arial"/>
                <a:sym typeface="Arial"/>
              </a:rPr>
              <a:t>The object that has some interesting state is often called </a:t>
            </a:r>
            <a:r>
              <a:rPr i="1" lang="bg" sz="1200">
                <a:solidFill>
                  <a:srgbClr val="444444"/>
                </a:solidFill>
                <a:highlight>
                  <a:srgbClr val="FFFFFF"/>
                </a:highlight>
                <a:latin typeface="Arial"/>
                <a:ea typeface="Arial"/>
                <a:cs typeface="Arial"/>
                <a:sym typeface="Arial"/>
              </a:rPr>
              <a:t>subject</a:t>
            </a:r>
            <a:r>
              <a:rPr lang="bg" sz="1200">
                <a:solidFill>
                  <a:srgbClr val="444444"/>
                </a:solidFill>
                <a:highlight>
                  <a:srgbClr val="FFFFFF"/>
                </a:highlight>
                <a:latin typeface="Arial"/>
                <a:ea typeface="Arial"/>
                <a:cs typeface="Arial"/>
                <a:sym typeface="Arial"/>
              </a:rPr>
              <a:t>, but since it’s also going to notify other objects about the changes to its state, we’ll call it </a:t>
            </a:r>
            <a:r>
              <a:rPr i="1" lang="bg" sz="1200">
                <a:solidFill>
                  <a:srgbClr val="444444"/>
                </a:solidFill>
                <a:highlight>
                  <a:srgbClr val="FFFFFF"/>
                </a:highlight>
                <a:latin typeface="Arial"/>
                <a:ea typeface="Arial"/>
                <a:cs typeface="Arial"/>
                <a:sym typeface="Arial"/>
              </a:rPr>
              <a:t>publisher</a:t>
            </a:r>
            <a:r>
              <a:rPr lang="bg" sz="1200">
                <a:solidFill>
                  <a:srgbClr val="444444"/>
                </a:solidFill>
                <a:highlight>
                  <a:srgbClr val="FFFFFF"/>
                </a:highlight>
                <a:latin typeface="Arial"/>
                <a:ea typeface="Arial"/>
                <a:cs typeface="Arial"/>
                <a:sym typeface="Arial"/>
              </a:rPr>
              <a:t>. All other objects that want to track changes to the publisher’s state are called </a:t>
            </a:r>
            <a:r>
              <a:rPr i="1" lang="bg" sz="1200">
                <a:solidFill>
                  <a:srgbClr val="444444"/>
                </a:solidFill>
                <a:highlight>
                  <a:srgbClr val="FFFFFF"/>
                </a:highlight>
                <a:latin typeface="Arial"/>
                <a:ea typeface="Arial"/>
                <a:cs typeface="Arial"/>
                <a:sym typeface="Arial"/>
              </a:rPr>
              <a:t>subscribers</a:t>
            </a:r>
            <a:r>
              <a:rPr lang="bg" sz="1200">
                <a:solidFill>
                  <a:srgbClr val="444444"/>
                </a:solidFill>
                <a:highlight>
                  <a:srgbClr val="FFFFFF"/>
                </a:highlight>
                <a:latin typeface="Arial"/>
                <a:ea typeface="Arial"/>
                <a:cs typeface="Arial"/>
                <a:sym typeface="Arial"/>
              </a:rPr>
              <a:t>.</a:t>
            </a:r>
            <a:endParaRPr sz="1200">
              <a:solidFill>
                <a:srgbClr val="444444"/>
              </a:solidFill>
              <a:highlight>
                <a:srgbClr val="FFFFFF"/>
              </a:highlight>
              <a:latin typeface="Arial"/>
              <a:ea typeface="Arial"/>
              <a:cs typeface="Arial"/>
              <a:sym typeface="Arial"/>
            </a:endParaRPr>
          </a:p>
          <a:p>
            <a:pPr indent="0" lvl="0" marL="0" rtl="0" algn="l">
              <a:spcBef>
                <a:spcPts val="1800"/>
              </a:spcBef>
              <a:spcAft>
                <a:spcPts val="0"/>
              </a:spcAft>
              <a:buNone/>
            </a:pPr>
            <a:r>
              <a:rPr lang="bg" sz="1200">
                <a:solidFill>
                  <a:srgbClr val="444444"/>
                </a:solidFill>
                <a:highlight>
                  <a:srgbClr val="FFFFFF"/>
                </a:highlight>
                <a:latin typeface="Arial"/>
                <a:ea typeface="Arial"/>
                <a:cs typeface="Arial"/>
                <a:sym typeface="Arial"/>
              </a:rPr>
              <a:t>The Observer pattern suggests that you add a subscription mechanism to the publisher class so individual objects can subscribe to or unsubscribe from a stream of events coming from that publisher. Fear not! Everything isn’t as complicated as it sounds. In reality, this mechanism consists of 1) an array field for storing a list of references to subscriber objects and 2) several public methods which allow adding subscribers to and removing them from that list.</a:t>
            </a:r>
            <a:endParaRPr sz="1200">
              <a:solidFill>
                <a:srgbClr val="444444"/>
              </a:solidFill>
              <a:highlight>
                <a:srgbClr val="FFFFFF"/>
              </a:highlight>
              <a:latin typeface="Arial"/>
              <a:ea typeface="Arial"/>
              <a:cs typeface="Arial"/>
              <a:sym typeface="Arial"/>
            </a:endParaRPr>
          </a:p>
          <a:p>
            <a:pPr indent="0" lvl="0" marL="0" rtl="0" algn="l">
              <a:spcBef>
                <a:spcPts val="18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pic>
        <p:nvPicPr>
          <p:cNvPr id="1003" name="Google Shape;1003;p133"/>
          <p:cNvPicPr preferRelativeResize="0"/>
          <p:nvPr/>
        </p:nvPicPr>
        <p:blipFill>
          <a:blip r:embed="rId3">
            <a:alphaModFix/>
          </a:blip>
          <a:stretch>
            <a:fillRect/>
          </a:stretch>
        </p:blipFill>
        <p:spPr>
          <a:xfrm>
            <a:off x="2473675" y="2427250"/>
            <a:ext cx="4476750" cy="1714500"/>
          </a:xfrm>
          <a:prstGeom prst="rect">
            <a:avLst/>
          </a:prstGeom>
          <a:noFill/>
          <a:ln>
            <a:noFill/>
          </a:ln>
        </p:spPr>
      </p:pic>
      <p:sp>
        <p:nvSpPr>
          <p:cNvPr id="1004" name="Google Shape;1004;p133"/>
          <p:cNvSpPr txBox="1"/>
          <p:nvPr/>
        </p:nvSpPr>
        <p:spPr>
          <a:xfrm>
            <a:off x="2217100" y="4275500"/>
            <a:ext cx="47715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bg" sz="1050">
                <a:solidFill>
                  <a:srgbClr val="999999"/>
                </a:solidFill>
                <a:highlight>
                  <a:srgbClr val="FFFFFF"/>
                </a:highlight>
              </a:rPr>
              <a:t>A subscription mechanism lets individual objects subscribe to event notifications.</a:t>
            </a:r>
            <a:endParaRPr>
              <a:latin typeface="Nunito"/>
              <a:ea typeface="Nunito"/>
              <a:cs typeface="Nunito"/>
              <a:sym typeface="Nunito"/>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8" name="Shape 1008"/>
        <p:cNvGrpSpPr/>
        <p:nvPr/>
      </p:nvGrpSpPr>
      <p:grpSpPr>
        <a:xfrm>
          <a:off x="0" y="0"/>
          <a:ext cx="0" cy="0"/>
          <a:chOff x="0" y="0"/>
          <a:chExt cx="0" cy="0"/>
        </a:xfrm>
      </p:grpSpPr>
      <p:sp>
        <p:nvSpPr>
          <p:cNvPr id="1009" name="Google Shape;1009;p134"/>
          <p:cNvSpPr txBox="1"/>
          <p:nvPr>
            <p:ph idx="1" type="body"/>
          </p:nvPr>
        </p:nvSpPr>
        <p:spPr>
          <a:xfrm>
            <a:off x="1303800" y="793600"/>
            <a:ext cx="7030500" cy="373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sz="1200">
                <a:solidFill>
                  <a:srgbClr val="444444"/>
                </a:solidFill>
                <a:highlight>
                  <a:srgbClr val="FFFFFF"/>
                </a:highlight>
                <a:latin typeface="Arial"/>
                <a:ea typeface="Arial"/>
                <a:cs typeface="Arial"/>
                <a:sym typeface="Arial"/>
              </a:rPr>
              <a:t>Now, whenever an important event happens to the publisher, it goes over its subscribers and calls the specific notification method on their objects.</a:t>
            </a:r>
            <a:endParaRPr sz="1200">
              <a:solidFill>
                <a:srgbClr val="444444"/>
              </a:solidFill>
              <a:highlight>
                <a:srgbClr val="FFFFFF"/>
              </a:highlight>
              <a:latin typeface="Arial"/>
              <a:ea typeface="Arial"/>
              <a:cs typeface="Arial"/>
              <a:sym typeface="Arial"/>
            </a:endParaRPr>
          </a:p>
          <a:p>
            <a:pPr indent="0" lvl="0" marL="0" rtl="0" algn="l">
              <a:spcBef>
                <a:spcPts val="1800"/>
              </a:spcBef>
              <a:spcAft>
                <a:spcPts val="0"/>
              </a:spcAft>
              <a:buNone/>
            </a:pPr>
            <a:r>
              <a:rPr lang="bg" sz="1200">
                <a:solidFill>
                  <a:srgbClr val="444444"/>
                </a:solidFill>
                <a:highlight>
                  <a:srgbClr val="FFFFFF"/>
                </a:highlight>
                <a:latin typeface="Arial"/>
                <a:ea typeface="Arial"/>
                <a:cs typeface="Arial"/>
                <a:sym typeface="Arial"/>
              </a:rPr>
              <a:t>Real apps might have dozens of different subscriber classes that are interested in tracking events of the same publisher class. You wouldn’t want to couple the publisher to all of those classes. Besides, you might not even know about some of them beforehand if your publisher class is supposed to be used by other people.</a:t>
            </a:r>
            <a:endParaRPr sz="1200">
              <a:solidFill>
                <a:srgbClr val="444444"/>
              </a:solidFill>
              <a:highlight>
                <a:srgbClr val="FFFFFF"/>
              </a:highlight>
              <a:latin typeface="Arial"/>
              <a:ea typeface="Arial"/>
              <a:cs typeface="Arial"/>
              <a:sym typeface="Arial"/>
            </a:endParaRPr>
          </a:p>
          <a:p>
            <a:pPr indent="0" lvl="0" marL="0" rtl="0" algn="l">
              <a:spcBef>
                <a:spcPts val="1800"/>
              </a:spcBef>
              <a:spcAft>
                <a:spcPts val="0"/>
              </a:spcAft>
              <a:buNone/>
            </a:pPr>
            <a:r>
              <a:rPr lang="bg" sz="1200">
                <a:solidFill>
                  <a:srgbClr val="444444"/>
                </a:solidFill>
                <a:highlight>
                  <a:srgbClr val="FFFFFF"/>
                </a:highlight>
                <a:latin typeface="Arial"/>
                <a:ea typeface="Arial"/>
                <a:cs typeface="Arial"/>
                <a:sym typeface="Arial"/>
              </a:rPr>
              <a:t>That’s why it’s crucial that all subscribers implement the same interface and that the publisher communicates with them only via that interface. This interface should declare the notification method along with a set of parameters that the publisher can use to pass some contextual data along with the notification.</a:t>
            </a:r>
            <a:endParaRPr sz="1200">
              <a:solidFill>
                <a:srgbClr val="444444"/>
              </a:solidFill>
              <a:highlight>
                <a:srgbClr val="FFFFFF"/>
              </a:highlight>
              <a:latin typeface="Arial"/>
              <a:ea typeface="Arial"/>
              <a:cs typeface="Arial"/>
              <a:sym typeface="Arial"/>
            </a:endParaRPr>
          </a:p>
          <a:p>
            <a:pPr indent="0" lvl="0" marL="0" rtl="0" algn="l">
              <a:spcBef>
                <a:spcPts val="1800"/>
              </a:spcBef>
              <a:spcAft>
                <a:spcPts val="1200"/>
              </a:spcAft>
              <a:buNone/>
            </a:pPr>
            <a:r>
              <a:t/>
            </a:r>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3" name="Shape 1013"/>
        <p:cNvGrpSpPr/>
        <p:nvPr/>
      </p:nvGrpSpPr>
      <p:grpSpPr>
        <a:xfrm>
          <a:off x="0" y="0"/>
          <a:ext cx="0" cy="0"/>
          <a:chOff x="0" y="0"/>
          <a:chExt cx="0" cy="0"/>
        </a:xfrm>
      </p:grpSpPr>
      <p:pic>
        <p:nvPicPr>
          <p:cNvPr id="1014" name="Google Shape;1014;p135"/>
          <p:cNvPicPr preferRelativeResize="0"/>
          <p:nvPr/>
        </p:nvPicPr>
        <p:blipFill>
          <a:blip r:embed="rId3">
            <a:alphaModFix/>
          </a:blip>
          <a:stretch>
            <a:fillRect/>
          </a:stretch>
        </p:blipFill>
        <p:spPr>
          <a:xfrm>
            <a:off x="2230625" y="326000"/>
            <a:ext cx="4381500" cy="3524250"/>
          </a:xfrm>
          <a:prstGeom prst="rect">
            <a:avLst/>
          </a:prstGeom>
          <a:noFill/>
          <a:ln>
            <a:noFill/>
          </a:ln>
        </p:spPr>
      </p:pic>
      <p:sp>
        <p:nvSpPr>
          <p:cNvPr id="1015" name="Google Shape;1015;p135"/>
          <p:cNvSpPr txBox="1"/>
          <p:nvPr/>
        </p:nvSpPr>
        <p:spPr>
          <a:xfrm>
            <a:off x="2375825" y="4042375"/>
            <a:ext cx="40227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bg" sz="1050">
                <a:solidFill>
                  <a:srgbClr val="999999"/>
                </a:solidFill>
                <a:highlight>
                  <a:srgbClr val="FFFFFF"/>
                </a:highlight>
              </a:rPr>
              <a:t>Publisher notifies subscribers by calling the specific notification method on their objects.</a:t>
            </a:r>
            <a:endParaRPr>
              <a:latin typeface="Nunito"/>
              <a:ea typeface="Nunito"/>
              <a:cs typeface="Nunito"/>
              <a:sym typeface="Nunito"/>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9" name="Shape 1019"/>
        <p:cNvGrpSpPr/>
        <p:nvPr/>
      </p:nvGrpSpPr>
      <p:grpSpPr>
        <a:xfrm>
          <a:off x="0" y="0"/>
          <a:ext cx="0" cy="0"/>
          <a:chOff x="0" y="0"/>
          <a:chExt cx="0" cy="0"/>
        </a:xfrm>
      </p:grpSpPr>
      <p:sp>
        <p:nvSpPr>
          <p:cNvPr id="1020" name="Google Shape;1020;p136"/>
          <p:cNvSpPr txBox="1"/>
          <p:nvPr>
            <p:ph type="title"/>
          </p:nvPr>
        </p:nvSpPr>
        <p:spPr>
          <a:xfrm>
            <a:off x="1303800" y="320800"/>
            <a:ext cx="7030500" cy="5223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bg"/>
              <a:t>State</a:t>
            </a:r>
            <a:endParaRPr/>
          </a:p>
        </p:txBody>
      </p:sp>
      <p:sp>
        <p:nvSpPr>
          <p:cNvPr id="1021" name="Google Shape;1021;p136"/>
          <p:cNvSpPr txBox="1"/>
          <p:nvPr>
            <p:ph idx="1" type="body"/>
          </p:nvPr>
        </p:nvSpPr>
        <p:spPr>
          <a:xfrm>
            <a:off x="1303800" y="843100"/>
            <a:ext cx="7030500" cy="1260000"/>
          </a:xfrm>
          <a:prstGeom prst="rect">
            <a:avLst/>
          </a:prstGeom>
        </p:spPr>
        <p:txBody>
          <a:bodyPr anchorCtr="0" anchor="t" bIns="91425" lIns="91425" spcFirstLastPara="1" rIns="91425" wrap="square" tIns="91425">
            <a:normAutofit lnSpcReduction="20000"/>
          </a:bodyPr>
          <a:lstStyle/>
          <a:p>
            <a:pPr indent="0" lvl="0" marL="0" rtl="0" algn="l">
              <a:spcBef>
                <a:spcPts val="1800"/>
              </a:spcBef>
              <a:spcAft>
                <a:spcPts val="0"/>
              </a:spcAft>
              <a:buNone/>
            </a:pPr>
            <a:r>
              <a:rPr b="1" lang="bg" sz="1700">
                <a:solidFill>
                  <a:srgbClr val="444444"/>
                </a:solidFill>
                <a:highlight>
                  <a:srgbClr val="FFFFFF"/>
                </a:highlight>
                <a:latin typeface="Arial"/>
                <a:ea typeface="Arial"/>
                <a:cs typeface="Arial"/>
                <a:sym typeface="Arial"/>
              </a:rPr>
              <a:t>Intent</a:t>
            </a:r>
            <a:endParaRPr b="1" sz="1700">
              <a:solidFill>
                <a:srgbClr val="444444"/>
              </a:solidFill>
              <a:highlight>
                <a:srgbClr val="FFFFFF"/>
              </a:highlight>
              <a:latin typeface="Arial"/>
              <a:ea typeface="Arial"/>
              <a:cs typeface="Arial"/>
              <a:sym typeface="Arial"/>
            </a:endParaRPr>
          </a:p>
          <a:p>
            <a:pPr indent="0" lvl="0" marL="0" rtl="0" algn="l">
              <a:spcBef>
                <a:spcPts val="400"/>
              </a:spcBef>
              <a:spcAft>
                <a:spcPts val="0"/>
              </a:spcAft>
              <a:buNone/>
            </a:pPr>
            <a:r>
              <a:rPr lang="bg" sz="1200">
                <a:solidFill>
                  <a:srgbClr val="444444"/>
                </a:solidFill>
                <a:highlight>
                  <a:srgbClr val="FFFFFF"/>
                </a:highlight>
                <a:latin typeface="Arial"/>
                <a:ea typeface="Arial"/>
                <a:cs typeface="Arial"/>
                <a:sym typeface="Arial"/>
              </a:rPr>
              <a:t>State is a behavioral design pattern that lets an object alter its behavior when its internal state changes. It appears as if the object changed its class.</a:t>
            </a:r>
            <a:endParaRPr sz="1200">
              <a:solidFill>
                <a:srgbClr val="444444"/>
              </a:solidFill>
              <a:highlight>
                <a:srgbClr val="FFFFFF"/>
              </a:highlight>
              <a:latin typeface="Arial"/>
              <a:ea typeface="Arial"/>
              <a:cs typeface="Arial"/>
              <a:sym typeface="Arial"/>
            </a:endParaRPr>
          </a:p>
          <a:p>
            <a:pPr indent="0" lvl="0" marL="0" rtl="0" algn="l">
              <a:spcBef>
                <a:spcPts val="1800"/>
              </a:spcBef>
              <a:spcAft>
                <a:spcPts val="1200"/>
              </a:spcAft>
              <a:buNone/>
            </a:pPr>
            <a:r>
              <a:t/>
            </a:r>
            <a:endParaRPr/>
          </a:p>
        </p:txBody>
      </p:sp>
      <p:pic>
        <p:nvPicPr>
          <p:cNvPr id="1022" name="Google Shape;1022;p136"/>
          <p:cNvPicPr preferRelativeResize="0"/>
          <p:nvPr/>
        </p:nvPicPr>
        <p:blipFill>
          <a:blip r:embed="rId3">
            <a:alphaModFix/>
          </a:blip>
          <a:stretch>
            <a:fillRect/>
          </a:stretch>
        </p:blipFill>
        <p:spPr>
          <a:xfrm>
            <a:off x="1893350" y="1709900"/>
            <a:ext cx="4376960" cy="2735600"/>
          </a:xfrm>
          <a:prstGeom prst="rect">
            <a:avLst/>
          </a:prstGeom>
          <a:noFill/>
          <a:ln>
            <a:noFill/>
          </a:ln>
        </p:spPr>
      </p:pic>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6" name="Shape 1026"/>
        <p:cNvGrpSpPr/>
        <p:nvPr/>
      </p:nvGrpSpPr>
      <p:grpSpPr>
        <a:xfrm>
          <a:off x="0" y="0"/>
          <a:ext cx="0" cy="0"/>
          <a:chOff x="0" y="0"/>
          <a:chExt cx="0" cy="0"/>
        </a:xfrm>
      </p:grpSpPr>
      <p:sp>
        <p:nvSpPr>
          <p:cNvPr id="1027" name="Google Shape;1027;p137"/>
          <p:cNvSpPr txBox="1"/>
          <p:nvPr>
            <p:ph idx="1" type="body"/>
          </p:nvPr>
        </p:nvSpPr>
        <p:spPr>
          <a:xfrm>
            <a:off x="1303800" y="540650"/>
            <a:ext cx="7030500" cy="399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sz="1200">
                <a:solidFill>
                  <a:srgbClr val="444444"/>
                </a:solidFill>
                <a:highlight>
                  <a:srgbClr val="FFFFFF"/>
                </a:highlight>
                <a:latin typeface="Arial"/>
                <a:ea typeface="Arial"/>
                <a:cs typeface="Arial"/>
                <a:sym typeface="Arial"/>
              </a:rPr>
              <a:t>The main idea is that, at any given moment, there’s a </a:t>
            </a:r>
            <a:r>
              <a:rPr i="1" lang="bg" sz="1200">
                <a:solidFill>
                  <a:srgbClr val="444444"/>
                </a:solidFill>
                <a:highlight>
                  <a:srgbClr val="FFFFFF"/>
                </a:highlight>
                <a:latin typeface="Arial"/>
                <a:ea typeface="Arial"/>
                <a:cs typeface="Arial"/>
                <a:sym typeface="Arial"/>
              </a:rPr>
              <a:t>finite</a:t>
            </a:r>
            <a:r>
              <a:rPr lang="bg" sz="1200">
                <a:solidFill>
                  <a:srgbClr val="444444"/>
                </a:solidFill>
                <a:highlight>
                  <a:srgbClr val="FFFFFF"/>
                </a:highlight>
                <a:latin typeface="Arial"/>
                <a:ea typeface="Arial"/>
                <a:cs typeface="Arial"/>
                <a:sym typeface="Arial"/>
              </a:rPr>
              <a:t> number of </a:t>
            </a:r>
            <a:r>
              <a:rPr i="1" lang="bg" sz="1200">
                <a:solidFill>
                  <a:srgbClr val="444444"/>
                </a:solidFill>
                <a:highlight>
                  <a:srgbClr val="FFFFFF"/>
                </a:highlight>
                <a:latin typeface="Arial"/>
                <a:ea typeface="Arial"/>
                <a:cs typeface="Arial"/>
                <a:sym typeface="Arial"/>
              </a:rPr>
              <a:t>states</a:t>
            </a:r>
            <a:r>
              <a:rPr lang="bg" sz="1200">
                <a:solidFill>
                  <a:srgbClr val="444444"/>
                </a:solidFill>
                <a:highlight>
                  <a:srgbClr val="FFFFFF"/>
                </a:highlight>
                <a:latin typeface="Arial"/>
                <a:ea typeface="Arial"/>
                <a:cs typeface="Arial"/>
                <a:sym typeface="Arial"/>
              </a:rPr>
              <a:t> which a program can be in. Within any unique state, the program behaves differently, and the program can be switched from one state to another instantaneously. However, depending on a current state, the program may or may not switch to certain other states. These switching rules, called </a:t>
            </a:r>
            <a:r>
              <a:rPr i="1" lang="bg" sz="1200">
                <a:solidFill>
                  <a:srgbClr val="444444"/>
                </a:solidFill>
                <a:highlight>
                  <a:srgbClr val="FFFFFF"/>
                </a:highlight>
                <a:latin typeface="Arial"/>
                <a:ea typeface="Arial"/>
                <a:cs typeface="Arial"/>
                <a:sym typeface="Arial"/>
              </a:rPr>
              <a:t>transitions</a:t>
            </a:r>
            <a:r>
              <a:rPr lang="bg" sz="1200">
                <a:solidFill>
                  <a:srgbClr val="444444"/>
                </a:solidFill>
                <a:highlight>
                  <a:srgbClr val="FFFFFF"/>
                </a:highlight>
                <a:latin typeface="Arial"/>
                <a:ea typeface="Arial"/>
                <a:cs typeface="Arial"/>
                <a:sym typeface="Arial"/>
              </a:rPr>
              <a:t>, are also finite and predetermined.</a:t>
            </a:r>
            <a:endParaRPr sz="1200">
              <a:solidFill>
                <a:srgbClr val="444444"/>
              </a:solidFill>
              <a:highlight>
                <a:srgbClr val="FFFFFF"/>
              </a:highlight>
              <a:latin typeface="Arial"/>
              <a:ea typeface="Arial"/>
              <a:cs typeface="Arial"/>
              <a:sym typeface="Arial"/>
            </a:endParaRPr>
          </a:p>
          <a:p>
            <a:pPr indent="0" lvl="0" marL="0" rtl="0" algn="l">
              <a:spcBef>
                <a:spcPts val="1800"/>
              </a:spcBef>
              <a:spcAft>
                <a:spcPts val="0"/>
              </a:spcAft>
              <a:buNone/>
            </a:pPr>
            <a:r>
              <a:rPr lang="bg" sz="1200">
                <a:solidFill>
                  <a:srgbClr val="444444"/>
                </a:solidFill>
                <a:highlight>
                  <a:srgbClr val="FFFFFF"/>
                </a:highlight>
                <a:latin typeface="Arial"/>
                <a:ea typeface="Arial"/>
                <a:cs typeface="Arial"/>
                <a:sym typeface="Arial"/>
              </a:rPr>
              <a:t>You can also apply this approach to objects. Imagine that we have a </a:t>
            </a:r>
            <a:r>
              <a:rPr lang="bg" sz="1200">
                <a:solidFill>
                  <a:srgbClr val="444444"/>
                </a:solidFill>
                <a:highlight>
                  <a:srgbClr val="EEEEEE"/>
                </a:highlight>
                <a:latin typeface="Courier New"/>
                <a:ea typeface="Courier New"/>
                <a:cs typeface="Courier New"/>
                <a:sym typeface="Courier New"/>
              </a:rPr>
              <a:t>Document</a:t>
            </a:r>
            <a:r>
              <a:rPr lang="bg" sz="1200">
                <a:solidFill>
                  <a:srgbClr val="444444"/>
                </a:solidFill>
                <a:highlight>
                  <a:srgbClr val="FFFFFF"/>
                </a:highlight>
                <a:latin typeface="Arial"/>
                <a:ea typeface="Arial"/>
                <a:cs typeface="Arial"/>
                <a:sym typeface="Arial"/>
              </a:rPr>
              <a:t> class. A document can be in one of three states: </a:t>
            </a:r>
            <a:r>
              <a:rPr lang="bg" sz="1200">
                <a:solidFill>
                  <a:srgbClr val="444444"/>
                </a:solidFill>
                <a:highlight>
                  <a:srgbClr val="EEEEEE"/>
                </a:highlight>
                <a:latin typeface="Courier New"/>
                <a:ea typeface="Courier New"/>
                <a:cs typeface="Courier New"/>
                <a:sym typeface="Courier New"/>
              </a:rPr>
              <a:t>Draft</a:t>
            </a:r>
            <a:r>
              <a:rPr lang="bg" sz="1200">
                <a:solidFill>
                  <a:srgbClr val="444444"/>
                </a:solidFill>
                <a:highlight>
                  <a:srgbClr val="FFFFFF"/>
                </a:highlight>
                <a:latin typeface="Arial"/>
                <a:ea typeface="Arial"/>
                <a:cs typeface="Arial"/>
                <a:sym typeface="Arial"/>
              </a:rPr>
              <a:t>, </a:t>
            </a:r>
            <a:r>
              <a:rPr lang="bg" sz="1200">
                <a:solidFill>
                  <a:srgbClr val="444444"/>
                </a:solidFill>
                <a:highlight>
                  <a:srgbClr val="EEEEEE"/>
                </a:highlight>
                <a:latin typeface="Courier New"/>
                <a:ea typeface="Courier New"/>
                <a:cs typeface="Courier New"/>
                <a:sym typeface="Courier New"/>
              </a:rPr>
              <a:t>Moderation</a:t>
            </a:r>
            <a:r>
              <a:rPr lang="bg" sz="1200">
                <a:solidFill>
                  <a:srgbClr val="444444"/>
                </a:solidFill>
                <a:highlight>
                  <a:srgbClr val="FFFFFF"/>
                </a:highlight>
                <a:latin typeface="Arial"/>
                <a:ea typeface="Arial"/>
                <a:cs typeface="Arial"/>
                <a:sym typeface="Arial"/>
              </a:rPr>
              <a:t> and </a:t>
            </a:r>
            <a:r>
              <a:rPr lang="bg" sz="1200">
                <a:solidFill>
                  <a:srgbClr val="444444"/>
                </a:solidFill>
                <a:highlight>
                  <a:srgbClr val="EEEEEE"/>
                </a:highlight>
                <a:latin typeface="Courier New"/>
                <a:ea typeface="Courier New"/>
                <a:cs typeface="Courier New"/>
                <a:sym typeface="Courier New"/>
              </a:rPr>
              <a:t>Published</a:t>
            </a:r>
            <a:r>
              <a:rPr lang="bg" sz="1200">
                <a:solidFill>
                  <a:srgbClr val="444444"/>
                </a:solidFill>
                <a:highlight>
                  <a:srgbClr val="FFFFFF"/>
                </a:highlight>
                <a:latin typeface="Arial"/>
                <a:ea typeface="Arial"/>
                <a:cs typeface="Arial"/>
                <a:sym typeface="Arial"/>
              </a:rPr>
              <a:t>. The </a:t>
            </a:r>
            <a:r>
              <a:rPr lang="bg" sz="1200">
                <a:solidFill>
                  <a:srgbClr val="444444"/>
                </a:solidFill>
                <a:highlight>
                  <a:srgbClr val="EEEEEE"/>
                </a:highlight>
                <a:latin typeface="Courier New"/>
                <a:ea typeface="Courier New"/>
                <a:cs typeface="Courier New"/>
                <a:sym typeface="Courier New"/>
              </a:rPr>
              <a:t>publish</a:t>
            </a:r>
            <a:r>
              <a:rPr lang="bg" sz="1200">
                <a:solidFill>
                  <a:srgbClr val="444444"/>
                </a:solidFill>
                <a:highlight>
                  <a:srgbClr val="FFFFFF"/>
                </a:highlight>
                <a:latin typeface="Arial"/>
                <a:ea typeface="Arial"/>
                <a:cs typeface="Arial"/>
                <a:sym typeface="Arial"/>
              </a:rPr>
              <a:t> method of the document works a little bit differently in each state:</a:t>
            </a:r>
            <a:endParaRPr sz="1200">
              <a:solidFill>
                <a:srgbClr val="444444"/>
              </a:solidFill>
              <a:highlight>
                <a:srgbClr val="FFFFFF"/>
              </a:highlight>
              <a:latin typeface="Arial"/>
              <a:ea typeface="Arial"/>
              <a:cs typeface="Arial"/>
              <a:sym typeface="Arial"/>
            </a:endParaRPr>
          </a:p>
          <a:p>
            <a:pPr indent="-304800" lvl="0" marL="457200" rtl="0" algn="l">
              <a:spcBef>
                <a:spcPts val="1800"/>
              </a:spcBef>
              <a:spcAft>
                <a:spcPts val="0"/>
              </a:spcAft>
              <a:buClr>
                <a:srgbClr val="444444"/>
              </a:buClr>
              <a:buSzPts val="1200"/>
              <a:buFont typeface="Arial"/>
              <a:buChar char="●"/>
            </a:pPr>
            <a:r>
              <a:rPr lang="bg" sz="1200">
                <a:solidFill>
                  <a:srgbClr val="444444"/>
                </a:solidFill>
                <a:highlight>
                  <a:srgbClr val="FFFFFF"/>
                </a:highlight>
                <a:latin typeface="Arial"/>
                <a:ea typeface="Arial"/>
                <a:cs typeface="Arial"/>
                <a:sym typeface="Arial"/>
              </a:rPr>
              <a:t>In </a:t>
            </a:r>
            <a:r>
              <a:rPr lang="bg" sz="1200">
                <a:solidFill>
                  <a:srgbClr val="444444"/>
                </a:solidFill>
                <a:highlight>
                  <a:srgbClr val="F6F8F8"/>
                </a:highlight>
                <a:latin typeface="Courier New"/>
                <a:ea typeface="Courier New"/>
                <a:cs typeface="Courier New"/>
                <a:sym typeface="Courier New"/>
              </a:rPr>
              <a:t>Draft</a:t>
            </a:r>
            <a:r>
              <a:rPr lang="bg" sz="1200">
                <a:solidFill>
                  <a:srgbClr val="444444"/>
                </a:solidFill>
                <a:highlight>
                  <a:srgbClr val="FFFFFF"/>
                </a:highlight>
                <a:latin typeface="Arial"/>
                <a:ea typeface="Arial"/>
                <a:cs typeface="Arial"/>
                <a:sym typeface="Arial"/>
              </a:rPr>
              <a:t>, it moves the document to moderation.</a:t>
            </a:r>
            <a:endParaRPr sz="1200">
              <a:solidFill>
                <a:srgbClr val="444444"/>
              </a:solidFill>
              <a:highlight>
                <a:srgbClr val="FFFFFF"/>
              </a:highlight>
              <a:latin typeface="Arial"/>
              <a:ea typeface="Arial"/>
              <a:cs typeface="Arial"/>
              <a:sym typeface="Arial"/>
            </a:endParaRPr>
          </a:p>
          <a:p>
            <a:pPr indent="-304800" lvl="0" marL="457200" rtl="0" algn="l">
              <a:spcBef>
                <a:spcPts val="0"/>
              </a:spcBef>
              <a:spcAft>
                <a:spcPts val="0"/>
              </a:spcAft>
              <a:buClr>
                <a:srgbClr val="444444"/>
              </a:buClr>
              <a:buSzPts val="1200"/>
              <a:buFont typeface="Arial"/>
              <a:buChar char="●"/>
            </a:pPr>
            <a:r>
              <a:rPr lang="bg" sz="1200">
                <a:solidFill>
                  <a:srgbClr val="444444"/>
                </a:solidFill>
                <a:highlight>
                  <a:srgbClr val="FFFFFF"/>
                </a:highlight>
                <a:latin typeface="Arial"/>
                <a:ea typeface="Arial"/>
                <a:cs typeface="Arial"/>
                <a:sym typeface="Arial"/>
              </a:rPr>
              <a:t>In </a:t>
            </a:r>
            <a:r>
              <a:rPr lang="bg" sz="1200">
                <a:solidFill>
                  <a:srgbClr val="444444"/>
                </a:solidFill>
                <a:highlight>
                  <a:srgbClr val="F6F8F8"/>
                </a:highlight>
                <a:latin typeface="Courier New"/>
                <a:ea typeface="Courier New"/>
                <a:cs typeface="Courier New"/>
                <a:sym typeface="Courier New"/>
              </a:rPr>
              <a:t>Moderation</a:t>
            </a:r>
            <a:r>
              <a:rPr lang="bg" sz="1200">
                <a:solidFill>
                  <a:srgbClr val="444444"/>
                </a:solidFill>
                <a:highlight>
                  <a:srgbClr val="FFFFFF"/>
                </a:highlight>
                <a:latin typeface="Arial"/>
                <a:ea typeface="Arial"/>
                <a:cs typeface="Arial"/>
                <a:sym typeface="Arial"/>
              </a:rPr>
              <a:t>, it makes the document public, but only if the current user is an administrator.</a:t>
            </a:r>
            <a:endParaRPr sz="1200">
              <a:solidFill>
                <a:srgbClr val="444444"/>
              </a:solidFill>
              <a:highlight>
                <a:srgbClr val="FFFFFF"/>
              </a:highlight>
              <a:latin typeface="Arial"/>
              <a:ea typeface="Arial"/>
              <a:cs typeface="Arial"/>
              <a:sym typeface="Arial"/>
            </a:endParaRPr>
          </a:p>
          <a:p>
            <a:pPr indent="-304800" lvl="0" marL="457200" rtl="0" algn="l">
              <a:spcBef>
                <a:spcPts val="0"/>
              </a:spcBef>
              <a:spcAft>
                <a:spcPts val="0"/>
              </a:spcAft>
              <a:buClr>
                <a:srgbClr val="444444"/>
              </a:buClr>
              <a:buSzPts val="1200"/>
              <a:buFont typeface="Arial"/>
              <a:buChar char="●"/>
            </a:pPr>
            <a:r>
              <a:rPr lang="bg" sz="1200">
                <a:solidFill>
                  <a:srgbClr val="444444"/>
                </a:solidFill>
                <a:highlight>
                  <a:srgbClr val="FFFFFF"/>
                </a:highlight>
                <a:latin typeface="Arial"/>
                <a:ea typeface="Arial"/>
                <a:cs typeface="Arial"/>
                <a:sym typeface="Arial"/>
              </a:rPr>
              <a:t>In </a:t>
            </a:r>
            <a:r>
              <a:rPr lang="bg" sz="1200">
                <a:solidFill>
                  <a:srgbClr val="444444"/>
                </a:solidFill>
                <a:highlight>
                  <a:srgbClr val="F6F8F8"/>
                </a:highlight>
                <a:latin typeface="Courier New"/>
                <a:ea typeface="Courier New"/>
                <a:cs typeface="Courier New"/>
                <a:sym typeface="Courier New"/>
              </a:rPr>
              <a:t>Published</a:t>
            </a:r>
            <a:r>
              <a:rPr lang="bg" sz="1200">
                <a:solidFill>
                  <a:srgbClr val="444444"/>
                </a:solidFill>
                <a:highlight>
                  <a:srgbClr val="FFFFFF"/>
                </a:highlight>
                <a:latin typeface="Arial"/>
                <a:ea typeface="Arial"/>
                <a:cs typeface="Arial"/>
                <a:sym typeface="Arial"/>
              </a:rPr>
              <a:t>, it doesn’t do anything at all.</a:t>
            </a:r>
            <a:endParaRPr sz="1200">
              <a:solidFill>
                <a:srgbClr val="444444"/>
              </a:solidFill>
              <a:highlight>
                <a:srgbClr val="FFFFFF"/>
              </a:highlight>
              <a:latin typeface="Arial"/>
              <a:ea typeface="Arial"/>
              <a:cs typeface="Arial"/>
              <a:sym typeface="Arial"/>
            </a:endParaRPr>
          </a:p>
          <a:p>
            <a:pPr indent="0" lvl="0" marL="0" rtl="0" algn="l">
              <a:spcBef>
                <a:spcPts val="1800"/>
              </a:spcBef>
              <a:spcAft>
                <a:spcPts val="1200"/>
              </a:spcAft>
              <a:buNone/>
            </a:pPr>
            <a:r>
              <a:t/>
            </a:r>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1" name="Shape 1031"/>
        <p:cNvGrpSpPr/>
        <p:nvPr/>
      </p:nvGrpSpPr>
      <p:grpSpPr>
        <a:xfrm>
          <a:off x="0" y="0"/>
          <a:ext cx="0" cy="0"/>
          <a:chOff x="0" y="0"/>
          <a:chExt cx="0" cy="0"/>
        </a:xfrm>
      </p:grpSpPr>
      <p:pic>
        <p:nvPicPr>
          <p:cNvPr id="1032" name="Google Shape;1032;p138"/>
          <p:cNvPicPr preferRelativeResize="0"/>
          <p:nvPr/>
        </p:nvPicPr>
        <p:blipFill>
          <a:blip r:embed="rId3">
            <a:alphaModFix/>
          </a:blip>
          <a:stretch>
            <a:fillRect/>
          </a:stretch>
        </p:blipFill>
        <p:spPr>
          <a:xfrm>
            <a:off x="2156225" y="415275"/>
            <a:ext cx="5334000" cy="4191000"/>
          </a:xfrm>
          <a:prstGeom prst="rect">
            <a:avLst/>
          </a:prstGeom>
          <a:noFill/>
          <a:ln>
            <a:noFill/>
          </a:ln>
        </p:spPr>
      </p:pic>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6" name="Shape 1036"/>
        <p:cNvGrpSpPr/>
        <p:nvPr/>
      </p:nvGrpSpPr>
      <p:grpSpPr>
        <a:xfrm>
          <a:off x="0" y="0"/>
          <a:ext cx="0" cy="0"/>
          <a:chOff x="0" y="0"/>
          <a:chExt cx="0" cy="0"/>
        </a:xfrm>
      </p:grpSpPr>
      <p:sp>
        <p:nvSpPr>
          <p:cNvPr id="1037" name="Google Shape;1037;p139"/>
          <p:cNvSpPr txBox="1"/>
          <p:nvPr>
            <p:ph idx="1" type="body"/>
          </p:nvPr>
        </p:nvSpPr>
        <p:spPr>
          <a:xfrm>
            <a:off x="1293900" y="229275"/>
            <a:ext cx="7030500" cy="2017500"/>
          </a:xfrm>
          <a:prstGeom prst="rect">
            <a:avLst/>
          </a:prstGeom>
        </p:spPr>
        <p:txBody>
          <a:bodyPr anchorCtr="0" anchor="t" bIns="91425" lIns="91425" spcFirstLastPara="1" rIns="91425" wrap="square" tIns="91425">
            <a:normAutofit lnSpcReduction="20000"/>
          </a:bodyPr>
          <a:lstStyle/>
          <a:p>
            <a:pPr indent="0" lvl="0" marL="0" rtl="0" algn="l">
              <a:spcBef>
                <a:spcPts val="1800"/>
              </a:spcBef>
              <a:spcAft>
                <a:spcPts val="0"/>
              </a:spcAft>
              <a:buNone/>
            </a:pPr>
            <a:r>
              <a:rPr b="1" lang="bg" sz="1700">
                <a:solidFill>
                  <a:srgbClr val="444444"/>
                </a:solidFill>
                <a:highlight>
                  <a:srgbClr val="FFFFFF"/>
                </a:highlight>
                <a:latin typeface="Arial"/>
                <a:ea typeface="Arial"/>
                <a:cs typeface="Arial"/>
                <a:sym typeface="Arial"/>
              </a:rPr>
              <a:t>Solution</a:t>
            </a:r>
            <a:endParaRPr b="1" sz="1700">
              <a:solidFill>
                <a:srgbClr val="444444"/>
              </a:solidFill>
              <a:highlight>
                <a:srgbClr val="FFFFFF"/>
              </a:highlight>
              <a:latin typeface="Arial"/>
              <a:ea typeface="Arial"/>
              <a:cs typeface="Arial"/>
              <a:sym typeface="Arial"/>
            </a:endParaRPr>
          </a:p>
          <a:p>
            <a:pPr indent="0" lvl="0" marL="0" rtl="0" algn="l">
              <a:spcBef>
                <a:spcPts val="400"/>
              </a:spcBef>
              <a:spcAft>
                <a:spcPts val="0"/>
              </a:spcAft>
              <a:buNone/>
            </a:pPr>
            <a:r>
              <a:rPr lang="bg" sz="1200">
                <a:solidFill>
                  <a:srgbClr val="444444"/>
                </a:solidFill>
                <a:highlight>
                  <a:srgbClr val="FFFFFF"/>
                </a:highlight>
                <a:latin typeface="Arial"/>
                <a:ea typeface="Arial"/>
                <a:cs typeface="Arial"/>
                <a:sym typeface="Arial"/>
              </a:rPr>
              <a:t>The State pattern suggests that you create new classes for all possible states of an object and extract all state-specific behaviors into these classes.</a:t>
            </a:r>
            <a:endParaRPr sz="1200">
              <a:solidFill>
                <a:srgbClr val="444444"/>
              </a:solidFill>
              <a:highlight>
                <a:srgbClr val="FFFFFF"/>
              </a:highlight>
              <a:latin typeface="Arial"/>
              <a:ea typeface="Arial"/>
              <a:cs typeface="Arial"/>
              <a:sym typeface="Arial"/>
            </a:endParaRPr>
          </a:p>
          <a:p>
            <a:pPr indent="0" lvl="0" marL="0" rtl="0" algn="l">
              <a:spcBef>
                <a:spcPts val="1800"/>
              </a:spcBef>
              <a:spcAft>
                <a:spcPts val="0"/>
              </a:spcAft>
              <a:buNone/>
            </a:pPr>
            <a:r>
              <a:rPr lang="bg" sz="1200">
                <a:solidFill>
                  <a:srgbClr val="444444"/>
                </a:solidFill>
                <a:highlight>
                  <a:srgbClr val="FFFFFF"/>
                </a:highlight>
                <a:latin typeface="Arial"/>
                <a:ea typeface="Arial"/>
                <a:cs typeface="Arial"/>
                <a:sym typeface="Arial"/>
              </a:rPr>
              <a:t>Instead of implementing all behaviors on its own, the original object, called </a:t>
            </a:r>
            <a:r>
              <a:rPr i="1" lang="bg" sz="1200">
                <a:solidFill>
                  <a:srgbClr val="444444"/>
                </a:solidFill>
                <a:highlight>
                  <a:srgbClr val="FFFFFF"/>
                </a:highlight>
                <a:latin typeface="Arial"/>
                <a:ea typeface="Arial"/>
                <a:cs typeface="Arial"/>
                <a:sym typeface="Arial"/>
              </a:rPr>
              <a:t>context</a:t>
            </a:r>
            <a:r>
              <a:rPr lang="bg" sz="1200">
                <a:solidFill>
                  <a:srgbClr val="444444"/>
                </a:solidFill>
                <a:highlight>
                  <a:srgbClr val="FFFFFF"/>
                </a:highlight>
                <a:latin typeface="Arial"/>
                <a:ea typeface="Arial"/>
                <a:cs typeface="Arial"/>
                <a:sym typeface="Arial"/>
              </a:rPr>
              <a:t>, stores a reference to one of the state objects that represents its current state, and delegates all the state-related work to that object.</a:t>
            </a:r>
            <a:endParaRPr sz="1200">
              <a:solidFill>
                <a:srgbClr val="444444"/>
              </a:solidFill>
              <a:highlight>
                <a:srgbClr val="FFFFFF"/>
              </a:highlight>
              <a:latin typeface="Arial"/>
              <a:ea typeface="Arial"/>
              <a:cs typeface="Arial"/>
              <a:sym typeface="Arial"/>
            </a:endParaRPr>
          </a:p>
          <a:p>
            <a:pPr indent="0" lvl="0" marL="0" rtl="0" algn="l">
              <a:spcBef>
                <a:spcPts val="1800"/>
              </a:spcBef>
              <a:spcAft>
                <a:spcPts val="1200"/>
              </a:spcAft>
              <a:buNone/>
            </a:pPr>
            <a:r>
              <a:t/>
            </a:r>
            <a:endParaRPr/>
          </a:p>
        </p:txBody>
      </p:sp>
      <p:pic>
        <p:nvPicPr>
          <p:cNvPr id="1038" name="Google Shape;1038;p139"/>
          <p:cNvPicPr preferRelativeResize="0"/>
          <p:nvPr/>
        </p:nvPicPr>
        <p:blipFill>
          <a:blip r:embed="rId3">
            <a:alphaModFix/>
          </a:blip>
          <a:stretch>
            <a:fillRect/>
          </a:stretch>
        </p:blipFill>
        <p:spPr>
          <a:xfrm>
            <a:off x="3014300" y="1764300"/>
            <a:ext cx="3968885" cy="2591925"/>
          </a:xfrm>
          <a:prstGeom prst="rect">
            <a:avLst/>
          </a:prstGeom>
          <a:noFill/>
          <a:ln>
            <a:noFill/>
          </a:ln>
        </p:spPr>
      </p:pic>
      <p:sp>
        <p:nvSpPr>
          <p:cNvPr id="1039" name="Google Shape;1039;p139"/>
          <p:cNvSpPr txBox="1"/>
          <p:nvPr/>
        </p:nvSpPr>
        <p:spPr>
          <a:xfrm>
            <a:off x="3228950" y="4454075"/>
            <a:ext cx="3541500" cy="346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bg" sz="1050">
                <a:solidFill>
                  <a:srgbClr val="999999"/>
                </a:solidFill>
                <a:highlight>
                  <a:srgbClr val="FFFFFF"/>
                </a:highlight>
              </a:rPr>
              <a:t>Document delegates the work to a state object.</a:t>
            </a:r>
            <a:endParaRPr>
              <a:latin typeface="Nunito"/>
              <a:ea typeface="Nunito"/>
              <a:cs typeface="Nunito"/>
              <a:sym typeface="Nunito"/>
            </a:endParaRP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3" name="Shape 1043"/>
        <p:cNvGrpSpPr/>
        <p:nvPr/>
      </p:nvGrpSpPr>
      <p:grpSpPr>
        <a:xfrm>
          <a:off x="0" y="0"/>
          <a:ext cx="0" cy="0"/>
          <a:chOff x="0" y="0"/>
          <a:chExt cx="0" cy="0"/>
        </a:xfrm>
      </p:grpSpPr>
      <p:sp>
        <p:nvSpPr>
          <p:cNvPr id="1044" name="Google Shape;1044;p140"/>
          <p:cNvSpPr txBox="1"/>
          <p:nvPr>
            <p:ph type="title"/>
          </p:nvPr>
        </p:nvSpPr>
        <p:spPr>
          <a:xfrm>
            <a:off x="1303800" y="226575"/>
            <a:ext cx="7030500" cy="547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bg"/>
              <a:t>Template method</a:t>
            </a:r>
            <a:endParaRPr/>
          </a:p>
        </p:txBody>
      </p:sp>
      <p:sp>
        <p:nvSpPr>
          <p:cNvPr id="1045" name="Google Shape;1045;p140"/>
          <p:cNvSpPr txBox="1"/>
          <p:nvPr>
            <p:ph idx="1" type="body"/>
          </p:nvPr>
        </p:nvSpPr>
        <p:spPr>
          <a:xfrm>
            <a:off x="1303800" y="1032775"/>
            <a:ext cx="7030500" cy="1323300"/>
          </a:xfrm>
          <a:prstGeom prst="rect">
            <a:avLst/>
          </a:prstGeom>
        </p:spPr>
        <p:txBody>
          <a:bodyPr anchorCtr="0" anchor="t" bIns="91425" lIns="91425" spcFirstLastPara="1" rIns="91425" wrap="square" tIns="91425">
            <a:normAutofit lnSpcReduction="10000"/>
          </a:bodyPr>
          <a:lstStyle/>
          <a:p>
            <a:pPr indent="0" lvl="0" marL="0" rtl="0" algn="l">
              <a:spcBef>
                <a:spcPts val="1800"/>
              </a:spcBef>
              <a:spcAft>
                <a:spcPts val="0"/>
              </a:spcAft>
              <a:buNone/>
            </a:pPr>
            <a:r>
              <a:rPr b="1" lang="bg" sz="1700">
                <a:solidFill>
                  <a:srgbClr val="444444"/>
                </a:solidFill>
                <a:highlight>
                  <a:srgbClr val="FFFFFF"/>
                </a:highlight>
                <a:latin typeface="Arial"/>
                <a:ea typeface="Arial"/>
                <a:cs typeface="Arial"/>
                <a:sym typeface="Arial"/>
              </a:rPr>
              <a:t>Intent</a:t>
            </a:r>
            <a:endParaRPr b="1" sz="1700">
              <a:solidFill>
                <a:srgbClr val="444444"/>
              </a:solidFill>
              <a:highlight>
                <a:srgbClr val="FFFFFF"/>
              </a:highlight>
              <a:latin typeface="Arial"/>
              <a:ea typeface="Arial"/>
              <a:cs typeface="Arial"/>
              <a:sym typeface="Arial"/>
            </a:endParaRPr>
          </a:p>
          <a:p>
            <a:pPr indent="0" lvl="0" marL="0" rtl="0" algn="l">
              <a:spcBef>
                <a:spcPts val="400"/>
              </a:spcBef>
              <a:spcAft>
                <a:spcPts val="0"/>
              </a:spcAft>
              <a:buNone/>
            </a:pPr>
            <a:r>
              <a:rPr lang="bg" sz="1200">
                <a:solidFill>
                  <a:srgbClr val="444444"/>
                </a:solidFill>
                <a:highlight>
                  <a:srgbClr val="FFFFFF"/>
                </a:highlight>
                <a:latin typeface="Arial"/>
                <a:ea typeface="Arial"/>
                <a:cs typeface="Arial"/>
                <a:sym typeface="Arial"/>
              </a:rPr>
              <a:t>Template Method is a behavioral design pattern that defines the skeleton of an algorithm in the superclass but lets subclasses override specific steps of the algorithm without changing its structure.</a:t>
            </a:r>
            <a:endParaRPr sz="1200">
              <a:solidFill>
                <a:srgbClr val="444444"/>
              </a:solidFill>
              <a:highlight>
                <a:srgbClr val="FFFFFF"/>
              </a:highlight>
              <a:latin typeface="Arial"/>
              <a:ea typeface="Arial"/>
              <a:cs typeface="Arial"/>
              <a:sym typeface="Arial"/>
            </a:endParaRPr>
          </a:p>
          <a:p>
            <a:pPr indent="0" lvl="0" marL="0" rtl="0" algn="l">
              <a:spcBef>
                <a:spcPts val="1800"/>
              </a:spcBef>
              <a:spcAft>
                <a:spcPts val="1200"/>
              </a:spcAft>
              <a:buNone/>
            </a:pPr>
            <a:r>
              <a:t/>
            </a:r>
            <a:endParaRPr/>
          </a:p>
        </p:txBody>
      </p:sp>
      <p:pic>
        <p:nvPicPr>
          <p:cNvPr id="1046" name="Google Shape;1046;p140"/>
          <p:cNvPicPr preferRelativeResize="0"/>
          <p:nvPr/>
        </p:nvPicPr>
        <p:blipFill>
          <a:blip r:embed="rId3">
            <a:alphaModFix/>
          </a:blip>
          <a:stretch>
            <a:fillRect/>
          </a:stretch>
        </p:blipFill>
        <p:spPr>
          <a:xfrm>
            <a:off x="2458800" y="1982725"/>
            <a:ext cx="3972200" cy="2482625"/>
          </a:xfrm>
          <a:prstGeom prst="rect">
            <a:avLst/>
          </a:prstGeom>
          <a:noFill/>
          <a:ln>
            <a:noFill/>
          </a:ln>
        </p:spPr>
      </p:pic>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0" name="Shape 1050"/>
        <p:cNvGrpSpPr/>
        <p:nvPr/>
      </p:nvGrpSpPr>
      <p:grpSpPr>
        <a:xfrm>
          <a:off x="0" y="0"/>
          <a:ext cx="0" cy="0"/>
          <a:chOff x="0" y="0"/>
          <a:chExt cx="0" cy="0"/>
        </a:xfrm>
      </p:grpSpPr>
      <p:sp>
        <p:nvSpPr>
          <p:cNvPr id="1051" name="Google Shape;1051;p141"/>
          <p:cNvSpPr txBox="1"/>
          <p:nvPr>
            <p:ph idx="1" type="body"/>
          </p:nvPr>
        </p:nvSpPr>
        <p:spPr>
          <a:xfrm>
            <a:off x="1313725" y="381925"/>
            <a:ext cx="7030500" cy="1934400"/>
          </a:xfrm>
          <a:prstGeom prst="rect">
            <a:avLst/>
          </a:prstGeom>
        </p:spPr>
        <p:txBody>
          <a:bodyPr anchorCtr="0" anchor="t" bIns="91425" lIns="91425" spcFirstLastPara="1" rIns="91425" wrap="square" tIns="91425">
            <a:normAutofit/>
          </a:bodyPr>
          <a:lstStyle/>
          <a:p>
            <a:pPr indent="0" lvl="0" marL="0" rtl="0" algn="l">
              <a:spcBef>
                <a:spcPts val="1800"/>
              </a:spcBef>
              <a:spcAft>
                <a:spcPts val="0"/>
              </a:spcAft>
              <a:buNone/>
            </a:pPr>
            <a:r>
              <a:rPr b="1" lang="bg" sz="1700">
                <a:solidFill>
                  <a:srgbClr val="444444"/>
                </a:solidFill>
                <a:highlight>
                  <a:srgbClr val="FFFFFF"/>
                </a:highlight>
                <a:latin typeface="Arial"/>
                <a:ea typeface="Arial"/>
                <a:cs typeface="Arial"/>
                <a:sym typeface="Arial"/>
              </a:rPr>
              <a:t>Problem</a:t>
            </a:r>
            <a:endParaRPr b="1" sz="1700">
              <a:solidFill>
                <a:srgbClr val="444444"/>
              </a:solidFill>
              <a:highlight>
                <a:srgbClr val="FFFFFF"/>
              </a:highlight>
              <a:latin typeface="Arial"/>
              <a:ea typeface="Arial"/>
              <a:cs typeface="Arial"/>
              <a:sym typeface="Arial"/>
            </a:endParaRPr>
          </a:p>
          <a:p>
            <a:pPr indent="0" lvl="0" marL="0" rtl="0" algn="l">
              <a:spcBef>
                <a:spcPts val="400"/>
              </a:spcBef>
              <a:spcAft>
                <a:spcPts val="0"/>
              </a:spcAft>
              <a:buNone/>
            </a:pPr>
            <a:r>
              <a:rPr lang="bg" sz="1200">
                <a:solidFill>
                  <a:srgbClr val="444444"/>
                </a:solidFill>
                <a:highlight>
                  <a:srgbClr val="FFFFFF"/>
                </a:highlight>
                <a:latin typeface="Arial"/>
                <a:ea typeface="Arial"/>
                <a:cs typeface="Arial"/>
                <a:sym typeface="Arial"/>
              </a:rPr>
              <a:t>Imagine that you’re creating a data mining application that analyzes corporate documents. Users feed the app documents in various formats (PDF, DOC, CSV), and it tries to extract meaningful data from these docs in a uniform format.</a:t>
            </a:r>
            <a:endParaRPr sz="1200">
              <a:solidFill>
                <a:srgbClr val="444444"/>
              </a:solidFill>
              <a:highlight>
                <a:srgbClr val="FFFFFF"/>
              </a:highlight>
              <a:latin typeface="Arial"/>
              <a:ea typeface="Arial"/>
              <a:cs typeface="Arial"/>
              <a:sym typeface="Arial"/>
            </a:endParaRPr>
          </a:p>
          <a:p>
            <a:pPr indent="0" lvl="0" marL="0" rtl="0" algn="l">
              <a:spcBef>
                <a:spcPts val="1800"/>
              </a:spcBef>
              <a:spcAft>
                <a:spcPts val="1800"/>
              </a:spcAft>
              <a:buNone/>
            </a:pPr>
            <a:r>
              <a:rPr lang="bg" sz="1200">
                <a:solidFill>
                  <a:srgbClr val="444444"/>
                </a:solidFill>
                <a:highlight>
                  <a:srgbClr val="FFFFFF"/>
                </a:highlight>
                <a:latin typeface="Arial"/>
                <a:ea typeface="Arial"/>
                <a:cs typeface="Arial"/>
                <a:sym typeface="Arial"/>
              </a:rPr>
              <a:t>The first version of the app could work only with DOC files. In the following version, it was able to support CSV files. A month later, you “taught” it to extract data from PDF files.</a:t>
            </a:r>
            <a:endParaRPr sz="1200">
              <a:solidFill>
                <a:srgbClr val="444444"/>
              </a:solidFill>
              <a:highlight>
                <a:srgbClr val="FFFFFF"/>
              </a:highlight>
              <a:latin typeface="Arial"/>
              <a:ea typeface="Arial"/>
              <a:cs typeface="Arial"/>
              <a:sym typeface="Arial"/>
            </a:endParaRPr>
          </a:p>
        </p:txBody>
      </p:sp>
      <p:pic>
        <p:nvPicPr>
          <p:cNvPr id="1052" name="Google Shape;1052;p141"/>
          <p:cNvPicPr preferRelativeResize="0"/>
          <p:nvPr/>
        </p:nvPicPr>
        <p:blipFill>
          <a:blip r:embed="rId3">
            <a:alphaModFix/>
          </a:blip>
          <a:stretch>
            <a:fillRect/>
          </a:stretch>
        </p:blipFill>
        <p:spPr>
          <a:xfrm>
            <a:off x="2801025" y="2205850"/>
            <a:ext cx="3399724" cy="2522375"/>
          </a:xfrm>
          <a:prstGeom prst="rect">
            <a:avLst/>
          </a:prstGeom>
          <a:noFill/>
          <a:ln>
            <a:noFill/>
          </a:ln>
        </p:spPr>
      </p:pic>
      <p:sp>
        <p:nvSpPr>
          <p:cNvPr id="1053" name="Google Shape;1053;p141"/>
          <p:cNvSpPr txBox="1"/>
          <p:nvPr/>
        </p:nvSpPr>
        <p:spPr>
          <a:xfrm>
            <a:off x="3065275" y="4796300"/>
            <a:ext cx="3531600" cy="34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bg" sz="1050">
                <a:solidFill>
                  <a:srgbClr val="999999"/>
                </a:solidFill>
                <a:highlight>
                  <a:srgbClr val="FFFFFF"/>
                </a:highlight>
              </a:rPr>
              <a:t>Data mining classes contained a lot of duplicate code.</a:t>
            </a:r>
            <a:endParaRPr>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5"/>
          <p:cNvSpPr txBox="1"/>
          <p:nvPr>
            <p:ph idx="1" type="body"/>
          </p:nvPr>
        </p:nvSpPr>
        <p:spPr>
          <a:xfrm>
            <a:off x="1303800" y="93700"/>
            <a:ext cx="7030500" cy="487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bg">
                <a:solidFill>
                  <a:srgbClr val="273239"/>
                </a:solidFill>
                <a:highlight>
                  <a:srgbClr val="FFFFFF"/>
                </a:highlight>
                <a:latin typeface="Arial"/>
                <a:ea typeface="Arial"/>
                <a:cs typeface="Arial"/>
                <a:sym typeface="Arial"/>
              </a:rPr>
              <a:t>Output</a:t>
            </a:r>
            <a:endParaRPr b="1">
              <a:solidFill>
                <a:srgbClr val="273239"/>
              </a:solidFill>
              <a:highlight>
                <a:srgbClr val="FFFFFF"/>
              </a:highlight>
              <a:latin typeface="Arial"/>
              <a:ea typeface="Arial"/>
              <a:cs typeface="Arial"/>
              <a:sym typeface="Arial"/>
            </a:endParaRPr>
          </a:p>
          <a:p>
            <a:pPr indent="0" lvl="0" marL="0" rtl="0" algn="l">
              <a:spcBef>
                <a:spcPts val="1200"/>
              </a:spcBef>
              <a:spcAft>
                <a:spcPts val="0"/>
              </a:spcAft>
              <a:buNone/>
            </a:pPr>
            <a:r>
              <a:rPr lang="bg" sz="1200">
                <a:solidFill>
                  <a:srgbClr val="273239"/>
                </a:solidFill>
                <a:latin typeface="Courier New"/>
                <a:ea typeface="Courier New"/>
                <a:cs typeface="Courier New"/>
                <a:sym typeface="Courier New"/>
              </a:rPr>
              <a:t>MyEquivalence:</a:t>
            </a:r>
            <a:endParaRPr sz="1200">
              <a:solidFill>
                <a:srgbClr val="273239"/>
              </a:solidFill>
              <a:latin typeface="Courier New"/>
              <a:ea typeface="Courier New"/>
              <a:cs typeface="Courier New"/>
              <a:sym typeface="Courier New"/>
            </a:endParaRPr>
          </a:p>
          <a:p>
            <a:pPr indent="0" lvl="0" marL="0" rtl="0" algn="l">
              <a:spcBef>
                <a:spcPts val="1200"/>
              </a:spcBef>
              <a:spcAft>
                <a:spcPts val="0"/>
              </a:spcAft>
              <a:buNone/>
            </a:pPr>
            <a:r>
              <a:rPr lang="bg" sz="1200">
                <a:solidFill>
                  <a:srgbClr val="273239"/>
                </a:solidFill>
                <a:latin typeface="Courier New"/>
                <a:ea typeface="Courier New"/>
                <a:cs typeface="Courier New"/>
                <a:sym typeface="Courier New"/>
              </a:rPr>
              <a:t>&lt;__main__.MyEquivalence object at 0x7fa1d38e16d8&gt;</a:t>
            </a:r>
            <a:endParaRPr sz="1200">
              <a:solidFill>
                <a:srgbClr val="273239"/>
              </a:solidFill>
              <a:latin typeface="Courier New"/>
              <a:ea typeface="Courier New"/>
              <a:cs typeface="Courier New"/>
              <a:sym typeface="Courier New"/>
            </a:endParaRPr>
          </a:p>
          <a:p>
            <a:pPr indent="0" lvl="0" marL="0" rtl="0" algn="l">
              <a:spcBef>
                <a:spcPts val="1200"/>
              </a:spcBef>
              <a:spcAft>
                <a:spcPts val="0"/>
              </a:spcAft>
              <a:buNone/>
            </a:pPr>
            <a:r>
              <a:rPr lang="bg" sz="1200">
                <a:solidFill>
                  <a:srgbClr val="273239"/>
                </a:solidFill>
                <a:latin typeface="Courier New"/>
                <a:ea typeface="Courier New"/>
                <a:cs typeface="Courier New"/>
                <a:sym typeface="Courier New"/>
              </a:rPr>
              <a:t>&lt;__main__.YourEquivalence object at 0x7fa1d1ea37b8&gt;</a:t>
            </a:r>
            <a:endParaRPr sz="1200">
              <a:solidFill>
                <a:srgbClr val="273239"/>
              </a:solidFill>
              <a:latin typeface="Courier New"/>
              <a:ea typeface="Courier New"/>
              <a:cs typeface="Courier New"/>
              <a:sym typeface="Courier New"/>
            </a:endParaRPr>
          </a:p>
          <a:p>
            <a:pPr indent="0" lvl="0" marL="0" rtl="0" algn="l">
              <a:spcBef>
                <a:spcPts val="1200"/>
              </a:spcBef>
              <a:spcAft>
                <a:spcPts val="0"/>
              </a:spcAft>
              <a:buNone/>
            </a:pPr>
            <a:r>
              <a:rPr lang="bg" sz="1200">
                <a:solidFill>
                  <a:srgbClr val="273239"/>
                </a:solidFill>
                <a:latin typeface="Courier New"/>
                <a:ea typeface="Courier New"/>
                <a:cs typeface="Courier New"/>
                <a:sym typeface="Courier New"/>
              </a:rPr>
              <a:t>False</a:t>
            </a:r>
            <a:endParaRPr sz="1200">
              <a:solidFill>
                <a:srgbClr val="273239"/>
              </a:solidFill>
              <a:latin typeface="Courier New"/>
              <a:ea typeface="Courier New"/>
              <a:cs typeface="Courier New"/>
              <a:sym typeface="Courier New"/>
            </a:endParaRPr>
          </a:p>
          <a:p>
            <a:pPr indent="0" lvl="0" marL="0" rtl="0" algn="l">
              <a:spcBef>
                <a:spcPts val="1200"/>
              </a:spcBef>
              <a:spcAft>
                <a:spcPts val="0"/>
              </a:spcAft>
              <a:buNone/>
            </a:pPr>
            <a:r>
              <a:rPr lang="bg" sz="1200">
                <a:solidFill>
                  <a:srgbClr val="273239"/>
                </a:solidFill>
                <a:latin typeface="Courier New"/>
                <a:ea typeface="Courier New"/>
                <a:cs typeface="Courier New"/>
                <a:sym typeface="Courier New"/>
              </a:rPr>
              <a:t>Your Equivalence:</a:t>
            </a:r>
            <a:endParaRPr sz="1200">
              <a:solidFill>
                <a:srgbClr val="273239"/>
              </a:solidFill>
              <a:latin typeface="Courier New"/>
              <a:ea typeface="Courier New"/>
              <a:cs typeface="Courier New"/>
              <a:sym typeface="Courier New"/>
            </a:endParaRPr>
          </a:p>
          <a:p>
            <a:pPr indent="0" lvl="0" marL="0" rtl="0" algn="l">
              <a:spcBef>
                <a:spcPts val="1200"/>
              </a:spcBef>
              <a:spcAft>
                <a:spcPts val="0"/>
              </a:spcAft>
              <a:buNone/>
            </a:pPr>
            <a:r>
              <a:rPr lang="bg" sz="1200">
                <a:solidFill>
                  <a:srgbClr val="273239"/>
                </a:solidFill>
                <a:latin typeface="Courier New"/>
                <a:ea typeface="Courier New"/>
                <a:cs typeface="Courier New"/>
                <a:sym typeface="Courier New"/>
              </a:rPr>
              <a:t>&lt;__main__.YourEquivalence object at 0x7fa1d1ea37b8&gt;</a:t>
            </a:r>
            <a:endParaRPr sz="1200">
              <a:solidFill>
                <a:srgbClr val="273239"/>
              </a:solidFill>
              <a:latin typeface="Courier New"/>
              <a:ea typeface="Courier New"/>
              <a:cs typeface="Courier New"/>
              <a:sym typeface="Courier New"/>
            </a:endParaRPr>
          </a:p>
          <a:p>
            <a:pPr indent="0" lvl="0" marL="0" rtl="0" algn="l">
              <a:spcBef>
                <a:spcPts val="1200"/>
              </a:spcBef>
              <a:spcAft>
                <a:spcPts val="0"/>
              </a:spcAft>
              <a:buNone/>
            </a:pPr>
            <a:r>
              <a:rPr lang="bg" sz="1200">
                <a:solidFill>
                  <a:srgbClr val="273239"/>
                </a:solidFill>
                <a:latin typeface="Courier New"/>
                <a:ea typeface="Courier New"/>
                <a:cs typeface="Courier New"/>
                <a:sym typeface="Courier New"/>
              </a:rPr>
              <a:t>&lt;__main__.MyEquivalence object at 0x7fa1d38e16d8&gt;</a:t>
            </a:r>
            <a:endParaRPr sz="1200">
              <a:solidFill>
                <a:srgbClr val="273239"/>
              </a:solidFill>
              <a:latin typeface="Courier New"/>
              <a:ea typeface="Courier New"/>
              <a:cs typeface="Courier New"/>
              <a:sym typeface="Courier New"/>
            </a:endParaRPr>
          </a:p>
          <a:p>
            <a:pPr indent="0" lvl="0" marL="0" marR="190500" rtl="0" algn="l">
              <a:spcBef>
                <a:spcPts val="1200"/>
              </a:spcBef>
              <a:spcAft>
                <a:spcPts val="0"/>
              </a:spcAft>
              <a:buNone/>
            </a:pPr>
            <a:r>
              <a:rPr lang="bg" sz="1200">
                <a:solidFill>
                  <a:srgbClr val="273239"/>
                </a:solidFill>
                <a:latin typeface="Courier New"/>
                <a:ea typeface="Courier New"/>
                <a:cs typeface="Courier New"/>
                <a:sym typeface="Courier New"/>
              </a:rPr>
              <a:t>False</a:t>
            </a:r>
            <a:endParaRPr sz="1200">
              <a:solidFill>
                <a:srgbClr val="273239"/>
              </a:solidFill>
              <a:latin typeface="Courier New"/>
              <a:ea typeface="Courier New"/>
              <a:cs typeface="Courier New"/>
              <a:sym typeface="Courier New"/>
            </a:endParaRPr>
          </a:p>
          <a:p>
            <a:pPr indent="0" lvl="0" marL="0" rtl="0" algn="l">
              <a:spcBef>
                <a:spcPts val="800"/>
              </a:spcBef>
              <a:spcAft>
                <a:spcPts val="1200"/>
              </a:spcAft>
              <a:buNone/>
            </a:pPr>
            <a:r>
              <a:t/>
            </a:r>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7" name="Shape 1057"/>
        <p:cNvGrpSpPr/>
        <p:nvPr/>
      </p:nvGrpSpPr>
      <p:grpSpPr>
        <a:xfrm>
          <a:off x="0" y="0"/>
          <a:ext cx="0" cy="0"/>
          <a:chOff x="0" y="0"/>
          <a:chExt cx="0" cy="0"/>
        </a:xfrm>
      </p:grpSpPr>
      <p:sp>
        <p:nvSpPr>
          <p:cNvPr id="1058" name="Google Shape;1058;p142"/>
          <p:cNvSpPr txBox="1"/>
          <p:nvPr>
            <p:ph idx="1" type="body"/>
          </p:nvPr>
        </p:nvSpPr>
        <p:spPr>
          <a:xfrm>
            <a:off x="1303800" y="266550"/>
            <a:ext cx="7030500" cy="2305200"/>
          </a:xfrm>
          <a:prstGeom prst="rect">
            <a:avLst/>
          </a:prstGeom>
        </p:spPr>
        <p:txBody>
          <a:bodyPr anchorCtr="0" anchor="t" bIns="91425" lIns="91425" spcFirstLastPara="1" rIns="91425" wrap="square" tIns="91425">
            <a:normAutofit fontScale="85000" lnSpcReduction="10000"/>
          </a:bodyPr>
          <a:lstStyle/>
          <a:p>
            <a:pPr indent="0" lvl="0" marL="0" rtl="0" algn="l">
              <a:spcBef>
                <a:spcPts val="1800"/>
              </a:spcBef>
              <a:spcAft>
                <a:spcPts val="0"/>
              </a:spcAft>
              <a:buNone/>
            </a:pPr>
            <a:r>
              <a:rPr b="1" lang="bg" sz="1700">
                <a:solidFill>
                  <a:srgbClr val="444444"/>
                </a:solidFill>
                <a:highlight>
                  <a:srgbClr val="FFFFFF"/>
                </a:highlight>
                <a:latin typeface="Arial"/>
                <a:ea typeface="Arial"/>
                <a:cs typeface="Arial"/>
                <a:sym typeface="Arial"/>
              </a:rPr>
              <a:t>Solution</a:t>
            </a:r>
            <a:endParaRPr b="1" sz="1700">
              <a:solidFill>
                <a:srgbClr val="444444"/>
              </a:solidFill>
              <a:highlight>
                <a:srgbClr val="FFFFFF"/>
              </a:highlight>
              <a:latin typeface="Arial"/>
              <a:ea typeface="Arial"/>
              <a:cs typeface="Arial"/>
              <a:sym typeface="Arial"/>
            </a:endParaRPr>
          </a:p>
          <a:p>
            <a:pPr indent="0" lvl="0" marL="0" rtl="0" algn="l">
              <a:spcBef>
                <a:spcPts val="400"/>
              </a:spcBef>
              <a:spcAft>
                <a:spcPts val="0"/>
              </a:spcAft>
              <a:buNone/>
            </a:pPr>
            <a:r>
              <a:rPr lang="bg" sz="1200">
                <a:solidFill>
                  <a:srgbClr val="444444"/>
                </a:solidFill>
                <a:highlight>
                  <a:srgbClr val="FFFFFF"/>
                </a:highlight>
                <a:latin typeface="Arial"/>
                <a:ea typeface="Arial"/>
                <a:cs typeface="Arial"/>
                <a:sym typeface="Arial"/>
              </a:rPr>
              <a:t>The Template Method pattern suggests that you break down an algorithm into a series of steps, turn these steps into methods, and put a series of calls to these methods inside a single </a:t>
            </a:r>
            <a:r>
              <a:rPr i="1" lang="bg" sz="1200">
                <a:solidFill>
                  <a:srgbClr val="444444"/>
                </a:solidFill>
                <a:highlight>
                  <a:srgbClr val="FFFFFF"/>
                </a:highlight>
                <a:latin typeface="Arial"/>
                <a:ea typeface="Arial"/>
                <a:cs typeface="Arial"/>
                <a:sym typeface="Arial"/>
              </a:rPr>
              <a:t>template method.</a:t>
            </a:r>
            <a:r>
              <a:rPr lang="bg" sz="1200">
                <a:solidFill>
                  <a:srgbClr val="444444"/>
                </a:solidFill>
                <a:highlight>
                  <a:srgbClr val="FFFFFF"/>
                </a:highlight>
                <a:latin typeface="Arial"/>
                <a:ea typeface="Arial"/>
                <a:cs typeface="Arial"/>
                <a:sym typeface="Arial"/>
              </a:rPr>
              <a:t> The steps may either be </a:t>
            </a:r>
            <a:r>
              <a:rPr lang="bg" sz="1200">
                <a:solidFill>
                  <a:srgbClr val="444444"/>
                </a:solidFill>
                <a:highlight>
                  <a:srgbClr val="EEEEEE"/>
                </a:highlight>
                <a:latin typeface="Courier New"/>
                <a:ea typeface="Courier New"/>
                <a:cs typeface="Courier New"/>
                <a:sym typeface="Courier New"/>
              </a:rPr>
              <a:t>abstract</a:t>
            </a:r>
            <a:r>
              <a:rPr lang="bg" sz="1200">
                <a:solidFill>
                  <a:srgbClr val="444444"/>
                </a:solidFill>
                <a:highlight>
                  <a:srgbClr val="FFFFFF"/>
                </a:highlight>
                <a:latin typeface="Arial"/>
                <a:ea typeface="Arial"/>
                <a:cs typeface="Arial"/>
                <a:sym typeface="Arial"/>
              </a:rPr>
              <a:t>, or have some default implementation. To use the algorithm, the client is supposed to provide its own subclass, implement all abstract steps, and override some of the optional ones if needed (but not the template method itself).</a:t>
            </a:r>
            <a:endParaRPr sz="1200">
              <a:solidFill>
                <a:srgbClr val="444444"/>
              </a:solidFill>
              <a:highlight>
                <a:srgbClr val="FFFFFF"/>
              </a:highlight>
              <a:latin typeface="Arial"/>
              <a:ea typeface="Arial"/>
              <a:cs typeface="Arial"/>
              <a:sym typeface="Arial"/>
            </a:endParaRPr>
          </a:p>
          <a:p>
            <a:pPr indent="0" lvl="0" marL="0" rtl="0" algn="l">
              <a:spcBef>
                <a:spcPts val="1800"/>
              </a:spcBef>
              <a:spcAft>
                <a:spcPts val="0"/>
              </a:spcAft>
              <a:buNone/>
            </a:pPr>
            <a:r>
              <a:rPr lang="bg" sz="1200">
                <a:solidFill>
                  <a:srgbClr val="444444"/>
                </a:solidFill>
                <a:highlight>
                  <a:srgbClr val="FFFFFF"/>
                </a:highlight>
                <a:latin typeface="Arial"/>
                <a:ea typeface="Arial"/>
                <a:cs typeface="Arial"/>
                <a:sym typeface="Arial"/>
              </a:rPr>
              <a:t>Let’s see how this will play out in our data mining app. We can create a base class for all three parsing algorithms. This class defines a template method consisting of a series of calls to various document-processing steps.</a:t>
            </a:r>
            <a:endParaRPr sz="1200">
              <a:solidFill>
                <a:srgbClr val="444444"/>
              </a:solidFill>
              <a:highlight>
                <a:srgbClr val="FFFFFF"/>
              </a:highlight>
              <a:latin typeface="Arial"/>
              <a:ea typeface="Arial"/>
              <a:cs typeface="Arial"/>
              <a:sym typeface="Arial"/>
            </a:endParaRPr>
          </a:p>
          <a:p>
            <a:pPr indent="0" lvl="0" marL="0" rtl="0" algn="l">
              <a:spcBef>
                <a:spcPts val="1800"/>
              </a:spcBef>
              <a:spcAft>
                <a:spcPts val="1200"/>
              </a:spcAft>
              <a:buNone/>
            </a:pPr>
            <a:r>
              <a:t/>
            </a:r>
            <a:endParaRPr/>
          </a:p>
        </p:txBody>
      </p:sp>
      <p:pic>
        <p:nvPicPr>
          <p:cNvPr id="1059" name="Google Shape;1059;p142"/>
          <p:cNvPicPr preferRelativeResize="0"/>
          <p:nvPr/>
        </p:nvPicPr>
        <p:blipFill>
          <a:blip r:embed="rId3">
            <a:alphaModFix/>
          </a:blip>
          <a:stretch>
            <a:fillRect/>
          </a:stretch>
        </p:blipFill>
        <p:spPr>
          <a:xfrm>
            <a:off x="3024225" y="2168650"/>
            <a:ext cx="3238500" cy="2266950"/>
          </a:xfrm>
          <a:prstGeom prst="rect">
            <a:avLst/>
          </a:prstGeom>
          <a:noFill/>
          <a:ln>
            <a:noFill/>
          </a:ln>
        </p:spPr>
      </p:pic>
      <p:sp>
        <p:nvSpPr>
          <p:cNvPr id="1060" name="Google Shape;1060;p142"/>
          <p:cNvSpPr txBox="1"/>
          <p:nvPr/>
        </p:nvSpPr>
        <p:spPr>
          <a:xfrm>
            <a:off x="2112950" y="4548300"/>
            <a:ext cx="57981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bg" sz="1050">
                <a:solidFill>
                  <a:srgbClr val="999999"/>
                </a:solidFill>
                <a:highlight>
                  <a:srgbClr val="FFFFFF"/>
                </a:highlight>
              </a:rPr>
              <a:t>Template method breaks the algorithm into steps, allowing subclasses to override these steps but not the actual method.</a:t>
            </a:r>
            <a:endParaRPr>
              <a:latin typeface="Nunito"/>
              <a:ea typeface="Nunito"/>
              <a:cs typeface="Nunito"/>
              <a:sym typeface="Nunito"/>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4" name="Shape 1064"/>
        <p:cNvGrpSpPr/>
        <p:nvPr/>
      </p:nvGrpSpPr>
      <p:grpSpPr>
        <a:xfrm>
          <a:off x="0" y="0"/>
          <a:ext cx="0" cy="0"/>
          <a:chOff x="0" y="0"/>
          <a:chExt cx="0" cy="0"/>
        </a:xfrm>
      </p:grpSpPr>
      <p:sp>
        <p:nvSpPr>
          <p:cNvPr id="1065" name="Google Shape;1065;p143"/>
          <p:cNvSpPr txBox="1"/>
          <p:nvPr>
            <p:ph type="title"/>
          </p:nvPr>
        </p:nvSpPr>
        <p:spPr>
          <a:xfrm>
            <a:off x="1303800" y="340650"/>
            <a:ext cx="7030500" cy="547200"/>
          </a:xfrm>
          <a:prstGeom prst="rect">
            <a:avLst/>
          </a:prstGeom>
        </p:spPr>
        <p:txBody>
          <a:bodyPr anchorCtr="0" anchor="t" bIns="91425" lIns="91425" spcFirstLastPara="1" rIns="91425" wrap="square" tIns="91425">
            <a:normAutofit/>
          </a:bodyPr>
          <a:lstStyle/>
          <a:p>
            <a:pPr indent="0" lvl="0" marL="0" rtl="0" algn="ctr">
              <a:lnSpc>
                <a:spcPct val="115000"/>
              </a:lnSpc>
              <a:spcBef>
                <a:spcPts val="2400"/>
              </a:spcBef>
              <a:spcAft>
                <a:spcPts val="600"/>
              </a:spcAft>
              <a:buNone/>
            </a:pPr>
            <a:r>
              <a:rPr lang="bg" sz="2300">
                <a:solidFill>
                  <a:srgbClr val="444444"/>
                </a:solidFill>
                <a:highlight>
                  <a:srgbClr val="FFFFFF"/>
                </a:highlight>
                <a:latin typeface="Arial"/>
                <a:ea typeface="Arial"/>
                <a:cs typeface="Arial"/>
                <a:sym typeface="Arial"/>
              </a:rPr>
              <a:t>Visitor</a:t>
            </a:r>
            <a:endParaRPr/>
          </a:p>
        </p:txBody>
      </p:sp>
      <p:sp>
        <p:nvSpPr>
          <p:cNvPr id="1066" name="Google Shape;1066;p143"/>
          <p:cNvSpPr txBox="1"/>
          <p:nvPr>
            <p:ph idx="1" type="body"/>
          </p:nvPr>
        </p:nvSpPr>
        <p:spPr>
          <a:xfrm>
            <a:off x="1303800" y="804625"/>
            <a:ext cx="7030500" cy="1248900"/>
          </a:xfrm>
          <a:prstGeom prst="rect">
            <a:avLst/>
          </a:prstGeom>
        </p:spPr>
        <p:txBody>
          <a:bodyPr anchorCtr="0" anchor="t" bIns="91425" lIns="91425" spcFirstLastPara="1" rIns="91425" wrap="square" tIns="91425">
            <a:normAutofit fontScale="85000"/>
          </a:bodyPr>
          <a:lstStyle/>
          <a:p>
            <a:pPr indent="0" lvl="0" marL="0" rtl="0" algn="l">
              <a:spcBef>
                <a:spcPts val="1800"/>
              </a:spcBef>
              <a:spcAft>
                <a:spcPts val="0"/>
              </a:spcAft>
              <a:buNone/>
            </a:pPr>
            <a:r>
              <a:rPr b="1" lang="bg" sz="1700">
                <a:solidFill>
                  <a:srgbClr val="444444"/>
                </a:solidFill>
                <a:highlight>
                  <a:srgbClr val="FFFFFF"/>
                </a:highlight>
                <a:latin typeface="Arial"/>
                <a:ea typeface="Arial"/>
                <a:cs typeface="Arial"/>
                <a:sym typeface="Arial"/>
              </a:rPr>
              <a:t>Intent</a:t>
            </a:r>
            <a:endParaRPr b="1" sz="1700">
              <a:solidFill>
                <a:srgbClr val="444444"/>
              </a:solidFill>
              <a:highlight>
                <a:srgbClr val="FFFFFF"/>
              </a:highlight>
              <a:latin typeface="Arial"/>
              <a:ea typeface="Arial"/>
              <a:cs typeface="Arial"/>
              <a:sym typeface="Arial"/>
            </a:endParaRPr>
          </a:p>
          <a:p>
            <a:pPr indent="0" lvl="0" marL="0" rtl="0" algn="l">
              <a:spcBef>
                <a:spcPts val="400"/>
              </a:spcBef>
              <a:spcAft>
                <a:spcPts val="0"/>
              </a:spcAft>
              <a:buNone/>
            </a:pPr>
            <a:r>
              <a:rPr lang="bg" sz="1200">
                <a:solidFill>
                  <a:srgbClr val="444444"/>
                </a:solidFill>
                <a:highlight>
                  <a:srgbClr val="FFFFFF"/>
                </a:highlight>
                <a:latin typeface="Arial"/>
                <a:ea typeface="Arial"/>
                <a:cs typeface="Arial"/>
                <a:sym typeface="Arial"/>
              </a:rPr>
              <a:t>Visitor is a behavioral design pattern that lets you separate algorithms from the objects on which they operate.</a:t>
            </a:r>
            <a:endParaRPr sz="1200">
              <a:solidFill>
                <a:srgbClr val="444444"/>
              </a:solidFill>
              <a:highlight>
                <a:srgbClr val="FFFFFF"/>
              </a:highlight>
              <a:latin typeface="Arial"/>
              <a:ea typeface="Arial"/>
              <a:cs typeface="Arial"/>
              <a:sym typeface="Arial"/>
            </a:endParaRPr>
          </a:p>
          <a:p>
            <a:pPr indent="0" lvl="0" marL="0" rtl="0" algn="l">
              <a:spcBef>
                <a:spcPts val="18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pic>
        <p:nvPicPr>
          <p:cNvPr id="1067" name="Google Shape;1067;p143"/>
          <p:cNvPicPr preferRelativeResize="0"/>
          <p:nvPr/>
        </p:nvPicPr>
        <p:blipFill>
          <a:blip r:embed="rId3">
            <a:alphaModFix/>
          </a:blip>
          <a:stretch>
            <a:fillRect/>
          </a:stretch>
        </p:blipFill>
        <p:spPr>
          <a:xfrm>
            <a:off x="2419100" y="1551200"/>
            <a:ext cx="4456280" cy="2785175"/>
          </a:xfrm>
          <a:prstGeom prst="rect">
            <a:avLst/>
          </a:prstGeom>
          <a:noFill/>
          <a:ln>
            <a:noFill/>
          </a:ln>
        </p:spPr>
      </p:pic>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1" name="Shape 1071"/>
        <p:cNvGrpSpPr/>
        <p:nvPr/>
      </p:nvGrpSpPr>
      <p:grpSpPr>
        <a:xfrm>
          <a:off x="0" y="0"/>
          <a:ext cx="0" cy="0"/>
          <a:chOff x="0" y="0"/>
          <a:chExt cx="0" cy="0"/>
        </a:xfrm>
      </p:grpSpPr>
      <p:sp>
        <p:nvSpPr>
          <p:cNvPr id="1072" name="Google Shape;1072;p144"/>
          <p:cNvSpPr txBox="1"/>
          <p:nvPr>
            <p:ph idx="1" type="body"/>
          </p:nvPr>
        </p:nvSpPr>
        <p:spPr>
          <a:xfrm>
            <a:off x="1298825" y="700450"/>
            <a:ext cx="7030500" cy="1710000"/>
          </a:xfrm>
          <a:prstGeom prst="rect">
            <a:avLst/>
          </a:prstGeom>
        </p:spPr>
        <p:txBody>
          <a:bodyPr anchorCtr="0" anchor="t" bIns="91425" lIns="91425" spcFirstLastPara="1" rIns="91425" wrap="square" tIns="91425">
            <a:normAutofit fontScale="92500" lnSpcReduction="20000"/>
          </a:bodyPr>
          <a:lstStyle/>
          <a:p>
            <a:pPr indent="0" lvl="0" marL="0" rtl="0" algn="l">
              <a:spcBef>
                <a:spcPts val="1800"/>
              </a:spcBef>
              <a:spcAft>
                <a:spcPts val="0"/>
              </a:spcAft>
              <a:buNone/>
            </a:pPr>
            <a:r>
              <a:rPr b="1" lang="bg" sz="1700">
                <a:solidFill>
                  <a:srgbClr val="444444"/>
                </a:solidFill>
                <a:highlight>
                  <a:srgbClr val="FFFFFF"/>
                </a:highlight>
                <a:latin typeface="Arial"/>
                <a:ea typeface="Arial"/>
                <a:cs typeface="Arial"/>
                <a:sym typeface="Arial"/>
              </a:rPr>
              <a:t>Problem</a:t>
            </a:r>
            <a:endParaRPr b="1" sz="1700">
              <a:solidFill>
                <a:srgbClr val="444444"/>
              </a:solidFill>
              <a:highlight>
                <a:srgbClr val="FFFFFF"/>
              </a:highlight>
              <a:latin typeface="Arial"/>
              <a:ea typeface="Arial"/>
              <a:cs typeface="Arial"/>
              <a:sym typeface="Arial"/>
            </a:endParaRPr>
          </a:p>
          <a:p>
            <a:pPr indent="0" lvl="0" marL="0" rtl="0" algn="l">
              <a:spcBef>
                <a:spcPts val="400"/>
              </a:spcBef>
              <a:spcAft>
                <a:spcPts val="0"/>
              </a:spcAft>
              <a:buNone/>
            </a:pPr>
            <a:r>
              <a:rPr lang="bg" sz="1200">
                <a:solidFill>
                  <a:srgbClr val="444444"/>
                </a:solidFill>
                <a:highlight>
                  <a:srgbClr val="FFFFFF"/>
                </a:highlight>
                <a:latin typeface="Arial"/>
                <a:ea typeface="Arial"/>
                <a:cs typeface="Arial"/>
                <a:sym typeface="Arial"/>
              </a:rPr>
              <a:t>Imagine that your team develops an app which works with geographic information structured as one colossal graph. Each node of the graph may represent a complex entity such as a city, but also more granular things like industries, sightseeing areas, etc. The nodes are connected with others if there’s a road between the real objects that they represent. Under the hood, each node type is represented by its own class, while each specific node is an object.</a:t>
            </a:r>
            <a:endParaRPr sz="1200">
              <a:solidFill>
                <a:srgbClr val="444444"/>
              </a:solidFill>
              <a:highlight>
                <a:srgbClr val="FFFFFF"/>
              </a:highlight>
              <a:latin typeface="Arial"/>
              <a:ea typeface="Arial"/>
              <a:cs typeface="Arial"/>
              <a:sym typeface="Arial"/>
            </a:endParaRPr>
          </a:p>
          <a:p>
            <a:pPr indent="0" lvl="0" marL="0" rtl="0" algn="l">
              <a:spcBef>
                <a:spcPts val="1800"/>
              </a:spcBef>
              <a:spcAft>
                <a:spcPts val="1200"/>
              </a:spcAft>
              <a:buNone/>
            </a:pPr>
            <a:r>
              <a:t/>
            </a:r>
            <a:endParaRPr/>
          </a:p>
        </p:txBody>
      </p:sp>
      <p:pic>
        <p:nvPicPr>
          <p:cNvPr id="1073" name="Google Shape;1073;p144"/>
          <p:cNvPicPr preferRelativeResize="0"/>
          <p:nvPr/>
        </p:nvPicPr>
        <p:blipFill>
          <a:blip r:embed="rId3">
            <a:alphaModFix/>
          </a:blip>
          <a:stretch>
            <a:fillRect/>
          </a:stretch>
        </p:blipFill>
        <p:spPr>
          <a:xfrm>
            <a:off x="1905000" y="1982525"/>
            <a:ext cx="5334000" cy="2190750"/>
          </a:xfrm>
          <a:prstGeom prst="rect">
            <a:avLst/>
          </a:prstGeom>
          <a:noFill/>
          <a:ln>
            <a:noFill/>
          </a:ln>
        </p:spPr>
      </p:pic>
      <p:sp>
        <p:nvSpPr>
          <p:cNvPr id="1074" name="Google Shape;1074;p144"/>
          <p:cNvSpPr txBox="1"/>
          <p:nvPr/>
        </p:nvSpPr>
        <p:spPr>
          <a:xfrm>
            <a:off x="2837100" y="4280475"/>
            <a:ext cx="3377700" cy="346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bg" sz="1050">
                <a:solidFill>
                  <a:srgbClr val="999999"/>
                </a:solidFill>
                <a:highlight>
                  <a:srgbClr val="FFFFFF"/>
                </a:highlight>
              </a:rPr>
              <a:t>Exporting the graph into XML.</a:t>
            </a:r>
            <a:endParaRPr>
              <a:latin typeface="Nunito"/>
              <a:ea typeface="Nunito"/>
              <a:cs typeface="Nunito"/>
              <a:sym typeface="Nunito"/>
            </a:endParaRP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8" name="Shape 1078"/>
        <p:cNvGrpSpPr/>
        <p:nvPr/>
      </p:nvGrpSpPr>
      <p:grpSpPr>
        <a:xfrm>
          <a:off x="0" y="0"/>
          <a:ext cx="0" cy="0"/>
          <a:chOff x="0" y="0"/>
          <a:chExt cx="0" cy="0"/>
        </a:xfrm>
      </p:grpSpPr>
      <p:sp>
        <p:nvSpPr>
          <p:cNvPr id="1079" name="Google Shape;1079;p145"/>
          <p:cNvSpPr txBox="1"/>
          <p:nvPr>
            <p:ph idx="1" type="body"/>
          </p:nvPr>
        </p:nvSpPr>
        <p:spPr>
          <a:xfrm>
            <a:off x="1313700" y="735175"/>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sz="1200">
                <a:solidFill>
                  <a:srgbClr val="444444"/>
                </a:solidFill>
                <a:highlight>
                  <a:srgbClr val="FFFFFF"/>
                </a:highlight>
                <a:latin typeface="Arial"/>
                <a:ea typeface="Arial"/>
                <a:cs typeface="Arial"/>
                <a:sym typeface="Arial"/>
              </a:rPr>
              <a:t>At some point, you got a task to implement exporting the graph into XML format. At first, the job seemed pretty straightforward. You planned to add an export method to each node class and then leverage recursion to go over each node of the graph, executing the export method. The solution was simple and elegant: thanks to polymorphism, you weren’t coupling the code which called the export method to concrete classes of nodes.</a:t>
            </a:r>
            <a:endParaRPr sz="1200">
              <a:solidFill>
                <a:srgbClr val="444444"/>
              </a:solidFill>
              <a:highlight>
                <a:srgbClr val="FFFFFF"/>
              </a:highlight>
              <a:latin typeface="Arial"/>
              <a:ea typeface="Arial"/>
              <a:cs typeface="Arial"/>
              <a:sym typeface="Arial"/>
            </a:endParaRPr>
          </a:p>
          <a:p>
            <a:pPr indent="0" lvl="0" marL="0" rtl="0" algn="l">
              <a:spcBef>
                <a:spcPts val="1800"/>
              </a:spcBef>
              <a:spcAft>
                <a:spcPts val="0"/>
              </a:spcAft>
              <a:buNone/>
            </a:pPr>
            <a:r>
              <a:rPr lang="bg" sz="1200">
                <a:solidFill>
                  <a:srgbClr val="444444"/>
                </a:solidFill>
                <a:highlight>
                  <a:srgbClr val="FFFFFF"/>
                </a:highlight>
                <a:latin typeface="Arial"/>
                <a:ea typeface="Arial"/>
                <a:cs typeface="Arial"/>
                <a:sym typeface="Arial"/>
              </a:rPr>
              <a:t>Unfortunately, the system architect refused to allow you to alter existing node classes. He said that the code was already in production and he didn’t want to risk breaking it because of a potential bug in your changes.</a:t>
            </a:r>
            <a:endParaRPr sz="1200">
              <a:solidFill>
                <a:srgbClr val="444444"/>
              </a:solidFill>
              <a:highlight>
                <a:srgbClr val="FFFFFF"/>
              </a:highlight>
              <a:latin typeface="Arial"/>
              <a:ea typeface="Arial"/>
              <a:cs typeface="Arial"/>
              <a:sym typeface="Arial"/>
            </a:endParaRPr>
          </a:p>
          <a:p>
            <a:pPr indent="0" lvl="0" marL="0" rtl="0" algn="l">
              <a:spcBef>
                <a:spcPts val="1800"/>
              </a:spcBef>
              <a:spcAft>
                <a:spcPts val="1200"/>
              </a:spcAft>
              <a:buNone/>
            </a:pPr>
            <a:r>
              <a:t/>
            </a:r>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3" name="Shape 1083"/>
        <p:cNvGrpSpPr/>
        <p:nvPr/>
      </p:nvGrpSpPr>
      <p:grpSpPr>
        <a:xfrm>
          <a:off x="0" y="0"/>
          <a:ext cx="0" cy="0"/>
          <a:chOff x="0" y="0"/>
          <a:chExt cx="0" cy="0"/>
        </a:xfrm>
      </p:grpSpPr>
      <p:pic>
        <p:nvPicPr>
          <p:cNvPr id="1084" name="Google Shape;1084;p146"/>
          <p:cNvPicPr preferRelativeResize="0"/>
          <p:nvPr/>
        </p:nvPicPr>
        <p:blipFill>
          <a:blip r:embed="rId3">
            <a:alphaModFix/>
          </a:blip>
          <a:stretch>
            <a:fillRect/>
          </a:stretch>
        </p:blipFill>
        <p:spPr>
          <a:xfrm>
            <a:off x="1878450" y="762500"/>
            <a:ext cx="4762500" cy="2476500"/>
          </a:xfrm>
          <a:prstGeom prst="rect">
            <a:avLst/>
          </a:prstGeom>
          <a:noFill/>
          <a:ln>
            <a:noFill/>
          </a:ln>
        </p:spPr>
      </p:pic>
      <p:sp>
        <p:nvSpPr>
          <p:cNvPr id="1085" name="Google Shape;1085;p146"/>
          <p:cNvSpPr txBox="1"/>
          <p:nvPr/>
        </p:nvSpPr>
        <p:spPr>
          <a:xfrm>
            <a:off x="2202225" y="3328150"/>
            <a:ext cx="4300200" cy="669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bg" sz="1050">
                <a:solidFill>
                  <a:srgbClr val="999999"/>
                </a:solidFill>
                <a:highlight>
                  <a:srgbClr val="FFFFFF"/>
                </a:highlight>
              </a:rPr>
              <a:t>The XML export method had to be added into all node classes, which bore the risk of breaking the whole application if any bugs slipped through along with the change.</a:t>
            </a:r>
            <a:endParaRPr>
              <a:latin typeface="Nunito"/>
              <a:ea typeface="Nunito"/>
              <a:cs typeface="Nunito"/>
              <a:sym typeface="Nunito"/>
            </a:endParaRP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9" name="Shape 1089"/>
        <p:cNvGrpSpPr/>
        <p:nvPr/>
      </p:nvGrpSpPr>
      <p:grpSpPr>
        <a:xfrm>
          <a:off x="0" y="0"/>
          <a:ext cx="0" cy="0"/>
          <a:chOff x="0" y="0"/>
          <a:chExt cx="0" cy="0"/>
        </a:xfrm>
      </p:grpSpPr>
      <p:sp>
        <p:nvSpPr>
          <p:cNvPr id="1090" name="Google Shape;1090;p147"/>
          <p:cNvSpPr txBox="1"/>
          <p:nvPr>
            <p:ph idx="1" type="body"/>
          </p:nvPr>
        </p:nvSpPr>
        <p:spPr>
          <a:xfrm>
            <a:off x="1293875" y="784775"/>
            <a:ext cx="7030500" cy="2541600"/>
          </a:xfrm>
          <a:prstGeom prst="rect">
            <a:avLst/>
          </a:prstGeom>
        </p:spPr>
        <p:txBody>
          <a:bodyPr anchorCtr="0" anchor="t" bIns="91425" lIns="91425" spcFirstLastPara="1" rIns="91425" wrap="square" tIns="91425">
            <a:normAutofit lnSpcReduction="20000"/>
          </a:bodyPr>
          <a:lstStyle/>
          <a:p>
            <a:pPr indent="0" lvl="0" marL="0" rtl="0" algn="l">
              <a:spcBef>
                <a:spcPts val="1800"/>
              </a:spcBef>
              <a:spcAft>
                <a:spcPts val="0"/>
              </a:spcAft>
              <a:buNone/>
            </a:pPr>
            <a:r>
              <a:rPr b="1" lang="bg" sz="1700">
                <a:solidFill>
                  <a:srgbClr val="444444"/>
                </a:solidFill>
                <a:highlight>
                  <a:srgbClr val="FFFFFF"/>
                </a:highlight>
                <a:latin typeface="Arial"/>
                <a:ea typeface="Arial"/>
                <a:cs typeface="Arial"/>
                <a:sym typeface="Arial"/>
              </a:rPr>
              <a:t>Solution</a:t>
            </a:r>
            <a:endParaRPr b="1" sz="1700">
              <a:solidFill>
                <a:srgbClr val="444444"/>
              </a:solidFill>
              <a:highlight>
                <a:srgbClr val="FFFFFF"/>
              </a:highlight>
              <a:latin typeface="Arial"/>
              <a:ea typeface="Arial"/>
              <a:cs typeface="Arial"/>
              <a:sym typeface="Arial"/>
            </a:endParaRPr>
          </a:p>
          <a:p>
            <a:pPr indent="0" lvl="0" marL="0" rtl="0" algn="l">
              <a:spcBef>
                <a:spcPts val="400"/>
              </a:spcBef>
              <a:spcAft>
                <a:spcPts val="0"/>
              </a:spcAft>
              <a:buNone/>
            </a:pPr>
            <a:r>
              <a:rPr lang="bg" sz="1200">
                <a:solidFill>
                  <a:srgbClr val="444444"/>
                </a:solidFill>
                <a:highlight>
                  <a:srgbClr val="FFFFFF"/>
                </a:highlight>
                <a:latin typeface="Arial"/>
                <a:ea typeface="Arial"/>
                <a:cs typeface="Arial"/>
                <a:sym typeface="Arial"/>
              </a:rPr>
              <a:t>The Visitor pattern suggests that you place the new behavior into a separate class called </a:t>
            </a:r>
            <a:r>
              <a:rPr i="1" lang="bg" sz="1200">
                <a:solidFill>
                  <a:srgbClr val="444444"/>
                </a:solidFill>
                <a:highlight>
                  <a:srgbClr val="FFFFFF"/>
                </a:highlight>
                <a:latin typeface="Arial"/>
                <a:ea typeface="Arial"/>
                <a:cs typeface="Arial"/>
                <a:sym typeface="Arial"/>
              </a:rPr>
              <a:t>visitor</a:t>
            </a:r>
            <a:r>
              <a:rPr lang="bg" sz="1200">
                <a:solidFill>
                  <a:srgbClr val="444444"/>
                </a:solidFill>
                <a:highlight>
                  <a:srgbClr val="FFFFFF"/>
                </a:highlight>
                <a:latin typeface="Arial"/>
                <a:ea typeface="Arial"/>
                <a:cs typeface="Arial"/>
                <a:sym typeface="Arial"/>
              </a:rPr>
              <a:t>, instead of trying to integrate it into existing classes. The original object that had to perform the behavior is now passed to one of the visitor’s methods as an argument, providing the method access to all necessary data contained within the object.</a:t>
            </a:r>
            <a:endParaRPr sz="1200">
              <a:solidFill>
                <a:srgbClr val="444444"/>
              </a:solidFill>
              <a:highlight>
                <a:srgbClr val="FFFFFF"/>
              </a:highlight>
              <a:latin typeface="Arial"/>
              <a:ea typeface="Arial"/>
              <a:cs typeface="Arial"/>
              <a:sym typeface="Arial"/>
            </a:endParaRPr>
          </a:p>
          <a:p>
            <a:pPr indent="0" lvl="0" marL="0" rtl="0" algn="l">
              <a:spcBef>
                <a:spcPts val="1800"/>
              </a:spcBef>
              <a:spcAft>
                <a:spcPts val="0"/>
              </a:spcAft>
              <a:buNone/>
            </a:pPr>
            <a:r>
              <a:rPr lang="bg" sz="1200">
                <a:solidFill>
                  <a:srgbClr val="444444"/>
                </a:solidFill>
                <a:highlight>
                  <a:srgbClr val="FFFFFF"/>
                </a:highlight>
                <a:latin typeface="Arial"/>
                <a:ea typeface="Arial"/>
                <a:cs typeface="Arial"/>
                <a:sym typeface="Arial"/>
              </a:rPr>
              <a:t>Now, what if that behavior can be executed over objects of different classes? For example, in our case with XML export, the actual implementation will probably be a little bit different across various node classes. Thus, the visitor class may define not one, but a set of methods, each of which could take arguments of different types.</a:t>
            </a:r>
            <a:endParaRPr sz="1200">
              <a:solidFill>
                <a:srgbClr val="444444"/>
              </a:solidFill>
              <a:highlight>
                <a:srgbClr val="FFFFFF"/>
              </a:highlight>
              <a:latin typeface="Arial"/>
              <a:ea typeface="Arial"/>
              <a:cs typeface="Arial"/>
              <a:sym typeface="Arial"/>
            </a:endParaRPr>
          </a:p>
          <a:p>
            <a:pPr indent="0" lvl="0" marL="0" rtl="0" algn="l">
              <a:spcBef>
                <a:spcPts val="18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6"/>
          <p:cNvSpPr txBox="1"/>
          <p:nvPr>
            <p:ph idx="1" type="body"/>
          </p:nvPr>
        </p:nvSpPr>
        <p:spPr>
          <a:xfrm>
            <a:off x="1303800" y="79625"/>
            <a:ext cx="7030500" cy="478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solidFill>
                  <a:srgbClr val="273239"/>
                </a:solidFill>
                <a:highlight>
                  <a:srgbClr val="FFFFFF"/>
                </a:highlight>
                <a:latin typeface="Arial"/>
                <a:ea typeface="Arial"/>
                <a:cs typeface="Arial"/>
                <a:sym typeface="Arial"/>
              </a:rPr>
              <a:t>2. </a:t>
            </a:r>
            <a:r>
              <a:rPr b="1" lang="bg">
                <a:solidFill>
                  <a:srgbClr val="273239"/>
                </a:solidFill>
                <a:highlight>
                  <a:srgbClr val="FFFFFF"/>
                </a:highlight>
                <a:latin typeface="Arial"/>
                <a:ea typeface="Arial"/>
                <a:cs typeface="Arial"/>
                <a:sym typeface="Arial"/>
              </a:rPr>
              <a:t>__ne__ method</a:t>
            </a:r>
            <a:endParaRPr b="1">
              <a:solidFill>
                <a:srgbClr val="273239"/>
              </a:solidFill>
              <a:highlight>
                <a:srgbClr val="FFFFFF"/>
              </a:highlight>
              <a:latin typeface="Arial"/>
              <a:ea typeface="Arial"/>
              <a:cs typeface="Arial"/>
              <a:sym typeface="Arial"/>
            </a:endParaRPr>
          </a:p>
          <a:p>
            <a:pPr indent="0" lvl="0" marL="0" rtl="0" algn="l">
              <a:spcBef>
                <a:spcPts val="800"/>
              </a:spcBef>
              <a:spcAft>
                <a:spcPts val="0"/>
              </a:spcAft>
              <a:buNone/>
            </a:pPr>
            <a:r>
              <a:rPr lang="bg">
                <a:solidFill>
                  <a:srgbClr val="273239"/>
                </a:solidFill>
                <a:highlight>
                  <a:srgbClr val="FFFFFF"/>
                </a:highlight>
                <a:latin typeface="Arial"/>
                <a:ea typeface="Arial"/>
                <a:cs typeface="Arial"/>
                <a:sym typeface="Arial"/>
              </a:rPr>
              <a:t>The __ne__ magic method executes, when != operator is used. In most cases, we don’t need to define the __ne__ method; Upon using the != operator, the python interpreter will execute the __eq__ method and reverse the result.</a:t>
            </a:r>
            <a:endParaRPr>
              <a:solidFill>
                <a:srgbClr val="273239"/>
              </a:solidFill>
              <a:highlight>
                <a:srgbClr val="FFFFFF"/>
              </a:highlight>
              <a:latin typeface="Arial"/>
              <a:ea typeface="Arial"/>
              <a:cs typeface="Arial"/>
              <a:sym typeface="Arial"/>
            </a:endParaRPr>
          </a:p>
          <a:p>
            <a:pPr indent="0" lvl="0" marL="0" rtl="0" algn="l">
              <a:spcBef>
                <a:spcPts val="800"/>
              </a:spcBef>
              <a:spcAft>
                <a:spcPts val="0"/>
              </a:spcAft>
              <a:buNone/>
            </a:pPr>
            <a:r>
              <a:rPr b="1" lang="bg" sz="1200">
                <a:solidFill>
                  <a:srgbClr val="273239"/>
                </a:solidFill>
                <a:highlight>
                  <a:srgbClr val="FFFFFF"/>
                </a:highlight>
                <a:latin typeface="Arial"/>
                <a:ea typeface="Arial"/>
                <a:cs typeface="Arial"/>
                <a:sym typeface="Arial"/>
              </a:rPr>
              <a:t>Relative Comparisons – __lt__ &amp; __le__, __gt__ &amp; __ge__ methods</a:t>
            </a:r>
            <a:endParaRPr b="1" sz="1200">
              <a:solidFill>
                <a:srgbClr val="273239"/>
              </a:solidFill>
              <a:highlight>
                <a:srgbClr val="FFFFFF"/>
              </a:highlight>
              <a:latin typeface="Arial"/>
              <a:ea typeface="Arial"/>
              <a:cs typeface="Arial"/>
              <a:sym typeface="Arial"/>
            </a:endParaRPr>
          </a:p>
          <a:p>
            <a:pPr indent="0" lvl="0" marL="0" rtl="0" algn="l">
              <a:spcBef>
                <a:spcPts val="0"/>
              </a:spcBef>
              <a:spcAft>
                <a:spcPts val="0"/>
              </a:spcAft>
              <a:buNone/>
            </a:pPr>
            <a:r>
              <a:rPr lang="bg">
                <a:solidFill>
                  <a:srgbClr val="273239"/>
                </a:solidFill>
                <a:highlight>
                  <a:srgbClr val="FFFFFF"/>
                </a:highlight>
                <a:latin typeface="Arial"/>
                <a:ea typeface="Arial"/>
                <a:cs typeface="Arial"/>
                <a:sym typeface="Arial"/>
              </a:rPr>
              <a:t>The __lt__ and __le__ methods are invoked when &lt; and &lt;= operators are used, respectively.And, the __gt__ and __ge__ methods are invoked on using  &gt; and &gt;= operators, respectively. However,  it’s not necessary to use all these 4 methods; usage of __lt__ and __gt__ methods will meet the purpose. Just examine the below points to understand why we don’t require all these methods:</a:t>
            </a:r>
            <a:endParaRPr>
              <a:solidFill>
                <a:srgbClr val="273239"/>
              </a:solidFill>
              <a:highlight>
                <a:srgbClr val="FFFFFF"/>
              </a:highlight>
              <a:latin typeface="Arial"/>
              <a:ea typeface="Arial"/>
              <a:cs typeface="Arial"/>
              <a:sym typeface="Arial"/>
            </a:endParaRPr>
          </a:p>
          <a:p>
            <a:pPr indent="0" lvl="0" marL="0" rtl="0" algn="l">
              <a:spcBef>
                <a:spcPts val="800"/>
              </a:spcBef>
              <a:spcAft>
                <a:spcPts val="0"/>
              </a:spcAft>
              <a:buNone/>
            </a:pPr>
            <a:r>
              <a:rPr lang="bg">
                <a:solidFill>
                  <a:srgbClr val="273239"/>
                </a:solidFill>
                <a:highlight>
                  <a:srgbClr val="FFFFFF"/>
                </a:highlight>
                <a:latin typeface="Arial"/>
                <a:ea typeface="Arial"/>
                <a:cs typeface="Arial"/>
                <a:sym typeface="Arial"/>
              </a:rPr>
              <a:t>1. The __ge__ and __le__ methods can be replaced with the inverse of __lt__ and __gt__ methods, respectively.</a:t>
            </a:r>
            <a:endParaRPr>
              <a:solidFill>
                <a:srgbClr val="273239"/>
              </a:solidFill>
              <a:highlight>
                <a:srgbClr val="FFFFFF"/>
              </a:highlight>
              <a:latin typeface="Arial"/>
              <a:ea typeface="Arial"/>
              <a:cs typeface="Arial"/>
              <a:sym typeface="Arial"/>
            </a:endParaRPr>
          </a:p>
          <a:p>
            <a:pPr indent="0" lvl="0" marL="0" rtl="0" algn="l">
              <a:spcBef>
                <a:spcPts val="800"/>
              </a:spcBef>
              <a:spcAft>
                <a:spcPts val="0"/>
              </a:spcAft>
              <a:buNone/>
            </a:pPr>
            <a:r>
              <a:rPr lang="bg">
                <a:solidFill>
                  <a:srgbClr val="273239"/>
                </a:solidFill>
                <a:highlight>
                  <a:srgbClr val="FFFFFF"/>
                </a:highlight>
                <a:latin typeface="Arial"/>
                <a:ea typeface="Arial"/>
                <a:cs typeface="Arial"/>
                <a:sym typeface="Arial"/>
              </a:rPr>
              <a:t>2.  The disjunction of __lt__ and __eq__ methods can be used instead of the __le__ method, and similarly, the __gt__ and __eq__ methods for __ge__ method.</a:t>
            </a:r>
            <a:endParaRPr>
              <a:solidFill>
                <a:srgbClr val="273239"/>
              </a:solidFill>
              <a:highlight>
                <a:srgbClr val="FFFFFF"/>
              </a:highlight>
              <a:latin typeface="Arial"/>
              <a:ea typeface="Arial"/>
              <a:cs typeface="Arial"/>
              <a:sym typeface="Arial"/>
            </a:endParaRPr>
          </a:p>
          <a:p>
            <a:pPr indent="0" lvl="0" marL="0" rtl="0" algn="l">
              <a:spcBef>
                <a:spcPts val="800"/>
              </a:spcBef>
              <a:spcAft>
                <a:spcPts val="0"/>
              </a:spcAft>
              <a:buNone/>
            </a:pPr>
            <a:r>
              <a:rPr lang="bg">
                <a:solidFill>
                  <a:srgbClr val="273239"/>
                </a:solidFill>
                <a:highlight>
                  <a:srgbClr val="FFFFFF"/>
                </a:highlight>
                <a:latin typeface="Arial"/>
                <a:ea typeface="Arial"/>
                <a:cs typeface="Arial"/>
                <a:sym typeface="Arial"/>
              </a:rPr>
              <a:t>Let’s take a look at the below example. Here, we will compare the object based on its creation time.</a:t>
            </a:r>
            <a:endParaRPr>
              <a:solidFill>
                <a:srgbClr val="273239"/>
              </a:solidFill>
              <a:highlight>
                <a:srgbClr val="FFFFFF"/>
              </a:highlight>
              <a:latin typeface="Arial"/>
              <a:ea typeface="Arial"/>
              <a:cs typeface="Arial"/>
              <a:sym typeface="Arial"/>
            </a:endParaRPr>
          </a:p>
          <a:p>
            <a:pPr indent="0" lvl="0" marL="0" rtl="0" algn="l">
              <a:spcBef>
                <a:spcPts val="8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27"/>
          <p:cNvSpPr txBox="1"/>
          <p:nvPr>
            <p:ph idx="1" type="body"/>
          </p:nvPr>
        </p:nvSpPr>
        <p:spPr>
          <a:xfrm>
            <a:off x="1303800" y="65575"/>
            <a:ext cx="7030500" cy="49656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bg" sz="1000">
                <a:solidFill>
                  <a:srgbClr val="CC7832"/>
                </a:solidFill>
                <a:highlight>
                  <a:schemeClr val="lt1"/>
                </a:highlight>
                <a:latin typeface="Courier New"/>
                <a:ea typeface="Courier New"/>
                <a:cs typeface="Courier New"/>
                <a:sym typeface="Courier New"/>
              </a:rPr>
              <a:t>import </a:t>
            </a:r>
            <a:r>
              <a:rPr lang="bg" sz="1000">
                <a:solidFill>
                  <a:srgbClr val="A9B7C6"/>
                </a:solidFill>
                <a:highlight>
                  <a:schemeClr val="lt1"/>
                </a:highlight>
                <a:latin typeface="Courier New"/>
                <a:ea typeface="Courier New"/>
                <a:cs typeface="Courier New"/>
                <a:sym typeface="Courier New"/>
              </a:rPr>
              <a:t>time</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CC7832"/>
                </a:solidFill>
                <a:highlight>
                  <a:schemeClr val="lt1"/>
                </a:highlight>
                <a:latin typeface="Courier New"/>
                <a:ea typeface="Courier New"/>
                <a:cs typeface="Courier New"/>
                <a:sym typeface="Courier New"/>
              </a:rPr>
              <a:t>class </a:t>
            </a:r>
            <a:r>
              <a:rPr lang="bg" sz="1000">
                <a:solidFill>
                  <a:srgbClr val="A9B7C6"/>
                </a:solidFill>
                <a:highlight>
                  <a:schemeClr val="lt1"/>
                </a:highlight>
                <a:latin typeface="Courier New"/>
                <a:ea typeface="Courier New"/>
                <a:cs typeface="Courier New"/>
                <a:sym typeface="Courier New"/>
              </a:rPr>
              <a:t>ObjectCreationTime:</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A9B7C6"/>
                </a:solidFill>
                <a:highlight>
                  <a:schemeClr val="lt1"/>
                </a:highlight>
                <a:latin typeface="Courier New"/>
                <a:ea typeface="Courier New"/>
                <a:cs typeface="Courier New"/>
                <a:sym typeface="Courier New"/>
              </a:rPr>
              <a:t>   </a:t>
            </a:r>
            <a:r>
              <a:rPr lang="bg" sz="1000">
                <a:solidFill>
                  <a:srgbClr val="CC7832"/>
                </a:solidFill>
                <a:highlight>
                  <a:schemeClr val="lt1"/>
                </a:highlight>
                <a:latin typeface="Courier New"/>
                <a:ea typeface="Courier New"/>
                <a:cs typeface="Courier New"/>
                <a:sym typeface="Courier New"/>
              </a:rPr>
              <a:t>def </a:t>
            </a:r>
            <a:r>
              <a:rPr lang="bg" sz="1000">
                <a:solidFill>
                  <a:srgbClr val="B200B2"/>
                </a:solidFill>
                <a:highlight>
                  <a:schemeClr val="lt1"/>
                </a:highlight>
                <a:latin typeface="Courier New"/>
                <a:ea typeface="Courier New"/>
                <a:cs typeface="Courier New"/>
                <a:sym typeface="Courier New"/>
              </a:rPr>
              <a:t>__init__</a:t>
            </a:r>
            <a:r>
              <a:rPr lang="bg" sz="1000">
                <a:solidFill>
                  <a:srgbClr val="A9B7C6"/>
                </a:solidFill>
                <a:highlight>
                  <a:schemeClr val="lt1"/>
                </a:highlight>
                <a:latin typeface="Courier New"/>
                <a:ea typeface="Courier New"/>
                <a:cs typeface="Courier New"/>
                <a:sym typeface="Courier New"/>
              </a:rPr>
              <a:t>(</a:t>
            </a:r>
            <a:r>
              <a:rPr lang="bg" sz="1000">
                <a:solidFill>
                  <a:srgbClr val="94558D"/>
                </a:solidFill>
                <a:highlight>
                  <a:schemeClr val="lt1"/>
                </a:highlight>
                <a:latin typeface="Courier New"/>
                <a:ea typeface="Courier New"/>
                <a:cs typeface="Courier New"/>
                <a:sym typeface="Courier New"/>
              </a:rPr>
              <a:t>self</a:t>
            </a:r>
            <a:r>
              <a:rPr lang="bg" sz="1000">
                <a:solidFill>
                  <a:srgbClr val="CC7832"/>
                </a:solidFill>
                <a:highlight>
                  <a:schemeClr val="lt1"/>
                </a:highlight>
                <a:latin typeface="Courier New"/>
                <a:ea typeface="Courier New"/>
                <a:cs typeface="Courier New"/>
                <a:sym typeface="Courier New"/>
              </a:rPr>
              <a:t>, </a:t>
            </a:r>
            <a:r>
              <a:rPr lang="bg" sz="1000">
                <a:solidFill>
                  <a:srgbClr val="A9B7C6"/>
                </a:solidFill>
                <a:highlight>
                  <a:schemeClr val="lt1"/>
                </a:highlight>
                <a:latin typeface="Courier New"/>
                <a:ea typeface="Courier New"/>
                <a:cs typeface="Courier New"/>
                <a:sym typeface="Courier New"/>
              </a:rPr>
              <a:t>objName):</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A9B7C6"/>
                </a:solidFill>
                <a:highlight>
                  <a:schemeClr val="lt1"/>
                </a:highlight>
                <a:latin typeface="Courier New"/>
                <a:ea typeface="Courier New"/>
                <a:cs typeface="Courier New"/>
                <a:sym typeface="Courier New"/>
              </a:rPr>
              <a:t>       </a:t>
            </a:r>
            <a:r>
              <a:rPr lang="bg" sz="1000">
                <a:solidFill>
                  <a:srgbClr val="94558D"/>
                </a:solidFill>
                <a:highlight>
                  <a:schemeClr val="lt1"/>
                </a:highlight>
                <a:latin typeface="Courier New"/>
                <a:ea typeface="Courier New"/>
                <a:cs typeface="Courier New"/>
                <a:sym typeface="Courier New"/>
              </a:rPr>
              <a:t>self</a:t>
            </a:r>
            <a:r>
              <a:rPr lang="bg" sz="1000">
                <a:solidFill>
                  <a:srgbClr val="A9B7C6"/>
                </a:solidFill>
                <a:highlight>
                  <a:schemeClr val="lt1"/>
                </a:highlight>
                <a:latin typeface="Courier New"/>
                <a:ea typeface="Courier New"/>
                <a:cs typeface="Courier New"/>
                <a:sym typeface="Courier New"/>
              </a:rPr>
              <a:t>._created = time.time()</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A9B7C6"/>
                </a:solidFill>
                <a:highlight>
                  <a:schemeClr val="lt1"/>
                </a:highlight>
                <a:latin typeface="Courier New"/>
                <a:ea typeface="Courier New"/>
                <a:cs typeface="Courier New"/>
                <a:sym typeface="Courier New"/>
              </a:rPr>
              <a:t>       </a:t>
            </a:r>
            <a:r>
              <a:rPr lang="bg" sz="1000">
                <a:solidFill>
                  <a:srgbClr val="94558D"/>
                </a:solidFill>
                <a:highlight>
                  <a:schemeClr val="lt1"/>
                </a:highlight>
                <a:latin typeface="Courier New"/>
                <a:ea typeface="Courier New"/>
                <a:cs typeface="Courier New"/>
                <a:sym typeface="Courier New"/>
              </a:rPr>
              <a:t>self</a:t>
            </a:r>
            <a:r>
              <a:rPr lang="bg" sz="1000">
                <a:solidFill>
                  <a:srgbClr val="A9B7C6"/>
                </a:solidFill>
                <a:highlight>
                  <a:schemeClr val="lt1"/>
                </a:highlight>
                <a:latin typeface="Courier New"/>
                <a:ea typeface="Courier New"/>
                <a:cs typeface="Courier New"/>
                <a:sym typeface="Courier New"/>
              </a:rPr>
              <a:t>._objName = objName</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A9B7C6"/>
                </a:solidFill>
                <a:highlight>
                  <a:schemeClr val="lt1"/>
                </a:highlight>
                <a:latin typeface="Courier New"/>
                <a:ea typeface="Courier New"/>
                <a:cs typeface="Courier New"/>
                <a:sym typeface="Courier New"/>
              </a:rPr>
              <a:t>   </a:t>
            </a:r>
            <a:r>
              <a:rPr lang="bg" sz="1000">
                <a:solidFill>
                  <a:srgbClr val="CC7832"/>
                </a:solidFill>
                <a:highlight>
                  <a:schemeClr val="lt1"/>
                </a:highlight>
                <a:latin typeface="Courier New"/>
                <a:ea typeface="Courier New"/>
                <a:cs typeface="Courier New"/>
                <a:sym typeface="Courier New"/>
              </a:rPr>
              <a:t>def </a:t>
            </a:r>
            <a:r>
              <a:rPr lang="bg" sz="1000">
                <a:solidFill>
                  <a:srgbClr val="B200B2"/>
                </a:solidFill>
                <a:highlight>
                  <a:schemeClr val="lt1"/>
                </a:highlight>
                <a:latin typeface="Courier New"/>
                <a:ea typeface="Courier New"/>
                <a:cs typeface="Courier New"/>
                <a:sym typeface="Courier New"/>
              </a:rPr>
              <a:t>__lt__</a:t>
            </a:r>
            <a:r>
              <a:rPr lang="bg" sz="1000">
                <a:solidFill>
                  <a:srgbClr val="A9B7C6"/>
                </a:solidFill>
                <a:highlight>
                  <a:schemeClr val="lt1"/>
                </a:highlight>
                <a:latin typeface="Courier New"/>
                <a:ea typeface="Courier New"/>
                <a:cs typeface="Courier New"/>
                <a:sym typeface="Courier New"/>
              </a:rPr>
              <a:t>(</a:t>
            </a:r>
            <a:r>
              <a:rPr lang="bg" sz="1000">
                <a:solidFill>
                  <a:srgbClr val="94558D"/>
                </a:solidFill>
                <a:highlight>
                  <a:schemeClr val="lt1"/>
                </a:highlight>
                <a:latin typeface="Courier New"/>
                <a:ea typeface="Courier New"/>
                <a:cs typeface="Courier New"/>
                <a:sym typeface="Courier New"/>
              </a:rPr>
              <a:t>self</a:t>
            </a:r>
            <a:r>
              <a:rPr lang="bg" sz="1000">
                <a:solidFill>
                  <a:srgbClr val="CC7832"/>
                </a:solidFill>
                <a:highlight>
                  <a:schemeClr val="lt1"/>
                </a:highlight>
                <a:latin typeface="Courier New"/>
                <a:ea typeface="Courier New"/>
                <a:cs typeface="Courier New"/>
                <a:sym typeface="Courier New"/>
              </a:rPr>
              <a:t>, </a:t>
            </a:r>
            <a:r>
              <a:rPr lang="bg" sz="1000">
                <a:solidFill>
                  <a:srgbClr val="A9B7C6"/>
                </a:solidFill>
                <a:highlight>
                  <a:schemeClr val="lt1"/>
                </a:highlight>
                <a:latin typeface="Courier New"/>
                <a:ea typeface="Courier New"/>
                <a:cs typeface="Courier New"/>
                <a:sym typeface="Courier New"/>
              </a:rPr>
              <a:t>other):</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A9B7C6"/>
                </a:solidFill>
                <a:highlight>
                  <a:schemeClr val="lt1"/>
                </a:highlight>
                <a:latin typeface="Courier New"/>
                <a:ea typeface="Courier New"/>
                <a:cs typeface="Courier New"/>
                <a:sym typeface="Courier New"/>
              </a:rPr>
              <a:t>       </a:t>
            </a:r>
            <a:r>
              <a:rPr lang="bg" sz="1000">
                <a:solidFill>
                  <a:srgbClr val="8888C6"/>
                </a:solidFill>
                <a:highlight>
                  <a:schemeClr val="lt1"/>
                </a:highlight>
                <a:latin typeface="Courier New"/>
                <a:ea typeface="Courier New"/>
                <a:cs typeface="Courier New"/>
                <a:sym typeface="Courier New"/>
              </a:rPr>
              <a:t>print</a:t>
            </a:r>
            <a:r>
              <a:rPr lang="bg" sz="1000">
                <a:solidFill>
                  <a:srgbClr val="A9B7C6"/>
                </a:solidFill>
                <a:highlight>
                  <a:schemeClr val="lt1"/>
                </a:highlight>
                <a:latin typeface="Courier New"/>
                <a:ea typeface="Courier New"/>
                <a:cs typeface="Courier New"/>
                <a:sym typeface="Courier New"/>
              </a:rPr>
              <a:t>(</a:t>
            </a:r>
            <a:r>
              <a:rPr lang="bg" sz="1000">
                <a:solidFill>
                  <a:srgbClr val="6A8759"/>
                </a:solidFill>
                <a:highlight>
                  <a:schemeClr val="lt1"/>
                </a:highlight>
                <a:latin typeface="Courier New"/>
                <a:ea typeface="Courier New"/>
                <a:cs typeface="Courier New"/>
                <a:sym typeface="Courier New"/>
              </a:rPr>
              <a:t>'Creation Time:</a:t>
            </a:r>
            <a:r>
              <a:rPr lang="bg" sz="1000">
                <a:solidFill>
                  <a:srgbClr val="CC7832"/>
                </a:solidFill>
                <a:highlight>
                  <a:schemeClr val="lt1"/>
                </a:highlight>
                <a:latin typeface="Courier New"/>
                <a:ea typeface="Courier New"/>
                <a:cs typeface="Courier New"/>
                <a:sym typeface="Courier New"/>
              </a:rPr>
              <a:t>\n</a:t>
            </a:r>
            <a:r>
              <a:rPr lang="bg" sz="1000">
                <a:solidFill>
                  <a:srgbClr val="6A8759"/>
                </a:solidFill>
                <a:highlight>
                  <a:schemeClr val="lt1"/>
                </a:highlight>
                <a:latin typeface="Courier New"/>
                <a:ea typeface="Courier New"/>
                <a:cs typeface="Courier New"/>
                <a:sym typeface="Courier New"/>
              </a:rPr>
              <a:t>'</a:t>
            </a:r>
            <a:endParaRPr sz="1000">
              <a:solidFill>
                <a:srgbClr val="6A8759"/>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6A8759"/>
                </a:solidFill>
                <a:highlight>
                  <a:schemeClr val="lt1"/>
                </a:highlight>
                <a:latin typeface="Courier New"/>
                <a:ea typeface="Courier New"/>
                <a:cs typeface="Courier New"/>
                <a:sym typeface="Courier New"/>
              </a:rPr>
              <a:t>             '% s:% f</a:t>
            </a:r>
            <a:r>
              <a:rPr lang="bg" sz="1000">
                <a:solidFill>
                  <a:srgbClr val="CC7832"/>
                </a:solidFill>
                <a:highlight>
                  <a:schemeClr val="lt1"/>
                </a:highlight>
                <a:latin typeface="Courier New"/>
                <a:ea typeface="Courier New"/>
                <a:cs typeface="Courier New"/>
                <a:sym typeface="Courier New"/>
              </a:rPr>
              <a:t>\n</a:t>
            </a:r>
            <a:r>
              <a:rPr lang="bg" sz="1000">
                <a:solidFill>
                  <a:srgbClr val="6A8759"/>
                </a:solidFill>
                <a:highlight>
                  <a:schemeClr val="lt1"/>
                </a:highlight>
                <a:latin typeface="Courier New"/>
                <a:ea typeface="Courier New"/>
                <a:cs typeface="Courier New"/>
                <a:sym typeface="Courier New"/>
              </a:rPr>
              <a:t> % s:% f' </a:t>
            </a:r>
            <a:r>
              <a:rPr lang="bg" sz="1000">
                <a:solidFill>
                  <a:srgbClr val="A9B7C6"/>
                </a:solidFill>
                <a:highlight>
                  <a:schemeClr val="lt1"/>
                </a:highlight>
                <a:latin typeface="Courier New"/>
                <a:ea typeface="Courier New"/>
                <a:cs typeface="Courier New"/>
                <a:sym typeface="Courier New"/>
              </a:rPr>
              <a:t>%(</a:t>
            </a:r>
            <a:r>
              <a:rPr lang="bg" sz="1000">
                <a:solidFill>
                  <a:srgbClr val="94558D"/>
                </a:solidFill>
                <a:highlight>
                  <a:schemeClr val="lt1"/>
                </a:highlight>
                <a:latin typeface="Courier New"/>
                <a:ea typeface="Courier New"/>
                <a:cs typeface="Courier New"/>
                <a:sym typeface="Courier New"/>
              </a:rPr>
              <a:t>self</a:t>
            </a:r>
            <a:r>
              <a:rPr lang="bg" sz="1000">
                <a:solidFill>
                  <a:srgbClr val="A9B7C6"/>
                </a:solidFill>
                <a:highlight>
                  <a:schemeClr val="lt1"/>
                </a:highlight>
                <a:latin typeface="Courier New"/>
                <a:ea typeface="Courier New"/>
                <a:cs typeface="Courier New"/>
                <a:sym typeface="Courier New"/>
              </a:rPr>
              <a:t>._objName</a:t>
            </a:r>
            <a:r>
              <a:rPr lang="bg" sz="1000">
                <a:solidFill>
                  <a:srgbClr val="CC7832"/>
                </a:solidFill>
                <a:highlight>
                  <a:schemeClr val="lt1"/>
                </a:highlight>
                <a:latin typeface="Courier New"/>
                <a:ea typeface="Courier New"/>
                <a:cs typeface="Courier New"/>
                <a:sym typeface="Courier New"/>
              </a:rPr>
              <a:t>, </a:t>
            </a:r>
            <a:r>
              <a:rPr lang="bg" sz="1000">
                <a:solidFill>
                  <a:srgbClr val="94558D"/>
                </a:solidFill>
                <a:highlight>
                  <a:schemeClr val="lt1"/>
                </a:highlight>
                <a:latin typeface="Courier New"/>
                <a:ea typeface="Courier New"/>
                <a:cs typeface="Courier New"/>
                <a:sym typeface="Courier New"/>
              </a:rPr>
              <a:t>self</a:t>
            </a:r>
            <a:r>
              <a:rPr lang="bg" sz="1000">
                <a:solidFill>
                  <a:srgbClr val="A9B7C6"/>
                </a:solidFill>
                <a:highlight>
                  <a:schemeClr val="lt1"/>
                </a:highlight>
                <a:latin typeface="Courier New"/>
                <a:ea typeface="Courier New"/>
                <a:cs typeface="Courier New"/>
                <a:sym typeface="Courier New"/>
              </a:rPr>
              <a:t>._created</a:t>
            </a:r>
            <a:r>
              <a:rPr lang="bg" sz="1000">
                <a:solidFill>
                  <a:srgbClr val="CC7832"/>
                </a:solidFill>
                <a:highlight>
                  <a:schemeClr val="lt1"/>
                </a:highlight>
                <a:latin typeface="Courier New"/>
                <a:ea typeface="Courier New"/>
                <a:cs typeface="Courier New"/>
                <a:sym typeface="Courier New"/>
              </a:rPr>
              <a:t>,</a:t>
            </a:r>
            <a:endParaRPr sz="1000">
              <a:solidFill>
                <a:srgbClr val="CC7832"/>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CC7832"/>
                </a:solidFill>
                <a:highlight>
                  <a:schemeClr val="lt1"/>
                </a:highlight>
                <a:latin typeface="Courier New"/>
                <a:ea typeface="Courier New"/>
                <a:cs typeface="Courier New"/>
                <a:sym typeface="Courier New"/>
              </a:rPr>
              <a:t>                                   </a:t>
            </a:r>
            <a:r>
              <a:rPr lang="bg" sz="1000">
                <a:solidFill>
                  <a:srgbClr val="A9B7C6"/>
                </a:solidFill>
                <a:highlight>
                  <a:schemeClr val="lt1"/>
                </a:highlight>
                <a:latin typeface="Courier New"/>
                <a:ea typeface="Courier New"/>
                <a:cs typeface="Courier New"/>
                <a:sym typeface="Courier New"/>
              </a:rPr>
              <a:t>other._objName</a:t>
            </a:r>
            <a:r>
              <a:rPr lang="bg" sz="1000">
                <a:solidFill>
                  <a:srgbClr val="CC7832"/>
                </a:solidFill>
                <a:highlight>
                  <a:schemeClr val="lt1"/>
                </a:highlight>
                <a:latin typeface="Courier New"/>
                <a:ea typeface="Courier New"/>
                <a:cs typeface="Courier New"/>
                <a:sym typeface="Courier New"/>
              </a:rPr>
              <a:t>, </a:t>
            </a:r>
            <a:r>
              <a:rPr lang="bg" sz="1000">
                <a:solidFill>
                  <a:srgbClr val="A9B7C6"/>
                </a:solidFill>
                <a:highlight>
                  <a:schemeClr val="lt1"/>
                </a:highlight>
                <a:latin typeface="Courier New"/>
                <a:ea typeface="Courier New"/>
                <a:cs typeface="Courier New"/>
                <a:sym typeface="Courier New"/>
              </a:rPr>
              <a:t>other._created))</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A9B7C6"/>
                </a:solidFill>
                <a:highlight>
                  <a:schemeClr val="lt1"/>
                </a:highlight>
                <a:latin typeface="Courier New"/>
                <a:ea typeface="Courier New"/>
                <a:cs typeface="Courier New"/>
                <a:sym typeface="Courier New"/>
              </a:rPr>
              <a:t>       </a:t>
            </a:r>
            <a:r>
              <a:rPr lang="bg" sz="1000">
                <a:solidFill>
                  <a:srgbClr val="CC7832"/>
                </a:solidFill>
                <a:highlight>
                  <a:schemeClr val="lt1"/>
                </a:highlight>
                <a:latin typeface="Courier New"/>
                <a:ea typeface="Courier New"/>
                <a:cs typeface="Courier New"/>
                <a:sym typeface="Courier New"/>
              </a:rPr>
              <a:t>return </a:t>
            </a:r>
            <a:r>
              <a:rPr lang="bg" sz="1000">
                <a:solidFill>
                  <a:srgbClr val="94558D"/>
                </a:solidFill>
                <a:highlight>
                  <a:schemeClr val="lt1"/>
                </a:highlight>
                <a:latin typeface="Courier New"/>
                <a:ea typeface="Courier New"/>
                <a:cs typeface="Courier New"/>
                <a:sym typeface="Courier New"/>
              </a:rPr>
              <a:t>self</a:t>
            </a:r>
            <a:r>
              <a:rPr lang="bg" sz="1000">
                <a:solidFill>
                  <a:srgbClr val="A9B7C6"/>
                </a:solidFill>
                <a:highlight>
                  <a:schemeClr val="lt1"/>
                </a:highlight>
                <a:latin typeface="Courier New"/>
                <a:ea typeface="Courier New"/>
                <a:cs typeface="Courier New"/>
                <a:sym typeface="Courier New"/>
              </a:rPr>
              <a:t>._created &lt; other._created</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A9B7C6"/>
                </a:solidFill>
                <a:highlight>
                  <a:schemeClr val="lt1"/>
                </a:highlight>
                <a:latin typeface="Courier New"/>
                <a:ea typeface="Courier New"/>
                <a:cs typeface="Courier New"/>
                <a:sym typeface="Courier New"/>
              </a:rPr>
              <a:t>   </a:t>
            </a:r>
            <a:r>
              <a:rPr lang="bg" sz="1000">
                <a:solidFill>
                  <a:srgbClr val="CC7832"/>
                </a:solidFill>
                <a:highlight>
                  <a:schemeClr val="lt1"/>
                </a:highlight>
                <a:latin typeface="Courier New"/>
                <a:ea typeface="Courier New"/>
                <a:cs typeface="Courier New"/>
                <a:sym typeface="Courier New"/>
              </a:rPr>
              <a:t>def </a:t>
            </a:r>
            <a:r>
              <a:rPr lang="bg" sz="1000">
                <a:solidFill>
                  <a:srgbClr val="B200B2"/>
                </a:solidFill>
                <a:highlight>
                  <a:schemeClr val="lt1"/>
                </a:highlight>
                <a:latin typeface="Courier New"/>
                <a:ea typeface="Courier New"/>
                <a:cs typeface="Courier New"/>
                <a:sym typeface="Courier New"/>
              </a:rPr>
              <a:t>__gt__</a:t>
            </a:r>
            <a:r>
              <a:rPr lang="bg" sz="1000">
                <a:solidFill>
                  <a:srgbClr val="A9B7C6"/>
                </a:solidFill>
                <a:highlight>
                  <a:schemeClr val="lt1"/>
                </a:highlight>
                <a:latin typeface="Courier New"/>
                <a:ea typeface="Courier New"/>
                <a:cs typeface="Courier New"/>
                <a:sym typeface="Courier New"/>
              </a:rPr>
              <a:t>(</a:t>
            </a:r>
            <a:r>
              <a:rPr lang="bg" sz="1000">
                <a:solidFill>
                  <a:srgbClr val="94558D"/>
                </a:solidFill>
                <a:highlight>
                  <a:schemeClr val="lt1"/>
                </a:highlight>
                <a:latin typeface="Courier New"/>
                <a:ea typeface="Courier New"/>
                <a:cs typeface="Courier New"/>
                <a:sym typeface="Courier New"/>
              </a:rPr>
              <a:t>self</a:t>
            </a:r>
            <a:r>
              <a:rPr lang="bg" sz="1000">
                <a:solidFill>
                  <a:srgbClr val="CC7832"/>
                </a:solidFill>
                <a:highlight>
                  <a:schemeClr val="lt1"/>
                </a:highlight>
                <a:latin typeface="Courier New"/>
                <a:ea typeface="Courier New"/>
                <a:cs typeface="Courier New"/>
                <a:sym typeface="Courier New"/>
              </a:rPr>
              <a:t>, </a:t>
            </a:r>
            <a:r>
              <a:rPr lang="bg" sz="1000">
                <a:solidFill>
                  <a:srgbClr val="A9B7C6"/>
                </a:solidFill>
                <a:highlight>
                  <a:schemeClr val="lt1"/>
                </a:highlight>
                <a:latin typeface="Courier New"/>
                <a:ea typeface="Courier New"/>
                <a:cs typeface="Courier New"/>
                <a:sym typeface="Courier New"/>
              </a:rPr>
              <a:t>other):</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A9B7C6"/>
                </a:solidFill>
                <a:highlight>
                  <a:schemeClr val="lt1"/>
                </a:highlight>
                <a:latin typeface="Courier New"/>
                <a:ea typeface="Courier New"/>
                <a:cs typeface="Courier New"/>
                <a:sym typeface="Courier New"/>
              </a:rPr>
              <a:t>       </a:t>
            </a:r>
            <a:r>
              <a:rPr lang="bg" sz="1000">
                <a:solidFill>
                  <a:srgbClr val="8888C6"/>
                </a:solidFill>
                <a:highlight>
                  <a:schemeClr val="lt1"/>
                </a:highlight>
                <a:latin typeface="Courier New"/>
                <a:ea typeface="Courier New"/>
                <a:cs typeface="Courier New"/>
                <a:sym typeface="Courier New"/>
              </a:rPr>
              <a:t>print</a:t>
            </a:r>
            <a:r>
              <a:rPr lang="bg" sz="1000">
                <a:solidFill>
                  <a:srgbClr val="A9B7C6"/>
                </a:solidFill>
                <a:highlight>
                  <a:schemeClr val="lt1"/>
                </a:highlight>
                <a:latin typeface="Courier New"/>
                <a:ea typeface="Courier New"/>
                <a:cs typeface="Courier New"/>
                <a:sym typeface="Courier New"/>
              </a:rPr>
              <a:t>(</a:t>
            </a:r>
            <a:r>
              <a:rPr lang="bg" sz="1000">
                <a:solidFill>
                  <a:srgbClr val="6A8759"/>
                </a:solidFill>
                <a:highlight>
                  <a:schemeClr val="lt1"/>
                </a:highlight>
                <a:latin typeface="Courier New"/>
                <a:ea typeface="Courier New"/>
                <a:cs typeface="Courier New"/>
                <a:sym typeface="Courier New"/>
              </a:rPr>
              <a:t>'Creation Time:</a:t>
            </a:r>
            <a:r>
              <a:rPr lang="bg" sz="1000">
                <a:solidFill>
                  <a:srgbClr val="CC7832"/>
                </a:solidFill>
                <a:highlight>
                  <a:schemeClr val="lt1"/>
                </a:highlight>
                <a:latin typeface="Courier New"/>
                <a:ea typeface="Courier New"/>
                <a:cs typeface="Courier New"/>
                <a:sym typeface="Courier New"/>
              </a:rPr>
              <a:t>\n</a:t>
            </a:r>
            <a:r>
              <a:rPr lang="bg" sz="1000">
                <a:solidFill>
                  <a:srgbClr val="6A8759"/>
                </a:solidFill>
                <a:highlight>
                  <a:schemeClr val="lt1"/>
                </a:highlight>
                <a:latin typeface="Courier New"/>
                <a:ea typeface="Courier New"/>
                <a:cs typeface="Courier New"/>
                <a:sym typeface="Courier New"/>
              </a:rPr>
              <a:t>'</a:t>
            </a:r>
            <a:endParaRPr sz="1000">
              <a:solidFill>
                <a:srgbClr val="6A8759"/>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6A8759"/>
                </a:solidFill>
                <a:highlight>
                  <a:schemeClr val="lt1"/>
                </a:highlight>
                <a:latin typeface="Courier New"/>
                <a:ea typeface="Courier New"/>
                <a:cs typeface="Courier New"/>
                <a:sym typeface="Courier New"/>
              </a:rPr>
              <a:t>             '% s:% f</a:t>
            </a:r>
            <a:r>
              <a:rPr lang="bg" sz="1000">
                <a:solidFill>
                  <a:srgbClr val="CC7832"/>
                </a:solidFill>
                <a:highlight>
                  <a:schemeClr val="lt1"/>
                </a:highlight>
                <a:latin typeface="Courier New"/>
                <a:ea typeface="Courier New"/>
                <a:cs typeface="Courier New"/>
                <a:sym typeface="Courier New"/>
              </a:rPr>
              <a:t>\n</a:t>
            </a:r>
            <a:r>
              <a:rPr lang="bg" sz="1000">
                <a:solidFill>
                  <a:srgbClr val="6A8759"/>
                </a:solidFill>
                <a:highlight>
                  <a:schemeClr val="lt1"/>
                </a:highlight>
                <a:latin typeface="Courier New"/>
                <a:ea typeface="Courier New"/>
                <a:cs typeface="Courier New"/>
                <a:sym typeface="Courier New"/>
              </a:rPr>
              <a:t> % s:% f' </a:t>
            </a:r>
            <a:r>
              <a:rPr lang="bg" sz="1000">
                <a:solidFill>
                  <a:srgbClr val="A9B7C6"/>
                </a:solidFill>
                <a:highlight>
                  <a:schemeClr val="lt1"/>
                </a:highlight>
                <a:latin typeface="Courier New"/>
                <a:ea typeface="Courier New"/>
                <a:cs typeface="Courier New"/>
                <a:sym typeface="Courier New"/>
              </a:rPr>
              <a:t>%(</a:t>
            </a:r>
            <a:r>
              <a:rPr lang="bg" sz="1000">
                <a:solidFill>
                  <a:srgbClr val="94558D"/>
                </a:solidFill>
                <a:highlight>
                  <a:schemeClr val="lt1"/>
                </a:highlight>
                <a:latin typeface="Courier New"/>
                <a:ea typeface="Courier New"/>
                <a:cs typeface="Courier New"/>
                <a:sym typeface="Courier New"/>
              </a:rPr>
              <a:t>self</a:t>
            </a:r>
            <a:r>
              <a:rPr lang="bg" sz="1000">
                <a:solidFill>
                  <a:srgbClr val="A9B7C6"/>
                </a:solidFill>
                <a:highlight>
                  <a:schemeClr val="lt1"/>
                </a:highlight>
                <a:latin typeface="Courier New"/>
                <a:ea typeface="Courier New"/>
                <a:cs typeface="Courier New"/>
                <a:sym typeface="Courier New"/>
              </a:rPr>
              <a:t>._objName</a:t>
            </a:r>
            <a:r>
              <a:rPr lang="bg" sz="1000">
                <a:solidFill>
                  <a:srgbClr val="CC7832"/>
                </a:solidFill>
                <a:highlight>
                  <a:schemeClr val="lt1"/>
                </a:highlight>
                <a:latin typeface="Courier New"/>
                <a:ea typeface="Courier New"/>
                <a:cs typeface="Courier New"/>
                <a:sym typeface="Courier New"/>
              </a:rPr>
              <a:t>, </a:t>
            </a:r>
            <a:r>
              <a:rPr lang="bg" sz="1000">
                <a:solidFill>
                  <a:srgbClr val="94558D"/>
                </a:solidFill>
                <a:highlight>
                  <a:schemeClr val="lt1"/>
                </a:highlight>
                <a:latin typeface="Courier New"/>
                <a:ea typeface="Courier New"/>
                <a:cs typeface="Courier New"/>
                <a:sym typeface="Courier New"/>
              </a:rPr>
              <a:t>self</a:t>
            </a:r>
            <a:r>
              <a:rPr lang="bg" sz="1000">
                <a:solidFill>
                  <a:srgbClr val="A9B7C6"/>
                </a:solidFill>
                <a:highlight>
                  <a:schemeClr val="lt1"/>
                </a:highlight>
                <a:latin typeface="Courier New"/>
                <a:ea typeface="Courier New"/>
                <a:cs typeface="Courier New"/>
                <a:sym typeface="Courier New"/>
              </a:rPr>
              <a:t>._created</a:t>
            </a:r>
            <a:r>
              <a:rPr lang="bg" sz="1000">
                <a:solidFill>
                  <a:srgbClr val="CC7832"/>
                </a:solidFill>
                <a:highlight>
                  <a:schemeClr val="lt1"/>
                </a:highlight>
                <a:latin typeface="Courier New"/>
                <a:ea typeface="Courier New"/>
                <a:cs typeface="Courier New"/>
                <a:sym typeface="Courier New"/>
              </a:rPr>
              <a:t>,</a:t>
            </a:r>
            <a:endParaRPr sz="1000">
              <a:solidFill>
                <a:srgbClr val="CC7832"/>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CC7832"/>
                </a:solidFill>
                <a:highlight>
                  <a:schemeClr val="lt1"/>
                </a:highlight>
                <a:latin typeface="Courier New"/>
                <a:ea typeface="Courier New"/>
                <a:cs typeface="Courier New"/>
                <a:sym typeface="Courier New"/>
              </a:rPr>
              <a:t>                                   </a:t>
            </a:r>
            <a:r>
              <a:rPr lang="bg" sz="1000">
                <a:solidFill>
                  <a:srgbClr val="A9B7C6"/>
                </a:solidFill>
                <a:highlight>
                  <a:schemeClr val="lt1"/>
                </a:highlight>
                <a:latin typeface="Courier New"/>
                <a:ea typeface="Courier New"/>
                <a:cs typeface="Courier New"/>
                <a:sym typeface="Courier New"/>
              </a:rPr>
              <a:t>other._objName</a:t>
            </a:r>
            <a:r>
              <a:rPr lang="bg" sz="1000">
                <a:solidFill>
                  <a:srgbClr val="CC7832"/>
                </a:solidFill>
                <a:highlight>
                  <a:schemeClr val="lt1"/>
                </a:highlight>
                <a:latin typeface="Courier New"/>
                <a:ea typeface="Courier New"/>
                <a:cs typeface="Courier New"/>
                <a:sym typeface="Courier New"/>
              </a:rPr>
              <a:t>, </a:t>
            </a:r>
            <a:r>
              <a:rPr lang="bg" sz="1000">
                <a:solidFill>
                  <a:srgbClr val="A9B7C6"/>
                </a:solidFill>
                <a:highlight>
                  <a:schemeClr val="lt1"/>
                </a:highlight>
                <a:latin typeface="Courier New"/>
                <a:ea typeface="Courier New"/>
                <a:cs typeface="Courier New"/>
                <a:sym typeface="Courier New"/>
              </a:rPr>
              <a:t>other._created))</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A9B7C6"/>
                </a:solidFill>
                <a:highlight>
                  <a:schemeClr val="lt1"/>
                </a:highlight>
                <a:latin typeface="Courier New"/>
                <a:ea typeface="Courier New"/>
                <a:cs typeface="Courier New"/>
                <a:sym typeface="Courier New"/>
              </a:rPr>
              <a:t>       </a:t>
            </a:r>
            <a:r>
              <a:rPr lang="bg" sz="1000">
                <a:solidFill>
                  <a:srgbClr val="CC7832"/>
                </a:solidFill>
                <a:highlight>
                  <a:schemeClr val="lt1"/>
                </a:highlight>
                <a:latin typeface="Courier New"/>
                <a:ea typeface="Courier New"/>
                <a:cs typeface="Courier New"/>
                <a:sym typeface="Courier New"/>
              </a:rPr>
              <a:t>return </a:t>
            </a:r>
            <a:r>
              <a:rPr lang="bg" sz="1000">
                <a:solidFill>
                  <a:srgbClr val="94558D"/>
                </a:solidFill>
                <a:highlight>
                  <a:schemeClr val="lt1"/>
                </a:highlight>
                <a:latin typeface="Courier New"/>
                <a:ea typeface="Courier New"/>
                <a:cs typeface="Courier New"/>
                <a:sym typeface="Courier New"/>
              </a:rPr>
              <a:t>self</a:t>
            </a:r>
            <a:r>
              <a:rPr lang="bg" sz="1000">
                <a:solidFill>
                  <a:srgbClr val="A9B7C6"/>
                </a:solidFill>
                <a:highlight>
                  <a:schemeClr val="lt1"/>
                </a:highlight>
                <a:latin typeface="Courier New"/>
                <a:ea typeface="Courier New"/>
                <a:cs typeface="Courier New"/>
                <a:sym typeface="Courier New"/>
              </a:rPr>
              <a:t>._created &gt; other._created</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A9B7C6"/>
                </a:solidFill>
                <a:highlight>
                  <a:schemeClr val="lt1"/>
                </a:highlight>
                <a:latin typeface="Courier New"/>
                <a:ea typeface="Courier New"/>
                <a:cs typeface="Courier New"/>
                <a:sym typeface="Courier New"/>
              </a:rPr>
              <a:t>obj1 = ObjectCreationTime(</a:t>
            </a:r>
            <a:r>
              <a:rPr lang="bg" sz="1000">
                <a:solidFill>
                  <a:srgbClr val="6A8759"/>
                </a:solidFill>
                <a:highlight>
                  <a:schemeClr val="lt1"/>
                </a:highlight>
                <a:latin typeface="Courier New"/>
                <a:ea typeface="Courier New"/>
                <a:cs typeface="Courier New"/>
                <a:sym typeface="Courier New"/>
              </a:rPr>
              <a:t>'obj1'</a:t>
            </a:r>
            <a:r>
              <a:rPr lang="bg" sz="1000">
                <a:solidFill>
                  <a:srgbClr val="A9B7C6"/>
                </a:solidFill>
                <a:highlight>
                  <a:schemeClr val="lt1"/>
                </a:highlight>
                <a:latin typeface="Courier New"/>
                <a:ea typeface="Courier New"/>
                <a:cs typeface="Courier New"/>
                <a:sym typeface="Courier New"/>
              </a:rPr>
              <a:t>)</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A9B7C6"/>
                </a:solidFill>
                <a:highlight>
                  <a:schemeClr val="lt1"/>
                </a:highlight>
                <a:latin typeface="Courier New"/>
                <a:ea typeface="Courier New"/>
                <a:cs typeface="Courier New"/>
                <a:sym typeface="Courier New"/>
              </a:rPr>
              <a:t>obj2 = ObjectCreationTime(</a:t>
            </a:r>
            <a:r>
              <a:rPr lang="bg" sz="1000">
                <a:solidFill>
                  <a:srgbClr val="6A8759"/>
                </a:solidFill>
                <a:highlight>
                  <a:schemeClr val="lt1"/>
                </a:highlight>
                <a:latin typeface="Courier New"/>
                <a:ea typeface="Courier New"/>
                <a:cs typeface="Courier New"/>
                <a:sym typeface="Courier New"/>
              </a:rPr>
              <a:t>'obj2'</a:t>
            </a:r>
            <a:r>
              <a:rPr lang="bg" sz="1000">
                <a:solidFill>
                  <a:srgbClr val="A9B7C6"/>
                </a:solidFill>
                <a:highlight>
                  <a:schemeClr val="lt1"/>
                </a:highlight>
                <a:latin typeface="Courier New"/>
                <a:ea typeface="Courier New"/>
                <a:cs typeface="Courier New"/>
                <a:sym typeface="Courier New"/>
              </a:rPr>
              <a:t>)</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8888C6"/>
                </a:solidFill>
                <a:highlight>
                  <a:schemeClr val="lt1"/>
                </a:highlight>
                <a:latin typeface="Courier New"/>
                <a:ea typeface="Courier New"/>
                <a:cs typeface="Courier New"/>
                <a:sym typeface="Courier New"/>
              </a:rPr>
              <a:t>print</a:t>
            </a:r>
            <a:r>
              <a:rPr lang="bg" sz="1000">
                <a:solidFill>
                  <a:srgbClr val="A9B7C6"/>
                </a:solidFill>
                <a:highlight>
                  <a:schemeClr val="lt1"/>
                </a:highlight>
                <a:latin typeface="Courier New"/>
                <a:ea typeface="Courier New"/>
                <a:cs typeface="Courier New"/>
                <a:sym typeface="Courier New"/>
              </a:rPr>
              <a:t>(obj1 &lt; obj2)</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8888C6"/>
                </a:solidFill>
                <a:highlight>
                  <a:schemeClr val="lt1"/>
                </a:highlight>
                <a:latin typeface="Courier New"/>
                <a:ea typeface="Courier New"/>
                <a:cs typeface="Courier New"/>
                <a:sym typeface="Courier New"/>
              </a:rPr>
              <a:t>print</a:t>
            </a:r>
            <a:r>
              <a:rPr lang="bg" sz="1000">
                <a:solidFill>
                  <a:srgbClr val="A9B7C6"/>
                </a:solidFill>
                <a:highlight>
                  <a:schemeClr val="lt1"/>
                </a:highlight>
                <a:latin typeface="Courier New"/>
                <a:ea typeface="Courier New"/>
                <a:cs typeface="Courier New"/>
                <a:sym typeface="Courier New"/>
              </a:rPr>
              <a:t>(obj1 &gt; obj2)</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28"/>
          <p:cNvSpPr txBox="1"/>
          <p:nvPr>
            <p:ph idx="1" type="body"/>
          </p:nvPr>
        </p:nvSpPr>
        <p:spPr>
          <a:xfrm>
            <a:off x="1303800" y="84325"/>
            <a:ext cx="7030500" cy="498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bg">
                <a:solidFill>
                  <a:srgbClr val="273239"/>
                </a:solidFill>
                <a:highlight>
                  <a:srgbClr val="FFFFFF"/>
                </a:highlight>
                <a:latin typeface="Arial"/>
                <a:ea typeface="Arial"/>
                <a:cs typeface="Arial"/>
                <a:sym typeface="Arial"/>
              </a:rPr>
              <a:t>Output</a:t>
            </a:r>
            <a:endParaRPr b="1">
              <a:solidFill>
                <a:srgbClr val="273239"/>
              </a:solidFill>
              <a:highlight>
                <a:srgbClr val="FFFFFF"/>
              </a:highlight>
              <a:latin typeface="Arial"/>
              <a:ea typeface="Arial"/>
              <a:cs typeface="Arial"/>
              <a:sym typeface="Arial"/>
            </a:endParaRPr>
          </a:p>
          <a:p>
            <a:pPr indent="0" lvl="0" marL="0" rtl="0" algn="l">
              <a:spcBef>
                <a:spcPts val="1200"/>
              </a:spcBef>
              <a:spcAft>
                <a:spcPts val="0"/>
              </a:spcAft>
              <a:buNone/>
            </a:pPr>
            <a:r>
              <a:rPr lang="bg" sz="1200">
                <a:solidFill>
                  <a:srgbClr val="273239"/>
                </a:solidFill>
                <a:latin typeface="Courier New"/>
                <a:ea typeface="Courier New"/>
                <a:cs typeface="Courier New"/>
                <a:sym typeface="Courier New"/>
              </a:rPr>
              <a:t>Creation Time:</a:t>
            </a:r>
            <a:endParaRPr sz="1200">
              <a:solidFill>
                <a:srgbClr val="273239"/>
              </a:solidFill>
              <a:latin typeface="Courier New"/>
              <a:ea typeface="Courier New"/>
              <a:cs typeface="Courier New"/>
              <a:sym typeface="Courier New"/>
            </a:endParaRPr>
          </a:p>
          <a:p>
            <a:pPr indent="0" lvl="0" marL="0" rtl="0" algn="l">
              <a:spcBef>
                <a:spcPts val="1200"/>
              </a:spcBef>
              <a:spcAft>
                <a:spcPts val="0"/>
              </a:spcAft>
              <a:buNone/>
            </a:pPr>
            <a:r>
              <a:rPr lang="bg" sz="1200">
                <a:solidFill>
                  <a:srgbClr val="273239"/>
                </a:solidFill>
                <a:latin typeface="Courier New"/>
                <a:ea typeface="Courier New"/>
                <a:cs typeface="Courier New"/>
                <a:sym typeface="Courier New"/>
              </a:rPr>
              <a:t>obj1:1590679265.753279</a:t>
            </a:r>
            <a:endParaRPr sz="1200">
              <a:solidFill>
                <a:srgbClr val="273239"/>
              </a:solidFill>
              <a:latin typeface="Courier New"/>
              <a:ea typeface="Courier New"/>
              <a:cs typeface="Courier New"/>
              <a:sym typeface="Courier New"/>
            </a:endParaRPr>
          </a:p>
          <a:p>
            <a:pPr indent="0" lvl="0" marL="0" rtl="0" algn="l">
              <a:spcBef>
                <a:spcPts val="1200"/>
              </a:spcBef>
              <a:spcAft>
                <a:spcPts val="0"/>
              </a:spcAft>
              <a:buNone/>
            </a:pPr>
            <a:r>
              <a:rPr lang="bg" sz="1200">
                <a:solidFill>
                  <a:srgbClr val="273239"/>
                </a:solidFill>
                <a:latin typeface="Courier New"/>
                <a:ea typeface="Courier New"/>
                <a:cs typeface="Courier New"/>
                <a:sym typeface="Courier New"/>
              </a:rPr>
              <a:t>obj2:1590679265.753280</a:t>
            </a:r>
            <a:endParaRPr sz="1200">
              <a:solidFill>
                <a:srgbClr val="273239"/>
              </a:solidFill>
              <a:latin typeface="Courier New"/>
              <a:ea typeface="Courier New"/>
              <a:cs typeface="Courier New"/>
              <a:sym typeface="Courier New"/>
            </a:endParaRPr>
          </a:p>
          <a:p>
            <a:pPr indent="0" lvl="0" marL="0" rtl="0" algn="l">
              <a:spcBef>
                <a:spcPts val="1200"/>
              </a:spcBef>
              <a:spcAft>
                <a:spcPts val="0"/>
              </a:spcAft>
              <a:buNone/>
            </a:pPr>
            <a:r>
              <a:rPr lang="bg" sz="1200">
                <a:solidFill>
                  <a:srgbClr val="273239"/>
                </a:solidFill>
                <a:latin typeface="Courier New"/>
                <a:ea typeface="Courier New"/>
                <a:cs typeface="Courier New"/>
                <a:sym typeface="Courier New"/>
              </a:rPr>
              <a:t>True</a:t>
            </a:r>
            <a:endParaRPr sz="1200">
              <a:solidFill>
                <a:srgbClr val="273239"/>
              </a:solidFill>
              <a:latin typeface="Courier New"/>
              <a:ea typeface="Courier New"/>
              <a:cs typeface="Courier New"/>
              <a:sym typeface="Courier New"/>
            </a:endParaRPr>
          </a:p>
          <a:p>
            <a:pPr indent="0" lvl="0" marL="0" rtl="0" algn="l">
              <a:spcBef>
                <a:spcPts val="1200"/>
              </a:spcBef>
              <a:spcAft>
                <a:spcPts val="0"/>
              </a:spcAft>
              <a:buNone/>
            </a:pPr>
            <a:r>
              <a:rPr lang="bg" sz="1200">
                <a:solidFill>
                  <a:srgbClr val="273239"/>
                </a:solidFill>
                <a:latin typeface="Courier New"/>
                <a:ea typeface="Courier New"/>
                <a:cs typeface="Courier New"/>
                <a:sym typeface="Courier New"/>
              </a:rPr>
              <a:t>Creation Time:</a:t>
            </a:r>
            <a:endParaRPr sz="1200">
              <a:solidFill>
                <a:srgbClr val="273239"/>
              </a:solidFill>
              <a:latin typeface="Courier New"/>
              <a:ea typeface="Courier New"/>
              <a:cs typeface="Courier New"/>
              <a:sym typeface="Courier New"/>
            </a:endParaRPr>
          </a:p>
          <a:p>
            <a:pPr indent="0" lvl="0" marL="0" rtl="0" algn="l">
              <a:spcBef>
                <a:spcPts val="1200"/>
              </a:spcBef>
              <a:spcAft>
                <a:spcPts val="0"/>
              </a:spcAft>
              <a:buNone/>
            </a:pPr>
            <a:r>
              <a:rPr lang="bg" sz="1200">
                <a:solidFill>
                  <a:srgbClr val="273239"/>
                </a:solidFill>
                <a:latin typeface="Courier New"/>
                <a:ea typeface="Courier New"/>
                <a:cs typeface="Courier New"/>
                <a:sym typeface="Courier New"/>
              </a:rPr>
              <a:t>obj1:1590679265.753279</a:t>
            </a:r>
            <a:endParaRPr sz="1200">
              <a:solidFill>
                <a:srgbClr val="273239"/>
              </a:solidFill>
              <a:latin typeface="Courier New"/>
              <a:ea typeface="Courier New"/>
              <a:cs typeface="Courier New"/>
              <a:sym typeface="Courier New"/>
            </a:endParaRPr>
          </a:p>
          <a:p>
            <a:pPr indent="0" lvl="0" marL="0" rtl="0" algn="l">
              <a:spcBef>
                <a:spcPts val="1200"/>
              </a:spcBef>
              <a:spcAft>
                <a:spcPts val="0"/>
              </a:spcAft>
              <a:buNone/>
            </a:pPr>
            <a:r>
              <a:rPr lang="bg" sz="1200">
                <a:solidFill>
                  <a:srgbClr val="273239"/>
                </a:solidFill>
                <a:latin typeface="Courier New"/>
                <a:ea typeface="Courier New"/>
                <a:cs typeface="Courier New"/>
                <a:sym typeface="Courier New"/>
              </a:rPr>
              <a:t>obj2:1590679265.753280</a:t>
            </a:r>
            <a:endParaRPr sz="1200">
              <a:solidFill>
                <a:srgbClr val="273239"/>
              </a:solidFill>
              <a:latin typeface="Courier New"/>
              <a:ea typeface="Courier New"/>
              <a:cs typeface="Courier New"/>
              <a:sym typeface="Courier New"/>
            </a:endParaRPr>
          </a:p>
          <a:p>
            <a:pPr indent="0" lvl="0" marL="0" marR="190500" rtl="0" algn="l">
              <a:spcBef>
                <a:spcPts val="1200"/>
              </a:spcBef>
              <a:spcAft>
                <a:spcPts val="0"/>
              </a:spcAft>
              <a:buNone/>
            </a:pPr>
            <a:r>
              <a:rPr lang="bg" sz="1200">
                <a:solidFill>
                  <a:srgbClr val="273239"/>
                </a:solidFill>
                <a:latin typeface="Courier New"/>
                <a:ea typeface="Courier New"/>
                <a:cs typeface="Courier New"/>
                <a:sym typeface="Courier New"/>
              </a:rPr>
              <a:t>False</a:t>
            </a:r>
            <a:endParaRPr sz="1200">
              <a:solidFill>
                <a:srgbClr val="273239"/>
              </a:solidFill>
              <a:latin typeface="Courier New"/>
              <a:ea typeface="Courier New"/>
              <a:cs typeface="Courier New"/>
              <a:sym typeface="Courier New"/>
            </a:endParaRPr>
          </a:p>
          <a:p>
            <a:pPr indent="0" lvl="0" marL="0" rtl="0" algn="l">
              <a:spcBef>
                <a:spcPts val="8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9"/>
          <p:cNvSpPr txBox="1"/>
          <p:nvPr>
            <p:ph type="title"/>
          </p:nvPr>
        </p:nvSpPr>
        <p:spPr>
          <a:xfrm>
            <a:off x="1303800" y="64550"/>
            <a:ext cx="7030500" cy="4788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lang="bg" sz="1800">
                <a:solidFill>
                  <a:srgbClr val="273239"/>
                </a:solidFill>
                <a:highlight>
                  <a:srgbClr val="FFFFFF"/>
                </a:highlight>
                <a:latin typeface="Arial"/>
                <a:ea typeface="Arial"/>
                <a:cs typeface="Arial"/>
                <a:sym typeface="Arial"/>
              </a:rPr>
              <a:t>Magic Methods for Unary Operators</a:t>
            </a:r>
            <a:endParaRPr/>
          </a:p>
        </p:txBody>
      </p:sp>
      <p:sp>
        <p:nvSpPr>
          <p:cNvPr id="362" name="Google Shape;362;p29"/>
          <p:cNvSpPr txBox="1"/>
          <p:nvPr>
            <p:ph idx="1" type="body"/>
          </p:nvPr>
        </p:nvSpPr>
        <p:spPr>
          <a:xfrm>
            <a:off x="1303800" y="571500"/>
            <a:ext cx="7030500" cy="3960300"/>
          </a:xfrm>
          <a:prstGeom prst="rect">
            <a:avLst/>
          </a:prstGeom>
        </p:spPr>
        <p:txBody>
          <a:bodyPr anchorCtr="0" anchor="t" bIns="91425" lIns="91425" spcFirstLastPara="1" rIns="91425" wrap="square" tIns="91425">
            <a:normAutofit/>
          </a:bodyPr>
          <a:lstStyle/>
          <a:p>
            <a:pPr indent="-311150" lvl="0" marL="685800" rtl="0" algn="l">
              <a:lnSpc>
                <a:spcPct val="158000"/>
              </a:lnSpc>
              <a:spcBef>
                <a:spcPts val="0"/>
              </a:spcBef>
              <a:spcAft>
                <a:spcPts val="0"/>
              </a:spcAft>
              <a:buClr>
                <a:srgbClr val="273239"/>
              </a:buClr>
              <a:buSzPts val="1300"/>
              <a:buFont typeface="Arial"/>
              <a:buChar char="●"/>
            </a:pPr>
            <a:r>
              <a:rPr lang="bg">
                <a:solidFill>
                  <a:srgbClr val="273239"/>
                </a:solidFill>
                <a:highlight>
                  <a:srgbClr val="FFFFFF"/>
                </a:highlight>
                <a:latin typeface="Arial"/>
                <a:ea typeface="Arial"/>
                <a:cs typeface="Arial"/>
                <a:sym typeface="Arial"/>
              </a:rPr>
              <a:t>__pos__ method</a:t>
            </a:r>
            <a:endParaRPr>
              <a:solidFill>
                <a:srgbClr val="273239"/>
              </a:solidFill>
              <a:highlight>
                <a:srgbClr val="FFFFFF"/>
              </a:highlight>
              <a:latin typeface="Arial"/>
              <a:ea typeface="Arial"/>
              <a:cs typeface="Arial"/>
              <a:sym typeface="Arial"/>
            </a:endParaRPr>
          </a:p>
          <a:p>
            <a:pPr indent="-311150" lvl="0" marL="685800" rtl="0" algn="l">
              <a:lnSpc>
                <a:spcPct val="158000"/>
              </a:lnSpc>
              <a:spcBef>
                <a:spcPts val="0"/>
              </a:spcBef>
              <a:spcAft>
                <a:spcPts val="0"/>
              </a:spcAft>
              <a:buClr>
                <a:srgbClr val="273239"/>
              </a:buClr>
              <a:buSzPts val="1300"/>
              <a:buFont typeface="Arial"/>
              <a:buChar char="●"/>
            </a:pPr>
            <a:r>
              <a:rPr lang="bg">
                <a:solidFill>
                  <a:srgbClr val="273239"/>
                </a:solidFill>
                <a:highlight>
                  <a:srgbClr val="FFFFFF"/>
                </a:highlight>
                <a:latin typeface="Arial"/>
                <a:ea typeface="Arial"/>
                <a:cs typeface="Arial"/>
                <a:sym typeface="Arial"/>
              </a:rPr>
              <a:t>__neg__ method</a:t>
            </a:r>
            <a:endParaRPr>
              <a:solidFill>
                <a:srgbClr val="273239"/>
              </a:solidFill>
              <a:highlight>
                <a:srgbClr val="FFFFFF"/>
              </a:highlight>
              <a:latin typeface="Arial"/>
              <a:ea typeface="Arial"/>
              <a:cs typeface="Arial"/>
              <a:sym typeface="Arial"/>
            </a:endParaRPr>
          </a:p>
          <a:p>
            <a:pPr indent="-311150" lvl="0" marL="685800" rtl="0" algn="l">
              <a:lnSpc>
                <a:spcPct val="158000"/>
              </a:lnSpc>
              <a:spcBef>
                <a:spcPts val="0"/>
              </a:spcBef>
              <a:spcAft>
                <a:spcPts val="0"/>
              </a:spcAft>
              <a:buClr>
                <a:srgbClr val="273239"/>
              </a:buClr>
              <a:buSzPts val="1300"/>
              <a:buFont typeface="Arial"/>
              <a:buChar char="●"/>
            </a:pPr>
            <a:r>
              <a:rPr lang="bg">
                <a:solidFill>
                  <a:srgbClr val="273239"/>
                </a:solidFill>
                <a:highlight>
                  <a:srgbClr val="FFFFFF"/>
                </a:highlight>
                <a:latin typeface="Arial"/>
                <a:ea typeface="Arial"/>
                <a:cs typeface="Arial"/>
                <a:sym typeface="Arial"/>
              </a:rPr>
              <a:t>__invert__ method</a:t>
            </a:r>
            <a:endParaRPr>
              <a:solidFill>
                <a:srgbClr val="273239"/>
              </a:solidFill>
              <a:highlight>
                <a:srgbClr val="FFFFFF"/>
              </a:highlight>
              <a:latin typeface="Arial"/>
              <a:ea typeface="Arial"/>
              <a:cs typeface="Arial"/>
              <a:sym typeface="Arial"/>
            </a:endParaRPr>
          </a:p>
          <a:p>
            <a:pPr indent="0" lvl="0" marL="0" rtl="0" algn="l">
              <a:spcBef>
                <a:spcPts val="3600"/>
              </a:spcBef>
              <a:spcAft>
                <a:spcPts val="0"/>
              </a:spcAft>
              <a:buNone/>
            </a:pPr>
            <a:r>
              <a:rPr b="1" lang="bg" sz="1400">
                <a:solidFill>
                  <a:srgbClr val="273239"/>
                </a:solidFill>
                <a:highlight>
                  <a:srgbClr val="FFFFFF"/>
                </a:highlight>
                <a:latin typeface="Arial"/>
                <a:ea typeface="Arial"/>
                <a:cs typeface="Arial"/>
                <a:sym typeface="Arial"/>
              </a:rPr>
              <a:t>__pos__ method</a:t>
            </a:r>
            <a:endParaRPr b="1" sz="1400">
              <a:solidFill>
                <a:srgbClr val="273239"/>
              </a:solidFill>
              <a:highlight>
                <a:srgbClr val="FFFFFF"/>
              </a:highlight>
              <a:latin typeface="Arial"/>
              <a:ea typeface="Arial"/>
              <a:cs typeface="Arial"/>
              <a:sym typeface="Arial"/>
            </a:endParaRPr>
          </a:p>
          <a:p>
            <a:pPr indent="0" lvl="0" marL="0" rtl="0" algn="l">
              <a:spcBef>
                <a:spcPts val="1800"/>
              </a:spcBef>
              <a:spcAft>
                <a:spcPts val="0"/>
              </a:spcAft>
              <a:buNone/>
            </a:pPr>
            <a:r>
              <a:rPr lang="bg">
                <a:solidFill>
                  <a:srgbClr val="273239"/>
                </a:solidFill>
                <a:highlight>
                  <a:srgbClr val="FFFFFF"/>
                </a:highlight>
                <a:latin typeface="Arial"/>
                <a:ea typeface="Arial"/>
                <a:cs typeface="Arial"/>
                <a:sym typeface="Arial"/>
              </a:rPr>
              <a:t>The </a:t>
            </a:r>
            <a:r>
              <a:rPr b="1" lang="bg">
                <a:solidFill>
                  <a:srgbClr val="273239"/>
                </a:solidFill>
                <a:highlight>
                  <a:srgbClr val="FFFFFF"/>
                </a:highlight>
                <a:latin typeface="Arial"/>
                <a:ea typeface="Arial"/>
                <a:cs typeface="Arial"/>
                <a:sym typeface="Arial"/>
              </a:rPr>
              <a:t>__pos__</a:t>
            </a:r>
            <a:r>
              <a:rPr lang="bg">
                <a:solidFill>
                  <a:srgbClr val="273239"/>
                </a:solidFill>
                <a:highlight>
                  <a:srgbClr val="FFFFFF"/>
                </a:highlight>
                <a:latin typeface="Arial"/>
                <a:ea typeface="Arial"/>
                <a:cs typeface="Arial"/>
                <a:sym typeface="Arial"/>
              </a:rPr>
              <a:t> method is invoked using the + operator. We have seen that + operator also functions as a binary operator. No worries, python interpreter knows which one to use – unary or binary – based on the situation.</a:t>
            </a:r>
            <a:endParaRPr>
              <a:solidFill>
                <a:srgbClr val="273239"/>
              </a:solidFill>
              <a:highlight>
                <a:srgbClr val="FFFFFF"/>
              </a:highlight>
              <a:latin typeface="Arial"/>
              <a:ea typeface="Arial"/>
              <a:cs typeface="Arial"/>
              <a:sym typeface="Arial"/>
            </a:endParaRPr>
          </a:p>
          <a:p>
            <a:pPr indent="0" lvl="0" marL="0" rtl="0" algn="l">
              <a:spcBef>
                <a:spcPts val="800"/>
              </a:spcBef>
              <a:spcAft>
                <a:spcPts val="0"/>
              </a:spcAft>
              <a:buNone/>
            </a:pPr>
            <a:r>
              <a:rPr lang="bg">
                <a:solidFill>
                  <a:srgbClr val="273239"/>
                </a:solidFill>
                <a:highlight>
                  <a:srgbClr val="FFFFFF"/>
                </a:highlight>
                <a:latin typeface="Arial"/>
                <a:ea typeface="Arial"/>
                <a:cs typeface="Arial"/>
                <a:sym typeface="Arial"/>
              </a:rPr>
              <a:t>The </a:t>
            </a:r>
            <a:r>
              <a:rPr b="1" lang="bg">
                <a:solidFill>
                  <a:srgbClr val="273239"/>
                </a:solidFill>
                <a:highlight>
                  <a:srgbClr val="FFFFFF"/>
                </a:highlight>
                <a:latin typeface="Arial"/>
                <a:ea typeface="Arial"/>
                <a:cs typeface="Arial"/>
                <a:sym typeface="Arial"/>
              </a:rPr>
              <a:t>__pos__</a:t>
            </a:r>
            <a:r>
              <a:rPr lang="bg">
                <a:solidFill>
                  <a:srgbClr val="273239"/>
                </a:solidFill>
                <a:highlight>
                  <a:srgbClr val="FFFFFF"/>
                </a:highlight>
                <a:latin typeface="Arial"/>
                <a:ea typeface="Arial"/>
                <a:cs typeface="Arial"/>
                <a:sym typeface="Arial"/>
              </a:rPr>
              <a:t> method takes a single positional argument – self –, performs the operation, and returns the result. Let’s examine through an example:</a:t>
            </a:r>
            <a:endParaRPr>
              <a:solidFill>
                <a:srgbClr val="273239"/>
              </a:solidFill>
              <a:highlight>
                <a:srgbClr val="FFFFFF"/>
              </a:highlight>
              <a:latin typeface="Arial"/>
              <a:ea typeface="Arial"/>
              <a:cs typeface="Arial"/>
              <a:sym typeface="Arial"/>
            </a:endParaRPr>
          </a:p>
          <a:p>
            <a:pPr indent="0" lvl="0" marL="0" rtl="0" algn="l">
              <a:spcBef>
                <a:spcPts val="8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30"/>
          <p:cNvSpPr txBox="1"/>
          <p:nvPr>
            <p:ph idx="1" type="body"/>
          </p:nvPr>
        </p:nvSpPr>
        <p:spPr>
          <a:xfrm>
            <a:off x="1303800" y="163950"/>
            <a:ext cx="7030500" cy="4367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bg" sz="1000">
                <a:solidFill>
                  <a:srgbClr val="CC7832"/>
                </a:solidFill>
                <a:highlight>
                  <a:schemeClr val="lt1"/>
                </a:highlight>
                <a:latin typeface="Courier New"/>
                <a:ea typeface="Courier New"/>
                <a:cs typeface="Courier New"/>
                <a:sym typeface="Courier New"/>
              </a:rPr>
              <a:t>class </a:t>
            </a:r>
            <a:r>
              <a:rPr lang="bg" sz="1000">
                <a:solidFill>
                  <a:srgbClr val="A9B7C6"/>
                </a:solidFill>
                <a:highlight>
                  <a:schemeClr val="lt1"/>
                </a:highlight>
                <a:latin typeface="Courier New"/>
                <a:ea typeface="Courier New"/>
                <a:cs typeface="Courier New"/>
                <a:sym typeface="Courier New"/>
              </a:rPr>
              <a:t>UnaryOp:</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A9B7C6"/>
                </a:solidFill>
                <a:highlight>
                  <a:schemeClr val="lt1"/>
                </a:highlight>
                <a:latin typeface="Courier New"/>
                <a:ea typeface="Courier New"/>
                <a:cs typeface="Courier New"/>
                <a:sym typeface="Courier New"/>
              </a:rPr>
              <a:t>   </a:t>
            </a:r>
            <a:r>
              <a:rPr lang="bg" sz="1000">
                <a:solidFill>
                  <a:srgbClr val="CC7832"/>
                </a:solidFill>
                <a:highlight>
                  <a:schemeClr val="lt1"/>
                </a:highlight>
                <a:latin typeface="Courier New"/>
                <a:ea typeface="Courier New"/>
                <a:cs typeface="Courier New"/>
                <a:sym typeface="Courier New"/>
              </a:rPr>
              <a:t>def </a:t>
            </a:r>
            <a:r>
              <a:rPr lang="bg" sz="1000">
                <a:solidFill>
                  <a:srgbClr val="B200B2"/>
                </a:solidFill>
                <a:highlight>
                  <a:schemeClr val="lt1"/>
                </a:highlight>
                <a:latin typeface="Courier New"/>
                <a:ea typeface="Courier New"/>
                <a:cs typeface="Courier New"/>
                <a:sym typeface="Courier New"/>
              </a:rPr>
              <a:t>__init__</a:t>
            </a:r>
            <a:r>
              <a:rPr lang="bg" sz="1000">
                <a:solidFill>
                  <a:srgbClr val="A9B7C6"/>
                </a:solidFill>
                <a:highlight>
                  <a:schemeClr val="lt1"/>
                </a:highlight>
                <a:latin typeface="Courier New"/>
                <a:ea typeface="Courier New"/>
                <a:cs typeface="Courier New"/>
                <a:sym typeface="Courier New"/>
              </a:rPr>
              <a:t>(</a:t>
            </a:r>
            <a:r>
              <a:rPr lang="bg" sz="1000">
                <a:solidFill>
                  <a:srgbClr val="94558D"/>
                </a:solidFill>
                <a:highlight>
                  <a:schemeClr val="lt1"/>
                </a:highlight>
                <a:latin typeface="Courier New"/>
                <a:ea typeface="Courier New"/>
                <a:cs typeface="Courier New"/>
                <a:sym typeface="Courier New"/>
              </a:rPr>
              <a:t>self</a:t>
            </a:r>
            <a:r>
              <a:rPr lang="bg" sz="1000">
                <a:solidFill>
                  <a:srgbClr val="CC7832"/>
                </a:solidFill>
                <a:highlight>
                  <a:schemeClr val="lt1"/>
                </a:highlight>
                <a:latin typeface="Courier New"/>
                <a:ea typeface="Courier New"/>
                <a:cs typeface="Courier New"/>
                <a:sym typeface="Courier New"/>
              </a:rPr>
              <a:t>, </a:t>
            </a:r>
            <a:r>
              <a:rPr lang="bg" sz="1000">
                <a:solidFill>
                  <a:srgbClr val="A9B7C6"/>
                </a:solidFill>
                <a:highlight>
                  <a:schemeClr val="lt1"/>
                </a:highlight>
                <a:latin typeface="Courier New"/>
                <a:ea typeface="Courier New"/>
                <a:cs typeface="Courier New"/>
                <a:sym typeface="Courier New"/>
              </a:rPr>
              <a:t>value):</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A9B7C6"/>
                </a:solidFill>
                <a:highlight>
                  <a:schemeClr val="lt1"/>
                </a:highlight>
                <a:latin typeface="Courier New"/>
                <a:ea typeface="Courier New"/>
                <a:cs typeface="Courier New"/>
                <a:sym typeface="Courier New"/>
              </a:rPr>
              <a:t>       </a:t>
            </a:r>
            <a:r>
              <a:rPr lang="bg" sz="1000">
                <a:solidFill>
                  <a:srgbClr val="94558D"/>
                </a:solidFill>
                <a:highlight>
                  <a:schemeClr val="lt1"/>
                </a:highlight>
                <a:latin typeface="Courier New"/>
                <a:ea typeface="Courier New"/>
                <a:cs typeface="Courier New"/>
                <a:sym typeface="Courier New"/>
              </a:rPr>
              <a:t>self</a:t>
            </a:r>
            <a:r>
              <a:rPr lang="bg" sz="1000">
                <a:solidFill>
                  <a:srgbClr val="A9B7C6"/>
                </a:solidFill>
                <a:highlight>
                  <a:schemeClr val="lt1"/>
                </a:highlight>
                <a:latin typeface="Courier New"/>
                <a:ea typeface="Courier New"/>
                <a:cs typeface="Courier New"/>
                <a:sym typeface="Courier New"/>
              </a:rPr>
              <a:t>._value = value</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A9B7C6"/>
                </a:solidFill>
                <a:highlight>
                  <a:schemeClr val="lt1"/>
                </a:highlight>
                <a:latin typeface="Courier New"/>
                <a:ea typeface="Courier New"/>
                <a:cs typeface="Courier New"/>
                <a:sym typeface="Courier New"/>
              </a:rPr>
              <a:t>   </a:t>
            </a:r>
            <a:r>
              <a:rPr lang="bg" sz="1000">
                <a:solidFill>
                  <a:srgbClr val="CC7832"/>
                </a:solidFill>
                <a:highlight>
                  <a:schemeClr val="lt1"/>
                </a:highlight>
                <a:latin typeface="Courier New"/>
                <a:ea typeface="Courier New"/>
                <a:cs typeface="Courier New"/>
                <a:sym typeface="Courier New"/>
              </a:rPr>
              <a:t>def </a:t>
            </a:r>
            <a:r>
              <a:rPr lang="bg" sz="1000">
                <a:solidFill>
                  <a:srgbClr val="B200B2"/>
                </a:solidFill>
                <a:highlight>
                  <a:schemeClr val="lt1"/>
                </a:highlight>
                <a:latin typeface="Courier New"/>
                <a:ea typeface="Courier New"/>
                <a:cs typeface="Courier New"/>
                <a:sym typeface="Courier New"/>
              </a:rPr>
              <a:t>__pos__</a:t>
            </a:r>
            <a:r>
              <a:rPr lang="bg" sz="1000">
                <a:solidFill>
                  <a:srgbClr val="A9B7C6"/>
                </a:solidFill>
                <a:highlight>
                  <a:schemeClr val="lt1"/>
                </a:highlight>
                <a:latin typeface="Courier New"/>
                <a:ea typeface="Courier New"/>
                <a:cs typeface="Courier New"/>
                <a:sym typeface="Courier New"/>
              </a:rPr>
              <a:t>(</a:t>
            </a:r>
            <a:r>
              <a:rPr lang="bg" sz="1000">
                <a:solidFill>
                  <a:srgbClr val="94558D"/>
                </a:solidFill>
                <a:highlight>
                  <a:schemeClr val="lt1"/>
                </a:highlight>
                <a:latin typeface="Courier New"/>
                <a:ea typeface="Courier New"/>
                <a:cs typeface="Courier New"/>
                <a:sym typeface="Courier New"/>
              </a:rPr>
              <a:t>self</a:t>
            </a:r>
            <a:r>
              <a:rPr lang="bg" sz="1000">
                <a:solidFill>
                  <a:srgbClr val="A9B7C6"/>
                </a:solidFill>
                <a:highlight>
                  <a:schemeClr val="lt1"/>
                </a:highlight>
                <a:latin typeface="Courier New"/>
                <a:ea typeface="Courier New"/>
                <a:cs typeface="Courier New"/>
                <a:sym typeface="Courier New"/>
              </a:rPr>
              <a:t>):</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A9B7C6"/>
                </a:solidFill>
                <a:highlight>
                  <a:schemeClr val="lt1"/>
                </a:highlight>
                <a:latin typeface="Courier New"/>
                <a:ea typeface="Courier New"/>
                <a:cs typeface="Courier New"/>
                <a:sym typeface="Courier New"/>
              </a:rPr>
              <a:t>       </a:t>
            </a:r>
            <a:r>
              <a:rPr lang="bg" sz="1000">
                <a:solidFill>
                  <a:srgbClr val="8888C6"/>
                </a:solidFill>
                <a:highlight>
                  <a:schemeClr val="lt1"/>
                </a:highlight>
                <a:latin typeface="Courier New"/>
                <a:ea typeface="Courier New"/>
                <a:cs typeface="Courier New"/>
                <a:sym typeface="Courier New"/>
              </a:rPr>
              <a:t>print</a:t>
            </a:r>
            <a:r>
              <a:rPr lang="bg" sz="1000">
                <a:solidFill>
                  <a:srgbClr val="A9B7C6"/>
                </a:solidFill>
                <a:highlight>
                  <a:schemeClr val="lt1"/>
                </a:highlight>
                <a:latin typeface="Courier New"/>
                <a:ea typeface="Courier New"/>
                <a:cs typeface="Courier New"/>
                <a:sym typeface="Courier New"/>
              </a:rPr>
              <a:t>(</a:t>
            </a:r>
            <a:r>
              <a:rPr lang="bg" sz="1000">
                <a:solidFill>
                  <a:srgbClr val="6A8759"/>
                </a:solidFill>
                <a:highlight>
                  <a:schemeClr val="lt1"/>
                </a:highlight>
                <a:latin typeface="Courier New"/>
                <a:ea typeface="Courier New"/>
                <a:cs typeface="Courier New"/>
                <a:sym typeface="Courier New"/>
              </a:rPr>
              <a:t>'__pos__ magic method'</a:t>
            </a:r>
            <a:r>
              <a:rPr lang="bg" sz="1000">
                <a:solidFill>
                  <a:srgbClr val="A9B7C6"/>
                </a:solidFill>
                <a:highlight>
                  <a:schemeClr val="lt1"/>
                </a:highlight>
                <a:latin typeface="Courier New"/>
                <a:ea typeface="Courier New"/>
                <a:cs typeface="Courier New"/>
                <a:sym typeface="Courier New"/>
              </a:rPr>
              <a:t>)</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A9B7C6"/>
                </a:solidFill>
                <a:highlight>
                  <a:schemeClr val="lt1"/>
                </a:highlight>
                <a:latin typeface="Courier New"/>
                <a:ea typeface="Courier New"/>
                <a:cs typeface="Courier New"/>
                <a:sym typeface="Courier New"/>
              </a:rPr>
              <a:t>       </a:t>
            </a:r>
            <a:r>
              <a:rPr lang="bg" sz="1000">
                <a:solidFill>
                  <a:srgbClr val="CC7832"/>
                </a:solidFill>
                <a:highlight>
                  <a:schemeClr val="lt1"/>
                </a:highlight>
                <a:latin typeface="Courier New"/>
                <a:ea typeface="Courier New"/>
                <a:cs typeface="Courier New"/>
                <a:sym typeface="Courier New"/>
              </a:rPr>
              <a:t>return</a:t>
            </a:r>
            <a:r>
              <a:rPr lang="bg" sz="1000">
                <a:solidFill>
                  <a:srgbClr val="A9B7C6"/>
                </a:solidFill>
                <a:highlight>
                  <a:schemeClr val="lt1"/>
                </a:highlight>
                <a:latin typeface="Courier New"/>
                <a:ea typeface="Courier New"/>
                <a:cs typeface="Courier New"/>
                <a:sym typeface="Courier New"/>
              </a:rPr>
              <a:t>(+</a:t>
            </a:r>
            <a:r>
              <a:rPr lang="bg" sz="1000">
                <a:solidFill>
                  <a:srgbClr val="94558D"/>
                </a:solidFill>
                <a:highlight>
                  <a:schemeClr val="lt1"/>
                </a:highlight>
                <a:latin typeface="Courier New"/>
                <a:ea typeface="Courier New"/>
                <a:cs typeface="Courier New"/>
                <a:sym typeface="Courier New"/>
              </a:rPr>
              <a:t>self</a:t>
            </a:r>
            <a:r>
              <a:rPr lang="bg" sz="1000">
                <a:solidFill>
                  <a:srgbClr val="A9B7C6"/>
                </a:solidFill>
                <a:highlight>
                  <a:schemeClr val="lt1"/>
                </a:highlight>
                <a:latin typeface="Courier New"/>
                <a:ea typeface="Courier New"/>
                <a:cs typeface="Courier New"/>
                <a:sym typeface="Courier New"/>
              </a:rPr>
              <a:t>._value)</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A9B7C6"/>
                </a:solidFill>
                <a:highlight>
                  <a:schemeClr val="lt1"/>
                </a:highlight>
                <a:latin typeface="Courier New"/>
                <a:ea typeface="Courier New"/>
                <a:cs typeface="Courier New"/>
                <a:sym typeface="Courier New"/>
              </a:rPr>
              <a:t>up = UnaryOp(</a:t>
            </a:r>
            <a:r>
              <a:rPr lang="bg" sz="1000">
                <a:solidFill>
                  <a:srgbClr val="6897BB"/>
                </a:solidFill>
                <a:highlight>
                  <a:schemeClr val="lt1"/>
                </a:highlight>
                <a:latin typeface="Courier New"/>
                <a:ea typeface="Courier New"/>
                <a:cs typeface="Courier New"/>
                <a:sym typeface="Courier New"/>
              </a:rPr>
              <a:t>5</a:t>
            </a:r>
            <a:r>
              <a:rPr lang="bg" sz="1000">
                <a:solidFill>
                  <a:srgbClr val="A9B7C6"/>
                </a:solidFill>
                <a:highlight>
                  <a:schemeClr val="lt1"/>
                </a:highlight>
                <a:latin typeface="Courier New"/>
                <a:ea typeface="Courier New"/>
                <a:cs typeface="Courier New"/>
                <a:sym typeface="Courier New"/>
              </a:rPr>
              <a:t>)</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8888C6"/>
                </a:solidFill>
                <a:highlight>
                  <a:schemeClr val="lt1"/>
                </a:highlight>
                <a:latin typeface="Courier New"/>
                <a:ea typeface="Courier New"/>
                <a:cs typeface="Courier New"/>
                <a:sym typeface="Courier New"/>
              </a:rPr>
              <a:t>print</a:t>
            </a:r>
            <a:r>
              <a:rPr lang="bg" sz="1000">
                <a:solidFill>
                  <a:srgbClr val="A9B7C6"/>
                </a:solidFill>
                <a:highlight>
                  <a:schemeClr val="lt1"/>
                </a:highlight>
                <a:latin typeface="Courier New"/>
                <a:ea typeface="Courier New"/>
                <a:cs typeface="Courier New"/>
                <a:sym typeface="Courier New"/>
              </a:rPr>
              <a:t>(+up)</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b="1" lang="bg">
                <a:solidFill>
                  <a:srgbClr val="273239"/>
                </a:solidFill>
                <a:highlight>
                  <a:srgbClr val="FFFFFF"/>
                </a:highlight>
                <a:latin typeface="Arial"/>
                <a:ea typeface="Arial"/>
                <a:cs typeface="Arial"/>
                <a:sym typeface="Arial"/>
              </a:rPr>
              <a:t>Output</a:t>
            </a:r>
            <a:endParaRPr b="1">
              <a:solidFill>
                <a:srgbClr val="273239"/>
              </a:solidFill>
              <a:highlight>
                <a:srgbClr val="FFFFFF"/>
              </a:highlight>
              <a:latin typeface="Arial"/>
              <a:ea typeface="Arial"/>
              <a:cs typeface="Arial"/>
              <a:sym typeface="Arial"/>
            </a:endParaRPr>
          </a:p>
          <a:p>
            <a:pPr indent="0" lvl="0" marL="0" rtl="0" algn="l">
              <a:spcBef>
                <a:spcPts val="1200"/>
              </a:spcBef>
              <a:spcAft>
                <a:spcPts val="0"/>
              </a:spcAft>
              <a:buNone/>
            </a:pPr>
            <a:r>
              <a:rPr lang="bg" sz="1200">
                <a:solidFill>
                  <a:srgbClr val="273239"/>
                </a:solidFill>
                <a:latin typeface="Courier New"/>
                <a:ea typeface="Courier New"/>
                <a:cs typeface="Courier New"/>
                <a:sym typeface="Courier New"/>
              </a:rPr>
              <a:t>__pos__ magic method</a:t>
            </a:r>
            <a:endParaRPr sz="1200">
              <a:solidFill>
                <a:srgbClr val="273239"/>
              </a:solidFill>
              <a:latin typeface="Courier New"/>
              <a:ea typeface="Courier New"/>
              <a:cs typeface="Courier New"/>
              <a:sym typeface="Courier New"/>
            </a:endParaRPr>
          </a:p>
          <a:p>
            <a:pPr indent="0" lvl="0" marL="190500" marR="190500" rtl="0" algn="l">
              <a:spcBef>
                <a:spcPts val="1200"/>
              </a:spcBef>
              <a:spcAft>
                <a:spcPts val="0"/>
              </a:spcAft>
              <a:buNone/>
            </a:pPr>
            <a:r>
              <a:rPr lang="bg" sz="1200">
                <a:solidFill>
                  <a:srgbClr val="273239"/>
                </a:solidFill>
                <a:latin typeface="Courier New"/>
                <a:ea typeface="Courier New"/>
                <a:cs typeface="Courier New"/>
                <a:sym typeface="Courier New"/>
              </a:rPr>
              <a:t>5</a:t>
            </a:r>
            <a:endParaRPr sz="1200">
              <a:solidFill>
                <a:srgbClr val="273239"/>
              </a:solidFill>
              <a:latin typeface="Courier New"/>
              <a:ea typeface="Courier New"/>
              <a:cs typeface="Courier New"/>
              <a:sym typeface="Courier New"/>
            </a:endParaRPr>
          </a:p>
          <a:p>
            <a:pPr indent="0" lvl="0" marL="0" rtl="0" algn="l">
              <a:spcBef>
                <a:spcPts val="8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31"/>
          <p:cNvSpPr txBox="1"/>
          <p:nvPr>
            <p:ph idx="1" type="body"/>
          </p:nvPr>
        </p:nvSpPr>
        <p:spPr>
          <a:xfrm>
            <a:off x="1303800" y="182700"/>
            <a:ext cx="7030500" cy="4834200"/>
          </a:xfrm>
          <a:prstGeom prst="rect">
            <a:avLst/>
          </a:prstGeom>
        </p:spPr>
        <p:txBody>
          <a:bodyPr anchorCtr="0" anchor="t" bIns="91425" lIns="91425" spcFirstLastPara="1" rIns="91425" wrap="square" tIns="91425">
            <a:normAutofit fontScale="92500" lnSpcReduction="20000"/>
          </a:bodyPr>
          <a:lstStyle/>
          <a:p>
            <a:pPr indent="0" lvl="0" marL="0" rtl="0" algn="l">
              <a:spcBef>
                <a:spcPts val="1800"/>
              </a:spcBef>
              <a:spcAft>
                <a:spcPts val="0"/>
              </a:spcAft>
              <a:buNone/>
            </a:pPr>
            <a:r>
              <a:rPr b="1" lang="bg" sz="1400">
                <a:solidFill>
                  <a:srgbClr val="273239"/>
                </a:solidFill>
                <a:highlight>
                  <a:srgbClr val="FFFFFF"/>
                </a:highlight>
                <a:latin typeface="Arial"/>
                <a:ea typeface="Arial"/>
                <a:cs typeface="Arial"/>
                <a:sym typeface="Arial"/>
              </a:rPr>
              <a:t>__neg__ method</a:t>
            </a:r>
            <a:endParaRPr b="1" sz="1400">
              <a:solidFill>
                <a:srgbClr val="273239"/>
              </a:solidFill>
              <a:highlight>
                <a:srgbClr val="FFFFFF"/>
              </a:highlight>
              <a:latin typeface="Arial"/>
              <a:ea typeface="Arial"/>
              <a:cs typeface="Arial"/>
              <a:sym typeface="Arial"/>
            </a:endParaRPr>
          </a:p>
          <a:p>
            <a:pPr indent="0" lvl="0" marL="0" rtl="0" algn="l">
              <a:spcBef>
                <a:spcPts val="1800"/>
              </a:spcBef>
              <a:spcAft>
                <a:spcPts val="0"/>
              </a:spcAft>
              <a:buNone/>
            </a:pPr>
            <a:r>
              <a:rPr lang="bg">
                <a:solidFill>
                  <a:srgbClr val="273239"/>
                </a:solidFill>
                <a:highlight>
                  <a:srgbClr val="FFFFFF"/>
                </a:highlight>
                <a:latin typeface="Arial"/>
                <a:ea typeface="Arial"/>
                <a:cs typeface="Arial"/>
                <a:sym typeface="Arial"/>
              </a:rPr>
              <a:t>The __neg__ method is called using the – operator. This operator also acts as a binary operator but based on the situation the interpreter determines which magic method to map. The __neg__ magic method accepts a single positional argument – self –, operates and returns the result. Let’s check the below example:</a:t>
            </a:r>
            <a:endParaRPr>
              <a:solidFill>
                <a:srgbClr val="273239"/>
              </a:solidFill>
              <a:highlight>
                <a:srgbClr val="FFFFFF"/>
              </a:highlight>
              <a:latin typeface="Arial"/>
              <a:ea typeface="Arial"/>
              <a:cs typeface="Arial"/>
              <a:sym typeface="Arial"/>
            </a:endParaRPr>
          </a:p>
          <a:p>
            <a:pPr indent="0" lvl="0" marL="0" rtl="0" algn="l">
              <a:spcBef>
                <a:spcPts val="800"/>
              </a:spcBef>
              <a:spcAft>
                <a:spcPts val="0"/>
              </a:spcAft>
              <a:buNone/>
            </a:pPr>
            <a:r>
              <a:rPr lang="bg" sz="1000">
                <a:solidFill>
                  <a:srgbClr val="CC7832"/>
                </a:solidFill>
                <a:highlight>
                  <a:schemeClr val="lt1"/>
                </a:highlight>
                <a:latin typeface="Courier New"/>
                <a:ea typeface="Courier New"/>
                <a:cs typeface="Courier New"/>
                <a:sym typeface="Courier New"/>
              </a:rPr>
              <a:t>class </a:t>
            </a:r>
            <a:r>
              <a:rPr lang="bg" sz="1000">
                <a:solidFill>
                  <a:srgbClr val="A9B7C6"/>
                </a:solidFill>
                <a:highlight>
                  <a:schemeClr val="lt1"/>
                </a:highlight>
                <a:latin typeface="Courier New"/>
                <a:ea typeface="Courier New"/>
                <a:cs typeface="Courier New"/>
                <a:sym typeface="Courier New"/>
              </a:rPr>
              <a:t>UnaryOp:</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A9B7C6"/>
                </a:solidFill>
                <a:highlight>
                  <a:schemeClr val="lt1"/>
                </a:highlight>
                <a:latin typeface="Courier New"/>
                <a:ea typeface="Courier New"/>
                <a:cs typeface="Courier New"/>
                <a:sym typeface="Courier New"/>
              </a:rPr>
              <a:t>   </a:t>
            </a:r>
            <a:r>
              <a:rPr lang="bg" sz="1000">
                <a:solidFill>
                  <a:srgbClr val="CC7832"/>
                </a:solidFill>
                <a:highlight>
                  <a:schemeClr val="lt1"/>
                </a:highlight>
                <a:latin typeface="Courier New"/>
                <a:ea typeface="Courier New"/>
                <a:cs typeface="Courier New"/>
                <a:sym typeface="Courier New"/>
              </a:rPr>
              <a:t>def </a:t>
            </a:r>
            <a:r>
              <a:rPr lang="bg" sz="1000">
                <a:solidFill>
                  <a:srgbClr val="B200B2"/>
                </a:solidFill>
                <a:highlight>
                  <a:schemeClr val="lt1"/>
                </a:highlight>
                <a:latin typeface="Courier New"/>
                <a:ea typeface="Courier New"/>
                <a:cs typeface="Courier New"/>
                <a:sym typeface="Courier New"/>
              </a:rPr>
              <a:t>__init__</a:t>
            </a:r>
            <a:r>
              <a:rPr lang="bg" sz="1000">
                <a:solidFill>
                  <a:srgbClr val="A9B7C6"/>
                </a:solidFill>
                <a:highlight>
                  <a:schemeClr val="lt1"/>
                </a:highlight>
                <a:latin typeface="Courier New"/>
                <a:ea typeface="Courier New"/>
                <a:cs typeface="Courier New"/>
                <a:sym typeface="Courier New"/>
              </a:rPr>
              <a:t>(</a:t>
            </a:r>
            <a:r>
              <a:rPr lang="bg" sz="1000">
                <a:solidFill>
                  <a:srgbClr val="94558D"/>
                </a:solidFill>
                <a:highlight>
                  <a:schemeClr val="lt1"/>
                </a:highlight>
                <a:latin typeface="Courier New"/>
                <a:ea typeface="Courier New"/>
                <a:cs typeface="Courier New"/>
                <a:sym typeface="Courier New"/>
              </a:rPr>
              <a:t>self</a:t>
            </a:r>
            <a:r>
              <a:rPr lang="bg" sz="1000">
                <a:solidFill>
                  <a:srgbClr val="CC7832"/>
                </a:solidFill>
                <a:highlight>
                  <a:schemeClr val="lt1"/>
                </a:highlight>
                <a:latin typeface="Courier New"/>
                <a:ea typeface="Courier New"/>
                <a:cs typeface="Courier New"/>
                <a:sym typeface="Courier New"/>
              </a:rPr>
              <a:t>, </a:t>
            </a:r>
            <a:r>
              <a:rPr lang="bg" sz="1000">
                <a:solidFill>
                  <a:srgbClr val="A9B7C6"/>
                </a:solidFill>
                <a:highlight>
                  <a:schemeClr val="lt1"/>
                </a:highlight>
                <a:latin typeface="Courier New"/>
                <a:ea typeface="Courier New"/>
                <a:cs typeface="Courier New"/>
                <a:sym typeface="Courier New"/>
              </a:rPr>
              <a:t>value):</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A9B7C6"/>
                </a:solidFill>
                <a:highlight>
                  <a:schemeClr val="lt1"/>
                </a:highlight>
                <a:latin typeface="Courier New"/>
                <a:ea typeface="Courier New"/>
                <a:cs typeface="Courier New"/>
                <a:sym typeface="Courier New"/>
              </a:rPr>
              <a:t>       </a:t>
            </a:r>
            <a:r>
              <a:rPr lang="bg" sz="1000">
                <a:solidFill>
                  <a:srgbClr val="94558D"/>
                </a:solidFill>
                <a:highlight>
                  <a:schemeClr val="lt1"/>
                </a:highlight>
                <a:latin typeface="Courier New"/>
                <a:ea typeface="Courier New"/>
                <a:cs typeface="Courier New"/>
                <a:sym typeface="Courier New"/>
              </a:rPr>
              <a:t>self</a:t>
            </a:r>
            <a:r>
              <a:rPr lang="bg" sz="1000">
                <a:solidFill>
                  <a:srgbClr val="A9B7C6"/>
                </a:solidFill>
                <a:highlight>
                  <a:schemeClr val="lt1"/>
                </a:highlight>
                <a:latin typeface="Courier New"/>
                <a:ea typeface="Courier New"/>
                <a:cs typeface="Courier New"/>
                <a:sym typeface="Courier New"/>
              </a:rPr>
              <a:t>._value = value</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A9B7C6"/>
                </a:solidFill>
                <a:highlight>
                  <a:schemeClr val="lt1"/>
                </a:highlight>
                <a:latin typeface="Courier New"/>
                <a:ea typeface="Courier New"/>
                <a:cs typeface="Courier New"/>
                <a:sym typeface="Courier New"/>
              </a:rPr>
              <a:t>   </a:t>
            </a:r>
            <a:r>
              <a:rPr lang="bg" sz="1000">
                <a:solidFill>
                  <a:srgbClr val="CC7832"/>
                </a:solidFill>
                <a:highlight>
                  <a:schemeClr val="lt1"/>
                </a:highlight>
                <a:latin typeface="Courier New"/>
                <a:ea typeface="Courier New"/>
                <a:cs typeface="Courier New"/>
                <a:sym typeface="Courier New"/>
              </a:rPr>
              <a:t>def </a:t>
            </a:r>
            <a:r>
              <a:rPr lang="bg" sz="1000">
                <a:solidFill>
                  <a:srgbClr val="B200B2"/>
                </a:solidFill>
                <a:highlight>
                  <a:schemeClr val="lt1"/>
                </a:highlight>
                <a:latin typeface="Courier New"/>
                <a:ea typeface="Courier New"/>
                <a:cs typeface="Courier New"/>
                <a:sym typeface="Courier New"/>
              </a:rPr>
              <a:t>__neg__</a:t>
            </a:r>
            <a:r>
              <a:rPr lang="bg" sz="1000">
                <a:solidFill>
                  <a:srgbClr val="A9B7C6"/>
                </a:solidFill>
                <a:highlight>
                  <a:schemeClr val="lt1"/>
                </a:highlight>
                <a:latin typeface="Courier New"/>
                <a:ea typeface="Courier New"/>
                <a:cs typeface="Courier New"/>
                <a:sym typeface="Courier New"/>
              </a:rPr>
              <a:t>(</a:t>
            </a:r>
            <a:r>
              <a:rPr lang="bg" sz="1000">
                <a:solidFill>
                  <a:srgbClr val="94558D"/>
                </a:solidFill>
                <a:highlight>
                  <a:schemeClr val="lt1"/>
                </a:highlight>
                <a:latin typeface="Courier New"/>
                <a:ea typeface="Courier New"/>
                <a:cs typeface="Courier New"/>
                <a:sym typeface="Courier New"/>
              </a:rPr>
              <a:t>self</a:t>
            </a:r>
            <a:r>
              <a:rPr lang="bg" sz="1000">
                <a:solidFill>
                  <a:srgbClr val="A9B7C6"/>
                </a:solidFill>
                <a:highlight>
                  <a:schemeClr val="lt1"/>
                </a:highlight>
                <a:latin typeface="Courier New"/>
                <a:ea typeface="Courier New"/>
                <a:cs typeface="Courier New"/>
                <a:sym typeface="Courier New"/>
              </a:rPr>
              <a:t>):</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A9B7C6"/>
                </a:solidFill>
                <a:highlight>
                  <a:schemeClr val="lt1"/>
                </a:highlight>
                <a:latin typeface="Courier New"/>
                <a:ea typeface="Courier New"/>
                <a:cs typeface="Courier New"/>
                <a:sym typeface="Courier New"/>
              </a:rPr>
              <a:t>       </a:t>
            </a:r>
            <a:r>
              <a:rPr lang="bg" sz="1000">
                <a:solidFill>
                  <a:srgbClr val="8888C6"/>
                </a:solidFill>
                <a:highlight>
                  <a:schemeClr val="lt1"/>
                </a:highlight>
                <a:latin typeface="Courier New"/>
                <a:ea typeface="Courier New"/>
                <a:cs typeface="Courier New"/>
                <a:sym typeface="Courier New"/>
              </a:rPr>
              <a:t>print</a:t>
            </a:r>
            <a:r>
              <a:rPr lang="bg" sz="1000">
                <a:solidFill>
                  <a:srgbClr val="A9B7C6"/>
                </a:solidFill>
                <a:highlight>
                  <a:schemeClr val="lt1"/>
                </a:highlight>
                <a:latin typeface="Courier New"/>
                <a:ea typeface="Courier New"/>
                <a:cs typeface="Courier New"/>
                <a:sym typeface="Courier New"/>
              </a:rPr>
              <a:t>(</a:t>
            </a:r>
            <a:r>
              <a:rPr lang="bg" sz="1000">
                <a:solidFill>
                  <a:srgbClr val="6A8759"/>
                </a:solidFill>
                <a:highlight>
                  <a:schemeClr val="lt1"/>
                </a:highlight>
                <a:latin typeface="Courier New"/>
                <a:ea typeface="Courier New"/>
                <a:cs typeface="Courier New"/>
                <a:sym typeface="Courier New"/>
              </a:rPr>
              <a:t>'__neg__ magic method'</a:t>
            </a:r>
            <a:r>
              <a:rPr lang="bg" sz="1000">
                <a:solidFill>
                  <a:srgbClr val="A9B7C6"/>
                </a:solidFill>
                <a:highlight>
                  <a:schemeClr val="lt1"/>
                </a:highlight>
                <a:latin typeface="Courier New"/>
                <a:ea typeface="Courier New"/>
                <a:cs typeface="Courier New"/>
                <a:sym typeface="Courier New"/>
              </a:rPr>
              <a:t>)</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A9B7C6"/>
                </a:solidFill>
                <a:highlight>
                  <a:schemeClr val="lt1"/>
                </a:highlight>
                <a:latin typeface="Courier New"/>
                <a:ea typeface="Courier New"/>
                <a:cs typeface="Courier New"/>
                <a:sym typeface="Courier New"/>
              </a:rPr>
              <a:t>       </a:t>
            </a:r>
            <a:r>
              <a:rPr lang="bg" sz="1000">
                <a:solidFill>
                  <a:srgbClr val="CC7832"/>
                </a:solidFill>
                <a:highlight>
                  <a:schemeClr val="lt1"/>
                </a:highlight>
                <a:latin typeface="Courier New"/>
                <a:ea typeface="Courier New"/>
                <a:cs typeface="Courier New"/>
                <a:sym typeface="Courier New"/>
              </a:rPr>
              <a:t>return</a:t>
            </a:r>
            <a:r>
              <a:rPr lang="bg" sz="1000">
                <a:solidFill>
                  <a:srgbClr val="A9B7C6"/>
                </a:solidFill>
                <a:highlight>
                  <a:schemeClr val="lt1"/>
                </a:highlight>
                <a:latin typeface="Courier New"/>
                <a:ea typeface="Courier New"/>
                <a:cs typeface="Courier New"/>
                <a:sym typeface="Courier New"/>
              </a:rPr>
              <a:t>(-</a:t>
            </a:r>
            <a:r>
              <a:rPr lang="bg" sz="1000">
                <a:solidFill>
                  <a:srgbClr val="94558D"/>
                </a:solidFill>
                <a:highlight>
                  <a:schemeClr val="lt1"/>
                </a:highlight>
                <a:latin typeface="Courier New"/>
                <a:ea typeface="Courier New"/>
                <a:cs typeface="Courier New"/>
                <a:sym typeface="Courier New"/>
              </a:rPr>
              <a:t>self</a:t>
            </a:r>
            <a:r>
              <a:rPr lang="bg" sz="1000">
                <a:solidFill>
                  <a:srgbClr val="A9B7C6"/>
                </a:solidFill>
                <a:highlight>
                  <a:schemeClr val="lt1"/>
                </a:highlight>
                <a:latin typeface="Courier New"/>
                <a:ea typeface="Courier New"/>
                <a:cs typeface="Courier New"/>
                <a:sym typeface="Courier New"/>
              </a:rPr>
              <a:t>._value)</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A9B7C6"/>
                </a:solidFill>
                <a:highlight>
                  <a:schemeClr val="lt1"/>
                </a:highlight>
                <a:latin typeface="Courier New"/>
                <a:ea typeface="Courier New"/>
                <a:cs typeface="Courier New"/>
                <a:sym typeface="Courier New"/>
              </a:rPr>
              <a:t>up = UnaryOp(</a:t>
            </a:r>
            <a:r>
              <a:rPr lang="bg" sz="1000">
                <a:solidFill>
                  <a:srgbClr val="6897BB"/>
                </a:solidFill>
                <a:highlight>
                  <a:schemeClr val="lt1"/>
                </a:highlight>
                <a:latin typeface="Courier New"/>
                <a:ea typeface="Courier New"/>
                <a:cs typeface="Courier New"/>
                <a:sym typeface="Courier New"/>
              </a:rPr>
              <a:t>5</a:t>
            </a:r>
            <a:r>
              <a:rPr lang="bg" sz="1000">
                <a:solidFill>
                  <a:srgbClr val="A9B7C6"/>
                </a:solidFill>
                <a:highlight>
                  <a:schemeClr val="lt1"/>
                </a:highlight>
                <a:latin typeface="Courier New"/>
                <a:ea typeface="Courier New"/>
                <a:cs typeface="Courier New"/>
                <a:sym typeface="Courier New"/>
              </a:rPr>
              <a:t>)</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8888C6"/>
                </a:solidFill>
                <a:highlight>
                  <a:schemeClr val="lt1"/>
                </a:highlight>
                <a:latin typeface="Courier New"/>
                <a:ea typeface="Courier New"/>
                <a:cs typeface="Courier New"/>
                <a:sym typeface="Courier New"/>
              </a:rPr>
              <a:t>print</a:t>
            </a:r>
            <a:r>
              <a:rPr lang="bg" sz="1000">
                <a:solidFill>
                  <a:srgbClr val="A9B7C6"/>
                </a:solidFill>
                <a:highlight>
                  <a:schemeClr val="lt1"/>
                </a:highlight>
                <a:latin typeface="Courier New"/>
                <a:ea typeface="Courier New"/>
                <a:cs typeface="Courier New"/>
                <a:sym typeface="Courier New"/>
              </a:rPr>
              <a:t>(-up)</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2B2B2B"/>
                </a:solidFill>
                <a:highlight>
                  <a:schemeClr val="lt1"/>
                </a:highlight>
                <a:latin typeface="Courier New"/>
                <a:ea typeface="Courier New"/>
                <a:cs typeface="Courier New"/>
                <a:sym typeface="Courier New"/>
              </a:rPr>
              <a:t>Output</a:t>
            </a:r>
            <a:endParaRPr sz="1000">
              <a:solidFill>
                <a:srgbClr val="2B2B2B"/>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200">
                <a:solidFill>
                  <a:srgbClr val="273239"/>
                </a:solidFill>
                <a:latin typeface="Courier New"/>
                <a:ea typeface="Courier New"/>
                <a:cs typeface="Courier New"/>
                <a:sym typeface="Courier New"/>
              </a:rPr>
              <a:t>__neg__ magic method</a:t>
            </a:r>
            <a:endParaRPr sz="1200">
              <a:solidFill>
                <a:srgbClr val="273239"/>
              </a:solidFill>
              <a:latin typeface="Courier New"/>
              <a:ea typeface="Courier New"/>
              <a:cs typeface="Courier New"/>
              <a:sym typeface="Courier New"/>
            </a:endParaRPr>
          </a:p>
          <a:p>
            <a:pPr indent="0" lvl="0" marL="0" marR="190500" rtl="0" algn="l">
              <a:spcBef>
                <a:spcPts val="1200"/>
              </a:spcBef>
              <a:spcAft>
                <a:spcPts val="0"/>
              </a:spcAft>
              <a:buNone/>
            </a:pPr>
            <a:r>
              <a:rPr lang="bg" sz="1200">
                <a:solidFill>
                  <a:srgbClr val="273239"/>
                </a:solidFill>
                <a:latin typeface="Courier New"/>
                <a:ea typeface="Courier New"/>
                <a:cs typeface="Courier New"/>
                <a:sym typeface="Courier New"/>
              </a:rPr>
              <a:t>-5</a:t>
            </a:r>
            <a:endParaRPr sz="1000">
              <a:solidFill>
                <a:srgbClr val="A9B7C6"/>
              </a:solidFill>
              <a:highlight>
                <a:schemeClr val="lt1"/>
              </a:highlight>
              <a:latin typeface="Courier New"/>
              <a:ea typeface="Courier New"/>
              <a:cs typeface="Courier New"/>
              <a:sym typeface="Courier New"/>
            </a:endParaRPr>
          </a:p>
          <a:p>
            <a:pPr indent="0" lvl="0" marL="0" rtl="0" algn="l">
              <a:spcBef>
                <a:spcPts val="8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14"/>
          <p:cNvSpPr txBox="1"/>
          <p:nvPr>
            <p:ph type="title"/>
          </p:nvPr>
        </p:nvSpPr>
        <p:spPr>
          <a:xfrm>
            <a:off x="1303800" y="144175"/>
            <a:ext cx="7030500" cy="4368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0"/>
              </a:spcAft>
              <a:buNone/>
            </a:pPr>
            <a:r>
              <a:rPr lang="bg" sz="1800">
                <a:solidFill>
                  <a:srgbClr val="273239"/>
                </a:solidFill>
                <a:highlight>
                  <a:srgbClr val="FFFFFF"/>
                </a:highlight>
                <a:latin typeface="Arial"/>
                <a:ea typeface="Arial"/>
                <a:cs typeface="Arial"/>
                <a:sym typeface="Arial"/>
              </a:rPr>
              <a:t>Common Magic Methods</a:t>
            </a:r>
            <a:endParaRPr/>
          </a:p>
        </p:txBody>
      </p:sp>
      <p:sp>
        <p:nvSpPr>
          <p:cNvPr id="283" name="Google Shape;283;p14"/>
          <p:cNvSpPr txBox="1"/>
          <p:nvPr>
            <p:ph idx="1" type="body"/>
          </p:nvPr>
        </p:nvSpPr>
        <p:spPr>
          <a:xfrm>
            <a:off x="1303800" y="786975"/>
            <a:ext cx="7030500" cy="374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solidFill>
                  <a:srgbClr val="273239"/>
                </a:solidFill>
                <a:highlight>
                  <a:srgbClr val="FFFFFF"/>
                </a:highlight>
                <a:latin typeface="Arial"/>
                <a:ea typeface="Arial"/>
                <a:cs typeface="Arial"/>
                <a:sym typeface="Arial"/>
              </a:rPr>
              <a:t>In Python, we have a diverse range of magic methods – each serves its purpose. Here we will comb through, a few of the common magic methods:</a:t>
            </a:r>
            <a:endParaRPr>
              <a:solidFill>
                <a:srgbClr val="273239"/>
              </a:solidFill>
              <a:highlight>
                <a:srgbClr val="FFFFFF"/>
              </a:highlight>
              <a:latin typeface="Arial"/>
              <a:ea typeface="Arial"/>
              <a:cs typeface="Arial"/>
              <a:sym typeface="Arial"/>
            </a:endParaRPr>
          </a:p>
          <a:p>
            <a:pPr indent="-311150" lvl="0" marL="685800" rtl="0" algn="l">
              <a:lnSpc>
                <a:spcPct val="158000"/>
              </a:lnSpc>
              <a:spcBef>
                <a:spcPts val="800"/>
              </a:spcBef>
              <a:spcAft>
                <a:spcPts val="0"/>
              </a:spcAft>
              <a:buClr>
                <a:srgbClr val="273239"/>
              </a:buClr>
              <a:buSzPts val="1300"/>
              <a:buFont typeface="Arial"/>
              <a:buChar char="●"/>
            </a:pPr>
            <a:r>
              <a:rPr lang="bg">
                <a:solidFill>
                  <a:srgbClr val="273239"/>
                </a:solidFill>
                <a:highlight>
                  <a:srgbClr val="FFFFFF"/>
                </a:highlight>
                <a:latin typeface="Arial"/>
                <a:ea typeface="Arial"/>
                <a:cs typeface="Arial"/>
                <a:sym typeface="Arial"/>
              </a:rPr>
              <a:t>Creation</a:t>
            </a:r>
            <a:endParaRPr>
              <a:solidFill>
                <a:srgbClr val="273239"/>
              </a:solidFill>
              <a:highlight>
                <a:srgbClr val="FFFFFF"/>
              </a:highlight>
              <a:latin typeface="Arial"/>
              <a:ea typeface="Arial"/>
              <a:cs typeface="Arial"/>
              <a:sym typeface="Arial"/>
            </a:endParaRPr>
          </a:p>
          <a:p>
            <a:pPr indent="-311150" lvl="0" marL="685800" rtl="0" algn="l">
              <a:lnSpc>
                <a:spcPct val="158000"/>
              </a:lnSpc>
              <a:spcBef>
                <a:spcPts val="0"/>
              </a:spcBef>
              <a:spcAft>
                <a:spcPts val="0"/>
              </a:spcAft>
              <a:buClr>
                <a:srgbClr val="273239"/>
              </a:buClr>
              <a:buSzPts val="1300"/>
              <a:buFont typeface="Arial"/>
              <a:buChar char="●"/>
            </a:pPr>
            <a:r>
              <a:rPr lang="bg">
                <a:solidFill>
                  <a:srgbClr val="273239"/>
                </a:solidFill>
                <a:highlight>
                  <a:srgbClr val="FFFFFF"/>
                </a:highlight>
                <a:latin typeface="Arial"/>
                <a:ea typeface="Arial"/>
                <a:cs typeface="Arial"/>
                <a:sym typeface="Arial"/>
              </a:rPr>
              <a:t>Destruction</a:t>
            </a:r>
            <a:endParaRPr>
              <a:solidFill>
                <a:srgbClr val="273239"/>
              </a:solidFill>
              <a:highlight>
                <a:srgbClr val="FFFFFF"/>
              </a:highlight>
              <a:latin typeface="Arial"/>
              <a:ea typeface="Arial"/>
              <a:cs typeface="Arial"/>
              <a:sym typeface="Arial"/>
            </a:endParaRPr>
          </a:p>
          <a:p>
            <a:pPr indent="-311150" lvl="0" marL="685800" rtl="0" algn="l">
              <a:lnSpc>
                <a:spcPct val="158000"/>
              </a:lnSpc>
              <a:spcBef>
                <a:spcPts val="0"/>
              </a:spcBef>
              <a:spcAft>
                <a:spcPts val="0"/>
              </a:spcAft>
              <a:buClr>
                <a:srgbClr val="273239"/>
              </a:buClr>
              <a:buSzPts val="1300"/>
              <a:buFont typeface="Arial"/>
              <a:buChar char="●"/>
            </a:pPr>
            <a:r>
              <a:rPr lang="bg">
                <a:solidFill>
                  <a:srgbClr val="273239"/>
                </a:solidFill>
                <a:highlight>
                  <a:srgbClr val="FFFFFF"/>
                </a:highlight>
                <a:latin typeface="Arial"/>
                <a:ea typeface="Arial"/>
                <a:cs typeface="Arial"/>
                <a:sym typeface="Arial"/>
              </a:rPr>
              <a:t>Type Conversion</a:t>
            </a:r>
            <a:endParaRPr>
              <a:solidFill>
                <a:srgbClr val="273239"/>
              </a:solidFill>
              <a:highlight>
                <a:srgbClr val="FFFFFF"/>
              </a:highlight>
              <a:latin typeface="Arial"/>
              <a:ea typeface="Arial"/>
              <a:cs typeface="Arial"/>
              <a:sym typeface="Arial"/>
            </a:endParaRPr>
          </a:p>
          <a:p>
            <a:pPr indent="-311150" lvl="0" marL="685800" rtl="0" algn="l">
              <a:lnSpc>
                <a:spcPct val="158000"/>
              </a:lnSpc>
              <a:spcBef>
                <a:spcPts val="0"/>
              </a:spcBef>
              <a:spcAft>
                <a:spcPts val="0"/>
              </a:spcAft>
              <a:buClr>
                <a:srgbClr val="273239"/>
              </a:buClr>
              <a:buSzPts val="1300"/>
              <a:buFont typeface="Arial"/>
              <a:buChar char="●"/>
            </a:pPr>
            <a:r>
              <a:rPr lang="bg">
                <a:solidFill>
                  <a:srgbClr val="273239"/>
                </a:solidFill>
                <a:highlight>
                  <a:srgbClr val="FFFFFF"/>
                </a:highlight>
                <a:latin typeface="Arial"/>
                <a:ea typeface="Arial"/>
                <a:cs typeface="Arial"/>
                <a:sym typeface="Arial"/>
              </a:rPr>
              <a:t>Comparisons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32"/>
          <p:cNvSpPr txBox="1"/>
          <p:nvPr>
            <p:ph idx="1" type="body"/>
          </p:nvPr>
        </p:nvSpPr>
        <p:spPr>
          <a:xfrm>
            <a:off x="1303800" y="206125"/>
            <a:ext cx="7030500" cy="4722000"/>
          </a:xfrm>
          <a:prstGeom prst="rect">
            <a:avLst/>
          </a:prstGeom>
        </p:spPr>
        <p:txBody>
          <a:bodyPr anchorCtr="0" anchor="t" bIns="91425" lIns="91425" spcFirstLastPara="1" rIns="91425" wrap="square" tIns="91425">
            <a:normAutofit fontScale="77500" lnSpcReduction="20000"/>
          </a:bodyPr>
          <a:lstStyle/>
          <a:p>
            <a:pPr indent="0" lvl="0" marL="0" rtl="0" algn="l">
              <a:spcBef>
                <a:spcPts val="1800"/>
              </a:spcBef>
              <a:spcAft>
                <a:spcPts val="0"/>
              </a:spcAft>
              <a:buNone/>
            </a:pPr>
            <a:r>
              <a:rPr b="1" lang="bg" sz="1400">
                <a:solidFill>
                  <a:srgbClr val="273239"/>
                </a:solidFill>
                <a:highlight>
                  <a:srgbClr val="FFFFFF"/>
                </a:highlight>
                <a:latin typeface="Arial"/>
                <a:ea typeface="Arial"/>
                <a:cs typeface="Arial"/>
                <a:sym typeface="Arial"/>
              </a:rPr>
              <a:t>__invert__ method</a:t>
            </a:r>
            <a:endParaRPr b="1" sz="1400">
              <a:solidFill>
                <a:srgbClr val="273239"/>
              </a:solidFill>
              <a:highlight>
                <a:srgbClr val="FFFFFF"/>
              </a:highlight>
              <a:latin typeface="Arial"/>
              <a:ea typeface="Arial"/>
              <a:cs typeface="Arial"/>
              <a:sym typeface="Arial"/>
            </a:endParaRPr>
          </a:p>
          <a:p>
            <a:pPr indent="0" lvl="0" marL="0" rtl="0" algn="l">
              <a:spcBef>
                <a:spcPts val="1800"/>
              </a:spcBef>
              <a:spcAft>
                <a:spcPts val="0"/>
              </a:spcAft>
              <a:buNone/>
            </a:pPr>
            <a:r>
              <a:rPr lang="bg">
                <a:solidFill>
                  <a:srgbClr val="273239"/>
                </a:solidFill>
                <a:highlight>
                  <a:srgbClr val="FFFFFF"/>
                </a:highlight>
                <a:latin typeface="Arial"/>
                <a:ea typeface="Arial"/>
                <a:cs typeface="Arial"/>
                <a:sym typeface="Arial"/>
              </a:rPr>
              <a:t>The last unary operator is the  __invert__ method, which is invoked using ~ operator.  The statement ~x is equivalent to x.__invert__(). Let’s consider an example:</a:t>
            </a:r>
            <a:endParaRPr>
              <a:solidFill>
                <a:srgbClr val="273239"/>
              </a:solidFill>
              <a:highlight>
                <a:srgbClr val="FFFFFF"/>
              </a:highlight>
              <a:latin typeface="Arial"/>
              <a:ea typeface="Arial"/>
              <a:cs typeface="Arial"/>
              <a:sym typeface="Arial"/>
            </a:endParaRPr>
          </a:p>
          <a:p>
            <a:pPr indent="0" lvl="0" marL="0" rtl="0" algn="l">
              <a:spcBef>
                <a:spcPts val="800"/>
              </a:spcBef>
              <a:spcAft>
                <a:spcPts val="0"/>
              </a:spcAft>
              <a:buNone/>
            </a:pPr>
            <a:r>
              <a:rPr lang="bg" sz="1000">
                <a:solidFill>
                  <a:srgbClr val="CC7832"/>
                </a:solidFill>
                <a:highlight>
                  <a:schemeClr val="lt1"/>
                </a:highlight>
                <a:latin typeface="Courier New"/>
                <a:ea typeface="Courier New"/>
                <a:cs typeface="Courier New"/>
                <a:sym typeface="Courier New"/>
              </a:rPr>
              <a:t>class </a:t>
            </a:r>
            <a:r>
              <a:rPr lang="bg" sz="1000">
                <a:solidFill>
                  <a:srgbClr val="A9B7C6"/>
                </a:solidFill>
                <a:highlight>
                  <a:schemeClr val="lt1"/>
                </a:highlight>
                <a:latin typeface="Courier New"/>
                <a:ea typeface="Courier New"/>
                <a:cs typeface="Courier New"/>
                <a:sym typeface="Courier New"/>
              </a:rPr>
              <a:t>InvertClass:</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A9B7C6"/>
                </a:solidFill>
                <a:highlight>
                  <a:schemeClr val="lt1"/>
                </a:highlight>
                <a:latin typeface="Courier New"/>
                <a:ea typeface="Courier New"/>
                <a:cs typeface="Courier New"/>
                <a:sym typeface="Courier New"/>
              </a:rPr>
              <a:t>   </a:t>
            </a:r>
            <a:r>
              <a:rPr lang="bg" sz="1000">
                <a:solidFill>
                  <a:srgbClr val="CC7832"/>
                </a:solidFill>
                <a:highlight>
                  <a:schemeClr val="lt1"/>
                </a:highlight>
                <a:latin typeface="Courier New"/>
                <a:ea typeface="Courier New"/>
                <a:cs typeface="Courier New"/>
                <a:sym typeface="Courier New"/>
              </a:rPr>
              <a:t>def </a:t>
            </a:r>
            <a:r>
              <a:rPr lang="bg" sz="1000">
                <a:solidFill>
                  <a:srgbClr val="B200B2"/>
                </a:solidFill>
                <a:highlight>
                  <a:schemeClr val="lt1"/>
                </a:highlight>
                <a:latin typeface="Courier New"/>
                <a:ea typeface="Courier New"/>
                <a:cs typeface="Courier New"/>
                <a:sym typeface="Courier New"/>
              </a:rPr>
              <a:t>__init__</a:t>
            </a:r>
            <a:r>
              <a:rPr lang="bg" sz="1000">
                <a:solidFill>
                  <a:srgbClr val="A9B7C6"/>
                </a:solidFill>
                <a:highlight>
                  <a:schemeClr val="lt1"/>
                </a:highlight>
                <a:latin typeface="Courier New"/>
                <a:ea typeface="Courier New"/>
                <a:cs typeface="Courier New"/>
                <a:sym typeface="Courier New"/>
              </a:rPr>
              <a:t>(</a:t>
            </a:r>
            <a:r>
              <a:rPr lang="bg" sz="1000">
                <a:solidFill>
                  <a:srgbClr val="94558D"/>
                </a:solidFill>
                <a:highlight>
                  <a:schemeClr val="lt1"/>
                </a:highlight>
                <a:latin typeface="Courier New"/>
                <a:ea typeface="Courier New"/>
                <a:cs typeface="Courier New"/>
                <a:sym typeface="Courier New"/>
              </a:rPr>
              <a:t>self</a:t>
            </a:r>
            <a:r>
              <a:rPr lang="bg" sz="1000">
                <a:solidFill>
                  <a:srgbClr val="CC7832"/>
                </a:solidFill>
                <a:highlight>
                  <a:schemeClr val="lt1"/>
                </a:highlight>
                <a:latin typeface="Courier New"/>
                <a:ea typeface="Courier New"/>
                <a:cs typeface="Courier New"/>
                <a:sym typeface="Courier New"/>
              </a:rPr>
              <a:t>, </a:t>
            </a:r>
            <a:r>
              <a:rPr lang="bg" sz="1000">
                <a:solidFill>
                  <a:srgbClr val="A9B7C6"/>
                </a:solidFill>
                <a:highlight>
                  <a:schemeClr val="lt1"/>
                </a:highlight>
                <a:latin typeface="Courier New"/>
                <a:ea typeface="Courier New"/>
                <a:cs typeface="Courier New"/>
                <a:sym typeface="Courier New"/>
              </a:rPr>
              <a:t>value):</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A9B7C6"/>
                </a:solidFill>
                <a:highlight>
                  <a:schemeClr val="lt1"/>
                </a:highlight>
                <a:latin typeface="Courier New"/>
                <a:ea typeface="Courier New"/>
                <a:cs typeface="Courier New"/>
                <a:sym typeface="Courier New"/>
              </a:rPr>
              <a:t>       </a:t>
            </a:r>
            <a:r>
              <a:rPr lang="bg" sz="1000">
                <a:solidFill>
                  <a:srgbClr val="94558D"/>
                </a:solidFill>
                <a:highlight>
                  <a:schemeClr val="lt1"/>
                </a:highlight>
                <a:latin typeface="Courier New"/>
                <a:ea typeface="Courier New"/>
                <a:cs typeface="Courier New"/>
                <a:sym typeface="Courier New"/>
              </a:rPr>
              <a:t>self</a:t>
            </a:r>
            <a:r>
              <a:rPr lang="bg" sz="1000">
                <a:solidFill>
                  <a:srgbClr val="A9B7C6"/>
                </a:solidFill>
                <a:highlight>
                  <a:schemeClr val="lt1"/>
                </a:highlight>
                <a:latin typeface="Courier New"/>
                <a:ea typeface="Courier New"/>
                <a:cs typeface="Courier New"/>
                <a:sym typeface="Courier New"/>
              </a:rPr>
              <a:t>._value = value</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A9B7C6"/>
                </a:solidFill>
                <a:highlight>
                  <a:schemeClr val="lt1"/>
                </a:highlight>
                <a:latin typeface="Courier New"/>
                <a:ea typeface="Courier New"/>
                <a:cs typeface="Courier New"/>
                <a:sym typeface="Courier New"/>
              </a:rPr>
              <a:t>   </a:t>
            </a:r>
            <a:r>
              <a:rPr lang="bg" sz="1000">
                <a:solidFill>
                  <a:srgbClr val="CC7832"/>
                </a:solidFill>
                <a:highlight>
                  <a:schemeClr val="lt1"/>
                </a:highlight>
                <a:latin typeface="Courier New"/>
                <a:ea typeface="Courier New"/>
                <a:cs typeface="Courier New"/>
                <a:sym typeface="Courier New"/>
              </a:rPr>
              <a:t>def </a:t>
            </a:r>
            <a:r>
              <a:rPr lang="bg" sz="1000">
                <a:solidFill>
                  <a:srgbClr val="B200B2"/>
                </a:solidFill>
                <a:highlight>
                  <a:schemeClr val="lt1"/>
                </a:highlight>
                <a:latin typeface="Courier New"/>
                <a:ea typeface="Courier New"/>
                <a:cs typeface="Courier New"/>
                <a:sym typeface="Courier New"/>
              </a:rPr>
              <a:t>__invert__</a:t>
            </a:r>
            <a:r>
              <a:rPr lang="bg" sz="1000">
                <a:solidFill>
                  <a:srgbClr val="A9B7C6"/>
                </a:solidFill>
                <a:highlight>
                  <a:schemeClr val="lt1"/>
                </a:highlight>
                <a:latin typeface="Courier New"/>
                <a:ea typeface="Courier New"/>
                <a:cs typeface="Courier New"/>
                <a:sym typeface="Courier New"/>
              </a:rPr>
              <a:t>(</a:t>
            </a:r>
            <a:r>
              <a:rPr lang="bg" sz="1000">
                <a:solidFill>
                  <a:srgbClr val="94558D"/>
                </a:solidFill>
                <a:highlight>
                  <a:schemeClr val="lt1"/>
                </a:highlight>
                <a:latin typeface="Courier New"/>
                <a:ea typeface="Courier New"/>
                <a:cs typeface="Courier New"/>
                <a:sym typeface="Courier New"/>
              </a:rPr>
              <a:t>self</a:t>
            </a:r>
            <a:r>
              <a:rPr lang="bg" sz="1000">
                <a:solidFill>
                  <a:srgbClr val="A9B7C6"/>
                </a:solidFill>
                <a:highlight>
                  <a:schemeClr val="lt1"/>
                </a:highlight>
                <a:latin typeface="Courier New"/>
                <a:ea typeface="Courier New"/>
                <a:cs typeface="Courier New"/>
                <a:sym typeface="Courier New"/>
              </a:rPr>
              <a:t>):</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A9B7C6"/>
                </a:solidFill>
                <a:highlight>
                  <a:schemeClr val="lt1"/>
                </a:highlight>
                <a:latin typeface="Courier New"/>
                <a:ea typeface="Courier New"/>
                <a:cs typeface="Courier New"/>
                <a:sym typeface="Courier New"/>
              </a:rPr>
              <a:t>       </a:t>
            </a:r>
            <a:r>
              <a:rPr lang="bg" sz="1000">
                <a:solidFill>
                  <a:srgbClr val="CC7832"/>
                </a:solidFill>
                <a:highlight>
                  <a:schemeClr val="lt1"/>
                </a:highlight>
                <a:latin typeface="Courier New"/>
                <a:ea typeface="Courier New"/>
                <a:cs typeface="Courier New"/>
                <a:sym typeface="Courier New"/>
              </a:rPr>
              <a:t>return </a:t>
            </a:r>
            <a:r>
              <a:rPr lang="bg" sz="1000">
                <a:solidFill>
                  <a:srgbClr val="94558D"/>
                </a:solidFill>
                <a:highlight>
                  <a:schemeClr val="lt1"/>
                </a:highlight>
                <a:latin typeface="Courier New"/>
                <a:ea typeface="Courier New"/>
                <a:cs typeface="Courier New"/>
                <a:sym typeface="Courier New"/>
              </a:rPr>
              <a:t>self</a:t>
            </a:r>
            <a:r>
              <a:rPr lang="bg" sz="1000">
                <a:solidFill>
                  <a:srgbClr val="A9B7C6"/>
                </a:solidFill>
                <a:highlight>
                  <a:schemeClr val="lt1"/>
                </a:highlight>
                <a:latin typeface="Courier New"/>
                <a:ea typeface="Courier New"/>
                <a:cs typeface="Courier New"/>
                <a:sym typeface="Courier New"/>
              </a:rPr>
              <a:t>._value[::-</a:t>
            </a:r>
            <a:r>
              <a:rPr lang="bg" sz="1000">
                <a:solidFill>
                  <a:srgbClr val="6897BB"/>
                </a:solidFill>
                <a:highlight>
                  <a:schemeClr val="lt1"/>
                </a:highlight>
                <a:latin typeface="Courier New"/>
                <a:ea typeface="Courier New"/>
                <a:cs typeface="Courier New"/>
                <a:sym typeface="Courier New"/>
              </a:rPr>
              <a:t>1</a:t>
            </a:r>
            <a:r>
              <a:rPr lang="bg" sz="1000">
                <a:solidFill>
                  <a:srgbClr val="A9B7C6"/>
                </a:solidFill>
                <a:highlight>
                  <a:schemeClr val="lt1"/>
                </a:highlight>
                <a:latin typeface="Courier New"/>
                <a:ea typeface="Courier New"/>
                <a:cs typeface="Courier New"/>
                <a:sym typeface="Courier New"/>
              </a:rPr>
              <a:t>]</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A9B7C6"/>
                </a:solidFill>
                <a:highlight>
                  <a:schemeClr val="lt1"/>
                </a:highlight>
                <a:latin typeface="Courier New"/>
                <a:ea typeface="Courier New"/>
                <a:cs typeface="Courier New"/>
                <a:sym typeface="Courier New"/>
              </a:rPr>
              <a:t>   </a:t>
            </a:r>
            <a:r>
              <a:rPr lang="bg" sz="1000">
                <a:solidFill>
                  <a:srgbClr val="CC7832"/>
                </a:solidFill>
                <a:highlight>
                  <a:schemeClr val="lt1"/>
                </a:highlight>
                <a:latin typeface="Courier New"/>
                <a:ea typeface="Courier New"/>
                <a:cs typeface="Courier New"/>
                <a:sym typeface="Courier New"/>
              </a:rPr>
              <a:t>def </a:t>
            </a:r>
            <a:r>
              <a:rPr lang="bg" sz="1000">
                <a:solidFill>
                  <a:srgbClr val="B200B2"/>
                </a:solidFill>
                <a:highlight>
                  <a:schemeClr val="lt1"/>
                </a:highlight>
                <a:latin typeface="Courier New"/>
                <a:ea typeface="Courier New"/>
                <a:cs typeface="Courier New"/>
                <a:sym typeface="Courier New"/>
              </a:rPr>
              <a:t>__str__</a:t>
            </a:r>
            <a:r>
              <a:rPr lang="bg" sz="1000">
                <a:solidFill>
                  <a:srgbClr val="A9B7C6"/>
                </a:solidFill>
                <a:highlight>
                  <a:schemeClr val="lt1"/>
                </a:highlight>
                <a:latin typeface="Courier New"/>
                <a:ea typeface="Courier New"/>
                <a:cs typeface="Courier New"/>
                <a:sym typeface="Courier New"/>
              </a:rPr>
              <a:t>(</a:t>
            </a:r>
            <a:r>
              <a:rPr lang="bg" sz="1000">
                <a:solidFill>
                  <a:srgbClr val="94558D"/>
                </a:solidFill>
                <a:highlight>
                  <a:schemeClr val="lt1"/>
                </a:highlight>
                <a:latin typeface="Courier New"/>
                <a:ea typeface="Courier New"/>
                <a:cs typeface="Courier New"/>
                <a:sym typeface="Courier New"/>
              </a:rPr>
              <a:t>self</a:t>
            </a:r>
            <a:r>
              <a:rPr lang="bg" sz="1000">
                <a:solidFill>
                  <a:srgbClr val="A9B7C6"/>
                </a:solidFill>
                <a:highlight>
                  <a:schemeClr val="lt1"/>
                </a:highlight>
                <a:latin typeface="Courier New"/>
                <a:ea typeface="Courier New"/>
                <a:cs typeface="Courier New"/>
                <a:sym typeface="Courier New"/>
              </a:rPr>
              <a:t>):</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A9B7C6"/>
                </a:solidFill>
                <a:highlight>
                  <a:schemeClr val="lt1"/>
                </a:highlight>
                <a:latin typeface="Courier New"/>
                <a:ea typeface="Courier New"/>
                <a:cs typeface="Courier New"/>
                <a:sym typeface="Courier New"/>
              </a:rPr>
              <a:t>       </a:t>
            </a:r>
            <a:r>
              <a:rPr lang="bg" sz="1000">
                <a:solidFill>
                  <a:srgbClr val="CC7832"/>
                </a:solidFill>
                <a:highlight>
                  <a:schemeClr val="lt1"/>
                </a:highlight>
                <a:latin typeface="Courier New"/>
                <a:ea typeface="Courier New"/>
                <a:cs typeface="Courier New"/>
                <a:sym typeface="Courier New"/>
              </a:rPr>
              <a:t>return </a:t>
            </a:r>
            <a:r>
              <a:rPr lang="bg" sz="1000">
                <a:solidFill>
                  <a:srgbClr val="94558D"/>
                </a:solidFill>
                <a:highlight>
                  <a:schemeClr val="lt1"/>
                </a:highlight>
                <a:latin typeface="Courier New"/>
                <a:ea typeface="Courier New"/>
                <a:cs typeface="Courier New"/>
                <a:sym typeface="Courier New"/>
              </a:rPr>
              <a:t>self</a:t>
            </a:r>
            <a:r>
              <a:rPr lang="bg" sz="1000">
                <a:solidFill>
                  <a:srgbClr val="A9B7C6"/>
                </a:solidFill>
                <a:highlight>
                  <a:schemeClr val="lt1"/>
                </a:highlight>
                <a:latin typeface="Courier New"/>
                <a:ea typeface="Courier New"/>
                <a:cs typeface="Courier New"/>
                <a:sym typeface="Courier New"/>
              </a:rPr>
              <a:t>._value</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A9B7C6"/>
                </a:solidFill>
                <a:highlight>
                  <a:schemeClr val="lt1"/>
                </a:highlight>
                <a:latin typeface="Courier New"/>
                <a:ea typeface="Courier New"/>
                <a:cs typeface="Courier New"/>
                <a:sym typeface="Courier New"/>
              </a:rPr>
              <a:t>invrt = InvertClass(</a:t>
            </a:r>
            <a:r>
              <a:rPr lang="bg" sz="1000">
                <a:solidFill>
                  <a:srgbClr val="6A8759"/>
                </a:solidFill>
                <a:highlight>
                  <a:schemeClr val="lt1"/>
                </a:highlight>
                <a:latin typeface="Courier New"/>
                <a:ea typeface="Courier New"/>
                <a:cs typeface="Courier New"/>
                <a:sym typeface="Courier New"/>
              </a:rPr>
              <a:t>'Hello, George'</a:t>
            </a:r>
            <a:r>
              <a:rPr lang="bg" sz="1000">
                <a:solidFill>
                  <a:srgbClr val="A9B7C6"/>
                </a:solidFill>
                <a:highlight>
                  <a:schemeClr val="lt1"/>
                </a:highlight>
                <a:latin typeface="Courier New"/>
                <a:ea typeface="Courier New"/>
                <a:cs typeface="Courier New"/>
                <a:sym typeface="Courier New"/>
              </a:rPr>
              <a:t>)</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A9B7C6"/>
                </a:solidFill>
                <a:highlight>
                  <a:schemeClr val="lt1"/>
                </a:highlight>
                <a:latin typeface="Courier New"/>
                <a:ea typeface="Courier New"/>
                <a:cs typeface="Courier New"/>
                <a:sym typeface="Courier New"/>
              </a:rPr>
              <a:t>invertedValue = ~invrt</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8888C6"/>
                </a:solidFill>
                <a:highlight>
                  <a:schemeClr val="lt1"/>
                </a:highlight>
                <a:latin typeface="Courier New"/>
                <a:ea typeface="Courier New"/>
                <a:cs typeface="Courier New"/>
                <a:sym typeface="Courier New"/>
              </a:rPr>
              <a:t>print</a:t>
            </a:r>
            <a:r>
              <a:rPr lang="bg" sz="1000">
                <a:solidFill>
                  <a:srgbClr val="A9B7C6"/>
                </a:solidFill>
                <a:highlight>
                  <a:schemeClr val="lt1"/>
                </a:highlight>
                <a:latin typeface="Courier New"/>
                <a:ea typeface="Courier New"/>
                <a:cs typeface="Courier New"/>
                <a:sym typeface="Courier New"/>
              </a:rPr>
              <a:t>(invertedValue)</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b="1" lang="bg">
                <a:solidFill>
                  <a:srgbClr val="273239"/>
                </a:solidFill>
                <a:highlight>
                  <a:srgbClr val="FFFFFF"/>
                </a:highlight>
                <a:latin typeface="Arial"/>
                <a:ea typeface="Arial"/>
                <a:cs typeface="Arial"/>
                <a:sym typeface="Arial"/>
              </a:rPr>
              <a:t>Output</a:t>
            </a:r>
            <a:endParaRPr b="1">
              <a:solidFill>
                <a:srgbClr val="273239"/>
              </a:solidFill>
              <a:highlight>
                <a:srgbClr val="FFFFFF"/>
              </a:highlight>
              <a:latin typeface="Arial"/>
              <a:ea typeface="Arial"/>
              <a:cs typeface="Arial"/>
              <a:sym typeface="Arial"/>
            </a:endParaRPr>
          </a:p>
          <a:p>
            <a:pPr indent="0" lvl="0" marL="190500" marR="190500" rtl="0" algn="l">
              <a:spcBef>
                <a:spcPts val="1200"/>
              </a:spcBef>
              <a:spcAft>
                <a:spcPts val="0"/>
              </a:spcAft>
              <a:buNone/>
            </a:pPr>
            <a:r>
              <a:rPr lang="bg" sz="1200">
                <a:solidFill>
                  <a:srgbClr val="273239"/>
                </a:solidFill>
                <a:latin typeface="Courier New"/>
                <a:ea typeface="Courier New"/>
                <a:cs typeface="Courier New"/>
                <a:sym typeface="Courier New"/>
              </a:rPr>
              <a:t>egroeG, olleH</a:t>
            </a:r>
            <a:endParaRPr sz="1200">
              <a:solidFill>
                <a:srgbClr val="273239"/>
              </a:solidFill>
              <a:latin typeface="Courier New"/>
              <a:ea typeface="Courier New"/>
              <a:cs typeface="Courier New"/>
              <a:sym typeface="Courier New"/>
            </a:endParaRPr>
          </a:p>
          <a:p>
            <a:pPr indent="0" lvl="0" marL="0" rtl="0" algn="l">
              <a:spcBef>
                <a:spcPts val="800"/>
              </a:spcBef>
              <a:spcAft>
                <a:spcPts val="0"/>
              </a:spcAft>
              <a:buNone/>
            </a:pPr>
            <a:r>
              <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33"/>
          <p:cNvSpPr txBox="1"/>
          <p:nvPr>
            <p:ph type="title"/>
          </p:nvPr>
        </p:nvSpPr>
        <p:spPr>
          <a:xfrm>
            <a:off x="1303800" y="55175"/>
            <a:ext cx="7030500" cy="4788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lang="bg" sz="1800">
                <a:solidFill>
                  <a:srgbClr val="273239"/>
                </a:solidFill>
                <a:highlight>
                  <a:srgbClr val="FFFFFF"/>
                </a:highlight>
                <a:latin typeface="Arial"/>
                <a:ea typeface="Arial"/>
                <a:cs typeface="Arial"/>
                <a:sym typeface="Arial"/>
              </a:rPr>
              <a:t>A Few Other Magic Methods</a:t>
            </a:r>
            <a:endParaRPr/>
          </a:p>
        </p:txBody>
      </p:sp>
      <p:sp>
        <p:nvSpPr>
          <p:cNvPr id="383" name="Google Shape;383;p33"/>
          <p:cNvSpPr txBox="1"/>
          <p:nvPr>
            <p:ph idx="1" type="body"/>
          </p:nvPr>
        </p:nvSpPr>
        <p:spPr>
          <a:xfrm>
            <a:off x="1303800" y="533975"/>
            <a:ext cx="7030500" cy="445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solidFill>
                  <a:srgbClr val="273239"/>
                </a:solidFill>
                <a:highlight>
                  <a:srgbClr val="FFFFFF"/>
                </a:highlight>
                <a:latin typeface="Arial"/>
                <a:ea typeface="Arial"/>
                <a:cs typeface="Arial"/>
                <a:sym typeface="Arial"/>
              </a:rPr>
              <a:t>Let’s discuss about few other magic methods:</a:t>
            </a:r>
            <a:endParaRPr>
              <a:solidFill>
                <a:srgbClr val="273239"/>
              </a:solidFill>
              <a:highlight>
                <a:srgbClr val="FFFFFF"/>
              </a:highlight>
              <a:latin typeface="Arial"/>
              <a:ea typeface="Arial"/>
              <a:cs typeface="Arial"/>
              <a:sym typeface="Arial"/>
            </a:endParaRPr>
          </a:p>
          <a:p>
            <a:pPr indent="-311150" lvl="0" marL="685800" rtl="0" algn="l">
              <a:lnSpc>
                <a:spcPct val="158000"/>
              </a:lnSpc>
              <a:spcBef>
                <a:spcPts val="800"/>
              </a:spcBef>
              <a:spcAft>
                <a:spcPts val="0"/>
              </a:spcAft>
              <a:buClr>
                <a:srgbClr val="273239"/>
              </a:buClr>
              <a:buSzPts val="1300"/>
              <a:buFont typeface="Arial"/>
              <a:buChar char="●"/>
            </a:pPr>
            <a:r>
              <a:rPr lang="bg">
                <a:solidFill>
                  <a:srgbClr val="273239"/>
                </a:solidFill>
                <a:highlight>
                  <a:srgbClr val="FFFFFF"/>
                </a:highlight>
                <a:latin typeface="Arial"/>
                <a:ea typeface="Arial"/>
                <a:cs typeface="Arial"/>
                <a:sym typeface="Arial"/>
              </a:rPr>
              <a:t>__len__ method</a:t>
            </a:r>
            <a:endParaRPr>
              <a:solidFill>
                <a:srgbClr val="273239"/>
              </a:solidFill>
              <a:highlight>
                <a:srgbClr val="FFFFFF"/>
              </a:highlight>
              <a:latin typeface="Arial"/>
              <a:ea typeface="Arial"/>
              <a:cs typeface="Arial"/>
              <a:sym typeface="Arial"/>
            </a:endParaRPr>
          </a:p>
          <a:p>
            <a:pPr indent="-311150" lvl="0" marL="685800" rtl="0" algn="l">
              <a:lnSpc>
                <a:spcPct val="158000"/>
              </a:lnSpc>
              <a:spcBef>
                <a:spcPts val="0"/>
              </a:spcBef>
              <a:spcAft>
                <a:spcPts val="0"/>
              </a:spcAft>
              <a:buClr>
                <a:srgbClr val="273239"/>
              </a:buClr>
              <a:buSzPts val="1300"/>
              <a:buFont typeface="Arial"/>
              <a:buChar char="●"/>
            </a:pPr>
            <a:r>
              <a:rPr lang="bg">
                <a:solidFill>
                  <a:srgbClr val="273239"/>
                </a:solidFill>
                <a:highlight>
                  <a:srgbClr val="FFFFFF"/>
                </a:highlight>
                <a:latin typeface="Arial"/>
                <a:ea typeface="Arial"/>
                <a:cs typeface="Arial"/>
                <a:sym typeface="Arial"/>
              </a:rPr>
              <a:t>__repr__ method</a:t>
            </a:r>
            <a:endParaRPr>
              <a:solidFill>
                <a:srgbClr val="273239"/>
              </a:solidFill>
              <a:highlight>
                <a:srgbClr val="FFFFFF"/>
              </a:highlight>
              <a:latin typeface="Arial"/>
              <a:ea typeface="Arial"/>
              <a:cs typeface="Arial"/>
              <a:sym typeface="Arial"/>
            </a:endParaRPr>
          </a:p>
          <a:p>
            <a:pPr indent="-311150" lvl="0" marL="685800" rtl="0" algn="l">
              <a:lnSpc>
                <a:spcPct val="158000"/>
              </a:lnSpc>
              <a:spcBef>
                <a:spcPts val="0"/>
              </a:spcBef>
              <a:spcAft>
                <a:spcPts val="0"/>
              </a:spcAft>
              <a:buClr>
                <a:srgbClr val="273239"/>
              </a:buClr>
              <a:buSzPts val="1300"/>
              <a:buFont typeface="Arial"/>
              <a:buChar char="●"/>
            </a:pPr>
            <a:r>
              <a:rPr lang="bg">
                <a:solidFill>
                  <a:srgbClr val="273239"/>
                </a:solidFill>
                <a:highlight>
                  <a:srgbClr val="FFFFFF"/>
                </a:highlight>
                <a:latin typeface="Arial"/>
                <a:ea typeface="Arial"/>
                <a:cs typeface="Arial"/>
                <a:sym typeface="Arial"/>
              </a:rPr>
              <a:t>__contains__ method</a:t>
            </a:r>
            <a:endParaRPr>
              <a:solidFill>
                <a:srgbClr val="273239"/>
              </a:solidFill>
              <a:highlight>
                <a:srgbClr val="FFFFFF"/>
              </a:highlight>
              <a:latin typeface="Arial"/>
              <a:ea typeface="Arial"/>
              <a:cs typeface="Arial"/>
              <a:sym typeface="Arial"/>
            </a:endParaRPr>
          </a:p>
          <a:p>
            <a:pPr indent="0" lvl="0" marL="0" rtl="0" algn="l">
              <a:spcBef>
                <a:spcPts val="3600"/>
              </a:spcBef>
              <a:spcAft>
                <a:spcPts val="0"/>
              </a:spcAft>
              <a:buNone/>
            </a:pPr>
            <a:r>
              <a:rPr b="1" lang="bg" sz="1400">
                <a:solidFill>
                  <a:srgbClr val="273239"/>
                </a:solidFill>
                <a:highlight>
                  <a:srgbClr val="FFFFFF"/>
                </a:highlight>
                <a:latin typeface="Arial"/>
                <a:ea typeface="Arial"/>
                <a:cs typeface="Arial"/>
                <a:sym typeface="Arial"/>
              </a:rPr>
              <a:t>Overloading __len__ method</a:t>
            </a:r>
            <a:endParaRPr b="1" sz="1400">
              <a:solidFill>
                <a:srgbClr val="273239"/>
              </a:solidFill>
              <a:highlight>
                <a:srgbClr val="FFFFFF"/>
              </a:highlight>
              <a:latin typeface="Arial"/>
              <a:ea typeface="Arial"/>
              <a:cs typeface="Arial"/>
              <a:sym typeface="Arial"/>
            </a:endParaRPr>
          </a:p>
          <a:p>
            <a:pPr indent="0" lvl="0" marL="0" rtl="0" algn="l">
              <a:spcBef>
                <a:spcPts val="1800"/>
              </a:spcBef>
              <a:spcAft>
                <a:spcPts val="0"/>
              </a:spcAft>
              <a:buNone/>
            </a:pPr>
            <a:r>
              <a:rPr lang="bg">
                <a:solidFill>
                  <a:srgbClr val="273239"/>
                </a:solidFill>
                <a:highlight>
                  <a:srgbClr val="FFFFFF"/>
                </a:highlight>
                <a:latin typeface="Arial"/>
                <a:ea typeface="Arial"/>
                <a:cs typeface="Arial"/>
                <a:sym typeface="Arial"/>
              </a:rPr>
              <a:t>The len() method invokes the __len__ magic method. It takes one positional argument and returns the length of the object. Let’s see the below code:</a:t>
            </a:r>
            <a:endParaRPr>
              <a:solidFill>
                <a:srgbClr val="273239"/>
              </a:solidFill>
              <a:highlight>
                <a:srgbClr val="FFFFFF"/>
              </a:highlight>
              <a:latin typeface="Arial"/>
              <a:ea typeface="Arial"/>
              <a:cs typeface="Arial"/>
              <a:sym typeface="Arial"/>
            </a:endParaRPr>
          </a:p>
          <a:p>
            <a:pPr indent="0" lvl="0" marL="0" rtl="0" algn="l">
              <a:spcBef>
                <a:spcPts val="8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34"/>
          <p:cNvSpPr txBox="1"/>
          <p:nvPr>
            <p:ph idx="1" type="body"/>
          </p:nvPr>
        </p:nvSpPr>
        <p:spPr>
          <a:xfrm>
            <a:off x="1303800" y="131175"/>
            <a:ext cx="7030500" cy="4400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sz="1000">
                <a:solidFill>
                  <a:srgbClr val="CC7832"/>
                </a:solidFill>
                <a:highlight>
                  <a:schemeClr val="lt1"/>
                </a:highlight>
                <a:latin typeface="Courier New"/>
                <a:ea typeface="Courier New"/>
                <a:cs typeface="Courier New"/>
                <a:sym typeface="Courier New"/>
              </a:rPr>
              <a:t>class </a:t>
            </a:r>
            <a:r>
              <a:rPr lang="bg" sz="1000">
                <a:solidFill>
                  <a:srgbClr val="A9B7C6"/>
                </a:solidFill>
                <a:highlight>
                  <a:schemeClr val="lt1"/>
                </a:highlight>
                <a:latin typeface="Courier New"/>
                <a:ea typeface="Courier New"/>
                <a:cs typeface="Courier New"/>
                <a:sym typeface="Courier New"/>
              </a:rPr>
              <a:t>RectangleClass:</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A9B7C6"/>
                </a:solidFill>
                <a:highlight>
                  <a:schemeClr val="lt1"/>
                </a:highlight>
                <a:latin typeface="Courier New"/>
                <a:ea typeface="Courier New"/>
                <a:cs typeface="Courier New"/>
                <a:sym typeface="Courier New"/>
              </a:rPr>
              <a:t>   </a:t>
            </a:r>
            <a:r>
              <a:rPr lang="bg" sz="1000">
                <a:solidFill>
                  <a:srgbClr val="CC7832"/>
                </a:solidFill>
                <a:highlight>
                  <a:schemeClr val="lt1"/>
                </a:highlight>
                <a:latin typeface="Courier New"/>
                <a:ea typeface="Courier New"/>
                <a:cs typeface="Courier New"/>
                <a:sym typeface="Courier New"/>
              </a:rPr>
              <a:t>def </a:t>
            </a:r>
            <a:r>
              <a:rPr lang="bg" sz="1000">
                <a:solidFill>
                  <a:srgbClr val="B200B2"/>
                </a:solidFill>
                <a:highlight>
                  <a:schemeClr val="lt1"/>
                </a:highlight>
                <a:latin typeface="Courier New"/>
                <a:ea typeface="Courier New"/>
                <a:cs typeface="Courier New"/>
                <a:sym typeface="Courier New"/>
              </a:rPr>
              <a:t>__init__</a:t>
            </a:r>
            <a:r>
              <a:rPr lang="bg" sz="1000">
                <a:solidFill>
                  <a:srgbClr val="A9B7C6"/>
                </a:solidFill>
                <a:highlight>
                  <a:schemeClr val="lt1"/>
                </a:highlight>
                <a:latin typeface="Courier New"/>
                <a:ea typeface="Courier New"/>
                <a:cs typeface="Courier New"/>
                <a:sym typeface="Courier New"/>
              </a:rPr>
              <a:t>(</a:t>
            </a:r>
            <a:r>
              <a:rPr lang="bg" sz="1000">
                <a:solidFill>
                  <a:srgbClr val="94558D"/>
                </a:solidFill>
                <a:highlight>
                  <a:schemeClr val="lt1"/>
                </a:highlight>
                <a:latin typeface="Courier New"/>
                <a:ea typeface="Courier New"/>
                <a:cs typeface="Courier New"/>
                <a:sym typeface="Courier New"/>
              </a:rPr>
              <a:t>self</a:t>
            </a:r>
            <a:r>
              <a:rPr lang="bg" sz="1000">
                <a:solidFill>
                  <a:srgbClr val="CC7832"/>
                </a:solidFill>
                <a:highlight>
                  <a:schemeClr val="lt1"/>
                </a:highlight>
                <a:latin typeface="Courier New"/>
                <a:ea typeface="Courier New"/>
                <a:cs typeface="Courier New"/>
                <a:sym typeface="Courier New"/>
              </a:rPr>
              <a:t>, </a:t>
            </a:r>
            <a:r>
              <a:rPr lang="bg" sz="1000">
                <a:solidFill>
                  <a:srgbClr val="A9B7C6"/>
                </a:solidFill>
                <a:highlight>
                  <a:schemeClr val="lt1"/>
                </a:highlight>
                <a:latin typeface="Courier New"/>
                <a:ea typeface="Courier New"/>
                <a:cs typeface="Courier New"/>
                <a:sym typeface="Courier New"/>
              </a:rPr>
              <a:t>area</a:t>
            </a:r>
            <a:r>
              <a:rPr lang="bg" sz="1000">
                <a:solidFill>
                  <a:srgbClr val="CC7832"/>
                </a:solidFill>
                <a:highlight>
                  <a:schemeClr val="lt1"/>
                </a:highlight>
                <a:latin typeface="Courier New"/>
                <a:ea typeface="Courier New"/>
                <a:cs typeface="Courier New"/>
                <a:sym typeface="Courier New"/>
              </a:rPr>
              <a:t>, </a:t>
            </a:r>
            <a:r>
              <a:rPr lang="bg" sz="1000">
                <a:solidFill>
                  <a:srgbClr val="A9B7C6"/>
                </a:solidFill>
                <a:highlight>
                  <a:schemeClr val="lt1"/>
                </a:highlight>
                <a:latin typeface="Courier New"/>
                <a:ea typeface="Courier New"/>
                <a:cs typeface="Courier New"/>
                <a:sym typeface="Courier New"/>
              </a:rPr>
              <a:t>breadth):</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A9B7C6"/>
                </a:solidFill>
                <a:highlight>
                  <a:schemeClr val="lt1"/>
                </a:highlight>
                <a:latin typeface="Courier New"/>
                <a:ea typeface="Courier New"/>
                <a:cs typeface="Courier New"/>
                <a:sym typeface="Courier New"/>
              </a:rPr>
              <a:t>       </a:t>
            </a:r>
            <a:r>
              <a:rPr lang="bg" sz="1000">
                <a:solidFill>
                  <a:srgbClr val="94558D"/>
                </a:solidFill>
                <a:highlight>
                  <a:schemeClr val="lt1"/>
                </a:highlight>
                <a:latin typeface="Courier New"/>
                <a:ea typeface="Courier New"/>
                <a:cs typeface="Courier New"/>
                <a:sym typeface="Courier New"/>
              </a:rPr>
              <a:t>self</a:t>
            </a:r>
            <a:r>
              <a:rPr lang="bg" sz="1000">
                <a:solidFill>
                  <a:srgbClr val="A9B7C6"/>
                </a:solidFill>
                <a:highlight>
                  <a:schemeClr val="lt1"/>
                </a:highlight>
                <a:latin typeface="Courier New"/>
                <a:ea typeface="Courier New"/>
                <a:cs typeface="Courier New"/>
                <a:sym typeface="Courier New"/>
              </a:rPr>
              <a:t>._area = area</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A9B7C6"/>
                </a:solidFill>
                <a:highlight>
                  <a:schemeClr val="lt1"/>
                </a:highlight>
                <a:latin typeface="Courier New"/>
                <a:ea typeface="Courier New"/>
                <a:cs typeface="Courier New"/>
                <a:sym typeface="Courier New"/>
              </a:rPr>
              <a:t>       </a:t>
            </a:r>
            <a:r>
              <a:rPr lang="bg" sz="1000">
                <a:solidFill>
                  <a:srgbClr val="94558D"/>
                </a:solidFill>
                <a:highlight>
                  <a:schemeClr val="lt1"/>
                </a:highlight>
                <a:latin typeface="Courier New"/>
                <a:ea typeface="Courier New"/>
                <a:cs typeface="Courier New"/>
                <a:sym typeface="Courier New"/>
              </a:rPr>
              <a:t>self</a:t>
            </a:r>
            <a:r>
              <a:rPr lang="bg" sz="1000">
                <a:solidFill>
                  <a:srgbClr val="A9B7C6"/>
                </a:solidFill>
                <a:highlight>
                  <a:schemeClr val="lt1"/>
                </a:highlight>
                <a:latin typeface="Courier New"/>
                <a:ea typeface="Courier New"/>
                <a:cs typeface="Courier New"/>
                <a:sym typeface="Courier New"/>
              </a:rPr>
              <a:t>._breadth = breadth</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A9B7C6"/>
                </a:solidFill>
                <a:highlight>
                  <a:schemeClr val="lt1"/>
                </a:highlight>
                <a:latin typeface="Courier New"/>
                <a:ea typeface="Courier New"/>
                <a:cs typeface="Courier New"/>
                <a:sym typeface="Courier New"/>
              </a:rPr>
              <a:t>   </a:t>
            </a:r>
            <a:r>
              <a:rPr lang="bg" sz="1000">
                <a:solidFill>
                  <a:srgbClr val="CC7832"/>
                </a:solidFill>
                <a:highlight>
                  <a:schemeClr val="lt1"/>
                </a:highlight>
                <a:latin typeface="Courier New"/>
                <a:ea typeface="Courier New"/>
                <a:cs typeface="Courier New"/>
                <a:sym typeface="Courier New"/>
              </a:rPr>
              <a:t>def </a:t>
            </a:r>
            <a:r>
              <a:rPr lang="bg" sz="1000">
                <a:solidFill>
                  <a:srgbClr val="B200B2"/>
                </a:solidFill>
                <a:highlight>
                  <a:schemeClr val="lt1"/>
                </a:highlight>
                <a:latin typeface="Courier New"/>
                <a:ea typeface="Courier New"/>
                <a:cs typeface="Courier New"/>
                <a:sym typeface="Courier New"/>
              </a:rPr>
              <a:t>__len__</a:t>
            </a:r>
            <a:r>
              <a:rPr lang="bg" sz="1000">
                <a:solidFill>
                  <a:srgbClr val="A9B7C6"/>
                </a:solidFill>
                <a:highlight>
                  <a:schemeClr val="lt1"/>
                </a:highlight>
                <a:latin typeface="Courier New"/>
                <a:ea typeface="Courier New"/>
                <a:cs typeface="Courier New"/>
                <a:sym typeface="Courier New"/>
              </a:rPr>
              <a:t>(</a:t>
            </a:r>
            <a:r>
              <a:rPr lang="bg" sz="1000">
                <a:solidFill>
                  <a:srgbClr val="94558D"/>
                </a:solidFill>
                <a:highlight>
                  <a:schemeClr val="lt1"/>
                </a:highlight>
                <a:latin typeface="Courier New"/>
                <a:ea typeface="Courier New"/>
                <a:cs typeface="Courier New"/>
                <a:sym typeface="Courier New"/>
              </a:rPr>
              <a:t>self</a:t>
            </a:r>
            <a:r>
              <a:rPr lang="bg" sz="1000">
                <a:solidFill>
                  <a:srgbClr val="A9B7C6"/>
                </a:solidFill>
                <a:highlight>
                  <a:schemeClr val="lt1"/>
                </a:highlight>
                <a:latin typeface="Courier New"/>
                <a:ea typeface="Courier New"/>
                <a:cs typeface="Courier New"/>
                <a:sym typeface="Courier New"/>
              </a:rPr>
              <a:t>):</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A9B7C6"/>
                </a:solidFill>
                <a:highlight>
                  <a:schemeClr val="lt1"/>
                </a:highlight>
                <a:latin typeface="Courier New"/>
                <a:ea typeface="Courier New"/>
                <a:cs typeface="Courier New"/>
                <a:sym typeface="Courier New"/>
              </a:rPr>
              <a:t>       </a:t>
            </a:r>
            <a:r>
              <a:rPr lang="bg" sz="1000">
                <a:solidFill>
                  <a:srgbClr val="CC7832"/>
                </a:solidFill>
                <a:highlight>
                  <a:schemeClr val="lt1"/>
                </a:highlight>
                <a:latin typeface="Courier New"/>
                <a:ea typeface="Courier New"/>
                <a:cs typeface="Courier New"/>
                <a:sym typeface="Courier New"/>
              </a:rPr>
              <a:t>return </a:t>
            </a:r>
            <a:r>
              <a:rPr lang="bg" sz="1000">
                <a:solidFill>
                  <a:srgbClr val="8888C6"/>
                </a:solidFill>
                <a:highlight>
                  <a:schemeClr val="lt1"/>
                </a:highlight>
                <a:latin typeface="Courier New"/>
                <a:ea typeface="Courier New"/>
                <a:cs typeface="Courier New"/>
                <a:sym typeface="Courier New"/>
              </a:rPr>
              <a:t>int</a:t>
            </a:r>
            <a:r>
              <a:rPr lang="bg" sz="1000">
                <a:solidFill>
                  <a:srgbClr val="A9B7C6"/>
                </a:solidFill>
                <a:highlight>
                  <a:schemeClr val="lt1"/>
                </a:highlight>
                <a:latin typeface="Courier New"/>
                <a:ea typeface="Courier New"/>
                <a:cs typeface="Courier New"/>
                <a:sym typeface="Courier New"/>
              </a:rPr>
              <a:t>(</a:t>
            </a:r>
            <a:r>
              <a:rPr lang="bg" sz="1000">
                <a:solidFill>
                  <a:srgbClr val="94558D"/>
                </a:solidFill>
                <a:highlight>
                  <a:schemeClr val="lt1"/>
                </a:highlight>
                <a:latin typeface="Courier New"/>
                <a:ea typeface="Courier New"/>
                <a:cs typeface="Courier New"/>
                <a:sym typeface="Courier New"/>
              </a:rPr>
              <a:t>self</a:t>
            </a:r>
            <a:r>
              <a:rPr lang="bg" sz="1000">
                <a:solidFill>
                  <a:srgbClr val="A9B7C6"/>
                </a:solidFill>
                <a:highlight>
                  <a:schemeClr val="lt1"/>
                </a:highlight>
                <a:latin typeface="Courier New"/>
                <a:ea typeface="Courier New"/>
                <a:cs typeface="Courier New"/>
                <a:sym typeface="Courier New"/>
              </a:rPr>
              <a:t>._area / </a:t>
            </a:r>
            <a:r>
              <a:rPr lang="bg" sz="1000">
                <a:solidFill>
                  <a:srgbClr val="94558D"/>
                </a:solidFill>
                <a:highlight>
                  <a:schemeClr val="lt1"/>
                </a:highlight>
                <a:latin typeface="Courier New"/>
                <a:ea typeface="Courier New"/>
                <a:cs typeface="Courier New"/>
                <a:sym typeface="Courier New"/>
              </a:rPr>
              <a:t>self</a:t>
            </a:r>
            <a:r>
              <a:rPr lang="bg" sz="1000">
                <a:solidFill>
                  <a:srgbClr val="A9B7C6"/>
                </a:solidFill>
                <a:highlight>
                  <a:schemeClr val="lt1"/>
                </a:highlight>
                <a:latin typeface="Courier New"/>
                <a:ea typeface="Courier New"/>
                <a:cs typeface="Courier New"/>
                <a:sym typeface="Courier New"/>
              </a:rPr>
              <a:t>._breadth)</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A9B7C6"/>
                </a:solidFill>
                <a:highlight>
                  <a:schemeClr val="lt1"/>
                </a:highlight>
                <a:latin typeface="Courier New"/>
                <a:ea typeface="Courier New"/>
                <a:cs typeface="Courier New"/>
                <a:sym typeface="Courier New"/>
              </a:rPr>
              <a:t>rc = RectangleClass(</a:t>
            </a:r>
            <a:r>
              <a:rPr lang="bg" sz="1000">
                <a:solidFill>
                  <a:srgbClr val="6897BB"/>
                </a:solidFill>
                <a:highlight>
                  <a:schemeClr val="lt1"/>
                </a:highlight>
                <a:latin typeface="Courier New"/>
                <a:ea typeface="Courier New"/>
                <a:cs typeface="Courier New"/>
                <a:sym typeface="Courier New"/>
              </a:rPr>
              <a:t>90</a:t>
            </a:r>
            <a:r>
              <a:rPr lang="bg" sz="1000">
                <a:solidFill>
                  <a:srgbClr val="CC7832"/>
                </a:solidFill>
                <a:highlight>
                  <a:schemeClr val="lt1"/>
                </a:highlight>
                <a:latin typeface="Courier New"/>
                <a:ea typeface="Courier New"/>
                <a:cs typeface="Courier New"/>
                <a:sym typeface="Courier New"/>
              </a:rPr>
              <a:t>, </a:t>
            </a:r>
            <a:r>
              <a:rPr lang="bg" sz="1000">
                <a:solidFill>
                  <a:srgbClr val="6897BB"/>
                </a:solidFill>
                <a:highlight>
                  <a:schemeClr val="lt1"/>
                </a:highlight>
                <a:latin typeface="Courier New"/>
                <a:ea typeface="Courier New"/>
                <a:cs typeface="Courier New"/>
                <a:sym typeface="Courier New"/>
              </a:rPr>
              <a:t>5</a:t>
            </a:r>
            <a:r>
              <a:rPr lang="bg" sz="1000">
                <a:solidFill>
                  <a:srgbClr val="A9B7C6"/>
                </a:solidFill>
                <a:highlight>
                  <a:schemeClr val="lt1"/>
                </a:highlight>
                <a:latin typeface="Courier New"/>
                <a:ea typeface="Courier New"/>
                <a:cs typeface="Courier New"/>
                <a:sym typeface="Courier New"/>
              </a:rPr>
              <a:t>)</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8888C6"/>
                </a:solidFill>
                <a:highlight>
                  <a:schemeClr val="lt1"/>
                </a:highlight>
                <a:latin typeface="Courier New"/>
                <a:ea typeface="Courier New"/>
                <a:cs typeface="Courier New"/>
                <a:sym typeface="Courier New"/>
              </a:rPr>
              <a:t>print</a:t>
            </a:r>
            <a:r>
              <a:rPr lang="bg" sz="1000">
                <a:solidFill>
                  <a:srgbClr val="A9B7C6"/>
                </a:solidFill>
                <a:highlight>
                  <a:schemeClr val="lt1"/>
                </a:highlight>
                <a:latin typeface="Courier New"/>
                <a:ea typeface="Courier New"/>
                <a:cs typeface="Courier New"/>
                <a:sym typeface="Courier New"/>
              </a:rPr>
              <a:t>(</a:t>
            </a:r>
            <a:r>
              <a:rPr lang="bg" sz="1000">
                <a:solidFill>
                  <a:srgbClr val="8888C6"/>
                </a:solidFill>
                <a:highlight>
                  <a:schemeClr val="lt1"/>
                </a:highlight>
                <a:latin typeface="Courier New"/>
                <a:ea typeface="Courier New"/>
                <a:cs typeface="Courier New"/>
                <a:sym typeface="Courier New"/>
              </a:rPr>
              <a:t>len</a:t>
            </a:r>
            <a:r>
              <a:rPr lang="bg" sz="1000">
                <a:solidFill>
                  <a:srgbClr val="A9B7C6"/>
                </a:solidFill>
                <a:highlight>
                  <a:schemeClr val="lt1"/>
                </a:highlight>
                <a:latin typeface="Courier New"/>
                <a:ea typeface="Courier New"/>
                <a:cs typeface="Courier New"/>
                <a:sym typeface="Courier New"/>
              </a:rPr>
              <a:t>(rc))</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35"/>
          <p:cNvSpPr txBox="1"/>
          <p:nvPr>
            <p:ph idx="1" type="body"/>
          </p:nvPr>
        </p:nvSpPr>
        <p:spPr>
          <a:xfrm>
            <a:off x="1303800" y="140525"/>
            <a:ext cx="7030500" cy="4391100"/>
          </a:xfrm>
          <a:prstGeom prst="rect">
            <a:avLst/>
          </a:prstGeom>
        </p:spPr>
        <p:txBody>
          <a:bodyPr anchorCtr="0" anchor="t" bIns="91425" lIns="91425" spcFirstLastPara="1" rIns="91425" wrap="square" tIns="91425">
            <a:normAutofit/>
          </a:bodyPr>
          <a:lstStyle/>
          <a:p>
            <a:pPr indent="0" lvl="0" marL="0" rtl="0" algn="l">
              <a:spcBef>
                <a:spcPts val="1800"/>
              </a:spcBef>
              <a:spcAft>
                <a:spcPts val="0"/>
              </a:spcAft>
              <a:buNone/>
            </a:pPr>
            <a:r>
              <a:rPr b="1" lang="bg" sz="1400">
                <a:solidFill>
                  <a:srgbClr val="273239"/>
                </a:solidFill>
                <a:highlight>
                  <a:srgbClr val="FFFFFF"/>
                </a:highlight>
                <a:latin typeface="Arial"/>
                <a:ea typeface="Arial"/>
                <a:cs typeface="Arial"/>
                <a:sym typeface="Arial"/>
              </a:rPr>
              <a:t>Importance of __repr__ method</a:t>
            </a:r>
            <a:endParaRPr b="1" sz="1400">
              <a:solidFill>
                <a:srgbClr val="273239"/>
              </a:solidFill>
              <a:highlight>
                <a:srgbClr val="FFFFFF"/>
              </a:highlight>
              <a:latin typeface="Arial"/>
              <a:ea typeface="Arial"/>
              <a:cs typeface="Arial"/>
              <a:sym typeface="Arial"/>
            </a:endParaRPr>
          </a:p>
          <a:p>
            <a:pPr indent="0" lvl="0" marL="0" rtl="0" algn="l">
              <a:spcBef>
                <a:spcPts val="1800"/>
              </a:spcBef>
              <a:spcAft>
                <a:spcPts val="0"/>
              </a:spcAft>
              <a:buNone/>
            </a:pPr>
            <a:r>
              <a:rPr lang="bg">
                <a:solidFill>
                  <a:srgbClr val="273239"/>
                </a:solidFill>
                <a:highlight>
                  <a:srgbClr val="FFFFFF"/>
                </a:highlight>
                <a:latin typeface="Arial"/>
                <a:ea typeface="Arial"/>
                <a:cs typeface="Arial"/>
                <a:sym typeface="Arial"/>
              </a:rPr>
              <a:t>The __repr__ magic method helps to represent an object in Python interactive terminal. It takes one positional argument – self.</a:t>
            </a:r>
            <a:endParaRPr>
              <a:solidFill>
                <a:srgbClr val="273239"/>
              </a:solidFill>
              <a:highlight>
                <a:srgbClr val="FFFFFF"/>
              </a:highlight>
              <a:latin typeface="Arial"/>
              <a:ea typeface="Arial"/>
              <a:cs typeface="Arial"/>
              <a:sym typeface="Arial"/>
            </a:endParaRPr>
          </a:p>
          <a:p>
            <a:pPr indent="0" lvl="0" marL="0" rtl="0" algn="l">
              <a:spcBef>
                <a:spcPts val="800"/>
              </a:spcBef>
              <a:spcAft>
                <a:spcPts val="0"/>
              </a:spcAft>
              <a:buNone/>
            </a:pPr>
            <a:r>
              <a:rPr lang="bg">
                <a:solidFill>
                  <a:srgbClr val="273239"/>
                </a:solidFill>
                <a:highlight>
                  <a:srgbClr val="FFFFFF"/>
                </a:highlight>
                <a:latin typeface="Arial"/>
                <a:ea typeface="Arial"/>
                <a:cs typeface="Arial"/>
                <a:sym typeface="Arial"/>
              </a:rPr>
              <a:t>Let’s have a look, how an object is represented in Python interactive terminal without overloading the __repr__ method.</a:t>
            </a:r>
            <a:endParaRPr>
              <a:solidFill>
                <a:srgbClr val="273239"/>
              </a:solidFill>
              <a:highlight>
                <a:srgbClr val="FFFFFF"/>
              </a:highlight>
              <a:latin typeface="Arial"/>
              <a:ea typeface="Arial"/>
              <a:cs typeface="Arial"/>
              <a:sym typeface="Arial"/>
            </a:endParaRPr>
          </a:p>
          <a:p>
            <a:pPr indent="0" lvl="0" marL="0" rtl="0" algn="l">
              <a:spcBef>
                <a:spcPts val="800"/>
              </a:spcBef>
              <a:spcAft>
                <a:spcPts val="0"/>
              </a:spcAft>
              <a:buNone/>
            </a:pPr>
            <a:r>
              <a:t/>
            </a:r>
            <a:endParaRPr/>
          </a:p>
          <a:p>
            <a:pPr indent="0" lvl="0" marL="0" rtl="0" algn="l">
              <a:spcBef>
                <a:spcPts val="1200"/>
              </a:spcBef>
              <a:spcAft>
                <a:spcPts val="0"/>
              </a:spcAft>
              <a:buNone/>
            </a:pPr>
            <a:r>
              <a:rPr lang="bg" sz="1100">
                <a:solidFill>
                  <a:srgbClr val="273239"/>
                </a:solidFill>
                <a:highlight>
                  <a:srgbClr val="FFFFFF"/>
                </a:highlight>
                <a:latin typeface="Courier New"/>
                <a:ea typeface="Courier New"/>
                <a:cs typeface="Courier New"/>
                <a:sym typeface="Courier New"/>
              </a:rPr>
              <a:t>## use python interactive terminal to check object representation.</a:t>
            </a:r>
            <a:endParaRPr sz="1100">
              <a:solidFill>
                <a:srgbClr val="273239"/>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bg" sz="1100">
                <a:solidFill>
                  <a:srgbClr val="273239"/>
                </a:solidFill>
                <a:highlight>
                  <a:srgbClr val="FFFFFF"/>
                </a:highlight>
                <a:latin typeface="Courier New"/>
                <a:ea typeface="Courier New"/>
                <a:cs typeface="Courier New"/>
                <a:sym typeface="Courier New"/>
              </a:rPr>
              <a:t>RectangleClass(90, 5)</a:t>
            </a:r>
            <a:endParaRPr sz="1100">
              <a:solidFill>
                <a:srgbClr val="273239"/>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b="1" lang="bg">
                <a:solidFill>
                  <a:srgbClr val="273239"/>
                </a:solidFill>
                <a:highlight>
                  <a:srgbClr val="FFFFFF"/>
                </a:highlight>
                <a:latin typeface="Arial"/>
                <a:ea typeface="Arial"/>
                <a:cs typeface="Arial"/>
                <a:sym typeface="Arial"/>
              </a:rPr>
              <a:t>Output</a:t>
            </a:r>
            <a:endParaRPr b="1">
              <a:solidFill>
                <a:srgbClr val="273239"/>
              </a:solidFill>
              <a:highlight>
                <a:srgbClr val="FFFFFF"/>
              </a:highlight>
              <a:latin typeface="Arial"/>
              <a:ea typeface="Arial"/>
              <a:cs typeface="Arial"/>
              <a:sym typeface="Arial"/>
            </a:endParaRPr>
          </a:p>
          <a:p>
            <a:pPr indent="0" lvl="0" marL="190500" marR="190500" rtl="0" algn="l">
              <a:spcBef>
                <a:spcPts val="1200"/>
              </a:spcBef>
              <a:spcAft>
                <a:spcPts val="0"/>
              </a:spcAft>
              <a:buNone/>
            </a:pPr>
            <a:r>
              <a:rPr lang="bg" sz="1200">
                <a:solidFill>
                  <a:srgbClr val="273239"/>
                </a:solidFill>
                <a:latin typeface="Courier New"/>
                <a:ea typeface="Courier New"/>
                <a:cs typeface="Courier New"/>
                <a:sym typeface="Courier New"/>
              </a:rPr>
              <a:t>&lt;__main__.RectangleClass object at 0x7f9ecaae9710&gt;</a:t>
            </a:r>
            <a:endParaRPr sz="1200">
              <a:solidFill>
                <a:srgbClr val="273239"/>
              </a:solidFill>
              <a:latin typeface="Courier New"/>
              <a:ea typeface="Courier New"/>
              <a:cs typeface="Courier New"/>
              <a:sym typeface="Courier New"/>
            </a:endParaRPr>
          </a:p>
          <a:p>
            <a:pPr indent="0" lvl="0" marL="0" rtl="0" algn="l">
              <a:spcBef>
                <a:spcPts val="80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36"/>
          <p:cNvSpPr txBox="1"/>
          <p:nvPr>
            <p:ph idx="1" type="body"/>
          </p:nvPr>
        </p:nvSpPr>
        <p:spPr>
          <a:xfrm>
            <a:off x="1303800" y="234225"/>
            <a:ext cx="7030500" cy="429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solidFill>
                  <a:srgbClr val="273239"/>
                </a:solidFill>
                <a:highlight>
                  <a:srgbClr val="FFFFFF"/>
                </a:highlight>
                <a:latin typeface="Arial"/>
                <a:ea typeface="Arial"/>
                <a:cs typeface="Arial"/>
                <a:sym typeface="Arial"/>
              </a:rPr>
              <a:t>We can see, it returns the address of the object in the memory, which is not that useful.</a:t>
            </a:r>
            <a:endParaRPr>
              <a:solidFill>
                <a:srgbClr val="273239"/>
              </a:solidFill>
              <a:highlight>
                <a:srgbClr val="FFFFFF"/>
              </a:highlight>
              <a:latin typeface="Arial"/>
              <a:ea typeface="Arial"/>
              <a:cs typeface="Arial"/>
              <a:sym typeface="Arial"/>
            </a:endParaRPr>
          </a:p>
          <a:p>
            <a:pPr indent="0" lvl="0" marL="0" rtl="0" algn="l">
              <a:spcBef>
                <a:spcPts val="800"/>
              </a:spcBef>
              <a:spcAft>
                <a:spcPts val="0"/>
              </a:spcAft>
              <a:buNone/>
            </a:pPr>
            <a:r>
              <a:rPr lang="bg">
                <a:solidFill>
                  <a:srgbClr val="273239"/>
                </a:solidFill>
                <a:highlight>
                  <a:srgbClr val="FFFFFF"/>
                </a:highlight>
                <a:latin typeface="Arial"/>
                <a:ea typeface="Arial"/>
                <a:cs typeface="Arial"/>
                <a:sym typeface="Arial"/>
              </a:rPr>
              <a:t>Let’s look into how we can overload the </a:t>
            </a:r>
            <a:r>
              <a:rPr b="1" lang="bg">
                <a:solidFill>
                  <a:srgbClr val="273239"/>
                </a:solidFill>
                <a:highlight>
                  <a:srgbClr val="FFFFFF"/>
                </a:highlight>
                <a:latin typeface="Arial"/>
                <a:ea typeface="Arial"/>
                <a:cs typeface="Arial"/>
                <a:sym typeface="Arial"/>
              </a:rPr>
              <a:t>__repr__</a:t>
            </a:r>
            <a:r>
              <a:rPr lang="bg">
                <a:solidFill>
                  <a:srgbClr val="273239"/>
                </a:solidFill>
                <a:highlight>
                  <a:srgbClr val="FFFFFF"/>
                </a:highlight>
                <a:latin typeface="Arial"/>
                <a:ea typeface="Arial"/>
                <a:cs typeface="Arial"/>
                <a:sym typeface="Arial"/>
              </a:rPr>
              <a:t> method to return a useful object representation.</a:t>
            </a:r>
            <a:endParaRPr>
              <a:solidFill>
                <a:srgbClr val="273239"/>
              </a:solidFill>
              <a:highlight>
                <a:srgbClr val="FFFFFF"/>
              </a:highlight>
              <a:latin typeface="Arial"/>
              <a:ea typeface="Arial"/>
              <a:cs typeface="Arial"/>
              <a:sym typeface="Arial"/>
            </a:endParaRPr>
          </a:p>
          <a:p>
            <a:pPr indent="0" lvl="0" marL="0" rtl="0" algn="l">
              <a:spcBef>
                <a:spcPts val="800"/>
              </a:spcBef>
              <a:spcAft>
                <a:spcPts val="0"/>
              </a:spcAft>
              <a:buNone/>
            </a:pPr>
            <a:r>
              <a:rPr lang="bg"/>
              <a:t>Add:</a:t>
            </a:r>
            <a:endParaRPr/>
          </a:p>
          <a:p>
            <a:pPr indent="0" lvl="0" marL="0" rtl="0" algn="l">
              <a:spcBef>
                <a:spcPts val="1200"/>
              </a:spcBef>
              <a:spcAft>
                <a:spcPts val="0"/>
              </a:spcAft>
              <a:buNone/>
            </a:pPr>
            <a:r>
              <a:rPr lang="bg" sz="1100">
                <a:solidFill>
                  <a:srgbClr val="273239"/>
                </a:solidFill>
                <a:highlight>
                  <a:srgbClr val="FFFFFF"/>
                </a:highlight>
                <a:latin typeface="Courier New"/>
                <a:ea typeface="Courier New"/>
                <a:cs typeface="Courier New"/>
                <a:sym typeface="Courier New"/>
              </a:rPr>
              <a:t>def __repr__(self):</a:t>
            </a:r>
            <a:endParaRPr sz="1100">
              <a:solidFill>
                <a:srgbClr val="273239"/>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bg" sz="1100">
                <a:solidFill>
                  <a:srgbClr val="273239"/>
                </a:solidFill>
                <a:highlight>
                  <a:srgbClr val="FFFFFF"/>
                </a:highlight>
                <a:latin typeface="Courier New"/>
                <a:ea typeface="Courier New"/>
                <a:cs typeface="Courier New"/>
                <a:sym typeface="Courier New"/>
              </a:rPr>
              <a:t>        """object representation"""</a:t>
            </a:r>
            <a:endParaRPr sz="1100">
              <a:solidFill>
                <a:srgbClr val="273239"/>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bg" sz="1100">
                <a:solidFill>
                  <a:srgbClr val="273239"/>
                </a:solidFill>
                <a:highlight>
                  <a:srgbClr val="FFFFFF"/>
                </a:highlight>
                <a:latin typeface="Courier New"/>
                <a:ea typeface="Courier New"/>
                <a:cs typeface="Courier New"/>
                <a:sym typeface="Courier New"/>
              </a:rPr>
              <a:t>        return 'RectangleClass(area =% d, breadth =% d)' %\</a:t>
            </a:r>
            <a:endParaRPr sz="1100">
              <a:solidFill>
                <a:srgbClr val="273239"/>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bg" sz="1100">
                <a:solidFill>
                  <a:srgbClr val="273239"/>
                </a:solidFill>
                <a:highlight>
                  <a:srgbClr val="FFFFFF"/>
                </a:highlight>
                <a:latin typeface="Courier New"/>
                <a:ea typeface="Courier New"/>
                <a:cs typeface="Courier New"/>
                <a:sym typeface="Courier New"/>
              </a:rPr>
              <a:t>               (self._area, self._breadth)</a:t>
            </a:r>
            <a:endParaRPr sz="1100">
              <a:solidFill>
                <a:srgbClr val="273239"/>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bg"/>
              <a:t>to our </a:t>
            </a:r>
            <a:r>
              <a:rPr b="1" lang="bg"/>
              <a:t>RectangleClass, </a:t>
            </a:r>
            <a:r>
              <a:rPr lang="bg"/>
              <a:t>then:</a:t>
            </a:r>
            <a:endParaRPr/>
          </a:p>
          <a:p>
            <a:pPr indent="0" lvl="0" marL="0" rtl="0" algn="l">
              <a:spcBef>
                <a:spcPts val="1200"/>
              </a:spcBef>
              <a:spcAft>
                <a:spcPts val="0"/>
              </a:spcAft>
              <a:buNone/>
            </a:pPr>
            <a:r>
              <a:rPr lang="bg" sz="1100">
                <a:solidFill>
                  <a:srgbClr val="273239"/>
                </a:solidFill>
                <a:highlight>
                  <a:srgbClr val="FFFFFF"/>
                </a:highlight>
                <a:latin typeface="Courier New"/>
                <a:ea typeface="Courier New"/>
                <a:cs typeface="Courier New"/>
                <a:sym typeface="Courier New"/>
              </a:rPr>
              <a:t>RectangleClass(90, 5)   </a:t>
            </a:r>
            <a:endParaRPr sz="1100">
              <a:solidFill>
                <a:srgbClr val="273239"/>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bg" sz="1100">
                <a:solidFill>
                  <a:srgbClr val="273239"/>
                </a:solidFill>
                <a:highlight>
                  <a:srgbClr val="FFFFFF"/>
                </a:highlight>
                <a:latin typeface="Courier New"/>
                <a:ea typeface="Courier New"/>
                <a:cs typeface="Courier New"/>
                <a:sym typeface="Courier New"/>
              </a:rPr>
              <a:t>RectangleClass(80, 4)  </a:t>
            </a:r>
            <a:endParaRPr sz="1100">
              <a:solidFill>
                <a:srgbClr val="273239"/>
              </a:solidFill>
              <a:highlight>
                <a:srgbClr val="FFFFFF"/>
              </a:highlight>
              <a:latin typeface="Courier New"/>
              <a:ea typeface="Courier New"/>
              <a:cs typeface="Courier New"/>
              <a:sym typeface="Courier New"/>
            </a:endParaRPr>
          </a:p>
          <a:p>
            <a:pPr indent="0" lvl="0" marL="0" rtl="0" algn="l">
              <a:spcBef>
                <a:spcPts val="120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37"/>
          <p:cNvSpPr txBox="1"/>
          <p:nvPr>
            <p:ph idx="1" type="body"/>
          </p:nvPr>
        </p:nvSpPr>
        <p:spPr>
          <a:xfrm>
            <a:off x="1303800" y="215475"/>
            <a:ext cx="7030500" cy="431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bg">
                <a:solidFill>
                  <a:srgbClr val="273239"/>
                </a:solidFill>
                <a:highlight>
                  <a:srgbClr val="FFFFFF"/>
                </a:highlight>
                <a:latin typeface="Arial"/>
                <a:ea typeface="Arial"/>
                <a:cs typeface="Arial"/>
                <a:sym typeface="Arial"/>
              </a:rPr>
              <a:t>Output</a:t>
            </a:r>
            <a:endParaRPr b="1">
              <a:solidFill>
                <a:srgbClr val="273239"/>
              </a:solidFill>
              <a:highlight>
                <a:srgbClr val="FFFFFF"/>
              </a:highlight>
              <a:latin typeface="Arial"/>
              <a:ea typeface="Arial"/>
              <a:cs typeface="Arial"/>
              <a:sym typeface="Arial"/>
            </a:endParaRPr>
          </a:p>
          <a:p>
            <a:pPr indent="0" lvl="0" marL="0" rtl="0" algn="l">
              <a:spcBef>
                <a:spcPts val="1200"/>
              </a:spcBef>
              <a:spcAft>
                <a:spcPts val="0"/>
              </a:spcAft>
              <a:buNone/>
            </a:pPr>
            <a:r>
              <a:rPr lang="bg" sz="1200">
                <a:solidFill>
                  <a:srgbClr val="273239"/>
                </a:solidFill>
                <a:latin typeface="Courier New"/>
                <a:ea typeface="Courier New"/>
                <a:cs typeface="Courier New"/>
                <a:sym typeface="Courier New"/>
              </a:rPr>
              <a:t>RectangleClass(area=90, breadth=5)</a:t>
            </a:r>
            <a:endParaRPr sz="1200">
              <a:solidFill>
                <a:srgbClr val="273239"/>
              </a:solidFill>
              <a:latin typeface="Courier New"/>
              <a:ea typeface="Courier New"/>
              <a:cs typeface="Courier New"/>
              <a:sym typeface="Courier New"/>
            </a:endParaRPr>
          </a:p>
          <a:p>
            <a:pPr indent="0" lvl="0" marL="0" marR="190500" rtl="0" algn="l">
              <a:spcBef>
                <a:spcPts val="1200"/>
              </a:spcBef>
              <a:spcAft>
                <a:spcPts val="0"/>
              </a:spcAft>
              <a:buNone/>
            </a:pPr>
            <a:r>
              <a:rPr lang="bg" sz="1200">
                <a:solidFill>
                  <a:srgbClr val="273239"/>
                </a:solidFill>
                <a:latin typeface="Courier New"/>
                <a:ea typeface="Courier New"/>
                <a:cs typeface="Courier New"/>
                <a:sym typeface="Courier New"/>
              </a:rPr>
              <a:t>RectangleClass(area=80, breadth=4)</a:t>
            </a:r>
            <a:endParaRPr sz="1200">
              <a:solidFill>
                <a:srgbClr val="273239"/>
              </a:solidFill>
              <a:latin typeface="Courier New"/>
              <a:ea typeface="Courier New"/>
              <a:cs typeface="Courier New"/>
              <a:sym typeface="Courier New"/>
            </a:endParaRPr>
          </a:p>
          <a:p>
            <a:pPr indent="0" lvl="0" marL="0" rtl="0" algn="l">
              <a:spcBef>
                <a:spcPts val="800"/>
              </a:spcBef>
              <a:spcAft>
                <a:spcPts val="12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38"/>
          <p:cNvSpPr txBox="1"/>
          <p:nvPr>
            <p:ph type="title"/>
          </p:nvPr>
        </p:nvSpPr>
        <p:spPr>
          <a:xfrm>
            <a:off x="1345975" y="97350"/>
            <a:ext cx="7030500" cy="5913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bg"/>
              <a:t>Metaclasses</a:t>
            </a:r>
            <a:endParaRPr/>
          </a:p>
        </p:txBody>
      </p:sp>
      <p:sp>
        <p:nvSpPr>
          <p:cNvPr id="409" name="Google Shape;409;p38"/>
          <p:cNvSpPr txBox="1"/>
          <p:nvPr>
            <p:ph idx="1" type="body"/>
          </p:nvPr>
        </p:nvSpPr>
        <p:spPr>
          <a:xfrm>
            <a:off x="1303800" y="749500"/>
            <a:ext cx="7030500" cy="3782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t>Abstract Base Classes (ABCs) ensure that derived classes implement</a:t>
            </a:r>
            <a:endParaRPr/>
          </a:p>
          <a:p>
            <a:pPr indent="0" lvl="0" marL="0" rtl="0" algn="l">
              <a:spcBef>
                <a:spcPts val="1200"/>
              </a:spcBef>
              <a:spcAft>
                <a:spcPts val="0"/>
              </a:spcAft>
              <a:buNone/>
            </a:pPr>
            <a:r>
              <a:rPr lang="bg"/>
              <a:t>particular methods from the base class. In this chapter you’ll learn</a:t>
            </a:r>
            <a:endParaRPr/>
          </a:p>
          <a:p>
            <a:pPr indent="0" lvl="0" marL="0" rtl="0" algn="l">
              <a:spcBef>
                <a:spcPts val="1200"/>
              </a:spcBef>
              <a:spcAft>
                <a:spcPts val="0"/>
              </a:spcAft>
              <a:buNone/>
            </a:pPr>
            <a:r>
              <a:rPr lang="bg"/>
              <a:t>about the benefits of abstract base classes and how to define them</a:t>
            </a:r>
            <a:endParaRPr/>
          </a:p>
          <a:p>
            <a:pPr indent="0" lvl="0" marL="0" rtl="0" algn="l">
              <a:spcBef>
                <a:spcPts val="1200"/>
              </a:spcBef>
              <a:spcAft>
                <a:spcPts val="0"/>
              </a:spcAft>
              <a:buNone/>
            </a:pPr>
            <a:r>
              <a:rPr lang="bg"/>
              <a:t>with Python’s built-in abc module.</a:t>
            </a:r>
            <a:endParaRPr/>
          </a:p>
          <a:p>
            <a:pPr indent="0" lvl="0" marL="0" rtl="0" algn="l">
              <a:spcBef>
                <a:spcPts val="1200"/>
              </a:spcBef>
              <a:spcAft>
                <a:spcPts val="0"/>
              </a:spcAft>
              <a:buNone/>
            </a:pPr>
            <a:r>
              <a:rPr lang="bg"/>
              <a:t>What they help for?</a:t>
            </a:r>
            <a:endParaRPr/>
          </a:p>
          <a:p>
            <a:pPr indent="-311150" lvl="0" marL="457200" rtl="0" algn="l">
              <a:spcBef>
                <a:spcPts val="1200"/>
              </a:spcBef>
              <a:spcAft>
                <a:spcPts val="0"/>
              </a:spcAft>
              <a:buSzPts val="1300"/>
              <a:buChar char="●"/>
            </a:pPr>
            <a:r>
              <a:rPr lang="bg"/>
              <a:t>instantiating the base class is impossible</a:t>
            </a:r>
            <a:endParaRPr/>
          </a:p>
          <a:p>
            <a:pPr indent="-311150" lvl="0" marL="457200" rtl="0" algn="l">
              <a:spcBef>
                <a:spcPts val="0"/>
              </a:spcBef>
              <a:spcAft>
                <a:spcPts val="0"/>
              </a:spcAft>
              <a:buSzPts val="1300"/>
              <a:buChar char="●"/>
            </a:pPr>
            <a:r>
              <a:rPr lang="bg"/>
              <a:t>forgetting to implement interface methods in one of the subclasses raises an error as early as possible.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39"/>
          <p:cNvSpPr txBox="1"/>
          <p:nvPr>
            <p:ph idx="1" type="body"/>
          </p:nvPr>
        </p:nvSpPr>
        <p:spPr>
          <a:xfrm>
            <a:off x="1303800" y="112425"/>
            <a:ext cx="7030500" cy="48249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bg"/>
              <a:t>Now why would you want to use Python’s abc module to solve this problem?</a:t>
            </a:r>
            <a:endParaRPr/>
          </a:p>
          <a:p>
            <a:pPr indent="0" lvl="0" marL="0" rtl="0" algn="l">
              <a:spcBef>
                <a:spcPts val="1200"/>
              </a:spcBef>
              <a:spcAft>
                <a:spcPts val="0"/>
              </a:spcAft>
              <a:buNone/>
            </a:pPr>
            <a:r>
              <a:rPr lang="bg"/>
              <a:t>To enforce that a derived class implements a number of methods from the base class, something like this Python idiom is typically used.</a:t>
            </a:r>
            <a:endParaRPr/>
          </a:p>
          <a:p>
            <a:pPr indent="0" lvl="0" marL="0" rtl="0" algn="l">
              <a:spcBef>
                <a:spcPts val="1200"/>
              </a:spcBef>
              <a:spcAft>
                <a:spcPts val="0"/>
              </a:spcAft>
              <a:buNone/>
            </a:pPr>
            <a:r>
              <a:rPr lang="bg" sz="1000">
                <a:solidFill>
                  <a:srgbClr val="CC7832"/>
                </a:solidFill>
                <a:highlight>
                  <a:schemeClr val="lt1"/>
                </a:highlight>
                <a:latin typeface="Courier New"/>
                <a:ea typeface="Courier New"/>
                <a:cs typeface="Courier New"/>
                <a:sym typeface="Courier New"/>
              </a:rPr>
              <a:t>class </a:t>
            </a:r>
            <a:r>
              <a:rPr lang="bg" sz="1000">
                <a:solidFill>
                  <a:srgbClr val="A9B7C6"/>
                </a:solidFill>
                <a:highlight>
                  <a:schemeClr val="lt1"/>
                </a:highlight>
                <a:latin typeface="Courier New"/>
                <a:ea typeface="Courier New"/>
                <a:cs typeface="Courier New"/>
                <a:sym typeface="Courier New"/>
              </a:rPr>
              <a:t>Base:</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A9B7C6"/>
                </a:solidFill>
                <a:highlight>
                  <a:schemeClr val="lt1"/>
                </a:highlight>
                <a:latin typeface="Courier New"/>
                <a:ea typeface="Courier New"/>
                <a:cs typeface="Courier New"/>
                <a:sym typeface="Courier New"/>
              </a:rPr>
              <a:t>   </a:t>
            </a:r>
            <a:r>
              <a:rPr lang="bg" sz="1000">
                <a:solidFill>
                  <a:srgbClr val="CC7832"/>
                </a:solidFill>
                <a:highlight>
                  <a:schemeClr val="lt1"/>
                </a:highlight>
                <a:latin typeface="Courier New"/>
                <a:ea typeface="Courier New"/>
                <a:cs typeface="Courier New"/>
                <a:sym typeface="Courier New"/>
              </a:rPr>
              <a:t>def </a:t>
            </a:r>
            <a:r>
              <a:rPr lang="bg" sz="1000">
                <a:solidFill>
                  <a:srgbClr val="FFC66D"/>
                </a:solidFill>
                <a:highlight>
                  <a:schemeClr val="lt1"/>
                </a:highlight>
                <a:latin typeface="Courier New"/>
                <a:ea typeface="Courier New"/>
                <a:cs typeface="Courier New"/>
                <a:sym typeface="Courier New"/>
              </a:rPr>
              <a:t>foo</a:t>
            </a:r>
            <a:r>
              <a:rPr lang="bg" sz="1000">
                <a:solidFill>
                  <a:srgbClr val="A9B7C6"/>
                </a:solidFill>
                <a:highlight>
                  <a:schemeClr val="lt1"/>
                </a:highlight>
                <a:latin typeface="Courier New"/>
                <a:ea typeface="Courier New"/>
                <a:cs typeface="Courier New"/>
                <a:sym typeface="Courier New"/>
              </a:rPr>
              <a:t>(</a:t>
            </a:r>
            <a:r>
              <a:rPr lang="bg" sz="1000">
                <a:solidFill>
                  <a:srgbClr val="94558D"/>
                </a:solidFill>
                <a:highlight>
                  <a:schemeClr val="lt1"/>
                </a:highlight>
                <a:latin typeface="Courier New"/>
                <a:ea typeface="Courier New"/>
                <a:cs typeface="Courier New"/>
                <a:sym typeface="Courier New"/>
              </a:rPr>
              <a:t>self</a:t>
            </a:r>
            <a:r>
              <a:rPr lang="bg" sz="1000">
                <a:solidFill>
                  <a:srgbClr val="A9B7C6"/>
                </a:solidFill>
                <a:highlight>
                  <a:schemeClr val="lt1"/>
                </a:highlight>
                <a:latin typeface="Courier New"/>
                <a:ea typeface="Courier New"/>
                <a:cs typeface="Courier New"/>
                <a:sym typeface="Courier New"/>
              </a:rPr>
              <a:t>):</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A9B7C6"/>
                </a:solidFill>
                <a:highlight>
                  <a:schemeClr val="lt1"/>
                </a:highlight>
                <a:latin typeface="Courier New"/>
                <a:ea typeface="Courier New"/>
                <a:cs typeface="Courier New"/>
                <a:sym typeface="Courier New"/>
              </a:rPr>
              <a:t>       </a:t>
            </a:r>
            <a:r>
              <a:rPr lang="bg" sz="1000">
                <a:solidFill>
                  <a:srgbClr val="CC7832"/>
                </a:solidFill>
                <a:highlight>
                  <a:schemeClr val="lt1"/>
                </a:highlight>
                <a:latin typeface="Courier New"/>
                <a:ea typeface="Courier New"/>
                <a:cs typeface="Courier New"/>
                <a:sym typeface="Courier New"/>
              </a:rPr>
              <a:t>raise </a:t>
            </a:r>
            <a:r>
              <a:rPr lang="bg" sz="1000">
                <a:solidFill>
                  <a:srgbClr val="8888C6"/>
                </a:solidFill>
                <a:highlight>
                  <a:schemeClr val="lt1"/>
                </a:highlight>
                <a:latin typeface="Courier New"/>
                <a:ea typeface="Courier New"/>
                <a:cs typeface="Courier New"/>
                <a:sym typeface="Courier New"/>
              </a:rPr>
              <a:t>NotImplementedError</a:t>
            </a:r>
            <a:r>
              <a:rPr lang="bg" sz="1000">
                <a:solidFill>
                  <a:srgbClr val="A9B7C6"/>
                </a:solidFill>
                <a:highlight>
                  <a:schemeClr val="lt1"/>
                </a:highlight>
                <a:latin typeface="Courier New"/>
                <a:ea typeface="Courier New"/>
                <a:cs typeface="Courier New"/>
                <a:sym typeface="Courier New"/>
              </a:rPr>
              <a:t>()</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A9B7C6"/>
                </a:solidFill>
                <a:highlight>
                  <a:schemeClr val="lt1"/>
                </a:highlight>
                <a:latin typeface="Courier New"/>
                <a:ea typeface="Courier New"/>
                <a:cs typeface="Courier New"/>
                <a:sym typeface="Courier New"/>
              </a:rPr>
              <a:t>   </a:t>
            </a:r>
            <a:r>
              <a:rPr lang="bg" sz="1000">
                <a:solidFill>
                  <a:srgbClr val="CC7832"/>
                </a:solidFill>
                <a:highlight>
                  <a:schemeClr val="lt1"/>
                </a:highlight>
                <a:latin typeface="Courier New"/>
                <a:ea typeface="Courier New"/>
                <a:cs typeface="Courier New"/>
                <a:sym typeface="Courier New"/>
              </a:rPr>
              <a:t>def </a:t>
            </a:r>
            <a:r>
              <a:rPr lang="bg" sz="1000">
                <a:solidFill>
                  <a:srgbClr val="FFC66D"/>
                </a:solidFill>
                <a:highlight>
                  <a:schemeClr val="lt1"/>
                </a:highlight>
                <a:latin typeface="Courier New"/>
                <a:ea typeface="Courier New"/>
                <a:cs typeface="Courier New"/>
                <a:sym typeface="Courier New"/>
              </a:rPr>
              <a:t>bar</a:t>
            </a:r>
            <a:r>
              <a:rPr lang="bg" sz="1000">
                <a:solidFill>
                  <a:srgbClr val="A9B7C6"/>
                </a:solidFill>
                <a:highlight>
                  <a:schemeClr val="lt1"/>
                </a:highlight>
                <a:latin typeface="Courier New"/>
                <a:ea typeface="Courier New"/>
                <a:cs typeface="Courier New"/>
                <a:sym typeface="Courier New"/>
              </a:rPr>
              <a:t>(</a:t>
            </a:r>
            <a:r>
              <a:rPr lang="bg" sz="1000">
                <a:solidFill>
                  <a:srgbClr val="94558D"/>
                </a:solidFill>
                <a:highlight>
                  <a:schemeClr val="lt1"/>
                </a:highlight>
                <a:latin typeface="Courier New"/>
                <a:ea typeface="Courier New"/>
                <a:cs typeface="Courier New"/>
                <a:sym typeface="Courier New"/>
              </a:rPr>
              <a:t>self</a:t>
            </a:r>
            <a:r>
              <a:rPr lang="bg" sz="1000">
                <a:solidFill>
                  <a:srgbClr val="A9B7C6"/>
                </a:solidFill>
                <a:highlight>
                  <a:schemeClr val="lt1"/>
                </a:highlight>
                <a:latin typeface="Courier New"/>
                <a:ea typeface="Courier New"/>
                <a:cs typeface="Courier New"/>
                <a:sym typeface="Courier New"/>
              </a:rPr>
              <a:t>):</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A9B7C6"/>
                </a:solidFill>
                <a:highlight>
                  <a:schemeClr val="lt1"/>
                </a:highlight>
                <a:latin typeface="Courier New"/>
                <a:ea typeface="Courier New"/>
                <a:cs typeface="Courier New"/>
                <a:sym typeface="Courier New"/>
              </a:rPr>
              <a:t>       </a:t>
            </a:r>
            <a:r>
              <a:rPr lang="bg" sz="1000">
                <a:solidFill>
                  <a:srgbClr val="CC7832"/>
                </a:solidFill>
                <a:highlight>
                  <a:schemeClr val="lt1"/>
                </a:highlight>
                <a:latin typeface="Courier New"/>
                <a:ea typeface="Courier New"/>
                <a:cs typeface="Courier New"/>
                <a:sym typeface="Courier New"/>
              </a:rPr>
              <a:t>raise </a:t>
            </a:r>
            <a:r>
              <a:rPr lang="bg" sz="1000">
                <a:solidFill>
                  <a:srgbClr val="8888C6"/>
                </a:solidFill>
                <a:highlight>
                  <a:schemeClr val="lt1"/>
                </a:highlight>
                <a:latin typeface="Courier New"/>
                <a:ea typeface="Courier New"/>
                <a:cs typeface="Courier New"/>
                <a:sym typeface="Courier New"/>
              </a:rPr>
              <a:t>NotImplementedError</a:t>
            </a:r>
            <a:r>
              <a:rPr lang="bg" sz="1000">
                <a:solidFill>
                  <a:srgbClr val="A9B7C6"/>
                </a:solidFill>
                <a:highlight>
                  <a:schemeClr val="lt1"/>
                </a:highlight>
                <a:latin typeface="Courier New"/>
                <a:ea typeface="Courier New"/>
                <a:cs typeface="Courier New"/>
                <a:sym typeface="Courier New"/>
              </a:rPr>
              <a:t>()</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t/>
            </a:r>
            <a:endParaRPr sz="1000">
              <a:solidFill>
                <a:srgbClr val="A9B7C6"/>
              </a:solidFill>
              <a:highlight>
                <a:srgbClr val="2B2B2B"/>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CC7832"/>
                </a:solidFill>
                <a:highlight>
                  <a:schemeClr val="lt1"/>
                </a:highlight>
                <a:latin typeface="Courier New"/>
                <a:ea typeface="Courier New"/>
                <a:cs typeface="Courier New"/>
                <a:sym typeface="Courier New"/>
              </a:rPr>
              <a:t>class </a:t>
            </a:r>
            <a:r>
              <a:rPr lang="bg" sz="1000">
                <a:solidFill>
                  <a:srgbClr val="A9B7C6"/>
                </a:solidFill>
                <a:highlight>
                  <a:schemeClr val="lt1"/>
                </a:highlight>
                <a:latin typeface="Courier New"/>
                <a:ea typeface="Courier New"/>
                <a:cs typeface="Courier New"/>
                <a:sym typeface="Courier New"/>
              </a:rPr>
              <a:t>Concrete(Base):</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A9B7C6"/>
                </a:solidFill>
                <a:highlight>
                  <a:schemeClr val="lt1"/>
                </a:highlight>
                <a:latin typeface="Courier New"/>
                <a:ea typeface="Courier New"/>
                <a:cs typeface="Courier New"/>
                <a:sym typeface="Courier New"/>
              </a:rPr>
              <a:t>   </a:t>
            </a:r>
            <a:r>
              <a:rPr lang="bg" sz="1000">
                <a:solidFill>
                  <a:srgbClr val="CC7832"/>
                </a:solidFill>
                <a:highlight>
                  <a:schemeClr val="lt1"/>
                </a:highlight>
                <a:latin typeface="Courier New"/>
                <a:ea typeface="Courier New"/>
                <a:cs typeface="Courier New"/>
                <a:sym typeface="Courier New"/>
              </a:rPr>
              <a:t>def </a:t>
            </a:r>
            <a:r>
              <a:rPr lang="bg" sz="1000">
                <a:solidFill>
                  <a:srgbClr val="FFC66D"/>
                </a:solidFill>
                <a:highlight>
                  <a:schemeClr val="lt1"/>
                </a:highlight>
                <a:latin typeface="Courier New"/>
                <a:ea typeface="Courier New"/>
                <a:cs typeface="Courier New"/>
                <a:sym typeface="Courier New"/>
              </a:rPr>
              <a:t>foo</a:t>
            </a:r>
            <a:r>
              <a:rPr lang="bg" sz="1000">
                <a:solidFill>
                  <a:srgbClr val="A9B7C6"/>
                </a:solidFill>
                <a:highlight>
                  <a:schemeClr val="lt1"/>
                </a:highlight>
                <a:latin typeface="Courier New"/>
                <a:ea typeface="Courier New"/>
                <a:cs typeface="Courier New"/>
                <a:sym typeface="Courier New"/>
              </a:rPr>
              <a:t>(</a:t>
            </a:r>
            <a:r>
              <a:rPr lang="bg" sz="1000">
                <a:solidFill>
                  <a:srgbClr val="94558D"/>
                </a:solidFill>
                <a:highlight>
                  <a:schemeClr val="lt1"/>
                </a:highlight>
                <a:latin typeface="Courier New"/>
                <a:ea typeface="Courier New"/>
                <a:cs typeface="Courier New"/>
                <a:sym typeface="Courier New"/>
              </a:rPr>
              <a:t>self</a:t>
            </a:r>
            <a:r>
              <a:rPr lang="bg" sz="1000">
                <a:solidFill>
                  <a:srgbClr val="A9B7C6"/>
                </a:solidFill>
                <a:highlight>
                  <a:schemeClr val="lt1"/>
                </a:highlight>
                <a:latin typeface="Courier New"/>
                <a:ea typeface="Courier New"/>
                <a:cs typeface="Courier New"/>
                <a:sym typeface="Courier New"/>
              </a:rPr>
              <a:t>):</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A9B7C6"/>
                </a:solidFill>
                <a:highlight>
                  <a:schemeClr val="lt1"/>
                </a:highlight>
                <a:latin typeface="Courier New"/>
                <a:ea typeface="Courier New"/>
                <a:cs typeface="Courier New"/>
                <a:sym typeface="Courier New"/>
              </a:rPr>
              <a:t>       </a:t>
            </a:r>
            <a:r>
              <a:rPr lang="bg" sz="1000">
                <a:solidFill>
                  <a:srgbClr val="CC7832"/>
                </a:solidFill>
                <a:highlight>
                  <a:schemeClr val="lt1"/>
                </a:highlight>
                <a:latin typeface="Courier New"/>
                <a:ea typeface="Courier New"/>
                <a:cs typeface="Courier New"/>
                <a:sym typeface="Courier New"/>
              </a:rPr>
              <a:t>return </a:t>
            </a:r>
            <a:r>
              <a:rPr lang="bg" sz="1000">
                <a:solidFill>
                  <a:srgbClr val="6A8759"/>
                </a:solidFill>
                <a:highlight>
                  <a:schemeClr val="lt1"/>
                </a:highlight>
                <a:latin typeface="Courier New"/>
                <a:ea typeface="Courier New"/>
                <a:cs typeface="Courier New"/>
                <a:sym typeface="Courier New"/>
              </a:rPr>
              <a:t>"foo() called"</a:t>
            </a:r>
            <a:endParaRPr sz="1000">
              <a:solidFill>
                <a:srgbClr val="6A8759"/>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6A8759"/>
                </a:solidFill>
                <a:highlight>
                  <a:schemeClr val="lt1"/>
                </a:highlight>
                <a:latin typeface="Courier New"/>
                <a:ea typeface="Courier New"/>
                <a:cs typeface="Courier New"/>
                <a:sym typeface="Courier New"/>
              </a:rPr>
              <a:t>   </a:t>
            </a:r>
            <a:r>
              <a:rPr lang="bg" sz="1000">
                <a:solidFill>
                  <a:srgbClr val="808080"/>
                </a:solidFill>
                <a:highlight>
                  <a:schemeClr val="lt1"/>
                </a:highlight>
                <a:latin typeface="Courier New"/>
                <a:ea typeface="Courier New"/>
                <a:cs typeface="Courier New"/>
                <a:sym typeface="Courier New"/>
              </a:rPr>
              <a:t># Oh no, we forgot to override bar()...</a:t>
            </a:r>
            <a:endParaRPr sz="1000">
              <a:solidFill>
                <a:srgbClr val="808080"/>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808080"/>
                </a:solidFill>
                <a:highlight>
                  <a:schemeClr val="lt1"/>
                </a:highlight>
                <a:latin typeface="Courier New"/>
                <a:ea typeface="Courier New"/>
                <a:cs typeface="Courier New"/>
                <a:sym typeface="Courier New"/>
              </a:rPr>
              <a:t>   # def bar(self):</a:t>
            </a:r>
            <a:endParaRPr sz="1000">
              <a:solidFill>
                <a:srgbClr val="808080"/>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808080"/>
                </a:solidFill>
                <a:highlight>
                  <a:schemeClr val="lt1"/>
                </a:highlight>
                <a:latin typeface="Courier New"/>
                <a:ea typeface="Courier New"/>
                <a:cs typeface="Courier New"/>
                <a:sym typeface="Courier New"/>
              </a:rPr>
              <a:t>   #     return "bar() called"</a:t>
            </a:r>
            <a:endParaRPr sz="1000">
              <a:solidFill>
                <a:srgbClr val="808080"/>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40"/>
          <p:cNvSpPr txBox="1"/>
          <p:nvPr>
            <p:ph idx="1" type="body"/>
          </p:nvPr>
        </p:nvSpPr>
        <p:spPr>
          <a:xfrm>
            <a:off x="1303800" y="56225"/>
            <a:ext cx="7030500" cy="447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t>So, what do we get from this first attempt at solving the problem? Calling methods on an instance of Base correctly raises </a:t>
            </a:r>
            <a:r>
              <a:rPr b="1" lang="bg"/>
              <a:t>NotImplementedError</a:t>
            </a:r>
            <a:r>
              <a:rPr lang="bg"/>
              <a:t> exceptions:</a:t>
            </a:r>
            <a:endParaRPr/>
          </a:p>
          <a:p>
            <a:pPr indent="0" lvl="0" marL="0" rtl="0" algn="l">
              <a:spcBef>
                <a:spcPts val="1200"/>
              </a:spcBef>
              <a:spcAft>
                <a:spcPts val="0"/>
              </a:spcAft>
              <a:buNone/>
            </a:pPr>
            <a:r>
              <a:rPr b="1" lang="bg"/>
              <a:t>b = Base()</a:t>
            </a:r>
            <a:endParaRPr b="1"/>
          </a:p>
          <a:p>
            <a:pPr indent="0" lvl="0" marL="0" rtl="0" algn="l">
              <a:spcBef>
                <a:spcPts val="1200"/>
              </a:spcBef>
              <a:spcAft>
                <a:spcPts val="0"/>
              </a:spcAft>
              <a:buNone/>
            </a:pPr>
            <a:r>
              <a:rPr b="1" lang="bg"/>
              <a:t>b.foo()</a:t>
            </a:r>
            <a:endParaRPr b="1"/>
          </a:p>
          <a:p>
            <a:pPr indent="0" lvl="0" marL="0" rtl="0" algn="l">
              <a:spcBef>
                <a:spcPts val="1200"/>
              </a:spcBef>
              <a:spcAft>
                <a:spcPts val="0"/>
              </a:spcAft>
              <a:buNone/>
            </a:pPr>
            <a:r>
              <a:rPr lang="bg">
                <a:solidFill>
                  <a:srgbClr val="FF0000"/>
                </a:solidFill>
              </a:rPr>
              <a:t>Traceback (most recent call last):</a:t>
            </a:r>
            <a:endParaRPr>
              <a:solidFill>
                <a:srgbClr val="FF0000"/>
              </a:solidFill>
            </a:endParaRPr>
          </a:p>
          <a:p>
            <a:pPr indent="0" lvl="0" marL="0" rtl="0" algn="l">
              <a:spcBef>
                <a:spcPts val="1200"/>
              </a:spcBef>
              <a:spcAft>
                <a:spcPts val="0"/>
              </a:spcAft>
              <a:buNone/>
            </a:pPr>
            <a:r>
              <a:rPr lang="bg">
                <a:solidFill>
                  <a:srgbClr val="FF0000"/>
                </a:solidFill>
              </a:rPr>
              <a:t>  File "/usr/lib/python3.8/code.py", line 90, in runcode</a:t>
            </a:r>
            <a:endParaRPr>
              <a:solidFill>
                <a:srgbClr val="FF0000"/>
              </a:solidFill>
            </a:endParaRPr>
          </a:p>
          <a:p>
            <a:pPr indent="0" lvl="0" marL="0" rtl="0" algn="l">
              <a:spcBef>
                <a:spcPts val="1200"/>
              </a:spcBef>
              <a:spcAft>
                <a:spcPts val="0"/>
              </a:spcAft>
              <a:buNone/>
            </a:pPr>
            <a:r>
              <a:rPr lang="bg">
                <a:solidFill>
                  <a:srgbClr val="FF0000"/>
                </a:solidFill>
              </a:rPr>
              <a:t>    exec(code, self.locals)</a:t>
            </a:r>
            <a:endParaRPr>
              <a:solidFill>
                <a:srgbClr val="FF0000"/>
              </a:solidFill>
            </a:endParaRPr>
          </a:p>
          <a:p>
            <a:pPr indent="0" lvl="0" marL="0" rtl="0" algn="l">
              <a:spcBef>
                <a:spcPts val="1200"/>
              </a:spcBef>
              <a:spcAft>
                <a:spcPts val="0"/>
              </a:spcAft>
              <a:buNone/>
            </a:pPr>
            <a:r>
              <a:rPr lang="bg">
                <a:solidFill>
                  <a:srgbClr val="FF0000"/>
                </a:solidFill>
              </a:rPr>
              <a:t>  File "&lt;input&gt;", line 19, in &lt;module&gt;</a:t>
            </a:r>
            <a:endParaRPr>
              <a:solidFill>
                <a:srgbClr val="FF0000"/>
              </a:solidFill>
            </a:endParaRPr>
          </a:p>
          <a:p>
            <a:pPr indent="0" lvl="0" marL="0" rtl="0" algn="l">
              <a:spcBef>
                <a:spcPts val="1200"/>
              </a:spcBef>
              <a:spcAft>
                <a:spcPts val="0"/>
              </a:spcAft>
              <a:buNone/>
            </a:pPr>
            <a:r>
              <a:rPr lang="bg">
                <a:solidFill>
                  <a:srgbClr val="FF0000"/>
                </a:solidFill>
              </a:rPr>
              <a:t>  File "&lt;input&gt;", line 3, in foo</a:t>
            </a:r>
            <a:endParaRPr>
              <a:solidFill>
                <a:srgbClr val="FF0000"/>
              </a:solidFill>
            </a:endParaRPr>
          </a:p>
          <a:p>
            <a:pPr indent="0" lvl="0" marL="0" rtl="0" algn="l">
              <a:spcBef>
                <a:spcPts val="1200"/>
              </a:spcBef>
              <a:spcAft>
                <a:spcPts val="0"/>
              </a:spcAft>
              <a:buNone/>
            </a:pPr>
            <a:r>
              <a:rPr lang="bg">
                <a:solidFill>
                  <a:srgbClr val="FF0000"/>
                </a:solidFill>
              </a:rPr>
              <a:t>NotImplementedError</a:t>
            </a:r>
            <a:endParaRPr>
              <a:solidFill>
                <a:srgbClr val="FF0000"/>
              </a:solidFill>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41"/>
          <p:cNvSpPr txBox="1"/>
          <p:nvPr>
            <p:ph idx="1" type="body"/>
          </p:nvPr>
        </p:nvSpPr>
        <p:spPr>
          <a:xfrm>
            <a:off x="1303800" y="79625"/>
            <a:ext cx="7030500" cy="48858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bg"/>
              <a:t>Furthermore, instantiating and using Concrete works as expected.</a:t>
            </a:r>
            <a:endParaRPr/>
          </a:p>
          <a:p>
            <a:pPr indent="0" lvl="0" marL="0" rtl="0" algn="l">
              <a:spcBef>
                <a:spcPts val="1200"/>
              </a:spcBef>
              <a:spcAft>
                <a:spcPts val="0"/>
              </a:spcAft>
              <a:buNone/>
            </a:pPr>
            <a:r>
              <a:rPr lang="bg"/>
              <a:t>And, if we call an unimplemented method like </a:t>
            </a:r>
            <a:r>
              <a:rPr b="1" lang="bg"/>
              <a:t>bar()</a:t>
            </a:r>
            <a:r>
              <a:rPr lang="bg"/>
              <a:t> on it, this also</a:t>
            </a:r>
            <a:endParaRPr/>
          </a:p>
          <a:p>
            <a:pPr indent="0" lvl="0" marL="0" rtl="0" algn="l">
              <a:spcBef>
                <a:spcPts val="1200"/>
              </a:spcBef>
              <a:spcAft>
                <a:spcPts val="0"/>
              </a:spcAft>
              <a:buNone/>
            </a:pPr>
            <a:r>
              <a:rPr lang="bg"/>
              <a:t>raises an exception:</a:t>
            </a:r>
            <a:endParaRPr/>
          </a:p>
          <a:p>
            <a:pPr indent="0" lvl="0" marL="0" rtl="0" algn="l">
              <a:spcBef>
                <a:spcPts val="1200"/>
              </a:spcBef>
              <a:spcAft>
                <a:spcPts val="0"/>
              </a:spcAft>
              <a:buNone/>
            </a:pPr>
            <a:r>
              <a:rPr b="1" lang="bg"/>
              <a:t>c = Concrete()</a:t>
            </a:r>
            <a:endParaRPr b="1"/>
          </a:p>
          <a:p>
            <a:pPr indent="0" lvl="0" marL="0" rtl="0" algn="l">
              <a:spcBef>
                <a:spcPts val="1200"/>
              </a:spcBef>
              <a:spcAft>
                <a:spcPts val="0"/>
              </a:spcAft>
              <a:buNone/>
            </a:pPr>
            <a:r>
              <a:rPr b="1" lang="bg"/>
              <a:t>print(c.foo())</a:t>
            </a:r>
            <a:endParaRPr b="1"/>
          </a:p>
          <a:p>
            <a:pPr indent="0" lvl="0" marL="0" rtl="0" algn="l">
              <a:spcBef>
                <a:spcPts val="1200"/>
              </a:spcBef>
              <a:spcAft>
                <a:spcPts val="0"/>
              </a:spcAft>
              <a:buNone/>
            </a:pPr>
            <a:r>
              <a:rPr b="1" lang="bg"/>
              <a:t>c.bar()</a:t>
            </a:r>
            <a:endParaRPr b="1"/>
          </a:p>
          <a:p>
            <a:pPr indent="0" lvl="0" marL="0" rtl="0" algn="l">
              <a:spcBef>
                <a:spcPts val="1200"/>
              </a:spcBef>
              <a:spcAft>
                <a:spcPts val="0"/>
              </a:spcAft>
              <a:buNone/>
            </a:pPr>
            <a:r>
              <a:rPr b="1" lang="bg"/>
              <a:t>foo() called</a:t>
            </a:r>
            <a:endParaRPr b="1"/>
          </a:p>
          <a:p>
            <a:pPr indent="0" lvl="0" marL="0" rtl="0" algn="l">
              <a:spcBef>
                <a:spcPts val="1200"/>
              </a:spcBef>
              <a:spcAft>
                <a:spcPts val="0"/>
              </a:spcAft>
              <a:buNone/>
            </a:pPr>
            <a:r>
              <a:rPr lang="bg">
                <a:solidFill>
                  <a:srgbClr val="FF0000"/>
                </a:solidFill>
              </a:rPr>
              <a:t>Traceback (most recent call last):</a:t>
            </a:r>
            <a:endParaRPr>
              <a:solidFill>
                <a:srgbClr val="FF0000"/>
              </a:solidFill>
            </a:endParaRPr>
          </a:p>
          <a:p>
            <a:pPr indent="0" lvl="0" marL="0" rtl="0" algn="l">
              <a:spcBef>
                <a:spcPts val="1200"/>
              </a:spcBef>
              <a:spcAft>
                <a:spcPts val="0"/>
              </a:spcAft>
              <a:buNone/>
            </a:pPr>
            <a:r>
              <a:rPr lang="bg">
                <a:solidFill>
                  <a:srgbClr val="FF0000"/>
                </a:solidFill>
              </a:rPr>
              <a:t>  File "/usr/lib/python3.8/code.py", line 90, in runcode</a:t>
            </a:r>
            <a:endParaRPr>
              <a:solidFill>
                <a:srgbClr val="FF0000"/>
              </a:solidFill>
            </a:endParaRPr>
          </a:p>
          <a:p>
            <a:pPr indent="0" lvl="0" marL="0" rtl="0" algn="l">
              <a:spcBef>
                <a:spcPts val="1200"/>
              </a:spcBef>
              <a:spcAft>
                <a:spcPts val="0"/>
              </a:spcAft>
              <a:buNone/>
            </a:pPr>
            <a:r>
              <a:rPr lang="bg">
                <a:solidFill>
                  <a:srgbClr val="FF0000"/>
                </a:solidFill>
              </a:rPr>
              <a:t>    exec(code, self.locals)</a:t>
            </a:r>
            <a:endParaRPr>
              <a:solidFill>
                <a:srgbClr val="FF0000"/>
              </a:solidFill>
            </a:endParaRPr>
          </a:p>
          <a:p>
            <a:pPr indent="0" lvl="0" marL="0" rtl="0" algn="l">
              <a:spcBef>
                <a:spcPts val="1200"/>
              </a:spcBef>
              <a:spcAft>
                <a:spcPts val="0"/>
              </a:spcAft>
              <a:buNone/>
            </a:pPr>
            <a:r>
              <a:rPr lang="bg">
                <a:solidFill>
                  <a:srgbClr val="FF0000"/>
                </a:solidFill>
              </a:rPr>
              <a:t>  File "&lt;input&gt;", line 3, in &lt;module&gt;</a:t>
            </a:r>
            <a:endParaRPr>
              <a:solidFill>
                <a:srgbClr val="FF0000"/>
              </a:solidFill>
            </a:endParaRPr>
          </a:p>
          <a:p>
            <a:pPr indent="0" lvl="0" marL="0" rtl="0" algn="l">
              <a:spcBef>
                <a:spcPts val="1200"/>
              </a:spcBef>
              <a:spcAft>
                <a:spcPts val="0"/>
              </a:spcAft>
              <a:buNone/>
            </a:pPr>
            <a:r>
              <a:rPr lang="bg">
                <a:solidFill>
                  <a:srgbClr val="FF0000"/>
                </a:solidFill>
              </a:rPr>
              <a:t>  File "&lt;input&gt;", line 6, in bar</a:t>
            </a:r>
            <a:endParaRPr>
              <a:solidFill>
                <a:srgbClr val="FF0000"/>
              </a:solidFill>
            </a:endParaRPr>
          </a:p>
          <a:p>
            <a:pPr indent="0" lvl="0" marL="0" rtl="0" algn="l">
              <a:spcBef>
                <a:spcPts val="1200"/>
              </a:spcBef>
              <a:spcAft>
                <a:spcPts val="0"/>
              </a:spcAft>
              <a:buNone/>
            </a:pPr>
            <a:r>
              <a:rPr lang="bg">
                <a:solidFill>
                  <a:srgbClr val="FF0000"/>
                </a:solidFill>
              </a:rPr>
              <a:t>NotImplementedError</a:t>
            </a:r>
            <a:endParaRPr>
              <a:solidFill>
                <a:srgbClr val="FF0000"/>
              </a:solidFill>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5"/>
          <p:cNvSpPr txBox="1"/>
          <p:nvPr>
            <p:ph idx="1" type="body"/>
          </p:nvPr>
        </p:nvSpPr>
        <p:spPr>
          <a:xfrm>
            <a:off x="1303800" y="154575"/>
            <a:ext cx="7030500" cy="4778100"/>
          </a:xfrm>
          <a:prstGeom prst="rect">
            <a:avLst/>
          </a:prstGeom>
        </p:spPr>
        <p:txBody>
          <a:bodyPr anchorCtr="0" anchor="t" bIns="91425" lIns="91425" spcFirstLastPara="1" rIns="91425" wrap="square" tIns="91425">
            <a:normAutofit fontScale="85000" lnSpcReduction="20000"/>
          </a:bodyPr>
          <a:lstStyle/>
          <a:p>
            <a:pPr indent="0" lvl="0" marL="0" rtl="0" algn="l">
              <a:spcBef>
                <a:spcPts val="1800"/>
              </a:spcBef>
              <a:spcAft>
                <a:spcPts val="0"/>
              </a:spcAft>
              <a:buNone/>
            </a:pPr>
            <a:r>
              <a:rPr b="1" lang="bg" sz="1400">
                <a:solidFill>
                  <a:srgbClr val="273239"/>
                </a:solidFill>
                <a:highlight>
                  <a:srgbClr val="FFFFFF"/>
                </a:highlight>
                <a:latin typeface="Arial"/>
                <a:ea typeface="Arial"/>
                <a:cs typeface="Arial"/>
                <a:sym typeface="Arial"/>
              </a:rPr>
              <a:t>Creation</a:t>
            </a:r>
            <a:endParaRPr b="1" sz="1400">
              <a:solidFill>
                <a:srgbClr val="273239"/>
              </a:solidFill>
              <a:highlight>
                <a:srgbClr val="FFFFFF"/>
              </a:highlight>
              <a:latin typeface="Arial"/>
              <a:ea typeface="Arial"/>
              <a:cs typeface="Arial"/>
              <a:sym typeface="Arial"/>
            </a:endParaRPr>
          </a:p>
          <a:p>
            <a:pPr indent="0" lvl="0" marL="0" rtl="0" algn="l">
              <a:spcBef>
                <a:spcPts val="1800"/>
              </a:spcBef>
              <a:spcAft>
                <a:spcPts val="0"/>
              </a:spcAft>
              <a:buNone/>
            </a:pPr>
            <a:r>
              <a:rPr lang="bg">
                <a:solidFill>
                  <a:srgbClr val="273239"/>
                </a:solidFill>
                <a:highlight>
                  <a:srgbClr val="FFFFFF"/>
                </a:highlight>
                <a:latin typeface="Arial"/>
                <a:ea typeface="Arial"/>
                <a:cs typeface="Arial"/>
                <a:sym typeface="Arial"/>
              </a:rPr>
              <a:t>Magic Methods entangled in creation, are performed when a class instance is created. Two of the magic methods associated are </a:t>
            </a:r>
            <a:r>
              <a:rPr b="1" lang="bg">
                <a:solidFill>
                  <a:srgbClr val="273239"/>
                </a:solidFill>
                <a:highlight>
                  <a:srgbClr val="FFFFFF"/>
                </a:highlight>
                <a:latin typeface="Arial"/>
                <a:ea typeface="Arial"/>
                <a:cs typeface="Arial"/>
                <a:sym typeface="Arial"/>
              </a:rPr>
              <a:t>__init__</a:t>
            </a:r>
            <a:r>
              <a:rPr lang="bg">
                <a:solidFill>
                  <a:srgbClr val="273239"/>
                </a:solidFill>
                <a:highlight>
                  <a:srgbClr val="FFFFFF"/>
                </a:highlight>
                <a:latin typeface="Arial"/>
                <a:ea typeface="Arial"/>
                <a:cs typeface="Arial"/>
                <a:sym typeface="Arial"/>
              </a:rPr>
              <a:t> and </a:t>
            </a:r>
            <a:r>
              <a:rPr b="1" lang="bg">
                <a:solidFill>
                  <a:srgbClr val="273239"/>
                </a:solidFill>
                <a:highlight>
                  <a:srgbClr val="FFFFFF"/>
                </a:highlight>
                <a:latin typeface="Arial"/>
                <a:ea typeface="Arial"/>
                <a:cs typeface="Arial"/>
                <a:sym typeface="Arial"/>
              </a:rPr>
              <a:t>__new__</a:t>
            </a:r>
            <a:r>
              <a:rPr lang="bg">
                <a:solidFill>
                  <a:srgbClr val="273239"/>
                </a:solidFill>
                <a:highlight>
                  <a:srgbClr val="FFFFFF"/>
                </a:highlight>
                <a:latin typeface="Arial"/>
                <a:ea typeface="Arial"/>
                <a:cs typeface="Arial"/>
                <a:sym typeface="Arial"/>
              </a:rPr>
              <a:t> methods.</a:t>
            </a:r>
            <a:endParaRPr>
              <a:solidFill>
                <a:srgbClr val="273239"/>
              </a:solidFill>
              <a:highlight>
                <a:srgbClr val="FFFFFF"/>
              </a:highlight>
              <a:latin typeface="Arial"/>
              <a:ea typeface="Arial"/>
              <a:cs typeface="Arial"/>
              <a:sym typeface="Arial"/>
            </a:endParaRPr>
          </a:p>
          <a:p>
            <a:pPr indent="0" lvl="0" marL="0" rtl="0" algn="l">
              <a:spcBef>
                <a:spcPts val="800"/>
              </a:spcBef>
              <a:spcAft>
                <a:spcPts val="0"/>
              </a:spcAft>
              <a:buNone/>
            </a:pPr>
            <a:r>
              <a:t/>
            </a:r>
            <a:endParaRPr sz="1200" u="sng">
              <a:solidFill>
                <a:schemeClr val="hlink"/>
              </a:solidFill>
              <a:highlight>
                <a:srgbClr val="FFFFFF"/>
              </a:highlight>
              <a:latin typeface="Arial"/>
              <a:ea typeface="Arial"/>
              <a:cs typeface="Arial"/>
              <a:sym typeface="Arial"/>
            </a:endParaRPr>
          </a:p>
          <a:p>
            <a:pPr indent="0" lvl="0" marL="0" rtl="0" algn="l">
              <a:spcBef>
                <a:spcPts val="0"/>
              </a:spcBef>
              <a:spcAft>
                <a:spcPts val="0"/>
              </a:spcAft>
              <a:buNone/>
            </a:pPr>
            <a:r>
              <a:rPr lang="bg">
                <a:solidFill>
                  <a:srgbClr val="273239"/>
                </a:solidFill>
                <a:highlight>
                  <a:srgbClr val="FFFFFF"/>
                </a:highlight>
                <a:latin typeface="Arial"/>
                <a:ea typeface="Arial"/>
                <a:cs typeface="Arial"/>
                <a:sym typeface="Arial"/>
              </a:rPr>
              <a:t>The </a:t>
            </a:r>
            <a:r>
              <a:rPr b="1" lang="bg">
                <a:solidFill>
                  <a:srgbClr val="273239"/>
                </a:solidFill>
                <a:highlight>
                  <a:srgbClr val="FFFFFF"/>
                </a:highlight>
                <a:latin typeface="Arial"/>
                <a:ea typeface="Arial"/>
                <a:cs typeface="Arial"/>
                <a:sym typeface="Arial"/>
              </a:rPr>
              <a:t>__init__</a:t>
            </a:r>
            <a:r>
              <a:rPr lang="bg">
                <a:solidFill>
                  <a:srgbClr val="273239"/>
                </a:solidFill>
                <a:highlight>
                  <a:srgbClr val="FFFFFF"/>
                </a:highlight>
                <a:latin typeface="Arial"/>
                <a:ea typeface="Arial"/>
                <a:cs typeface="Arial"/>
                <a:sym typeface="Arial"/>
              </a:rPr>
              <a:t> method of an object executes right away after the instance creation. Here, the method takes one positional argument – self – and any number of optional or keyword arguments. Let’s look into a simple example:</a:t>
            </a:r>
            <a:endParaRPr>
              <a:solidFill>
                <a:srgbClr val="273239"/>
              </a:solidFill>
              <a:highlight>
                <a:srgbClr val="FFFFFF"/>
              </a:highlight>
              <a:latin typeface="Arial"/>
              <a:ea typeface="Arial"/>
              <a:cs typeface="Arial"/>
              <a:sym typeface="Arial"/>
            </a:endParaRPr>
          </a:p>
          <a:p>
            <a:pPr indent="0" lvl="0" marL="0" rtl="0" algn="l">
              <a:spcBef>
                <a:spcPts val="800"/>
              </a:spcBef>
              <a:spcAft>
                <a:spcPts val="0"/>
              </a:spcAft>
              <a:buNone/>
            </a:pPr>
            <a:r>
              <a:rPr lang="bg">
                <a:solidFill>
                  <a:srgbClr val="273239"/>
                </a:solidFill>
                <a:highlight>
                  <a:srgbClr val="FFFFFF"/>
                </a:highlight>
                <a:latin typeface="Arial"/>
                <a:ea typeface="Arial"/>
                <a:cs typeface="Arial"/>
                <a:sym typeface="Arial"/>
              </a:rPr>
              <a:t>class InitClass(object):</a:t>
            </a:r>
            <a:endParaRPr>
              <a:solidFill>
                <a:srgbClr val="273239"/>
              </a:solidFill>
              <a:highlight>
                <a:srgbClr val="FFFFFF"/>
              </a:highlight>
              <a:latin typeface="Arial"/>
              <a:ea typeface="Arial"/>
              <a:cs typeface="Arial"/>
              <a:sym typeface="Arial"/>
            </a:endParaRPr>
          </a:p>
          <a:p>
            <a:pPr indent="0" lvl="0" marL="0" rtl="0" algn="l">
              <a:spcBef>
                <a:spcPts val="800"/>
              </a:spcBef>
              <a:spcAft>
                <a:spcPts val="0"/>
              </a:spcAft>
              <a:buNone/>
            </a:pPr>
            <a:r>
              <a:rPr lang="bg">
                <a:solidFill>
                  <a:srgbClr val="273239"/>
                </a:solidFill>
                <a:highlight>
                  <a:srgbClr val="FFFFFF"/>
                </a:highlight>
                <a:latin typeface="Arial"/>
                <a:ea typeface="Arial"/>
                <a:cs typeface="Arial"/>
                <a:sym typeface="Arial"/>
              </a:rPr>
              <a:t>	def __init__(self):</a:t>
            </a:r>
            <a:endParaRPr>
              <a:solidFill>
                <a:srgbClr val="273239"/>
              </a:solidFill>
              <a:highlight>
                <a:srgbClr val="FFFFFF"/>
              </a:highlight>
              <a:latin typeface="Arial"/>
              <a:ea typeface="Arial"/>
              <a:cs typeface="Arial"/>
              <a:sym typeface="Arial"/>
            </a:endParaRPr>
          </a:p>
          <a:p>
            <a:pPr indent="0" lvl="0" marL="0" rtl="0" algn="l">
              <a:spcBef>
                <a:spcPts val="800"/>
              </a:spcBef>
              <a:spcAft>
                <a:spcPts val="0"/>
              </a:spcAft>
              <a:buNone/>
            </a:pPr>
            <a:r>
              <a:rPr lang="bg">
                <a:solidFill>
                  <a:srgbClr val="273239"/>
                </a:solidFill>
                <a:highlight>
                  <a:srgbClr val="FFFFFF"/>
                </a:highlight>
                <a:latin typeface="Arial"/>
                <a:ea typeface="Arial"/>
                <a:cs typeface="Arial"/>
                <a:sym typeface="Arial"/>
              </a:rPr>
              <a:t>		print('Executing the __init__ method.')</a:t>
            </a:r>
            <a:endParaRPr>
              <a:solidFill>
                <a:srgbClr val="273239"/>
              </a:solidFill>
              <a:highlight>
                <a:srgbClr val="FFFFFF"/>
              </a:highlight>
              <a:latin typeface="Arial"/>
              <a:ea typeface="Arial"/>
              <a:cs typeface="Arial"/>
              <a:sym typeface="Arial"/>
            </a:endParaRPr>
          </a:p>
          <a:p>
            <a:pPr indent="0" lvl="0" marL="0" rtl="0" algn="l">
              <a:spcBef>
                <a:spcPts val="800"/>
              </a:spcBef>
              <a:spcAft>
                <a:spcPts val="0"/>
              </a:spcAft>
              <a:buNone/>
            </a:pPr>
            <a:r>
              <a:rPr lang="bg">
                <a:solidFill>
                  <a:srgbClr val="273239"/>
                </a:solidFill>
                <a:highlight>
                  <a:srgbClr val="FFFFFF"/>
                </a:highlight>
                <a:latin typeface="Arial"/>
                <a:ea typeface="Arial"/>
                <a:cs typeface="Arial"/>
                <a:sym typeface="Arial"/>
              </a:rPr>
              <a:t>instance = InitClass()</a:t>
            </a:r>
            <a:endParaRPr>
              <a:solidFill>
                <a:srgbClr val="273239"/>
              </a:solidFill>
              <a:highlight>
                <a:srgbClr val="FFFFFF"/>
              </a:highlight>
              <a:latin typeface="Arial"/>
              <a:ea typeface="Arial"/>
              <a:cs typeface="Arial"/>
              <a:sym typeface="Arial"/>
            </a:endParaRPr>
          </a:p>
          <a:p>
            <a:pPr indent="-298767" lvl="0" marL="685800" rtl="0" algn="l">
              <a:lnSpc>
                <a:spcPct val="158000"/>
              </a:lnSpc>
              <a:spcBef>
                <a:spcPts val="800"/>
              </a:spcBef>
              <a:spcAft>
                <a:spcPts val="0"/>
              </a:spcAft>
              <a:buClr>
                <a:srgbClr val="273239"/>
              </a:buClr>
              <a:buSzPct val="100000"/>
              <a:buFont typeface="Arial"/>
              <a:buChar char="●"/>
            </a:pPr>
            <a:r>
              <a:rPr lang="bg">
                <a:solidFill>
                  <a:srgbClr val="273239"/>
                </a:solidFill>
                <a:highlight>
                  <a:srgbClr val="FFFFFF"/>
                </a:highlight>
                <a:latin typeface="Arial"/>
                <a:ea typeface="Arial"/>
                <a:cs typeface="Arial"/>
                <a:sym typeface="Arial"/>
              </a:rPr>
              <a:t>The __init__ method provides initial data to the object, not to create an object.</a:t>
            </a:r>
            <a:endParaRPr>
              <a:solidFill>
                <a:srgbClr val="273239"/>
              </a:solidFill>
              <a:highlight>
                <a:srgbClr val="FFFFFF"/>
              </a:highlight>
              <a:latin typeface="Arial"/>
              <a:ea typeface="Arial"/>
              <a:cs typeface="Arial"/>
              <a:sym typeface="Arial"/>
            </a:endParaRPr>
          </a:p>
          <a:p>
            <a:pPr indent="-298767" lvl="0" marL="685800" rtl="0" algn="l">
              <a:lnSpc>
                <a:spcPct val="158000"/>
              </a:lnSpc>
              <a:spcBef>
                <a:spcPts val="0"/>
              </a:spcBef>
              <a:spcAft>
                <a:spcPts val="0"/>
              </a:spcAft>
              <a:buClr>
                <a:srgbClr val="273239"/>
              </a:buClr>
              <a:buSzPct val="100000"/>
              <a:buFont typeface="Arial"/>
              <a:buChar char="●"/>
            </a:pPr>
            <a:r>
              <a:rPr lang="bg">
                <a:solidFill>
                  <a:srgbClr val="273239"/>
                </a:solidFill>
                <a:highlight>
                  <a:srgbClr val="FFFFFF"/>
                </a:highlight>
                <a:latin typeface="Arial"/>
                <a:ea typeface="Arial"/>
                <a:cs typeface="Arial"/>
                <a:sym typeface="Arial"/>
              </a:rPr>
              <a:t>It only returns None; returning other than None raises TypeError.</a:t>
            </a:r>
            <a:endParaRPr>
              <a:solidFill>
                <a:srgbClr val="273239"/>
              </a:solidFill>
              <a:highlight>
                <a:srgbClr val="FFFFFF"/>
              </a:highlight>
              <a:latin typeface="Arial"/>
              <a:ea typeface="Arial"/>
              <a:cs typeface="Arial"/>
              <a:sym typeface="Arial"/>
            </a:endParaRPr>
          </a:p>
          <a:p>
            <a:pPr indent="-298767" lvl="0" marL="685800" rtl="0" algn="l">
              <a:lnSpc>
                <a:spcPct val="158000"/>
              </a:lnSpc>
              <a:spcBef>
                <a:spcPts val="0"/>
              </a:spcBef>
              <a:spcAft>
                <a:spcPts val="0"/>
              </a:spcAft>
              <a:buClr>
                <a:srgbClr val="273239"/>
              </a:buClr>
              <a:buSzPct val="100000"/>
              <a:buFont typeface="Arial"/>
              <a:buChar char="●"/>
            </a:pPr>
            <a:r>
              <a:rPr lang="bg">
                <a:solidFill>
                  <a:srgbClr val="273239"/>
                </a:solidFill>
                <a:highlight>
                  <a:srgbClr val="FFFFFF"/>
                </a:highlight>
                <a:latin typeface="Arial"/>
                <a:ea typeface="Arial"/>
                <a:cs typeface="Arial"/>
                <a:sym typeface="Arial"/>
              </a:rPr>
              <a:t>It customizes the instantiation of a class.</a:t>
            </a:r>
            <a:endParaRPr>
              <a:solidFill>
                <a:srgbClr val="273239"/>
              </a:solidFill>
              <a:highlight>
                <a:srgbClr val="FFFFFF"/>
              </a:highlight>
              <a:latin typeface="Arial"/>
              <a:ea typeface="Arial"/>
              <a:cs typeface="Arial"/>
              <a:sym typeface="Arial"/>
            </a:endParaRPr>
          </a:p>
          <a:p>
            <a:pPr indent="0" lvl="0" marL="0" rtl="0" algn="l">
              <a:spcBef>
                <a:spcPts val="3600"/>
              </a:spcBef>
              <a:spcAft>
                <a:spcPts val="0"/>
              </a:spcAft>
              <a:buNone/>
            </a:pPr>
            <a:r>
              <a:t/>
            </a:r>
            <a:endParaRPr>
              <a:solidFill>
                <a:srgbClr val="273239"/>
              </a:solidFill>
              <a:highlight>
                <a:srgbClr val="FFFFFF"/>
              </a:highlight>
              <a:latin typeface="Arial"/>
              <a:ea typeface="Arial"/>
              <a:cs typeface="Arial"/>
              <a:sym typeface="Arial"/>
            </a:endParaRPr>
          </a:p>
          <a:p>
            <a:pPr indent="0" lvl="0" marL="0" rtl="0" algn="l">
              <a:spcBef>
                <a:spcPts val="800"/>
              </a:spcBef>
              <a:spcAft>
                <a:spcPts val="0"/>
              </a:spcAft>
              <a:buNone/>
            </a:pPr>
            <a:r>
              <a:t/>
            </a:r>
            <a:endParaRPr>
              <a:solidFill>
                <a:srgbClr val="273239"/>
              </a:solidFill>
              <a:highlight>
                <a:srgbClr val="FFFFFF"/>
              </a:highlight>
              <a:latin typeface="Arial"/>
              <a:ea typeface="Arial"/>
              <a:cs typeface="Arial"/>
              <a:sym typeface="Arial"/>
            </a:endParaRPr>
          </a:p>
          <a:p>
            <a:pPr indent="0" lvl="0" marL="0" rtl="0" algn="l">
              <a:spcBef>
                <a:spcPts val="800"/>
              </a:spcBef>
              <a:spcAft>
                <a:spcPts val="12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42"/>
          <p:cNvSpPr txBox="1"/>
          <p:nvPr>
            <p:ph idx="1" type="body"/>
          </p:nvPr>
        </p:nvSpPr>
        <p:spPr>
          <a:xfrm>
            <a:off x="1303800" y="360700"/>
            <a:ext cx="7030500" cy="417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t>This first implementation is decent, but it isn’t perfect yet. The down-</a:t>
            </a:r>
            <a:endParaRPr/>
          </a:p>
          <a:p>
            <a:pPr indent="0" lvl="0" marL="0" rtl="0" algn="l">
              <a:spcBef>
                <a:spcPts val="1200"/>
              </a:spcBef>
              <a:spcAft>
                <a:spcPts val="0"/>
              </a:spcAft>
              <a:buNone/>
            </a:pPr>
            <a:r>
              <a:rPr lang="bg"/>
              <a:t>sides here are that we can still:</a:t>
            </a:r>
            <a:endParaRPr/>
          </a:p>
          <a:p>
            <a:pPr indent="-311150" lvl="0" marL="457200" rtl="0" algn="l">
              <a:spcBef>
                <a:spcPts val="1200"/>
              </a:spcBef>
              <a:spcAft>
                <a:spcPts val="0"/>
              </a:spcAft>
              <a:buSzPts val="1300"/>
              <a:buChar char="●"/>
            </a:pPr>
            <a:r>
              <a:rPr lang="bg"/>
              <a:t>instantiate Base just fine without getting an error</a:t>
            </a:r>
            <a:endParaRPr/>
          </a:p>
          <a:p>
            <a:pPr indent="-311150" lvl="0" marL="457200" rtl="0" algn="l">
              <a:spcBef>
                <a:spcPts val="0"/>
              </a:spcBef>
              <a:spcAft>
                <a:spcPts val="0"/>
              </a:spcAft>
              <a:buSzPts val="1300"/>
              <a:buChar char="●"/>
            </a:pPr>
            <a:r>
              <a:rPr lang="bg"/>
              <a:t>provide incomplete subclasses—instantiating Concrete will not raise an error until we call the missing method </a:t>
            </a:r>
            <a:r>
              <a:rPr b="1" lang="bg"/>
              <a:t>bar()</a:t>
            </a:r>
            <a:r>
              <a:rPr lang="bg"/>
              <a:t> .</a:t>
            </a:r>
            <a:endParaRPr/>
          </a:p>
          <a:p>
            <a:pPr indent="0" lvl="0" marL="0" rtl="0" algn="l">
              <a:spcBef>
                <a:spcPts val="1200"/>
              </a:spcBef>
              <a:spcAft>
                <a:spcPts val="0"/>
              </a:spcAft>
              <a:buNone/>
            </a:pPr>
            <a:r>
              <a:rPr lang="bg"/>
              <a:t>With Python’s abc module that was added in Python 2.6.4 we can do</a:t>
            </a:r>
            <a:endParaRPr/>
          </a:p>
          <a:p>
            <a:pPr indent="0" lvl="0" marL="0" rtl="0" algn="l">
              <a:spcBef>
                <a:spcPts val="1200"/>
              </a:spcBef>
              <a:spcAft>
                <a:spcPts val="0"/>
              </a:spcAft>
              <a:buNone/>
            </a:pPr>
            <a:r>
              <a:rPr lang="bg"/>
              <a:t>better and solve these remaining issues. Here’s an updated implemen-</a:t>
            </a:r>
            <a:endParaRPr/>
          </a:p>
          <a:p>
            <a:pPr indent="0" lvl="0" marL="0" rtl="0" algn="l">
              <a:spcBef>
                <a:spcPts val="1200"/>
              </a:spcBef>
              <a:spcAft>
                <a:spcPts val="0"/>
              </a:spcAft>
              <a:buNone/>
            </a:pPr>
            <a:r>
              <a:rPr lang="bg"/>
              <a:t>tation using an </a:t>
            </a:r>
            <a:r>
              <a:rPr b="1" lang="bg"/>
              <a:t>Abstract</a:t>
            </a:r>
            <a:r>
              <a:rPr lang="bg"/>
              <a:t> </a:t>
            </a:r>
            <a:r>
              <a:rPr b="1" lang="bg"/>
              <a:t>Base</a:t>
            </a:r>
            <a:r>
              <a:rPr lang="bg"/>
              <a:t> </a:t>
            </a:r>
            <a:r>
              <a:rPr b="1" lang="bg"/>
              <a:t>Class</a:t>
            </a:r>
            <a:r>
              <a:rPr lang="bg"/>
              <a:t> defined with the </a:t>
            </a:r>
            <a:r>
              <a:rPr b="1" lang="bg"/>
              <a:t>abc</a:t>
            </a:r>
            <a:r>
              <a:rPr lang="bg"/>
              <a:t> module:</a:t>
            </a:r>
            <a:endParaRPr/>
          </a:p>
          <a:p>
            <a:pPr indent="0" lvl="0" marL="0" rtl="0" algn="l">
              <a:spcBef>
                <a:spcPts val="1200"/>
              </a:spcBef>
              <a:spcAft>
                <a:spcPts val="12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43"/>
          <p:cNvSpPr txBox="1"/>
          <p:nvPr>
            <p:ph idx="1" type="body"/>
          </p:nvPr>
        </p:nvSpPr>
        <p:spPr>
          <a:xfrm>
            <a:off x="1303800" y="187375"/>
            <a:ext cx="7030500" cy="4764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bg" sz="1000">
                <a:solidFill>
                  <a:srgbClr val="CC7832"/>
                </a:solidFill>
                <a:highlight>
                  <a:schemeClr val="lt1"/>
                </a:highlight>
                <a:latin typeface="Courier New"/>
                <a:ea typeface="Courier New"/>
                <a:cs typeface="Courier New"/>
                <a:sym typeface="Courier New"/>
              </a:rPr>
              <a:t>from </a:t>
            </a:r>
            <a:r>
              <a:rPr lang="bg" sz="1000">
                <a:solidFill>
                  <a:srgbClr val="A9B7C6"/>
                </a:solidFill>
                <a:highlight>
                  <a:schemeClr val="lt1"/>
                </a:highlight>
                <a:latin typeface="Courier New"/>
                <a:ea typeface="Courier New"/>
                <a:cs typeface="Courier New"/>
                <a:sym typeface="Courier New"/>
              </a:rPr>
              <a:t>abc </a:t>
            </a:r>
            <a:r>
              <a:rPr lang="bg" sz="1000">
                <a:solidFill>
                  <a:srgbClr val="CC7832"/>
                </a:solidFill>
                <a:highlight>
                  <a:schemeClr val="lt1"/>
                </a:highlight>
                <a:latin typeface="Courier New"/>
                <a:ea typeface="Courier New"/>
                <a:cs typeface="Courier New"/>
                <a:sym typeface="Courier New"/>
              </a:rPr>
              <a:t>import </a:t>
            </a:r>
            <a:r>
              <a:rPr lang="bg" sz="1000">
                <a:solidFill>
                  <a:srgbClr val="A9B7C6"/>
                </a:solidFill>
                <a:highlight>
                  <a:schemeClr val="lt1"/>
                </a:highlight>
                <a:latin typeface="Courier New"/>
                <a:ea typeface="Courier New"/>
                <a:cs typeface="Courier New"/>
                <a:sym typeface="Courier New"/>
              </a:rPr>
              <a:t>ABCMeta</a:t>
            </a:r>
            <a:r>
              <a:rPr lang="bg" sz="1000">
                <a:solidFill>
                  <a:srgbClr val="CC7832"/>
                </a:solidFill>
                <a:highlight>
                  <a:schemeClr val="lt1"/>
                </a:highlight>
                <a:latin typeface="Courier New"/>
                <a:ea typeface="Courier New"/>
                <a:cs typeface="Courier New"/>
                <a:sym typeface="Courier New"/>
              </a:rPr>
              <a:t>, </a:t>
            </a:r>
            <a:r>
              <a:rPr lang="bg" sz="1000">
                <a:solidFill>
                  <a:srgbClr val="A9B7C6"/>
                </a:solidFill>
                <a:highlight>
                  <a:schemeClr val="lt1"/>
                </a:highlight>
                <a:latin typeface="Courier New"/>
                <a:ea typeface="Courier New"/>
                <a:cs typeface="Courier New"/>
                <a:sym typeface="Courier New"/>
              </a:rPr>
              <a:t>abstractmethod</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CC7832"/>
                </a:solidFill>
                <a:highlight>
                  <a:schemeClr val="lt1"/>
                </a:highlight>
                <a:latin typeface="Courier New"/>
                <a:ea typeface="Courier New"/>
                <a:cs typeface="Courier New"/>
                <a:sym typeface="Courier New"/>
              </a:rPr>
              <a:t>class </a:t>
            </a:r>
            <a:r>
              <a:rPr lang="bg" sz="1000">
                <a:solidFill>
                  <a:srgbClr val="A9B7C6"/>
                </a:solidFill>
                <a:highlight>
                  <a:schemeClr val="lt1"/>
                </a:highlight>
                <a:latin typeface="Courier New"/>
                <a:ea typeface="Courier New"/>
                <a:cs typeface="Courier New"/>
                <a:sym typeface="Courier New"/>
              </a:rPr>
              <a:t>Base(</a:t>
            </a:r>
            <a:r>
              <a:rPr lang="bg" sz="1000">
                <a:solidFill>
                  <a:srgbClr val="AA4926"/>
                </a:solidFill>
                <a:highlight>
                  <a:schemeClr val="lt1"/>
                </a:highlight>
                <a:latin typeface="Courier New"/>
                <a:ea typeface="Courier New"/>
                <a:cs typeface="Courier New"/>
                <a:sym typeface="Courier New"/>
              </a:rPr>
              <a:t>metaclass</a:t>
            </a:r>
            <a:r>
              <a:rPr lang="bg" sz="1000">
                <a:solidFill>
                  <a:srgbClr val="A9B7C6"/>
                </a:solidFill>
                <a:highlight>
                  <a:schemeClr val="lt1"/>
                </a:highlight>
                <a:latin typeface="Courier New"/>
                <a:ea typeface="Courier New"/>
                <a:cs typeface="Courier New"/>
                <a:sym typeface="Courier New"/>
              </a:rPr>
              <a:t>=ABCMeta):</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A9B7C6"/>
                </a:solidFill>
                <a:highlight>
                  <a:schemeClr val="lt1"/>
                </a:highlight>
                <a:latin typeface="Courier New"/>
                <a:ea typeface="Courier New"/>
                <a:cs typeface="Courier New"/>
                <a:sym typeface="Courier New"/>
              </a:rPr>
              <a:t>   </a:t>
            </a:r>
            <a:r>
              <a:rPr lang="bg" sz="1000">
                <a:solidFill>
                  <a:srgbClr val="BBB529"/>
                </a:solidFill>
                <a:highlight>
                  <a:schemeClr val="lt1"/>
                </a:highlight>
                <a:latin typeface="Courier New"/>
                <a:ea typeface="Courier New"/>
                <a:cs typeface="Courier New"/>
                <a:sym typeface="Courier New"/>
              </a:rPr>
              <a:t>@abstractmethod</a:t>
            </a:r>
            <a:endParaRPr sz="1000">
              <a:solidFill>
                <a:srgbClr val="BBB529"/>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BBB529"/>
                </a:solidFill>
                <a:highlight>
                  <a:schemeClr val="lt1"/>
                </a:highlight>
                <a:latin typeface="Courier New"/>
                <a:ea typeface="Courier New"/>
                <a:cs typeface="Courier New"/>
                <a:sym typeface="Courier New"/>
              </a:rPr>
              <a:t>   </a:t>
            </a:r>
            <a:r>
              <a:rPr lang="bg" sz="1000">
                <a:solidFill>
                  <a:srgbClr val="CC7832"/>
                </a:solidFill>
                <a:highlight>
                  <a:schemeClr val="lt1"/>
                </a:highlight>
                <a:latin typeface="Courier New"/>
                <a:ea typeface="Courier New"/>
                <a:cs typeface="Courier New"/>
                <a:sym typeface="Courier New"/>
              </a:rPr>
              <a:t>def </a:t>
            </a:r>
            <a:r>
              <a:rPr lang="bg" sz="1000">
                <a:solidFill>
                  <a:srgbClr val="FFC66D"/>
                </a:solidFill>
                <a:highlight>
                  <a:schemeClr val="lt1"/>
                </a:highlight>
                <a:latin typeface="Courier New"/>
                <a:ea typeface="Courier New"/>
                <a:cs typeface="Courier New"/>
                <a:sym typeface="Courier New"/>
              </a:rPr>
              <a:t>foo</a:t>
            </a:r>
            <a:r>
              <a:rPr lang="bg" sz="1000">
                <a:solidFill>
                  <a:srgbClr val="A9B7C6"/>
                </a:solidFill>
                <a:highlight>
                  <a:schemeClr val="lt1"/>
                </a:highlight>
                <a:latin typeface="Courier New"/>
                <a:ea typeface="Courier New"/>
                <a:cs typeface="Courier New"/>
                <a:sym typeface="Courier New"/>
              </a:rPr>
              <a:t>(</a:t>
            </a:r>
            <a:r>
              <a:rPr lang="bg" sz="1000">
                <a:solidFill>
                  <a:srgbClr val="94558D"/>
                </a:solidFill>
                <a:highlight>
                  <a:schemeClr val="lt1"/>
                </a:highlight>
                <a:latin typeface="Courier New"/>
                <a:ea typeface="Courier New"/>
                <a:cs typeface="Courier New"/>
                <a:sym typeface="Courier New"/>
              </a:rPr>
              <a:t>self</a:t>
            </a:r>
            <a:r>
              <a:rPr lang="bg" sz="1000">
                <a:solidFill>
                  <a:srgbClr val="A9B7C6"/>
                </a:solidFill>
                <a:highlight>
                  <a:schemeClr val="lt1"/>
                </a:highlight>
                <a:latin typeface="Courier New"/>
                <a:ea typeface="Courier New"/>
                <a:cs typeface="Courier New"/>
                <a:sym typeface="Courier New"/>
              </a:rPr>
              <a:t>):</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A9B7C6"/>
                </a:solidFill>
                <a:highlight>
                  <a:schemeClr val="lt1"/>
                </a:highlight>
                <a:latin typeface="Courier New"/>
                <a:ea typeface="Courier New"/>
                <a:cs typeface="Courier New"/>
                <a:sym typeface="Courier New"/>
              </a:rPr>
              <a:t>       </a:t>
            </a:r>
            <a:r>
              <a:rPr lang="bg" sz="1000">
                <a:solidFill>
                  <a:srgbClr val="CC7832"/>
                </a:solidFill>
                <a:highlight>
                  <a:schemeClr val="lt1"/>
                </a:highlight>
                <a:latin typeface="Courier New"/>
                <a:ea typeface="Courier New"/>
                <a:cs typeface="Courier New"/>
                <a:sym typeface="Courier New"/>
              </a:rPr>
              <a:t>pass</a:t>
            </a:r>
            <a:endParaRPr sz="1000">
              <a:solidFill>
                <a:srgbClr val="CC7832"/>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CC7832"/>
                </a:solidFill>
                <a:highlight>
                  <a:schemeClr val="lt1"/>
                </a:highlight>
                <a:latin typeface="Courier New"/>
                <a:ea typeface="Courier New"/>
                <a:cs typeface="Courier New"/>
                <a:sym typeface="Courier New"/>
              </a:rPr>
              <a:t>   </a:t>
            </a:r>
            <a:r>
              <a:rPr lang="bg" sz="1000">
                <a:solidFill>
                  <a:srgbClr val="BBB529"/>
                </a:solidFill>
                <a:highlight>
                  <a:schemeClr val="lt1"/>
                </a:highlight>
                <a:latin typeface="Courier New"/>
                <a:ea typeface="Courier New"/>
                <a:cs typeface="Courier New"/>
                <a:sym typeface="Courier New"/>
              </a:rPr>
              <a:t>@abstractmethod</a:t>
            </a:r>
            <a:endParaRPr sz="1000">
              <a:solidFill>
                <a:srgbClr val="BBB529"/>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BBB529"/>
                </a:solidFill>
                <a:highlight>
                  <a:schemeClr val="lt1"/>
                </a:highlight>
                <a:latin typeface="Courier New"/>
                <a:ea typeface="Courier New"/>
                <a:cs typeface="Courier New"/>
                <a:sym typeface="Courier New"/>
              </a:rPr>
              <a:t>   </a:t>
            </a:r>
            <a:r>
              <a:rPr lang="bg" sz="1000">
                <a:solidFill>
                  <a:srgbClr val="CC7832"/>
                </a:solidFill>
                <a:highlight>
                  <a:schemeClr val="lt1"/>
                </a:highlight>
                <a:latin typeface="Courier New"/>
                <a:ea typeface="Courier New"/>
                <a:cs typeface="Courier New"/>
                <a:sym typeface="Courier New"/>
              </a:rPr>
              <a:t>def </a:t>
            </a:r>
            <a:r>
              <a:rPr lang="bg" sz="1000">
                <a:solidFill>
                  <a:srgbClr val="FFC66D"/>
                </a:solidFill>
                <a:highlight>
                  <a:schemeClr val="lt1"/>
                </a:highlight>
                <a:latin typeface="Courier New"/>
                <a:ea typeface="Courier New"/>
                <a:cs typeface="Courier New"/>
                <a:sym typeface="Courier New"/>
              </a:rPr>
              <a:t>bar</a:t>
            </a:r>
            <a:r>
              <a:rPr lang="bg" sz="1000">
                <a:solidFill>
                  <a:srgbClr val="A9B7C6"/>
                </a:solidFill>
                <a:highlight>
                  <a:schemeClr val="lt1"/>
                </a:highlight>
                <a:latin typeface="Courier New"/>
                <a:ea typeface="Courier New"/>
                <a:cs typeface="Courier New"/>
                <a:sym typeface="Courier New"/>
              </a:rPr>
              <a:t>(</a:t>
            </a:r>
            <a:r>
              <a:rPr lang="bg" sz="1000">
                <a:solidFill>
                  <a:srgbClr val="94558D"/>
                </a:solidFill>
                <a:highlight>
                  <a:schemeClr val="lt1"/>
                </a:highlight>
                <a:latin typeface="Courier New"/>
                <a:ea typeface="Courier New"/>
                <a:cs typeface="Courier New"/>
                <a:sym typeface="Courier New"/>
              </a:rPr>
              <a:t>self</a:t>
            </a:r>
            <a:r>
              <a:rPr lang="bg" sz="1000">
                <a:solidFill>
                  <a:srgbClr val="A9B7C6"/>
                </a:solidFill>
                <a:highlight>
                  <a:schemeClr val="lt1"/>
                </a:highlight>
                <a:latin typeface="Courier New"/>
                <a:ea typeface="Courier New"/>
                <a:cs typeface="Courier New"/>
                <a:sym typeface="Courier New"/>
              </a:rPr>
              <a:t>):</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A9B7C6"/>
                </a:solidFill>
                <a:highlight>
                  <a:schemeClr val="lt1"/>
                </a:highlight>
                <a:latin typeface="Courier New"/>
                <a:ea typeface="Courier New"/>
                <a:cs typeface="Courier New"/>
                <a:sym typeface="Courier New"/>
              </a:rPr>
              <a:t>       </a:t>
            </a:r>
            <a:r>
              <a:rPr lang="bg" sz="1000">
                <a:solidFill>
                  <a:srgbClr val="CC7832"/>
                </a:solidFill>
                <a:highlight>
                  <a:schemeClr val="lt1"/>
                </a:highlight>
                <a:latin typeface="Courier New"/>
                <a:ea typeface="Courier New"/>
                <a:cs typeface="Courier New"/>
                <a:sym typeface="Courier New"/>
              </a:rPr>
              <a:t>pass</a:t>
            </a:r>
            <a:endParaRPr sz="1000">
              <a:solidFill>
                <a:srgbClr val="CC7832"/>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t/>
            </a:r>
            <a:endParaRPr sz="1000">
              <a:solidFill>
                <a:srgbClr val="CC7832"/>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CC7832"/>
                </a:solidFill>
                <a:highlight>
                  <a:schemeClr val="lt1"/>
                </a:highlight>
                <a:latin typeface="Courier New"/>
                <a:ea typeface="Courier New"/>
                <a:cs typeface="Courier New"/>
                <a:sym typeface="Courier New"/>
              </a:rPr>
              <a:t>class </a:t>
            </a:r>
            <a:r>
              <a:rPr lang="bg" sz="1000">
                <a:solidFill>
                  <a:srgbClr val="A9B7C6"/>
                </a:solidFill>
                <a:highlight>
                  <a:schemeClr val="lt1"/>
                </a:highlight>
                <a:latin typeface="Courier New"/>
                <a:ea typeface="Courier New"/>
                <a:cs typeface="Courier New"/>
                <a:sym typeface="Courier New"/>
              </a:rPr>
              <a:t>Concrete(Base):</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A9B7C6"/>
                </a:solidFill>
                <a:highlight>
                  <a:schemeClr val="lt1"/>
                </a:highlight>
                <a:latin typeface="Courier New"/>
                <a:ea typeface="Courier New"/>
                <a:cs typeface="Courier New"/>
                <a:sym typeface="Courier New"/>
              </a:rPr>
              <a:t>   </a:t>
            </a:r>
            <a:r>
              <a:rPr lang="bg" sz="1000">
                <a:solidFill>
                  <a:srgbClr val="CC7832"/>
                </a:solidFill>
                <a:highlight>
                  <a:schemeClr val="lt1"/>
                </a:highlight>
                <a:latin typeface="Courier New"/>
                <a:ea typeface="Courier New"/>
                <a:cs typeface="Courier New"/>
                <a:sym typeface="Courier New"/>
              </a:rPr>
              <a:t>def </a:t>
            </a:r>
            <a:r>
              <a:rPr lang="bg" sz="1000">
                <a:solidFill>
                  <a:srgbClr val="FFC66D"/>
                </a:solidFill>
                <a:highlight>
                  <a:schemeClr val="lt1"/>
                </a:highlight>
                <a:latin typeface="Courier New"/>
                <a:ea typeface="Courier New"/>
                <a:cs typeface="Courier New"/>
                <a:sym typeface="Courier New"/>
              </a:rPr>
              <a:t>foo</a:t>
            </a:r>
            <a:r>
              <a:rPr lang="bg" sz="1000">
                <a:solidFill>
                  <a:srgbClr val="A9B7C6"/>
                </a:solidFill>
                <a:highlight>
                  <a:schemeClr val="lt1"/>
                </a:highlight>
                <a:latin typeface="Courier New"/>
                <a:ea typeface="Courier New"/>
                <a:cs typeface="Courier New"/>
                <a:sym typeface="Courier New"/>
              </a:rPr>
              <a:t>(</a:t>
            </a:r>
            <a:r>
              <a:rPr lang="bg" sz="1000">
                <a:solidFill>
                  <a:srgbClr val="94558D"/>
                </a:solidFill>
                <a:highlight>
                  <a:schemeClr val="lt1"/>
                </a:highlight>
                <a:latin typeface="Courier New"/>
                <a:ea typeface="Courier New"/>
                <a:cs typeface="Courier New"/>
                <a:sym typeface="Courier New"/>
              </a:rPr>
              <a:t>self</a:t>
            </a:r>
            <a:r>
              <a:rPr lang="bg" sz="1000">
                <a:solidFill>
                  <a:srgbClr val="A9B7C6"/>
                </a:solidFill>
                <a:highlight>
                  <a:schemeClr val="lt1"/>
                </a:highlight>
                <a:latin typeface="Courier New"/>
                <a:ea typeface="Courier New"/>
                <a:cs typeface="Courier New"/>
                <a:sym typeface="Courier New"/>
              </a:rPr>
              <a:t>):</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A9B7C6"/>
                </a:solidFill>
                <a:highlight>
                  <a:schemeClr val="lt1"/>
                </a:highlight>
                <a:latin typeface="Courier New"/>
                <a:ea typeface="Courier New"/>
                <a:cs typeface="Courier New"/>
                <a:sym typeface="Courier New"/>
              </a:rPr>
              <a:t>       </a:t>
            </a:r>
            <a:r>
              <a:rPr lang="bg" sz="1000">
                <a:solidFill>
                  <a:srgbClr val="CC7832"/>
                </a:solidFill>
                <a:highlight>
                  <a:schemeClr val="lt1"/>
                </a:highlight>
                <a:latin typeface="Courier New"/>
                <a:ea typeface="Courier New"/>
                <a:cs typeface="Courier New"/>
                <a:sym typeface="Courier New"/>
              </a:rPr>
              <a:t>pass</a:t>
            </a:r>
            <a:endParaRPr sz="1000">
              <a:solidFill>
                <a:srgbClr val="CC7832"/>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CC7832"/>
                </a:solidFill>
                <a:highlight>
                  <a:schemeClr val="lt1"/>
                </a:highlight>
                <a:latin typeface="Courier New"/>
                <a:ea typeface="Courier New"/>
                <a:cs typeface="Courier New"/>
                <a:sym typeface="Courier New"/>
              </a:rPr>
              <a:t>   </a:t>
            </a:r>
            <a:r>
              <a:rPr lang="bg" sz="1000">
                <a:solidFill>
                  <a:srgbClr val="808080"/>
                </a:solidFill>
                <a:highlight>
                  <a:schemeClr val="lt1"/>
                </a:highlight>
                <a:latin typeface="Courier New"/>
                <a:ea typeface="Courier New"/>
                <a:cs typeface="Courier New"/>
                <a:sym typeface="Courier New"/>
              </a:rPr>
              <a:t># We forgot to declare bar() again...</a:t>
            </a:r>
            <a:endParaRPr sz="1000">
              <a:solidFill>
                <a:srgbClr val="808080"/>
              </a:solidFill>
              <a:highlight>
                <a:schemeClr val="lt1"/>
              </a:highlight>
              <a:latin typeface="Courier New"/>
              <a:ea typeface="Courier New"/>
              <a:cs typeface="Courier New"/>
              <a:sym typeface="Courier New"/>
            </a:endParaRPr>
          </a:p>
          <a:p>
            <a:pPr indent="0" lvl="0" marL="0" rtl="0" algn="l">
              <a:spcBef>
                <a:spcPts val="1200"/>
              </a:spcBef>
              <a:spcAft>
                <a:spcPts val="12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44"/>
          <p:cNvSpPr txBox="1"/>
          <p:nvPr>
            <p:ph idx="1" type="body"/>
          </p:nvPr>
        </p:nvSpPr>
        <p:spPr>
          <a:xfrm>
            <a:off x="1303800" y="121800"/>
            <a:ext cx="7030500" cy="44100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bg"/>
              <a:t>This still behaves as expected and creates the correct class hierarchy:</a:t>
            </a:r>
            <a:endParaRPr/>
          </a:p>
          <a:p>
            <a:pPr indent="0" lvl="0" marL="0" rtl="0" algn="l">
              <a:spcBef>
                <a:spcPts val="1200"/>
              </a:spcBef>
              <a:spcAft>
                <a:spcPts val="0"/>
              </a:spcAft>
              <a:buNone/>
            </a:pPr>
            <a:r>
              <a:rPr lang="bg" sz="1000">
                <a:solidFill>
                  <a:srgbClr val="CC7832"/>
                </a:solidFill>
                <a:highlight>
                  <a:schemeClr val="lt1"/>
                </a:highlight>
                <a:latin typeface="Courier New"/>
                <a:ea typeface="Courier New"/>
                <a:cs typeface="Courier New"/>
                <a:sym typeface="Courier New"/>
              </a:rPr>
              <a:t>assert </a:t>
            </a:r>
            <a:r>
              <a:rPr lang="bg" sz="1000">
                <a:solidFill>
                  <a:srgbClr val="8888C6"/>
                </a:solidFill>
                <a:highlight>
                  <a:schemeClr val="lt1"/>
                </a:highlight>
                <a:latin typeface="Courier New"/>
                <a:ea typeface="Courier New"/>
                <a:cs typeface="Courier New"/>
                <a:sym typeface="Courier New"/>
              </a:rPr>
              <a:t>issubclass</a:t>
            </a:r>
            <a:r>
              <a:rPr lang="bg" sz="1000">
                <a:solidFill>
                  <a:srgbClr val="A9B7C6"/>
                </a:solidFill>
                <a:highlight>
                  <a:schemeClr val="lt1"/>
                </a:highlight>
                <a:latin typeface="Courier New"/>
                <a:ea typeface="Courier New"/>
                <a:cs typeface="Courier New"/>
                <a:sym typeface="Courier New"/>
              </a:rPr>
              <a:t>(Concrete</a:t>
            </a:r>
            <a:r>
              <a:rPr lang="bg" sz="1000">
                <a:solidFill>
                  <a:srgbClr val="CC7832"/>
                </a:solidFill>
                <a:highlight>
                  <a:schemeClr val="lt1"/>
                </a:highlight>
                <a:latin typeface="Courier New"/>
                <a:ea typeface="Courier New"/>
                <a:cs typeface="Courier New"/>
                <a:sym typeface="Courier New"/>
              </a:rPr>
              <a:t>, </a:t>
            </a:r>
            <a:r>
              <a:rPr lang="bg" sz="1000">
                <a:solidFill>
                  <a:srgbClr val="A9B7C6"/>
                </a:solidFill>
                <a:highlight>
                  <a:schemeClr val="lt1"/>
                </a:highlight>
                <a:latin typeface="Courier New"/>
                <a:ea typeface="Courier New"/>
                <a:cs typeface="Courier New"/>
                <a:sym typeface="Courier New"/>
              </a:rPr>
              <a:t>Base)</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a:t>Yet, we do get another very useful benefit here. Subclasses of Base</a:t>
            </a:r>
            <a:endParaRPr/>
          </a:p>
          <a:p>
            <a:pPr indent="0" lvl="0" marL="0" rtl="0" algn="l">
              <a:spcBef>
                <a:spcPts val="1200"/>
              </a:spcBef>
              <a:spcAft>
                <a:spcPts val="0"/>
              </a:spcAft>
              <a:buNone/>
            </a:pPr>
            <a:r>
              <a:rPr lang="bg"/>
              <a:t>raise a TypeError at instantiation time whenever we forget to im-</a:t>
            </a:r>
            <a:endParaRPr/>
          </a:p>
          <a:p>
            <a:pPr indent="0" lvl="0" marL="0" rtl="0" algn="l">
              <a:spcBef>
                <a:spcPts val="1200"/>
              </a:spcBef>
              <a:spcAft>
                <a:spcPts val="0"/>
              </a:spcAft>
              <a:buNone/>
            </a:pPr>
            <a:r>
              <a:rPr lang="bg"/>
              <a:t>plement any abstract methods. The raised exception tells us which</a:t>
            </a:r>
            <a:endParaRPr/>
          </a:p>
          <a:p>
            <a:pPr indent="0" lvl="0" marL="0" rtl="0" algn="l">
              <a:spcBef>
                <a:spcPts val="1200"/>
              </a:spcBef>
              <a:spcAft>
                <a:spcPts val="0"/>
              </a:spcAft>
              <a:buNone/>
            </a:pPr>
            <a:r>
              <a:rPr lang="bg"/>
              <a:t>method or methods we’re missing:</a:t>
            </a:r>
            <a:endParaRPr/>
          </a:p>
          <a:p>
            <a:pPr indent="0" lvl="0" marL="0" rtl="0" algn="l">
              <a:spcBef>
                <a:spcPts val="1200"/>
              </a:spcBef>
              <a:spcAft>
                <a:spcPts val="0"/>
              </a:spcAft>
              <a:buNone/>
            </a:pPr>
            <a:r>
              <a:rPr b="1" lang="bg"/>
              <a:t>c = Concrete()</a:t>
            </a:r>
            <a:endParaRPr b="1"/>
          </a:p>
          <a:p>
            <a:pPr indent="0" lvl="0" marL="0" rtl="0" algn="l">
              <a:spcBef>
                <a:spcPts val="1200"/>
              </a:spcBef>
              <a:spcAft>
                <a:spcPts val="0"/>
              </a:spcAft>
              <a:buNone/>
            </a:pPr>
            <a:r>
              <a:rPr lang="bg">
                <a:solidFill>
                  <a:srgbClr val="FF0000"/>
                </a:solidFill>
              </a:rPr>
              <a:t>Traceback (most recent call last):</a:t>
            </a:r>
            <a:endParaRPr>
              <a:solidFill>
                <a:srgbClr val="FF0000"/>
              </a:solidFill>
            </a:endParaRPr>
          </a:p>
          <a:p>
            <a:pPr indent="0" lvl="0" marL="0" rtl="0" algn="l">
              <a:spcBef>
                <a:spcPts val="1200"/>
              </a:spcBef>
              <a:spcAft>
                <a:spcPts val="0"/>
              </a:spcAft>
              <a:buNone/>
            </a:pPr>
            <a:r>
              <a:rPr lang="bg">
                <a:solidFill>
                  <a:srgbClr val="FF0000"/>
                </a:solidFill>
              </a:rPr>
              <a:t>  File "/usr/lib/python3.8/code.py", line 90, in runcode</a:t>
            </a:r>
            <a:endParaRPr>
              <a:solidFill>
                <a:srgbClr val="FF0000"/>
              </a:solidFill>
            </a:endParaRPr>
          </a:p>
          <a:p>
            <a:pPr indent="0" lvl="0" marL="0" rtl="0" algn="l">
              <a:spcBef>
                <a:spcPts val="1200"/>
              </a:spcBef>
              <a:spcAft>
                <a:spcPts val="0"/>
              </a:spcAft>
              <a:buNone/>
            </a:pPr>
            <a:r>
              <a:rPr lang="bg">
                <a:solidFill>
                  <a:srgbClr val="FF0000"/>
                </a:solidFill>
              </a:rPr>
              <a:t>    exec(code, self.locals)</a:t>
            </a:r>
            <a:endParaRPr>
              <a:solidFill>
                <a:srgbClr val="FF0000"/>
              </a:solidFill>
            </a:endParaRPr>
          </a:p>
          <a:p>
            <a:pPr indent="0" lvl="0" marL="0" rtl="0" algn="l">
              <a:spcBef>
                <a:spcPts val="1200"/>
              </a:spcBef>
              <a:spcAft>
                <a:spcPts val="0"/>
              </a:spcAft>
              <a:buNone/>
            </a:pPr>
            <a:r>
              <a:rPr lang="bg">
                <a:solidFill>
                  <a:srgbClr val="FF0000"/>
                </a:solidFill>
              </a:rPr>
              <a:t>  File "&lt;input&gt;", line 23, in &lt;module&gt;</a:t>
            </a:r>
            <a:endParaRPr>
              <a:solidFill>
                <a:srgbClr val="FF0000"/>
              </a:solidFill>
            </a:endParaRPr>
          </a:p>
          <a:p>
            <a:pPr indent="0" lvl="0" marL="0" rtl="0" algn="l">
              <a:spcBef>
                <a:spcPts val="1200"/>
              </a:spcBef>
              <a:spcAft>
                <a:spcPts val="0"/>
              </a:spcAft>
              <a:buNone/>
            </a:pPr>
            <a:r>
              <a:rPr lang="bg">
                <a:solidFill>
                  <a:srgbClr val="FF0000"/>
                </a:solidFill>
              </a:rPr>
              <a:t>TypeError: Can't instantiate abstract class Concrete with abstract methods bar</a:t>
            </a:r>
            <a:endParaRPr>
              <a:solidFill>
                <a:srgbClr val="FF0000"/>
              </a:solidFill>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45"/>
          <p:cNvSpPr txBox="1"/>
          <p:nvPr>
            <p:ph idx="1" type="body"/>
          </p:nvPr>
        </p:nvSpPr>
        <p:spPr>
          <a:xfrm>
            <a:off x="1299125" y="782300"/>
            <a:ext cx="7030500" cy="2450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t>Without abc , we’d only get a NotImplementedError if a missing</a:t>
            </a:r>
            <a:endParaRPr/>
          </a:p>
          <a:p>
            <a:pPr indent="0" lvl="0" marL="0" rtl="0" algn="l">
              <a:spcBef>
                <a:spcPts val="1200"/>
              </a:spcBef>
              <a:spcAft>
                <a:spcPts val="0"/>
              </a:spcAft>
              <a:buNone/>
            </a:pPr>
            <a:r>
              <a:rPr lang="bg"/>
              <a:t>method was actually called. </a:t>
            </a:r>
            <a:endParaRPr/>
          </a:p>
          <a:p>
            <a:pPr indent="0" lvl="0" marL="0" rtl="0" algn="l">
              <a:spcBef>
                <a:spcPts val="1200"/>
              </a:spcBef>
              <a:spcAft>
                <a:spcPts val="0"/>
              </a:spcAft>
              <a:buNone/>
            </a:pPr>
            <a:r>
              <a:rPr lang="bg"/>
              <a:t>Being notified about missing methods at instantiation time is a great advantage. </a:t>
            </a:r>
            <a:endParaRPr/>
          </a:p>
          <a:p>
            <a:pPr indent="0" lvl="0" marL="0" rtl="0" algn="l">
              <a:spcBef>
                <a:spcPts val="1200"/>
              </a:spcBef>
              <a:spcAft>
                <a:spcPts val="0"/>
              </a:spcAft>
              <a:buNone/>
            </a:pPr>
            <a:r>
              <a:rPr lang="bg"/>
              <a:t>It makes it more difficult to write invalid subclasses. This might not be a big deal if you’re writing new code, but a few weeks or months down the line, I promise it’ll be helpful.</a:t>
            </a:r>
            <a:endParaRPr/>
          </a:p>
          <a:p>
            <a:pPr indent="0" lvl="0" marL="0" rtl="0" algn="l">
              <a:spcBef>
                <a:spcPts val="1200"/>
              </a:spcBef>
              <a:spcAft>
                <a:spcPts val="12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46"/>
          <p:cNvSpPr txBox="1"/>
          <p:nvPr>
            <p:ph type="title"/>
          </p:nvPr>
        </p:nvSpPr>
        <p:spPr>
          <a:xfrm>
            <a:off x="1303800" y="20672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bg"/>
              <a:t>SOLID principles</a:t>
            </a:r>
            <a:endParaRPr/>
          </a:p>
        </p:txBody>
      </p:sp>
      <p:sp>
        <p:nvSpPr>
          <p:cNvPr id="450" name="Google Shape;450;p46"/>
          <p:cNvSpPr txBox="1"/>
          <p:nvPr>
            <p:ph idx="1" type="body"/>
          </p:nvPr>
        </p:nvSpPr>
        <p:spPr>
          <a:xfrm>
            <a:off x="1303800" y="982075"/>
            <a:ext cx="7030500" cy="3549600"/>
          </a:xfrm>
          <a:prstGeom prst="rect">
            <a:avLst/>
          </a:prstGeom>
        </p:spPr>
        <p:txBody>
          <a:bodyPr anchorCtr="0" anchor="t" bIns="91425" lIns="91425" spcFirstLastPara="1" rIns="91425" wrap="square" tIns="91425">
            <a:normAutofit/>
          </a:bodyPr>
          <a:lstStyle/>
          <a:p>
            <a:pPr indent="-333375" lvl="0" marL="457200" marR="215900" rtl="0" algn="l">
              <a:lnSpc>
                <a:spcPct val="160000"/>
              </a:lnSpc>
              <a:spcBef>
                <a:spcPts val="0"/>
              </a:spcBef>
              <a:spcAft>
                <a:spcPts val="0"/>
              </a:spcAft>
              <a:buClr>
                <a:srgbClr val="0A0A23"/>
              </a:buClr>
              <a:buSzPts val="1650"/>
              <a:buFont typeface="Arial"/>
              <a:buChar char="●"/>
            </a:pPr>
            <a:r>
              <a:rPr lang="bg" sz="1650">
                <a:solidFill>
                  <a:srgbClr val="0A0A23"/>
                </a:solidFill>
                <a:highlight>
                  <a:srgbClr val="FFFFFF"/>
                </a:highlight>
                <a:latin typeface="Arial"/>
                <a:ea typeface="Arial"/>
                <a:cs typeface="Arial"/>
                <a:sym typeface="Arial"/>
              </a:rPr>
              <a:t>The </a:t>
            </a:r>
            <a:r>
              <a:rPr b="1" lang="bg" sz="1650">
                <a:solidFill>
                  <a:srgbClr val="0A0A23"/>
                </a:solidFill>
                <a:highlight>
                  <a:srgbClr val="FFFFFF"/>
                </a:highlight>
                <a:latin typeface="Arial"/>
                <a:ea typeface="Arial"/>
                <a:cs typeface="Arial"/>
                <a:sym typeface="Arial"/>
              </a:rPr>
              <a:t>S</a:t>
            </a:r>
            <a:r>
              <a:rPr lang="bg" sz="1650">
                <a:solidFill>
                  <a:srgbClr val="0A0A23"/>
                </a:solidFill>
                <a:highlight>
                  <a:srgbClr val="FFFFFF"/>
                </a:highlight>
                <a:latin typeface="Arial"/>
                <a:ea typeface="Arial"/>
                <a:cs typeface="Arial"/>
                <a:sym typeface="Arial"/>
              </a:rPr>
              <a:t>ingle Responsibility Principle</a:t>
            </a:r>
            <a:endParaRPr sz="1650">
              <a:solidFill>
                <a:srgbClr val="0A0A23"/>
              </a:solidFill>
              <a:highlight>
                <a:srgbClr val="FFFFFF"/>
              </a:highlight>
              <a:latin typeface="Arial"/>
              <a:ea typeface="Arial"/>
              <a:cs typeface="Arial"/>
              <a:sym typeface="Arial"/>
            </a:endParaRPr>
          </a:p>
          <a:p>
            <a:pPr indent="-333375" lvl="0" marL="457200" marR="215900" rtl="0" algn="l">
              <a:lnSpc>
                <a:spcPct val="160000"/>
              </a:lnSpc>
              <a:spcBef>
                <a:spcPts val="0"/>
              </a:spcBef>
              <a:spcAft>
                <a:spcPts val="0"/>
              </a:spcAft>
              <a:buClr>
                <a:srgbClr val="0A0A23"/>
              </a:buClr>
              <a:buSzPts val="1650"/>
              <a:buFont typeface="Arial"/>
              <a:buChar char="●"/>
            </a:pPr>
            <a:r>
              <a:rPr lang="bg" sz="1650">
                <a:solidFill>
                  <a:srgbClr val="0A0A23"/>
                </a:solidFill>
                <a:highlight>
                  <a:srgbClr val="FFFFFF"/>
                </a:highlight>
                <a:latin typeface="Arial"/>
                <a:ea typeface="Arial"/>
                <a:cs typeface="Arial"/>
                <a:sym typeface="Arial"/>
              </a:rPr>
              <a:t>The </a:t>
            </a:r>
            <a:r>
              <a:rPr b="1" lang="bg" sz="1650">
                <a:solidFill>
                  <a:srgbClr val="0A0A23"/>
                </a:solidFill>
                <a:highlight>
                  <a:srgbClr val="FFFFFF"/>
                </a:highlight>
                <a:latin typeface="Arial"/>
                <a:ea typeface="Arial"/>
                <a:cs typeface="Arial"/>
                <a:sym typeface="Arial"/>
              </a:rPr>
              <a:t>O</a:t>
            </a:r>
            <a:r>
              <a:rPr lang="bg" sz="1650">
                <a:solidFill>
                  <a:srgbClr val="0A0A23"/>
                </a:solidFill>
                <a:highlight>
                  <a:srgbClr val="FFFFFF"/>
                </a:highlight>
                <a:latin typeface="Arial"/>
                <a:ea typeface="Arial"/>
                <a:cs typeface="Arial"/>
                <a:sym typeface="Arial"/>
              </a:rPr>
              <a:t>pen-Closed Principle</a:t>
            </a:r>
            <a:endParaRPr sz="1650">
              <a:solidFill>
                <a:srgbClr val="0A0A23"/>
              </a:solidFill>
              <a:highlight>
                <a:srgbClr val="FFFFFF"/>
              </a:highlight>
              <a:latin typeface="Arial"/>
              <a:ea typeface="Arial"/>
              <a:cs typeface="Arial"/>
              <a:sym typeface="Arial"/>
            </a:endParaRPr>
          </a:p>
          <a:p>
            <a:pPr indent="-333375" lvl="0" marL="457200" marR="215900" rtl="0" algn="l">
              <a:lnSpc>
                <a:spcPct val="160000"/>
              </a:lnSpc>
              <a:spcBef>
                <a:spcPts val="0"/>
              </a:spcBef>
              <a:spcAft>
                <a:spcPts val="0"/>
              </a:spcAft>
              <a:buClr>
                <a:srgbClr val="0A0A23"/>
              </a:buClr>
              <a:buSzPts val="1650"/>
              <a:buFont typeface="Arial"/>
              <a:buChar char="●"/>
            </a:pPr>
            <a:r>
              <a:rPr lang="bg" sz="1650">
                <a:solidFill>
                  <a:srgbClr val="0A0A23"/>
                </a:solidFill>
                <a:highlight>
                  <a:srgbClr val="FFFFFF"/>
                </a:highlight>
                <a:latin typeface="Arial"/>
                <a:ea typeface="Arial"/>
                <a:cs typeface="Arial"/>
                <a:sym typeface="Arial"/>
              </a:rPr>
              <a:t>The </a:t>
            </a:r>
            <a:r>
              <a:rPr b="1" lang="bg" sz="1650">
                <a:solidFill>
                  <a:srgbClr val="0A0A23"/>
                </a:solidFill>
                <a:highlight>
                  <a:srgbClr val="FFFFFF"/>
                </a:highlight>
                <a:latin typeface="Arial"/>
                <a:ea typeface="Arial"/>
                <a:cs typeface="Arial"/>
                <a:sym typeface="Arial"/>
              </a:rPr>
              <a:t>L</a:t>
            </a:r>
            <a:r>
              <a:rPr lang="bg" sz="1650">
                <a:solidFill>
                  <a:srgbClr val="0A0A23"/>
                </a:solidFill>
                <a:highlight>
                  <a:srgbClr val="FFFFFF"/>
                </a:highlight>
                <a:latin typeface="Arial"/>
                <a:ea typeface="Arial"/>
                <a:cs typeface="Arial"/>
                <a:sym typeface="Arial"/>
              </a:rPr>
              <a:t>iskov Substitution Principle</a:t>
            </a:r>
            <a:endParaRPr sz="1650">
              <a:solidFill>
                <a:srgbClr val="0A0A23"/>
              </a:solidFill>
              <a:highlight>
                <a:srgbClr val="FFFFFF"/>
              </a:highlight>
              <a:latin typeface="Arial"/>
              <a:ea typeface="Arial"/>
              <a:cs typeface="Arial"/>
              <a:sym typeface="Arial"/>
            </a:endParaRPr>
          </a:p>
          <a:p>
            <a:pPr indent="-333375" lvl="0" marL="457200" marR="215900" rtl="0" algn="l">
              <a:lnSpc>
                <a:spcPct val="160000"/>
              </a:lnSpc>
              <a:spcBef>
                <a:spcPts val="0"/>
              </a:spcBef>
              <a:spcAft>
                <a:spcPts val="0"/>
              </a:spcAft>
              <a:buClr>
                <a:srgbClr val="0A0A23"/>
              </a:buClr>
              <a:buSzPts val="1650"/>
              <a:buFont typeface="Arial"/>
              <a:buChar char="●"/>
            </a:pPr>
            <a:r>
              <a:rPr lang="bg" sz="1650">
                <a:solidFill>
                  <a:srgbClr val="0A0A23"/>
                </a:solidFill>
                <a:highlight>
                  <a:srgbClr val="FFFFFF"/>
                </a:highlight>
                <a:latin typeface="Arial"/>
                <a:ea typeface="Arial"/>
                <a:cs typeface="Arial"/>
                <a:sym typeface="Arial"/>
              </a:rPr>
              <a:t>The </a:t>
            </a:r>
            <a:r>
              <a:rPr b="1" lang="bg" sz="1650">
                <a:solidFill>
                  <a:srgbClr val="0A0A23"/>
                </a:solidFill>
                <a:highlight>
                  <a:srgbClr val="FFFFFF"/>
                </a:highlight>
                <a:latin typeface="Arial"/>
                <a:ea typeface="Arial"/>
                <a:cs typeface="Arial"/>
                <a:sym typeface="Arial"/>
              </a:rPr>
              <a:t>I</a:t>
            </a:r>
            <a:r>
              <a:rPr lang="bg" sz="1650">
                <a:solidFill>
                  <a:srgbClr val="0A0A23"/>
                </a:solidFill>
                <a:highlight>
                  <a:srgbClr val="FFFFFF"/>
                </a:highlight>
                <a:latin typeface="Arial"/>
                <a:ea typeface="Arial"/>
                <a:cs typeface="Arial"/>
                <a:sym typeface="Arial"/>
              </a:rPr>
              <a:t>nterface Segregation Principle</a:t>
            </a:r>
            <a:endParaRPr sz="1650">
              <a:solidFill>
                <a:srgbClr val="0A0A23"/>
              </a:solidFill>
              <a:highlight>
                <a:srgbClr val="FFFFFF"/>
              </a:highlight>
              <a:latin typeface="Arial"/>
              <a:ea typeface="Arial"/>
              <a:cs typeface="Arial"/>
              <a:sym typeface="Arial"/>
            </a:endParaRPr>
          </a:p>
          <a:p>
            <a:pPr indent="-333375" lvl="0" marL="457200" marR="215900" rtl="0" algn="l">
              <a:lnSpc>
                <a:spcPct val="160000"/>
              </a:lnSpc>
              <a:spcBef>
                <a:spcPts val="0"/>
              </a:spcBef>
              <a:spcAft>
                <a:spcPts val="0"/>
              </a:spcAft>
              <a:buClr>
                <a:srgbClr val="0A0A23"/>
              </a:buClr>
              <a:buSzPts val="1650"/>
              <a:buFont typeface="Arial"/>
              <a:buChar char="●"/>
            </a:pPr>
            <a:r>
              <a:rPr lang="bg" sz="1650">
                <a:solidFill>
                  <a:srgbClr val="0A0A23"/>
                </a:solidFill>
                <a:highlight>
                  <a:srgbClr val="FFFFFF"/>
                </a:highlight>
                <a:latin typeface="Arial"/>
                <a:ea typeface="Arial"/>
                <a:cs typeface="Arial"/>
                <a:sym typeface="Arial"/>
              </a:rPr>
              <a:t>The </a:t>
            </a:r>
            <a:r>
              <a:rPr b="1" lang="bg" sz="1650">
                <a:solidFill>
                  <a:srgbClr val="0A0A23"/>
                </a:solidFill>
                <a:highlight>
                  <a:srgbClr val="FFFFFF"/>
                </a:highlight>
                <a:latin typeface="Arial"/>
                <a:ea typeface="Arial"/>
                <a:cs typeface="Arial"/>
                <a:sym typeface="Arial"/>
              </a:rPr>
              <a:t>D</a:t>
            </a:r>
            <a:r>
              <a:rPr lang="bg" sz="1650">
                <a:solidFill>
                  <a:srgbClr val="0A0A23"/>
                </a:solidFill>
                <a:highlight>
                  <a:srgbClr val="FFFFFF"/>
                </a:highlight>
                <a:latin typeface="Arial"/>
                <a:ea typeface="Arial"/>
                <a:cs typeface="Arial"/>
                <a:sym typeface="Arial"/>
              </a:rPr>
              <a:t>ependency Inversion Principle</a:t>
            </a:r>
            <a:endParaRPr sz="1650">
              <a:solidFill>
                <a:srgbClr val="0A0A23"/>
              </a:solidFill>
              <a:highlight>
                <a:srgbClr val="FFFFFF"/>
              </a:highlight>
              <a:latin typeface="Arial"/>
              <a:ea typeface="Arial"/>
              <a:cs typeface="Arial"/>
              <a:sym typeface="Arial"/>
            </a:endParaRPr>
          </a:p>
          <a:p>
            <a:pPr indent="0" lvl="0" marL="0" rtl="0" algn="l">
              <a:spcBef>
                <a:spcPts val="5000"/>
              </a:spcBef>
              <a:spcAft>
                <a:spcPts val="120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47"/>
          <p:cNvSpPr txBox="1"/>
          <p:nvPr>
            <p:ph type="title"/>
          </p:nvPr>
        </p:nvSpPr>
        <p:spPr>
          <a:xfrm>
            <a:off x="1303800" y="598575"/>
            <a:ext cx="7030500" cy="4392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900"/>
              </a:spcBef>
              <a:spcAft>
                <a:spcPts val="0"/>
              </a:spcAft>
              <a:buNone/>
            </a:pPr>
            <a:r>
              <a:rPr lang="bg" sz="1700">
                <a:solidFill>
                  <a:srgbClr val="000000"/>
                </a:solidFill>
                <a:highlight>
                  <a:srgbClr val="FFFFFF"/>
                </a:highlight>
                <a:latin typeface="Roboto"/>
                <a:ea typeface="Roboto"/>
                <a:cs typeface="Roboto"/>
                <a:sym typeface="Roboto"/>
              </a:rPr>
              <a:t>The Single Responsibility Principle</a:t>
            </a:r>
            <a:endParaRPr sz="1700">
              <a:solidFill>
                <a:srgbClr val="000000"/>
              </a:solidFill>
              <a:highlight>
                <a:srgbClr val="FFFFFF"/>
              </a:highlight>
              <a:latin typeface="Roboto"/>
              <a:ea typeface="Roboto"/>
              <a:cs typeface="Roboto"/>
              <a:sym typeface="Roboto"/>
            </a:endParaRPr>
          </a:p>
          <a:p>
            <a:pPr indent="0" lvl="0" marL="0" rtl="0" algn="ctr">
              <a:lnSpc>
                <a:spcPct val="115000"/>
              </a:lnSpc>
              <a:spcBef>
                <a:spcPts val="300"/>
              </a:spcBef>
              <a:spcAft>
                <a:spcPts val="0"/>
              </a:spcAft>
              <a:buNone/>
            </a:pPr>
            <a:r>
              <a:t/>
            </a:r>
            <a:endParaRPr b="0" sz="1650">
              <a:solidFill>
                <a:srgbClr val="0A0A23"/>
              </a:solidFill>
              <a:highlight>
                <a:srgbClr val="FFFFFF"/>
              </a:highlight>
              <a:latin typeface="Arial"/>
              <a:ea typeface="Arial"/>
              <a:cs typeface="Arial"/>
              <a:sym typeface="Arial"/>
            </a:endParaRPr>
          </a:p>
          <a:p>
            <a:pPr indent="0" lvl="0" marL="0" rtl="0" algn="ctr">
              <a:spcBef>
                <a:spcPts val="2500"/>
              </a:spcBef>
              <a:spcAft>
                <a:spcPts val="0"/>
              </a:spcAft>
              <a:buNone/>
            </a:pPr>
            <a:r>
              <a:t/>
            </a:r>
            <a:endParaRPr/>
          </a:p>
        </p:txBody>
      </p:sp>
      <p:sp>
        <p:nvSpPr>
          <p:cNvPr id="456" name="Google Shape;456;p47"/>
          <p:cNvSpPr txBox="1"/>
          <p:nvPr>
            <p:ph idx="1" type="body"/>
          </p:nvPr>
        </p:nvSpPr>
        <p:spPr>
          <a:xfrm>
            <a:off x="1303800" y="1037725"/>
            <a:ext cx="7030500" cy="1308300"/>
          </a:xfrm>
          <a:prstGeom prst="rect">
            <a:avLst/>
          </a:prstGeom>
        </p:spPr>
        <p:txBody>
          <a:bodyPr anchorCtr="0" anchor="t" bIns="91425" lIns="91425" spcFirstLastPara="1" rIns="91425" wrap="square" tIns="91425">
            <a:normAutofit/>
          </a:bodyPr>
          <a:lstStyle/>
          <a:p>
            <a:pPr indent="0" lvl="0" marL="0" rtl="0" algn="l">
              <a:spcBef>
                <a:spcPts val="0"/>
              </a:spcBef>
              <a:spcAft>
                <a:spcPts val="2500"/>
              </a:spcAft>
              <a:buNone/>
            </a:pPr>
            <a:r>
              <a:rPr lang="bg" sz="1650">
                <a:solidFill>
                  <a:srgbClr val="0A0A23"/>
                </a:solidFill>
                <a:highlight>
                  <a:srgbClr val="FFFFFF"/>
                </a:highlight>
                <a:latin typeface="Arial"/>
                <a:ea typeface="Arial"/>
                <a:cs typeface="Arial"/>
                <a:sym typeface="Arial"/>
              </a:rPr>
              <a:t>The Single Responsibility Principle states that </a:t>
            </a:r>
            <a:r>
              <a:rPr b="1" lang="bg" sz="1650">
                <a:solidFill>
                  <a:srgbClr val="0A0A23"/>
                </a:solidFill>
                <a:highlight>
                  <a:srgbClr val="FFFFFF"/>
                </a:highlight>
                <a:latin typeface="Arial"/>
                <a:ea typeface="Arial"/>
                <a:cs typeface="Arial"/>
                <a:sym typeface="Arial"/>
              </a:rPr>
              <a:t>a class should do one thing and therefore it should have only a single reason to change</a:t>
            </a:r>
            <a:r>
              <a:rPr lang="bg" sz="1650">
                <a:solidFill>
                  <a:srgbClr val="0A0A23"/>
                </a:solidFill>
                <a:highlight>
                  <a:srgbClr val="FFFFFF"/>
                </a:highlight>
                <a:latin typeface="Arial"/>
                <a:ea typeface="Arial"/>
                <a:cs typeface="Arial"/>
                <a:sym typeface="Arial"/>
              </a:rPr>
              <a: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48"/>
          <p:cNvSpPr txBox="1"/>
          <p:nvPr>
            <p:ph type="title"/>
          </p:nvPr>
        </p:nvSpPr>
        <p:spPr>
          <a:xfrm>
            <a:off x="1303800" y="598575"/>
            <a:ext cx="7030500" cy="507600"/>
          </a:xfrm>
          <a:prstGeom prst="rect">
            <a:avLst/>
          </a:prstGeom>
        </p:spPr>
        <p:txBody>
          <a:bodyPr anchorCtr="0" anchor="t" bIns="91425" lIns="91425" spcFirstLastPara="1" rIns="91425" wrap="square" tIns="91425">
            <a:normAutofit/>
          </a:bodyPr>
          <a:lstStyle/>
          <a:p>
            <a:pPr indent="0" lvl="0" marL="0" rtl="0" algn="ctr">
              <a:lnSpc>
                <a:spcPct val="115000"/>
              </a:lnSpc>
              <a:spcBef>
                <a:spcPts val="900"/>
              </a:spcBef>
              <a:spcAft>
                <a:spcPts val="300"/>
              </a:spcAft>
              <a:buNone/>
            </a:pPr>
            <a:r>
              <a:rPr lang="bg" sz="1700">
                <a:solidFill>
                  <a:srgbClr val="000000"/>
                </a:solidFill>
                <a:highlight>
                  <a:srgbClr val="FFFFFF"/>
                </a:highlight>
                <a:latin typeface="Roboto"/>
                <a:ea typeface="Roboto"/>
                <a:cs typeface="Roboto"/>
                <a:sym typeface="Roboto"/>
              </a:rPr>
              <a:t>Open-Closed Principle</a:t>
            </a:r>
            <a:endParaRPr/>
          </a:p>
        </p:txBody>
      </p:sp>
      <p:sp>
        <p:nvSpPr>
          <p:cNvPr id="462" name="Google Shape;462;p48"/>
          <p:cNvSpPr txBox="1"/>
          <p:nvPr>
            <p:ph idx="1" type="body"/>
          </p:nvPr>
        </p:nvSpPr>
        <p:spPr>
          <a:xfrm>
            <a:off x="1303800" y="1106175"/>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bg" sz="1650">
                <a:solidFill>
                  <a:srgbClr val="0A0A23"/>
                </a:solidFill>
                <a:highlight>
                  <a:srgbClr val="FFFFFF"/>
                </a:highlight>
                <a:latin typeface="Arial"/>
                <a:ea typeface="Arial"/>
                <a:cs typeface="Arial"/>
                <a:sym typeface="Arial"/>
              </a:rPr>
              <a:t>The Open-Closed Principle requires that </a:t>
            </a:r>
            <a:r>
              <a:rPr b="1" lang="bg" sz="1650">
                <a:solidFill>
                  <a:srgbClr val="000000"/>
                </a:solidFill>
                <a:highlight>
                  <a:srgbClr val="FFFFFF"/>
                </a:highlight>
                <a:latin typeface="Arial"/>
                <a:ea typeface="Arial"/>
                <a:cs typeface="Arial"/>
                <a:sym typeface="Arial"/>
              </a:rPr>
              <a:t>classes should be open for extension and closed to modification.</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49"/>
          <p:cNvSpPr txBox="1"/>
          <p:nvPr>
            <p:ph type="title"/>
          </p:nvPr>
        </p:nvSpPr>
        <p:spPr>
          <a:xfrm>
            <a:off x="1303800" y="325775"/>
            <a:ext cx="7030500" cy="522300"/>
          </a:xfrm>
          <a:prstGeom prst="rect">
            <a:avLst/>
          </a:prstGeom>
        </p:spPr>
        <p:txBody>
          <a:bodyPr anchorCtr="0" anchor="t" bIns="91425" lIns="91425" spcFirstLastPara="1" rIns="91425" wrap="square" tIns="91425">
            <a:normAutofit/>
          </a:bodyPr>
          <a:lstStyle/>
          <a:p>
            <a:pPr indent="0" lvl="0" marL="0" rtl="0" algn="ctr">
              <a:lnSpc>
                <a:spcPct val="115000"/>
              </a:lnSpc>
              <a:spcBef>
                <a:spcPts val="900"/>
              </a:spcBef>
              <a:spcAft>
                <a:spcPts val="300"/>
              </a:spcAft>
              <a:buNone/>
            </a:pPr>
            <a:r>
              <a:rPr lang="bg" sz="1700">
                <a:solidFill>
                  <a:srgbClr val="000000"/>
                </a:solidFill>
                <a:highlight>
                  <a:srgbClr val="FFFFFF"/>
                </a:highlight>
                <a:latin typeface="Roboto"/>
                <a:ea typeface="Roboto"/>
                <a:cs typeface="Roboto"/>
                <a:sym typeface="Roboto"/>
              </a:rPr>
              <a:t>Liskov Substitution Principle</a:t>
            </a:r>
            <a:endParaRPr/>
          </a:p>
        </p:txBody>
      </p:sp>
      <p:sp>
        <p:nvSpPr>
          <p:cNvPr id="468" name="Google Shape;468;p49"/>
          <p:cNvSpPr txBox="1"/>
          <p:nvPr>
            <p:ph idx="1" type="body"/>
          </p:nvPr>
        </p:nvSpPr>
        <p:spPr>
          <a:xfrm>
            <a:off x="1303800" y="963350"/>
            <a:ext cx="7030500" cy="1288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bg" sz="1650">
                <a:solidFill>
                  <a:srgbClr val="0A0A23"/>
                </a:solidFill>
                <a:highlight>
                  <a:srgbClr val="FFFFFF"/>
                </a:highlight>
                <a:latin typeface="Arial"/>
                <a:ea typeface="Arial"/>
                <a:cs typeface="Arial"/>
                <a:sym typeface="Arial"/>
              </a:rPr>
              <a:t>The Liskov Substitution Principle states that subclasses should be substitutable for their base classes.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50"/>
          <p:cNvSpPr txBox="1"/>
          <p:nvPr>
            <p:ph type="title"/>
          </p:nvPr>
        </p:nvSpPr>
        <p:spPr>
          <a:xfrm>
            <a:off x="1303800" y="261300"/>
            <a:ext cx="7030500" cy="502500"/>
          </a:xfrm>
          <a:prstGeom prst="rect">
            <a:avLst/>
          </a:prstGeom>
        </p:spPr>
        <p:txBody>
          <a:bodyPr anchorCtr="0" anchor="t" bIns="91425" lIns="91425" spcFirstLastPara="1" rIns="91425" wrap="square" tIns="91425">
            <a:normAutofit/>
          </a:bodyPr>
          <a:lstStyle/>
          <a:p>
            <a:pPr indent="0" lvl="0" marL="0" rtl="0" algn="ctr">
              <a:lnSpc>
                <a:spcPct val="115000"/>
              </a:lnSpc>
              <a:spcBef>
                <a:spcPts val="900"/>
              </a:spcBef>
              <a:spcAft>
                <a:spcPts val="300"/>
              </a:spcAft>
              <a:buNone/>
            </a:pPr>
            <a:r>
              <a:rPr lang="bg" sz="1700">
                <a:solidFill>
                  <a:srgbClr val="000000"/>
                </a:solidFill>
                <a:highlight>
                  <a:srgbClr val="FFFFFF"/>
                </a:highlight>
                <a:latin typeface="Roboto"/>
                <a:ea typeface="Roboto"/>
                <a:cs typeface="Roboto"/>
                <a:sym typeface="Roboto"/>
              </a:rPr>
              <a:t>Interface Segregation Principle</a:t>
            </a:r>
            <a:endParaRPr/>
          </a:p>
        </p:txBody>
      </p:sp>
      <p:sp>
        <p:nvSpPr>
          <p:cNvPr id="474" name="Google Shape;474;p50"/>
          <p:cNvSpPr txBox="1"/>
          <p:nvPr>
            <p:ph idx="1" type="body"/>
          </p:nvPr>
        </p:nvSpPr>
        <p:spPr>
          <a:xfrm>
            <a:off x="1303800" y="1112125"/>
            <a:ext cx="7030500" cy="124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bg" sz="1650">
                <a:solidFill>
                  <a:srgbClr val="0A0A23"/>
                </a:solidFill>
                <a:highlight>
                  <a:srgbClr val="FFFFFF"/>
                </a:highlight>
                <a:latin typeface="Arial"/>
                <a:ea typeface="Arial"/>
                <a:cs typeface="Arial"/>
                <a:sym typeface="Arial"/>
              </a:rPr>
              <a:t>Segregation means keeping things separated, and the Interface Segregation Principle is about separating the interfaces.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51"/>
          <p:cNvSpPr txBox="1"/>
          <p:nvPr>
            <p:ph type="title"/>
          </p:nvPr>
        </p:nvSpPr>
        <p:spPr>
          <a:xfrm>
            <a:off x="1303800" y="320825"/>
            <a:ext cx="7030500" cy="537300"/>
          </a:xfrm>
          <a:prstGeom prst="rect">
            <a:avLst/>
          </a:prstGeom>
        </p:spPr>
        <p:txBody>
          <a:bodyPr anchorCtr="0" anchor="t" bIns="91425" lIns="91425" spcFirstLastPara="1" rIns="91425" wrap="square" tIns="91425">
            <a:normAutofit/>
          </a:bodyPr>
          <a:lstStyle/>
          <a:p>
            <a:pPr indent="0" lvl="0" marL="0" rtl="0" algn="ctr">
              <a:lnSpc>
                <a:spcPct val="115000"/>
              </a:lnSpc>
              <a:spcBef>
                <a:spcPts val="900"/>
              </a:spcBef>
              <a:spcAft>
                <a:spcPts val="300"/>
              </a:spcAft>
              <a:buNone/>
            </a:pPr>
            <a:r>
              <a:rPr lang="bg" sz="1700">
                <a:solidFill>
                  <a:srgbClr val="000000"/>
                </a:solidFill>
                <a:highlight>
                  <a:srgbClr val="FFFFFF"/>
                </a:highlight>
                <a:latin typeface="Roboto"/>
                <a:ea typeface="Roboto"/>
                <a:cs typeface="Roboto"/>
                <a:sym typeface="Roboto"/>
              </a:rPr>
              <a:t>Dependency Inversion Principle</a:t>
            </a:r>
            <a:endParaRPr/>
          </a:p>
        </p:txBody>
      </p:sp>
      <p:sp>
        <p:nvSpPr>
          <p:cNvPr id="480" name="Google Shape;480;p51"/>
          <p:cNvSpPr txBox="1"/>
          <p:nvPr>
            <p:ph idx="1" type="body"/>
          </p:nvPr>
        </p:nvSpPr>
        <p:spPr>
          <a:xfrm>
            <a:off x="1303800" y="10724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bg" sz="1650">
                <a:solidFill>
                  <a:srgbClr val="0A0A23"/>
                </a:solidFill>
                <a:highlight>
                  <a:srgbClr val="FFFFFF"/>
                </a:highlight>
                <a:latin typeface="Arial"/>
                <a:ea typeface="Arial"/>
                <a:cs typeface="Arial"/>
                <a:sym typeface="Arial"/>
              </a:rPr>
              <a:t>The Dependency Inversion principle states that our classes should depend upon interfaces or abstract classes instead of concrete classes and functions.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16"/>
          <p:cNvSpPr txBox="1"/>
          <p:nvPr>
            <p:ph idx="1" type="body"/>
          </p:nvPr>
        </p:nvSpPr>
        <p:spPr>
          <a:xfrm>
            <a:off x="1303800" y="248275"/>
            <a:ext cx="7030500" cy="4283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bg">
                <a:solidFill>
                  <a:srgbClr val="273239"/>
                </a:solidFill>
                <a:highlight>
                  <a:srgbClr val="FFFFFF"/>
                </a:highlight>
                <a:latin typeface="Arial"/>
                <a:ea typeface="Arial"/>
                <a:cs typeface="Arial"/>
                <a:sym typeface="Arial"/>
              </a:rPr>
              <a:t>Next, we will proceed to the </a:t>
            </a:r>
            <a:r>
              <a:rPr b="1" lang="bg">
                <a:solidFill>
                  <a:srgbClr val="273239"/>
                </a:solidFill>
                <a:highlight>
                  <a:srgbClr val="FFFFFF"/>
                </a:highlight>
                <a:latin typeface="Arial"/>
                <a:ea typeface="Arial"/>
                <a:cs typeface="Arial"/>
                <a:sym typeface="Arial"/>
              </a:rPr>
              <a:t>__new__</a:t>
            </a:r>
            <a:r>
              <a:rPr lang="bg">
                <a:solidFill>
                  <a:srgbClr val="273239"/>
                </a:solidFill>
                <a:highlight>
                  <a:srgbClr val="FFFFFF"/>
                </a:highlight>
                <a:latin typeface="Arial"/>
                <a:ea typeface="Arial"/>
                <a:cs typeface="Arial"/>
                <a:sym typeface="Arial"/>
              </a:rPr>
              <a:t> method. </a:t>
            </a:r>
            <a:endParaRPr>
              <a:solidFill>
                <a:srgbClr val="273239"/>
              </a:solidFill>
              <a:highlight>
                <a:srgbClr val="FFFFFF"/>
              </a:highlight>
              <a:latin typeface="Arial"/>
              <a:ea typeface="Arial"/>
              <a:cs typeface="Arial"/>
              <a:sym typeface="Arial"/>
            </a:endParaRPr>
          </a:p>
          <a:p>
            <a:pPr indent="0" lvl="0" marL="0" rtl="0" algn="l">
              <a:spcBef>
                <a:spcPts val="800"/>
              </a:spcBef>
              <a:spcAft>
                <a:spcPts val="0"/>
              </a:spcAft>
              <a:buNone/>
            </a:pPr>
            <a:r>
              <a:t/>
            </a:r>
            <a:endParaRPr sz="1200">
              <a:solidFill>
                <a:srgbClr val="273239"/>
              </a:solidFill>
              <a:highlight>
                <a:srgbClr val="FFFFFF"/>
              </a:highlight>
              <a:latin typeface="Arial"/>
              <a:ea typeface="Arial"/>
              <a:cs typeface="Arial"/>
              <a:sym typeface="Arial"/>
            </a:endParaRPr>
          </a:p>
          <a:p>
            <a:pPr indent="0" lvl="0" marL="0" rtl="0" algn="l">
              <a:spcBef>
                <a:spcPts val="0"/>
              </a:spcBef>
              <a:spcAft>
                <a:spcPts val="0"/>
              </a:spcAft>
              <a:buNone/>
            </a:pPr>
            <a:r>
              <a:rPr lang="bg">
                <a:solidFill>
                  <a:srgbClr val="273239"/>
                </a:solidFill>
                <a:highlight>
                  <a:srgbClr val="FFFFFF"/>
                </a:highlight>
                <a:latin typeface="Arial"/>
                <a:ea typeface="Arial"/>
                <a:cs typeface="Arial"/>
                <a:sym typeface="Arial"/>
              </a:rPr>
              <a:t>The </a:t>
            </a:r>
            <a:r>
              <a:rPr b="1" lang="bg">
                <a:solidFill>
                  <a:srgbClr val="273239"/>
                </a:solidFill>
                <a:highlight>
                  <a:srgbClr val="FFFFFF"/>
                </a:highlight>
                <a:latin typeface="Arial"/>
                <a:ea typeface="Arial"/>
                <a:cs typeface="Arial"/>
                <a:sym typeface="Arial"/>
              </a:rPr>
              <a:t>__new__</a:t>
            </a:r>
            <a:r>
              <a:rPr lang="bg">
                <a:solidFill>
                  <a:srgbClr val="273239"/>
                </a:solidFill>
                <a:highlight>
                  <a:srgbClr val="FFFFFF"/>
                </a:highlight>
                <a:latin typeface="Arial"/>
                <a:ea typeface="Arial"/>
                <a:cs typeface="Arial"/>
                <a:sym typeface="Arial"/>
              </a:rPr>
              <a:t> method creates and returns the instance of a class. The primary argument of the </a:t>
            </a:r>
            <a:r>
              <a:rPr b="1" lang="bg">
                <a:solidFill>
                  <a:srgbClr val="273239"/>
                </a:solidFill>
                <a:highlight>
                  <a:srgbClr val="FFFFFF"/>
                </a:highlight>
                <a:latin typeface="Arial"/>
                <a:ea typeface="Arial"/>
                <a:cs typeface="Arial"/>
                <a:sym typeface="Arial"/>
              </a:rPr>
              <a:t>__new__</a:t>
            </a:r>
            <a:r>
              <a:rPr lang="bg">
                <a:solidFill>
                  <a:srgbClr val="273239"/>
                </a:solidFill>
                <a:highlight>
                  <a:srgbClr val="FFFFFF"/>
                </a:highlight>
                <a:latin typeface="Arial"/>
                <a:ea typeface="Arial"/>
                <a:cs typeface="Arial"/>
                <a:sym typeface="Arial"/>
              </a:rPr>
              <a:t> method is the class that has to be instantiated, and the rest are the arguments mentioned during the class call. Let’s explore through an example:</a:t>
            </a:r>
            <a:endParaRPr>
              <a:solidFill>
                <a:srgbClr val="273239"/>
              </a:solidFill>
              <a:highlight>
                <a:srgbClr val="FFFFFF"/>
              </a:highlight>
              <a:latin typeface="Arial"/>
              <a:ea typeface="Arial"/>
              <a:cs typeface="Arial"/>
              <a:sym typeface="Arial"/>
            </a:endParaRPr>
          </a:p>
          <a:p>
            <a:pPr indent="0" lvl="0" marL="0" rtl="0" algn="l">
              <a:spcBef>
                <a:spcPts val="800"/>
              </a:spcBef>
              <a:spcAft>
                <a:spcPts val="0"/>
              </a:spcAft>
              <a:buNone/>
            </a:pPr>
            <a:r>
              <a:t/>
            </a:r>
            <a:endParaRPr sz="1000">
              <a:solidFill>
                <a:srgbClr val="CC7832"/>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CC7832"/>
                </a:solidFill>
                <a:highlight>
                  <a:schemeClr val="lt1"/>
                </a:highlight>
                <a:latin typeface="Courier New"/>
                <a:ea typeface="Courier New"/>
                <a:cs typeface="Courier New"/>
                <a:sym typeface="Courier New"/>
              </a:rPr>
              <a:t>class </a:t>
            </a:r>
            <a:r>
              <a:rPr lang="bg" sz="1000">
                <a:solidFill>
                  <a:srgbClr val="A9B7C6"/>
                </a:solidFill>
                <a:highlight>
                  <a:schemeClr val="lt1"/>
                </a:highlight>
                <a:latin typeface="Courier New"/>
                <a:ea typeface="Courier New"/>
                <a:cs typeface="Courier New"/>
                <a:sym typeface="Courier New"/>
              </a:rPr>
              <a:t>Students:</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A9B7C6"/>
                </a:solidFill>
                <a:highlight>
                  <a:schemeClr val="lt1"/>
                </a:highlight>
                <a:latin typeface="Courier New"/>
                <a:ea typeface="Courier New"/>
                <a:cs typeface="Courier New"/>
                <a:sym typeface="Courier New"/>
              </a:rPr>
              <a:t>   </a:t>
            </a:r>
            <a:r>
              <a:rPr lang="bg" sz="1000">
                <a:solidFill>
                  <a:srgbClr val="CC7832"/>
                </a:solidFill>
                <a:highlight>
                  <a:schemeClr val="lt1"/>
                </a:highlight>
                <a:latin typeface="Courier New"/>
                <a:ea typeface="Courier New"/>
                <a:cs typeface="Courier New"/>
                <a:sym typeface="Courier New"/>
              </a:rPr>
              <a:t>def </a:t>
            </a:r>
            <a:r>
              <a:rPr lang="bg" sz="1000">
                <a:solidFill>
                  <a:srgbClr val="B200B2"/>
                </a:solidFill>
                <a:highlight>
                  <a:schemeClr val="lt1"/>
                </a:highlight>
                <a:latin typeface="Courier New"/>
                <a:ea typeface="Courier New"/>
                <a:cs typeface="Courier New"/>
                <a:sym typeface="Courier New"/>
              </a:rPr>
              <a:t>__init__</a:t>
            </a:r>
            <a:r>
              <a:rPr lang="bg" sz="1000">
                <a:solidFill>
                  <a:srgbClr val="A9B7C6"/>
                </a:solidFill>
                <a:highlight>
                  <a:schemeClr val="lt1"/>
                </a:highlight>
                <a:latin typeface="Courier New"/>
                <a:ea typeface="Courier New"/>
                <a:cs typeface="Courier New"/>
                <a:sym typeface="Courier New"/>
              </a:rPr>
              <a:t>(</a:t>
            </a:r>
            <a:r>
              <a:rPr lang="bg" sz="1000">
                <a:solidFill>
                  <a:srgbClr val="94558D"/>
                </a:solidFill>
                <a:highlight>
                  <a:schemeClr val="lt1"/>
                </a:highlight>
                <a:latin typeface="Courier New"/>
                <a:ea typeface="Courier New"/>
                <a:cs typeface="Courier New"/>
                <a:sym typeface="Courier New"/>
              </a:rPr>
              <a:t>self</a:t>
            </a:r>
            <a:r>
              <a:rPr lang="bg" sz="1000">
                <a:solidFill>
                  <a:srgbClr val="CC7832"/>
                </a:solidFill>
                <a:highlight>
                  <a:schemeClr val="lt1"/>
                </a:highlight>
                <a:latin typeface="Courier New"/>
                <a:ea typeface="Courier New"/>
                <a:cs typeface="Courier New"/>
                <a:sym typeface="Courier New"/>
              </a:rPr>
              <a:t>, </a:t>
            </a:r>
            <a:r>
              <a:rPr lang="bg" sz="1000">
                <a:solidFill>
                  <a:srgbClr val="A9B7C6"/>
                </a:solidFill>
                <a:highlight>
                  <a:schemeClr val="lt1"/>
                </a:highlight>
                <a:latin typeface="Courier New"/>
                <a:ea typeface="Courier New"/>
                <a:cs typeface="Courier New"/>
                <a:sym typeface="Courier New"/>
              </a:rPr>
              <a:t>idNo</a:t>
            </a:r>
            <a:r>
              <a:rPr lang="bg" sz="1000">
                <a:solidFill>
                  <a:srgbClr val="CC7832"/>
                </a:solidFill>
                <a:highlight>
                  <a:schemeClr val="lt1"/>
                </a:highlight>
                <a:latin typeface="Courier New"/>
                <a:ea typeface="Courier New"/>
                <a:cs typeface="Courier New"/>
                <a:sym typeface="Courier New"/>
              </a:rPr>
              <a:t>, </a:t>
            </a:r>
            <a:r>
              <a:rPr lang="bg" sz="1000">
                <a:solidFill>
                  <a:srgbClr val="A9B7C6"/>
                </a:solidFill>
                <a:highlight>
                  <a:schemeClr val="lt1"/>
                </a:highlight>
                <a:latin typeface="Courier New"/>
                <a:ea typeface="Courier New"/>
                <a:cs typeface="Courier New"/>
                <a:sym typeface="Courier New"/>
              </a:rPr>
              <a:t>grade):</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A9B7C6"/>
                </a:solidFill>
                <a:highlight>
                  <a:schemeClr val="lt1"/>
                </a:highlight>
                <a:latin typeface="Courier New"/>
                <a:ea typeface="Courier New"/>
                <a:cs typeface="Courier New"/>
                <a:sym typeface="Courier New"/>
              </a:rPr>
              <a:t>       </a:t>
            </a:r>
            <a:r>
              <a:rPr lang="bg" sz="1000">
                <a:solidFill>
                  <a:srgbClr val="94558D"/>
                </a:solidFill>
                <a:highlight>
                  <a:schemeClr val="lt1"/>
                </a:highlight>
                <a:latin typeface="Courier New"/>
                <a:ea typeface="Courier New"/>
                <a:cs typeface="Courier New"/>
                <a:sym typeface="Courier New"/>
              </a:rPr>
              <a:t>self</a:t>
            </a:r>
            <a:r>
              <a:rPr lang="bg" sz="1000">
                <a:solidFill>
                  <a:srgbClr val="A9B7C6"/>
                </a:solidFill>
                <a:highlight>
                  <a:schemeClr val="lt1"/>
                </a:highlight>
                <a:latin typeface="Courier New"/>
                <a:ea typeface="Courier New"/>
                <a:cs typeface="Courier New"/>
                <a:sym typeface="Courier New"/>
              </a:rPr>
              <a:t>._idNo = idNo</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A9B7C6"/>
                </a:solidFill>
                <a:highlight>
                  <a:schemeClr val="lt1"/>
                </a:highlight>
                <a:latin typeface="Courier New"/>
                <a:ea typeface="Courier New"/>
                <a:cs typeface="Courier New"/>
                <a:sym typeface="Courier New"/>
              </a:rPr>
              <a:t>       </a:t>
            </a:r>
            <a:r>
              <a:rPr lang="bg" sz="1000">
                <a:solidFill>
                  <a:srgbClr val="94558D"/>
                </a:solidFill>
                <a:highlight>
                  <a:schemeClr val="lt1"/>
                </a:highlight>
                <a:latin typeface="Courier New"/>
                <a:ea typeface="Courier New"/>
                <a:cs typeface="Courier New"/>
                <a:sym typeface="Courier New"/>
              </a:rPr>
              <a:t>self</a:t>
            </a:r>
            <a:r>
              <a:rPr lang="bg" sz="1000">
                <a:solidFill>
                  <a:srgbClr val="A9B7C6"/>
                </a:solidFill>
                <a:highlight>
                  <a:schemeClr val="lt1"/>
                </a:highlight>
                <a:latin typeface="Courier New"/>
                <a:ea typeface="Courier New"/>
                <a:cs typeface="Courier New"/>
                <a:sym typeface="Courier New"/>
              </a:rPr>
              <a:t>._grade = grade</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A9B7C6"/>
                </a:solidFill>
                <a:highlight>
                  <a:schemeClr val="lt1"/>
                </a:highlight>
                <a:latin typeface="Courier New"/>
                <a:ea typeface="Courier New"/>
                <a:cs typeface="Courier New"/>
                <a:sym typeface="Courier New"/>
              </a:rPr>
              <a:t>   </a:t>
            </a:r>
            <a:r>
              <a:rPr lang="bg" sz="1000">
                <a:solidFill>
                  <a:srgbClr val="CC7832"/>
                </a:solidFill>
                <a:highlight>
                  <a:schemeClr val="lt1"/>
                </a:highlight>
                <a:latin typeface="Courier New"/>
                <a:ea typeface="Courier New"/>
                <a:cs typeface="Courier New"/>
                <a:sym typeface="Courier New"/>
              </a:rPr>
              <a:t>def </a:t>
            </a:r>
            <a:r>
              <a:rPr lang="bg" sz="1000">
                <a:solidFill>
                  <a:srgbClr val="B200B2"/>
                </a:solidFill>
                <a:highlight>
                  <a:schemeClr val="lt1"/>
                </a:highlight>
                <a:latin typeface="Courier New"/>
                <a:ea typeface="Courier New"/>
                <a:cs typeface="Courier New"/>
                <a:sym typeface="Courier New"/>
              </a:rPr>
              <a:t>__new__</a:t>
            </a:r>
            <a:r>
              <a:rPr lang="bg" sz="1000">
                <a:solidFill>
                  <a:srgbClr val="A9B7C6"/>
                </a:solidFill>
                <a:highlight>
                  <a:schemeClr val="lt1"/>
                </a:highlight>
                <a:latin typeface="Courier New"/>
                <a:ea typeface="Courier New"/>
                <a:cs typeface="Courier New"/>
                <a:sym typeface="Courier New"/>
              </a:rPr>
              <a:t>(</a:t>
            </a:r>
            <a:r>
              <a:rPr lang="bg" sz="1000">
                <a:solidFill>
                  <a:srgbClr val="94558D"/>
                </a:solidFill>
                <a:highlight>
                  <a:schemeClr val="lt1"/>
                </a:highlight>
                <a:latin typeface="Courier New"/>
                <a:ea typeface="Courier New"/>
                <a:cs typeface="Courier New"/>
                <a:sym typeface="Courier New"/>
              </a:rPr>
              <a:t>cls</a:t>
            </a:r>
            <a:r>
              <a:rPr lang="bg" sz="1000">
                <a:solidFill>
                  <a:srgbClr val="CC7832"/>
                </a:solidFill>
                <a:highlight>
                  <a:schemeClr val="lt1"/>
                </a:highlight>
                <a:latin typeface="Courier New"/>
                <a:ea typeface="Courier New"/>
                <a:cs typeface="Courier New"/>
                <a:sym typeface="Courier New"/>
              </a:rPr>
              <a:t>, </a:t>
            </a:r>
            <a:r>
              <a:rPr lang="bg" sz="1000">
                <a:solidFill>
                  <a:srgbClr val="A9B7C6"/>
                </a:solidFill>
                <a:highlight>
                  <a:schemeClr val="lt1"/>
                </a:highlight>
                <a:latin typeface="Courier New"/>
                <a:ea typeface="Courier New"/>
                <a:cs typeface="Courier New"/>
                <a:sym typeface="Courier New"/>
              </a:rPr>
              <a:t>idNo</a:t>
            </a:r>
            <a:r>
              <a:rPr lang="bg" sz="1000">
                <a:solidFill>
                  <a:srgbClr val="CC7832"/>
                </a:solidFill>
                <a:highlight>
                  <a:schemeClr val="lt1"/>
                </a:highlight>
                <a:latin typeface="Courier New"/>
                <a:ea typeface="Courier New"/>
                <a:cs typeface="Courier New"/>
                <a:sym typeface="Courier New"/>
              </a:rPr>
              <a:t>, </a:t>
            </a:r>
            <a:r>
              <a:rPr lang="bg" sz="1000">
                <a:solidFill>
                  <a:srgbClr val="A9B7C6"/>
                </a:solidFill>
                <a:highlight>
                  <a:schemeClr val="lt1"/>
                </a:highlight>
                <a:latin typeface="Courier New"/>
                <a:ea typeface="Courier New"/>
                <a:cs typeface="Courier New"/>
                <a:sym typeface="Courier New"/>
              </a:rPr>
              <a:t>grade):</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A9B7C6"/>
                </a:solidFill>
                <a:highlight>
                  <a:schemeClr val="lt1"/>
                </a:highlight>
                <a:latin typeface="Courier New"/>
                <a:ea typeface="Courier New"/>
                <a:cs typeface="Courier New"/>
                <a:sym typeface="Courier New"/>
              </a:rPr>
              <a:t>       </a:t>
            </a:r>
            <a:r>
              <a:rPr lang="bg" sz="1000">
                <a:solidFill>
                  <a:srgbClr val="8888C6"/>
                </a:solidFill>
                <a:highlight>
                  <a:schemeClr val="lt1"/>
                </a:highlight>
                <a:latin typeface="Courier New"/>
                <a:ea typeface="Courier New"/>
                <a:cs typeface="Courier New"/>
                <a:sym typeface="Courier New"/>
              </a:rPr>
              <a:t>print</a:t>
            </a:r>
            <a:r>
              <a:rPr lang="bg" sz="1000">
                <a:solidFill>
                  <a:srgbClr val="A9B7C6"/>
                </a:solidFill>
                <a:highlight>
                  <a:schemeClr val="lt1"/>
                </a:highlight>
                <a:latin typeface="Courier New"/>
                <a:ea typeface="Courier New"/>
                <a:cs typeface="Courier New"/>
                <a:sym typeface="Courier New"/>
              </a:rPr>
              <a:t>(</a:t>
            </a:r>
            <a:r>
              <a:rPr lang="bg" sz="1000">
                <a:solidFill>
                  <a:srgbClr val="6A8759"/>
                </a:solidFill>
                <a:highlight>
                  <a:schemeClr val="lt1"/>
                </a:highlight>
                <a:latin typeface="Courier New"/>
                <a:ea typeface="Courier New"/>
                <a:cs typeface="Courier New"/>
                <a:sym typeface="Courier New"/>
              </a:rPr>
              <a:t>"Creating Instance"</a:t>
            </a:r>
            <a:r>
              <a:rPr lang="bg" sz="1000">
                <a:solidFill>
                  <a:srgbClr val="A9B7C6"/>
                </a:solidFill>
                <a:highlight>
                  <a:schemeClr val="lt1"/>
                </a:highlight>
                <a:latin typeface="Courier New"/>
                <a:ea typeface="Courier New"/>
                <a:cs typeface="Courier New"/>
                <a:sym typeface="Courier New"/>
              </a:rPr>
              <a:t>)</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A9B7C6"/>
                </a:solidFill>
                <a:highlight>
                  <a:schemeClr val="lt1"/>
                </a:highlight>
                <a:latin typeface="Courier New"/>
                <a:ea typeface="Courier New"/>
                <a:cs typeface="Courier New"/>
                <a:sym typeface="Courier New"/>
              </a:rPr>
              <a:t>       instance = </a:t>
            </a:r>
            <a:r>
              <a:rPr lang="bg" sz="1000">
                <a:solidFill>
                  <a:srgbClr val="8888C6"/>
                </a:solidFill>
                <a:highlight>
                  <a:schemeClr val="lt1"/>
                </a:highlight>
                <a:latin typeface="Courier New"/>
                <a:ea typeface="Courier New"/>
                <a:cs typeface="Courier New"/>
                <a:sym typeface="Courier New"/>
              </a:rPr>
              <a:t>super</a:t>
            </a:r>
            <a:r>
              <a:rPr lang="bg" sz="1000">
                <a:solidFill>
                  <a:srgbClr val="A9B7C6"/>
                </a:solidFill>
                <a:highlight>
                  <a:schemeClr val="lt1"/>
                </a:highlight>
                <a:latin typeface="Courier New"/>
                <a:ea typeface="Courier New"/>
                <a:cs typeface="Courier New"/>
                <a:sym typeface="Courier New"/>
              </a:rPr>
              <a:t>().</a:t>
            </a:r>
            <a:r>
              <a:rPr lang="bg" sz="1000">
                <a:solidFill>
                  <a:srgbClr val="B200B2"/>
                </a:solidFill>
                <a:highlight>
                  <a:schemeClr val="lt1"/>
                </a:highlight>
                <a:latin typeface="Courier New"/>
                <a:ea typeface="Courier New"/>
                <a:cs typeface="Courier New"/>
                <a:sym typeface="Courier New"/>
              </a:rPr>
              <a:t>__new__</a:t>
            </a:r>
            <a:r>
              <a:rPr lang="bg" sz="1000">
                <a:solidFill>
                  <a:srgbClr val="A9B7C6"/>
                </a:solidFill>
                <a:highlight>
                  <a:schemeClr val="lt1"/>
                </a:highlight>
                <a:latin typeface="Courier New"/>
                <a:ea typeface="Courier New"/>
                <a:cs typeface="Courier New"/>
                <a:sym typeface="Courier New"/>
              </a:rPr>
              <a:t>(</a:t>
            </a:r>
            <a:r>
              <a:rPr lang="bg" sz="1000">
                <a:solidFill>
                  <a:srgbClr val="94558D"/>
                </a:solidFill>
                <a:highlight>
                  <a:schemeClr val="lt1"/>
                </a:highlight>
                <a:latin typeface="Courier New"/>
                <a:ea typeface="Courier New"/>
                <a:cs typeface="Courier New"/>
                <a:sym typeface="Courier New"/>
              </a:rPr>
              <a:t>cls</a:t>
            </a:r>
            <a:r>
              <a:rPr lang="bg" sz="1000">
                <a:solidFill>
                  <a:srgbClr val="A9B7C6"/>
                </a:solidFill>
                <a:highlight>
                  <a:schemeClr val="lt1"/>
                </a:highlight>
                <a:latin typeface="Courier New"/>
                <a:ea typeface="Courier New"/>
                <a:cs typeface="Courier New"/>
                <a:sym typeface="Courier New"/>
              </a:rPr>
              <a:t>)</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A9B7C6"/>
                </a:solidFill>
                <a:highlight>
                  <a:schemeClr val="lt1"/>
                </a:highlight>
                <a:latin typeface="Courier New"/>
                <a:ea typeface="Courier New"/>
                <a:cs typeface="Courier New"/>
                <a:sym typeface="Courier New"/>
              </a:rPr>
              <a:t>       </a:t>
            </a:r>
            <a:r>
              <a:rPr lang="bg" sz="1000">
                <a:solidFill>
                  <a:srgbClr val="CC7832"/>
                </a:solidFill>
                <a:highlight>
                  <a:schemeClr val="lt1"/>
                </a:highlight>
                <a:latin typeface="Courier New"/>
                <a:ea typeface="Courier New"/>
                <a:cs typeface="Courier New"/>
                <a:sym typeface="Courier New"/>
              </a:rPr>
              <a:t>if </a:t>
            </a:r>
            <a:r>
              <a:rPr lang="bg" sz="1000">
                <a:solidFill>
                  <a:srgbClr val="6897BB"/>
                </a:solidFill>
                <a:highlight>
                  <a:schemeClr val="lt1"/>
                </a:highlight>
                <a:latin typeface="Courier New"/>
                <a:ea typeface="Courier New"/>
                <a:cs typeface="Courier New"/>
                <a:sym typeface="Courier New"/>
              </a:rPr>
              <a:t>5 </a:t>
            </a:r>
            <a:r>
              <a:rPr lang="bg" sz="1000">
                <a:solidFill>
                  <a:srgbClr val="A9B7C6"/>
                </a:solidFill>
                <a:highlight>
                  <a:schemeClr val="lt1"/>
                </a:highlight>
                <a:latin typeface="Courier New"/>
                <a:ea typeface="Courier New"/>
                <a:cs typeface="Courier New"/>
                <a:sym typeface="Courier New"/>
              </a:rPr>
              <a:t>&lt;= grade &lt;= </a:t>
            </a:r>
            <a:r>
              <a:rPr lang="bg" sz="1000">
                <a:solidFill>
                  <a:srgbClr val="6897BB"/>
                </a:solidFill>
                <a:highlight>
                  <a:schemeClr val="lt1"/>
                </a:highlight>
                <a:latin typeface="Courier New"/>
                <a:ea typeface="Courier New"/>
                <a:cs typeface="Courier New"/>
                <a:sym typeface="Courier New"/>
              </a:rPr>
              <a:t>10</a:t>
            </a:r>
            <a:r>
              <a:rPr lang="bg" sz="1000">
                <a:solidFill>
                  <a:srgbClr val="A9B7C6"/>
                </a:solidFill>
                <a:highlight>
                  <a:schemeClr val="lt1"/>
                </a:highlight>
                <a:latin typeface="Courier New"/>
                <a:ea typeface="Courier New"/>
                <a:cs typeface="Courier New"/>
                <a:sym typeface="Courier New"/>
              </a:rPr>
              <a:t>:</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A9B7C6"/>
                </a:solidFill>
                <a:highlight>
                  <a:schemeClr val="lt1"/>
                </a:highlight>
                <a:latin typeface="Courier New"/>
                <a:ea typeface="Courier New"/>
                <a:cs typeface="Courier New"/>
                <a:sym typeface="Courier New"/>
              </a:rPr>
              <a:t>           </a:t>
            </a:r>
            <a:r>
              <a:rPr lang="bg" sz="1000">
                <a:solidFill>
                  <a:srgbClr val="CC7832"/>
                </a:solidFill>
                <a:highlight>
                  <a:schemeClr val="lt1"/>
                </a:highlight>
                <a:latin typeface="Courier New"/>
                <a:ea typeface="Courier New"/>
                <a:cs typeface="Courier New"/>
                <a:sym typeface="Courier New"/>
              </a:rPr>
              <a:t>return </a:t>
            </a:r>
            <a:r>
              <a:rPr lang="bg" sz="1000">
                <a:solidFill>
                  <a:srgbClr val="A9B7C6"/>
                </a:solidFill>
                <a:highlight>
                  <a:schemeClr val="lt1"/>
                </a:highlight>
                <a:latin typeface="Courier New"/>
                <a:ea typeface="Courier New"/>
                <a:cs typeface="Courier New"/>
                <a:sym typeface="Courier New"/>
              </a:rPr>
              <a:t>instance</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A9B7C6"/>
                </a:solidFill>
                <a:highlight>
                  <a:schemeClr val="lt1"/>
                </a:highlight>
                <a:latin typeface="Courier New"/>
                <a:ea typeface="Courier New"/>
                <a:cs typeface="Courier New"/>
                <a:sym typeface="Courier New"/>
              </a:rPr>
              <a:t>       </a:t>
            </a:r>
            <a:r>
              <a:rPr lang="bg" sz="1000">
                <a:solidFill>
                  <a:srgbClr val="CC7832"/>
                </a:solidFill>
                <a:highlight>
                  <a:schemeClr val="lt1"/>
                </a:highlight>
                <a:latin typeface="Courier New"/>
                <a:ea typeface="Courier New"/>
                <a:cs typeface="Courier New"/>
                <a:sym typeface="Courier New"/>
              </a:rPr>
              <a:t>else</a:t>
            </a:r>
            <a:r>
              <a:rPr lang="bg" sz="1000">
                <a:solidFill>
                  <a:srgbClr val="A9B7C6"/>
                </a:solidFill>
                <a:highlight>
                  <a:schemeClr val="lt1"/>
                </a:highlight>
                <a:latin typeface="Courier New"/>
                <a:ea typeface="Courier New"/>
                <a:cs typeface="Courier New"/>
                <a:sym typeface="Courier New"/>
              </a:rPr>
              <a:t>:</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1200"/>
              </a:spcAft>
              <a:buNone/>
            </a:pPr>
            <a:r>
              <a:rPr lang="bg" sz="1000">
                <a:solidFill>
                  <a:srgbClr val="A9B7C6"/>
                </a:solidFill>
                <a:highlight>
                  <a:schemeClr val="lt1"/>
                </a:highlight>
                <a:latin typeface="Courier New"/>
                <a:ea typeface="Courier New"/>
                <a:cs typeface="Courier New"/>
                <a:sym typeface="Courier New"/>
              </a:rPr>
              <a:t>           </a:t>
            </a:r>
            <a:r>
              <a:rPr lang="bg" sz="1000">
                <a:solidFill>
                  <a:srgbClr val="CC7832"/>
                </a:solidFill>
                <a:highlight>
                  <a:schemeClr val="lt1"/>
                </a:highlight>
                <a:latin typeface="Courier New"/>
                <a:ea typeface="Courier New"/>
                <a:cs typeface="Courier New"/>
                <a:sym typeface="Courier New"/>
              </a:rPr>
              <a:t>return None</a:t>
            </a:r>
            <a:endParaRPr>
              <a:highlight>
                <a:schemeClr val="lt1"/>
              </a:highlight>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52"/>
          <p:cNvSpPr txBox="1"/>
          <p:nvPr>
            <p:ph type="title"/>
          </p:nvPr>
        </p:nvSpPr>
        <p:spPr>
          <a:xfrm>
            <a:off x="1303800" y="116075"/>
            <a:ext cx="7030500" cy="572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bg"/>
              <a:t>Design patterns</a:t>
            </a:r>
            <a:endParaRPr/>
          </a:p>
        </p:txBody>
      </p:sp>
      <p:sp>
        <p:nvSpPr>
          <p:cNvPr id="486" name="Google Shape;486;p52"/>
          <p:cNvSpPr txBox="1"/>
          <p:nvPr>
            <p:ph idx="1" type="body"/>
          </p:nvPr>
        </p:nvSpPr>
        <p:spPr>
          <a:xfrm>
            <a:off x="1303800" y="735450"/>
            <a:ext cx="7030500" cy="379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t>Object-oriented design patterns are ideas of software construction that appear</a:t>
            </a:r>
            <a:endParaRPr/>
          </a:p>
          <a:p>
            <a:pPr indent="0" lvl="0" marL="0" rtl="0" algn="l">
              <a:spcBef>
                <a:spcPts val="1200"/>
              </a:spcBef>
              <a:spcAft>
                <a:spcPts val="0"/>
              </a:spcAft>
              <a:buNone/>
            </a:pPr>
            <a:r>
              <a:rPr lang="bg"/>
              <a:t>in different scenarios when we deal with models of the problem we're solving.</a:t>
            </a:r>
            <a:endParaRPr/>
          </a:p>
          <a:p>
            <a:pPr indent="0" lvl="0" marL="0" rtl="0" algn="l">
              <a:spcBef>
                <a:spcPts val="1200"/>
              </a:spcBef>
              <a:spcAft>
                <a:spcPts val="0"/>
              </a:spcAft>
              <a:buNone/>
            </a:pPr>
            <a:r>
              <a:rPr lang="bg"/>
              <a:t>Because they're high-level ideas, it's hard to think of them as being tied to particular</a:t>
            </a:r>
            <a:endParaRPr/>
          </a:p>
          <a:p>
            <a:pPr indent="0" lvl="0" marL="0" rtl="0" algn="l">
              <a:spcBef>
                <a:spcPts val="1200"/>
              </a:spcBef>
              <a:spcAft>
                <a:spcPts val="0"/>
              </a:spcAft>
              <a:buNone/>
            </a:pPr>
            <a:r>
              <a:rPr lang="bg"/>
              <a:t>programming languages. </a:t>
            </a:r>
            <a:endParaRPr/>
          </a:p>
          <a:p>
            <a:pPr indent="0" lvl="0" marL="0" rtl="0" algn="l">
              <a:spcBef>
                <a:spcPts val="1200"/>
              </a:spcBef>
              <a:spcAft>
                <a:spcPts val="0"/>
              </a:spcAft>
              <a:buNone/>
            </a:pPr>
            <a:r>
              <a:rPr lang="bg"/>
              <a:t>They are instead more general concepts about how objects will interact in the application. </a:t>
            </a:r>
            <a:endParaRPr/>
          </a:p>
          <a:p>
            <a:pPr indent="0" lvl="0" marL="0" rtl="0" algn="l">
              <a:spcBef>
                <a:spcPts val="1200"/>
              </a:spcBef>
              <a:spcAft>
                <a:spcPts val="0"/>
              </a:spcAft>
              <a:buNone/>
            </a:pPr>
            <a:r>
              <a:rPr lang="bg"/>
              <a:t>Of course, they will have their implementation details, varying from language to language, but that doesn't form the essence of a design pattern.</a:t>
            </a:r>
            <a:endParaRPr/>
          </a:p>
          <a:p>
            <a:pPr indent="0" lvl="0" marL="0" rtl="0" algn="l">
              <a:spcBef>
                <a:spcPts val="1200"/>
              </a:spcBef>
              <a:spcAft>
                <a:spcPts val="120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53"/>
          <p:cNvSpPr txBox="1"/>
          <p:nvPr>
            <p:ph idx="1" type="body"/>
          </p:nvPr>
        </p:nvSpPr>
        <p:spPr>
          <a:xfrm>
            <a:off x="1303800" y="187375"/>
            <a:ext cx="7030500" cy="43443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bg"/>
              <a:t>Creational patterns</a:t>
            </a:r>
            <a:endParaRPr/>
          </a:p>
          <a:p>
            <a:pPr indent="-298450" lvl="1" marL="914400" rtl="0" algn="l">
              <a:spcBef>
                <a:spcPts val="0"/>
              </a:spcBef>
              <a:spcAft>
                <a:spcPts val="0"/>
              </a:spcAft>
              <a:buSzPts val="1100"/>
              <a:buChar char="○"/>
            </a:pPr>
            <a:r>
              <a:rPr lang="bg"/>
              <a:t>Factory</a:t>
            </a:r>
            <a:endParaRPr/>
          </a:p>
          <a:p>
            <a:pPr indent="-298450" lvl="1" marL="914400" rtl="0" algn="l">
              <a:spcBef>
                <a:spcPts val="0"/>
              </a:spcBef>
              <a:spcAft>
                <a:spcPts val="0"/>
              </a:spcAft>
              <a:buSzPts val="1100"/>
              <a:buChar char="○"/>
            </a:pPr>
            <a:r>
              <a:rPr lang="bg"/>
              <a:t>Abstract factory</a:t>
            </a:r>
            <a:endParaRPr/>
          </a:p>
          <a:p>
            <a:pPr indent="-298450" lvl="1" marL="914400" rtl="0" algn="l">
              <a:spcBef>
                <a:spcPts val="0"/>
              </a:spcBef>
              <a:spcAft>
                <a:spcPts val="0"/>
              </a:spcAft>
              <a:buSzPts val="1100"/>
              <a:buChar char="○"/>
            </a:pPr>
            <a:r>
              <a:rPr lang="bg"/>
              <a:t>Singleton and shared state (monostate)</a:t>
            </a:r>
            <a:endParaRPr/>
          </a:p>
          <a:p>
            <a:pPr indent="-298450" lvl="1" marL="914400" rtl="0" algn="l">
              <a:spcBef>
                <a:spcPts val="0"/>
              </a:spcBef>
              <a:spcAft>
                <a:spcPts val="0"/>
              </a:spcAft>
              <a:buSzPts val="1100"/>
              <a:buChar char="○"/>
            </a:pPr>
            <a:r>
              <a:rPr lang="bg"/>
              <a:t>Builder</a:t>
            </a:r>
            <a:endParaRPr/>
          </a:p>
          <a:p>
            <a:pPr indent="-298450" lvl="1" marL="914400" rtl="0" algn="l">
              <a:spcBef>
                <a:spcPts val="0"/>
              </a:spcBef>
              <a:spcAft>
                <a:spcPts val="0"/>
              </a:spcAft>
              <a:buSzPts val="1100"/>
              <a:buChar char="○"/>
            </a:pPr>
            <a:r>
              <a:rPr lang="bg"/>
              <a:t>Prototype</a:t>
            </a:r>
            <a:endParaRPr/>
          </a:p>
          <a:p>
            <a:pPr indent="-311150" lvl="0" marL="457200" rtl="0" algn="l">
              <a:spcBef>
                <a:spcPts val="0"/>
              </a:spcBef>
              <a:spcAft>
                <a:spcPts val="0"/>
              </a:spcAft>
              <a:buSzPts val="1300"/>
              <a:buChar char="●"/>
            </a:pPr>
            <a:r>
              <a:rPr lang="bg"/>
              <a:t>Structural patterns</a:t>
            </a:r>
            <a:endParaRPr/>
          </a:p>
          <a:p>
            <a:pPr indent="-298450" lvl="1" marL="914400" rtl="0" algn="l">
              <a:spcBef>
                <a:spcPts val="0"/>
              </a:spcBef>
              <a:spcAft>
                <a:spcPts val="0"/>
              </a:spcAft>
              <a:buSzPts val="1100"/>
              <a:buChar char="○"/>
            </a:pPr>
            <a:r>
              <a:rPr lang="bg"/>
              <a:t>Adapter</a:t>
            </a:r>
            <a:endParaRPr/>
          </a:p>
          <a:p>
            <a:pPr indent="-298450" lvl="1" marL="914400" rtl="0" algn="l">
              <a:spcBef>
                <a:spcPts val="0"/>
              </a:spcBef>
              <a:spcAft>
                <a:spcPts val="0"/>
              </a:spcAft>
              <a:buSzPts val="1100"/>
              <a:buChar char="○"/>
            </a:pPr>
            <a:r>
              <a:rPr lang="bg"/>
              <a:t>Bridge</a:t>
            </a:r>
            <a:endParaRPr/>
          </a:p>
          <a:p>
            <a:pPr indent="-298450" lvl="1" marL="914400" rtl="0" algn="l">
              <a:spcBef>
                <a:spcPts val="0"/>
              </a:spcBef>
              <a:spcAft>
                <a:spcPts val="0"/>
              </a:spcAft>
              <a:buSzPts val="1100"/>
              <a:buChar char="○"/>
            </a:pPr>
            <a:r>
              <a:rPr lang="bg"/>
              <a:t>Composite</a:t>
            </a:r>
            <a:endParaRPr/>
          </a:p>
          <a:p>
            <a:pPr indent="-298450" lvl="1" marL="914400" rtl="0" algn="l">
              <a:spcBef>
                <a:spcPts val="0"/>
              </a:spcBef>
              <a:spcAft>
                <a:spcPts val="0"/>
              </a:spcAft>
              <a:buSzPts val="1100"/>
              <a:buChar char="○"/>
            </a:pPr>
            <a:r>
              <a:rPr lang="bg"/>
              <a:t>Decorator</a:t>
            </a:r>
            <a:endParaRPr/>
          </a:p>
          <a:p>
            <a:pPr indent="-298450" lvl="1" marL="914400" rtl="0" algn="l">
              <a:spcBef>
                <a:spcPts val="0"/>
              </a:spcBef>
              <a:spcAft>
                <a:spcPts val="0"/>
              </a:spcAft>
              <a:buSzPts val="1100"/>
              <a:buChar char="○"/>
            </a:pPr>
            <a:r>
              <a:rPr lang="bg"/>
              <a:t>Facade</a:t>
            </a:r>
            <a:endParaRPr/>
          </a:p>
          <a:p>
            <a:pPr indent="-298450" lvl="1" marL="914400" rtl="0" algn="l">
              <a:spcBef>
                <a:spcPts val="0"/>
              </a:spcBef>
              <a:spcAft>
                <a:spcPts val="0"/>
              </a:spcAft>
              <a:buSzPts val="1100"/>
              <a:buChar char="○"/>
            </a:pPr>
            <a:r>
              <a:rPr lang="bg"/>
              <a:t>Flyweight</a:t>
            </a:r>
            <a:endParaRPr/>
          </a:p>
          <a:p>
            <a:pPr indent="-298450" lvl="1" marL="914400" rtl="0" algn="l">
              <a:spcBef>
                <a:spcPts val="0"/>
              </a:spcBef>
              <a:spcAft>
                <a:spcPts val="0"/>
              </a:spcAft>
              <a:buSzPts val="1100"/>
              <a:buChar char="○"/>
            </a:pPr>
            <a:r>
              <a:rPr lang="bg"/>
              <a:t>Proxy</a:t>
            </a:r>
            <a:endParaRPr/>
          </a:p>
          <a:p>
            <a:pPr indent="-311150" lvl="0" marL="457200" rtl="0" algn="l">
              <a:spcBef>
                <a:spcPts val="0"/>
              </a:spcBef>
              <a:spcAft>
                <a:spcPts val="0"/>
              </a:spcAft>
              <a:buSzPts val="1300"/>
              <a:buChar char="●"/>
            </a:pPr>
            <a:r>
              <a:rPr lang="bg"/>
              <a:t>Behavioral patterns</a:t>
            </a:r>
            <a:endParaRPr/>
          </a:p>
          <a:p>
            <a:pPr indent="-298450" lvl="1" marL="914400" rtl="0" algn="l">
              <a:spcBef>
                <a:spcPts val="0"/>
              </a:spcBef>
              <a:spcAft>
                <a:spcPts val="0"/>
              </a:spcAft>
              <a:buSzPts val="1100"/>
              <a:buChar char="○"/>
            </a:pPr>
            <a:r>
              <a:rPr lang="bg"/>
              <a:t>Chain of responsibility</a:t>
            </a:r>
            <a:endParaRPr/>
          </a:p>
          <a:p>
            <a:pPr indent="-298450" lvl="1" marL="914400" rtl="0" algn="l">
              <a:spcBef>
                <a:spcPts val="0"/>
              </a:spcBef>
              <a:spcAft>
                <a:spcPts val="0"/>
              </a:spcAft>
              <a:buSzPts val="1100"/>
              <a:buChar char="○"/>
            </a:pPr>
            <a:r>
              <a:rPr lang="bg"/>
              <a:t>The template method</a:t>
            </a:r>
            <a:endParaRPr/>
          </a:p>
          <a:p>
            <a:pPr indent="-298450" lvl="1" marL="914400" rtl="0" algn="l">
              <a:spcBef>
                <a:spcPts val="0"/>
              </a:spcBef>
              <a:spcAft>
                <a:spcPts val="0"/>
              </a:spcAft>
              <a:buSzPts val="1100"/>
              <a:buChar char="○"/>
            </a:pPr>
            <a:r>
              <a:rPr lang="bg"/>
              <a:t>Command</a:t>
            </a:r>
            <a:endParaRPr/>
          </a:p>
          <a:p>
            <a:pPr indent="-298450" lvl="1" marL="914400" rtl="0" algn="l">
              <a:spcBef>
                <a:spcPts val="0"/>
              </a:spcBef>
              <a:spcAft>
                <a:spcPts val="0"/>
              </a:spcAft>
              <a:buSzPts val="1100"/>
              <a:buChar char="○"/>
            </a:pPr>
            <a:r>
              <a:rPr lang="bg"/>
              <a:t>State</a:t>
            </a:r>
            <a:endParaRPr/>
          </a:p>
          <a:p>
            <a:pPr indent="-298450" lvl="1" marL="914400" rtl="0" algn="l">
              <a:spcBef>
                <a:spcPts val="0"/>
              </a:spcBef>
              <a:spcAft>
                <a:spcPts val="0"/>
              </a:spcAft>
              <a:buSzPts val="1100"/>
              <a:buChar char="○"/>
            </a:pPr>
            <a:r>
              <a:rPr lang="bg"/>
              <a:t>Iterator</a:t>
            </a:r>
            <a:endParaRPr/>
          </a:p>
          <a:p>
            <a:pPr indent="-298450" lvl="1" marL="914400" rtl="0" algn="l">
              <a:spcBef>
                <a:spcPts val="0"/>
              </a:spcBef>
              <a:spcAft>
                <a:spcPts val="0"/>
              </a:spcAft>
              <a:buSzPts val="1100"/>
              <a:buChar char="○"/>
            </a:pPr>
            <a:r>
              <a:rPr lang="bg"/>
              <a:t>Mediator</a:t>
            </a:r>
            <a:endParaRPr/>
          </a:p>
          <a:p>
            <a:pPr indent="-298450" lvl="1" marL="914400" rtl="0" algn="l">
              <a:spcBef>
                <a:spcPts val="0"/>
              </a:spcBef>
              <a:spcAft>
                <a:spcPts val="0"/>
              </a:spcAft>
              <a:buSzPts val="1100"/>
              <a:buChar char="○"/>
            </a:pPr>
            <a:r>
              <a:rPr lang="bg"/>
              <a:t>Memento</a:t>
            </a:r>
            <a:endParaRPr/>
          </a:p>
          <a:p>
            <a:pPr indent="-298450" lvl="1" marL="914400" rtl="0" algn="l">
              <a:spcBef>
                <a:spcPts val="0"/>
              </a:spcBef>
              <a:spcAft>
                <a:spcPts val="0"/>
              </a:spcAft>
              <a:buSzPts val="1100"/>
              <a:buChar char="○"/>
            </a:pPr>
            <a:r>
              <a:rPr lang="bg"/>
              <a:t>Observer</a:t>
            </a:r>
            <a:endParaRPr/>
          </a:p>
          <a:p>
            <a:pPr indent="-298450" lvl="1" marL="914400" rtl="0" algn="l">
              <a:spcBef>
                <a:spcPts val="0"/>
              </a:spcBef>
              <a:spcAft>
                <a:spcPts val="0"/>
              </a:spcAft>
              <a:buSzPts val="1100"/>
              <a:buChar char="○"/>
            </a:pPr>
            <a:r>
              <a:rPr lang="bg"/>
              <a:t>Strategy</a:t>
            </a:r>
            <a:endParaRPr/>
          </a:p>
          <a:p>
            <a:pPr indent="-298450" lvl="1" marL="914400" rtl="0" algn="l">
              <a:spcBef>
                <a:spcPts val="0"/>
              </a:spcBef>
              <a:spcAft>
                <a:spcPts val="0"/>
              </a:spcAft>
              <a:buSzPts val="1100"/>
              <a:buChar char="○"/>
            </a:pPr>
            <a:r>
              <a:rPr lang="bg"/>
              <a:t>Visitor</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54"/>
          <p:cNvSpPr txBox="1"/>
          <p:nvPr>
            <p:ph type="title"/>
          </p:nvPr>
        </p:nvSpPr>
        <p:spPr>
          <a:xfrm>
            <a:off x="1303800" y="219125"/>
            <a:ext cx="7030500" cy="628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bg"/>
              <a:t>Creational patterns</a:t>
            </a:r>
            <a:endParaRPr/>
          </a:p>
        </p:txBody>
      </p:sp>
      <p:sp>
        <p:nvSpPr>
          <p:cNvPr id="497" name="Google Shape;497;p54"/>
          <p:cNvSpPr txBox="1"/>
          <p:nvPr>
            <p:ph idx="1" type="body"/>
          </p:nvPr>
        </p:nvSpPr>
        <p:spPr>
          <a:xfrm>
            <a:off x="1303800" y="871300"/>
            <a:ext cx="7030500" cy="13308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b="1" lang="bg"/>
              <a:t>Factories</a:t>
            </a:r>
            <a:endParaRPr b="1"/>
          </a:p>
          <a:p>
            <a:pPr indent="0" lvl="0" marL="0" rtl="0" algn="l">
              <a:spcBef>
                <a:spcPts val="1200"/>
              </a:spcBef>
              <a:spcAft>
                <a:spcPts val="0"/>
              </a:spcAft>
              <a:buNone/>
            </a:pPr>
            <a:r>
              <a:rPr lang="bg"/>
              <a:t>Intent:</a:t>
            </a:r>
            <a:endParaRPr/>
          </a:p>
          <a:p>
            <a:pPr indent="0" lvl="0" marL="0" rtl="0" algn="l">
              <a:spcBef>
                <a:spcPts val="1200"/>
              </a:spcBef>
              <a:spcAft>
                <a:spcPts val="0"/>
              </a:spcAft>
              <a:buNone/>
            </a:pPr>
            <a:r>
              <a:rPr lang="bg" sz="1200">
                <a:solidFill>
                  <a:srgbClr val="444444"/>
                </a:solidFill>
                <a:highlight>
                  <a:srgbClr val="FFFFFF"/>
                </a:highlight>
                <a:latin typeface="Arial"/>
                <a:ea typeface="Arial"/>
                <a:cs typeface="Arial"/>
                <a:sym typeface="Arial"/>
              </a:rPr>
              <a:t>Factory Method is a creational design pattern that provides an interface for creating objects in a superclass, but allows subclasses to alter the type of objects that will be created.</a:t>
            </a:r>
            <a:endParaRPr sz="1200">
              <a:solidFill>
                <a:srgbClr val="444444"/>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sz="1200">
              <a:solidFill>
                <a:srgbClr val="444444"/>
              </a:solidFill>
              <a:highlight>
                <a:srgbClr val="FFFFFF"/>
              </a:highlight>
              <a:latin typeface="Arial"/>
              <a:ea typeface="Arial"/>
              <a:cs typeface="Arial"/>
              <a:sym typeface="Arial"/>
            </a:endParaRPr>
          </a:p>
        </p:txBody>
      </p:sp>
      <p:pic>
        <p:nvPicPr>
          <p:cNvPr id="498" name="Google Shape;498;p54"/>
          <p:cNvPicPr preferRelativeResize="0"/>
          <p:nvPr/>
        </p:nvPicPr>
        <p:blipFill>
          <a:blip r:embed="rId3">
            <a:alphaModFix/>
          </a:blip>
          <a:stretch>
            <a:fillRect/>
          </a:stretch>
        </p:blipFill>
        <p:spPr>
          <a:xfrm>
            <a:off x="2429025" y="1853525"/>
            <a:ext cx="4218560" cy="26366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55"/>
          <p:cNvSpPr txBox="1"/>
          <p:nvPr>
            <p:ph idx="1" type="body"/>
          </p:nvPr>
        </p:nvSpPr>
        <p:spPr>
          <a:xfrm>
            <a:off x="1303800" y="267850"/>
            <a:ext cx="7030500" cy="1572300"/>
          </a:xfrm>
          <a:prstGeom prst="rect">
            <a:avLst/>
          </a:prstGeom>
        </p:spPr>
        <p:txBody>
          <a:bodyPr anchorCtr="0" anchor="t" bIns="91425" lIns="91425" spcFirstLastPara="1" rIns="91425" wrap="square" tIns="91425">
            <a:normAutofit fontScale="77500" lnSpcReduction="20000"/>
          </a:bodyPr>
          <a:lstStyle/>
          <a:p>
            <a:pPr indent="0" lvl="0" marL="0" rtl="0" algn="l">
              <a:spcBef>
                <a:spcPts val="1800"/>
              </a:spcBef>
              <a:spcAft>
                <a:spcPts val="0"/>
              </a:spcAft>
              <a:buNone/>
            </a:pPr>
            <a:r>
              <a:rPr b="1" lang="bg" sz="1700">
                <a:solidFill>
                  <a:srgbClr val="444444"/>
                </a:solidFill>
                <a:highlight>
                  <a:srgbClr val="FFFFFF"/>
                </a:highlight>
                <a:latin typeface="Arial"/>
                <a:ea typeface="Arial"/>
                <a:cs typeface="Arial"/>
                <a:sym typeface="Arial"/>
              </a:rPr>
              <a:t>Problem</a:t>
            </a:r>
            <a:endParaRPr b="1" sz="1700">
              <a:solidFill>
                <a:srgbClr val="444444"/>
              </a:solidFill>
              <a:highlight>
                <a:srgbClr val="FFFFFF"/>
              </a:highlight>
              <a:latin typeface="Arial"/>
              <a:ea typeface="Arial"/>
              <a:cs typeface="Arial"/>
              <a:sym typeface="Arial"/>
            </a:endParaRPr>
          </a:p>
          <a:p>
            <a:pPr indent="0" lvl="0" marL="0" rtl="0" algn="l">
              <a:spcBef>
                <a:spcPts val="400"/>
              </a:spcBef>
              <a:spcAft>
                <a:spcPts val="0"/>
              </a:spcAft>
              <a:buNone/>
            </a:pPr>
            <a:r>
              <a:rPr lang="bg" sz="1200">
                <a:solidFill>
                  <a:srgbClr val="444444"/>
                </a:solidFill>
                <a:highlight>
                  <a:srgbClr val="FFFFFF"/>
                </a:highlight>
                <a:latin typeface="Arial"/>
                <a:ea typeface="Arial"/>
                <a:cs typeface="Arial"/>
                <a:sym typeface="Arial"/>
              </a:rPr>
              <a:t>Imagine that you’re creating a logistics management application. The first version of your app can only handle transportation by trucks, so the bulk of your code lives inside the </a:t>
            </a:r>
            <a:r>
              <a:rPr lang="bg" sz="1200">
                <a:solidFill>
                  <a:srgbClr val="444444"/>
                </a:solidFill>
                <a:highlight>
                  <a:srgbClr val="EEEEEE"/>
                </a:highlight>
                <a:latin typeface="Courier New"/>
                <a:ea typeface="Courier New"/>
                <a:cs typeface="Courier New"/>
                <a:sym typeface="Courier New"/>
              </a:rPr>
              <a:t>Truck</a:t>
            </a:r>
            <a:r>
              <a:rPr lang="bg" sz="1200">
                <a:solidFill>
                  <a:srgbClr val="444444"/>
                </a:solidFill>
                <a:highlight>
                  <a:srgbClr val="FFFFFF"/>
                </a:highlight>
                <a:latin typeface="Arial"/>
                <a:ea typeface="Arial"/>
                <a:cs typeface="Arial"/>
                <a:sym typeface="Arial"/>
              </a:rPr>
              <a:t> class.</a:t>
            </a:r>
            <a:endParaRPr sz="1200">
              <a:solidFill>
                <a:srgbClr val="444444"/>
              </a:solidFill>
              <a:highlight>
                <a:srgbClr val="FFFFFF"/>
              </a:highlight>
              <a:latin typeface="Arial"/>
              <a:ea typeface="Arial"/>
              <a:cs typeface="Arial"/>
              <a:sym typeface="Arial"/>
            </a:endParaRPr>
          </a:p>
          <a:p>
            <a:pPr indent="0" lvl="0" marL="0" rtl="0" algn="l">
              <a:spcBef>
                <a:spcPts val="1800"/>
              </a:spcBef>
              <a:spcAft>
                <a:spcPts val="0"/>
              </a:spcAft>
              <a:buNone/>
            </a:pPr>
            <a:r>
              <a:rPr lang="bg" sz="1200">
                <a:solidFill>
                  <a:srgbClr val="444444"/>
                </a:solidFill>
                <a:highlight>
                  <a:srgbClr val="FFFFFF"/>
                </a:highlight>
                <a:latin typeface="Arial"/>
                <a:ea typeface="Arial"/>
                <a:cs typeface="Arial"/>
                <a:sym typeface="Arial"/>
              </a:rPr>
              <a:t>After a while, your app becomes pretty popular. Each day you receive dozens of requests from sea transportation companies to incorporate sea logistics into the app.</a:t>
            </a:r>
            <a:endParaRPr sz="1200">
              <a:solidFill>
                <a:srgbClr val="444444"/>
              </a:solidFill>
              <a:highlight>
                <a:srgbClr val="FFFFFF"/>
              </a:highlight>
              <a:latin typeface="Arial"/>
              <a:ea typeface="Arial"/>
              <a:cs typeface="Arial"/>
              <a:sym typeface="Arial"/>
            </a:endParaRPr>
          </a:p>
          <a:p>
            <a:pPr indent="0" lvl="0" marL="0" rtl="0" algn="l">
              <a:spcBef>
                <a:spcPts val="1800"/>
              </a:spcBef>
              <a:spcAft>
                <a:spcPts val="1200"/>
              </a:spcAft>
              <a:buNone/>
            </a:pPr>
            <a:r>
              <a:t/>
            </a:r>
            <a:endParaRPr/>
          </a:p>
        </p:txBody>
      </p:sp>
      <p:pic>
        <p:nvPicPr>
          <p:cNvPr id="504" name="Google Shape;504;p55"/>
          <p:cNvPicPr preferRelativeResize="0"/>
          <p:nvPr/>
        </p:nvPicPr>
        <p:blipFill>
          <a:blip r:embed="rId3">
            <a:alphaModFix/>
          </a:blip>
          <a:stretch>
            <a:fillRect/>
          </a:stretch>
        </p:blipFill>
        <p:spPr>
          <a:xfrm>
            <a:off x="1377525" y="1491575"/>
            <a:ext cx="5715000" cy="2381250"/>
          </a:xfrm>
          <a:prstGeom prst="rect">
            <a:avLst/>
          </a:prstGeom>
          <a:noFill/>
          <a:ln>
            <a:noFill/>
          </a:ln>
        </p:spPr>
      </p:pic>
      <p:sp>
        <p:nvSpPr>
          <p:cNvPr id="505" name="Google Shape;505;p55"/>
          <p:cNvSpPr txBox="1"/>
          <p:nvPr/>
        </p:nvSpPr>
        <p:spPr>
          <a:xfrm>
            <a:off x="1428475" y="4012625"/>
            <a:ext cx="6462900" cy="1037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i="1" lang="bg" sz="1200">
                <a:solidFill>
                  <a:srgbClr val="999999"/>
                </a:solidFill>
                <a:highlight>
                  <a:srgbClr val="FFFFFF"/>
                </a:highlight>
              </a:rPr>
              <a:t>Adding a new class to the program isn’t that simple if the rest of the code is already coupled to existing classes.</a:t>
            </a:r>
            <a:endParaRPr i="1" sz="1200">
              <a:solidFill>
                <a:srgbClr val="999999"/>
              </a:solidFill>
              <a:highlight>
                <a:srgbClr val="FFFFFF"/>
              </a:highlight>
            </a:endParaRPr>
          </a:p>
          <a:p>
            <a:pPr indent="0" lvl="0" marL="0" rtl="0" algn="ctr">
              <a:lnSpc>
                <a:spcPct val="115000"/>
              </a:lnSpc>
              <a:spcBef>
                <a:spcPts val="0"/>
              </a:spcBef>
              <a:spcAft>
                <a:spcPts val="0"/>
              </a:spcAft>
              <a:buNone/>
            </a:pPr>
            <a:r>
              <a:t/>
            </a:r>
            <a:endParaRPr i="1" sz="1200">
              <a:solidFill>
                <a:srgbClr val="999999"/>
              </a:solidFill>
              <a:highlight>
                <a:srgbClr val="FFFFFF"/>
              </a:highlight>
            </a:endParaRPr>
          </a:p>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56"/>
          <p:cNvSpPr txBox="1"/>
          <p:nvPr>
            <p:ph idx="1" type="body"/>
          </p:nvPr>
        </p:nvSpPr>
        <p:spPr>
          <a:xfrm>
            <a:off x="1318675" y="783675"/>
            <a:ext cx="7030500" cy="269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sz="1200">
                <a:solidFill>
                  <a:srgbClr val="444444"/>
                </a:solidFill>
                <a:highlight>
                  <a:srgbClr val="FFFFFF"/>
                </a:highlight>
                <a:latin typeface="Arial"/>
                <a:ea typeface="Arial"/>
                <a:cs typeface="Arial"/>
                <a:sym typeface="Arial"/>
              </a:rPr>
              <a:t>Great news, right? But how about the code? At present, most of your code is coupled to the </a:t>
            </a:r>
            <a:r>
              <a:rPr lang="bg" sz="1200">
                <a:solidFill>
                  <a:srgbClr val="444444"/>
                </a:solidFill>
                <a:highlight>
                  <a:srgbClr val="EEEEEE"/>
                </a:highlight>
                <a:latin typeface="Courier New"/>
                <a:ea typeface="Courier New"/>
                <a:cs typeface="Courier New"/>
                <a:sym typeface="Courier New"/>
              </a:rPr>
              <a:t>Truck</a:t>
            </a:r>
            <a:r>
              <a:rPr lang="bg" sz="1200">
                <a:solidFill>
                  <a:srgbClr val="444444"/>
                </a:solidFill>
                <a:highlight>
                  <a:srgbClr val="FFFFFF"/>
                </a:highlight>
                <a:latin typeface="Arial"/>
                <a:ea typeface="Arial"/>
                <a:cs typeface="Arial"/>
                <a:sym typeface="Arial"/>
              </a:rPr>
              <a:t> class. Adding </a:t>
            </a:r>
            <a:r>
              <a:rPr lang="bg" sz="1200">
                <a:solidFill>
                  <a:srgbClr val="444444"/>
                </a:solidFill>
                <a:highlight>
                  <a:srgbClr val="EEEEEE"/>
                </a:highlight>
                <a:latin typeface="Courier New"/>
                <a:ea typeface="Courier New"/>
                <a:cs typeface="Courier New"/>
                <a:sym typeface="Courier New"/>
              </a:rPr>
              <a:t>Ships</a:t>
            </a:r>
            <a:r>
              <a:rPr lang="bg" sz="1200">
                <a:solidFill>
                  <a:srgbClr val="444444"/>
                </a:solidFill>
                <a:highlight>
                  <a:srgbClr val="FFFFFF"/>
                </a:highlight>
                <a:latin typeface="Arial"/>
                <a:ea typeface="Arial"/>
                <a:cs typeface="Arial"/>
                <a:sym typeface="Arial"/>
              </a:rPr>
              <a:t> into the app would require making changes to the entire codebase. Moreover, if later you decide to add another type of transportation to the app, you will probably need to make all of these changes again.</a:t>
            </a:r>
            <a:endParaRPr sz="1200">
              <a:solidFill>
                <a:srgbClr val="444444"/>
              </a:solidFill>
              <a:highlight>
                <a:srgbClr val="FFFFFF"/>
              </a:highlight>
              <a:latin typeface="Arial"/>
              <a:ea typeface="Arial"/>
              <a:cs typeface="Arial"/>
              <a:sym typeface="Arial"/>
            </a:endParaRPr>
          </a:p>
          <a:p>
            <a:pPr indent="0" lvl="0" marL="0" rtl="0" algn="l">
              <a:spcBef>
                <a:spcPts val="1800"/>
              </a:spcBef>
              <a:spcAft>
                <a:spcPts val="0"/>
              </a:spcAft>
              <a:buNone/>
            </a:pPr>
            <a:r>
              <a:rPr lang="bg" sz="1200">
                <a:solidFill>
                  <a:srgbClr val="444444"/>
                </a:solidFill>
                <a:highlight>
                  <a:srgbClr val="FFFFFF"/>
                </a:highlight>
                <a:latin typeface="Arial"/>
                <a:ea typeface="Arial"/>
                <a:cs typeface="Arial"/>
                <a:sym typeface="Arial"/>
              </a:rPr>
              <a:t>As a result, you will end up with pretty nasty code, riddled with conditionals that switch the app’s behavior depending on the class of transportation objects.</a:t>
            </a:r>
            <a:endParaRPr sz="1200">
              <a:solidFill>
                <a:srgbClr val="444444"/>
              </a:solidFill>
              <a:highlight>
                <a:srgbClr val="FFFFFF"/>
              </a:highlight>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57"/>
          <p:cNvSpPr txBox="1"/>
          <p:nvPr>
            <p:ph idx="1" type="body"/>
          </p:nvPr>
        </p:nvSpPr>
        <p:spPr>
          <a:xfrm>
            <a:off x="1303800" y="292650"/>
            <a:ext cx="7030500" cy="1497900"/>
          </a:xfrm>
          <a:prstGeom prst="rect">
            <a:avLst/>
          </a:prstGeom>
        </p:spPr>
        <p:txBody>
          <a:bodyPr anchorCtr="0" anchor="t" bIns="91425" lIns="91425" spcFirstLastPara="1" rIns="91425" wrap="square" tIns="91425">
            <a:normAutofit fontScale="85000" lnSpcReduction="20000"/>
          </a:bodyPr>
          <a:lstStyle/>
          <a:p>
            <a:pPr indent="0" lvl="0" marL="0" rtl="0" algn="l">
              <a:spcBef>
                <a:spcPts val="1800"/>
              </a:spcBef>
              <a:spcAft>
                <a:spcPts val="0"/>
              </a:spcAft>
              <a:buNone/>
            </a:pPr>
            <a:r>
              <a:rPr b="1" lang="bg" sz="1700">
                <a:solidFill>
                  <a:srgbClr val="444444"/>
                </a:solidFill>
                <a:highlight>
                  <a:srgbClr val="FFFFFF"/>
                </a:highlight>
                <a:latin typeface="Arial"/>
                <a:ea typeface="Arial"/>
                <a:cs typeface="Arial"/>
                <a:sym typeface="Arial"/>
              </a:rPr>
              <a:t>Solution</a:t>
            </a:r>
            <a:endParaRPr b="1" sz="1700">
              <a:solidFill>
                <a:srgbClr val="444444"/>
              </a:solidFill>
              <a:highlight>
                <a:srgbClr val="FFFFFF"/>
              </a:highlight>
              <a:latin typeface="Arial"/>
              <a:ea typeface="Arial"/>
              <a:cs typeface="Arial"/>
              <a:sym typeface="Arial"/>
            </a:endParaRPr>
          </a:p>
          <a:p>
            <a:pPr indent="0" lvl="0" marL="0" rtl="0" algn="l">
              <a:spcBef>
                <a:spcPts val="400"/>
              </a:spcBef>
              <a:spcAft>
                <a:spcPts val="0"/>
              </a:spcAft>
              <a:buNone/>
            </a:pPr>
            <a:r>
              <a:rPr lang="bg" sz="1200">
                <a:solidFill>
                  <a:srgbClr val="444444"/>
                </a:solidFill>
                <a:highlight>
                  <a:srgbClr val="FFFFFF"/>
                </a:highlight>
                <a:latin typeface="Arial"/>
                <a:ea typeface="Arial"/>
                <a:cs typeface="Arial"/>
                <a:sym typeface="Arial"/>
              </a:rPr>
              <a:t>The Factory Method pattern suggests that you replace direct object construction calls (using the </a:t>
            </a:r>
            <a:r>
              <a:rPr lang="bg" sz="1200">
                <a:solidFill>
                  <a:srgbClr val="444444"/>
                </a:solidFill>
                <a:highlight>
                  <a:srgbClr val="EEEEEE"/>
                </a:highlight>
                <a:latin typeface="Courier New"/>
                <a:ea typeface="Courier New"/>
                <a:cs typeface="Courier New"/>
                <a:sym typeface="Courier New"/>
              </a:rPr>
              <a:t>new</a:t>
            </a:r>
            <a:r>
              <a:rPr lang="bg" sz="1200">
                <a:solidFill>
                  <a:srgbClr val="444444"/>
                </a:solidFill>
                <a:highlight>
                  <a:srgbClr val="FFFFFF"/>
                </a:highlight>
                <a:latin typeface="Arial"/>
                <a:ea typeface="Arial"/>
                <a:cs typeface="Arial"/>
                <a:sym typeface="Arial"/>
              </a:rPr>
              <a:t> operator) with calls to a special </a:t>
            </a:r>
            <a:r>
              <a:rPr i="1" lang="bg" sz="1200">
                <a:solidFill>
                  <a:srgbClr val="444444"/>
                </a:solidFill>
                <a:highlight>
                  <a:srgbClr val="FFFFFF"/>
                </a:highlight>
                <a:latin typeface="Arial"/>
                <a:ea typeface="Arial"/>
                <a:cs typeface="Arial"/>
                <a:sym typeface="Arial"/>
              </a:rPr>
              <a:t>factory</a:t>
            </a:r>
            <a:r>
              <a:rPr lang="bg" sz="1200">
                <a:solidFill>
                  <a:srgbClr val="444444"/>
                </a:solidFill>
                <a:highlight>
                  <a:srgbClr val="FFFFFF"/>
                </a:highlight>
                <a:latin typeface="Arial"/>
                <a:ea typeface="Arial"/>
                <a:cs typeface="Arial"/>
                <a:sym typeface="Arial"/>
              </a:rPr>
              <a:t> method. Don’t worry: the objects are still created via the </a:t>
            </a:r>
            <a:r>
              <a:rPr lang="bg" sz="1200">
                <a:solidFill>
                  <a:srgbClr val="444444"/>
                </a:solidFill>
                <a:highlight>
                  <a:srgbClr val="EEEEEE"/>
                </a:highlight>
                <a:latin typeface="Courier New"/>
                <a:ea typeface="Courier New"/>
                <a:cs typeface="Courier New"/>
                <a:sym typeface="Courier New"/>
              </a:rPr>
              <a:t>new</a:t>
            </a:r>
            <a:r>
              <a:rPr lang="bg" sz="1200">
                <a:solidFill>
                  <a:srgbClr val="444444"/>
                </a:solidFill>
                <a:highlight>
                  <a:srgbClr val="FFFFFF"/>
                </a:highlight>
                <a:latin typeface="Arial"/>
                <a:ea typeface="Arial"/>
                <a:cs typeface="Arial"/>
                <a:sym typeface="Arial"/>
              </a:rPr>
              <a:t> operator, but it’s being called from within the factory method. Objects returned by a factory method are often referred to as </a:t>
            </a:r>
            <a:r>
              <a:rPr i="1" lang="bg" sz="1200">
                <a:solidFill>
                  <a:srgbClr val="444444"/>
                </a:solidFill>
                <a:highlight>
                  <a:srgbClr val="FFFFFF"/>
                </a:highlight>
                <a:latin typeface="Arial"/>
                <a:ea typeface="Arial"/>
                <a:cs typeface="Arial"/>
                <a:sym typeface="Arial"/>
              </a:rPr>
              <a:t>products.</a:t>
            </a:r>
            <a:endParaRPr i="1" sz="1200">
              <a:solidFill>
                <a:srgbClr val="444444"/>
              </a:solidFill>
              <a:highlight>
                <a:srgbClr val="FFFFFF"/>
              </a:highlight>
              <a:latin typeface="Arial"/>
              <a:ea typeface="Arial"/>
              <a:cs typeface="Arial"/>
              <a:sym typeface="Arial"/>
            </a:endParaRPr>
          </a:p>
          <a:p>
            <a:pPr indent="0" lvl="0" marL="0" rtl="0" algn="l">
              <a:spcBef>
                <a:spcPts val="1800"/>
              </a:spcBef>
              <a:spcAft>
                <a:spcPts val="0"/>
              </a:spcAft>
              <a:buNone/>
            </a:pPr>
            <a:r>
              <a:t/>
            </a:r>
            <a:endParaRPr i="1" sz="11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pic>
        <p:nvPicPr>
          <p:cNvPr id="516" name="Google Shape;516;p57"/>
          <p:cNvPicPr preferRelativeResize="0"/>
          <p:nvPr/>
        </p:nvPicPr>
        <p:blipFill>
          <a:blip r:embed="rId3">
            <a:alphaModFix/>
          </a:blip>
          <a:stretch>
            <a:fillRect/>
          </a:stretch>
        </p:blipFill>
        <p:spPr>
          <a:xfrm>
            <a:off x="1417200" y="1285875"/>
            <a:ext cx="5905500" cy="2571750"/>
          </a:xfrm>
          <a:prstGeom prst="rect">
            <a:avLst/>
          </a:prstGeom>
          <a:noFill/>
          <a:ln>
            <a:noFill/>
          </a:ln>
        </p:spPr>
      </p:pic>
      <p:sp>
        <p:nvSpPr>
          <p:cNvPr id="517" name="Google Shape;517;p57"/>
          <p:cNvSpPr txBox="1"/>
          <p:nvPr/>
        </p:nvSpPr>
        <p:spPr>
          <a:xfrm>
            <a:off x="1800475" y="3958050"/>
            <a:ext cx="6447900" cy="34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bg" sz="1050">
                <a:solidFill>
                  <a:srgbClr val="999999"/>
                </a:solidFill>
                <a:highlight>
                  <a:srgbClr val="FFFFFF"/>
                </a:highlight>
              </a:rPr>
              <a:t>Subclasses can alter the class of objects being returned by the factory method.</a:t>
            </a:r>
            <a:endParaRPr>
              <a:latin typeface="Nunito"/>
              <a:ea typeface="Nunito"/>
              <a:cs typeface="Nunito"/>
              <a:sym typeface="Nunito"/>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58"/>
          <p:cNvSpPr txBox="1"/>
          <p:nvPr>
            <p:ph idx="1" type="body"/>
          </p:nvPr>
        </p:nvSpPr>
        <p:spPr>
          <a:xfrm>
            <a:off x="1303800" y="391850"/>
            <a:ext cx="7030500" cy="17805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None/>
            </a:pPr>
            <a:r>
              <a:rPr lang="bg" sz="1200">
                <a:solidFill>
                  <a:srgbClr val="444444"/>
                </a:solidFill>
                <a:highlight>
                  <a:srgbClr val="FFFFFF"/>
                </a:highlight>
                <a:latin typeface="Arial"/>
                <a:ea typeface="Arial"/>
                <a:cs typeface="Arial"/>
                <a:sym typeface="Arial"/>
              </a:rPr>
              <a:t>At first glance, this change may look pointless: we just moved the constructor call from one part of the program to another. However, consider this: now you can override the factory method in a subclass and change the class of products being created by the method.</a:t>
            </a:r>
            <a:endParaRPr sz="1200">
              <a:solidFill>
                <a:srgbClr val="444444"/>
              </a:solidFill>
              <a:highlight>
                <a:srgbClr val="FFFFFF"/>
              </a:highlight>
              <a:latin typeface="Arial"/>
              <a:ea typeface="Arial"/>
              <a:cs typeface="Arial"/>
              <a:sym typeface="Arial"/>
            </a:endParaRPr>
          </a:p>
          <a:p>
            <a:pPr indent="0" lvl="0" marL="0" rtl="0" algn="l">
              <a:spcBef>
                <a:spcPts val="1800"/>
              </a:spcBef>
              <a:spcAft>
                <a:spcPts val="0"/>
              </a:spcAft>
              <a:buNone/>
            </a:pPr>
            <a:r>
              <a:rPr lang="bg" sz="1200">
                <a:solidFill>
                  <a:srgbClr val="444444"/>
                </a:solidFill>
                <a:highlight>
                  <a:srgbClr val="FFFFFF"/>
                </a:highlight>
                <a:latin typeface="Arial"/>
                <a:ea typeface="Arial"/>
                <a:cs typeface="Arial"/>
                <a:sym typeface="Arial"/>
              </a:rPr>
              <a:t>There’s a slight limitation though: subclasses may return different types of products only if these products have a common base class or interface. Also, the factory method in the base class should have its return type declared as this interface.</a:t>
            </a:r>
            <a:endParaRPr sz="1200">
              <a:solidFill>
                <a:srgbClr val="444444"/>
              </a:solidFill>
              <a:highlight>
                <a:srgbClr val="FFFFFF"/>
              </a:highlight>
              <a:latin typeface="Arial"/>
              <a:ea typeface="Arial"/>
              <a:cs typeface="Arial"/>
              <a:sym typeface="Arial"/>
            </a:endParaRPr>
          </a:p>
          <a:p>
            <a:pPr indent="0" lvl="0" marL="0" rtl="0" algn="l">
              <a:spcBef>
                <a:spcPts val="18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pic>
        <p:nvPicPr>
          <p:cNvPr id="523" name="Google Shape;523;p58"/>
          <p:cNvPicPr preferRelativeResize="0"/>
          <p:nvPr/>
        </p:nvPicPr>
        <p:blipFill>
          <a:blip r:embed="rId3">
            <a:alphaModFix/>
          </a:blip>
          <a:stretch>
            <a:fillRect/>
          </a:stretch>
        </p:blipFill>
        <p:spPr>
          <a:xfrm>
            <a:off x="2141350" y="1655150"/>
            <a:ext cx="4667250" cy="2381250"/>
          </a:xfrm>
          <a:prstGeom prst="rect">
            <a:avLst/>
          </a:prstGeom>
          <a:noFill/>
          <a:ln>
            <a:noFill/>
          </a:ln>
        </p:spPr>
      </p:pic>
      <p:sp>
        <p:nvSpPr>
          <p:cNvPr id="524" name="Google Shape;524;p58"/>
          <p:cNvSpPr txBox="1"/>
          <p:nvPr/>
        </p:nvSpPr>
        <p:spPr>
          <a:xfrm>
            <a:off x="1577275" y="4201100"/>
            <a:ext cx="5639400" cy="346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bg" sz="1050">
                <a:solidFill>
                  <a:srgbClr val="999999"/>
                </a:solidFill>
                <a:highlight>
                  <a:srgbClr val="FFFFFF"/>
                </a:highlight>
              </a:rPr>
              <a:t>All products must follow the same interface.</a:t>
            </a:r>
            <a:endParaRPr>
              <a:latin typeface="Nunito"/>
              <a:ea typeface="Nunito"/>
              <a:cs typeface="Nunito"/>
              <a:sym typeface="Nunito"/>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59"/>
          <p:cNvSpPr txBox="1"/>
          <p:nvPr>
            <p:ph idx="1" type="body"/>
          </p:nvPr>
        </p:nvSpPr>
        <p:spPr>
          <a:xfrm>
            <a:off x="1264125" y="338400"/>
            <a:ext cx="7030500" cy="1268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bg" sz="1200">
                <a:solidFill>
                  <a:srgbClr val="444444"/>
                </a:solidFill>
                <a:highlight>
                  <a:srgbClr val="FFFFFF"/>
                </a:highlight>
                <a:latin typeface="Arial"/>
                <a:ea typeface="Arial"/>
                <a:cs typeface="Arial"/>
                <a:sym typeface="Arial"/>
              </a:rPr>
              <a:t>For example, both </a:t>
            </a:r>
            <a:r>
              <a:rPr lang="bg" sz="1100">
                <a:solidFill>
                  <a:srgbClr val="444444"/>
                </a:solidFill>
                <a:highlight>
                  <a:srgbClr val="EEEEEE"/>
                </a:highlight>
                <a:latin typeface="Courier New"/>
                <a:ea typeface="Courier New"/>
                <a:cs typeface="Courier New"/>
                <a:sym typeface="Courier New"/>
              </a:rPr>
              <a:t>Truck</a:t>
            </a:r>
            <a:r>
              <a:rPr lang="bg" sz="1200">
                <a:solidFill>
                  <a:srgbClr val="444444"/>
                </a:solidFill>
                <a:highlight>
                  <a:srgbClr val="FFFFFF"/>
                </a:highlight>
                <a:latin typeface="Arial"/>
                <a:ea typeface="Arial"/>
                <a:cs typeface="Arial"/>
                <a:sym typeface="Arial"/>
              </a:rPr>
              <a:t> and </a:t>
            </a:r>
            <a:r>
              <a:rPr lang="bg" sz="1100">
                <a:solidFill>
                  <a:srgbClr val="444444"/>
                </a:solidFill>
                <a:highlight>
                  <a:srgbClr val="EEEEEE"/>
                </a:highlight>
                <a:latin typeface="Courier New"/>
                <a:ea typeface="Courier New"/>
                <a:cs typeface="Courier New"/>
                <a:sym typeface="Courier New"/>
              </a:rPr>
              <a:t>Ship</a:t>
            </a:r>
            <a:r>
              <a:rPr lang="bg" sz="1200">
                <a:solidFill>
                  <a:srgbClr val="444444"/>
                </a:solidFill>
                <a:highlight>
                  <a:srgbClr val="FFFFFF"/>
                </a:highlight>
                <a:latin typeface="Arial"/>
                <a:ea typeface="Arial"/>
                <a:cs typeface="Arial"/>
                <a:sym typeface="Arial"/>
              </a:rPr>
              <a:t> classes should implement the </a:t>
            </a:r>
            <a:r>
              <a:rPr lang="bg" sz="1100">
                <a:solidFill>
                  <a:srgbClr val="444444"/>
                </a:solidFill>
                <a:highlight>
                  <a:srgbClr val="EEEEEE"/>
                </a:highlight>
                <a:latin typeface="Courier New"/>
                <a:ea typeface="Courier New"/>
                <a:cs typeface="Courier New"/>
                <a:sym typeface="Courier New"/>
              </a:rPr>
              <a:t>Transport</a:t>
            </a:r>
            <a:r>
              <a:rPr lang="bg" sz="1200">
                <a:solidFill>
                  <a:srgbClr val="444444"/>
                </a:solidFill>
                <a:highlight>
                  <a:srgbClr val="FFFFFF"/>
                </a:highlight>
                <a:latin typeface="Arial"/>
                <a:ea typeface="Arial"/>
                <a:cs typeface="Arial"/>
                <a:sym typeface="Arial"/>
              </a:rPr>
              <a:t> interface, which declares a method called </a:t>
            </a:r>
            <a:r>
              <a:rPr lang="bg" sz="1100">
                <a:solidFill>
                  <a:srgbClr val="444444"/>
                </a:solidFill>
                <a:highlight>
                  <a:srgbClr val="EEEEEE"/>
                </a:highlight>
                <a:latin typeface="Courier New"/>
                <a:ea typeface="Courier New"/>
                <a:cs typeface="Courier New"/>
                <a:sym typeface="Courier New"/>
              </a:rPr>
              <a:t>deliver</a:t>
            </a:r>
            <a:r>
              <a:rPr lang="bg" sz="1200">
                <a:solidFill>
                  <a:srgbClr val="444444"/>
                </a:solidFill>
                <a:highlight>
                  <a:srgbClr val="FFFFFF"/>
                </a:highlight>
                <a:latin typeface="Arial"/>
                <a:ea typeface="Arial"/>
                <a:cs typeface="Arial"/>
                <a:sym typeface="Arial"/>
              </a:rPr>
              <a:t>. Each class implements this method differently: trucks deliver cargo by land, ships deliver cargo by sea. The factory method in the </a:t>
            </a:r>
            <a:r>
              <a:rPr lang="bg" sz="1100">
                <a:solidFill>
                  <a:srgbClr val="444444"/>
                </a:solidFill>
                <a:highlight>
                  <a:srgbClr val="EEEEEE"/>
                </a:highlight>
                <a:latin typeface="Courier New"/>
                <a:ea typeface="Courier New"/>
                <a:cs typeface="Courier New"/>
                <a:sym typeface="Courier New"/>
              </a:rPr>
              <a:t>RoadLogistics</a:t>
            </a:r>
            <a:r>
              <a:rPr lang="bg" sz="1200">
                <a:solidFill>
                  <a:srgbClr val="444444"/>
                </a:solidFill>
                <a:highlight>
                  <a:srgbClr val="FFFFFF"/>
                </a:highlight>
                <a:latin typeface="Arial"/>
                <a:ea typeface="Arial"/>
                <a:cs typeface="Arial"/>
                <a:sym typeface="Arial"/>
              </a:rPr>
              <a:t> class returns truck objects, whereas the factory method in the </a:t>
            </a:r>
            <a:r>
              <a:rPr lang="bg" sz="1100">
                <a:solidFill>
                  <a:srgbClr val="444444"/>
                </a:solidFill>
                <a:highlight>
                  <a:srgbClr val="EEEEEE"/>
                </a:highlight>
                <a:latin typeface="Courier New"/>
                <a:ea typeface="Courier New"/>
                <a:cs typeface="Courier New"/>
                <a:sym typeface="Courier New"/>
              </a:rPr>
              <a:t>SeaLogistics</a:t>
            </a:r>
            <a:r>
              <a:rPr lang="bg" sz="1200">
                <a:solidFill>
                  <a:srgbClr val="444444"/>
                </a:solidFill>
                <a:highlight>
                  <a:srgbClr val="FFFFFF"/>
                </a:highlight>
                <a:latin typeface="Arial"/>
                <a:ea typeface="Arial"/>
                <a:cs typeface="Arial"/>
                <a:sym typeface="Arial"/>
              </a:rPr>
              <a:t> class returns ships.</a:t>
            </a:r>
            <a:endParaRPr/>
          </a:p>
        </p:txBody>
      </p:sp>
      <p:pic>
        <p:nvPicPr>
          <p:cNvPr id="530" name="Google Shape;530;p59"/>
          <p:cNvPicPr preferRelativeResize="0"/>
          <p:nvPr/>
        </p:nvPicPr>
        <p:blipFill>
          <a:blip r:embed="rId3">
            <a:alphaModFix/>
          </a:blip>
          <a:stretch>
            <a:fillRect/>
          </a:stretch>
        </p:blipFill>
        <p:spPr>
          <a:xfrm>
            <a:off x="1298150" y="1372625"/>
            <a:ext cx="5909211" cy="3231600"/>
          </a:xfrm>
          <a:prstGeom prst="rect">
            <a:avLst/>
          </a:prstGeom>
          <a:noFill/>
          <a:ln>
            <a:noFill/>
          </a:ln>
        </p:spPr>
      </p:pic>
      <p:sp>
        <p:nvSpPr>
          <p:cNvPr id="531" name="Google Shape;531;p59"/>
          <p:cNvSpPr txBox="1"/>
          <p:nvPr/>
        </p:nvSpPr>
        <p:spPr>
          <a:xfrm>
            <a:off x="1547525" y="4627650"/>
            <a:ext cx="55650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bg" sz="1050">
                <a:solidFill>
                  <a:srgbClr val="999999"/>
                </a:solidFill>
                <a:highlight>
                  <a:srgbClr val="FFFFFF"/>
                </a:highlight>
              </a:rPr>
              <a:t>As long as all product classes implement a common interface, you can pass their objects to the client code without breaking it.</a:t>
            </a:r>
            <a:endParaRPr>
              <a:latin typeface="Nunito"/>
              <a:ea typeface="Nunito"/>
              <a:cs typeface="Nunito"/>
              <a:sym typeface="Nunito"/>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60"/>
          <p:cNvSpPr txBox="1"/>
          <p:nvPr>
            <p:ph idx="1" type="body"/>
          </p:nvPr>
        </p:nvSpPr>
        <p:spPr>
          <a:xfrm>
            <a:off x="1279000" y="809575"/>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bg" sz="1200">
                <a:solidFill>
                  <a:srgbClr val="444444"/>
                </a:solidFill>
                <a:highlight>
                  <a:srgbClr val="FFFFFF"/>
                </a:highlight>
                <a:latin typeface="Arial"/>
                <a:ea typeface="Arial"/>
                <a:cs typeface="Arial"/>
                <a:sym typeface="Arial"/>
              </a:rPr>
              <a:t>The code that uses the factory method (often called the </a:t>
            </a:r>
            <a:r>
              <a:rPr i="1" lang="bg" sz="1200">
                <a:solidFill>
                  <a:srgbClr val="444444"/>
                </a:solidFill>
                <a:highlight>
                  <a:srgbClr val="FFFFFF"/>
                </a:highlight>
                <a:latin typeface="Arial"/>
                <a:ea typeface="Arial"/>
                <a:cs typeface="Arial"/>
                <a:sym typeface="Arial"/>
              </a:rPr>
              <a:t>client</a:t>
            </a:r>
            <a:r>
              <a:rPr lang="bg" sz="1200">
                <a:solidFill>
                  <a:srgbClr val="444444"/>
                </a:solidFill>
                <a:highlight>
                  <a:srgbClr val="FFFFFF"/>
                </a:highlight>
                <a:latin typeface="Arial"/>
                <a:ea typeface="Arial"/>
                <a:cs typeface="Arial"/>
                <a:sym typeface="Arial"/>
              </a:rPr>
              <a:t> code) doesn’t see a difference between the actual products returned by various subclasses. The client treats all the products as abstract </a:t>
            </a:r>
            <a:r>
              <a:rPr lang="bg" sz="1100">
                <a:solidFill>
                  <a:srgbClr val="444444"/>
                </a:solidFill>
                <a:highlight>
                  <a:srgbClr val="EEEEEE"/>
                </a:highlight>
                <a:latin typeface="Courier New"/>
                <a:ea typeface="Courier New"/>
                <a:cs typeface="Courier New"/>
                <a:sym typeface="Courier New"/>
              </a:rPr>
              <a:t>Transport</a:t>
            </a:r>
            <a:r>
              <a:rPr lang="bg" sz="1200">
                <a:solidFill>
                  <a:srgbClr val="444444"/>
                </a:solidFill>
                <a:highlight>
                  <a:srgbClr val="FFFFFF"/>
                </a:highlight>
                <a:latin typeface="Arial"/>
                <a:ea typeface="Arial"/>
                <a:cs typeface="Arial"/>
                <a:sym typeface="Arial"/>
              </a:rPr>
              <a:t>. The client knows that all transport objects are supposed to have the </a:t>
            </a:r>
            <a:r>
              <a:rPr lang="bg" sz="1100">
                <a:solidFill>
                  <a:srgbClr val="444444"/>
                </a:solidFill>
                <a:highlight>
                  <a:srgbClr val="EEEEEE"/>
                </a:highlight>
                <a:latin typeface="Courier New"/>
                <a:ea typeface="Courier New"/>
                <a:cs typeface="Courier New"/>
                <a:sym typeface="Courier New"/>
              </a:rPr>
              <a:t>deliver</a:t>
            </a:r>
            <a:r>
              <a:rPr lang="bg" sz="1200">
                <a:solidFill>
                  <a:srgbClr val="444444"/>
                </a:solidFill>
                <a:highlight>
                  <a:srgbClr val="FFFFFF"/>
                </a:highlight>
                <a:latin typeface="Arial"/>
                <a:ea typeface="Arial"/>
                <a:cs typeface="Arial"/>
                <a:sym typeface="Arial"/>
              </a:rPr>
              <a:t> method, but exactly how it works isn’t important to the client.</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61"/>
          <p:cNvSpPr txBox="1"/>
          <p:nvPr>
            <p:ph type="title"/>
          </p:nvPr>
        </p:nvSpPr>
        <p:spPr>
          <a:xfrm>
            <a:off x="1303800" y="246400"/>
            <a:ext cx="7030500" cy="5025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2400"/>
              </a:spcBef>
              <a:spcAft>
                <a:spcPts val="0"/>
              </a:spcAft>
              <a:buNone/>
            </a:pPr>
            <a:r>
              <a:rPr lang="bg" sz="2300">
                <a:solidFill>
                  <a:srgbClr val="444444"/>
                </a:solidFill>
                <a:highlight>
                  <a:srgbClr val="FFFFFF"/>
                </a:highlight>
                <a:latin typeface="Arial"/>
                <a:ea typeface="Arial"/>
                <a:cs typeface="Arial"/>
                <a:sym typeface="Arial"/>
              </a:rPr>
              <a:t>Abstract Factory</a:t>
            </a:r>
            <a:endParaRPr sz="2300">
              <a:solidFill>
                <a:srgbClr val="444444"/>
              </a:solidFill>
              <a:highlight>
                <a:srgbClr val="FFFFFF"/>
              </a:highlight>
              <a:latin typeface="Arial"/>
              <a:ea typeface="Arial"/>
              <a:cs typeface="Arial"/>
              <a:sym typeface="Arial"/>
            </a:endParaRPr>
          </a:p>
          <a:p>
            <a:pPr indent="0" lvl="0" marL="0" rtl="0" algn="ctr">
              <a:spcBef>
                <a:spcPts val="600"/>
              </a:spcBef>
              <a:spcAft>
                <a:spcPts val="0"/>
              </a:spcAft>
              <a:buNone/>
            </a:pPr>
            <a:r>
              <a:t/>
            </a:r>
            <a:endParaRPr/>
          </a:p>
        </p:txBody>
      </p:sp>
      <p:sp>
        <p:nvSpPr>
          <p:cNvPr id="542" name="Google Shape;542;p61"/>
          <p:cNvSpPr txBox="1"/>
          <p:nvPr>
            <p:ph idx="1" type="body"/>
          </p:nvPr>
        </p:nvSpPr>
        <p:spPr>
          <a:xfrm>
            <a:off x="1303800" y="779800"/>
            <a:ext cx="7030500" cy="1134900"/>
          </a:xfrm>
          <a:prstGeom prst="rect">
            <a:avLst/>
          </a:prstGeom>
        </p:spPr>
        <p:txBody>
          <a:bodyPr anchorCtr="0" anchor="t" bIns="91425" lIns="91425" spcFirstLastPara="1" rIns="91425" wrap="square" tIns="91425">
            <a:normAutofit fontScale="85000" lnSpcReduction="20000"/>
          </a:bodyPr>
          <a:lstStyle/>
          <a:p>
            <a:pPr indent="0" lvl="0" marL="0" rtl="0" algn="l">
              <a:spcBef>
                <a:spcPts val="1800"/>
              </a:spcBef>
              <a:spcAft>
                <a:spcPts val="0"/>
              </a:spcAft>
              <a:buNone/>
            </a:pPr>
            <a:r>
              <a:rPr b="1" lang="bg" sz="1700">
                <a:solidFill>
                  <a:srgbClr val="444444"/>
                </a:solidFill>
                <a:highlight>
                  <a:srgbClr val="FFFFFF"/>
                </a:highlight>
                <a:latin typeface="Arial"/>
                <a:ea typeface="Arial"/>
                <a:cs typeface="Arial"/>
                <a:sym typeface="Arial"/>
              </a:rPr>
              <a:t>Intent</a:t>
            </a:r>
            <a:endParaRPr b="1" sz="1700">
              <a:solidFill>
                <a:srgbClr val="444444"/>
              </a:solidFill>
              <a:highlight>
                <a:srgbClr val="FFFFFF"/>
              </a:highlight>
              <a:latin typeface="Arial"/>
              <a:ea typeface="Arial"/>
              <a:cs typeface="Arial"/>
              <a:sym typeface="Arial"/>
            </a:endParaRPr>
          </a:p>
          <a:p>
            <a:pPr indent="0" lvl="0" marL="0" rtl="0" algn="l">
              <a:spcBef>
                <a:spcPts val="400"/>
              </a:spcBef>
              <a:spcAft>
                <a:spcPts val="0"/>
              </a:spcAft>
              <a:buNone/>
            </a:pPr>
            <a:r>
              <a:rPr lang="bg" sz="1200">
                <a:solidFill>
                  <a:srgbClr val="444444"/>
                </a:solidFill>
                <a:highlight>
                  <a:srgbClr val="FFFFFF"/>
                </a:highlight>
                <a:latin typeface="Arial"/>
                <a:ea typeface="Arial"/>
                <a:cs typeface="Arial"/>
                <a:sym typeface="Arial"/>
              </a:rPr>
              <a:t>Abstract Factory is a creational design pattern that lets you produce families of related objects without specifying their concrete classes.</a:t>
            </a:r>
            <a:endParaRPr sz="1200">
              <a:solidFill>
                <a:srgbClr val="444444"/>
              </a:solidFill>
              <a:highlight>
                <a:srgbClr val="FFFFFF"/>
              </a:highlight>
              <a:latin typeface="Arial"/>
              <a:ea typeface="Arial"/>
              <a:cs typeface="Arial"/>
              <a:sym typeface="Arial"/>
            </a:endParaRPr>
          </a:p>
          <a:p>
            <a:pPr indent="0" lvl="0" marL="0" rtl="0" algn="l">
              <a:spcBef>
                <a:spcPts val="1800"/>
              </a:spcBef>
              <a:spcAft>
                <a:spcPts val="1200"/>
              </a:spcAft>
              <a:buNone/>
            </a:pPr>
            <a:r>
              <a:t/>
            </a:r>
            <a:endParaRPr/>
          </a:p>
        </p:txBody>
      </p:sp>
      <p:pic>
        <p:nvPicPr>
          <p:cNvPr id="543" name="Google Shape;543;p61"/>
          <p:cNvPicPr preferRelativeResize="0"/>
          <p:nvPr/>
        </p:nvPicPr>
        <p:blipFill>
          <a:blip r:embed="rId3">
            <a:alphaModFix/>
          </a:blip>
          <a:stretch>
            <a:fillRect/>
          </a:stretch>
        </p:blipFill>
        <p:spPr>
          <a:xfrm>
            <a:off x="1432075" y="1541350"/>
            <a:ext cx="4678400" cy="2924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17"/>
          <p:cNvSpPr txBox="1"/>
          <p:nvPr>
            <p:ph idx="1" type="body"/>
          </p:nvPr>
        </p:nvSpPr>
        <p:spPr>
          <a:xfrm>
            <a:off x="1224150" y="209950"/>
            <a:ext cx="7030500" cy="4666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bg" sz="1200">
                <a:solidFill>
                  <a:srgbClr val="273239"/>
                </a:solidFill>
                <a:latin typeface="Courier New"/>
                <a:ea typeface="Courier New"/>
                <a:cs typeface="Courier New"/>
                <a:sym typeface="Courier New"/>
              </a:rPr>
              <a:t>Output:</a:t>
            </a:r>
            <a:endParaRPr b="1" sz="1200">
              <a:solidFill>
                <a:srgbClr val="273239"/>
              </a:solidFill>
              <a:latin typeface="Courier New"/>
              <a:ea typeface="Courier New"/>
              <a:cs typeface="Courier New"/>
              <a:sym typeface="Courier New"/>
            </a:endParaRPr>
          </a:p>
          <a:p>
            <a:pPr indent="0" lvl="0" marL="0" rtl="0" algn="l">
              <a:spcBef>
                <a:spcPts val="1200"/>
              </a:spcBef>
              <a:spcAft>
                <a:spcPts val="0"/>
              </a:spcAft>
              <a:buNone/>
            </a:pPr>
            <a:r>
              <a:rPr lang="bg" sz="1200">
                <a:solidFill>
                  <a:srgbClr val="273239"/>
                </a:solidFill>
                <a:latin typeface="Courier New"/>
                <a:ea typeface="Courier New"/>
                <a:cs typeface="Courier New"/>
                <a:sym typeface="Courier New"/>
              </a:rPr>
              <a:t>Creating Instance</a:t>
            </a:r>
            <a:endParaRPr sz="1200">
              <a:solidFill>
                <a:srgbClr val="273239"/>
              </a:solidFill>
              <a:latin typeface="Courier New"/>
              <a:ea typeface="Courier New"/>
              <a:cs typeface="Courier New"/>
              <a:sym typeface="Courier New"/>
            </a:endParaRPr>
          </a:p>
          <a:p>
            <a:pPr indent="0" lvl="0" marL="0" rtl="0" algn="l">
              <a:spcBef>
                <a:spcPts val="1200"/>
              </a:spcBef>
              <a:spcAft>
                <a:spcPts val="0"/>
              </a:spcAft>
              <a:buNone/>
            </a:pPr>
            <a:r>
              <a:rPr lang="bg" sz="1200">
                <a:solidFill>
                  <a:srgbClr val="273239"/>
                </a:solidFill>
                <a:latin typeface="Courier New"/>
                <a:ea typeface="Courier New"/>
                <a:cs typeface="Courier New"/>
                <a:sym typeface="Courier New"/>
              </a:rPr>
              <a:t>Students({'_idNo': 1, '_grade': 7})</a:t>
            </a:r>
            <a:endParaRPr sz="1200">
              <a:solidFill>
                <a:srgbClr val="273239"/>
              </a:solidFill>
              <a:latin typeface="Courier New"/>
              <a:ea typeface="Courier New"/>
              <a:cs typeface="Courier New"/>
              <a:sym typeface="Courier New"/>
            </a:endParaRPr>
          </a:p>
          <a:p>
            <a:pPr indent="0" lvl="0" marL="0" rtl="0" algn="l">
              <a:spcBef>
                <a:spcPts val="1200"/>
              </a:spcBef>
              <a:spcAft>
                <a:spcPts val="0"/>
              </a:spcAft>
              <a:buNone/>
            </a:pPr>
            <a:r>
              <a:rPr lang="bg" sz="1200">
                <a:solidFill>
                  <a:srgbClr val="273239"/>
                </a:solidFill>
                <a:latin typeface="Courier New"/>
                <a:ea typeface="Courier New"/>
                <a:cs typeface="Courier New"/>
                <a:sym typeface="Courier New"/>
              </a:rPr>
              <a:t>Creating Instance</a:t>
            </a:r>
            <a:endParaRPr sz="1200">
              <a:solidFill>
                <a:srgbClr val="273239"/>
              </a:solidFill>
              <a:latin typeface="Courier New"/>
              <a:ea typeface="Courier New"/>
              <a:cs typeface="Courier New"/>
              <a:sym typeface="Courier New"/>
            </a:endParaRPr>
          </a:p>
          <a:p>
            <a:pPr indent="0" lvl="0" marL="190500" marR="190500" rtl="0" algn="l">
              <a:spcBef>
                <a:spcPts val="1200"/>
              </a:spcBef>
              <a:spcAft>
                <a:spcPts val="0"/>
              </a:spcAft>
              <a:buNone/>
            </a:pPr>
            <a:r>
              <a:rPr lang="bg" sz="1200">
                <a:solidFill>
                  <a:srgbClr val="273239"/>
                </a:solidFill>
                <a:latin typeface="Courier New"/>
                <a:ea typeface="Courier New"/>
                <a:cs typeface="Courier New"/>
                <a:sym typeface="Courier New"/>
              </a:rPr>
              <a:t>None</a:t>
            </a:r>
            <a:endParaRPr sz="1200">
              <a:solidFill>
                <a:srgbClr val="273239"/>
              </a:solidFill>
              <a:latin typeface="Courier New"/>
              <a:ea typeface="Courier New"/>
              <a:cs typeface="Courier New"/>
              <a:sym typeface="Courier New"/>
            </a:endParaRPr>
          </a:p>
          <a:p>
            <a:pPr indent="0" lvl="0" marL="0" rtl="0" algn="l">
              <a:spcBef>
                <a:spcPts val="800"/>
              </a:spcBef>
              <a:spcAft>
                <a:spcPts val="0"/>
              </a:spcAft>
              <a:buNone/>
            </a:pPr>
            <a:r>
              <a:t/>
            </a:r>
            <a:endParaRPr/>
          </a:p>
          <a:p>
            <a:pPr indent="0" lvl="0" marL="0" rtl="0" algn="l">
              <a:spcBef>
                <a:spcPts val="1200"/>
              </a:spcBef>
              <a:spcAft>
                <a:spcPts val="0"/>
              </a:spcAft>
              <a:buNone/>
            </a:pPr>
            <a:r>
              <a:rPr lang="bg">
                <a:solidFill>
                  <a:srgbClr val="273239"/>
                </a:solidFill>
                <a:highlight>
                  <a:srgbClr val="FFFFFF"/>
                </a:highlight>
                <a:latin typeface="Arial"/>
                <a:ea typeface="Arial"/>
                <a:cs typeface="Arial"/>
                <a:sym typeface="Arial"/>
              </a:rPr>
              <a:t>In most cases, we do not need to define a </a:t>
            </a:r>
            <a:r>
              <a:rPr b="1" lang="bg">
                <a:solidFill>
                  <a:srgbClr val="273239"/>
                </a:solidFill>
                <a:highlight>
                  <a:srgbClr val="FFFFFF"/>
                </a:highlight>
                <a:latin typeface="Arial"/>
                <a:ea typeface="Arial"/>
                <a:cs typeface="Arial"/>
                <a:sym typeface="Arial"/>
              </a:rPr>
              <a:t>__new__</a:t>
            </a:r>
            <a:r>
              <a:rPr lang="bg">
                <a:solidFill>
                  <a:srgbClr val="273239"/>
                </a:solidFill>
                <a:highlight>
                  <a:srgbClr val="FFFFFF"/>
                </a:highlight>
                <a:latin typeface="Arial"/>
                <a:ea typeface="Arial"/>
                <a:cs typeface="Arial"/>
                <a:sym typeface="Arial"/>
              </a:rPr>
              <a:t> method. If we go for a </a:t>
            </a:r>
            <a:r>
              <a:rPr b="1" lang="bg">
                <a:solidFill>
                  <a:srgbClr val="273239"/>
                </a:solidFill>
                <a:highlight>
                  <a:srgbClr val="FFFFFF"/>
                </a:highlight>
                <a:latin typeface="Arial"/>
                <a:ea typeface="Arial"/>
                <a:cs typeface="Arial"/>
                <a:sym typeface="Arial"/>
              </a:rPr>
              <a:t>__new__</a:t>
            </a:r>
            <a:r>
              <a:rPr lang="bg">
                <a:solidFill>
                  <a:srgbClr val="273239"/>
                </a:solidFill>
                <a:highlight>
                  <a:srgbClr val="FFFFFF"/>
                </a:highlight>
                <a:latin typeface="Arial"/>
                <a:ea typeface="Arial"/>
                <a:cs typeface="Arial"/>
                <a:sym typeface="Arial"/>
              </a:rPr>
              <a:t> method implementation, then referencing the superclass is a must. </a:t>
            </a:r>
            <a:endParaRPr>
              <a:solidFill>
                <a:srgbClr val="273239"/>
              </a:solidFill>
              <a:highlight>
                <a:srgbClr val="FFFFFF"/>
              </a:highlight>
              <a:latin typeface="Arial"/>
              <a:ea typeface="Arial"/>
              <a:cs typeface="Arial"/>
              <a:sym typeface="Arial"/>
            </a:endParaRPr>
          </a:p>
          <a:p>
            <a:pPr indent="0" lvl="0" marL="0" rtl="0" algn="l">
              <a:spcBef>
                <a:spcPts val="1200"/>
              </a:spcBef>
              <a:spcAft>
                <a:spcPts val="1200"/>
              </a:spcAft>
              <a:buNone/>
            </a:pPr>
            <a:r>
              <a:rPr lang="bg">
                <a:solidFill>
                  <a:srgbClr val="273239"/>
                </a:solidFill>
                <a:highlight>
                  <a:srgbClr val="FFFFFF"/>
                </a:highlight>
                <a:latin typeface="Arial"/>
                <a:ea typeface="Arial"/>
                <a:cs typeface="Arial"/>
                <a:sym typeface="Arial"/>
              </a:rPr>
              <a:t>Another essential point to note, the </a:t>
            </a:r>
            <a:r>
              <a:rPr b="1" lang="bg">
                <a:solidFill>
                  <a:srgbClr val="273239"/>
                </a:solidFill>
                <a:highlight>
                  <a:srgbClr val="FFFFFF"/>
                </a:highlight>
                <a:latin typeface="Arial"/>
                <a:ea typeface="Arial"/>
                <a:cs typeface="Arial"/>
                <a:sym typeface="Arial"/>
              </a:rPr>
              <a:t>__init__</a:t>
            </a:r>
            <a:r>
              <a:rPr lang="bg">
                <a:solidFill>
                  <a:srgbClr val="273239"/>
                </a:solidFill>
                <a:highlight>
                  <a:srgbClr val="FFFFFF"/>
                </a:highlight>
                <a:latin typeface="Arial"/>
                <a:ea typeface="Arial"/>
                <a:cs typeface="Arial"/>
                <a:sym typeface="Arial"/>
              </a:rPr>
              <a:t> method of the instantiated class get executes, only if the </a:t>
            </a:r>
            <a:r>
              <a:rPr b="1" lang="bg">
                <a:solidFill>
                  <a:srgbClr val="273239"/>
                </a:solidFill>
                <a:highlight>
                  <a:srgbClr val="FFFFFF"/>
                </a:highlight>
                <a:latin typeface="Arial"/>
                <a:ea typeface="Arial"/>
                <a:cs typeface="Arial"/>
                <a:sym typeface="Arial"/>
              </a:rPr>
              <a:t>__new__</a:t>
            </a:r>
            <a:r>
              <a:rPr lang="bg">
                <a:solidFill>
                  <a:srgbClr val="273239"/>
                </a:solidFill>
                <a:highlight>
                  <a:srgbClr val="FFFFFF"/>
                </a:highlight>
                <a:latin typeface="Arial"/>
                <a:ea typeface="Arial"/>
                <a:cs typeface="Arial"/>
                <a:sym typeface="Arial"/>
              </a:rPr>
              <a:t>  method returns an instance of the same class.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62"/>
          <p:cNvSpPr txBox="1"/>
          <p:nvPr>
            <p:ph idx="1" type="body"/>
          </p:nvPr>
        </p:nvSpPr>
        <p:spPr>
          <a:xfrm>
            <a:off x="1313725" y="278850"/>
            <a:ext cx="7030500" cy="1670400"/>
          </a:xfrm>
          <a:prstGeom prst="rect">
            <a:avLst/>
          </a:prstGeom>
        </p:spPr>
        <p:txBody>
          <a:bodyPr anchorCtr="0" anchor="t" bIns="91425" lIns="91425" spcFirstLastPara="1" rIns="91425" wrap="square" tIns="91425">
            <a:normAutofit fontScale="85000" lnSpcReduction="20000"/>
          </a:bodyPr>
          <a:lstStyle/>
          <a:p>
            <a:pPr indent="0" lvl="0" marL="0" rtl="0" algn="l">
              <a:spcBef>
                <a:spcPts val="1800"/>
              </a:spcBef>
              <a:spcAft>
                <a:spcPts val="0"/>
              </a:spcAft>
              <a:buNone/>
            </a:pPr>
            <a:r>
              <a:rPr b="1" lang="bg" sz="1700">
                <a:solidFill>
                  <a:srgbClr val="444444"/>
                </a:solidFill>
                <a:highlight>
                  <a:srgbClr val="FFFFFF"/>
                </a:highlight>
                <a:latin typeface="Arial"/>
                <a:ea typeface="Arial"/>
                <a:cs typeface="Arial"/>
                <a:sym typeface="Arial"/>
              </a:rPr>
              <a:t>Problem</a:t>
            </a:r>
            <a:endParaRPr b="1" sz="1700">
              <a:solidFill>
                <a:srgbClr val="444444"/>
              </a:solidFill>
              <a:highlight>
                <a:srgbClr val="FFFFFF"/>
              </a:highlight>
              <a:latin typeface="Arial"/>
              <a:ea typeface="Arial"/>
              <a:cs typeface="Arial"/>
              <a:sym typeface="Arial"/>
            </a:endParaRPr>
          </a:p>
          <a:p>
            <a:pPr indent="0" lvl="0" marL="0" rtl="0" algn="l">
              <a:spcBef>
                <a:spcPts val="400"/>
              </a:spcBef>
              <a:spcAft>
                <a:spcPts val="0"/>
              </a:spcAft>
              <a:buNone/>
            </a:pPr>
            <a:r>
              <a:rPr lang="bg" sz="1200">
                <a:solidFill>
                  <a:srgbClr val="444444"/>
                </a:solidFill>
                <a:highlight>
                  <a:srgbClr val="FFFFFF"/>
                </a:highlight>
                <a:latin typeface="Arial"/>
                <a:ea typeface="Arial"/>
                <a:cs typeface="Arial"/>
                <a:sym typeface="Arial"/>
              </a:rPr>
              <a:t>Imagine that you’re creating a furniture shop simulator. Your code consists of classes that represent:</a:t>
            </a:r>
            <a:endParaRPr sz="1200">
              <a:solidFill>
                <a:srgbClr val="444444"/>
              </a:solidFill>
              <a:highlight>
                <a:srgbClr val="FFFFFF"/>
              </a:highlight>
              <a:latin typeface="Arial"/>
              <a:ea typeface="Arial"/>
              <a:cs typeface="Arial"/>
              <a:sym typeface="Arial"/>
            </a:endParaRPr>
          </a:p>
          <a:p>
            <a:pPr indent="-293370" lvl="0" marL="457200" rtl="0" algn="l">
              <a:spcBef>
                <a:spcPts val="1800"/>
              </a:spcBef>
              <a:spcAft>
                <a:spcPts val="0"/>
              </a:spcAft>
              <a:buClr>
                <a:srgbClr val="444444"/>
              </a:buClr>
              <a:buSzPct val="100000"/>
              <a:buFont typeface="Arial"/>
              <a:buAutoNum type="arabicPeriod"/>
            </a:pPr>
            <a:r>
              <a:rPr lang="bg" sz="1200">
                <a:solidFill>
                  <a:srgbClr val="444444"/>
                </a:solidFill>
                <a:highlight>
                  <a:srgbClr val="FFFFFF"/>
                </a:highlight>
                <a:latin typeface="Arial"/>
                <a:ea typeface="Arial"/>
                <a:cs typeface="Arial"/>
                <a:sym typeface="Arial"/>
              </a:rPr>
              <a:t>A family of related products, say: </a:t>
            </a:r>
            <a:r>
              <a:rPr lang="bg" sz="1200">
                <a:solidFill>
                  <a:srgbClr val="444444"/>
                </a:solidFill>
                <a:highlight>
                  <a:srgbClr val="EEEEEE"/>
                </a:highlight>
                <a:latin typeface="Courier New"/>
                <a:ea typeface="Courier New"/>
                <a:cs typeface="Courier New"/>
                <a:sym typeface="Courier New"/>
              </a:rPr>
              <a:t>Chair</a:t>
            </a:r>
            <a:r>
              <a:rPr lang="bg" sz="1200">
                <a:solidFill>
                  <a:srgbClr val="444444"/>
                </a:solidFill>
                <a:highlight>
                  <a:srgbClr val="FFFFFF"/>
                </a:highlight>
                <a:latin typeface="Arial"/>
                <a:ea typeface="Arial"/>
                <a:cs typeface="Arial"/>
                <a:sym typeface="Arial"/>
              </a:rPr>
              <a:t> + </a:t>
            </a:r>
            <a:r>
              <a:rPr lang="bg" sz="1200">
                <a:solidFill>
                  <a:srgbClr val="444444"/>
                </a:solidFill>
                <a:highlight>
                  <a:srgbClr val="EEEEEE"/>
                </a:highlight>
                <a:latin typeface="Courier New"/>
                <a:ea typeface="Courier New"/>
                <a:cs typeface="Courier New"/>
                <a:sym typeface="Courier New"/>
              </a:rPr>
              <a:t>Sofa</a:t>
            </a:r>
            <a:r>
              <a:rPr lang="bg" sz="1200">
                <a:solidFill>
                  <a:srgbClr val="444444"/>
                </a:solidFill>
                <a:highlight>
                  <a:srgbClr val="FFFFFF"/>
                </a:highlight>
                <a:latin typeface="Arial"/>
                <a:ea typeface="Arial"/>
                <a:cs typeface="Arial"/>
                <a:sym typeface="Arial"/>
              </a:rPr>
              <a:t> + </a:t>
            </a:r>
            <a:r>
              <a:rPr lang="bg" sz="1200">
                <a:solidFill>
                  <a:srgbClr val="444444"/>
                </a:solidFill>
                <a:highlight>
                  <a:srgbClr val="EEEEEE"/>
                </a:highlight>
                <a:latin typeface="Courier New"/>
                <a:ea typeface="Courier New"/>
                <a:cs typeface="Courier New"/>
                <a:sym typeface="Courier New"/>
              </a:rPr>
              <a:t>CoffeeTable</a:t>
            </a:r>
            <a:r>
              <a:rPr lang="bg" sz="1200">
                <a:solidFill>
                  <a:srgbClr val="444444"/>
                </a:solidFill>
                <a:highlight>
                  <a:srgbClr val="FFFFFF"/>
                </a:highlight>
                <a:latin typeface="Arial"/>
                <a:ea typeface="Arial"/>
                <a:cs typeface="Arial"/>
                <a:sym typeface="Arial"/>
              </a:rPr>
              <a:t>.</a:t>
            </a:r>
            <a:endParaRPr sz="1200">
              <a:solidFill>
                <a:srgbClr val="444444"/>
              </a:solidFill>
              <a:highlight>
                <a:srgbClr val="FFFFFF"/>
              </a:highlight>
              <a:latin typeface="Arial"/>
              <a:ea typeface="Arial"/>
              <a:cs typeface="Arial"/>
              <a:sym typeface="Arial"/>
            </a:endParaRPr>
          </a:p>
          <a:p>
            <a:pPr indent="-293370" lvl="0" marL="457200" rtl="0" algn="l">
              <a:spcBef>
                <a:spcPts val="0"/>
              </a:spcBef>
              <a:spcAft>
                <a:spcPts val="0"/>
              </a:spcAft>
              <a:buClr>
                <a:srgbClr val="444444"/>
              </a:buClr>
              <a:buSzPct val="100000"/>
              <a:buFont typeface="Arial"/>
              <a:buAutoNum type="arabicPeriod"/>
            </a:pPr>
            <a:r>
              <a:rPr lang="bg" sz="1200">
                <a:solidFill>
                  <a:srgbClr val="444444"/>
                </a:solidFill>
                <a:highlight>
                  <a:srgbClr val="FFFFFF"/>
                </a:highlight>
                <a:latin typeface="Arial"/>
                <a:ea typeface="Arial"/>
                <a:cs typeface="Arial"/>
                <a:sym typeface="Arial"/>
              </a:rPr>
              <a:t>Several variants of this family. For example, products </a:t>
            </a:r>
            <a:r>
              <a:rPr lang="bg" sz="1200">
                <a:solidFill>
                  <a:srgbClr val="444444"/>
                </a:solidFill>
                <a:highlight>
                  <a:srgbClr val="EEEEEE"/>
                </a:highlight>
                <a:latin typeface="Courier New"/>
                <a:ea typeface="Courier New"/>
                <a:cs typeface="Courier New"/>
                <a:sym typeface="Courier New"/>
              </a:rPr>
              <a:t>Chair</a:t>
            </a:r>
            <a:r>
              <a:rPr lang="bg" sz="1200">
                <a:solidFill>
                  <a:srgbClr val="444444"/>
                </a:solidFill>
                <a:highlight>
                  <a:srgbClr val="FFFFFF"/>
                </a:highlight>
                <a:latin typeface="Arial"/>
                <a:ea typeface="Arial"/>
                <a:cs typeface="Arial"/>
                <a:sym typeface="Arial"/>
              </a:rPr>
              <a:t> + </a:t>
            </a:r>
            <a:r>
              <a:rPr lang="bg" sz="1200">
                <a:solidFill>
                  <a:srgbClr val="444444"/>
                </a:solidFill>
                <a:highlight>
                  <a:srgbClr val="EEEEEE"/>
                </a:highlight>
                <a:latin typeface="Courier New"/>
                <a:ea typeface="Courier New"/>
                <a:cs typeface="Courier New"/>
                <a:sym typeface="Courier New"/>
              </a:rPr>
              <a:t>Sofa</a:t>
            </a:r>
            <a:r>
              <a:rPr lang="bg" sz="1200">
                <a:solidFill>
                  <a:srgbClr val="444444"/>
                </a:solidFill>
                <a:highlight>
                  <a:srgbClr val="FFFFFF"/>
                </a:highlight>
                <a:latin typeface="Arial"/>
                <a:ea typeface="Arial"/>
                <a:cs typeface="Arial"/>
                <a:sym typeface="Arial"/>
              </a:rPr>
              <a:t> + </a:t>
            </a:r>
            <a:r>
              <a:rPr lang="bg" sz="1200">
                <a:solidFill>
                  <a:srgbClr val="444444"/>
                </a:solidFill>
                <a:highlight>
                  <a:srgbClr val="EEEEEE"/>
                </a:highlight>
                <a:latin typeface="Courier New"/>
                <a:ea typeface="Courier New"/>
                <a:cs typeface="Courier New"/>
                <a:sym typeface="Courier New"/>
              </a:rPr>
              <a:t>CoffeeTable</a:t>
            </a:r>
            <a:r>
              <a:rPr lang="bg" sz="1200">
                <a:solidFill>
                  <a:srgbClr val="444444"/>
                </a:solidFill>
                <a:highlight>
                  <a:srgbClr val="FFFFFF"/>
                </a:highlight>
                <a:latin typeface="Arial"/>
                <a:ea typeface="Arial"/>
                <a:cs typeface="Arial"/>
                <a:sym typeface="Arial"/>
              </a:rPr>
              <a:t> are available in these variants: </a:t>
            </a:r>
            <a:r>
              <a:rPr lang="bg" sz="1200">
                <a:solidFill>
                  <a:srgbClr val="444444"/>
                </a:solidFill>
                <a:highlight>
                  <a:srgbClr val="EEEEEE"/>
                </a:highlight>
                <a:latin typeface="Courier New"/>
                <a:ea typeface="Courier New"/>
                <a:cs typeface="Courier New"/>
                <a:sym typeface="Courier New"/>
              </a:rPr>
              <a:t>Modern</a:t>
            </a:r>
            <a:r>
              <a:rPr lang="bg" sz="1200">
                <a:solidFill>
                  <a:srgbClr val="444444"/>
                </a:solidFill>
                <a:highlight>
                  <a:srgbClr val="FFFFFF"/>
                </a:highlight>
                <a:latin typeface="Arial"/>
                <a:ea typeface="Arial"/>
                <a:cs typeface="Arial"/>
                <a:sym typeface="Arial"/>
              </a:rPr>
              <a:t>, </a:t>
            </a:r>
            <a:r>
              <a:rPr lang="bg" sz="1200">
                <a:solidFill>
                  <a:srgbClr val="444444"/>
                </a:solidFill>
                <a:highlight>
                  <a:srgbClr val="EEEEEE"/>
                </a:highlight>
                <a:latin typeface="Courier New"/>
                <a:ea typeface="Courier New"/>
                <a:cs typeface="Courier New"/>
                <a:sym typeface="Courier New"/>
              </a:rPr>
              <a:t>Victorian</a:t>
            </a:r>
            <a:r>
              <a:rPr lang="bg" sz="1200">
                <a:solidFill>
                  <a:srgbClr val="444444"/>
                </a:solidFill>
                <a:highlight>
                  <a:srgbClr val="FFFFFF"/>
                </a:highlight>
                <a:latin typeface="Arial"/>
                <a:ea typeface="Arial"/>
                <a:cs typeface="Arial"/>
                <a:sym typeface="Arial"/>
              </a:rPr>
              <a:t>, </a:t>
            </a:r>
            <a:r>
              <a:rPr lang="bg" sz="1200">
                <a:solidFill>
                  <a:srgbClr val="444444"/>
                </a:solidFill>
                <a:highlight>
                  <a:srgbClr val="EEEEEE"/>
                </a:highlight>
                <a:latin typeface="Courier New"/>
                <a:ea typeface="Courier New"/>
                <a:cs typeface="Courier New"/>
                <a:sym typeface="Courier New"/>
              </a:rPr>
              <a:t>ArtDeco</a:t>
            </a:r>
            <a:r>
              <a:rPr lang="bg" sz="1200">
                <a:solidFill>
                  <a:srgbClr val="444444"/>
                </a:solidFill>
                <a:highlight>
                  <a:srgbClr val="FFFFFF"/>
                </a:highlight>
                <a:latin typeface="Arial"/>
                <a:ea typeface="Arial"/>
                <a:cs typeface="Arial"/>
                <a:sym typeface="Arial"/>
              </a:rPr>
              <a:t>.</a:t>
            </a:r>
            <a:endParaRPr sz="1200">
              <a:solidFill>
                <a:srgbClr val="444444"/>
              </a:solidFill>
              <a:highlight>
                <a:srgbClr val="FFFFFF"/>
              </a:highlight>
              <a:latin typeface="Arial"/>
              <a:ea typeface="Arial"/>
              <a:cs typeface="Arial"/>
              <a:sym typeface="Arial"/>
            </a:endParaRPr>
          </a:p>
          <a:p>
            <a:pPr indent="0" lvl="0" marL="0" rtl="0" algn="l">
              <a:spcBef>
                <a:spcPts val="1800"/>
              </a:spcBef>
              <a:spcAft>
                <a:spcPts val="1200"/>
              </a:spcAft>
              <a:buNone/>
            </a:pPr>
            <a:r>
              <a:t/>
            </a:r>
            <a:endParaRPr/>
          </a:p>
        </p:txBody>
      </p:sp>
      <p:pic>
        <p:nvPicPr>
          <p:cNvPr id="549" name="Google Shape;549;p62"/>
          <p:cNvPicPr preferRelativeResize="0"/>
          <p:nvPr/>
        </p:nvPicPr>
        <p:blipFill>
          <a:blip r:embed="rId3">
            <a:alphaModFix/>
          </a:blip>
          <a:stretch>
            <a:fillRect/>
          </a:stretch>
        </p:blipFill>
        <p:spPr>
          <a:xfrm>
            <a:off x="2178475" y="1560975"/>
            <a:ext cx="4000500" cy="2857500"/>
          </a:xfrm>
          <a:prstGeom prst="rect">
            <a:avLst/>
          </a:prstGeom>
          <a:noFill/>
          <a:ln>
            <a:noFill/>
          </a:ln>
        </p:spPr>
      </p:pic>
      <p:sp>
        <p:nvSpPr>
          <p:cNvPr id="550" name="Google Shape;550;p62"/>
          <p:cNvSpPr txBox="1"/>
          <p:nvPr/>
        </p:nvSpPr>
        <p:spPr>
          <a:xfrm>
            <a:off x="2921425" y="4444150"/>
            <a:ext cx="2514600" cy="34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bg" sz="1050">
                <a:solidFill>
                  <a:srgbClr val="999999"/>
                </a:solidFill>
                <a:highlight>
                  <a:srgbClr val="FFFFFF"/>
                </a:highlight>
              </a:rPr>
              <a:t>Product families and their variants.</a:t>
            </a:r>
            <a:endParaRPr>
              <a:latin typeface="Nunito"/>
              <a:ea typeface="Nunito"/>
              <a:cs typeface="Nunito"/>
              <a:sym typeface="Nunito"/>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63"/>
          <p:cNvSpPr txBox="1"/>
          <p:nvPr>
            <p:ph idx="1" type="body"/>
          </p:nvPr>
        </p:nvSpPr>
        <p:spPr>
          <a:xfrm>
            <a:off x="1308750" y="353275"/>
            <a:ext cx="7030500" cy="1506600"/>
          </a:xfrm>
          <a:prstGeom prst="rect">
            <a:avLst/>
          </a:prstGeom>
        </p:spPr>
        <p:txBody>
          <a:bodyPr anchorCtr="0" anchor="t" bIns="91425" lIns="91425" spcFirstLastPara="1" rIns="91425" wrap="square" tIns="91425">
            <a:normAutofit fontScale="85000" lnSpcReduction="20000"/>
          </a:bodyPr>
          <a:lstStyle/>
          <a:p>
            <a:pPr indent="0" lvl="0" marL="0" rtl="0" algn="l">
              <a:spcBef>
                <a:spcPts val="1800"/>
              </a:spcBef>
              <a:spcAft>
                <a:spcPts val="0"/>
              </a:spcAft>
              <a:buNone/>
            </a:pPr>
            <a:r>
              <a:rPr b="1" lang="bg" sz="1700">
                <a:solidFill>
                  <a:srgbClr val="444444"/>
                </a:solidFill>
                <a:highlight>
                  <a:srgbClr val="FFFFFF"/>
                </a:highlight>
                <a:latin typeface="Arial"/>
                <a:ea typeface="Arial"/>
                <a:cs typeface="Arial"/>
                <a:sym typeface="Arial"/>
              </a:rPr>
              <a:t>Solution</a:t>
            </a:r>
            <a:endParaRPr b="1" sz="1700">
              <a:solidFill>
                <a:srgbClr val="444444"/>
              </a:solidFill>
              <a:highlight>
                <a:srgbClr val="FFFFFF"/>
              </a:highlight>
              <a:latin typeface="Arial"/>
              <a:ea typeface="Arial"/>
              <a:cs typeface="Arial"/>
              <a:sym typeface="Arial"/>
            </a:endParaRPr>
          </a:p>
          <a:p>
            <a:pPr indent="0" lvl="0" marL="0" rtl="0" algn="l">
              <a:spcBef>
                <a:spcPts val="400"/>
              </a:spcBef>
              <a:spcAft>
                <a:spcPts val="0"/>
              </a:spcAft>
              <a:buNone/>
            </a:pPr>
            <a:r>
              <a:rPr lang="bg" sz="1200">
                <a:solidFill>
                  <a:srgbClr val="444444"/>
                </a:solidFill>
                <a:highlight>
                  <a:srgbClr val="FFFFFF"/>
                </a:highlight>
                <a:latin typeface="Arial"/>
                <a:ea typeface="Arial"/>
                <a:cs typeface="Arial"/>
                <a:sym typeface="Arial"/>
              </a:rPr>
              <a:t>The first thing the Abstract Factory pattern suggests is to explicitly declare interfaces for each distinct product of the product family (e.g., chair, sofa or coffee table). Then you can make all variants of products follow those interfaces. For example, all chair variants can implement the </a:t>
            </a:r>
            <a:r>
              <a:rPr lang="bg" sz="1200">
                <a:solidFill>
                  <a:srgbClr val="444444"/>
                </a:solidFill>
                <a:highlight>
                  <a:srgbClr val="EEEEEE"/>
                </a:highlight>
                <a:latin typeface="Courier New"/>
                <a:ea typeface="Courier New"/>
                <a:cs typeface="Courier New"/>
                <a:sym typeface="Courier New"/>
              </a:rPr>
              <a:t>Chair</a:t>
            </a:r>
            <a:r>
              <a:rPr lang="bg" sz="1200">
                <a:solidFill>
                  <a:srgbClr val="444444"/>
                </a:solidFill>
                <a:highlight>
                  <a:srgbClr val="FFFFFF"/>
                </a:highlight>
                <a:latin typeface="Arial"/>
                <a:ea typeface="Arial"/>
                <a:cs typeface="Arial"/>
                <a:sym typeface="Arial"/>
              </a:rPr>
              <a:t> interface; all coffee table variants can implement the </a:t>
            </a:r>
            <a:r>
              <a:rPr lang="bg" sz="1200">
                <a:solidFill>
                  <a:srgbClr val="444444"/>
                </a:solidFill>
                <a:highlight>
                  <a:srgbClr val="EEEEEE"/>
                </a:highlight>
                <a:latin typeface="Courier New"/>
                <a:ea typeface="Courier New"/>
                <a:cs typeface="Courier New"/>
                <a:sym typeface="Courier New"/>
              </a:rPr>
              <a:t>CoffeeTable</a:t>
            </a:r>
            <a:r>
              <a:rPr lang="bg" sz="1200">
                <a:solidFill>
                  <a:srgbClr val="444444"/>
                </a:solidFill>
                <a:highlight>
                  <a:srgbClr val="FFFFFF"/>
                </a:highlight>
                <a:latin typeface="Arial"/>
                <a:ea typeface="Arial"/>
                <a:cs typeface="Arial"/>
                <a:sym typeface="Arial"/>
              </a:rPr>
              <a:t> interface, and so on.</a:t>
            </a:r>
            <a:endParaRPr sz="1200">
              <a:solidFill>
                <a:srgbClr val="444444"/>
              </a:solidFill>
              <a:highlight>
                <a:srgbClr val="FFFFFF"/>
              </a:highlight>
              <a:latin typeface="Arial"/>
              <a:ea typeface="Arial"/>
              <a:cs typeface="Arial"/>
              <a:sym typeface="Arial"/>
            </a:endParaRPr>
          </a:p>
          <a:p>
            <a:pPr indent="0" lvl="0" marL="0" rtl="0" algn="l">
              <a:spcBef>
                <a:spcPts val="1800"/>
              </a:spcBef>
              <a:spcAft>
                <a:spcPts val="1200"/>
              </a:spcAft>
              <a:buNone/>
            </a:pPr>
            <a:r>
              <a:t/>
            </a:r>
            <a:endParaRPr/>
          </a:p>
        </p:txBody>
      </p:sp>
      <p:pic>
        <p:nvPicPr>
          <p:cNvPr id="556" name="Google Shape;556;p63"/>
          <p:cNvPicPr preferRelativeResize="0"/>
          <p:nvPr/>
        </p:nvPicPr>
        <p:blipFill>
          <a:blip r:embed="rId3">
            <a:alphaModFix/>
          </a:blip>
          <a:stretch>
            <a:fillRect/>
          </a:stretch>
        </p:blipFill>
        <p:spPr>
          <a:xfrm>
            <a:off x="2483575" y="1372425"/>
            <a:ext cx="4000500" cy="2667000"/>
          </a:xfrm>
          <a:prstGeom prst="rect">
            <a:avLst/>
          </a:prstGeom>
          <a:noFill/>
          <a:ln>
            <a:noFill/>
          </a:ln>
        </p:spPr>
      </p:pic>
      <p:sp>
        <p:nvSpPr>
          <p:cNvPr id="557" name="Google Shape;557;p63"/>
          <p:cNvSpPr txBox="1"/>
          <p:nvPr/>
        </p:nvSpPr>
        <p:spPr>
          <a:xfrm>
            <a:off x="2703200" y="4181275"/>
            <a:ext cx="38937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bg" sz="1050">
                <a:solidFill>
                  <a:srgbClr val="999999"/>
                </a:solidFill>
                <a:highlight>
                  <a:srgbClr val="FFFFFF"/>
                </a:highlight>
              </a:rPr>
              <a:t>All variants of the same object must be moved to a single class hierarchy.</a:t>
            </a:r>
            <a:endParaRPr>
              <a:latin typeface="Nunito"/>
              <a:ea typeface="Nunito"/>
              <a:cs typeface="Nunito"/>
              <a:sym typeface="Nunito"/>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64"/>
          <p:cNvSpPr txBox="1"/>
          <p:nvPr>
            <p:ph idx="1" type="body"/>
          </p:nvPr>
        </p:nvSpPr>
        <p:spPr>
          <a:xfrm>
            <a:off x="1303800" y="363175"/>
            <a:ext cx="7030500" cy="1491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bg" sz="1200">
                <a:solidFill>
                  <a:srgbClr val="444444"/>
                </a:solidFill>
                <a:highlight>
                  <a:srgbClr val="FFFFFF"/>
                </a:highlight>
                <a:latin typeface="Arial"/>
                <a:ea typeface="Arial"/>
                <a:cs typeface="Arial"/>
                <a:sym typeface="Arial"/>
              </a:rPr>
              <a:t>The next move is to declare the </a:t>
            </a:r>
            <a:r>
              <a:rPr i="1" lang="bg" sz="1200">
                <a:solidFill>
                  <a:srgbClr val="444444"/>
                </a:solidFill>
                <a:highlight>
                  <a:srgbClr val="FFFFFF"/>
                </a:highlight>
                <a:latin typeface="Arial"/>
                <a:ea typeface="Arial"/>
                <a:cs typeface="Arial"/>
                <a:sym typeface="Arial"/>
              </a:rPr>
              <a:t>Abstract Factory</a:t>
            </a:r>
            <a:r>
              <a:rPr lang="bg" sz="1200">
                <a:solidFill>
                  <a:srgbClr val="444444"/>
                </a:solidFill>
                <a:highlight>
                  <a:srgbClr val="FFFFFF"/>
                </a:highlight>
                <a:latin typeface="Arial"/>
                <a:ea typeface="Arial"/>
                <a:cs typeface="Arial"/>
                <a:sym typeface="Arial"/>
              </a:rPr>
              <a:t>—an interface with a list of creation methods for all products that are part of the product family (for example, </a:t>
            </a:r>
            <a:r>
              <a:rPr lang="bg" sz="1100">
                <a:solidFill>
                  <a:srgbClr val="444444"/>
                </a:solidFill>
                <a:highlight>
                  <a:srgbClr val="EEEEEE"/>
                </a:highlight>
                <a:latin typeface="Courier New"/>
                <a:ea typeface="Courier New"/>
                <a:cs typeface="Courier New"/>
                <a:sym typeface="Courier New"/>
              </a:rPr>
              <a:t>createChair</a:t>
            </a:r>
            <a:r>
              <a:rPr lang="bg" sz="1200">
                <a:solidFill>
                  <a:srgbClr val="444444"/>
                </a:solidFill>
                <a:highlight>
                  <a:srgbClr val="FFFFFF"/>
                </a:highlight>
                <a:latin typeface="Arial"/>
                <a:ea typeface="Arial"/>
                <a:cs typeface="Arial"/>
                <a:sym typeface="Arial"/>
              </a:rPr>
              <a:t>, </a:t>
            </a:r>
            <a:r>
              <a:rPr lang="bg" sz="1100">
                <a:solidFill>
                  <a:srgbClr val="444444"/>
                </a:solidFill>
                <a:highlight>
                  <a:srgbClr val="EEEEEE"/>
                </a:highlight>
                <a:latin typeface="Courier New"/>
                <a:ea typeface="Courier New"/>
                <a:cs typeface="Courier New"/>
                <a:sym typeface="Courier New"/>
              </a:rPr>
              <a:t>createSofa</a:t>
            </a:r>
            <a:r>
              <a:rPr lang="bg" sz="1200">
                <a:solidFill>
                  <a:srgbClr val="444444"/>
                </a:solidFill>
                <a:highlight>
                  <a:srgbClr val="FFFFFF"/>
                </a:highlight>
                <a:latin typeface="Arial"/>
                <a:ea typeface="Arial"/>
                <a:cs typeface="Arial"/>
                <a:sym typeface="Arial"/>
              </a:rPr>
              <a:t> and </a:t>
            </a:r>
            <a:r>
              <a:rPr lang="bg" sz="1100">
                <a:solidFill>
                  <a:srgbClr val="444444"/>
                </a:solidFill>
                <a:highlight>
                  <a:srgbClr val="EEEEEE"/>
                </a:highlight>
                <a:latin typeface="Courier New"/>
                <a:ea typeface="Courier New"/>
                <a:cs typeface="Courier New"/>
                <a:sym typeface="Courier New"/>
              </a:rPr>
              <a:t>createCoffeeTable</a:t>
            </a:r>
            <a:r>
              <a:rPr lang="bg" sz="1200">
                <a:solidFill>
                  <a:srgbClr val="444444"/>
                </a:solidFill>
                <a:highlight>
                  <a:srgbClr val="FFFFFF"/>
                </a:highlight>
                <a:latin typeface="Arial"/>
                <a:ea typeface="Arial"/>
                <a:cs typeface="Arial"/>
                <a:sym typeface="Arial"/>
              </a:rPr>
              <a:t>). These methods must return abstract product types represented by the interfaces we extracted previously: </a:t>
            </a:r>
            <a:r>
              <a:rPr lang="bg" sz="1100">
                <a:solidFill>
                  <a:srgbClr val="444444"/>
                </a:solidFill>
                <a:highlight>
                  <a:srgbClr val="EEEEEE"/>
                </a:highlight>
                <a:latin typeface="Courier New"/>
                <a:ea typeface="Courier New"/>
                <a:cs typeface="Courier New"/>
                <a:sym typeface="Courier New"/>
              </a:rPr>
              <a:t>Chair</a:t>
            </a:r>
            <a:r>
              <a:rPr lang="bg" sz="1200">
                <a:solidFill>
                  <a:srgbClr val="444444"/>
                </a:solidFill>
                <a:highlight>
                  <a:srgbClr val="FFFFFF"/>
                </a:highlight>
                <a:latin typeface="Arial"/>
                <a:ea typeface="Arial"/>
                <a:cs typeface="Arial"/>
                <a:sym typeface="Arial"/>
              </a:rPr>
              <a:t>, </a:t>
            </a:r>
            <a:r>
              <a:rPr lang="bg" sz="1100">
                <a:solidFill>
                  <a:srgbClr val="444444"/>
                </a:solidFill>
                <a:highlight>
                  <a:srgbClr val="EEEEEE"/>
                </a:highlight>
                <a:latin typeface="Courier New"/>
                <a:ea typeface="Courier New"/>
                <a:cs typeface="Courier New"/>
                <a:sym typeface="Courier New"/>
              </a:rPr>
              <a:t>Sofa</a:t>
            </a:r>
            <a:r>
              <a:rPr lang="bg" sz="1200">
                <a:solidFill>
                  <a:srgbClr val="444444"/>
                </a:solidFill>
                <a:highlight>
                  <a:srgbClr val="FFFFFF"/>
                </a:highlight>
                <a:latin typeface="Arial"/>
                <a:ea typeface="Arial"/>
                <a:cs typeface="Arial"/>
                <a:sym typeface="Arial"/>
              </a:rPr>
              <a:t>, </a:t>
            </a:r>
            <a:r>
              <a:rPr lang="bg" sz="1100">
                <a:solidFill>
                  <a:srgbClr val="444444"/>
                </a:solidFill>
                <a:highlight>
                  <a:srgbClr val="EEEEEE"/>
                </a:highlight>
                <a:latin typeface="Courier New"/>
                <a:ea typeface="Courier New"/>
                <a:cs typeface="Courier New"/>
                <a:sym typeface="Courier New"/>
              </a:rPr>
              <a:t>CoffeeTable</a:t>
            </a:r>
            <a:r>
              <a:rPr lang="bg" sz="1200">
                <a:solidFill>
                  <a:srgbClr val="444444"/>
                </a:solidFill>
                <a:highlight>
                  <a:srgbClr val="FFFFFF"/>
                </a:highlight>
                <a:latin typeface="Arial"/>
                <a:ea typeface="Arial"/>
                <a:cs typeface="Arial"/>
                <a:sym typeface="Arial"/>
              </a:rPr>
              <a:t> and so on.</a:t>
            </a:r>
            <a:endParaRPr/>
          </a:p>
        </p:txBody>
      </p:sp>
      <p:pic>
        <p:nvPicPr>
          <p:cNvPr id="563" name="Google Shape;563;p64"/>
          <p:cNvPicPr preferRelativeResize="0"/>
          <p:nvPr/>
        </p:nvPicPr>
        <p:blipFill>
          <a:blip r:embed="rId3">
            <a:alphaModFix/>
          </a:blip>
          <a:stretch>
            <a:fillRect/>
          </a:stretch>
        </p:blipFill>
        <p:spPr>
          <a:xfrm>
            <a:off x="1588375" y="1367625"/>
            <a:ext cx="5967250" cy="2983625"/>
          </a:xfrm>
          <a:prstGeom prst="rect">
            <a:avLst/>
          </a:prstGeom>
          <a:noFill/>
          <a:ln>
            <a:noFill/>
          </a:ln>
        </p:spPr>
      </p:pic>
      <p:sp>
        <p:nvSpPr>
          <p:cNvPr id="564" name="Google Shape;564;p64"/>
          <p:cNvSpPr txBox="1"/>
          <p:nvPr/>
        </p:nvSpPr>
        <p:spPr>
          <a:xfrm>
            <a:off x="2723025" y="4399500"/>
            <a:ext cx="4364700" cy="34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bg" sz="1050">
                <a:solidFill>
                  <a:srgbClr val="999999"/>
                </a:solidFill>
                <a:highlight>
                  <a:srgbClr val="FFFFFF"/>
                </a:highlight>
              </a:rPr>
              <a:t>Each concrete factory corresponds to a specific product variant.</a:t>
            </a:r>
            <a:endParaRPr>
              <a:latin typeface="Nunito"/>
              <a:ea typeface="Nunito"/>
              <a:cs typeface="Nunito"/>
              <a:sym typeface="Nunito"/>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65"/>
          <p:cNvSpPr txBox="1"/>
          <p:nvPr>
            <p:ph idx="1" type="body"/>
          </p:nvPr>
        </p:nvSpPr>
        <p:spPr>
          <a:xfrm>
            <a:off x="1303800" y="283825"/>
            <a:ext cx="7030500" cy="18837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bg" sz="1200">
                <a:solidFill>
                  <a:srgbClr val="444444"/>
                </a:solidFill>
                <a:highlight>
                  <a:srgbClr val="FFFFFF"/>
                </a:highlight>
                <a:latin typeface="Arial"/>
                <a:ea typeface="Arial"/>
                <a:cs typeface="Arial"/>
                <a:sym typeface="Arial"/>
              </a:rPr>
              <a:t>Now, how about the product variants? For each variant of a product family, we create a separate factory class based on the </a:t>
            </a:r>
            <a:r>
              <a:rPr lang="bg" sz="1200">
                <a:solidFill>
                  <a:srgbClr val="444444"/>
                </a:solidFill>
                <a:highlight>
                  <a:srgbClr val="EEEEEE"/>
                </a:highlight>
                <a:latin typeface="Courier New"/>
                <a:ea typeface="Courier New"/>
                <a:cs typeface="Courier New"/>
                <a:sym typeface="Courier New"/>
              </a:rPr>
              <a:t>AbstractFactory</a:t>
            </a:r>
            <a:r>
              <a:rPr lang="bg" sz="1200">
                <a:solidFill>
                  <a:srgbClr val="444444"/>
                </a:solidFill>
                <a:highlight>
                  <a:srgbClr val="FFFFFF"/>
                </a:highlight>
                <a:latin typeface="Arial"/>
                <a:ea typeface="Arial"/>
                <a:cs typeface="Arial"/>
                <a:sym typeface="Arial"/>
              </a:rPr>
              <a:t> interface. A factory is a class that returns products of a particular kind. For example, the </a:t>
            </a:r>
            <a:r>
              <a:rPr lang="bg" sz="1200">
                <a:solidFill>
                  <a:srgbClr val="444444"/>
                </a:solidFill>
                <a:highlight>
                  <a:srgbClr val="EEEEEE"/>
                </a:highlight>
                <a:latin typeface="Courier New"/>
                <a:ea typeface="Courier New"/>
                <a:cs typeface="Courier New"/>
                <a:sym typeface="Courier New"/>
              </a:rPr>
              <a:t>ModernFurnitureFactory</a:t>
            </a:r>
            <a:r>
              <a:rPr lang="bg" sz="1200">
                <a:solidFill>
                  <a:srgbClr val="444444"/>
                </a:solidFill>
                <a:highlight>
                  <a:srgbClr val="FFFFFF"/>
                </a:highlight>
                <a:latin typeface="Arial"/>
                <a:ea typeface="Arial"/>
                <a:cs typeface="Arial"/>
                <a:sym typeface="Arial"/>
              </a:rPr>
              <a:t> can only create </a:t>
            </a:r>
            <a:r>
              <a:rPr lang="bg" sz="1200">
                <a:solidFill>
                  <a:srgbClr val="444444"/>
                </a:solidFill>
                <a:highlight>
                  <a:srgbClr val="EEEEEE"/>
                </a:highlight>
                <a:latin typeface="Courier New"/>
                <a:ea typeface="Courier New"/>
                <a:cs typeface="Courier New"/>
                <a:sym typeface="Courier New"/>
              </a:rPr>
              <a:t>ModernChair</a:t>
            </a:r>
            <a:r>
              <a:rPr lang="bg" sz="1200">
                <a:solidFill>
                  <a:srgbClr val="444444"/>
                </a:solidFill>
                <a:highlight>
                  <a:srgbClr val="FFFFFF"/>
                </a:highlight>
                <a:latin typeface="Arial"/>
                <a:ea typeface="Arial"/>
                <a:cs typeface="Arial"/>
                <a:sym typeface="Arial"/>
              </a:rPr>
              <a:t>, </a:t>
            </a:r>
            <a:r>
              <a:rPr lang="bg" sz="1200">
                <a:solidFill>
                  <a:srgbClr val="444444"/>
                </a:solidFill>
                <a:highlight>
                  <a:srgbClr val="EEEEEE"/>
                </a:highlight>
                <a:latin typeface="Courier New"/>
                <a:ea typeface="Courier New"/>
                <a:cs typeface="Courier New"/>
                <a:sym typeface="Courier New"/>
              </a:rPr>
              <a:t>ModernSofa</a:t>
            </a:r>
            <a:r>
              <a:rPr lang="bg" sz="1200">
                <a:solidFill>
                  <a:srgbClr val="444444"/>
                </a:solidFill>
                <a:highlight>
                  <a:srgbClr val="FFFFFF"/>
                </a:highlight>
                <a:latin typeface="Arial"/>
                <a:ea typeface="Arial"/>
                <a:cs typeface="Arial"/>
                <a:sym typeface="Arial"/>
              </a:rPr>
              <a:t> and </a:t>
            </a:r>
            <a:r>
              <a:rPr lang="bg" sz="1200">
                <a:solidFill>
                  <a:srgbClr val="444444"/>
                </a:solidFill>
                <a:highlight>
                  <a:srgbClr val="EEEEEE"/>
                </a:highlight>
                <a:latin typeface="Courier New"/>
                <a:ea typeface="Courier New"/>
                <a:cs typeface="Courier New"/>
                <a:sym typeface="Courier New"/>
              </a:rPr>
              <a:t>ModernCoffeeTable</a:t>
            </a:r>
            <a:r>
              <a:rPr lang="bg" sz="1200">
                <a:solidFill>
                  <a:srgbClr val="444444"/>
                </a:solidFill>
                <a:highlight>
                  <a:srgbClr val="FFFFFF"/>
                </a:highlight>
                <a:latin typeface="Arial"/>
                <a:ea typeface="Arial"/>
                <a:cs typeface="Arial"/>
                <a:sym typeface="Arial"/>
              </a:rPr>
              <a:t> objects.</a:t>
            </a:r>
            <a:endParaRPr sz="1200">
              <a:solidFill>
                <a:srgbClr val="444444"/>
              </a:solidFill>
              <a:highlight>
                <a:srgbClr val="FFFFFF"/>
              </a:highlight>
              <a:latin typeface="Arial"/>
              <a:ea typeface="Arial"/>
              <a:cs typeface="Arial"/>
              <a:sym typeface="Arial"/>
            </a:endParaRPr>
          </a:p>
          <a:p>
            <a:pPr indent="0" lvl="0" marL="0" rtl="0" algn="l">
              <a:spcBef>
                <a:spcPts val="1800"/>
              </a:spcBef>
              <a:spcAft>
                <a:spcPts val="0"/>
              </a:spcAft>
              <a:buNone/>
            </a:pPr>
            <a:r>
              <a:rPr lang="bg" sz="1200">
                <a:solidFill>
                  <a:srgbClr val="444444"/>
                </a:solidFill>
                <a:highlight>
                  <a:srgbClr val="FFFFFF"/>
                </a:highlight>
                <a:latin typeface="Arial"/>
                <a:ea typeface="Arial"/>
                <a:cs typeface="Arial"/>
                <a:sym typeface="Arial"/>
              </a:rPr>
              <a:t>The client code has to work with both factories and products via their respective abstract interfaces. This lets you change the type of a factory that you pass to the client code, as well as the product variant that the client code receives, without breaking the actual client code.</a:t>
            </a:r>
            <a:endParaRPr sz="1200">
              <a:solidFill>
                <a:srgbClr val="444444"/>
              </a:solidFill>
              <a:highlight>
                <a:srgbClr val="FFFFFF"/>
              </a:highlight>
              <a:latin typeface="Arial"/>
              <a:ea typeface="Arial"/>
              <a:cs typeface="Arial"/>
              <a:sym typeface="Arial"/>
            </a:endParaRPr>
          </a:p>
          <a:p>
            <a:pPr indent="0" lvl="0" marL="0" rtl="0" algn="l">
              <a:spcBef>
                <a:spcPts val="1800"/>
              </a:spcBef>
              <a:spcAft>
                <a:spcPts val="1200"/>
              </a:spcAft>
              <a:buNone/>
            </a:pPr>
            <a:r>
              <a:t/>
            </a:r>
            <a:endParaRPr/>
          </a:p>
        </p:txBody>
      </p:sp>
      <p:pic>
        <p:nvPicPr>
          <p:cNvPr id="570" name="Google Shape;570;p65"/>
          <p:cNvPicPr preferRelativeResize="0"/>
          <p:nvPr/>
        </p:nvPicPr>
        <p:blipFill>
          <a:blip r:embed="rId3">
            <a:alphaModFix/>
          </a:blip>
          <a:stretch>
            <a:fillRect/>
          </a:stretch>
        </p:blipFill>
        <p:spPr>
          <a:xfrm>
            <a:off x="1784225" y="1754500"/>
            <a:ext cx="5342351" cy="2671175"/>
          </a:xfrm>
          <a:prstGeom prst="rect">
            <a:avLst/>
          </a:prstGeom>
          <a:noFill/>
          <a:ln>
            <a:noFill/>
          </a:ln>
        </p:spPr>
      </p:pic>
      <p:sp>
        <p:nvSpPr>
          <p:cNvPr id="571" name="Google Shape;571;p65"/>
          <p:cNvSpPr txBox="1"/>
          <p:nvPr/>
        </p:nvSpPr>
        <p:spPr>
          <a:xfrm>
            <a:off x="2261750" y="4419350"/>
            <a:ext cx="45732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bg" sz="1050">
                <a:solidFill>
                  <a:srgbClr val="999999"/>
                </a:solidFill>
                <a:highlight>
                  <a:srgbClr val="FFFFFF"/>
                </a:highlight>
              </a:rPr>
              <a:t>The client shouldn’t care about the concrete class of the factory it works with.</a:t>
            </a:r>
            <a:endParaRPr>
              <a:latin typeface="Nunito"/>
              <a:ea typeface="Nunito"/>
              <a:cs typeface="Nunito"/>
              <a:sym typeface="Nunito"/>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66"/>
          <p:cNvSpPr txBox="1"/>
          <p:nvPr>
            <p:ph idx="1" type="body"/>
          </p:nvPr>
        </p:nvSpPr>
        <p:spPr>
          <a:xfrm>
            <a:off x="1308750" y="497100"/>
            <a:ext cx="7030500" cy="2541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bg" sz="1200">
                <a:solidFill>
                  <a:srgbClr val="444444"/>
                </a:solidFill>
                <a:highlight>
                  <a:srgbClr val="FFFFFF"/>
                </a:highlight>
                <a:latin typeface="Arial"/>
                <a:ea typeface="Arial"/>
                <a:cs typeface="Arial"/>
                <a:sym typeface="Arial"/>
              </a:rPr>
              <a:t>Say the client wants a factory to produce a chair. The client doesn’t have to be aware of the factory’s class, nor does it matter what kind of chair it gets. Whether it’s a Modern model or a Victorian-style chair, the client must treat all chairs in the same manner, using the abstract </a:t>
            </a:r>
            <a:r>
              <a:rPr lang="bg" sz="1200">
                <a:solidFill>
                  <a:srgbClr val="444444"/>
                </a:solidFill>
                <a:highlight>
                  <a:srgbClr val="EEEEEE"/>
                </a:highlight>
                <a:latin typeface="Courier New"/>
                <a:ea typeface="Courier New"/>
                <a:cs typeface="Courier New"/>
                <a:sym typeface="Courier New"/>
              </a:rPr>
              <a:t>Chair</a:t>
            </a:r>
            <a:r>
              <a:rPr lang="bg" sz="1200">
                <a:solidFill>
                  <a:srgbClr val="444444"/>
                </a:solidFill>
                <a:highlight>
                  <a:srgbClr val="FFFFFF"/>
                </a:highlight>
                <a:latin typeface="Arial"/>
                <a:ea typeface="Arial"/>
                <a:cs typeface="Arial"/>
                <a:sym typeface="Arial"/>
              </a:rPr>
              <a:t> interface. With this approach, the only thing that the client knows about the chair is that it implements the </a:t>
            </a:r>
            <a:r>
              <a:rPr lang="bg" sz="1200">
                <a:solidFill>
                  <a:srgbClr val="444444"/>
                </a:solidFill>
                <a:highlight>
                  <a:srgbClr val="EEEEEE"/>
                </a:highlight>
                <a:latin typeface="Courier New"/>
                <a:ea typeface="Courier New"/>
                <a:cs typeface="Courier New"/>
                <a:sym typeface="Courier New"/>
              </a:rPr>
              <a:t>sitOn</a:t>
            </a:r>
            <a:r>
              <a:rPr lang="bg" sz="1200">
                <a:solidFill>
                  <a:srgbClr val="444444"/>
                </a:solidFill>
                <a:highlight>
                  <a:srgbClr val="FFFFFF"/>
                </a:highlight>
                <a:latin typeface="Arial"/>
                <a:ea typeface="Arial"/>
                <a:cs typeface="Arial"/>
                <a:sym typeface="Arial"/>
              </a:rPr>
              <a:t> method in some way. Also, whichever variant of the chair is returned, it’ll always match the type of sofa or coffee table produced by the same factory object.</a:t>
            </a:r>
            <a:endParaRPr sz="1200">
              <a:solidFill>
                <a:srgbClr val="444444"/>
              </a:solidFill>
              <a:highlight>
                <a:srgbClr val="FFFFFF"/>
              </a:highlight>
              <a:latin typeface="Arial"/>
              <a:ea typeface="Arial"/>
              <a:cs typeface="Arial"/>
              <a:sym typeface="Arial"/>
            </a:endParaRPr>
          </a:p>
          <a:p>
            <a:pPr indent="0" lvl="0" marL="0" rtl="0" algn="l">
              <a:spcBef>
                <a:spcPts val="1800"/>
              </a:spcBef>
              <a:spcAft>
                <a:spcPts val="0"/>
              </a:spcAft>
              <a:buNone/>
            </a:pPr>
            <a:r>
              <a:rPr lang="bg" sz="1200">
                <a:solidFill>
                  <a:srgbClr val="444444"/>
                </a:solidFill>
                <a:highlight>
                  <a:srgbClr val="FFFFFF"/>
                </a:highlight>
                <a:latin typeface="Arial"/>
                <a:ea typeface="Arial"/>
                <a:cs typeface="Arial"/>
                <a:sym typeface="Arial"/>
              </a:rPr>
              <a:t>There’s one more thing left to clarify: if the client is only exposed to the abstract interfaces, what creates the actual factory objects? Usually, the application creates a concrete factory object at the initialization stage. Just before that, the app must select the factory type depending on the configuration or the environment settings.</a:t>
            </a:r>
            <a:endParaRPr sz="1200">
              <a:solidFill>
                <a:srgbClr val="444444"/>
              </a:solidFill>
              <a:highlight>
                <a:srgbClr val="FFFFFF"/>
              </a:highlight>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67"/>
          <p:cNvSpPr txBox="1"/>
          <p:nvPr>
            <p:ph type="title"/>
          </p:nvPr>
        </p:nvSpPr>
        <p:spPr>
          <a:xfrm>
            <a:off x="1303800" y="236475"/>
            <a:ext cx="7030500" cy="641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bg"/>
              <a:t>Builder</a:t>
            </a:r>
            <a:endParaRPr/>
          </a:p>
        </p:txBody>
      </p:sp>
      <p:sp>
        <p:nvSpPr>
          <p:cNvPr id="582" name="Google Shape;582;p67"/>
          <p:cNvSpPr txBox="1"/>
          <p:nvPr>
            <p:ph idx="1" type="body"/>
          </p:nvPr>
        </p:nvSpPr>
        <p:spPr>
          <a:xfrm>
            <a:off x="1264125" y="804600"/>
            <a:ext cx="7030500" cy="1362900"/>
          </a:xfrm>
          <a:prstGeom prst="rect">
            <a:avLst/>
          </a:prstGeom>
        </p:spPr>
        <p:txBody>
          <a:bodyPr anchorCtr="0" anchor="t" bIns="91425" lIns="91425" spcFirstLastPara="1" rIns="91425" wrap="square" tIns="91425">
            <a:normAutofit fontScale="92500"/>
          </a:bodyPr>
          <a:lstStyle/>
          <a:p>
            <a:pPr indent="0" lvl="0" marL="0" rtl="0" algn="l">
              <a:spcBef>
                <a:spcPts val="1800"/>
              </a:spcBef>
              <a:spcAft>
                <a:spcPts val="0"/>
              </a:spcAft>
              <a:buNone/>
            </a:pPr>
            <a:r>
              <a:rPr b="1" lang="bg" sz="1700">
                <a:solidFill>
                  <a:srgbClr val="444444"/>
                </a:solidFill>
                <a:highlight>
                  <a:srgbClr val="FFFFFF"/>
                </a:highlight>
                <a:latin typeface="Arial"/>
                <a:ea typeface="Arial"/>
                <a:cs typeface="Arial"/>
                <a:sym typeface="Arial"/>
              </a:rPr>
              <a:t>Intent</a:t>
            </a:r>
            <a:endParaRPr b="1" sz="1700">
              <a:solidFill>
                <a:srgbClr val="444444"/>
              </a:solidFill>
              <a:highlight>
                <a:srgbClr val="FFFFFF"/>
              </a:highlight>
              <a:latin typeface="Arial"/>
              <a:ea typeface="Arial"/>
              <a:cs typeface="Arial"/>
              <a:sym typeface="Arial"/>
            </a:endParaRPr>
          </a:p>
          <a:p>
            <a:pPr indent="0" lvl="0" marL="0" rtl="0" algn="l">
              <a:spcBef>
                <a:spcPts val="400"/>
              </a:spcBef>
              <a:spcAft>
                <a:spcPts val="0"/>
              </a:spcAft>
              <a:buNone/>
            </a:pPr>
            <a:r>
              <a:rPr lang="bg" sz="1200">
                <a:solidFill>
                  <a:srgbClr val="444444"/>
                </a:solidFill>
                <a:highlight>
                  <a:srgbClr val="FFFFFF"/>
                </a:highlight>
                <a:latin typeface="Arial"/>
                <a:ea typeface="Arial"/>
                <a:cs typeface="Arial"/>
                <a:sym typeface="Arial"/>
              </a:rPr>
              <a:t>Builder is a creational design pattern that lets you construct complex objects step by step. The pattern allows you to produce different types and representations of an object using the same construction code.</a:t>
            </a:r>
            <a:endParaRPr sz="1200">
              <a:solidFill>
                <a:srgbClr val="444444"/>
              </a:solidFill>
              <a:highlight>
                <a:srgbClr val="FFFFFF"/>
              </a:highlight>
              <a:latin typeface="Arial"/>
              <a:ea typeface="Arial"/>
              <a:cs typeface="Arial"/>
              <a:sym typeface="Arial"/>
            </a:endParaRPr>
          </a:p>
          <a:p>
            <a:pPr indent="0" lvl="0" marL="0" rtl="0" algn="l">
              <a:spcBef>
                <a:spcPts val="1800"/>
              </a:spcBef>
              <a:spcAft>
                <a:spcPts val="1200"/>
              </a:spcAft>
              <a:buNone/>
            </a:pPr>
            <a:r>
              <a:t/>
            </a:r>
            <a:endParaRPr/>
          </a:p>
        </p:txBody>
      </p:sp>
      <p:pic>
        <p:nvPicPr>
          <p:cNvPr id="583" name="Google Shape;583;p67"/>
          <p:cNvPicPr preferRelativeResize="0"/>
          <p:nvPr/>
        </p:nvPicPr>
        <p:blipFill>
          <a:blip r:embed="rId3">
            <a:alphaModFix/>
          </a:blip>
          <a:stretch>
            <a:fillRect/>
          </a:stretch>
        </p:blipFill>
        <p:spPr>
          <a:xfrm>
            <a:off x="2215750" y="1680075"/>
            <a:ext cx="4273920" cy="267120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68"/>
          <p:cNvSpPr txBox="1"/>
          <p:nvPr>
            <p:ph idx="1" type="body"/>
          </p:nvPr>
        </p:nvSpPr>
        <p:spPr>
          <a:xfrm>
            <a:off x="1298850" y="204450"/>
            <a:ext cx="7030500" cy="1556400"/>
          </a:xfrm>
          <a:prstGeom prst="rect">
            <a:avLst/>
          </a:prstGeom>
        </p:spPr>
        <p:txBody>
          <a:bodyPr anchorCtr="0" anchor="t" bIns="91425" lIns="91425" spcFirstLastPara="1" rIns="91425" wrap="square" tIns="91425">
            <a:normAutofit lnSpcReduction="10000"/>
          </a:bodyPr>
          <a:lstStyle/>
          <a:p>
            <a:pPr indent="0" lvl="0" marL="0" rtl="0" algn="l">
              <a:spcBef>
                <a:spcPts val="1800"/>
              </a:spcBef>
              <a:spcAft>
                <a:spcPts val="0"/>
              </a:spcAft>
              <a:buNone/>
            </a:pPr>
            <a:r>
              <a:rPr b="1" lang="bg" sz="1700">
                <a:solidFill>
                  <a:srgbClr val="444444"/>
                </a:solidFill>
                <a:highlight>
                  <a:srgbClr val="FFFFFF"/>
                </a:highlight>
                <a:latin typeface="Arial"/>
                <a:ea typeface="Arial"/>
                <a:cs typeface="Arial"/>
                <a:sym typeface="Arial"/>
              </a:rPr>
              <a:t>Problem</a:t>
            </a:r>
            <a:endParaRPr b="1" sz="1700">
              <a:solidFill>
                <a:srgbClr val="444444"/>
              </a:solidFill>
              <a:highlight>
                <a:srgbClr val="FFFFFF"/>
              </a:highlight>
              <a:latin typeface="Arial"/>
              <a:ea typeface="Arial"/>
              <a:cs typeface="Arial"/>
              <a:sym typeface="Arial"/>
            </a:endParaRPr>
          </a:p>
          <a:p>
            <a:pPr indent="0" lvl="0" marL="0" rtl="0" algn="l">
              <a:spcBef>
                <a:spcPts val="400"/>
              </a:spcBef>
              <a:spcAft>
                <a:spcPts val="0"/>
              </a:spcAft>
              <a:buNone/>
            </a:pPr>
            <a:r>
              <a:rPr lang="bg" sz="1200">
                <a:solidFill>
                  <a:srgbClr val="444444"/>
                </a:solidFill>
                <a:highlight>
                  <a:srgbClr val="FFFFFF"/>
                </a:highlight>
                <a:latin typeface="Arial"/>
                <a:ea typeface="Arial"/>
                <a:cs typeface="Arial"/>
                <a:sym typeface="Arial"/>
              </a:rPr>
              <a:t>Imagine a complex object that requires laborious, step-by-step initialization of many fields and nested objects. Such initialization code is usually buried inside a monstrous constructor with lots of parameters. Or even worse: scattered all over the client code.</a:t>
            </a:r>
            <a:endParaRPr sz="1200">
              <a:solidFill>
                <a:srgbClr val="444444"/>
              </a:solidFill>
              <a:highlight>
                <a:srgbClr val="FFFFFF"/>
              </a:highlight>
              <a:latin typeface="Arial"/>
              <a:ea typeface="Arial"/>
              <a:cs typeface="Arial"/>
              <a:sym typeface="Arial"/>
            </a:endParaRPr>
          </a:p>
          <a:p>
            <a:pPr indent="0" lvl="0" marL="0" rtl="0" algn="l">
              <a:spcBef>
                <a:spcPts val="1800"/>
              </a:spcBef>
              <a:spcAft>
                <a:spcPts val="1200"/>
              </a:spcAft>
              <a:buNone/>
            </a:pPr>
            <a:r>
              <a:t/>
            </a:r>
            <a:endParaRPr/>
          </a:p>
        </p:txBody>
      </p:sp>
      <p:pic>
        <p:nvPicPr>
          <p:cNvPr id="589" name="Google Shape;589;p68"/>
          <p:cNvPicPr preferRelativeResize="0"/>
          <p:nvPr/>
        </p:nvPicPr>
        <p:blipFill>
          <a:blip r:embed="rId3">
            <a:alphaModFix/>
          </a:blip>
          <a:stretch>
            <a:fillRect/>
          </a:stretch>
        </p:blipFill>
        <p:spPr>
          <a:xfrm>
            <a:off x="1933838" y="1273425"/>
            <a:ext cx="5276314" cy="3077850"/>
          </a:xfrm>
          <a:prstGeom prst="rect">
            <a:avLst/>
          </a:prstGeom>
          <a:noFill/>
          <a:ln>
            <a:noFill/>
          </a:ln>
        </p:spPr>
      </p:pic>
      <p:sp>
        <p:nvSpPr>
          <p:cNvPr id="590" name="Google Shape;590;p68"/>
          <p:cNvSpPr txBox="1"/>
          <p:nvPr/>
        </p:nvSpPr>
        <p:spPr>
          <a:xfrm>
            <a:off x="2460150" y="4463975"/>
            <a:ext cx="47499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bg" sz="1050">
                <a:solidFill>
                  <a:srgbClr val="999999"/>
                </a:solidFill>
                <a:highlight>
                  <a:srgbClr val="FFFFFF"/>
                </a:highlight>
              </a:rPr>
              <a:t>You might make the program too complex by creating a subclass for every possible configuration of an object.</a:t>
            </a:r>
            <a:endParaRPr>
              <a:latin typeface="Nunito"/>
              <a:ea typeface="Nunito"/>
              <a:cs typeface="Nunito"/>
              <a:sym typeface="Nunito"/>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69"/>
          <p:cNvSpPr txBox="1"/>
          <p:nvPr>
            <p:ph idx="1" type="body"/>
          </p:nvPr>
        </p:nvSpPr>
        <p:spPr>
          <a:xfrm>
            <a:off x="1298850" y="189575"/>
            <a:ext cx="7030500" cy="25416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bg" sz="1200">
                <a:solidFill>
                  <a:srgbClr val="444444"/>
                </a:solidFill>
                <a:highlight>
                  <a:srgbClr val="FFFFFF"/>
                </a:highlight>
                <a:latin typeface="Arial"/>
                <a:ea typeface="Arial"/>
                <a:cs typeface="Arial"/>
                <a:sym typeface="Arial"/>
              </a:rPr>
              <a:t>For example, let’s think about how to create a </a:t>
            </a:r>
            <a:r>
              <a:rPr lang="bg" sz="1200">
                <a:solidFill>
                  <a:srgbClr val="444444"/>
                </a:solidFill>
                <a:highlight>
                  <a:srgbClr val="EEEEEE"/>
                </a:highlight>
                <a:latin typeface="Courier New"/>
                <a:ea typeface="Courier New"/>
                <a:cs typeface="Courier New"/>
                <a:sym typeface="Courier New"/>
              </a:rPr>
              <a:t>House</a:t>
            </a:r>
            <a:r>
              <a:rPr lang="bg" sz="1200">
                <a:solidFill>
                  <a:srgbClr val="444444"/>
                </a:solidFill>
                <a:highlight>
                  <a:srgbClr val="FFFFFF"/>
                </a:highlight>
                <a:latin typeface="Arial"/>
                <a:ea typeface="Arial"/>
                <a:cs typeface="Arial"/>
                <a:sym typeface="Arial"/>
              </a:rPr>
              <a:t> object. To build a simple house, you need to construct four walls and a floor, install a door, fit a pair of windows, and build a roof. But what if you want a bigger, brighter house, with a backyard and other goodies (like a heating system, plumbing, and electrical wiring)?</a:t>
            </a:r>
            <a:endParaRPr sz="1200">
              <a:solidFill>
                <a:srgbClr val="444444"/>
              </a:solidFill>
              <a:highlight>
                <a:srgbClr val="FFFFFF"/>
              </a:highlight>
              <a:latin typeface="Arial"/>
              <a:ea typeface="Arial"/>
              <a:cs typeface="Arial"/>
              <a:sym typeface="Arial"/>
            </a:endParaRPr>
          </a:p>
          <a:p>
            <a:pPr indent="0" lvl="0" marL="0" rtl="0" algn="l">
              <a:spcBef>
                <a:spcPts val="1800"/>
              </a:spcBef>
              <a:spcAft>
                <a:spcPts val="0"/>
              </a:spcAft>
              <a:buNone/>
            </a:pPr>
            <a:r>
              <a:rPr lang="bg" sz="1200">
                <a:solidFill>
                  <a:srgbClr val="444444"/>
                </a:solidFill>
                <a:highlight>
                  <a:srgbClr val="FFFFFF"/>
                </a:highlight>
                <a:latin typeface="Arial"/>
                <a:ea typeface="Arial"/>
                <a:cs typeface="Arial"/>
                <a:sym typeface="Arial"/>
              </a:rPr>
              <a:t>The simplest solution is to extend the base </a:t>
            </a:r>
            <a:r>
              <a:rPr lang="bg" sz="1200">
                <a:solidFill>
                  <a:srgbClr val="444444"/>
                </a:solidFill>
                <a:highlight>
                  <a:srgbClr val="EEEEEE"/>
                </a:highlight>
                <a:latin typeface="Courier New"/>
                <a:ea typeface="Courier New"/>
                <a:cs typeface="Courier New"/>
                <a:sym typeface="Courier New"/>
              </a:rPr>
              <a:t>House</a:t>
            </a:r>
            <a:r>
              <a:rPr lang="bg" sz="1200">
                <a:solidFill>
                  <a:srgbClr val="444444"/>
                </a:solidFill>
                <a:highlight>
                  <a:srgbClr val="FFFFFF"/>
                </a:highlight>
                <a:latin typeface="Arial"/>
                <a:ea typeface="Arial"/>
                <a:cs typeface="Arial"/>
                <a:sym typeface="Arial"/>
              </a:rPr>
              <a:t> class and create a set of subclasses to cover all combinations of the parameters. But eventually you’ll end up with a considerable number of subclasses. Any new parameter, such as the porch style, will require growing this hierarchy even more.</a:t>
            </a:r>
            <a:endParaRPr sz="1200">
              <a:solidFill>
                <a:srgbClr val="444444"/>
              </a:solidFill>
              <a:highlight>
                <a:srgbClr val="FFFFFF"/>
              </a:highlight>
              <a:latin typeface="Arial"/>
              <a:ea typeface="Arial"/>
              <a:cs typeface="Arial"/>
              <a:sym typeface="Arial"/>
            </a:endParaRPr>
          </a:p>
          <a:p>
            <a:pPr indent="0" lvl="0" marL="0" rtl="0" algn="l">
              <a:spcBef>
                <a:spcPts val="1800"/>
              </a:spcBef>
              <a:spcAft>
                <a:spcPts val="0"/>
              </a:spcAft>
              <a:buNone/>
            </a:pPr>
            <a:r>
              <a:rPr lang="bg" sz="1200">
                <a:solidFill>
                  <a:srgbClr val="444444"/>
                </a:solidFill>
                <a:highlight>
                  <a:srgbClr val="FFFFFF"/>
                </a:highlight>
                <a:latin typeface="Arial"/>
                <a:ea typeface="Arial"/>
                <a:cs typeface="Arial"/>
                <a:sym typeface="Arial"/>
              </a:rPr>
              <a:t>There’s another approach that doesn’t involve breeding subclasses. You can create a giant constructor right in the base </a:t>
            </a:r>
            <a:r>
              <a:rPr lang="bg" sz="1200">
                <a:solidFill>
                  <a:srgbClr val="444444"/>
                </a:solidFill>
                <a:highlight>
                  <a:srgbClr val="EEEEEE"/>
                </a:highlight>
                <a:latin typeface="Courier New"/>
                <a:ea typeface="Courier New"/>
                <a:cs typeface="Courier New"/>
                <a:sym typeface="Courier New"/>
              </a:rPr>
              <a:t>House</a:t>
            </a:r>
            <a:r>
              <a:rPr lang="bg" sz="1200">
                <a:solidFill>
                  <a:srgbClr val="444444"/>
                </a:solidFill>
                <a:highlight>
                  <a:srgbClr val="FFFFFF"/>
                </a:highlight>
                <a:latin typeface="Arial"/>
                <a:ea typeface="Arial"/>
                <a:cs typeface="Arial"/>
                <a:sym typeface="Arial"/>
              </a:rPr>
              <a:t> class with all possible parameters that control the house object. While this approach indeed eliminates the need for subclasses, it creates another problem.</a:t>
            </a:r>
            <a:endParaRPr sz="1200">
              <a:solidFill>
                <a:srgbClr val="444444"/>
              </a:solidFill>
              <a:highlight>
                <a:srgbClr val="FFFFFF"/>
              </a:highlight>
              <a:latin typeface="Arial"/>
              <a:ea typeface="Arial"/>
              <a:cs typeface="Arial"/>
              <a:sym typeface="Arial"/>
            </a:endParaRPr>
          </a:p>
          <a:p>
            <a:pPr indent="0" lvl="0" marL="0" rtl="0" algn="l">
              <a:spcBef>
                <a:spcPts val="1800"/>
              </a:spcBef>
              <a:spcAft>
                <a:spcPts val="1200"/>
              </a:spcAft>
              <a:buNone/>
            </a:pPr>
            <a:r>
              <a:t/>
            </a:r>
            <a:endParaRPr/>
          </a:p>
        </p:txBody>
      </p:sp>
      <p:pic>
        <p:nvPicPr>
          <p:cNvPr id="596" name="Google Shape;596;p69"/>
          <p:cNvPicPr preferRelativeResize="0"/>
          <p:nvPr/>
        </p:nvPicPr>
        <p:blipFill>
          <a:blip r:embed="rId3">
            <a:alphaModFix/>
          </a:blip>
          <a:stretch>
            <a:fillRect/>
          </a:stretch>
        </p:blipFill>
        <p:spPr>
          <a:xfrm>
            <a:off x="3237500" y="2268550"/>
            <a:ext cx="3612900" cy="2107525"/>
          </a:xfrm>
          <a:prstGeom prst="rect">
            <a:avLst/>
          </a:prstGeom>
          <a:noFill/>
          <a:ln>
            <a:noFill/>
          </a:ln>
        </p:spPr>
      </p:pic>
      <p:sp>
        <p:nvSpPr>
          <p:cNvPr id="597" name="Google Shape;597;p69"/>
          <p:cNvSpPr txBox="1"/>
          <p:nvPr/>
        </p:nvSpPr>
        <p:spPr>
          <a:xfrm>
            <a:off x="2623825" y="4513575"/>
            <a:ext cx="47121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bg" sz="1050">
                <a:solidFill>
                  <a:srgbClr val="999999"/>
                </a:solidFill>
                <a:highlight>
                  <a:srgbClr val="FFFFFF"/>
                </a:highlight>
              </a:rPr>
              <a:t>The constructor with lots of parameters has its downside: not all the parameters are needed at all times.</a:t>
            </a:r>
            <a:endParaRPr>
              <a:latin typeface="Nunito"/>
              <a:ea typeface="Nunito"/>
              <a:cs typeface="Nunito"/>
              <a:sym typeface="Nunito"/>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70"/>
          <p:cNvSpPr txBox="1"/>
          <p:nvPr>
            <p:ph idx="1" type="body"/>
          </p:nvPr>
        </p:nvSpPr>
        <p:spPr>
          <a:xfrm>
            <a:off x="1298825" y="110225"/>
            <a:ext cx="7030500" cy="1214100"/>
          </a:xfrm>
          <a:prstGeom prst="rect">
            <a:avLst/>
          </a:prstGeom>
        </p:spPr>
        <p:txBody>
          <a:bodyPr anchorCtr="0" anchor="t" bIns="91425" lIns="91425" spcFirstLastPara="1" rIns="91425" wrap="square" tIns="91425">
            <a:normAutofit fontScale="77500" lnSpcReduction="20000"/>
          </a:bodyPr>
          <a:lstStyle/>
          <a:p>
            <a:pPr indent="0" lvl="0" marL="0" rtl="0" algn="l">
              <a:spcBef>
                <a:spcPts val="1800"/>
              </a:spcBef>
              <a:spcAft>
                <a:spcPts val="0"/>
              </a:spcAft>
              <a:buNone/>
            </a:pPr>
            <a:r>
              <a:rPr b="1" lang="bg" sz="1700">
                <a:solidFill>
                  <a:srgbClr val="444444"/>
                </a:solidFill>
                <a:highlight>
                  <a:srgbClr val="FFFFFF"/>
                </a:highlight>
                <a:latin typeface="Arial"/>
                <a:ea typeface="Arial"/>
                <a:cs typeface="Arial"/>
                <a:sym typeface="Arial"/>
              </a:rPr>
              <a:t>Solution</a:t>
            </a:r>
            <a:endParaRPr b="1" sz="1700">
              <a:solidFill>
                <a:srgbClr val="444444"/>
              </a:solidFill>
              <a:highlight>
                <a:srgbClr val="FFFFFF"/>
              </a:highlight>
              <a:latin typeface="Arial"/>
              <a:ea typeface="Arial"/>
              <a:cs typeface="Arial"/>
              <a:sym typeface="Arial"/>
            </a:endParaRPr>
          </a:p>
          <a:p>
            <a:pPr indent="0" lvl="0" marL="0" rtl="0" algn="l">
              <a:spcBef>
                <a:spcPts val="400"/>
              </a:spcBef>
              <a:spcAft>
                <a:spcPts val="0"/>
              </a:spcAft>
              <a:buNone/>
            </a:pPr>
            <a:r>
              <a:rPr lang="bg" sz="1200">
                <a:solidFill>
                  <a:srgbClr val="444444"/>
                </a:solidFill>
                <a:highlight>
                  <a:srgbClr val="FFFFFF"/>
                </a:highlight>
                <a:latin typeface="Arial"/>
                <a:ea typeface="Arial"/>
                <a:cs typeface="Arial"/>
                <a:sym typeface="Arial"/>
              </a:rPr>
              <a:t>The Builder pattern suggests that you extract the object construction code out of its own class and move it to separate objects called </a:t>
            </a:r>
            <a:r>
              <a:rPr i="1" lang="bg" sz="1200">
                <a:solidFill>
                  <a:srgbClr val="444444"/>
                </a:solidFill>
                <a:highlight>
                  <a:srgbClr val="FFFFFF"/>
                </a:highlight>
                <a:latin typeface="Arial"/>
                <a:ea typeface="Arial"/>
                <a:cs typeface="Arial"/>
                <a:sym typeface="Arial"/>
              </a:rPr>
              <a:t>builders</a:t>
            </a:r>
            <a:r>
              <a:rPr lang="bg" sz="1200">
                <a:solidFill>
                  <a:srgbClr val="444444"/>
                </a:solidFill>
                <a:highlight>
                  <a:srgbClr val="FFFFFF"/>
                </a:highlight>
                <a:latin typeface="Arial"/>
                <a:ea typeface="Arial"/>
                <a:cs typeface="Arial"/>
                <a:sym typeface="Arial"/>
              </a:rPr>
              <a:t>.</a:t>
            </a:r>
            <a:endParaRPr sz="1200">
              <a:solidFill>
                <a:srgbClr val="444444"/>
              </a:solidFill>
              <a:highlight>
                <a:srgbClr val="FFFFFF"/>
              </a:highlight>
              <a:latin typeface="Arial"/>
              <a:ea typeface="Arial"/>
              <a:cs typeface="Arial"/>
              <a:sym typeface="Arial"/>
            </a:endParaRPr>
          </a:p>
          <a:p>
            <a:pPr indent="0" lvl="0" marL="0" rtl="0" algn="l">
              <a:spcBef>
                <a:spcPts val="18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pic>
        <p:nvPicPr>
          <p:cNvPr id="603" name="Google Shape;603;p70"/>
          <p:cNvPicPr preferRelativeResize="0"/>
          <p:nvPr/>
        </p:nvPicPr>
        <p:blipFill>
          <a:blip r:embed="rId3">
            <a:alphaModFix/>
          </a:blip>
          <a:stretch>
            <a:fillRect/>
          </a:stretch>
        </p:blipFill>
        <p:spPr>
          <a:xfrm>
            <a:off x="2414150" y="866650"/>
            <a:ext cx="3905250" cy="2667000"/>
          </a:xfrm>
          <a:prstGeom prst="rect">
            <a:avLst/>
          </a:prstGeom>
          <a:noFill/>
          <a:ln>
            <a:noFill/>
          </a:ln>
        </p:spPr>
      </p:pic>
      <p:sp>
        <p:nvSpPr>
          <p:cNvPr id="604" name="Google Shape;604;p70"/>
          <p:cNvSpPr txBox="1"/>
          <p:nvPr/>
        </p:nvSpPr>
        <p:spPr>
          <a:xfrm>
            <a:off x="1924475" y="3804300"/>
            <a:ext cx="5282400" cy="12498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i="1" lang="bg" sz="1200">
                <a:solidFill>
                  <a:srgbClr val="999999"/>
                </a:solidFill>
                <a:highlight>
                  <a:srgbClr val="FFFFFF"/>
                </a:highlight>
              </a:rPr>
              <a:t>The Builder pattern lets you construct complex objects step by step. The Builder doesn’t allow other objects to access the product while it’s being built.</a:t>
            </a:r>
            <a:endParaRPr i="1" sz="1200">
              <a:solidFill>
                <a:srgbClr val="999999"/>
              </a:solidFill>
              <a:highlight>
                <a:srgbClr val="FFFFFF"/>
              </a:highlight>
            </a:endParaRPr>
          </a:p>
          <a:p>
            <a:pPr indent="0" lvl="0" marL="0" rtl="0" algn="ctr">
              <a:lnSpc>
                <a:spcPct val="115000"/>
              </a:lnSpc>
              <a:spcBef>
                <a:spcPts val="0"/>
              </a:spcBef>
              <a:spcAft>
                <a:spcPts val="0"/>
              </a:spcAft>
              <a:buNone/>
            </a:pPr>
            <a:r>
              <a:t/>
            </a:r>
            <a:endParaRPr i="1" sz="1200">
              <a:solidFill>
                <a:srgbClr val="999999"/>
              </a:solidFill>
              <a:highlight>
                <a:srgbClr val="FFFFFF"/>
              </a:highlight>
            </a:endParaRPr>
          </a:p>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71"/>
          <p:cNvSpPr txBox="1"/>
          <p:nvPr>
            <p:ph idx="1" type="body"/>
          </p:nvPr>
        </p:nvSpPr>
        <p:spPr>
          <a:xfrm>
            <a:off x="1303800" y="233125"/>
            <a:ext cx="7030500" cy="2946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bg" sz="1200">
                <a:solidFill>
                  <a:srgbClr val="444444"/>
                </a:solidFill>
                <a:highlight>
                  <a:srgbClr val="FFFFFF"/>
                </a:highlight>
                <a:latin typeface="Arial"/>
                <a:ea typeface="Arial"/>
                <a:cs typeface="Arial"/>
                <a:sym typeface="Arial"/>
              </a:rPr>
              <a:t>The pattern organizes object construction into a set of steps (</a:t>
            </a:r>
            <a:r>
              <a:rPr lang="bg" sz="1200">
                <a:solidFill>
                  <a:srgbClr val="444444"/>
                </a:solidFill>
                <a:highlight>
                  <a:srgbClr val="EEEEEE"/>
                </a:highlight>
                <a:latin typeface="Courier New"/>
                <a:ea typeface="Courier New"/>
                <a:cs typeface="Courier New"/>
                <a:sym typeface="Courier New"/>
              </a:rPr>
              <a:t>buildWalls</a:t>
            </a:r>
            <a:r>
              <a:rPr lang="bg" sz="1200">
                <a:solidFill>
                  <a:srgbClr val="444444"/>
                </a:solidFill>
                <a:highlight>
                  <a:srgbClr val="FFFFFF"/>
                </a:highlight>
                <a:latin typeface="Arial"/>
                <a:ea typeface="Arial"/>
                <a:cs typeface="Arial"/>
                <a:sym typeface="Arial"/>
              </a:rPr>
              <a:t>, </a:t>
            </a:r>
            <a:r>
              <a:rPr lang="bg" sz="1200">
                <a:solidFill>
                  <a:srgbClr val="444444"/>
                </a:solidFill>
                <a:highlight>
                  <a:srgbClr val="EEEEEE"/>
                </a:highlight>
                <a:latin typeface="Courier New"/>
                <a:ea typeface="Courier New"/>
                <a:cs typeface="Courier New"/>
                <a:sym typeface="Courier New"/>
              </a:rPr>
              <a:t>buildDoor</a:t>
            </a:r>
            <a:r>
              <a:rPr lang="bg" sz="1200">
                <a:solidFill>
                  <a:srgbClr val="444444"/>
                </a:solidFill>
                <a:highlight>
                  <a:srgbClr val="FFFFFF"/>
                </a:highlight>
                <a:latin typeface="Arial"/>
                <a:ea typeface="Arial"/>
                <a:cs typeface="Arial"/>
                <a:sym typeface="Arial"/>
              </a:rPr>
              <a:t>, etc.). To create an object, you execute a series of these steps on a builder object. The important part is that you don’t need to call all of the steps. You can call only those steps that are necessary for producing a particular configuration of an object.</a:t>
            </a:r>
            <a:endParaRPr sz="1200">
              <a:solidFill>
                <a:srgbClr val="444444"/>
              </a:solidFill>
              <a:highlight>
                <a:srgbClr val="FFFFFF"/>
              </a:highlight>
              <a:latin typeface="Arial"/>
              <a:ea typeface="Arial"/>
              <a:cs typeface="Arial"/>
              <a:sym typeface="Arial"/>
            </a:endParaRPr>
          </a:p>
          <a:p>
            <a:pPr indent="0" lvl="0" marL="0" rtl="0" algn="l">
              <a:spcBef>
                <a:spcPts val="1800"/>
              </a:spcBef>
              <a:spcAft>
                <a:spcPts val="0"/>
              </a:spcAft>
              <a:buNone/>
            </a:pPr>
            <a:r>
              <a:rPr lang="bg" sz="1200">
                <a:solidFill>
                  <a:srgbClr val="444444"/>
                </a:solidFill>
                <a:highlight>
                  <a:srgbClr val="FFFFFF"/>
                </a:highlight>
                <a:latin typeface="Arial"/>
                <a:ea typeface="Arial"/>
                <a:cs typeface="Arial"/>
                <a:sym typeface="Arial"/>
              </a:rPr>
              <a:t>Some of the construction steps might require different implementation when you need to build various representations of the product. For example, walls of a cabin may be built of wood, but the castle walls must be built with stone.</a:t>
            </a:r>
            <a:endParaRPr sz="1200">
              <a:solidFill>
                <a:srgbClr val="444444"/>
              </a:solidFill>
              <a:highlight>
                <a:srgbClr val="FFFFFF"/>
              </a:highlight>
              <a:latin typeface="Arial"/>
              <a:ea typeface="Arial"/>
              <a:cs typeface="Arial"/>
              <a:sym typeface="Arial"/>
            </a:endParaRPr>
          </a:p>
          <a:p>
            <a:pPr indent="0" lvl="0" marL="0" rtl="0" algn="l">
              <a:spcBef>
                <a:spcPts val="1800"/>
              </a:spcBef>
              <a:spcAft>
                <a:spcPts val="0"/>
              </a:spcAft>
              <a:buNone/>
            </a:pPr>
            <a:r>
              <a:rPr lang="bg" sz="1200">
                <a:solidFill>
                  <a:srgbClr val="444444"/>
                </a:solidFill>
                <a:highlight>
                  <a:srgbClr val="FFFFFF"/>
                </a:highlight>
                <a:latin typeface="Arial"/>
                <a:ea typeface="Arial"/>
                <a:cs typeface="Arial"/>
                <a:sym typeface="Arial"/>
              </a:rPr>
              <a:t>In this case, you can create several different builder classes that implement the same set of building steps, but in a different manner. Then you can use these builders in the construction process (i.e., an ordered set of calls to the building steps) to produce different kinds of objects.</a:t>
            </a:r>
            <a:endParaRPr sz="1200">
              <a:solidFill>
                <a:srgbClr val="444444"/>
              </a:solidFill>
              <a:highlight>
                <a:srgbClr val="FFFFFF"/>
              </a:highlight>
              <a:latin typeface="Arial"/>
              <a:ea typeface="Arial"/>
              <a:cs typeface="Arial"/>
              <a:sym typeface="Arial"/>
            </a:endParaRPr>
          </a:p>
          <a:p>
            <a:pPr indent="0" lvl="0" marL="0" rtl="0" algn="l">
              <a:spcBef>
                <a:spcPts val="1800"/>
              </a:spcBef>
              <a:spcAft>
                <a:spcPts val="1200"/>
              </a:spcAft>
              <a:buNone/>
            </a:pPr>
            <a:r>
              <a:t/>
            </a:r>
            <a:endParaRPr/>
          </a:p>
        </p:txBody>
      </p:sp>
      <p:pic>
        <p:nvPicPr>
          <p:cNvPr id="610" name="Google Shape;610;p71"/>
          <p:cNvPicPr preferRelativeResize="0"/>
          <p:nvPr/>
        </p:nvPicPr>
        <p:blipFill>
          <a:blip r:embed="rId3">
            <a:alphaModFix/>
          </a:blip>
          <a:stretch>
            <a:fillRect/>
          </a:stretch>
        </p:blipFill>
        <p:spPr>
          <a:xfrm>
            <a:off x="2786150" y="2602700"/>
            <a:ext cx="3318551" cy="1659275"/>
          </a:xfrm>
          <a:prstGeom prst="rect">
            <a:avLst/>
          </a:prstGeom>
          <a:noFill/>
          <a:ln>
            <a:noFill/>
          </a:ln>
        </p:spPr>
      </p:pic>
      <p:sp>
        <p:nvSpPr>
          <p:cNvPr id="611" name="Google Shape;611;p71"/>
          <p:cNvSpPr txBox="1"/>
          <p:nvPr/>
        </p:nvSpPr>
        <p:spPr>
          <a:xfrm>
            <a:off x="2855850" y="4305250"/>
            <a:ext cx="34323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bg" sz="1050">
                <a:solidFill>
                  <a:srgbClr val="999999"/>
                </a:solidFill>
                <a:highlight>
                  <a:srgbClr val="FFFFFF"/>
                </a:highlight>
              </a:rPr>
              <a:t>Different builders execute the same task in various ways.</a:t>
            </a:r>
            <a:endParaRPr>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8"/>
          <p:cNvSpPr txBox="1"/>
          <p:nvPr>
            <p:ph type="title"/>
          </p:nvPr>
        </p:nvSpPr>
        <p:spPr>
          <a:xfrm>
            <a:off x="1303800" y="106725"/>
            <a:ext cx="7030500" cy="436800"/>
          </a:xfrm>
          <a:prstGeom prst="rect">
            <a:avLst/>
          </a:prstGeom>
        </p:spPr>
        <p:txBody>
          <a:bodyPr anchorCtr="0" anchor="t" bIns="91425" lIns="91425" spcFirstLastPara="1" rIns="91425" wrap="square" tIns="91425">
            <a:normAutofit/>
          </a:bodyPr>
          <a:lstStyle/>
          <a:p>
            <a:pPr indent="0" lvl="0" marL="0" rtl="0" algn="ctr">
              <a:lnSpc>
                <a:spcPct val="115000"/>
              </a:lnSpc>
              <a:spcBef>
                <a:spcPts val="1800"/>
              </a:spcBef>
              <a:spcAft>
                <a:spcPts val="1800"/>
              </a:spcAft>
              <a:buNone/>
            </a:pPr>
            <a:r>
              <a:rPr lang="bg" sz="1400">
                <a:solidFill>
                  <a:srgbClr val="273239"/>
                </a:solidFill>
                <a:highlight>
                  <a:srgbClr val="FFFFFF"/>
                </a:highlight>
                <a:latin typeface="Arial"/>
                <a:ea typeface="Arial"/>
                <a:cs typeface="Arial"/>
                <a:sym typeface="Arial"/>
              </a:rPr>
              <a:t>Destruction</a:t>
            </a:r>
            <a:endParaRPr/>
          </a:p>
        </p:txBody>
      </p:sp>
      <p:sp>
        <p:nvSpPr>
          <p:cNvPr id="304" name="Google Shape;304;p18"/>
          <p:cNvSpPr txBox="1"/>
          <p:nvPr>
            <p:ph idx="1" type="body"/>
          </p:nvPr>
        </p:nvSpPr>
        <p:spPr>
          <a:xfrm>
            <a:off x="1303800" y="543525"/>
            <a:ext cx="7030500" cy="398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solidFill>
                  <a:srgbClr val="273239"/>
                </a:solidFill>
                <a:highlight>
                  <a:srgbClr val="FFFFFF"/>
                </a:highlight>
                <a:latin typeface="Arial"/>
                <a:ea typeface="Arial"/>
                <a:cs typeface="Arial"/>
                <a:sym typeface="Arial"/>
              </a:rPr>
              <a:t>The </a:t>
            </a:r>
            <a:r>
              <a:rPr b="1" lang="bg">
                <a:solidFill>
                  <a:srgbClr val="273239"/>
                </a:solidFill>
                <a:highlight>
                  <a:srgbClr val="FFFFFF"/>
                </a:highlight>
                <a:latin typeface="Arial"/>
                <a:ea typeface="Arial"/>
                <a:cs typeface="Arial"/>
                <a:sym typeface="Arial"/>
              </a:rPr>
              <a:t>__del__</a:t>
            </a:r>
            <a:r>
              <a:rPr lang="bg">
                <a:solidFill>
                  <a:srgbClr val="273239"/>
                </a:solidFill>
                <a:highlight>
                  <a:srgbClr val="FFFFFF"/>
                </a:highlight>
                <a:latin typeface="Arial"/>
                <a:ea typeface="Arial"/>
                <a:cs typeface="Arial"/>
                <a:sym typeface="Arial"/>
              </a:rPr>
              <a:t> method is invoked on destroying an instance of a class – either through direct deletion or memory restoration by the garbage collector. Let’s examine the below code:</a:t>
            </a:r>
            <a:endParaRPr>
              <a:solidFill>
                <a:srgbClr val="273239"/>
              </a:solidFill>
              <a:highlight>
                <a:srgbClr val="FFFFFF"/>
              </a:highlight>
              <a:latin typeface="Arial"/>
              <a:ea typeface="Arial"/>
              <a:cs typeface="Arial"/>
              <a:sym typeface="Arial"/>
            </a:endParaRPr>
          </a:p>
          <a:p>
            <a:pPr indent="0" lvl="0" marL="0" rtl="0" algn="l">
              <a:spcBef>
                <a:spcPts val="1200"/>
              </a:spcBef>
              <a:spcAft>
                <a:spcPts val="0"/>
              </a:spcAft>
              <a:buNone/>
            </a:pPr>
            <a:r>
              <a:rPr lang="bg" sz="1000">
                <a:solidFill>
                  <a:srgbClr val="CC7832"/>
                </a:solidFill>
                <a:highlight>
                  <a:schemeClr val="lt1"/>
                </a:highlight>
                <a:latin typeface="Courier New"/>
                <a:ea typeface="Courier New"/>
                <a:cs typeface="Courier New"/>
                <a:sym typeface="Courier New"/>
              </a:rPr>
              <a:t>class </a:t>
            </a:r>
            <a:r>
              <a:rPr lang="bg" sz="1000">
                <a:solidFill>
                  <a:srgbClr val="A9B7C6"/>
                </a:solidFill>
                <a:highlight>
                  <a:schemeClr val="lt1"/>
                </a:highlight>
                <a:latin typeface="Courier New"/>
                <a:ea typeface="Courier New"/>
                <a:cs typeface="Courier New"/>
                <a:sym typeface="Courier New"/>
              </a:rPr>
              <a:t>MyClass:</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A9B7C6"/>
                </a:solidFill>
                <a:highlight>
                  <a:schemeClr val="lt1"/>
                </a:highlight>
                <a:latin typeface="Courier New"/>
                <a:ea typeface="Courier New"/>
                <a:cs typeface="Courier New"/>
                <a:sym typeface="Courier New"/>
              </a:rPr>
              <a:t>   </a:t>
            </a:r>
            <a:r>
              <a:rPr lang="bg" sz="1000">
                <a:solidFill>
                  <a:srgbClr val="CC7832"/>
                </a:solidFill>
                <a:highlight>
                  <a:schemeClr val="lt1"/>
                </a:highlight>
                <a:latin typeface="Courier New"/>
                <a:ea typeface="Courier New"/>
                <a:cs typeface="Courier New"/>
                <a:sym typeface="Courier New"/>
              </a:rPr>
              <a:t>def </a:t>
            </a:r>
            <a:r>
              <a:rPr lang="bg" sz="1000">
                <a:solidFill>
                  <a:srgbClr val="B200B2"/>
                </a:solidFill>
                <a:highlight>
                  <a:schemeClr val="lt1"/>
                </a:highlight>
                <a:latin typeface="Courier New"/>
                <a:ea typeface="Courier New"/>
                <a:cs typeface="Courier New"/>
                <a:sym typeface="Courier New"/>
              </a:rPr>
              <a:t>__del__</a:t>
            </a:r>
            <a:r>
              <a:rPr lang="bg" sz="1000">
                <a:solidFill>
                  <a:srgbClr val="A9B7C6"/>
                </a:solidFill>
                <a:highlight>
                  <a:schemeClr val="lt1"/>
                </a:highlight>
                <a:latin typeface="Courier New"/>
                <a:ea typeface="Courier New"/>
                <a:cs typeface="Courier New"/>
                <a:sym typeface="Courier New"/>
              </a:rPr>
              <a:t>(</a:t>
            </a:r>
            <a:r>
              <a:rPr lang="bg" sz="1000">
                <a:solidFill>
                  <a:srgbClr val="94558D"/>
                </a:solidFill>
                <a:highlight>
                  <a:schemeClr val="lt1"/>
                </a:highlight>
                <a:latin typeface="Courier New"/>
                <a:ea typeface="Courier New"/>
                <a:cs typeface="Courier New"/>
                <a:sym typeface="Courier New"/>
              </a:rPr>
              <a:t>self</a:t>
            </a:r>
            <a:r>
              <a:rPr lang="bg" sz="1000">
                <a:solidFill>
                  <a:srgbClr val="A9B7C6"/>
                </a:solidFill>
                <a:highlight>
                  <a:schemeClr val="lt1"/>
                </a:highlight>
                <a:latin typeface="Courier New"/>
                <a:ea typeface="Courier New"/>
                <a:cs typeface="Courier New"/>
                <a:sym typeface="Courier New"/>
              </a:rPr>
              <a:t>):</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A9B7C6"/>
                </a:solidFill>
                <a:highlight>
                  <a:schemeClr val="lt1"/>
                </a:highlight>
                <a:latin typeface="Courier New"/>
                <a:ea typeface="Courier New"/>
                <a:cs typeface="Courier New"/>
                <a:sym typeface="Courier New"/>
              </a:rPr>
              <a:t>       </a:t>
            </a:r>
            <a:r>
              <a:rPr lang="bg" sz="1000">
                <a:solidFill>
                  <a:srgbClr val="8888C6"/>
                </a:solidFill>
                <a:highlight>
                  <a:schemeClr val="lt1"/>
                </a:highlight>
                <a:latin typeface="Courier New"/>
                <a:ea typeface="Courier New"/>
                <a:cs typeface="Courier New"/>
                <a:sym typeface="Courier New"/>
              </a:rPr>
              <a:t>print</a:t>
            </a:r>
            <a:r>
              <a:rPr lang="bg" sz="1000">
                <a:solidFill>
                  <a:srgbClr val="A9B7C6"/>
                </a:solidFill>
                <a:highlight>
                  <a:schemeClr val="lt1"/>
                </a:highlight>
                <a:latin typeface="Courier New"/>
                <a:ea typeface="Courier New"/>
                <a:cs typeface="Courier New"/>
                <a:sym typeface="Courier New"/>
              </a:rPr>
              <a:t>(</a:t>
            </a:r>
            <a:r>
              <a:rPr lang="bg" sz="1000">
                <a:solidFill>
                  <a:srgbClr val="6A8759"/>
                </a:solidFill>
                <a:highlight>
                  <a:schemeClr val="lt1"/>
                </a:highlight>
                <a:latin typeface="Courier New"/>
                <a:ea typeface="Courier New"/>
                <a:cs typeface="Courier New"/>
                <a:sym typeface="Courier New"/>
              </a:rPr>
              <a:t>'Destroyed'</a:t>
            </a:r>
            <a:r>
              <a:rPr lang="bg" sz="1000">
                <a:solidFill>
                  <a:srgbClr val="A9B7C6"/>
                </a:solidFill>
                <a:highlight>
                  <a:schemeClr val="lt1"/>
                </a:highlight>
                <a:latin typeface="Courier New"/>
                <a:ea typeface="Courier New"/>
                <a:cs typeface="Courier New"/>
                <a:sym typeface="Courier New"/>
              </a:rPr>
              <a:t>)</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A9B7C6"/>
                </a:solidFill>
                <a:highlight>
                  <a:schemeClr val="lt1"/>
                </a:highlight>
                <a:latin typeface="Courier New"/>
                <a:ea typeface="Courier New"/>
                <a:cs typeface="Courier New"/>
                <a:sym typeface="Courier New"/>
              </a:rPr>
              <a:t>MyClass()</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6A8759"/>
                </a:solidFill>
                <a:highlight>
                  <a:schemeClr val="lt1"/>
                </a:highlight>
                <a:latin typeface="Courier New"/>
                <a:ea typeface="Courier New"/>
                <a:cs typeface="Courier New"/>
                <a:sym typeface="Courier New"/>
              </a:rPr>
              <a:t>'Immutable String - not assigned to a variable'</a:t>
            </a:r>
            <a:endParaRPr sz="1000">
              <a:solidFill>
                <a:srgbClr val="6A8759"/>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t/>
            </a:r>
            <a:endParaRPr sz="1000">
              <a:solidFill>
                <a:srgbClr val="6A8759"/>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t/>
            </a:r>
            <a:endParaRPr sz="1000">
              <a:solidFill>
                <a:srgbClr val="6A8759"/>
              </a:solidFill>
              <a:highlight>
                <a:schemeClr val="lt1"/>
              </a:highlight>
              <a:latin typeface="Courier New"/>
              <a:ea typeface="Courier New"/>
              <a:cs typeface="Courier New"/>
              <a:sym typeface="Courier New"/>
            </a:endParaRPr>
          </a:p>
          <a:p>
            <a:pPr indent="0" lvl="0" marL="0" rtl="0" algn="l">
              <a:spcBef>
                <a:spcPts val="1200"/>
              </a:spcBef>
              <a:spcAft>
                <a:spcPts val="1200"/>
              </a:spcAft>
              <a:buNone/>
            </a:pPr>
            <a:r>
              <a:t/>
            </a:r>
            <a:endParaRPr>
              <a:solidFill>
                <a:srgbClr val="273239"/>
              </a:solidFill>
              <a:highlight>
                <a:srgbClr val="FFFFFF"/>
              </a:highlight>
              <a:latin typeface="Arial"/>
              <a:ea typeface="Arial"/>
              <a:cs typeface="Arial"/>
              <a:sym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72"/>
          <p:cNvSpPr txBox="1"/>
          <p:nvPr>
            <p:ph idx="1" type="body"/>
          </p:nvPr>
        </p:nvSpPr>
        <p:spPr>
          <a:xfrm>
            <a:off x="1298825" y="834375"/>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bg" sz="1200">
                <a:solidFill>
                  <a:srgbClr val="444444"/>
                </a:solidFill>
                <a:highlight>
                  <a:srgbClr val="FFFFFF"/>
                </a:highlight>
                <a:latin typeface="Arial"/>
                <a:ea typeface="Arial"/>
                <a:cs typeface="Arial"/>
                <a:sym typeface="Arial"/>
              </a:rPr>
              <a:t>For example, imagine a builder that builds everything from wood and glass, a second one that builds everything with stone and iron and a third one that uses gold and diamonds. By calling the same set of steps, you get a regular house from the first builder, a small castle from the second and a palace from the third. However, this would only work if the client code that calls the building steps is able to interact with builders using a common interface.</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73"/>
          <p:cNvSpPr txBox="1"/>
          <p:nvPr>
            <p:ph type="title"/>
          </p:nvPr>
        </p:nvSpPr>
        <p:spPr>
          <a:xfrm>
            <a:off x="1303800" y="92650"/>
            <a:ext cx="7030500" cy="711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bg"/>
              <a:t>Prototype</a:t>
            </a:r>
            <a:endParaRPr/>
          </a:p>
        </p:txBody>
      </p:sp>
      <p:sp>
        <p:nvSpPr>
          <p:cNvPr id="622" name="Google Shape;622;p73"/>
          <p:cNvSpPr txBox="1"/>
          <p:nvPr>
            <p:ph idx="1" type="body"/>
          </p:nvPr>
        </p:nvSpPr>
        <p:spPr>
          <a:xfrm>
            <a:off x="1303800" y="803650"/>
            <a:ext cx="7030500" cy="1066200"/>
          </a:xfrm>
          <a:prstGeom prst="rect">
            <a:avLst/>
          </a:prstGeom>
        </p:spPr>
        <p:txBody>
          <a:bodyPr anchorCtr="0" anchor="t" bIns="91425" lIns="91425" spcFirstLastPara="1" rIns="91425" wrap="square" tIns="91425">
            <a:normAutofit fontScale="77500"/>
          </a:bodyPr>
          <a:lstStyle/>
          <a:p>
            <a:pPr indent="0" lvl="0" marL="0" rtl="0" algn="l">
              <a:spcBef>
                <a:spcPts val="1800"/>
              </a:spcBef>
              <a:spcAft>
                <a:spcPts val="0"/>
              </a:spcAft>
              <a:buNone/>
            </a:pPr>
            <a:r>
              <a:rPr b="1" lang="bg" sz="1700">
                <a:solidFill>
                  <a:srgbClr val="444444"/>
                </a:solidFill>
                <a:highlight>
                  <a:srgbClr val="FFFFFF"/>
                </a:highlight>
                <a:latin typeface="Arial"/>
                <a:ea typeface="Arial"/>
                <a:cs typeface="Arial"/>
                <a:sym typeface="Arial"/>
              </a:rPr>
              <a:t>Intent</a:t>
            </a:r>
            <a:endParaRPr b="1" sz="1700">
              <a:solidFill>
                <a:srgbClr val="444444"/>
              </a:solidFill>
              <a:highlight>
                <a:srgbClr val="FFFFFF"/>
              </a:highlight>
              <a:latin typeface="Arial"/>
              <a:ea typeface="Arial"/>
              <a:cs typeface="Arial"/>
              <a:sym typeface="Arial"/>
            </a:endParaRPr>
          </a:p>
          <a:p>
            <a:pPr indent="0" lvl="0" marL="0" rtl="0" algn="l">
              <a:spcBef>
                <a:spcPts val="400"/>
              </a:spcBef>
              <a:spcAft>
                <a:spcPts val="0"/>
              </a:spcAft>
              <a:buNone/>
            </a:pPr>
            <a:r>
              <a:rPr lang="bg" sz="1200">
                <a:solidFill>
                  <a:srgbClr val="444444"/>
                </a:solidFill>
                <a:highlight>
                  <a:srgbClr val="FFFFFF"/>
                </a:highlight>
                <a:latin typeface="Arial"/>
                <a:ea typeface="Arial"/>
                <a:cs typeface="Arial"/>
                <a:sym typeface="Arial"/>
              </a:rPr>
              <a:t>Prototype is a creational design pattern that lets you copy existing objects without making your code dependent on their classes.</a:t>
            </a:r>
            <a:endParaRPr sz="1200">
              <a:solidFill>
                <a:srgbClr val="444444"/>
              </a:solidFill>
              <a:highlight>
                <a:srgbClr val="FFFFFF"/>
              </a:highlight>
              <a:latin typeface="Arial"/>
              <a:ea typeface="Arial"/>
              <a:cs typeface="Arial"/>
              <a:sym typeface="Arial"/>
            </a:endParaRPr>
          </a:p>
          <a:p>
            <a:pPr indent="0" lvl="0" marL="0" rtl="0" algn="l">
              <a:spcBef>
                <a:spcPts val="1800"/>
              </a:spcBef>
              <a:spcAft>
                <a:spcPts val="1200"/>
              </a:spcAft>
              <a:buNone/>
            </a:pPr>
            <a:r>
              <a:t/>
            </a:r>
            <a:endParaRPr/>
          </a:p>
        </p:txBody>
      </p:sp>
      <p:pic>
        <p:nvPicPr>
          <p:cNvPr id="623" name="Google Shape;623;p73"/>
          <p:cNvPicPr preferRelativeResize="0"/>
          <p:nvPr/>
        </p:nvPicPr>
        <p:blipFill>
          <a:blip r:embed="rId3">
            <a:alphaModFix/>
          </a:blip>
          <a:stretch>
            <a:fillRect/>
          </a:stretch>
        </p:blipFill>
        <p:spPr>
          <a:xfrm>
            <a:off x="2106625" y="1417125"/>
            <a:ext cx="4750160" cy="296885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74"/>
          <p:cNvSpPr txBox="1"/>
          <p:nvPr>
            <p:ph idx="1" type="body"/>
          </p:nvPr>
        </p:nvSpPr>
        <p:spPr>
          <a:xfrm>
            <a:off x="1298850" y="209425"/>
            <a:ext cx="7030500" cy="2541600"/>
          </a:xfrm>
          <a:prstGeom prst="rect">
            <a:avLst/>
          </a:prstGeom>
        </p:spPr>
        <p:txBody>
          <a:bodyPr anchorCtr="0" anchor="t" bIns="91425" lIns="91425" spcFirstLastPara="1" rIns="91425" wrap="square" tIns="91425">
            <a:normAutofit/>
          </a:bodyPr>
          <a:lstStyle/>
          <a:p>
            <a:pPr indent="0" lvl="0" marL="0" rtl="0" algn="l">
              <a:spcBef>
                <a:spcPts val="1800"/>
              </a:spcBef>
              <a:spcAft>
                <a:spcPts val="0"/>
              </a:spcAft>
              <a:buNone/>
            </a:pPr>
            <a:r>
              <a:rPr b="1" lang="bg" sz="1700">
                <a:solidFill>
                  <a:srgbClr val="444444"/>
                </a:solidFill>
                <a:highlight>
                  <a:srgbClr val="FFFFFF"/>
                </a:highlight>
                <a:latin typeface="Arial"/>
                <a:ea typeface="Arial"/>
                <a:cs typeface="Arial"/>
                <a:sym typeface="Arial"/>
              </a:rPr>
              <a:t>Problem</a:t>
            </a:r>
            <a:endParaRPr b="1" sz="1700">
              <a:solidFill>
                <a:srgbClr val="444444"/>
              </a:solidFill>
              <a:highlight>
                <a:srgbClr val="FFFFFF"/>
              </a:highlight>
              <a:latin typeface="Arial"/>
              <a:ea typeface="Arial"/>
              <a:cs typeface="Arial"/>
              <a:sym typeface="Arial"/>
            </a:endParaRPr>
          </a:p>
          <a:p>
            <a:pPr indent="0" lvl="0" marL="0" rtl="0" algn="l">
              <a:spcBef>
                <a:spcPts val="400"/>
              </a:spcBef>
              <a:spcAft>
                <a:spcPts val="0"/>
              </a:spcAft>
              <a:buNone/>
            </a:pPr>
            <a:r>
              <a:rPr lang="bg" sz="1200">
                <a:solidFill>
                  <a:srgbClr val="444444"/>
                </a:solidFill>
                <a:highlight>
                  <a:srgbClr val="FFFFFF"/>
                </a:highlight>
                <a:latin typeface="Arial"/>
                <a:ea typeface="Arial"/>
                <a:cs typeface="Arial"/>
                <a:sym typeface="Arial"/>
              </a:rPr>
              <a:t>Say you have an object, and you want to create an exact copy of it. How would you do it? First, you have to create a new object of the same class. Then you have to go through all the fields of the original object and copy their values over to the new object.</a:t>
            </a:r>
            <a:endParaRPr sz="1200">
              <a:solidFill>
                <a:srgbClr val="444444"/>
              </a:solidFill>
              <a:highlight>
                <a:srgbClr val="FFFFFF"/>
              </a:highlight>
              <a:latin typeface="Arial"/>
              <a:ea typeface="Arial"/>
              <a:cs typeface="Arial"/>
              <a:sym typeface="Arial"/>
            </a:endParaRPr>
          </a:p>
          <a:p>
            <a:pPr indent="0" lvl="0" marL="0" rtl="0" algn="l">
              <a:spcBef>
                <a:spcPts val="1800"/>
              </a:spcBef>
              <a:spcAft>
                <a:spcPts val="0"/>
              </a:spcAft>
              <a:buNone/>
            </a:pPr>
            <a:r>
              <a:rPr lang="bg" sz="1200">
                <a:solidFill>
                  <a:srgbClr val="444444"/>
                </a:solidFill>
                <a:highlight>
                  <a:srgbClr val="FFFFFF"/>
                </a:highlight>
                <a:latin typeface="Arial"/>
                <a:ea typeface="Arial"/>
                <a:cs typeface="Arial"/>
                <a:sym typeface="Arial"/>
              </a:rPr>
              <a:t>Nice! But there’s a catch. Not all objects can be copied that way because some of the object’s fields may be private and not visible from outside of the object itself.</a:t>
            </a:r>
            <a:endParaRPr sz="1200">
              <a:solidFill>
                <a:srgbClr val="444444"/>
              </a:solidFill>
              <a:highlight>
                <a:srgbClr val="FFFFFF"/>
              </a:highlight>
              <a:latin typeface="Arial"/>
              <a:ea typeface="Arial"/>
              <a:cs typeface="Arial"/>
              <a:sym typeface="Arial"/>
            </a:endParaRPr>
          </a:p>
          <a:p>
            <a:pPr indent="0" lvl="0" marL="0" rtl="0" algn="l">
              <a:spcBef>
                <a:spcPts val="1800"/>
              </a:spcBef>
              <a:spcAft>
                <a:spcPts val="1200"/>
              </a:spcAft>
              <a:buNone/>
            </a:pPr>
            <a:r>
              <a:t/>
            </a:r>
            <a:endParaRPr/>
          </a:p>
        </p:txBody>
      </p:sp>
      <p:pic>
        <p:nvPicPr>
          <p:cNvPr id="629" name="Google Shape;629;p74"/>
          <p:cNvPicPr preferRelativeResize="0"/>
          <p:nvPr/>
        </p:nvPicPr>
        <p:blipFill>
          <a:blip r:embed="rId3">
            <a:alphaModFix/>
          </a:blip>
          <a:stretch>
            <a:fillRect/>
          </a:stretch>
        </p:blipFill>
        <p:spPr>
          <a:xfrm>
            <a:off x="2885350" y="1961025"/>
            <a:ext cx="4175351" cy="2087675"/>
          </a:xfrm>
          <a:prstGeom prst="rect">
            <a:avLst/>
          </a:prstGeom>
          <a:noFill/>
          <a:ln>
            <a:noFill/>
          </a:ln>
        </p:spPr>
      </p:pic>
      <p:sp>
        <p:nvSpPr>
          <p:cNvPr id="630" name="Google Shape;630;p74"/>
          <p:cNvSpPr txBox="1"/>
          <p:nvPr/>
        </p:nvSpPr>
        <p:spPr>
          <a:xfrm>
            <a:off x="3352950" y="4126700"/>
            <a:ext cx="36456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bg" sz="1050">
                <a:solidFill>
                  <a:srgbClr val="999999"/>
                </a:solidFill>
                <a:highlight>
                  <a:srgbClr val="FFFFFF"/>
                </a:highlight>
              </a:rPr>
              <a:t>Copying an object “from the outside” </a:t>
            </a:r>
            <a:r>
              <a:rPr b="1" i="1" lang="bg" sz="1050">
                <a:solidFill>
                  <a:srgbClr val="444444"/>
                </a:solidFill>
                <a:highlight>
                  <a:srgbClr val="FFFFFF"/>
                </a:highlight>
                <a:uFill>
                  <a:noFill/>
                </a:uFill>
                <a:hlinkClick r:id="rId4">
                  <a:extLst>
                    <a:ext uri="{A12FA001-AC4F-418D-AE19-62706E023703}">
                      <ahyp:hlinkClr val="tx"/>
                    </a:ext>
                  </a:extLst>
                </a:hlinkClick>
              </a:rPr>
              <a:t>isn’t</a:t>
            </a:r>
            <a:r>
              <a:rPr i="1" lang="bg" sz="1050">
                <a:solidFill>
                  <a:srgbClr val="999999"/>
                </a:solidFill>
                <a:highlight>
                  <a:srgbClr val="FFFFFF"/>
                </a:highlight>
              </a:rPr>
              <a:t> always possible.</a:t>
            </a:r>
            <a:endParaRPr>
              <a:latin typeface="Nunito"/>
              <a:ea typeface="Nunito"/>
              <a:cs typeface="Nunito"/>
              <a:sym typeface="Nunito"/>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75"/>
          <p:cNvSpPr txBox="1"/>
          <p:nvPr>
            <p:ph idx="1" type="body"/>
          </p:nvPr>
        </p:nvSpPr>
        <p:spPr>
          <a:xfrm>
            <a:off x="1254200" y="753925"/>
            <a:ext cx="7030500" cy="1641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bg" sz="1200">
                <a:solidFill>
                  <a:srgbClr val="444444"/>
                </a:solidFill>
                <a:highlight>
                  <a:srgbClr val="FFFFFF"/>
                </a:highlight>
                <a:latin typeface="Arial"/>
                <a:ea typeface="Arial"/>
                <a:cs typeface="Arial"/>
                <a:sym typeface="Arial"/>
              </a:rPr>
              <a:t>There’s one more problem with the direct approach. Since you have to know the object’s class to create a duplicate, your code becomes dependent on that class. If the extra dependency doesn’t scare you, there’s another catch. Sometimes you only know the interface that the object follows, but not its concrete class, when, for example, a parameter in a method accepts any objects that follow some interface.</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76"/>
          <p:cNvSpPr txBox="1"/>
          <p:nvPr>
            <p:ph idx="1" type="body"/>
          </p:nvPr>
        </p:nvSpPr>
        <p:spPr>
          <a:xfrm>
            <a:off x="1313725" y="283825"/>
            <a:ext cx="7030500" cy="2541600"/>
          </a:xfrm>
          <a:prstGeom prst="rect">
            <a:avLst/>
          </a:prstGeom>
        </p:spPr>
        <p:txBody>
          <a:bodyPr anchorCtr="0" anchor="t" bIns="91425" lIns="91425" spcFirstLastPara="1" rIns="91425" wrap="square" tIns="91425">
            <a:normAutofit fontScale="85000" lnSpcReduction="20000"/>
          </a:bodyPr>
          <a:lstStyle/>
          <a:p>
            <a:pPr indent="0" lvl="0" marL="0" rtl="0" algn="l">
              <a:spcBef>
                <a:spcPts val="1800"/>
              </a:spcBef>
              <a:spcAft>
                <a:spcPts val="0"/>
              </a:spcAft>
              <a:buNone/>
            </a:pPr>
            <a:r>
              <a:rPr b="1" lang="bg" sz="1700">
                <a:solidFill>
                  <a:srgbClr val="444444"/>
                </a:solidFill>
                <a:highlight>
                  <a:srgbClr val="FFFFFF"/>
                </a:highlight>
                <a:latin typeface="Arial"/>
                <a:ea typeface="Arial"/>
                <a:cs typeface="Arial"/>
                <a:sym typeface="Arial"/>
              </a:rPr>
              <a:t>Solution</a:t>
            </a:r>
            <a:endParaRPr b="1" sz="1700">
              <a:solidFill>
                <a:srgbClr val="444444"/>
              </a:solidFill>
              <a:highlight>
                <a:srgbClr val="FFFFFF"/>
              </a:highlight>
              <a:latin typeface="Arial"/>
              <a:ea typeface="Arial"/>
              <a:cs typeface="Arial"/>
              <a:sym typeface="Arial"/>
            </a:endParaRPr>
          </a:p>
          <a:p>
            <a:pPr indent="0" lvl="0" marL="0" rtl="0" algn="l">
              <a:spcBef>
                <a:spcPts val="400"/>
              </a:spcBef>
              <a:spcAft>
                <a:spcPts val="0"/>
              </a:spcAft>
              <a:buNone/>
            </a:pPr>
            <a:r>
              <a:rPr lang="bg" sz="1200">
                <a:solidFill>
                  <a:srgbClr val="444444"/>
                </a:solidFill>
                <a:highlight>
                  <a:srgbClr val="FFFFFF"/>
                </a:highlight>
                <a:latin typeface="Arial"/>
                <a:ea typeface="Arial"/>
                <a:cs typeface="Arial"/>
                <a:sym typeface="Arial"/>
              </a:rPr>
              <a:t>The Prototype pattern delegates the cloning process to the actual objects that are being cloned. The pattern declares a common interface for all objects that support cloning. This interface lets you clone an object without coupling your code to the class of that object. Usually, such an interface contains just a single </a:t>
            </a:r>
            <a:r>
              <a:rPr lang="bg" sz="1200">
                <a:solidFill>
                  <a:srgbClr val="444444"/>
                </a:solidFill>
                <a:highlight>
                  <a:srgbClr val="EEEEEE"/>
                </a:highlight>
                <a:latin typeface="Courier New"/>
                <a:ea typeface="Courier New"/>
                <a:cs typeface="Courier New"/>
                <a:sym typeface="Courier New"/>
              </a:rPr>
              <a:t>clone</a:t>
            </a:r>
            <a:r>
              <a:rPr lang="bg" sz="1200">
                <a:solidFill>
                  <a:srgbClr val="444444"/>
                </a:solidFill>
                <a:highlight>
                  <a:srgbClr val="FFFFFF"/>
                </a:highlight>
                <a:latin typeface="Arial"/>
                <a:ea typeface="Arial"/>
                <a:cs typeface="Arial"/>
                <a:sym typeface="Arial"/>
              </a:rPr>
              <a:t> method.</a:t>
            </a:r>
            <a:endParaRPr sz="1200">
              <a:solidFill>
                <a:srgbClr val="444444"/>
              </a:solidFill>
              <a:highlight>
                <a:srgbClr val="FFFFFF"/>
              </a:highlight>
              <a:latin typeface="Arial"/>
              <a:ea typeface="Arial"/>
              <a:cs typeface="Arial"/>
              <a:sym typeface="Arial"/>
            </a:endParaRPr>
          </a:p>
          <a:p>
            <a:pPr indent="0" lvl="0" marL="0" rtl="0" algn="l">
              <a:spcBef>
                <a:spcPts val="1800"/>
              </a:spcBef>
              <a:spcAft>
                <a:spcPts val="0"/>
              </a:spcAft>
              <a:buNone/>
            </a:pPr>
            <a:r>
              <a:rPr lang="bg" sz="1200">
                <a:solidFill>
                  <a:srgbClr val="444444"/>
                </a:solidFill>
                <a:highlight>
                  <a:srgbClr val="FFFFFF"/>
                </a:highlight>
                <a:latin typeface="Arial"/>
                <a:ea typeface="Arial"/>
                <a:cs typeface="Arial"/>
                <a:sym typeface="Arial"/>
              </a:rPr>
              <a:t>The implementation of the </a:t>
            </a:r>
            <a:r>
              <a:rPr lang="bg" sz="1200">
                <a:solidFill>
                  <a:srgbClr val="444444"/>
                </a:solidFill>
                <a:highlight>
                  <a:srgbClr val="EEEEEE"/>
                </a:highlight>
                <a:latin typeface="Courier New"/>
                <a:ea typeface="Courier New"/>
                <a:cs typeface="Courier New"/>
                <a:sym typeface="Courier New"/>
              </a:rPr>
              <a:t>clone</a:t>
            </a:r>
            <a:r>
              <a:rPr lang="bg" sz="1200">
                <a:solidFill>
                  <a:srgbClr val="444444"/>
                </a:solidFill>
                <a:highlight>
                  <a:srgbClr val="FFFFFF"/>
                </a:highlight>
                <a:latin typeface="Arial"/>
                <a:ea typeface="Arial"/>
                <a:cs typeface="Arial"/>
                <a:sym typeface="Arial"/>
              </a:rPr>
              <a:t> method is very similar in all classes. The method creates an object of the current class and carries over all of the field values of the old object into the new one. You can even copy private fields because most programming languages let objects access private fields of other objects that belong to the same class.</a:t>
            </a:r>
            <a:endParaRPr sz="1200">
              <a:solidFill>
                <a:srgbClr val="444444"/>
              </a:solidFill>
              <a:highlight>
                <a:srgbClr val="FFFFFF"/>
              </a:highlight>
              <a:latin typeface="Arial"/>
              <a:ea typeface="Arial"/>
              <a:cs typeface="Arial"/>
              <a:sym typeface="Arial"/>
            </a:endParaRPr>
          </a:p>
          <a:p>
            <a:pPr indent="0" lvl="0" marL="0" rtl="0" algn="l">
              <a:spcBef>
                <a:spcPts val="1800"/>
              </a:spcBef>
              <a:spcAft>
                <a:spcPts val="0"/>
              </a:spcAft>
              <a:buNone/>
            </a:pPr>
            <a:r>
              <a:rPr lang="bg" sz="1200">
                <a:solidFill>
                  <a:srgbClr val="444444"/>
                </a:solidFill>
                <a:highlight>
                  <a:srgbClr val="FFFFFF"/>
                </a:highlight>
                <a:latin typeface="Arial"/>
                <a:ea typeface="Arial"/>
                <a:cs typeface="Arial"/>
                <a:sym typeface="Arial"/>
              </a:rPr>
              <a:t>An object that supports cloning is called a </a:t>
            </a:r>
            <a:r>
              <a:rPr i="1" lang="bg" sz="1200">
                <a:solidFill>
                  <a:srgbClr val="444444"/>
                </a:solidFill>
                <a:highlight>
                  <a:srgbClr val="FFFFFF"/>
                </a:highlight>
                <a:latin typeface="Arial"/>
                <a:ea typeface="Arial"/>
                <a:cs typeface="Arial"/>
                <a:sym typeface="Arial"/>
              </a:rPr>
              <a:t>prototype</a:t>
            </a:r>
            <a:r>
              <a:rPr lang="bg" sz="1200">
                <a:solidFill>
                  <a:srgbClr val="444444"/>
                </a:solidFill>
                <a:highlight>
                  <a:srgbClr val="FFFFFF"/>
                </a:highlight>
                <a:latin typeface="Arial"/>
                <a:ea typeface="Arial"/>
                <a:cs typeface="Arial"/>
                <a:sym typeface="Arial"/>
              </a:rPr>
              <a:t>. When your objects have dozens of fields and hundreds of possible configurations, cloning them might serve as an alternative to subclassing.</a:t>
            </a:r>
            <a:endParaRPr sz="1200">
              <a:solidFill>
                <a:srgbClr val="444444"/>
              </a:solidFill>
              <a:highlight>
                <a:srgbClr val="FFFFFF"/>
              </a:highlight>
              <a:latin typeface="Arial"/>
              <a:ea typeface="Arial"/>
              <a:cs typeface="Arial"/>
              <a:sym typeface="Arial"/>
            </a:endParaRPr>
          </a:p>
          <a:p>
            <a:pPr indent="0" lvl="0" marL="0" rtl="0" algn="l">
              <a:spcBef>
                <a:spcPts val="1800"/>
              </a:spcBef>
              <a:spcAft>
                <a:spcPts val="1200"/>
              </a:spcAft>
              <a:buNone/>
            </a:pPr>
            <a:r>
              <a:t/>
            </a:r>
            <a:endParaRPr/>
          </a:p>
        </p:txBody>
      </p:sp>
      <p:pic>
        <p:nvPicPr>
          <p:cNvPr id="641" name="Google Shape;641;p76"/>
          <p:cNvPicPr preferRelativeResize="0"/>
          <p:nvPr/>
        </p:nvPicPr>
        <p:blipFill>
          <a:blip r:embed="rId3">
            <a:alphaModFix/>
          </a:blip>
          <a:stretch>
            <a:fillRect/>
          </a:stretch>
        </p:blipFill>
        <p:spPr>
          <a:xfrm>
            <a:off x="3614475" y="2328050"/>
            <a:ext cx="2301845" cy="2013275"/>
          </a:xfrm>
          <a:prstGeom prst="rect">
            <a:avLst/>
          </a:prstGeom>
          <a:noFill/>
          <a:ln>
            <a:noFill/>
          </a:ln>
        </p:spPr>
      </p:pic>
      <p:sp>
        <p:nvSpPr>
          <p:cNvPr id="642" name="Google Shape;642;p76"/>
          <p:cNvSpPr txBox="1"/>
          <p:nvPr/>
        </p:nvSpPr>
        <p:spPr>
          <a:xfrm>
            <a:off x="3511675" y="4414375"/>
            <a:ext cx="26436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bg" sz="1050">
                <a:solidFill>
                  <a:srgbClr val="999999"/>
                </a:solidFill>
                <a:highlight>
                  <a:srgbClr val="FFFFFF"/>
                </a:highlight>
              </a:rPr>
              <a:t>Pre-built prototypes can be an alternative to subclassing.</a:t>
            </a:r>
            <a:endParaRPr>
              <a:latin typeface="Nunito"/>
              <a:ea typeface="Nunito"/>
              <a:cs typeface="Nunito"/>
              <a:sym typeface="Nunito"/>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77"/>
          <p:cNvSpPr txBox="1"/>
          <p:nvPr>
            <p:ph idx="1" type="body"/>
          </p:nvPr>
        </p:nvSpPr>
        <p:spPr>
          <a:xfrm>
            <a:off x="1298825" y="601250"/>
            <a:ext cx="7030500" cy="2240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bg" sz="1200">
                <a:solidFill>
                  <a:srgbClr val="444444"/>
                </a:solidFill>
                <a:highlight>
                  <a:srgbClr val="FFFFFF"/>
                </a:highlight>
                <a:latin typeface="Arial"/>
                <a:ea typeface="Arial"/>
                <a:cs typeface="Arial"/>
                <a:sym typeface="Arial"/>
              </a:rPr>
              <a:t>Here’s how it works: you create a set of objects, configured in various ways. When you need an object like the one you’ve configured, you just clone a prototype instead of constructing a new object from scratch.</a:t>
            </a:r>
            <a:endParaRPr sz="1200">
              <a:solidFill>
                <a:srgbClr val="444444"/>
              </a:solidFill>
              <a:highlight>
                <a:srgbClr val="FFFFFF"/>
              </a:highlight>
              <a:latin typeface="Arial"/>
              <a:ea typeface="Arial"/>
              <a:cs typeface="Arial"/>
              <a:sym typeface="Arial"/>
            </a:endParaRPr>
          </a:p>
          <a:p>
            <a:pPr indent="0" lvl="0" marL="0" rtl="0" algn="l">
              <a:spcBef>
                <a:spcPts val="1800"/>
              </a:spcBef>
              <a:spcAft>
                <a:spcPts val="0"/>
              </a:spcAft>
              <a:buNone/>
            </a:pPr>
            <a:r>
              <a:rPr b="1" lang="bg" sz="1700">
                <a:solidFill>
                  <a:srgbClr val="444444"/>
                </a:solidFill>
                <a:highlight>
                  <a:srgbClr val="FFFFFF"/>
                </a:highlight>
                <a:latin typeface="Arial"/>
                <a:ea typeface="Arial"/>
                <a:cs typeface="Arial"/>
                <a:sym typeface="Arial"/>
              </a:rPr>
              <a:t>Real-World Analogy</a:t>
            </a:r>
            <a:endParaRPr b="1" sz="1700">
              <a:solidFill>
                <a:srgbClr val="444444"/>
              </a:solidFill>
              <a:highlight>
                <a:srgbClr val="FFFFFF"/>
              </a:highlight>
              <a:latin typeface="Arial"/>
              <a:ea typeface="Arial"/>
              <a:cs typeface="Arial"/>
              <a:sym typeface="Arial"/>
            </a:endParaRPr>
          </a:p>
          <a:p>
            <a:pPr indent="0" lvl="0" marL="0" rtl="0" algn="l">
              <a:spcBef>
                <a:spcPts val="400"/>
              </a:spcBef>
              <a:spcAft>
                <a:spcPts val="0"/>
              </a:spcAft>
              <a:buNone/>
            </a:pPr>
            <a:r>
              <a:rPr lang="bg" sz="1200">
                <a:solidFill>
                  <a:srgbClr val="444444"/>
                </a:solidFill>
                <a:highlight>
                  <a:srgbClr val="FFFFFF"/>
                </a:highlight>
                <a:latin typeface="Arial"/>
                <a:ea typeface="Arial"/>
                <a:cs typeface="Arial"/>
                <a:sym typeface="Arial"/>
              </a:rPr>
              <a:t>In real life, prototypes are used for performing various tests before starting mass production of a product. However, in this case, prototypes don’t participate in any actual production, playing a passive role instead.</a:t>
            </a:r>
            <a:endParaRPr sz="1200">
              <a:solidFill>
                <a:srgbClr val="444444"/>
              </a:solidFill>
              <a:highlight>
                <a:srgbClr val="FFFFFF"/>
              </a:highlight>
              <a:latin typeface="Arial"/>
              <a:ea typeface="Arial"/>
              <a:cs typeface="Arial"/>
              <a:sym typeface="Arial"/>
            </a:endParaRPr>
          </a:p>
          <a:p>
            <a:pPr indent="0" lvl="0" marL="0" rtl="0" algn="l">
              <a:spcBef>
                <a:spcPts val="1800"/>
              </a:spcBef>
              <a:spcAft>
                <a:spcPts val="1200"/>
              </a:spcAft>
              <a:buNone/>
            </a:pPr>
            <a:r>
              <a:t/>
            </a:r>
            <a:endParaRPr sz="1200">
              <a:solidFill>
                <a:srgbClr val="444444"/>
              </a:solidFill>
              <a:highlight>
                <a:srgbClr val="FFFFFF"/>
              </a:highlight>
              <a:latin typeface="Arial"/>
              <a:ea typeface="Arial"/>
              <a:cs typeface="Arial"/>
              <a:sym typeface="Arial"/>
            </a:endParaRPr>
          </a:p>
        </p:txBody>
      </p:sp>
      <p:pic>
        <p:nvPicPr>
          <p:cNvPr id="648" name="Google Shape;648;p77"/>
          <p:cNvPicPr preferRelativeResize="0"/>
          <p:nvPr/>
        </p:nvPicPr>
        <p:blipFill>
          <a:blip r:embed="rId3">
            <a:alphaModFix/>
          </a:blip>
          <a:stretch>
            <a:fillRect/>
          </a:stretch>
        </p:blipFill>
        <p:spPr>
          <a:xfrm>
            <a:off x="2319900" y="2314825"/>
            <a:ext cx="3993499" cy="1996750"/>
          </a:xfrm>
          <a:prstGeom prst="rect">
            <a:avLst/>
          </a:prstGeom>
          <a:noFill/>
          <a:ln>
            <a:noFill/>
          </a:ln>
        </p:spPr>
      </p:pic>
      <p:sp>
        <p:nvSpPr>
          <p:cNvPr id="649" name="Google Shape;649;p77"/>
          <p:cNvSpPr txBox="1"/>
          <p:nvPr/>
        </p:nvSpPr>
        <p:spPr>
          <a:xfrm>
            <a:off x="3030550" y="4339975"/>
            <a:ext cx="2613900" cy="346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bg" sz="1050">
                <a:solidFill>
                  <a:srgbClr val="999999"/>
                </a:solidFill>
                <a:highlight>
                  <a:srgbClr val="FFFFFF"/>
                </a:highlight>
              </a:rPr>
              <a:t>The division of a cell.</a:t>
            </a:r>
            <a:endParaRPr>
              <a:latin typeface="Nunito"/>
              <a:ea typeface="Nunito"/>
              <a:cs typeface="Nunito"/>
              <a:sym typeface="Nunito"/>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78"/>
          <p:cNvSpPr txBox="1"/>
          <p:nvPr>
            <p:ph type="title"/>
          </p:nvPr>
        </p:nvSpPr>
        <p:spPr>
          <a:xfrm>
            <a:off x="1303800" y="221625"/>
            <a:ext cx="7030500" cy="646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bg"/>
              <a:t>Singleton</a:t>
            </a:r>
            <a:endParaRPr/>
          </a:p>
        </p:txBody>
      </p:sp>
      <p:sp>
        <p:nvSpPr>
          <p:cNvPr id="655" name="Google Shape;655;p78"/>
          <p:cNvSpPr txBox="1"/>
          <p:nvPr>
            <p:ph idx="1" type="body"/>
          </p:nvPr>
        </p:nvSpPr>
        <p:spPr>
          <a:xfrm>
            <a:off x="1303800" y="809575"/>
            <a:ext cx="7030500" cy="1129800"/>
          </a:xfrm>
          <a:prstGeom prst="rect">
            <a:avLst/>
          </a:prstGeom>
        </p:spPr>
        <p:txBody>
          <a:bodyPr anchorCtr="0" anchor="t" bIns="91425" lIns="91425" spcFirstLastPara="1" rIns="91425" wrap="square" tIns="91425">
            <a:normAutofit fontScale="85000" lnSpcReduction="20000"/>
          </a:bodyPr>
          <a:lstStyle/>
          <a:p>
            <a:pPr indent="0" lvl="0" marL="0" rtl="0" algn="l">
              <a:spcBef>
                <a:spcPts val="1800"/>
              </a:spcBef>
              <a:spcAft>
                <a:spcPts val="0"/>
              </a:spcAft>
              <a:buNone/>
            </a:pPr>
            <a:r>
              <a:rPr b="1" lang="bg" sz="1700">
                <a:solidFill>
                  <a:srgbClr val="444444"/>
                </a:solidFill>
                <a:highlight>
                  <a:srgbClr val="FFFFFF"/>
                </a:highlight>
                <a:latin typeface="Arial"/>
                <a:ea typeface="Arial"/>
                <a:cs typeface="Arial"/>
                <a:sym typeface="Arial"/>
              </a:rPr>
              <a:t>Intent</a:t>
            </a:r>
            <a:endParaRPr b="1" sz="1700">
              <a:solidFill>
                <a:srgbClr val="444444"/>
              </a:solidFill>
              <a:highlight>
                <a:srgbClr val="FFFFFF"/>
              </a:highlight>
              <a:latin typeface="Arial"/>
              <a:ea typeface="Arial"/>
              <a:cs typeface="Arial"/>
              <a:sym typeface="Arial"/>
            </a:endParaRPr>
          </a:p>
          <a:p>
            <a:pPr indent="0" lvl="0" marL="0" rtl="0" algn="l">
              <a:spcBef>
                <a:spcPts val="400"/>
              </a:spcBef>
              <a:spcAft>
                <a:spcPts val="0"/>
              </a:spcAft>
              <a:buNone/>
            </a:pPr>
            <a:r>
              <a:rPr lang="bg" sz="1200">
                <a:solidFill>
                  <a:srgbClr val="444444"/>
                </a:solidFill>
                <a:highlight>
                  <a:srgbClr val="FFFFFF"/>
                </a:highlight>
                <a:latin typeface="Arial"/>
                <a:ea typeface="Arial"/>
                <a:cs typeface="Arial"/>
                <a:sym typeface="Arial"/>
              </a:rPr>
              <a:t>Singleton is a creational design pattern that lets you ensure that a class has only one instance, while providing a global access point to this instance.</a:t>
            </a:r>
            <a:endParaRPr sz="1200">
              <a:solidFill>
                <a:srgbClr val="444444"/>
              </a:solidFill>
              <a:highlight>
                <a:srgbClr val="FFFFFF"/>
              </a:highlight>
              <a:latin typeface="Arial"/>
              <a:ea typeface="Arial"/>
              <a:cs typeface="Arial"/>
              <a:sym typeface="Arial"/>
            </a:endParaRPr>
          </a:p>
          <a:p>
            <a:pPr indent="0" lvl="0" marL="0" rtl="0" algn="l">
              <a:spcBef>
                <a:spcPts val="1800"/>
              </a:spcBef>
              <a:spcAft>
                <a:spcPts val="1200"/>
              </a:spcAft>
              <a:buNone/>
            </a:pPr>
            <a:r>
              <a:t/>
            </a:r>
            <a:endParaRPr/>
          </a:p>
        </p:txBody>
      </p:sp>
      <p:pic>
        <p:nvPicPr>
          <p:cNvPr id="656" name="Google Shape;656;p78"/>
          <p:cNvPicPr preferRelativeResize="0"/>
          <p:nvPr/>
        </p:nvPicPr>
        <p:blipFill>
          <a:blip r:embed="rId3">
            <a:alphaModFix/>
          </a:blip>
          <a:stretch>
            <a:fillRect/>
          </a:stretch>
        </p:blipFill>
        <p:spPr>
          <a:xfrm>
            <a:off x="2399275" y="1521375"/>
            <a:ext cx="4638920" cy="2899325"/>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79"/>
          <p:cNvSpPr txBox="1"/>
          <p:nvPr>
            <p:ph idx="1" type="body"/>
          </p:nvPr>
        </p:nvSpPr>
        <p:spPr>
          <a:xfrm>
            <a:off x="1303800" y="209425"/>
            <a:ext cx="7030500" cy="2146500"/>
          </a:xfrm>
          <a:prstGeom prst="rect">
            <a:avLst/>
          </a:prstGeom>
        </p:spPr>
        <p:txBody>
          <a:bodyPr anchorCtr="0" anchor="t" bIns="91425" lIns="91425" spcFirstLastPara="1" rIns="91425" wrap="square" tIns="91425">
            <a:normAutofit fontScale="77500" lnSpcReduction="10000"/>
          </a:bodyPr>
          <a:lstStyle/>
          <a:p>
            <a:pPr indent="0" lvl="0" marL="0" rtl="0" algn="l">
              <a:spcBef>
                <a:spcPts val="1800"/>
              </a:spcBef>
              <a:spcAft>
                <a:spcPts val="0"/>
              </a:spcAft>
              <a:buNone/>
            </a:pPr>
            <a:r>
              <a:rPr b="1" lang="bg" sz="1700">
                <a:solidFill>
                  <a:srgbClr val="444444"/>
                </a:solidFill>
                <a:highlight>
                  <a:srgbClr val="FFFFFF"/>
                </a:highlight>
                <a:latin typeface="Arial"/>
                <a:ea typeface="Arial"/>
                <a:cs typeface="Arial"/>
                <a:sym typeface="Arial"/>
              </a:rPr>
              <a:t>Problem</a:t>
            </a:r>
            <a:endParaRPr b="1" sz="1700">
              <a:solidFill>
                <a:srgbClr val="444444"/>
              </a:solidFill>
              <a:highlight>
                <a:srgbClr val="FFFFFF"/>
              </a:highlight>
              <a:latin typeface="Arial"/>
              <a:ea typeface="Arial"/>
              <a:cs typeface="Arial"/>
              <a:sym typeface="Arial"/>
            </a:endParaRPr>
          </a:p>
          <a:p>
            <a:pPr indent="0" lvl="0" marL="0" rtl="0" algn="l">
              <a:spcBef>
                <a:spcPts val="400"/>
              </a:spcBef>
              <a:spcAft>
                <a:spcPts val="0"/>
              </a:spcAft>
              <a:buNone/>
            </a:pPr>
            <a:r>
              <a:rPr lang="bg" sz="1200">
                <a:solidFill>
                  <a:srgbClr val="444444"/>
                </a:solidFill>
                <a:highlight>
                  <a:srgbClr val="FFFFFF"/>
                </a:highlight>
                <a:latin typeface="Arial"/>
                <a:ea typeface="Arial"/>
                <a:cs typeface="Arial"/>
                <a:sym typeface="Arial"/>
              </a:rPr>
              <a:t>The Singleton pattern solves two problems at the same time, violating the </a:t>
            </a:r>
            <a:r>
              <a:rPr i="1" lang="bg" sz="1200">
                <a:solidFill>
                  <a:srgbClr val="444444"/>
                </a:solidFill>
                <a:highlight>
                  <a:srgbClr val="FFFFFF"/>
                </a:highlight>
                <a:latin typeface="Arial"/>
                <a:ea typeface="Arial"/>
                <a:cs typeface="Arial"/>
                <a:sym typeface="Arial"/>
              </a:rPr>
              <a:t>Single Responsibility Principle</a:t>
            </a:r>
            <a:r>
              <a:rPr lang="bg" sz="1200">
                <a:solidFill>
                  <a:srgbClr val="444444"/>
                </a:solidFill>
                <a:highlight>
                  <a:srgbClr val="FFFFFF"/>
                </a:highlight>
                <a:latin typeface="Arial"/>
                <a:ea typeface="Arial"/>
                <a:cs typeface="Arial"/>
                <a:sym typeface="Arial"/>
              </a:rPr>
              <a:t>:</a:t>
            </a:r>
            <a:endParaRPr sz="1200">
              <a:solidFill>
                <a:srgbClr val="444444"/>
              </a:solidFill>
              <a:highlight>
                <a:srgbClr val="FFFFFF"/>
              </a:highlight>
              <a:latin typeface="Arial"/>
              <a:ea typeface="Arial"/>
              <a:cs typeface="Arial"/>
              <a:sym typeface="Arial"/>
            </a:endParaRPr>
          </a:p>
          <a:p>
            <a:pPr indent="-287655" lvl="0" marL="457200" rtl="0" algn="l">
              <a:spcBef>
                <a:spcPts val="1800"/>
              </a:spcBef>
              <a:spcAft>
                <a:spcPts val="0"/>
              </a:spcAft>
              <a:buClr>
                <a:srgbClr val="444444"/>
              </a:buClr>
              <a:buSzPct val="100000"/>
              <a:buFont typeface="Arial"/>
              <a:buAutoNum type="arabicPeriod"/>
            </a:pPr>
            <a:r>
              <a:rPr lang="bg" sz="1200">
                <a:solidFill>
                  <a:srgbClr val="444444"/>
                </a:solidFill>
                <a:highlight>
                  <a:srgbClr val="FFFFFF"/>
                </a:highlight>
                <a:latin typeface="Arial"/>
                <a:ea typeface="Arial"/>
                <a:cs typeface="Arial"/>
                <a:sym typeface="Arial"/>
              </a:rPr>
              <a:t>Ensure that a class has just a single instance. Why would anyone want to control how many instances a class has? The most common reason for this is to control access to some shared resource—for example, a database or a file.</a:t>
            </a:r>
            <a:br>
              <a:rPr lang="bg" sz="1200">
                <a:solidFill>
                  <a:srgbClr val="444444"/>
                </a:solidFill>
                <a:highlight>
                  <a:srgbClr val="FFFFFF"/>
                </a:highlight>
                <a:latin typeface="Arial"/>
                <a:ea typeface="Arial"/>
                <a:cs typeface="Arial"/>
                <a:sym typeface="Arial"/>
              </a:rPr>
            </a:br>
            <a:r>
              <a:rPr lang="bg" sz="1200">
                <a:solidFill>
                  <a:srgbClr val="444444"/>
                </a:solidFill>
                <a:highlight>
                  <a:srgbClr val="FFFFFF"/>
                </a:highlight>
                <a:latin typeface="Arial"/>
                <a:ea typeface="Arial"/>
                <a:cs typeface="Arial"/>
                <a:sym typeface="Arial"/>
              </a:rPr>
              <a:t>Here’s how it works: imagine that you created an object, but after a while decided to create a new one. Instead of receiving a fresh object, you’ll get the one you already created.</a:t>
            </a:r>
            <a:br>
              <a:rPr lang="bg" sz="1200">
                <a:solidFill>
                  <a:srgbClr val="444444"/>
                </a:solidFill>
                <a:highlight>
                  <a:srgbClr val="FFFFFF"/>
                </a:highlight>
                <a:latin typeface="Arial"/>
                <a:ea typeface="Arial"/>
                <a:cs typeface="Arial"/>
                <a:sym typeface="Arial"/>
              </a:rPr>
            </a:br>
            <a:r>
              <a:rPr lang="bg" sz="1200">
                <a:solidFill>
                  <a:srgbClr val="444444"/>
                </a:solidFill>
                <a:highlight>
                  <a:srgbClr val="FFFFFF"/>
                </a:highlight>
                <a:latin typeface="Arial"/>
                <a:ea typeface="Arial"/>
                <a:cs typeface="Arial"/>
                <a:sym typeface="Arial"/>
              </a:rPr>
              <a:t>Note that this behavior is impossible to implement with a regular constructor since a constructor call must always return a new object by design.</a:t>
            </a:r>
            <a:endParaRPr sz="1200">
              <a:solidFill>
                <a:srgbClr val="444444"/>
              </a:solidFill>
              <a:highlight>
                <a:srgbClr val="FFFFFF"/>
              </a:highlight>
              <a:latin typeface="Arial"/>
              <a:ea typeface="Arial"/>
              <a:cs typeface="Arial"/>
              <a:sym typeface="Arial"/>
            </a:endParaRPr>
          </a:p>
          <a:p>
            <a:pPr indent="0" lvl="0" marL="0" rtl="0" algn="l">
              <a:spcBef>
                <a:spcPts val="1800"/>
              </a:spcBef>
              <a:spcAft>
                <a:spcPts val="1200"/>
              </a:spcAft>
              <a:buNone/>
            </a:pPr>
            <a:r>
              <a:t/>
            </a:r>
            <a:endParaRPr/>
          </a:p>
        </p:txBody>
      </p:sp>
      <p:pic>
        <p:nvPicPr>
          <p:cNvPr id="662" name="Google Shape;662;p79"/>
          <p:cNvPicPr preferRelativeResize="0"/>
          <p:nvPr/>
        </p:nvPicPr>
        <p:blipFill>
          <a:blip r:embed="rId3">
            <a:alphaModFix/>
          </a:blip>
          <a:stretch>
            <a:fillRect/>
          </a:stretch>
        </p:blipFill>
        <p:spPr>
          <a:xfrm>
            <a:off x="2513350" y="1878400"/>
            <a:ext cx="4965551" cy="2482775"/>
          </a:xfrm>
          <a:prstGeom prst="rect">
            <a:avLst/>
          </a:prstGeom>
          <a:noFill/>
          <a:ln>
            <a:noFill/>
          </a:ln>
        </p:spPr>
      </p:pic>
      <p:sp>
        <p:nvSpPr>
          <p:cNvPr id="663" name="Google Shape;663;p79"/>
          <p:cNvSpPr txBox="1"/>
          <p:nvPr/>
        </p:nvSpPr>
        <p:spPr>
          <a:xfrm>
            <a:off x="2891675" y="4374700"/>
            <a:ext cx="41715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bg" sz="1050">
                <a:solidFill>
                  <a:srgbClr val="999999"/>
                </a:solidFill>
                <a:highlight>
                  <a:srgbClr val="FFFFFF"/>
                </a:highlight>
              </a:rPr>
              <a:t>Clients may not even realize that they’re working with the same object all the time.</a:t>
            </a:r>
            <a:endParaRPr>
              <a:latin typeface="Nunito"/>
              <a:ea typeface="Nunito"/>
              <a:cs typeface="Nunito"/>
              <a:sym typeface="Nunito"/>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sp>
        <p:nvSpPr>
          <p:cNvPr id="668" name="Google Shape;668;p80"/>
          <p:cNvSpPr txBox="1"/>
          <p:nvPr>
            <p:ph idx="1" type="body"/>
          </p:nvPr>
        </p:nvSpPr>
        <p:spPr>
          <a:xfrm>
            <a:off x="1274025" y="774850"/>
            <a:ext cx="7030500" cy="31536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rgbClr val="444444"/>
              </a:buClr>
              <a:buSzPts val="1200"/>
              <a:buFont typeface="Arial"/>
              <a:buAutoNum type="arabicPeriod" startAt="2"/>
            </a:pPr>
            <a:r>
              <a:rPr lang="bg" sz="1200">
                <a:solidFill>
                  <a:srgbClr val="444444"/>
                </a:solidFill>
                <a:highlight>
                  <a:srgbClr val="FFFFFF"/>
                </a:highlight>
                <a:latin typeface="Arial"/>
                <a:ea typeface="Arial"/>
                <a:cs typeface="Arial"/>
                <a:sym typeface="Arial"/>
              </a:rPr>
              <a:t>Provide a global access point to that instance. Remember those global variables that you (all right, me) used to store some essential objects? While they’re very handy, they’re also very unsafe since any code can potentially overwrite the contents of those variables and crash the app.</a:t>
            </a:r>
            <a:br>
              <a:rPr lang="bg" sz="1200">
                <a:solidFill>
                  <a:srgbClr val="444444"/>
                </a:solidFill>
                <a:highlight>
                  <a:srgbClr val="FFFFFF"/>
                </a:highlight>
                <a:latin typeface="Arial"/>
                <a:ea typeface="Arial"/>
                <a:cs typeface="Arial"/>
                <a:sym typeface="Arial"/>
              </a:rPr>
            </a:br>
            <a:r>
              <a:rPr lang="bg" sz="1200">
                <a:solidFill>
                  <a:srgbClr val="444444"/>
                </a:solidFill>
                <a:highlight>
                  <a:srgbClr val="FFFFFF"/>
                </a:highlight>
                <a:latin typeface="Arial"/>
                <a:ea typeface="Arial"/>
                <a:cs typeface="Arial"/>
                <a:sym typeface="Arial"/>
              </a:rPr>
              <a:t>Just like a global variable, the Singleton pattern lets you access some object from anywhere in the program. However, it also protects that instance from being overwritten by other code.</a:t>
            </a:r>
            <a:br>
              <a:rPr lang="bg" sz="1200">
                <a:solidFill>
                  <a:srgbClr val="444444"/>
                </a:solidFill>
                <a:highlight>
                  <a:srgbClr val="FFFFFF"/>
                </a:highlight>
                <a:latin typeface="Arial"/>
                <a:ea typeface="Arial"/>
                <a:cs typeface="Arial"/>
                <a:sym typeface="Arial"/>
              </a:rPr>
            </a:br>
            <a:r>
              <a:rPr lang="bg" sz="1200">
                <a:solidFill>
                  <a:srgbClr val="444444"/>
                </a:solidFill>
                <a:highlight>
                  <a:srgbClr val="FFFFFF"/>
                </a:highlight>
                <a:latin typeface="Arial"/>
                <a:ea typeface="Arial"/>
                <a:cs typeface="Arial"/>
                <a:sym typeface="Arial"/>
              </a:rPr>
              <a:t>There’s another side to this problem: you don’t want the code that solves problem #1 to be scattered all over your program. It’s much better to have it within one class, especially if the rest of your code already depends on it.</a:t>
            </a:r>
            <a:endParaRPr sz="1200">
              <a:solidFill>
                <a:srgbClr val="444444"/>
              </a:solidFill>
              <a:highlight>
                <a:srgbClr val="FFFFFF"/>
              </a:highlight>
              <a:latin typeface="Arial"/>
              <a:ea typeface="Arial"/>
              <a:cs typeface="Arial"/>
              <a:sym typeface="Arial"/>
            </a:endParaRPr>
          </a:p>
          <a:p>
            <a:pPr indent="0" lvl="0" marL="0" rtl="0" algn="l">
              <a:spcBef>
                <a:spcPts val="1800"/>
              </a:spcBef>
              <a:spcAft>
                <a:spcPts val="0"/>
              </a:spcAft>
              <a:buNone/>
            </a:pPr>
            <a:r>
              <a:rPr lang="bg" sz="1200">
                <a:solidFill>
                  <a:srgbClr val="444444"/>
                </a:solidFill>
                <a:highlight>
                  <a:srgbClr val="FFFFFF"/>
                </a:highlight>
                <a:latin typeface="Arial"/>
                <a:ea typeface="Arial"/>
                <a:cs typeface="Arial"/>
                <a:sym typeface="Arial"/>
              </a:rPr>
              <a:t>Nowadays, the Singleton pattern has become so popular that people may call something a </a:t>
            </a:r>
            <a:r>
              <a:rPr i="1" lang="bg" sz="1200">
                <a:solidFill>
                  <a:srgbClr val="444444"/>
                </a:solidFill>
                <a:highlight>
                  <a:srgbClr val="FFFFFF"/>
                </a:highlight>
                <a:latin typeface="Arial"/>
                <a:ea typeface="Arial"/>
                <a:cs typeface="Arial"/>
                <a:sym typeface="Arial"/>
              </a:rPr>
              <a:t>singleton</a:t>
            </a:r>
            <a:r>
              <a:rPr lang="bg" sz="1200">
                <a:solidFill>
                  <a:srgbClr val="444444"/>
                </a:solidFill>
                <a:highlight>
                  <a:srgbClr val="FFFFFF"/>
                </a:highlight>
                <a:latin typeface="Arial"/>
                <a:ea typeface="Arial"/>
                <a:cs typeface="Arial"/>
                <a:sym typeface="Arial"/>
              </a:rPr>
              <a:t> even if it solves just one of the listed problems.</a:t>
            </a:r>
            <a:endParaRPr sz="1200">
              <a:solidFill>
                <a:srgbClr val="444444"/>
              </a:solidFill>
              <a:highlight>
                <a:srgbClr val="FFFFFF"/>
              </a:highlight>
              <a:latin typeface="Arial"/>
              <a:ea typeface="Arial"/>
              <a:cs typeface="Arial"/>
              <a:sym typeface="Arial"/>
            </a:endParaRPr>
          </a:p>
          <a:p>
            <a:pPr indent="0" lvl="0" marL="0" rtl="0" algn="l">
              <a:spcBef>
                <a:spcPts val="0"/>
              </a:spcBef>
              <a:spcAft>
                <a:spcPts val="0"/>
              </a:spcAft>
              <a:buNone/>
            </a:pPr>
            <a:r>
              <a:t/>
            </a:r>
            <a:endParaRPr sz="1200">
              <a:solidFill>
                <a:srgbClr val="444444"/>
              </a:solidFill>
              <a:highlight>
                <a:srgbClr val="FFFFFF"/>
              </a:highlight>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sp>
        <p:nvSpPr>
          <p:cNvPr id="673" name="Google Shape;673;p81"/>
          <p:cNvSpPr txBox="1"/>
          <p:nvPr>
            <p:ph idx="1" type="body"/>
          </p:nvPr>
        </p:nvSpPr>
        <p:spPr>
          <a:xfrm>
            <a:off x="1318675" y="794700"/>
            <a:ext cx="7030500" cy="2541600"/>
          </a:xfrm>
          <a:prstGeom prst="rect">
            <a:avLst/>
          </a:prstGeom>
        </p:spPr>
        <p:txBody>
          <a:bodyPr anchorCtr="0" anchor="t" bIns="91425" lIns="91425" spcFirstLastPara="1" rIns="91425" wrap="square" tIns="91425">
            <a:normAutofit lnSpcReduction="20000"/>
          </a:bodyPr>
          <a:lstStyle/>
          <a:p>
            <a:pPr indent="0" lvl="0" marL="0" rtl="0" algn="l">
              <a:spcBef>
                <a:spcPts val="1800"/>
              </a:spcBef>
              <a:spcAft>
                <a:spcPts val="0"/>
              </a:spcAft>
              <a:buNone/>
            </a:pPr>
            <a:r>
              <a:rPr b="1" lang="bg" sz="1700">
                <a:solidFill>
                  <a:srgbClr val="444444"/>
                </a:solidFill>
                <a:highlight>
                  <a:srgbClr val="FFFFFF"/>
                </a:highlight>
                <a:latin typeface="Arial"/>
                <a:ea typeface="Arial"/>
                <a:cs typeface="Arial"/>
                <a:sym typeface="Arial"/>
              </a:rPr>
              <a:t>Solution</a:t>
            </a:r>
            <a:endParaRPr b="1" sz="1700">
              <a:solidFill>
                <a:srgbClr val="444444"/>
              </a:solidFill>
              <a:highlight>
                <a:srgbClr val="FFFFFF"/>
              </a:highlight>
              <a:latin typeface="Arial"/>
              <a:ea typeface="Arial"/>
              <a:cs typeface="Arial"/>
              <a:sym typeface="Arial"/>
            </a:endParaRPr>
          </a:p>
          <a:p>
            <a:pPr indent="0" lvl="0" marL="0" rtl="0" algn="l">
              <a:spcBef>
                <a:spcPts val="400"/>
              </a:spcBef>
              <a:spcAft>
                <a:spcPts val="0"/>
              </a:spcAft>
              <a:buNone/>
            </a:pPr>
            <a:r>
              <a:rPr lang="bg" sz="1200">
                <a:solidFill>
                  <a:srgbClr val="444444"/>
                </a:solidFill>
                <a:highlight>
                  <a:srgbClr val="FFFFFF"/>
                </a:highlight>
                <a:latin typeface="Arial"/>
                <a:ea typeface="Arial"/>
                <a:cs typeface="Arial"/>
                <a:sym typeface="Arial"/>
              </a:rPr>
              <a:t>All implementations of the Singleton have these two steps in common:</a:t>
            </a:r>
            <a:endParaRPr sz="1200">
              <a:solidFill>
                <a:srgbClr val="444444"/>
              </a:solidFill>
              <a:highlight>
                <a:srgbClr val="FFFFFF"/>
              </a:highlight>
              <a:latin typeface="Arial"/>
              <a:ea typeface="Arial"/>
              <a:cs typeface="Arial"/>
              <a:sym typeface="Arial"/>
            </a:endParaRPr>
          </a:p>
          <a:p>
            <a:pPr indent="-304800" lvl="0" marL="457200" rtl="0" algn="l">
              <a:spcBef>
                <a:spcPts val="1800"/>
              </a:spcBef>
              <a:spcAft>
                <a:spcPts val="0"/>
              </a:spcAft>
              <a:buClr>
                <a:srgbClr val="444444"/>
              </a:buClr>
              <a:buSzPts val="1200"/>
              <a:buFont typeface="Arial"/>
              <a:buChar char="●"/>
            </a:pPr>
            <a:r>
              <a:rPr lang="bg" sz="1200">
                <a:solidFill>
                  <a:srgbClr val="444444"/>
                </a:solidFill>
                <a:highlight>
                  <a:srgbClr val="FFFFFF"/>
                </a:highlight>
                <a:latin typeface="Arial"/>
                <a:ea typeface="Arial"/>
                <a:cs typeface="Arial"/>
                <a:sym typeface="Arial"/>
              </a:rPr>
              <a:t>Make the default constructor private, to prevent other objects from using the </a:t>
            </a:r>
            <a:r>
              <a:rPr lang="bg" sz="1200">
                <a:solidFill>
                  <a:srgbClr val="444444"/>
                </a:solidFill>
                <a:highlight>
                  <a:srgbClr val="F6F8F8"/>
                </a:highlight>
                <a:latin typeface="Courier New"/>
                <a:ea typeface="Courier New"/>
                <a:cs typeface="Courier New"/>
                <a:sym typeface="Courier New"/>
              </a:rPr>
              <a:t>new</a:t>
            </a:r>
            <a:r>
              <a:rPr lang="bg" sz="1200">
                <a:solidFill>
                  <a:srgbClr val="444444"/>
                </a:solidFill>
                <a:highlight>
                  <a:srgbClr val="FFFFFF"/>
                </a:highlight>
                <a:latin typeface="Arial"/>
                <a:ea typeface="Arial"/>
                <a:cs typeface="Arial"/>
                <a:sym typeface="Arial"/>
              </a:rPr>
              <a:t> operator with the Singleton class.</a:t>
            </a:r>
            <a:endParaRPr sz="1200">
              <a:solidFill>
                <a:srgbClr val="444444"/>
              </a:solidFill>
              <a:highlight>
                <a:srgbClr val="FFFFFF"/>
              </a:highlight>
              <a:latin typeface="Arial"/>
              <a:ea typeface="Arial"/>
              <a:cs typeface="Arial"/>
              <a:sym typeface="Arial"/>
            </a:endParaRPr>
          </a:p>
          <a:p>
            <a:pPr indent="-304800" lvl="0" marL="457200" rtl="0" algn="l">
              <a:spcBef>
                <a:spcPts val="0"/>
              </a:spcBef>
              <a:spcAft>
                <a:spcPts val="0"/>
              </a:spcAft>
              <a:buClr>
                <a:srgbClr val="444444"/>
              </a:buClr>
              <a:buSzPts val="1200"/>
              <a:buFont typeface="Arial"/>
              <a:buChar char="●"/>
            </a:pPr>
            <a:r>
              <a:rPr lang="bg" sz="1200">
                <a:solidFill>
                  <a:srgbClr val="444444"/>
                </a:solidFill>
                <a:highlight>
                  <a:srgbClr val="FFFFFF"/>
                </a:highlight>
                <a:latin typeface="Arial"/>
                <a:ea typeface="Arial"/>
                <a:cs typeface="Arial"/>
                <a:sym typeface="Arial"/>
              </a:rPr>
              <a:t>Create a static creation method that acts as a constructor. Under the hood, this method calls the private constructor to create an object and saves it in a static field. All following calls to this method return the cached object.</a:t>
            </a:r>
            <a:endParaRPr sz="1200">
              <a:solidFill>
                <a:srgbClr val="444444"/>
              </a:solidFill>
              <a:highlight>
                <a:srgbClr val="FFFFFF"/>
              </a:highlight>
              <a:latin typeface="Arial"/>
              <a:ea typeface="Arial"/>
              <a:cs typeface="Arial"/>
              <a:sym typeface="Arial"/>
            </a:endParaRPr>
          </a:p>
          <a:p>
            <a:pPr indent="0" lvl="0" marL="0" rtl="0" algn="l">
              <a:spcBef>
                <a:spcPts val="1800"/>
              </a:spcBef>
              <a:spcAft>
                <a:spcPts val="0"/>
              </a:spcAft>
              <a:buNone/>
            </a:pPr>
            <a:r>
              <a:rPr lang="bg" sz="1200">
                <a:solidFill>
                  <a:srgbClr val="444444"/>
                </a:solidFill>
                <a:highlight>
                  <a:srgbClr val="FFFFFF"/>
                </a:highlight>
                <a:latin typeface="Arial"/>
                <a:ea typeface="Arial"/>
                <a:cs typeface="Arial"/>
                <a:sym typeface="Arial"/>
              </a:rPr>
              <a:t>If your code has access to the Singleton class, then it’s able to call the Singleton’s static method. So whenever that method is called, the same object is always returned.</a:t>
            </a:r>
            <a:endParaRPr sz="1200">
              <a:solidFill>
                <a:srgbClr val="444444"/>
              </a:solidFill>
              <a:highlight>
                <a:srgbClr val="FFFFFF"/>
              </a:highlight>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9"/>
          <p:cNvSpPr txBox="1"/>
          <p:nvPr>
            <p:ph idx="1" type="body"/>
          </p:nvPr>
        </p:nvSpPr>
        <p:spPr>
          <a:xfrm>
            <a:off x="1303800" y="173325"/>
            <a:ext cx="7030500" cy="4820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bg">
                <a:solidFill>
                  <a:srgbClr val="273239"/>
                </a:solidFill>
                <a:highlight>
                  <a:srgbClr val="FFFFFF"/>
                </a:highlight>
                <a:latin typeface="Arial"/>
                <a:ea typeface="Arial"/>
                <a:cs typeface="Arial"/>
                <a:sym typeface="Arial"/>
              </a:rPr>
              <a:t>Output</a:t>
            </a:r>
            <a:endParaRPr b="1">
              <a:solidFill>
                <a:srgbClr val="273239"/>
              </a:solidFill>
              <a:highlight>
                <a:srgbClr val="FFFFFF"/>
              </a:highlight>
              <a:latin typeface="Arial"/>
              <a:ea typeface="Arial"/>
              <a:cs typeface="Arial"/>
              <a:sym typeface="Arial"/>
            </a:endParaRPr>
          </a:p>
          <a:p>
            <a:pPr indent="0" lvl="0" marL="190500" marR="190500" rtl="0" algn="l">
              <a:spcBef>
                <a:spcPts val="1200"/>
              </a:spcBef>
              <a:spcAft>
                <a:spcPts val="0"/>
              </a:spcAft>
              <a:buNone/>
            </a:pPr>
            <a:r>
              <a:rPr lang="bg" sz="1200">
                <a:solidFill>
                  <a:srgbClr val="273239"/>
                </a:solidFill>
                <a:latin typeface="Courier New"/>
                <a:ea typeface="Courier New"/>
                <a:cs typeface="Courier New"/>
                <a:sym typeface="Courier New"/>
              </a:rPr>
              <a:t>Destroyed</a:t>
            </a:r>
            <a:endParaRPr sz="1200">
              <a:solidFill>
                <a:srgbClr val="273239"/>
              </a:solidFill>
              <a:latin typeface="Courier New"/>
              <a:ea typeface="Courier New"/>
              <a:cs typeface="Courier New"/>
              <a:sym typeface="Courier New"/>
            </a:endParaRPr>
          </a:p>
          <a:p>
            <a:pPr indent="0" lvl="0" marL="0" rtl="0" algn="l">
              <a:spcBef>
                <a:spcPts val="800"/>
              </a:spcBef>
              <a:spcAft>
                <a:spcPts val="0"/>
              </a:spcAft>
              <a:buNone/>
            </a:pPr>
            <a:r>
              <a:rPr lang="bg">
                <a:solidFill>
                  <a:srgbClr val="273239"/>
                </a:solidFill>
                <a:highlight>
                  <a:srgbClr val="FFFFFF"/>
                </a:highlight>
                <a:latin typeface="Arial"/>
                <a:ea typeface="Arial"/>
                <a:cs typeface="Arial"/>
                <a:sym typeface="Arial"/>
              </a:rPr>
              <a:t>What happens when we create an object without assigning them to a variable? </a:t>
            </a:r>
            <a:endParaRPr>
              <a:solidFill>
                <a:srgbClr val="273239"/>
              </a:solidFill>
              <a:highlight>
                <a:srgbClr val="FFFFFF"/>
              </a:highlight>
              <a:latin typeface="Arial"/>
              <a:ea typeface="Arial"/>
              <a:cs typeface="Arial"/>
              <a:sym typeface="Arial"/>
            </a:endParaRPr>
          </a:p>
          <a:p>
            <a:pPr indent="0" lvl="0" marL="0" rtl="0" algn="l">
              <a:spcBef>
                <a:spcPts val="800"/>
              </a:spcBef>
              <a:spcAft>
                <a:spcPts val="0"/>
              </a:spcAft>
              <a:buNone/>
            </a:pPr>
            <a:r>
              <a:rPr lang="bg">
                <a:solidFill>
                  <a:srgbClr val="273239"/>
                </a:solidFill>
                <a:highlight>
                  <a:srgbClr val="FFFFFF"/>
                </a:highlight>
                <a:latin typeface="Arial"/>
                <a:ea typeface="Arial"/>
                <a:cs typeface="Arial"/>
                <a:sym typeface="Arial"/>
              </a:rPr>
              <a:t>The garbage collector will keep the record of objects, which is not referenced to a variable, and delete it when another program statement executes. Here, we created an object of </a:t>
            </a:r>
            <a:r>
              <a:rPr b="1" lang="bg">
                <a:solidFill>
                  <a:srgbClr val="273239"/>
                </a:solidFill>
                <a:highlight>
                  <a:srgbClr val="FFFFFF"/>
                </a:highlight>
                <a:latin typeface="Arial"/>
                <a:ea typeface="Arial"/>
                <a:cs typeface="Arial"/>
                <a:sym typeface="Arial"/>
              </a:rPr>
              <a:t>MyClass</a:t>
            </a:r>
            <a:r>
              <a:rPr lang="bg">
                <a:solidFill>
                  <a:srgbClr val="273239"/>
                </a:solidFill>
                <a:highlight>
                  <a:srgbClr val="FFFFFF"/>
                </a:highlight>
                <a:latin typeface="Arial"/>
                <a:ea typeface="Arial"/>
                <a:cs typeface="Arial"/>
                <a:sym typeface="Arial"/>
              </a:rPr>
              <a:t> without assigning it to a variable. </a:t>
            </a:r>
            <a:endParaRPr>
              <a:solidFill>
                <a:srgbClr val="273239"/>
              </a:solidFill>
              <a:highlight>
                <a:srgbClr val="FFFFFF"/>
              </a:highlight>
              <a:latin typeface="Arial"/>
              <a:ea typeface="Arial"/>
              <a:cs typeface="Arial"/>
              <a:sym typeface="Arial"/>
            </a:endParaRPr>
          </a:p>
          <a:p>
            <a:pPr indent="0" lvl="0" marL="0" rtl="0" algn="l">
              <a:spcBef>
                <a:spcPts val="800"/>
              </a:spcBef>
              <a:spcAft>
                <a:spcPts val="0"/>
              </a:spcAft>
              <a:buNone/>
            </a:pPr>
            <a:r>
              <a:rPr lang="bg">
                <a:solidFill>
                  <a:srgbClr val="273239"/>
                </a:solidFill>
                <a:highlight>
                  <a:srgbClr val="FFFFFF"/>
                </a:highlight>
                <a:latin typeface="Arial"/>
                <a:ea typeface="Arial"/>
                <a:cs typeface="Arial"/>
                <a:sym typeface="Arial"/>
              </a:rPr>
              <a:t>Upon execution of the program statement (Immutable String – not assigned to a variable), the garbage collector destroys the </a:t>
            </a:r>
            <a:r>
              <a:rPr b="1" lang="bg">
                <a:solidFill>
                  <a:srgbClr val="273239"/>
                </a:solidFill>
                <a:highlight>
                  <a:srgbClr val="FFFFFF"/>
                </a:highlight>
                <a:latin typeface="Arial"/>
                <a:ea typeface="Arial"/>
                <a:cs typeface="Arial"/>
                <a:sym typeface="Arial"/>
              </a:rPr>
              <a:t>MyClass</a:t>
            </a:r>
            <a:r>
              <a:rPr lang="bg">
                <a:solidFill>
                  <a:srgbClr val="273239"/>
                </a:solidFill>
                <a:highlight>
                  <a:srgbClr val="FFFFFF"/>
                </a:highlight>
                <a:latin typeface="Arial"/>
                <a:ea typeface="Arial"/>
                <a:cs typeface="Arial"/>
                <a:sym typeface="Arial"/>
              </a:rPr>
              <a:t> object.</a:t>
            </a:r>
            <a:endParaRPr>
              <a:solidFill>
                <a:srgbClr val="273239"/>
              </a:solidFill>
              <a:highlight>
                <a:srgbClr val="FFFFFF"/>
              </a:highlight>
              <a:latin typeface="Arial"/>
              <a:ea typeface="Arial"/>
              <a:cs typeface="Arial"/>
              <a:sym typeface="Arial"/>
            </a:endParaRPr>
          </a:p>
          <a:p>
            <a:pPr indent="0" lvl="0" marL="0" rtl="0" algn="l">
              <a:spcBef>
                <a:spcPts val="800"/>
              </a:spcBef>
              <a:spcAft>
                <a:spcPts val="0"/>
              </a:spcAft>
              <a:buNone/>
            </a:pPr>
            <a:r>
              <a:rPr lang="bg">
                <a:solidFill>
                  <a:srgbClr val="273239"/>
                </a:solidFill>
                <a:highlight>
                  <a:srgbClr val="FFFFFF"/>
                </a:highlight>
                <a:latin typeface="Arial"/>
                <a:ea typeface="Arial"/>
                <a:cs typeface="Arial"/>
                <a:sym typeface="Arial"/>
              </a:rPr>
              <a:t>The same happens, when we delete the object directly. But here the deletion happens immediately. Just try the below code.</a:t>
            </a:r>
            <a:endParaRPr>
              <a:solidFill>
                <a:srgbClr val="273239"/>
              </a:solidFill>
              <a:highlight>
                <a:srgbClr val="FFFFFF"/>
              </a:highlight>
              <a:latin typeface="Arial"/>
              <a:ea typeface="Arial"/>
              <a:cs typeface="Arial"/>
              <a:sym typeface="Arial"/>
            </a:endParaRPr>
          </a:p>
          <a:p>
            <a:pPr indent="0" lvl="0" marL="0" rtl="0" algn="l">
              <a:spcBef>
                <a:spcPts val="800"/>
              </a:spcBef>
              <a:spcAft>
                <a:spcPts val="0"/>
              </a:spcAft>
              <a:buNone/>
            </a:pPr>
            <a:r>
              <a:t/>
            </a:r>
            <a:endParaRPr>
              <a:solidFill>
                <a:srgbClr val="273239"/>
              </a:solidFill>
              <a:highlight>
                <a:srgbClr val="FFFFFF"/>
              </a:highlight>
              <a:latin typeface="Arial"/>
              <a:ea typeface="Arial"/>
              <a:cs typeface="Arial"/>
              <a:sym typeface="Arial"/>
            </a:endParaRPr>
          </a:p>
          <a:p>
            <a:pPr indent="0" lvl="0" marL="0" rtl="0" algn="l">
              <a:spcBef>
                <a:spcPts val="800"/>
              </a:spcBef>
              <a:spcAft>
                <a:spcPts val="0"/>
              </a:spcAft>
              <a:buNone/>
            </a:pPr>
            <a:r>
              <a:rPr lang="bg">
                <a:solidFill>
                  <a:srgbClr val="273239"/>
                </a:solidFill>
                <a:highlight>
                  <a:srgbClr val="FFFFFF"/>
                </a:highlight>
                <a:latin typeface="Arial"/>
                <a:ea typeface="Arial"/>
                <a:cs typeface="Arial"/>
                <a:sym typeface="Arial"/>
              </a:rPr>
              <a:t>x = MyClass()</a:t>
            </a:r>
            <a:endParaRPr>
              <a:solidFill>
                <a:srgbClr val="273239"/>
              </a:solidFill>
              <a:highlight>
                <a:srgbClr val="FFFFFF"/>
              </a:highlight>
              <a:latin typeface="Arial"/>
              <a:ea typeface="Arial"/>
              <a:cs typeface="Arial"/>
              <a:sym typeface="Arial"/>
            </a:endParaRPr>
          </a:p>
          <a:p>
            <a:pPr indent="0" lvl="0" marL="0" rtl="0" algn="l">
              <a:spcBef>
                <a:spcPts val="800"/>
              </a:spcBef>
              <a:spcAft>
                <a:spcPts val="0"/>
              </a:spcAft>
              <a:buNone/>
            </a:pPr>
            <a:r>
              <a:rPr lang="bg">
                <a:solidFill>
                  <a:srgbClr val="273239"/>
                </a:solidFill>
                <a:highlight>
                  <a:srgbClr val="FFFFFF"/>
                </a:highlight>
                <a:latin typeface="Arial"/>
                <a:ea typeface="Arial"/>
                <a:cs typeface="Arial"/>
                <a:sym typeface="Arial"/>
              </a:rPr>
              <a:t>del x</a:t>
            </a:r>
            <a:endParaRPr>
              <a:solidFill>
                <a:srgbClr val="273239"/>
              </a:solidFill>
              <a:highlight>
                <a:srgbClr val="FFFFFF"/>
              </a:highlight>
              <a:latin typeface="Arial"/>
              <a:ea typeface="Arial"/>
              <a:cs typeface="Arial"/>
              <a:sym typeface="Arial"/>
            </a:endParaRPr>
          </a:p>
          <a:p>
            <a:pPr indent="0" lvl="0" marL="0" rtl="0" algn="l">
              <a:spcBef>
                <a:spcPts val="8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pic>
        <p:nvPicPr>
          <p:cNvPr id="678" name="Google Shape;678;p82"/>
          <p:cNvPicPr preferRelativeResize="0"/>
          <p:nvPr/>
        </p:nvPicPr>
        <p:blipFill>
          <a:blip r:embed="rId3">
            <a:alphaModFix/>
          </a:blip>
          <a:stretch>
            <a:fillRect/>
          </a:stretch>
        </p:blipFill>
        <p:spPr>
          <a:xfrm>
            <a:off x="1536250" y="575375"/>
            <a:ext cx="5721376" cy="4121725"/>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83"/>
          <p:cNvSpPr txBox="1"/>
          <p:nvPr>
            <p:ph type="title"/>
          </p:nvPr>
        </p:nvSpPr>
        <p:spPr>
          <a:xfrm>
            <a:off x="1328600" y="752325"/>
            <a:ext cx="7030500" cy="537300"/>
          </a:xfrm>
          <a:prstGeom prst="rect">
            <a:avLst/>
          </a:prstGeom>
        </p:spPr>
        <p:txBody>
          <a:bodyPr anchorCtr="0" anchor="t" bIns="91425" lIns="91425" spcFirstLastPara="1" rIns="91425" wrap="square" tIns="91425">
            <a:normAutofit/>
          </a:bodyPr>
          <a:lstStyle/>
          <a:p>
            <a:pPr indent="0" lvl="0" marL="0" rtl="0" algn="ctr">
              <a:lnSpc>
                <a:spcPct val="115000"/>
              </a:lnSpc>
              <a:spcBef>
                <a:spcPts val="2400"/>
              </a:spcBef>
              <a:spcAft>
                <a:spcPts val="600"/>
              </a:spcAft>
              <a:buNone/>
            </a:pPr>
            <a:r>
              <a:rPr lang="bg" sz="2300">
                <a:solidFill>
                  <a:srgbClr val="444444"/>
                </a:solidFill>
                <a:highlight>
                  <a:srgbClr val="FFFFFF"/>
                </a:highlight>
                <a:latin typeface="Arial"/>
                <a:ea typeface="Arial"/>
                <a:cs typeface="Arial"/>
                <a:sym typeface="Arial"/>
              </a:rPr>
              <a:t>Structural Design Patterns</a:t>
            </a:r>
            <a:endParaRPr/>
          </a:p>
        </p:txBody>
      </p:sp>
      <p:sp>
        <p:nvSpPr>
          <p:cNvPr id="684" name="Google Shape;684;p83"/>
          <p:cNvSpPr txBox="1"/>
          <p:nvPr/>
        </p:nvSpPr>
        <p:spPr>
          <a:xfrm>
            <a:off x="1954225" y="1344150"/>
            <a:ext cx="4994700" cy="17523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chemeClr val="dk2"/>
              </a:buClr>
              <a:buSzPts val="1300"/>
              <a:buFont typeface="Nunito"/>
              <a:buChar char="●"/>
            </a:pPr>
            <a:r>
              <a:rPr lang="bg" sz="1300">
                <a:solidFill>
                  <a:schemeClr val="dk2"/>
                </a:solidFill>
                <a:latin typeface="Nunito"/>
                <a:ea typeface="Nunito"/>
                <a:cs typeface="Nunito"/>
                <a:sym typeface="Nunito"/>
              </a:rPr>
              <a:t>Structural patterns</a:t>
            </a:r>
            <a:endParaRPr sz="1300">
              <a:solidFill>
                <a:schemeClr val="dk2"/>
              </a:solidFill>
              <a:latin typeface="Nunito"/>
              <a:ea typeface="Nunito"/>
              <a:cs typeface="Nunito"/>
              <a:sym typeface="Nunito"/>
            </a:endParaRPr>
          </a:p>
          <a:p>
            <a:pPr indent="-298450" lvl="1" marL="914400" rtl="0" algn="l">
              <a:lnSpc>
                <a:spcPct val="115000"/>
              </a:lnSpc>
              <a:spcBef>
                <a:spcPts val="0"/>
              </a:spcBef>
              <a:spcAft>
                <a:spcPts val="0"/>
              </a:spcAft>
              <a:buClr>
                <a:schemeClr val="dk2"/>
              </a:buClr>
              <a:buSzPts val="1100"/>
              <a:buFont typeface="Nunito"/>
              <a:buChar char="○"/>
            </a:pPr>
            <a:r>
              <a:rPr lang="bg" sz="1100">
                <a:solidFill>
                  <a:schemeClr val="dk2"/>
                </a:solidFill>
                <a:latin typeface="Nunito"/>
                <a:ea typeface="Nunito"/>
                <a:cs typeface="Nunito"/>
                <a:sym typeface="Nunito"/>
              </a:rPr>
              <a:t>Adapter</a:t>
            </a:r>
            <a:endParaRPr sz="1100">
              <a:solidFill>
                <a:schemeClr val="dk2"/>
              </a:solidFill>
              <a:latin typeface="Nunito"/>
              <a:ea typeface="Nunito"/>
              <a:cs typeface="Nunito"/>
              <a:sym typeface="Nunito"/>
            </a:endParaRPr>
          </a:p>
          <a:p>
            <a:pPr indent="-298450" lvl="1" marL="914400" rtl="0" algn="l">
              <a:lnSpc>
                <a:spcPct val="115000"/>
              </a:lnSpc>
              <a:spcBef>
                <a:spcPts val="0"/>
              </a:spcBef>
              <a:spcAft>
                <a:spcPts val="0"/>
              </a:spcAft>
              <a:buClr>
                <a:schemeClr val="dk2"/>
              </a:buClr>
              <a:buSzPts val="1100"/>
              <a:buFont typeface="Nunito"/>
              <a:buChar char="○"/>
            </a:pPr>
            <a:r>
              <a:rPr lang="bg" sz="1100">
                <a:solidFill>
                  <a:schemeClr val="dk2"/>
                </a:solidFill>
                <a:latin typeface="Nunito"/>
                <a:ea typeface="Nunito"/>
                <a:cs typeface="Nunito"/>
                <a:sym typeface="Nunito"/>
              </a:rPr>
              <a:t>Bridge</a:t>
            </a:r>
            <a:endParaRPr sz="1100">
              <a:solidFill>
                <a:schemeClr val="dk2"/>
              </a:solidFill>
              <a:latin typeface="Nunito"/>
              <a:ea typeface="Nunito"/>
              <a:cs typeface="Nunito"/>
              <a:sym typeface="Nunito"/>
            </a:endParaRPr>
          </a:p>
          <a:p>
            <a:pPr indent="-298450" lvl="1" marL="914400" rtl="0" algn="l">
              <a:lnSpc>
                <a:spcPct val="115000"/>
              </a:lnSpc>
              <a:spcBef>
                <a:spcPts val="0"/>
              </a:spcBef>
              <a:spcAft>
                <a:spcPts val="0"/>
              </a:spcAft>
              <a:buClr>
                <a:schemeClr val="dk2"/>
              </a:buClr>
              <a:buSzPts val="1100"/>
              <a:buFont typeface="Nunito"/>
              <a:buChar char="○"/>
            </a:pPr>
            <a:r>
              <a:rPr lang="bg" sz="1100">
                <a:solidFill>
                  <a:schemeClr val="dk2"/>
                </a:solidFill>
                <a:latin typeface="Nunito"/>
                <a:ea typeface="Nunito"/>
                <a:cs typeface="Nunito"/>
                <a:sym typeface="Nunito"/>
              </a:rPr>
              <a:t>Composite</a:t>
            </a:r>
            <a:endParaRPr sz="1100">
              <a:solidFill>
                <a:schemeClr val="dk2"/>
              </a:solidFill>
              <a:latin typeface="Nunito"/>
              <a:ea typeface="Nunito"/>
              <a:cs typeface="Nunito"/>
              <a:sym typeface="Nunito"/>
            </a:endParaRPr>
          </a:p>
          <a:p>
            <a:pPr indent="-298450" lvl="1" marL="914400" rtl="0" algn="l">
              <a:lnSpc>
                <a:spcPct val="115000"/>
              </a:lnSpc>
              <a:spcBef>
                <a:spcPts val="0"/>
              </a:spcBef>
              <a:spcAft>
                <a:spcPts val="0"/>
              </a:spcAft>
              <a:buClr>
                <a:schemeClr val="dk2"/>
              </a:buClr>
              <a:buSzPts val="1100"/>
              <a:buFont typeface="Nunito"/>
              <a:buChar char="○"/>
            </a:pPr>
            <a:r>
              <a:rPr lang="bg" sz="1100">
                <a:solidFill>
                  <a:schemeClr val="dk2"/>
                </a:solidFill>
                <a:latin typeface="Nunito"/>
                <a:ea typeface="Nunito"/>
                <a:cs typeface="Nunito"/>
                <a:sym typeface="Nunito"/>
              </a:rPr>
              <a:t>Decorator</a:t>
            </a:r>
            <a:endParaRPr sz="1100">
              <a:solidFill>
                <a:schemeClr val="dk2"/>
              </a:solidFill>
              <a:latin typeface="Nunito"/>
              <a:ea typeface="Nunito"/>
              <a:cs typeface="Nunito"/>
              <a:sym typeface="Nunito"/>
            </a:endParaRPr>
          </a:p>
          <a:p>
            <a:pPr indent="-298450" lvl="1" marL="914400" rtl="0" algn="l">
              <a:lnSpc>
                <a:spcPct val="115000"/>
              </a:lnSpc>
              <a:spcBef>
                <a:spcPts val="0"/>
              </a:spcBef>
              <a:spcAft>
                <a:spcPts val="0"/>
              </a:spcAft>
              <a:buClr>
                <a:schemeClr val="dk2"/>
              </a:buClr>
              <a:buSzPts val="1100"/>
              <a:buFont typeface="Nunito"/>
              <a:buChar char="○"/>
            </a:pPr>
            <a:r>
              <a:rPr lang="bg" sz="1100">
                <a:solidFill>
                  <a:schemeClr val="dk2"/>
                </a:solidFill>
                <a:latin typeface="Nunito"/>
                <a:ea typeface="Nunito"/>
                <a:cs typeface="Nunito"/>
                <a:sym typeface="Nunito"/>
              </a:rPr>
              <a:t>Facade</a:t>
            </a:r>
            <a:endParaRPr sz="1100">
              <a:solidFill>
                <a:schemeClr val="dk2"/>
              </a:solidFill>
              <a:latin typeface="Nunito"/>
              <a:ea typeface="Nunito"/>
              <a:cs typeface="Nunito"/>
              <a:sym typeface="Nunito"/>
            </a:endParaRPr>
          </a:p>
          <a:p>
            <a:pPr indent="-298450" lvl="1" marL="914400" rtl="0" algn="l">
              <a:lnSpc>
                <a:spcPct val="115000"/>
              </a:lnSpc>
              <a:spcBef>
                <a:spcPts val="0"/>
              </a:spcBef>
              <a:spcAft>
                <a:spcPts val="0"/>
              </a:spcAft>
              <a:buClr>
                <a:schemeClr val="dk2"/>
              </a:buClr>
              <a:buSzPts val="1100"/>
              <a:buFont typeface="Nunito"/>
              <a:buChar char="○"/>
            </a:pPr>
            <a:r>
              <a:rPr lang="bg" sz="1100">
                <a:solidFill>
                  <a:schemeClr val="dk2"/>
                </a:solidFill>
                <a:latin typeface="Nunito"/>
                <a:ea typeface="Nunito"/>
                <a:cs typeface="Nunito"/>
                <a:sym typeface="Nunito"/>
              </a:rPr>
              <a:t>Flyweight</a:t>
            </a:r>
            <a:endParaRPr sz="1100">
              <a:solidFill>
                <a:schemeClr val="dk2"/>
              </a:solidFill>
              <a:latin typeface="Nunito"/>
              <a:ea typeface="Nunito"/>
              <a:cs typeface="Nunito"/>
              <a:sym typeface="Nunito"/>
            </a:endParaRPr>
          </a:p>
          <a:p>
            <a:pPr indent="-298450" lvl="1" marL="914400" rtl="0" algn="l">
              <a:lnSpc>
                <a:spcPct val="115000"/>
              </a:lnSpc>
              <a:spcBef>
                <a:spcPts val="0"/>
              </a:spcBef>
              <a:spcAft>
                <a:spcPts val="0"/>
              </a:spcAft>
              <a:buClr>
                <a:schemeClr val="dk2"/>
              </a:buClr>
              <a:buSzPts val="1100"/>
              <a:buFont typeface="Nunito"/>
              <a:buChar char="○"/>
            </a:pPr>
            <a:r>
              <a:rPr lang="bg" sz="1100">
                <a:solidFill>
                  <a:schemeClr val="dk2"/>
                </a:solidFill>
                <a:latin typeface="Nunito"/>
                <a:ea typeface="Nunito"/>
                <a:cs typeface="Nunito"/>
                <a:sym typeface="Nunito"/>
              </a:rPr>
              <a:t>Proxy</a:t>
            </a:r>
            <a:endParaRPr>
              <a:latin typeface="Nunito"/>
              <a:ea typeface="Nunito"/>
              <a:cs typeface="Nunito"/>
              <a:sym typeface="Nunito"/>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8" name="Shape 688"/>
        <p:cNvGrpSpPr/>
        <p:nvPr/>
      </p:nvGrpSpPr>
      <p:grpSpPr>
        <a:xfrm>
          <a:off x="0" y="0"/>
          <a:ext cx="0" cy="0"/>
          <a:chOff x="0" y="0"/>
          <a:chExt cx="0" cy="0"/>
        </a:xfrm>
      </p:grpSpPr>
      <p:sp>
        <p:nvSpPr>
          <p:cNvPr id="689" name="Google Shape;689;p84"/>
          <p:cNvSpPr txBox="1"/>
          <p:nvPr>
            <p:ph type="title"/>
          </p:nvPr>
        </p:nvSpPr>
        <p:spPr>
          <a:xfrm>
            <a:off x="1303800" y="335700"/>
            <a:ext cx="7030500" cy="720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bg"/>
              <a:t>Adapter</a:t>
            </a:r>
            <a:endParaRPr/>
          </a:p>
        </p:txBody>
      </p:sp>
      <p:sp>
        <p:nvSpPr>
          <p:cNvPr id="690" name="Google Shape;690;p84"/>
          <p:cNvSpPr txBox="1"/>
          <p:nvPr>
            <p:ph idx="1" type="body"/>
          </p:nvPr>
        </p:nvSpPr>
        <p:spPr>
          <a:xfrm>
            <a:off x="1303800" y="1056600"/>
            <a:ext cx="7030500" cy="852000"/>
          </a:xfrm>
          <a:prstGeom prst="rect">
            <a:avLst/>
          </a:prstGeom>
        </p:spPr>
        <p:txBody>
          <a:bodyPr anchorCtr="0" anchor="t" bIns="91425" lIns="91425" spcFirstLastPara="1" rIns="91425" wrap="square" tIns="91425">
            <a:normAutofit fontScale="62500" lnSpcReduction="20000"/>
          </a:bodyPr>
          <a:lstStyle/>
          <a:p>
            <a:pPr indent="0" lvl="0" marL="0" rtl="0" algn="l">
              <a:spcBef>
                <a:spcPts val="1800"/>
              </a:spcBef>
              <a:spcAft>
                <a:spcPts val="0"/>
              </a:spcAft>
              <a:buNone/>
            </a:pPr>
            <a:r>
              <a:rPr b="1" lang="bg" sz="1700">
                <a:solidFill>
                  <a:srgbClr val="444444"/>
                </a:solidFill>
                <a:highlight>
                  <a:srgbClr val="FFFFFF"/>
                </a:highlight>
                <a:latin typeface="Arial"/>
                <a:ea typeface="Arial"/>
                <a:cs typeface="Arial"/>
                <a:sym typeface="Arial"/>
              </a:rPr>
              <a:t>Intent</a:t>
            </a:r>
            <a:endParaRPr b="1" sz="1700">
              <a:solidFill>
                <a:srgbClr val="444444"/>
              </a:solidFill>
              <a:highlight>
                <a:srgbClr val="FFFFFF"/>
              </a:highlight>
              <a:latin typeface="Arial"/>
              <a:ea typeface="Arial"/>
              <a:cs typeface="Arial"/>
              <a:sym typeface="Arial"/>
            </a:endParaRPr>
          </a:p>
          <a:p>
            <a:pPr indent="0" lvl="0" marL="0" rtl="0" algn="l">
              <a:spcBef>
                <a:spcPts val="400"/>
              </a:spcBef>
              <a:spcAft>
                <a:spcPts val="0"/>
              </a:spcAft>
              <a:buNone/>
            </a:pPr>
            <a:r>
              <a:rPr lang="bg" sz="1200">
                <a:solidFill>
                  <a:srgbClr val="444444"/>
                </a:solidFill>
                <a:highlight>
                  <a:srgbClr val="FFFFFF"/>
                </a:highlight>
                <a:latin typeface="Arial"/>
                <a:ea typeface="Arial"/>
                <a:cs typeface="Arial"/>
                <a:sym typeface="Arial"/>
              </a:rPr>
              <a:t>Adapter is a structural design pattern that allows objects with incompatible interfaces to collaborate.</a:t>
            </a:r>
            <a:endParaRPr sz="1200">
              <a:solidFill>
                <a:srgbClr val="444444"/>
              </a:solidFill>
              <a:highlight>
                <a:srgbClr val="FFFFFF"/>
              </a:highlight>
              <a:latin typeface="Arial"/>
              <a:ea typeface="Arial"/>
              <a:cs typeface="Arial"/>
              <a:sym typeface="Arial"/>
            </a:endParaRPr>
          </a:p>
          <a:p>
            <a:pPr indent="0" lvl="0" marL="0" rtl="0" algn="l">
              <a:spcBef>
                <a:spcPts val="1800"/>
              </a:spcBef>
              <a:spcAft>
                <a:spcPts val="1200"/>
              </a:spcAft>
              <a:buNone/>
            </a:pPr>
            <a:r>
              <a:t/>
            </a:r>
            <a:endParaRPr/>
          </a:p>
        </p:txBody>
      </p:sp>
      <p:pic>
        <p:nvPicPr>
          <p:cNvPr id="691" name="Google Shape;691;p84"/>
          <p:cNvPicPr preferRelativeResize="0"/>
          <p:nvPr/>
        </p:nvPicPr>
        <p:blipFill>
          <a:blip r:embed="rId3">
            <a:alphaModFix/>
          </a:blip>
          <a:stretch>
            <a:fillRect/>
          </a:stretch>
        </p:blipFill>
        <p:spPr>
          <a:xfrm>
            <a:off x="2146325" y="1540200"/>
            <a:ext cx="4688160" cy="2930100"/>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5" name="Shape 695"/>
        <p:cNvGrpSpPr/>
        <p:nvPr/>
      </p:nvGrpSpPr>
      <p:grpSpPr>
        <a:xfrm>
          <a:off x="0" y="0"/>
          <a:ext cx="0" cy="0"/>
          <a:chOff x="0" y="0"/>
          <a:chExt cx="0" cy="0"/>
        </a:xfrm>
      </p:grpSpPr>
      <p:sp>
        <p:nvSpPr>
          <p:cNvPr id="696" name="Google Shape;696;p85"/>
          <p:cNvSpPr txBox="1"/>
          <p:nvPr>
            <p:ph idx="1" type="body"/>
          </p:nvPr>
        </p:nvSpPr>
        <p:spPr>
          <a:xfrm>
            <a:off x="1308775" y="263975"/>
            <a:ext cx="7030500" cy="1898700"/>
          </a:xfrm>
          <a:prstGeom prst="rect">
            <a:avLst/>
          </a:prstGeom>
        </p:spPr>
        <p:txBody>
          <a:bodyPr anchorCtr="0" anchor="t" bIns="91425" lIns="91425" spcFirstLastPara="1" rIns="91425" wrap="square" tIns="91425">
            <a:normAutofit fontScale="92500" lnSpcReduction="20000"/>
          </a:bodyPr>
          <a:lstStyle/>
          <a:p>
            <a:pPr indent="0" lvl="0" marL="0" rtl="0" algn="l">
              <a:spcBef>
                <a:spcPts val="1800"/>
              </a:spcBef>
              <a:spcAft>
                <a:spcPts val="0"/>
              </a:spcAft>
              <a:buNone/>
            </a:pPr>
            <a:r>
              <a:rPr b="1" lang="bg" sz="1700">
                <a:solidFill>
                  <a:srgbClr val="444444"/>
                </a:solidFill>
                <a:highlight>
                  <a:srgbClr val="FFFFFF"/>
                </a:highlight>
                <a:latin typeface="Arial"/>
                <a:ea typeface="Arial"/>
                <a:cs typeface="Arial"/>
                <a:sym typeface="Arial"/>
              </a:rPr>
              <a:t>Problem</a:t>
            </a:r>
            <a:endParaRPr b="1" sz="1700">
              <a:solidFill>
                <a:srgbClr val="444444"/>
              </a:solidFill>
              <a:highlight>
                <a:srgbClr val="FFFFFF"/>
              </a:highlight>
              <a:latin typeface="Arial"/>
              <a:ea typeface="Arial"/>
              <a:cs typeface="Arial"/>
              <a:sym typeface="Arial"/>
            </a:endParaRPr>
          </a:p>
          <a:p>
            <a:pPr indent="0" lvl="0" marL="0" rtl="0" algn="l">
              <a:spcBef>
                <a:spcPts val="400"/>
              </a:spcBef>
              <a:spcAft>
                <a:spcPts val="0"/>
              </a:spcAft>
              <a:buNone/>
            </a:pPr>
            <a:r>
              <a:rPr lang="bg" sz="1200">
                <a:solidFill>
                  <a:srgbClr val="444444"/>
                </a:solidFill>
                <a:highlight>
                  <a:srgbClr val="FFFFFF"/>
                </a:highlight>
                <a:latin typeface="Arial"/>
                <a:ea typeface="Arial"/>
                <a:cs typeface="Arial"/>
                <a:sym typeface="Arial"/>
              </a:rPr>
              <a:t>Imagine that you’re creating a stock market monitoring app. The app downloads the stock data from multiple sources in XML format and then displays nice-looking charts and diagrams for the user.</a:t>
            </a:r>
            <a:endParaRPr sz="1200">
              <a:solidFill>
                <a:srgbClr val="444444"/>
              </a:solidFill>
              <a:highlight>
                <a:srgbClr val="FFFFFF"/>
              </a:highlight>
              <a:latin typeface="Arial"/>
              <a:ea typeface="Arial"/>
              <a:cs typeface="Arial"/>
              <a:sym typeface="Arial"/>
            </a:endParaRPr>
          </a:p>
          <a:p>
            <a:pPr indent="0" lvl="0" marL="0" rtl="0" algn="l">
              <a:spcBef>
                <a:spcPts val="1800"/>
              </a:spcBef>
              <a:spcAft>
                <a:spcPts val="0"/>
              </a:spcAft>
              <a:buNone/>
            </a:pPr>
            <a:r>
              <a:rPr lang="bg" sz="1200">
                <a:solidFill>
                  <a:srgbClr val="444444"/>
                </a:solidFill>
                <a:highlight>
                  <a:srgbClr val="FFFFFF"/>
                </a:highlight>
                <a:latin typeface="Arial"/>
                <a:ea typeface="Arial"/>
                <a:cs typeface="Arial"/>
                <a:sym typeface="Arial"/>
              </a:rPr>
              <a:t>At some point, you decide to improve the app by integrating a smart 3rd-party analytics library. But there’s a catch: the analytics library only works with data in JSON format.</a:t>
            </a:r>
            <a:endParaRPr sz="1200">
              <a:solidFill>
                <a:srgbClr val="444444"/>
              </a:solidFill>
              <a:highlight>
                <a:srgbClr val="FFFFFF"/>
              </a:highlight>
              <a:latin typeface="Arial"/>
              <a:ea typeface="Arial"/>
              <a:cs typeface="Arial"/>
              <a:sym typeface="Arial"/>
            </a:endParaRPr>
          </a:p>
          <a:p>
            <a:pPr indent="0" lvl="0" marL="0" rtl="0" algn="l">
              <a:spcBef>
                <a:spcPts val="18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pic>
        <p:nvPicPr>
          <p:cNvPr id="697" name="Google Shape;697;p85"/>
          <p:cNvPicPr preferRelativeResize="0"/>
          <p:nvPr/>
        </p:nvPicPr>
        <p:blipFill>
          <a:blip r:embed="rId3">
            <a:alphaModFix/>
          </a:blip>
          <a:stretch>
            <a:fillRect/>
          </a:stretch>
        </p:blipFill>
        <p:spPr>
          <a:xfrm>
            <a:off x="1957825" y="1714925"/>
            <a:ext cx="5048250" cy="2095500"/>
          </a:xfrm>
          <a:prstGeom prst="rect">
            <a:avLst/>
          </a:prstGeom>
          <a:noFill/>
          <a:ln>
            <a:noFill/>
          </a:ln>
        </p:spPr>
      </p:pic>
      <p:sp>
        <p:nvSpPr>
          <p:cNvPr id="698" name="Google Shape;698;p85"/>
          <p:cNvSpPr txBox="1"/>
          <p:nvPr/>
        </p:nvSpPr>
        <p:spPr>
          <a:xfrm>
            <a:off x="2207200" y="4032475"/>
            <a:ext cx="48558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bg" sz="1050">
                <a:solidFill>
                  <a:srgbClr val="999999"/>
                </a:solidFill>
                <a:highlight>
                  <a:srgbClr val="FFFFFF"/>
                </a:highlight>
              </a:rPr>
              <a:t>You can’t use the analytics library “as is” because it expects the data in a format that’s incompatible with your app.</a:t>
            </a:r>
            <a:endParaRPr>
              <a:latin typeface="Nunito"/>
              <a:ea typeface="Nunito"/>
              <a:cs typeface="Nunito"/>
              <a:sym typeface="Nunito"/>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sp>
        <p:nvSpPr>
          <p:cNvPr id="703" name="Google Shape;703;p86"/>
          <p:cNvSpPr txBox="1"/>
          <p:nvPr>
            <p:ph idx="1" type="body"/>
          </p:nvPr>
        </p:nvSpPr>
        <p:spPr>
          <a:xfrm>
            <a:off x="1254200" y="799675"/>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bg" sz="1200">
                <a:solidFill>
                  <a:srgbClr val="444444"/>
                </a:solidFill>
                <a:highlight>
                  <a:srgbClr val="FFFFFF"/>
                </a:highlight>
                <a:latin typeface="Arial"/>
                <a:ea typeface="Arial"/>
                <a:cs typeface="Arial"/>
                <a:sym typeface="Arial"/>
              </a:rPr>
              <a:t>You could change the library to work with XML. However, this might break some existing code that relies on the library. And worse, you might not have access to the library’s source code in the first place, making this approach impossible.</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sp>
        <p:nvSpPr>
          <p:cNvPr id="708" name="Google Shape;708;p87"/>
          <p:cNvSpPr txBox="1"/>
          <p:nvPr>
            <p:ph idx="1" type="body"/>
          </p:nvPr>
        </p:nvSpPr>
        <p:spPr>
          <a:xfrm>
            <a:off x="1303800" y="788625"/>
            <a:ext cx="7030500" cy="3743100"/>
          </a:xfrm>
          <a:prstGeom prst="rect">
            <a:avLst/>
          </a:prstGeom>
        </p:spPr>
        <p:txBody>
          <a:bodyPr anchorCtr="0" anchor="t" bIns="91425" lIns="91425" spcFirstLastPara="1" rIns="91425" wrap="square" tIns="91425">
            <a:normAutofit fontScale="92500" lnSpcReduction="20000"/>
          </a:bodyPr>
          <a:lstStyle/>
          <a:p>
            <a:pPr indent="0" lvl="0" marL="0" rtl="0" algn="l">
              <a:spcBef>
                <a:spcPts val="1800"/>
              </a:spcBef>
              <a:spcAft>
                <a:spcPts val="0"/>
              </a:spcAft>
              <a:buNone/>
            </a:pPr>
            <a:r>
              <a:rPr b="1" lang="bg" sz="1700">
                <a:solidFill>
                  <a:srgbClr val="444444"/>
                </a:solidFill>
                <a:highlight>
                  <a:srgbClr val="FFFFFF"/>
                </a:highlight>
                <a:latin typeface="Arial"/>
                <a:ea typeface="Arial"/>
                <a:cs typeface="Arial"/>
                <a:sym typeface="Arial"/>
              </a:rPr>
              <a:t>Solution</a:t>
            </a:r>
            <a:endParaRPr b="1" sz="1700">
              <a:solidFill>
                <a:srgbClr val="444444"/>
              </a:solidFill>
              <a:highlight>
                <a:srgbClr val="FFFFFF"/>
              </a:highlight>
              <a:latin typeface="Arial"/>
              <a:ea typeface="Arial"/>
              <a:cs typeface="Arial"/>
              <a:sym typeface="Arial"/>
            </a:endParaRPr>
          </a:p>
          <a:p>
            <a:pPr indent="0" lvl="0" marL="0" rtl="0" algn="l">
              <a:spcBef>
                <a:spcPts val="400"/>
              </a:spcBef>
              <a:spcAft>
                <a:spcPts val="0"/>
              </a:spcAft>
              <a:buNone/>
            </a:pPr>
            <a:r>
              <a:rPr lang="bg" sz="1200">
                <a:solidFill>
                  <a:srgbClr val="444444"/>
                </a:solidFill>
                <a:highlight>
                  <a:srgbClr val="FFFFFF"/>
                </a:highlight>
                <a:latin typeface="Arial"/>
                <a:ea typeface="Arial"/>
                <a:cs typeface="Arial"/>
                <a:sym typeface="Arial"/>
              </a:rPr>
              <a:t>You can create an </a:t>
            </a:r>
            <a:r>
              <a:rPr i="1" lang="bg" sz="1200">
                <a:solidFill>
                  <a:srgbClr val="444444"/>
                </a:solidFill>
                <a:highlight>
                  <a:srgbClr val="FFFFFF"/>
                </a:highlight>
                <a:latin typeface="Arial"/>
                <a:ea typeface="Arial"/>
                <a:cs typeface="Arial"/>
                <a:sym typeface="Arial"/>
              </a:rPr>
              <a:t>adapter</a:t>
            </a:r>
            <a:r>
              <a:rPr lang="bg" sz="1200">
                <a:solidFill>
                  <a:srgbClr val="444444"/>
                </a:solidFill>
                <a:highlight>
                  <a:srgbClr val="FFFFFF"/>
                </a:highlight>
                <a:latin typeface="Arial"/>
                <a:ea typeface="Arial"/>
                <a:cs typeface="Arial"/>
                <a:sym typeface="Arial"/>
              </a:rPr>
              <a:t>. This is a special object that converts the interface of one object so that another object can understand it.</a:t>
            </a:r>
            <a:endParaRPr sz="1200">
              <a:solidFill>
                <a:srgbClr val="444444"/>
              </a:solidFill>
              <a:highlight>
                <a:srgbClr val="FFFFFF"/>
              </a:highlight>
              <a:latin typeface="Arial"/>
              <a:ea typeface="Arial"/>
              <a:cs typeface="Arial"/>
              <a:sym typeface="Arial"/>
            </a:endParaRPr>
          </a:p>
          <a:p>
            <a:pPr indent="0" lvl="0" marL="0" rtl="0" algn="l">
              <a:spcBef>
                <a:spcPts val="1800"/>
              </a:spcBef>
              <a:spcAft>
                <a:spcPts val="0"/>
              </a:spcAft>
              <a:buNone/>
            </a:pPr>
            <a:r>
              <a:rPr lang="bg" sz="1200">
                <a:solidFill>
                  <a:srgbClr val="444444"/>
                </a:solidFill>
                <a:highlight>
                  <a:srgbClr val="FFFFFF"/>
                </a:highlight>
                <a:latin typeface="Arial"/>
                <a:ea typeface="Arial"/>
                <a:cs typeface="Arial"/>
                <a:sym typeface="Arial"/>
              </a:rPr>
              <a:t>An adapter wraps one of the objects to hide the complexity of conversion happening behind the scenes. The wrapped object isn’t even aware of the adapter. For example, you can wrap an object that operates in meters and kilometers with an adapter that converts all of the data to imperial units such as feet and miles.</a:t>
            </a:r>
            <a:endParaRPr sz="1200">
              <a:solidFill>
                <a:srgbClr val="444444"/>
              </a:solidFill>
              <a:highlight>
                <a:srgbClr val="FFFFFF"/>
              </a:highlight>
              <a:latin typeface="Arial"/>
              <a:ea typeface="Arial"/>
              <a:cs typeface="Arial"/>
              <a:sym typeface="Arial"/>
            </a:endParaRPr>
          </a:p>
          <a:p>
            <a:pPr indent="0" lvl="0" marL="0" rtl="0" algn="l">
              <a:spcBef>
                <a:spcPts val="1800"/>
              </a:spcBef>
              <a:spcAft>
                <a:spcPts val="0"/>
              </a:spcAft>
              <a:buNone/>
            </a:pPr>
            <a:r>
              <a:rPr lang="bg" sz="1200">
                <a:solidFill>
                  <a:srgbClr val="444444"/>
                </a:solidFill>
                <a:highlight>
                  <a:srgbClr val="FFFFFF"/>
                </a:highlight>
                <a:latin typeface="Arial"/>
                <a:ea typeface="Arial"/>
                <a:cs typeface="Arial"/>
                <a:sym typeface="Arial"/>
              </a:rPr>
              <a:t>Adapters can not only convert data into various formats but can also help objects with different interfaces collaborate. Here’s how it works:</a:t>
            </a:r>
            <a:endParaRPr sz="1200">
              <a:solidFill>
                <a:srgbClr val="444444"/>
              </a:solidFill>
              <a:highlight>
                <a:srgbClr val="FFFFFF"/>
              </a:highlight>
              <a:latin typeface="Arial"/>
              <a:ea typeface="Arial"/>
              <a:cs typeface="Arial"/>
              <a:sym typeface="Arial"/>
            </a:endParaRPr>
          </a:p>
          <a:p>
            <a:pPr indent="-299085" lvl="0" marL="457200" rtl="0" algn="l">
              <a:spcBef>
                <a:spcPts val="1800"/>
              </a:spcBef>
              <a:spcAft>
                <a:spcPts val="0"/>
              </a:spcAft>
              <a:buClr>
                <a:srgbClr val="444444"/>
              </a:buClr>
              <a:buSzPct val="100000"/>
              <a:buFont typeface="Arial"/>
              <a:buAutoNum type="arabicPeriod"/>
            </a:pPr>
            <a:r>
              <a:rPr lang="bg" sz="1200">
                <a:solidFill>
                  <a:srgbClr val="444444"/>
                </a:solidFill>
                <a:highlight>
                  <a:srgbClr val="FFFFFF"/>
                </a:highlight>
                <a:latin typeface="Arial"/>
                <a:ea typeface="Arial"/>
                <a:cs typeface="Arial"/>
                <a:sym typeface="Arial"/>
              </a:rPr>
              <a:t>The adapter gets an interface, compatible with one of the existing objects.</a:t>
            </a:r>
            <a:endParaRPr sz="1200">
              <a:solidFill>
                <a:srgbClr val="444444"/>
              </a:solidFill>
              <a:highlight>
                <a:srgbClr val="FFFFFF"/>
              </a:highlight>
              <a:latin typeface="Arial"/>
              <a:ea typeface="Arial"/>
              <a:cs typeface="Arial"/>
              <a:sym typeface="Arial"/>
            </a:endParaRPr>
          </a:p>
          <a:p>
            <a:pPr indent="-299085" lvl="0" marL="457200" rtl="0" algn="l">
              <a:spcBef>
                <a:spcPts val="0"/>
              </a:spcBef>
              <a:spcAft>
                <a:spcPts val="0"/>
              </a:spcAft>
              <a:buClr>
                <a:srgbClr val="444444"/>
              </a:buClr>
              <a:buSzPct val="100000"/>
              <a:buFont typeface="Arial"/>
              <a:buAutoNum type="arabicPeriod"/>
            </a:pPr>
            <a:r>
              <a:rPr lang="bg" sz="1200">
                <a:solidFill>
                  <a:srgbClr val="444444"/>
                </a:solidFill>
                <a:highlight>
                  <a:srgbClr val="FFFFFF"/>
                </a:highlight>
                <a:latin typeface="Arial"/>
                <a:ea typeface="Arial"/>
                <a:cs typeface="Arial"/>
                <a:sym typeface="Arial"/>
              </a:rPr>
              <a:t>Using this interface, the existing object can safely call the adapter’s methods.</a:t>
            </a:r>
            <a:endParaRPr sz="1200">
              <a:solidFill>
                <a:srgbClr val="444444"/>
              </a:solidFill>
              <a:highlight>
                <a:srgbClr val="FFFFFF"/>
              </a:highlight>
              <a:latin typeface="Arial"/>
              <a:ea typeface="Arial"/>
              <a:cs typeface="Arial"/>
              <a:sym typeface="Arial"/>
            </a:endParaRPr>
          </a:p>
          <a:p>
            <a:pPr indent="-299085" lvl="0" marL="457200" rtl="0" algn="l">
              <a:spcBef>
                <a:spcPts val="0"/>
              </a:spcBef>
              <a:spcAft>
                <a:spcPts val="0"/>
              </a:spcAft>
              <a:buClr>
                <a:srgbClr val="444444"/>
              </a:buClr>
              <a:buSzPct val="100000"/>
              <a:buFont typeface="Arial"/>
              <a:buAutoNum type="arabicPeriod"/>
            </a:pPr>
            <a:r>
              <a:rPr lang="bg" sz="1200">
                <a:solidFill>
                  <a:srgbClr val="444444"/>
                </a:solidFill>
                <a:highlight>
                  <a:srgbClr val="FFFFFF"/>
                </a:highlight>
                <a:latin typeface="Arial"/>
                <a:ea typeface="Arial"/>
                <a:cs typeface="Arial"/>
                <a:sym typeface="Arial"/>
              </a:rPr>
              <a:t>Upon receiving a call, the adapter passes the request to the second object, but in a format and order that the second object expects.</a:t>
            </a:r>
            <a:endParaRPr sz="1200">
              <a:solidFill>
                <a:srgbClr val="444444"/>
              </a:solidFill>
              <a:highlight>
                <a:srgbClr val="FFFFFF"/>
              </a:highlight>
              <a:latin typeface="Arial"/>
              <a:ea typeface="Arial"/>
              <a:cs typeface="Arial"/>
              <a:sym typeface="Arial"/>
            </a:endParaRPr>
          </a:p>
          <a:p>
            <a:pPr indent="0" lvl="0" marL="0" rtl="0" algn="l">
              <a:spcBef>
                <a:spcPts val="1800"/>
              </a:spcBef>
              <a:spcAft>
                <a:spcPts val="0"/>
              </a:spcAft>
              <a:buNone/>
            </a:pPr>
            <a:r>
              <a:rPr lang="bg" sz="1200">
                <a:solidFill>
                  <a:srgbClr val="444444"/>
                </a:solidFill>
                <a:highlight>
                  <a:srgbClr val="FFFFFF"/>
                </a:highlight>
                <a:latin typeface="Arial"/>
                <a:ea typeface="Arial"/>
                <a:cs typeface="Arial"/>
                <a:sym typeface="Arial"/>
              </a:rPr>
              <a:t>Sometimes it’s even possible to create a two-way adapter that can convert the calls in both directions.</a:t>
            </a:r>
            <a:endParaRPr sz="1200">
              <a:solidFill>
                <a:srgbClr val="444444"/>
              </a:solidFill>
              <a:highlight>
                <a:srgbClr val="FFFFFF"/>
              </a:highlight>
              <a:latin typeface="Arial"/>
              <a:ea typeface="Arial"/>
              <a:cs typeface="Arial"/>
              <a:sym typeface="Arial"/>
            </a:endParaRPr>
          </a:p>
          <a:p>
            <a:pPr indent="0" lvl="0" marL="0" rtl="0" algn="l">
              <a:spcBef>
                <a:spcPts val="1800"/>
              </a:spcBef>
              <a:spcAft>
                <a:spcPts val="1200"/>
              </a:spcAft>
              <a:buNone/>
            </a:pPr>
            <a:r>
              <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pic>
        <p:nvPicPr>
          <p:cNvPr id="713" name="Google Shape;713;p88"/>
          <p:cNvPicPr preferRelativeResize="0"/>
          <p:nvPr/>
        </p:nvPicPr>
        <p:blipFill>
          <a:blip r:embed="rId3">
            <a:alphaModFix/>
          </a:blip>
          <a:stretch>
            <a:fillRect/>
          </a:stretch>
        </p:blipFill>
        <p:spPr>
          <a:xfrm>
            <a:off x="1645350" y="236725"/>
            <a:ext cx="5048250" cy="3333750"/>
          </a:xfrm>
          <a:prstGeom prst="rect">
            <a:avLst/>
          </a:prstGeom>
          <a:noFill/>
          <a:ln>
            <a:noFill/>
          </a:ln>
        </p:spPr>
      </p:pic>
      <p:sp>
        <p:nvSpPr>
          <p:cNvPr id="714" name="Google Shape;714;p88"/>
          <p:cNvSpPr txBox="1"/>
          <p:nvPr/>
        </p:nvSpPr>
        <p:spPr>
          <a:xfrm>
            <a:off x="1388800" y="3665425"/>
            <a:ext cx="64578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bg" sz="1200">
                <a:solidFill>
                  <a:srgbClr val="444444"/>
                </a:solidFill>
                <a:highlight>
                  <a:srgbClr val="FFFFFF"/>
                </a:highlight>
              </a:rPr>
              <a:t>Let’s get back to our stock market app. To solve the dilemma of incompatible formats, you can create XML-to-JSON adapters for every class of the analytics library that your code works with directly. Then you adjust your code to communicate with the library only via these adapters. When an adapter receives a call, it translates the incoming XML data into a JSON structure and passes the call to the appropriate methods of a wrapped analytics object.</a:t>
            </a:r>
            <a:endParaRPr>
              <a:latin typeface="Nunito"/>
              <a:ea typeface="Nunito"/>
              <a:cs typeface="Nunito"/>
              <a:sym typeface="Nunito"/>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p89"/>
          <p:cNvSpPr txBox="1"/>
          <p:nvPr>
            <p:ph type="title"/>
          </p:nvPr>
        </p:nvSpPr>
        <p:spPr>
          <a:xfrm>
            <a:off x="1303800" y="261300"/>
            <a:ext cx="7030500" cy="646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bg"/>
              <a:t>Bridge</a:t>
            </a:r>
            <a:endParaRPr/>
          </a:p>
        </p:txBody>
      </p:sp>
      <p:sp>
        <p:nvSpPr>
          <p:cNvPr id="720" name="Google Shape;720;p89"/>
          <p:cNvSpPr txBox="1"/>
          <p:nvPr>
            <p:ph idx="1" type="body"/>
          </p:nvPr>
        </p:nvSpPr>
        <p:spPr>
          <a:xfrm>
            <a:off x="1303800" y="928625"/>
            <a:ext cx="7030500" cy="1362900"/>
          </a:xfrm>
          <a:prstGeom prst="rect">
            <a:avLst/>
          </a:prstGeom>
        </p:spPr>
        <p:txBody>
          <a:bodyPr anchorCtr="0" anchor="t" bIns="91425" lIns="91425" spcFirstLastPara="1" rIns="91425" wrap="square" tIns="91425">
            <a:normAutofit fontScale="92500"/>
          </a:bodyPr>
          <a:lstStyle/>
          <a:p>
            <a:pPr indent="0" lvl="0" marL="0" rtl="0" algn="l">
              <a:spcBef>
                <a:spcPts val="1800"/>
              </a:spcBef>
              <a:spcAft>
                <a:spcPts val="0"/>
              </a:spcAft>
              <a:buNone/>
            </a:pPr>
            <a:r>
              <a:rPr b="1" lang="bg" sz="1700">
                <a:solidFill>
                  <a:srgbClr val="444444"/>
                </a:solidFill>
                <a:highlight>
                  <a:srgbClr val="FFFFFF"/>
                </a:highlight>
                <a:latin typeface="Arial"/>
                <a:ea typeface="Arial"/>
                <a:cs typeface="Arial"/>
                <a:sym typeface="Arial"/>
              </a:rPr>
              <a:t>Intent</a:t>
            </a:r>
            <a:endParaRPr b="1" sz="1700">
              <a:solidFill>
                <a:srgbClr val="444444"/>
              </a:solidFill>
              <a:highlight>
                <a:srgbClr val="FFFFFF"/>
              </a:highlight>
              <a:latin typeface="Arial"/>
              <a:ea typeface="Arial"/>
              <a:cs typeface="Arial"/>
              <a:sym typeface="Arial"/>
            </a:endParaRPr>
          </a:p>
          <a:p>
            <a:pPr indent="0" lvl="0" marL="0" rtl="0" algn="l">
              <a:spcBef>
                <a:spcPts val="400"/>
              </a:spcBef>
              <a:spcAft>
                <a:spcPts val="0"/>
              </a:spcAft>
              <a:buNone/>
            </a:pPr>
            <a:r>
              <a:rPr lang="bg" sz="1200">
                <a:solidFill>
                  <a:srgbClr val="444444"/>
                </a:solidFill>
                <a:highlight>
                  <a:srgbClr val="FFFFFF"/>
                </a:highlight>
                <a:latin typeface="Arial"/>
                <a:ea typeface="Arial"/>
                <a:cs typeface="Arial"/>
                <a:sym typeface="Arial"/>
              </a:rPr>
              <a:t>Bridge is a structural design pattern that lets you split a large class or a set of closely related classes into two separate hierarchies—abstraction and implementation—which can be developed independently of each other.</a:t>
            </a:r>
            <a:endParaRPr sz="1200">
              <a:solidFill>
                <a:srgbClr val="444444"/>
              </a:solidFill>
              <a:highlight>
                <a:srgbClr val="FFFFFF"/>
              </a:highlight>
              <a:latin typeface="Arial"/>
              <a:ea typeface="Arial"/>
              <a:cs typeface="Arial"/>
              <a:sym typeface="Arial"/>
            </a:endParaRPr>
          </a:p>
          <a:p>
            <a:pPr indent="0" lvl="0" marL="0" rtl="0" algn="l">
              <a:spcBef>
                <a:spcPts val="1800"/>
              </a:spcBef>
              <a:spcAft>
                <a:spcPts val="1200"/>
              </a:spcAft>
              <a:buNone/>
            </a:pPr>
            <a:r>
              <a:t/>
            </a:r>
            <a:endParaRPr/>
          </a:p>
        </p:txBody>
      </p:sp>
      <p:pic>
        <p:nvPicPr>
          <p:cNvPr id="721" name="Google Shape;721;p89"/>
          <p:cNvPicPr preferRelativeResize="0"/>
          <p:nvPr/>
        </p:nvPicPr>
        <p:blipFill>
          <a:blip r:embed="rId3">
            <a:alphaModFix/>
          </a:blip>
          <a:stretch>
            <a:fillRect/>
          </a:stretch>
        </p:blipFill>
        <p:spPr>
          <a:xfrm>
            <a:off x="2534263" y="1848725"/>
            <a:ext cx="4075480" cy="2547175"/>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90"/>
          <p:cNvSpPr txBox="1"/>
          <p:nvPr>
            <p:ph idx="1" type="body"/>
          </p:nvPr>
        </p:nvSpPr>
        <p:spPr>
          <a:xfrm>
            <a:off x="1298850" y="214375"/>
            <a:ext cx="7030500" cy="2541600"/>
          </a:xfrm>
          <a:prstGeom prst="rect">
            <a:avLst/>
          </a:prstGeom>
        </p:spPr>
        <p:txBody>
          <a:bodyPr anchorCtr="0" anchor="t" bIns="91425" lIns="91425" spcFirstLastPara="1" rIns="91425" wrap="square" tIns="91425">
            <a:normAutofit/>
          </a:bodyPr>
          <a:lstStyle/>
          <a:p>
            <a:pPr indent="0" lvl="0" marL="0" rtl="0" algn="l">
              <a:spcBef>
                <a:spcPts val="1800"/>
              </a:spcBef>
              <a:spcAft>
                <a:spcPts val="0"/>
              </a:spcAft>
              <a:buNone/>
            </a:pPr>
            <a:r>
              <a:rPr b="1" lang="bg" sz="1700">
                <a:solidFill>
                  <a:srgbClr val="444444"/>
                </a:solidFill>
                <a:highlight>
                  <a:srgbClr val="FFFFFF"/>
                </a:highlight>
                <a:latin typeface="Arial"/>
                <a:ea typeface="Arial"/>
                <a:cs typeface="Arial"/>
                <a:sym typeface="Arial"/>
              </a:rPr>
              <a:t>Problem</a:t>
            </a:r>
            <a:endParaRPr b="1" sz="1700">
              <a:solidFill>
                <a:srgbClr val="444444"/>
              </a:solidFill>
              <a:highlight>
                <a:srgbClr val="FFFFFF"/>
              </a:highlight>
              <a:latin typeface="Arial"/>
              <a:ea typeface="Arial"/>
              <a:cs typeface="Arial"/>
              <a:sym typeface="Arial"/>
            </a:endParaRPr>
          </a:p>
          <a:p>
            <a:pPr indent="0" lvl="0" marL="0" rtl="0" algn="l">
              <a:spcBef>
                <a:spcPts val="400"/>
              </a:spcBef>
              <a:spcAft>
                <a:spcPts val="0"/>
              </a:spcAft>
              <a:buNone/>
            </a:pPr>
            <a:r>
              <a:rPr i="1" lang="bg" sz="1200">
                <a:solidFill>
                  <a:srgbClr val="444444"/>
                </a:solidFill>
                <a:highlight>
                  <a:srgbClr val="FFFFFF"/>
                </a:highlight>
                <a:latin typeface="Arial"/>
                <a:ea typeface="Arial"/>
                <a:cs typeface="Arial"/>
                <a:sym typeface="Arial"/>
              </a:rPr>
              <a:t>Abstraction?</a:t>
            </a:r>
            <a:r>
              <a:rPr lang="bg" sz="1200">
                <a:solidFill>
                  <a:srgbClr val="444444"/>
                </a:solidFill>
                <a:highlight>
                  <a:srgbClr val="FFFFFF"/>
                </a:highlight>
                <a:latin typeface="Arial"/>
                <a:ea typeface="Arial"/>
                <a:cs typeface="Arial"/>
                <a:sym typeface="Arial"/>
              </a:rPr>
              <a:t> </a:t>
            </a:r>
            <a:r>
              <a:rPr i="1" lang="bg" sz="1200">
                <a:solidFill>
                  <a:srgbClr val="444444"/>
                </a:solidFill>
                <a:highlight>
                  <a:srgbClr val="FFFFFF"/>
                </a:highlight>
                <a:latin typeface="Arial"/>
                <a:ea typeface="Arial"/>
                <a:cs typeface="Arial"/>
                <a:sym typeface="Arial"/>
              </a:rPr>
              <a:t>Implementation?</a:t>
            </a:r>
            <a:r>
              <a:rPr lang="bg" sz="1200">
                <a:solidFill>
                  <a:srgbClr val="444444"/>
                </a:solidFill>
                <a:highlight>
                  <a:srgbClr val="FFFFFF"/>
                </a:highlight>
                <a:latin typeface="Arial"/>
                <a:ea typeface="Arial"/>
                <a:cs typeface="Arial"/>
                <a:sym typeface="Arial"/>
              </a:rPr>
              <a:t> Sound scary? Stay calm and let’s consider a simple example.</a:t>
            </a:r>
            <a:endParaRPr sz="1200">
              <a:solidFill>
                <a:srgbClr val="444444"/>
              </a:solidFill>
              <a:highlight>
                <a:srgbClr val="FFFFFF"/>
              </a:highlight>
              <a:latin typeface="Arial"/>
              <a:ea typeface="Arial"/>
              <a:cs typeface="Arial"/>
              <a:sym typeface="Arial"/>
            </a:endParaRPr>
          </a:p>
          <a:p>
            <a:pPr indent="0" lvl="0" marL="0" rtl="0" algn="l">
              <a:spcBef>
                <a:spcPts val="1800"/>
              </a:spcBef>
              <a:spcAft>
                <a:spcPts val="0"/>
              </a:spcAft>
              <a:buNone/>
            </a:pPr>
            <a:r>
              <a:rPr lang="bg" sz="1200">
                <a:solidFill>
                  <a:srgbClr val="444444"/>
                </a:solidFill>
                <a:highlight>
                  <a:srgbClr val="FFFFFF"/>
                </a:highlight>
                <a:latin typeface="Arial"/>
                <a:ea typeface="Arial"/>
                <a:cs typeface="Arial"/>
                <a:sym typeface="Arial"/>
              </a:rPr>
              <a:t>Say you have a geometric </a:t>
            </a:r>
            <a:r>
              <a:rPr lang="bg" sz="1200">
                <a:solidFill>
                  <a:srgbClr val="444444"/>
                </a:solidFill>
                <a:highlight>
                  <a:srgbClr val="EEEEEE"/>
                </a:highlight>
                <a:latin typeface="Courier New"/>
                <a:ea typeface="Courier New"/>
                <a:cs typeface="Courier New"/>
                <a:sym typeface="Courier New"/>
              </a:rPr>
              <a:t>Shape</a:t>
            </a:r>
            <a:r>
              <a:rPr lang="bg" sz="1200">
                <a:solidFill>
                  <a:srgbClr val="444444"/>
                </a:solidFill>
                <a:highlight>
                  <a:srgbClr val="FFFFFF"/>
                </a:highlight>
                <a:latin typeface="Arial"/>
                <a:ea typeface="Arial"/>
                <a:cs typeface="Arial"/>
                <a:sym typeface="Arial"/>
              </a:rPr>
              <a:t> class with a pair of subclasses: </a:t>
            </a:r>
            <a:r>
              <a:rPr lang="bg" sz="1200">
                <a:solidFill>
                  <a:srgbClr val="444444"/>
                </a:solidFill>
                <a:highlight>
                  <a:srgbClr val="EEEEEE"/>
                </a:highlight>
                <a:latin typeface="Courier New"/>
                <a:ea typeface="Courier New"/>
                <a:cs typeface="Courier New"/>
                <a:sym typeface="Courier New"/>
              </a:rPr>
              <a:t>Circle</a:t>
            </a:r>
            <a:r>
              <a:rPr lang="bg" sz="1200">
                <a:solidFill>
                  <a:srgbClr val="444444"/>
                </a:solidFill>
                <a:highlight>
                  <a:srgbClr val="FFFFFF"/>
                </a:highlight>
                <a:latin typeface="Arial"/>
                <a:ea typeface="Arial"/>
                <a:cs typeface="Arial"/>
                <a:sym typeface="Arial"/>
              </a:rPr>
              <a:t> and </a:t>
            </a:r>
            <a:r>
              <a:rPr lang="bg" sz="1200">
                <a:solidFill>
                  <a:srgbClr val="444444"/>
                </a:solidFill>
                <a:highlight>
                  <a:srgbClr val="EEEEEE"/>
                </a:highlight>
                <a:latin typeface="Courier New"/>
                <a:ea typeface="Courier New"/>
                <a:cs typeface="Courier New"/>
                <a:sym typeface="Courier New"/>
              </a:rPr>
              <a:t>Square</a:t>
            </a:r>
            <a:r>
              <a:rPr lang="bg" sz="1200">
                <a:solidFill>
                  <a:srgbClr val="444444"/>
                </a:solidFill>
                <a:highlight>
                  <a:srgbClr val="FFFFFF"/>
                </a:highlight>
                <a:latin typeface="Arial"/>
                <a:ea typeface="Arial"/>
                <a:cs typeface="Arial"/>
                <a:sym typeface="Arial"/>
              </a:rPr>
              <a:t>. You want to extend this class hierarchy to incorporate colors, so you plan to create </a:t>
            </a:r>
            <a:r>
              <a:rPr lang="bg" sz="1200">
                <a:solidFill>
                  <a:srgbClr val="444444"/>
                </a:solidFill>
                <a:highlight>
                  <a:srgbClr val="EEEEEE"/>
                </a:highlight>
                <a:latin typeface="Courier New"/>
                <a:ea typeface="Courier New"/>
                <a:cs typeface="Courier New"/>
                <a:sym typeface="Courier New"/>
              </a:rPr>
              <a:t>Red</a:t>
            </a:r>
            <a:r>
              <a:rPr lang="bg" sz="1200">
                <a:solidFill>
                  <a:srgbClr val="444444"/>
                </a:solidFill>
                <a:highlight>
                  <a:srgbClr val="FFFFFF"/>
                </a:highlight>
                <a:latin typeface="Arial"/>
                <a:ea typeface="Arial"/>
                <a:cs typeface="Arial"/>
                <a:sym typeface="Arial"/>
              </a:rPr>
              <a:t> and </a:t>
            </a:r>
            <a:r>
              <a:rPr lang="bg" sz="1200">
                <a:solidFill>
                  <a:srgbClr val="444444"/>
                </a:solidFill>
                <a:highlight>
                  <a:srgbClr val="EEEEEE"/>
                </a:highlight>
                <a:latin typeface="Courier New"/>
                <a:ea typeface="Courier New"/>
                <a:cs typeface="Courier New"/>
                <a:sym typeface="Courier New"/>
              </a:rPr>
              <a:t>Blue</a:t>
            </a:r>
            <a:r>
              <a:rPr lang="bg" sz="1200">
                <a:solidFill>
                  <a:srgbClr val="444444"/>
                </a:solidFill>
                <a:highlight>
                  <a:srgbClr val="FFFFFF"/>
                </a:highlight>
                <a:latin typeface="Arial"/>
                <a:ea typeface="Arial"/>
                <a:cs typeface="Arial"/>
                <a:sym typeface="Arial"/>
              </a:rPr>
              <a:t> shape subclasses. However, since you already have two subclasses, you’ll need to create four class combinations such as </a:t>
            </a:r>
            <a:r>
              <a:rPr lang="bg" sz="1200">
                <a:solidFill>
                  <a:srgbClr val="444444"/>
                </a:solidFill>
                <a:highlight>
                  <a:srgbClr val="EEEEEE"/>
                </a:highlight>
                <a:latin typeface="Courier New"/>
                <a:ea typeface="Courier New"/>
                <a:cs typeface="Courier New"/>
                <a:sym typeface="Courier New"/>
              </a:rPr>
              <a:t>BlueCircle</a:t>
            </a:r>
            <a:r>
              <a:rPr lang="bg" sz="1200">
                <a:solidFill>
                  <a:srgbClr val="444444"/>
                </a:solidFill>
                <a:highlight>
                  <a:srgbClr val="FFFFFF"/>
                </a:highlight>
                <a:latin typeface="Arial"/>
                <a:ea typeface="Arial"/>
                <a:cs typeface="Arial"/>
                <a:sym typeface="Arial"/>
              </a:rPr>
              <a:t> and </a:t>
            </a:r>
            <a:r>
              <a:rPr lang="bg" sz="1200">
                <a:solidFill>
                  <a:srgbClr val="444444"/>
                </a:solidFill>
                <a:highlight>
                  <a:srgbClr val="EEEEEE"/>
                </a:highlight>
                <a:latin typeface="Courier New"/>
                <a:ea typeface="Courier New"/>
                <a:cs typeface="Courier New"/>
                <a:sym typeface="Courier New"/>
              </a:rPr>
              <a:t>RedSquare</a:t>
            </a:r>
            <a:r>
              <a:rPr lang="bg" sz="1200">
                <a:solidFill>
                  <a:srgbClr val="444444"/>
                </a:solidFill>
                <a:highlight>
                  <a:srgbClr val="FFFFFF"/>
                </a:highlight>
                <a:latin typeface="Arial"/>
                <a:ea typeface="Arial"/>
                <a:cs typeface="Arial"/>
                <a:sym typeface="Arial"/>
              </a:rPr>
              <a:t>.</a:t>
            </a:r>
            <a:endParaRPr sz="1200">
              <a:solidFill>
                <a:srgbClr val="444444"/>
              </a:solidFill>
              <a:highlight>
                <a:srgbClr val="FFFFFF"/>
              </a:highlight>
              <a:latin typeface="Arial"/>
              <a:ea typeface="Arial"/>
              <a:cs typeface="Arial"/>
              <a:sym typeface="Arial"/>
            </a:endParaRPr>
          </a:p>
          <a:p>
            <a:pPr indent="0" lvl="0" marL="0" rtl="0" algn="l">
              <a:spcBef>
                <a:spcPts val="1800"/>
              </a:spcBef>
              <a:spcAft>
                <a:spcPts val="1200"/>
              </a:spcAft>
              <a:buNone/>
            </a:pPr>
            <a:r>
              <a:t/>
            </a:r>
            <a:endParaRPr/>
          </a:p>
        </p:txBody>
      </p:sp>
      <p:pic>
        <p:nvPicPr>
          <p:cNvPr id="727" name="Google Shape;727;p90"/>
          <p:cNvPicPr preferRelativeResize="0"/>
          <p:nvPr/>
        </p:nvPicPr>
        <p:blipFill>
          <a:blip r:embed="rId3">
            <a:alphaModFix/>
          </a:blip>
          <a:stretch>
            <a:fillRect/>
          </a:stretch>
        </p:blipFill>
        <p:spPr>
          <a:xfrm>
            <a:off x="3158150" y="2129650"/>
            <a:ext cx="2940318" cy="2082725"/>
          </a:xfrm>
          <a:prstGeom prst="rect">
            <a:avLst/>
          </a:prstGeom>
          <a:noFill/>
          <a:ln>
            <a:noFill/>
          </a:ln>
        </p:spPr>
      </p:pic>
      <p:sp>
        <p:nvSpPr>
          <p:cNvPr id="728" name="Google Shape;728;p90"/>
          <p:cNvSpPr txBox="1"/>
          <p:nvPr/>
        </p:nvSpPr>
        <p:spPr>
          <a:xfrm>
            <a:off x="2754150" y="4364800"/>
            <a:ext cx="36357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bg" sz="1050">
                <a:solidFill>
                  <a:srgbClr val="999999"/>
                </a:solidFill>
                <a:highlight>
                  <a:srgbClr val="FFFFFF"/>
                </a:highlight>
              </a:rPr>
              <a:t>Number of class combinations grows in geometric progression.</a:t>
            </a:r>
            <a:endParaRPr>
              <a:latin typeface="Nunito"/>
              <a:ea typeface="Nunito"/>
              <a:cs typeface="Nunito"/>
              <a:sym typeface="Nunito"/>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2" name="Shape 732"/>
        <p:cNvGrpSpPr/>
        <p:nvPr/>
      </p:nvGrpSpPr>
      <p:grpSpPr>
        <a:xfrm>
          <a:off x="0" y="0"/>
          <a:ext cx="0" cy="0"/>
          <a:chOff x="0" y="0"/>
          <a:chExt cx="0" cy="0"/>
        </a:xfrm>
      </p:grpSpPr>
      <p:sp>
        <p:nvSpPr>
          <p:cNvPr id="733" name="Google Shape;733;p91"/>
          <p:cNvSpPr txBox="1"/>
          <p:nvPr>
            <p:ph idx="1" type="body"/>
          </p:nvPr>
        </p:nvSpPr>
        <p:spPr>
          <a:xfrm>
            <a:off x="1298825" y="80460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bg" sz="1200">
                <a:solidFill>
                  <a:srgbClr val="444444"/>
                </a:solidFill>
                <a:highlight>
                  <a:srgbClr val="FFFFFF"/>
                </a:highlight>
                <a:latin typeface="Arial"/>
                <a:ea typeface="Arial"/>
                <a:cs typeface="Arial"/>
                <a:sym typeface="Arial"/>
              </a:rPr>
              <a:t>Adding new shape types and colors to the hierarchy will grow it exponentially. For example, to add a triangle shape you’d need to introduce two subclasses, one for each color. And after that, adding a new color would require creating three subclasses, one for each shape type. The further we go, the worse it becomes.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20"/>
          <p:cNvSpPr txBox="1"/>
          <p:nvPr>
            <p:ph type="title"/>
          </p:nvPr>
        </p:nvSpPr>
        <p:spPr>
          <a:xfrm>
            <a:off x="1303800" y="106700"/>
            <a:ext cx="7030500" cy="427200"/>
          </a:xfrm>
          <a:prstGeom prst="rect">
            <a:avLst/>
          </a:prstGeom>
        </p:spPr>
        <p:txBody>
          <a:bodyPr anchorCtr="0" anchor="t" bIns="91425" lIns="91425" spcFirstLastPara="1" rIns="91425" wrap="square" tIns="91425">
            <a:normAutofit/>
          </a:bodyPr>
          <a:lstStyle/>
          <a:p>
            <a:pPr indent="0" lvl="0" marL="0" rtl="0" algn="ctr">
              <a:lnSpc>
                <a:spcPct val="115000"/>
              </a:lnSpc>
              <a:spcBef>
                <a:spcPts val="1800"/>
              </a:spcBef>
              <a:spcAft>
                <a:spcPts val="1800"/>
              </a:spcAft>
              <a:buNone/>
            </a:pPr>
            <a:r>
              <a:rPr lang="bg" sz="1400">
                <a:solidFill>
                  <a:srgbClr val="273239"/>
                </a:solidFill>
                <a:highlight>
                  <a:srgbClr val="FFFFFF"/>
                </a:highlight>
                <a:latin typeface="Arial"/>
                <a:ea typeface="Arial"/>
                <a:cs typeface="Arial"/>
                <a:sym typeface="Arial"/>
              </a:rPr>
              <a:t>Type Conversion</a:t>
            </a:r>
            <a:endParaRPr/>
          </a:p>
        </p:txBody>
      </p:sp>
      <p:sp>
        <p:nvSpPr>
          <p:cNvPr id="315" name="Google Shape;315;p20"/>
          <p:cNvSpPr txBox="1"/>
          <p:nvPr>
            <p:ph idx="1" type="body"/>
          </p:nvPr>
        </p:nvSpPr>
        <p:spPr>
          <a:xfrm>
            <a:off x="1303800" y="562125"/>
            <a:ext cx="7030500" cy="43941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bg">
                <a:solidFill>
                  <a:srgbClr val="273239"/>
                </a:solidFill>
                <a:highlight>
                  <a:srgbClr val="FFFFFF"/>
                </a:highlight>
                <a:latin typeface="Arial"/>
                <a:ea typeface="Arial"/>
                <a:cs typeface="Arial"/>
                <a:sym typeface="Arial"/>
              </a:rPr>
              <a:t>Type Conversion refers to the conversion of one data type to another; Python provides several magic methods to handle the conversion.</a:t>
            </a:r>
            <a:endParaRPr>
              <a:solidFill>
                <a:srgbClr val="273239"/>
              </a:solidFill>
              <a:highlight>
                <a:srgbClr val="FFFFFF"/>
              </a:highlight>
              <a:latin typeface="Arial"/>
              <a:ea typeface="Arial"/>
              <a:cs typeface="Arial"/>
              <a:sym typeface="Arial"/>
            </a:endParaRPr>
          </a:p>
          <a:p>
            <a:pPr indent="-304958" lvl="0" marL="685800" rtl="0" algn="l">
              <a:lnSpc>
                <a:spcPct val="158000"/>
              </a:lnSpc>
              <a:spcBef>
                <a:spcPts val="800"/>
              </a:spcBef>
              <a:spcAft>
                <a:spcPts val="0"/>
              </a:spcAft>
              <a:buClr>
                <a:srgbClr val="273239"/>
              </a:buClr>
              <a:buSzPct val="100000"/>
              <a:buFont typeface="Arial"/>
              <a:buChar char="●"/>
            </a:pPr>
            <a:r>
              <a:rPr lang="bg">
                <a:solidFill>
                  <a:srgbClr val="273239"/>
                </a:solidFill>
                <a:highlight>
                  <a:srgbClr val="FFFFFF"/>
                </a:highlight>
                <a:latin typeface="Arial"/>
                <a:ea typeface="Arial"/>
                <a:cs typeface="Arial"/>
                <a:sym typeface="Arial"/>
              </a:rPr>
              <a:t>__str__ method</a:t>
            </a:r>
            <a:endParaRPr>
              <a:solidFill>
                <a:srgbClr val="273239"/>
              </a:solidFill>
              <a:highlight>
                <a:srgbClr val="FFFFFF"/>
              </a:highlight>
              <a:latin typeface="Arial"/>
              <a:ea typeface="Arial"/>
              <a:cs typeface="Arial"/>
              <a:sym typeface="Arial"/>
            </a:endParaRPr>
          </a:p>
          <a:p>
            <a:pPr indent="-304958" lvl="0" marL="685800" rtl="0" algn="l">
              <a:lnSpc>
                <a:spcPct val="158000"/>
              </a:lnSpc>
              <a:spcBef>
                <a:spcPts val="0"/>
              </a:spcBef>
              <a:spcAft>
                <a:spcPts val="0"/>
              </a:spcAft>
              <a:buClr>
                <a:srgbClr val="273239"/>
              </a:buClr>
              <a:buSzPct val="100000"/>
              <a:buFont typeface="Arial"/>
              <a:buChar char="●"/>
            </a:pPr>
            <a:r>
              <a:rPr lang="bg">
                <a:solidFill>
                  <a:srgbClr val="273239"/>
                </a:solidFill>
                <a:highlight>
                  <a:srgbClr val="FFFFFF"/>
                </a:highlight>
                <a:latin typeface="Arial"/>
                <a:ea typeface="Arial"/>
                <a:cs typeface="Arial"/>
                <a:sym typeface="Arial"/>
              </a:rPr>
              <a:t>__int__, __float__ and __complex__ methods</a:t>
            </a:r>
            <a:endParaRPr>
              <a:solidFill>
                <a:srgbClr val="273239"/>
              </a:solidFill>
              <a:highlight>
                <a:srgbClr val="FFFFFF"/>
              </a:highlight>
              <a:latin typeface="Arial"/>
              <a:ea typeface="Arial"/>
              <a:cs typeface="Arial"/>
              <a:sym typeface="Arial"/>
            </a:endParaRPr>
          </a:p>
          <a:p>
            <a:pPr indent="-304958" lvl="0" marL="685800" rtl="0" algn="l">
              <a:lnSpc>
                <a:spcPct val="158000"/>
              </a:lnSpc>
              <a:spcBef>
                <a:spcPts val="0"/>
              </a:spcBef>
              <a:spcAft>
                <a:spcPts val="0"/>
              </a:spcAft>
              <a:buClr>
                <a:srgbClr val="273239"/>
              </a:buClr>
              <a:buSzPct val="100000"/>
              <a:buFont typeface="Arial"/>
              <a:buChar char="●"/>
            </a:pPr>
            <a:r>
              <a:rPr lang="bg">
                <a:solidFill>
                  <a:srgbClr val="273239"/>
                </a:solidFill>
                <a:highlight>
                  <a:srgbClr val="FFFFFF"/>
                </a:highlight>
                <a:latin typeface="Arial"/>
                <a:ea typeface="Arial"/>
                <a:cs typeface="Arial"/>
                <a:sym typeface="Arial"/>
              </a:rPr>
              <a:t>__bool__ method</a:t>
            </a:r>
            <a:endParaRPr>
              <a:solidFill>
                <a:srgbClr val="273239"/>
              </a:solidFill>
              <a:highlight>
                <a:srgbClr val="FFFFFF"/>
              </a:highlight>
              <a:latin typeface="Arial"/>
              <a:ea typeface="Arial"/>
              <a:cs typeface="Arial"/>
              <a:sym typeface="Arial"/>
            </a:endParaRPr>
          </a:p>
          <a:p>
            <a:pPr indent="0" lvl="0" marL="0" rtl="0" algn="l">
              <a:spcBef>
                <a:spcPts val="3600"/>
              </a:spcBef>
              <a:spcAft>
                <a:spcPts val="0"/>
              </a:spcAft>
              <a:buNone/>
            </a:pPr>
            <a:r>
              <a:rPr b="1" lang="bg" sz="1200">
                <a:solidFill>
                  <a:srgbClr val="273239"/>
                </a:solidFill>
                <a:highlight>
                  <a:srgbClr val="FFFFFF"/>
                </a:highlight>
                <a:latin typeface="Arial"/>
                <a:ea typeface="Arial"/>
                <a:cs typeface="Arial"/>
                <a:sym typeface="Arial"/>
              </a:rPr>
              <a:t>__str__ method</a:t>
            </a:r>
            <a:endParaRPr b="1" sz="1200">
              <a:solidFill>
                <a:srgbClr val="273239"/>
              </a:solidFill>
              <a:highlight>
                <a:srgbClr val="FFFFFF"/>
              </a:highlight>
              <a:latin typeface="Arial"/>
              <a:ea typeface="Arial"/>
              <a:cs typeface="Arial"/>
              <a:sym typeface="Arial"/>
            </a:endParaRPr>
          </a:p>
          <a:p>
            <a:pPr indent="0" lvl="0" marL="0" rtl="0" algn="l">
              <a:spcBef>
                <a:spcPts val="0"/>
              </a:spcBef>
              <a:spcAft>
                <a:spcPts val="0"/>
              </a:spcAft>
              <a:buNone/>
            </a:pPr>
            <a:r>
              <a:t/>
            </a:r>
            <a:endParaRPr>
              <a:solidFill>
                <a:srgbClr val="273239"/>
              </a:solidFill>
              <a:highlight>
                <a:srgbClr val="FFFFFF"/>
              </a:highlight>
              <a:latin typeface="Arial"/>
              <a:ea typeface="Arial"/>
              <a:cs typeface="Arial"/>
              <a:sym typeface="Arial"/>
            </a:endParaRPr>
          </a:p>
          <a:p>
            <a:pPr indent="0" lvl="0" marL="0" rtl="0" algn="l">
              <a:spcBef>
                <a:spcPts val="800"/>
              </a:spcBef>
              <a:spcAft>
                <a:spcPts val="0"/>
              </a:spcAft>
              <a:buNone/>
            </a:pPr>
            <a:r>
              <a:rPr lang="bg">
                <a:solidFill>
                  <a:srgbClr val="273239"/>
                </a:solidFill>
                <a:highlight>
                  <a:srgbClr val="FFFFFF"/>
                </a:highlight>
                <a:latin typeface="Arial"/>
                <a:ea typeface="Arial"/>
                <a:cs typeface="Arial"/>
                <a:sym typeface="Arial"/>
              </a:rPr>
              <a:t>The __str__ method requires one positional argument – self – and it returns a string. It is called when an object is passed to the str() constructor. Let’s consider an example:</a:t>
            </a:r>
            <a:endParaRPr>
              <a:solidFill>
                <a:srgbClr val="273239"/>
              </a:solidFill>
              <a:highlight>
                <a:srgbClr val="FFFFFF"/>
              </a:highlight>
              <a:latin typeface="Arial"/>
              <a:ea typeface="Arial"/>
              <a:cs typeface="Arial"/>
              <a:sym typeface="Arial"/>
            </a:endParaRPr>
          </a:p>
          <a:p>
            <a:pPr indent="0" lvl="0" marL="0" rtl="0" algn="l">
              <a:spcBef>
                <a:spcPts val="800"/>
              </a:spcBef>
              <a:spcAft>
                <a:spcPts val="0"/>
              </a:spcAft>
              <a:buNone/>
            </a:pPr>
            <a:r>
              <a:rPr lang="bg" sz="1000">
                <a:solidFill>
                  <a:srgbClr val="CC7832"/>
                </a:solidFill>
                <a:highlight>
                  <a:schemeClr val="lt1"/>
                </a:highlight>
                <a:latin typeface="Courier New"/>
                <a:ea typeface="Courier New"/>
                <a:cs typeface="Courier New"/>
                <a:sym typeface="Courier New"/>
              </a:rPr>
              <a:t>class </a:t>
            </a:r>
            <a:r>
              <a:rPr lang="bg" sz="1000">
                <a:solidFill>
                  <a:srgbClr val="A9B7C6"/>
                </a:solidFill>
                <a:highlight>
                  <a:schemeClr val="lt1"/>
                </a:highlight>
                <a:latin typeface="Courier New"/>
                <a:ea typeface="Courier New"/>
                <a:cs typeface="Courier New"/>
                <a:sym typeface="Courier New"/>
              </a:rPr>
              <a:t>MyString:</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A9B7C6"/>
                </a:solidFill>
                <a:highlight>
                  <a:schemeClr val="lt1"/>
                </a:highlight>
                <a:latin typeface="Courier New"/>
                <a:ea typeface="Courier New"/>
                <a:cs typeface="Courier New"/>
                <a:sym typeface="Courier New"/>
              </a:rPr>
              <a:t>   </a:t>
            </a:r>
            <a:r>
              <a:rPr lang="bg" sz="1000">
                <a:solidFill>
                  <a:srgbClr val="CC7832"/>
                </a:solidFill>
                <a:highlight>
                  <a:schemeClr val="lt1"/>
                </a:highlight>
                <a:latin typeface="Courier New"/>
                <a:ea typeface="Courier New"/>
                <a:cs typeface="Courier New"/>
                <a:sym typeface="Courier New"/>
              </a:rPr>
              <a:t>def </a:t>
            </a:r>
            <a:r>
              <a:rPr lang="bg" sz="1000">
                <a:solidFill>
                  <a:srgbClr val="B200B2"/>
                </a:solidFill>
                <a:highlight>
                  <a:schemeClr val="lt1"/>
                </a:highlight>
                <a:latin typeface="Courier New"/>
                <a:ea typeface="Courier New"/>
                <a:cs typeface="Courier New"/>
                <a:sym typeface="Courier New"/>
              </a:rPr>
              <a:t>__str__</a:t>
            </a:r>
            <a:r>
              <a:rPr lang="bg" sz="1000">
                <a:solidFill>
                  <a:srgbClr val="A9B7C6"/>
                </a:solidFill>
                <a:highlight>
                  <a:schemeClr val="lt1"/>
                </a:highlight>
                <a:latin typeface="Courier New"/>
                <a:ea typeface="Courier New"/>
                <a:cs typeface="Courier New"/>
                <a:sym typeface="Courier New"/>
              </a:rPr>
              <a:t>(</a:t>
            </a:r>
            <a:r>
              <a:rPr lang="bg" sz="1000">
                <a:solidFill>
                  <a:srgbClr val="94558D"/>
                </a:solidFill>
                <a:highlight>
                  <a:schemeClr val="lt1"/>
                </a:highlight>
                <a:latin typeface="Courier New"/>
                <a:ea typeface="Courier New"/>
                <a:cs typeface="Courier New"/>
                <a:sym typeface="Courier New"/>
              </a:rPr>
              <a:t>self</a:t>
            </a:r>
            <a:r>
              <a:rPr lang="bg" sz="1000">
                <a:solidFill>
                  <a:srgbClr val="A9B7C6"/>
                </a:solidFill>
                <a:highlight>
                  <a:schemeClr val="lt1"/>
                </a:highlight>
                <a:latin typeface="Courier New"/>
                <a:ea typeface="Courier New"/>
                <a:cs typeface="Courier New"/>
                <a:sym typeface="Courier New"/>
              </a:rPr>
              <a:t>):</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A9B7C6"/>
                </a:solidFill>
                <a:highlight>
                  <a:schemeClr val="lt1"/>
                </a:highlight>
                <a:latin typeface="Courier New"/>
                <a:ea typeface="Courier New"/>
                <a:cs typeface="Courier New"/>
                <a:sym typeface="Courier New"/>
              </a:rPr>
              <a:t>       </a:t>
            </a:r>
            <a:r>
              <a:rPr lang="bg" sz="1000">
                <a:solidFill>
                  <a:srgbClr val="CC7832"/>
                </a:solidFill>
                <a:highlight>
                  <a:schemeClr val="lt1"/>
                </a:highlight>
                <a:latin typeface="Courier New"/>
                <a:ea typeface="Courier New"/>
                <a:cs typeface="Courier New"/>
                <a:sym typeface="Courier New"/>
              </a:rPr>
              <a:t>return </a:t>
            </a:r>
            <a:r>
              <a:rPr lang="bg" sz="1000">
                <a:solidFill>
                  <a:srgbClr val="6A8759"/>
                </a:solidFill>
                <a:highlight>
                  <a:schemeClr val="lt1"/>
                </a:highlight>
                <a:latin typeface="Courier New"/>
                <a:ea typeface="Courier New"/>
                <a:cs typeface="Courier New"/>
                <a:sym typeface="Courier New"/>
              </a:rPr>
              <a:t>'My String !'</a:t>
            </a:r>
            <a:endParaRPr sz="1000">
              <a:solidFill>
                <a:srgbClr val="6A8759"/>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t/>
            </a:r>
            <a:endParaRPr sz="1000">
              <a:solidFill>
                <a:srgbClr val="6A8759"/>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8888C6"/>
                </a:solidFill>
                <a:highlight>
                  <a:schemeClr val="lt1"/>
                </a:highlight>
                <a:latin typeface="Courier New"/>
                <a:ea typeface="Courier New"/>
                <a:cs typeface="Courier New"/>
                <a:sym typeface="Courier New"/>
              </a:rPr>
              <a:t>print</a:t>
            </a:r>
            <a:r>
              <a:rPr lang="bg" sz="1000">
                <a:solidFill>
                  <a:srgbClr val="A9B7C6"/>
                </a:solidFill>
                <a:highlight>
                  <a:schemeClr val="lt1"/>
                </a:highlight>
                <a:latin typeface="Courier New"/>
                <a:ea typeface="Courier New"/>
                <a:cs typeface="Courier New"/>
                <a:sym typeface="Courier New"/>
              </a:rPr>
              <a:t>(</a:t>
            </a:r>
            <a:r>
              <a:rPr lang="bg" sz="1000">
                <a:solidFill>
                  <a:srgbClr val="8888C6"/>
                </a:solidFill>
                <a:highlight>
                  <a:schemeClr val="lt1"/>
                </a:highlight>
                <a:latin typeface="Courier New"/>
                <a:ea typeface="Courier New"/>
                <a:cs typeface="Courier New"/>
                <a:sym typeface="Courier New"/>
              </a:rPr>
              <a:t>str</a:t>
            </a:r>
            <a:r>
              <a:rPr lang="bg" sz="1000">
                <a:solidFill>
                  <a:srgbClr val="A9B7C6"/>
                </a:solidFill>
                <a:highlight>
                  <a:schemeClr val="lt1"/>
                </a:highlight>
                <a:latin typeface="Courier New"/>
                <a:ea typeface="Courier New"/>
                <a:cs typeface="Courier New"/>
                <a:sym typeface="Courier New"/>
              </a:rPr>
              <a:t>(MyString()))</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1200"/>
              </a:spcAft>
              <a:buNone/>
            </a:pPr>
            <a:r>
              <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sp>
        <p:nvSpPr>
          <p:cNvPr id="738" name="Google Shape;738;p92"/>
          <p:cNvSpPr txBox="1"/>
          <p:nvPr>
            <p:ph idx="1" type="body"/>
          </p:nvPr>
        </p:nvSpPr>
        <p:spPr>
          <a:xfrm>
            <a:off x="1303800" y="288775"/>
            <a:ext cx="7030500" cy="2541600"/>
          </a:xfrm>
          <a:prstGeom prst="rect">
            <a:avLst/>
          </a:prstGeom>
        </p:spPr>
        <p:txBody>
          <a:bodyPr anchorCtr="0" anchor="t" bIns="91425" lIns="91425" spcFirstLastPara="1" rIns="91425" wrap="square" tIns="91425">
            <a:normAutofit/>
          </a:bodyPr>
          <a:lstStyle/>
          <a:p>
            <a:pPr indent="0" lvl="0" marL="0" rtl="0" algn="l">
              <a:spcBef>
                <a:spcPts val="1800"/>
              </a:spcBef>
              <a:spcAft>
                <a:spcPts val="0"/>
              </a:spcAft>
              <a:buNone/>
            </a:pPr>
            <a:r>
              <a:rPr b="1" lang="bg" sz="1700">
                <a:solidFill>
                  <a:srgbClr val="444444"/>
                </a:solidFill>
                <a:highlight>
                  <a:srgbClr val="FFFFFF"/>
                </a:highlight>
                <a:latin typeface="Arial"/>
                <a:ea typeface="Arial"/>
                <a:cs typeface="Arial"/>
                <a:sym typeface="Arial"/>
              </a:rPr>
              <a:t>Solution</a:t>
            </a:r>
            <a:endParaRPr b="1" sz="1700">
              <a:solidFill>
                <a:srgbClr val="444444"/>
              </a:solidFill>
              <a:highlight>
                <a:srgbClr val="FFFFFF"/>
              </a:highlight>
              <a:latin typeface="Arial"/>
              <a:ea typeface="Arial"/>
              <a:cs typeface="Arial"/>
              <a:sym typeface="Arial"/>
            </a:endParaRPr>
          </a:p>
          <a:p>
            <a:pPr indent="0" lvl="0" marL="0" rtl="0" algn="l">
              <a:spcBef>
                <a:spcPts val="400"/>
              </a:spcBef>
              <a:spcAft>
                <a:spcPts val="0"/>
              </a:spcAft>
              <a:buNone/>
            </a:pPr>
            <a:r>
              <a:rPr lang="bg" sz="1200">
                <a:solidFill>
                  <a:srgbClr val="444444"/>
                </a:solidFill>
                <a:highlight>
                  <a:srgbClr val="FFFFFF"/>
                </a:highlight>
                <a:latin typeface="Arial"/>
                <a:ea typeface="Arial"/>
                <a:cs typeface="Arial"/>
                <a:sym typeface="Arial"/>
              </a:rPr>
              <a:t>This problem occurs because we’re trying to extend the shape classes in two independent dimensions: by form and by color. That’s a very common issue with class inheritance.</a:t>
            </a:r>
            <a:endParaRPr sz="1200">
              <a:solidFill>
                <a:srgbClr val="444444"/>
              </a:solidFill>
              <a:highlight>
                <a:srgbClr val="FFFFFF"/>
              </a:highlight>
              <a:latin typeface="Arial"/>
              <a:ea typeface="Arial"/>
              <a:cs typeface="Arial"/>
              <a:sym typeface="Arial"/>
            </a:endParaRPr>
          </a:p>
          <a:p>
            <a:pPr indent="0" lvl="0" marL="0" rtl="0" algn="l">
              <a:spcBef>
                <a:spcPts val="1800"/>
              </a:spcBef>
              <a:spcAft>
                <a:spcPts val="0"/>
              </a:spcAft>
              <a:buNone/>
            </a:pPr>
            <a:r>
              <a:rPr lang="bg" sz="1200">
                <a:solidFill>
                  <a:srgbClr val="444444"/>
                </a:solidFill>
                <a:highlight>
                  <a:srgbClr val="FFFFFF"/>
                </a:highlight>
                <a:latin typeface="Arial"/>
                <a:ea typeface="Arial"/>
                <a:cs typeface="Arial"/>
                <a:sym typeface="Arial"/>
              </a:rPr>
              <a:t>The Bridge pattern attempts to solve this problem by switching from inheritance to the object composition. What this means is that you extract one of the dimensions into a separate class hierarchy, so that the original classes will reference an object of the new hierarchy, instead of having all of its state and behaviors within one class.</a:t>
            </a:r>
            <a:endParaRPr sz="1200">
              <a:solidFill>
                <a:srgbClr val="444444"/>
              </a:solidFill>
              <a:highlight>
                <a:srgbClr val="FFFFFF"/>
              </a:highlight>
              <a:latin typeface="Arial"/>
              <a:ea typeface="Arial"/>
              <a:cs typeface="Arial"/>
              <a:sym typeface="Arial"/>
            </a:endParaRPr>
          </a:p>
          <a:p>
            <a:pPr indent="0" lvl="0" marL="0" rtl="0" algn="l">
              <a:spcBef>
                <a:spcPts val="1800"/>
              </a:spcBef>
              <a:spcAft>
                <a:spcPts val="1200"/>
              </a:spcAft>
              <a:buNone/>
            </a:pPr>
            <a:r>
              <a:t/>
            </a:r>
            <a:endParaRPr/>
          </a:p>
        </p:txBody>
      </p:sp>
      <p:pic>
        <p:nvPicPr>
          <p:cNvPr id="739" name="Google Shape;739;p92"/>
          <p:cNvPicPr preferRelativeResize="0"/>
          <p:nvPr/>
        </p:nvPicPr>
        <p:blipFill>
          <a:blip r:embed="rId3">
            <a:alphaModFix/>
          </a:blip>
          <a:stretch>
            <a:fillRect/>
          </a:stretch>
        </p:blipFill>
        <p:spPr>
          <a:xfrm>
            <a:off x="2260400" y="2328050"/>
            <a:ext cx="4381500" cy="1905000"/>
          </a:xfrm>
          <a:prstGeom prst="rect">
            <a:avLst/>
          </a:prstGeom>
          <a:noFill/>
          <a:ln>
            <a:noFill/>
          </a:ln>
        </p:spPr>
      </p:pic>
      <p:sp>
        <p:nvSpPr>
          <p:cNvPr id="740" name="Google Shape;740;p92"/>
          <p:cNvSpPr txBox="1"/>
          <p:nvPr/>
        </p:nvSpPr>
        <p:spPr>
          <a:xfrm>
            <a:off x="2633750" y="4399500"/>
            <a:ext cx="39183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bg" sz="1050">
                <a:solidFill>
                  <a:srgbClr val="999999"/>
                </a:solidFill>
                <a:highlight>
                  <a:srgbClr val="FFFFFF"/>
                </a:highlight>
              </a:rPr>
              <a:t>You can prevent the explosion of a class hierarchy by transforming it into several related hierarchies.</a:t>
            </a:r>
            <a:endParaRPr>
              <a:latin typeface="Nunito"/>
              <a:ea typeface="Nunito"/>
              <a:cs typeface="Nunito"/>
              <a:sym typeface="Nunito"/>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4" name="Shape 744"/>
        <p:cNvGrpSpPr/>
        <p:nvPr/>
      </p:nvGrpSpPr>
      <p:grpSpPr>
        <a:xfrm>
          <a:off x="0" y="0"/>
          <a:ext cx="0" cy="0"/>
          <a:chOff x="0" y="0"/>
          <a:chExt cx="0" cy="0"/>
        </a:xfrm>
      </p:grpSpPr>
      <p:sp>
        <p:nvSpPr>
          <p:cNvPr id="745" name="Google Shape;745;p93"/>
          <p:cNvSpPr txBox="1"/>
          <p:nvPr>
            <p:ph idx="1" type="body"/>
          </p:nvPr>
        </p:nvSpPr>
        <p:spPr>
          <a:xfrm>
            <a:off x="1269050" y="779825"/>
            <a:ext cx="7030500" cy="152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bg" sz="1200">
                <a:solidFill>
                  <a:srgbClr val="444444"/>
                </a:solidFill>
                <a:highlight>
                  <a:srgbClr val="FFFFFF"/>
                </a:highlight>
                <a:latin typeface="Arial"/>
                <a:ea typeface="Arial"/>
                <a:cs typeface="Arial"/>
                <a:sym typeface="Arial"/>
              </a:rPr>
              <a:t>Following this approach, we can extract the color-related code into its own class with two subclasses: </a:t>
            </a:r>
            <a:r>
              <a:rPr lang="bg" sz="1100">
                <a:solidFill>
                  <a:srgbClr val="444444"/>
                </a:solidFill>
                <a:highlight>
                  <a:srgbClr val="EEEEEE"/>
                </a:highlight>
                <a:latin typeface="Courier New"/>
                <a:ea typeface="Courier New"/>
                <a:cs typeface="Courier New"/>
                <a:sym typeface="Courier New"/>
              </a:rPr>
              <a:t>Red</a:t>
            </a:r>
            <a:r>
              <a:rPr lang="bg" sz="1200">
                <a:solidFill>
                  <a:srgbClr val="444444"/>
                </a:solidFill>
                <a:highlight>
                  <a:srgbClr val="FFFFFF"/>
                </a:highlight>
                <a:latin typeface="Arial"/>
                <a:ea typeface="Arial"/>
                <a:cs typeface="Arial"/>
                <a:sym typeface="Arial"/>
              </a:rPr>
              <a:t> and </a:t>
            </a:r>
            <a:r>
              <a:rPr lang="bg" sz="1100">
                <a:solidFill>
                  <a:srgbClr val="444444"/>
                </a:solidFill>
                <a:highlight>
                  <a:srgbClr val="EEEEEE"/>
                </a:highlight>
                <a:latin typeface="Courier New"/>
                <a:ea typeface="Courier New"/>
                <a:cs typeface="Courier New"/>
                <a:sym typeface="Courier New"/>
              </a:rPr>
              <a:t>Blue</a:t>
            </a:r>
            <a:r>
              <a:rPr lang="bg" sz="1200">
                <a:solidFill>
                  <a:srgbClr val="444444"/>
                </a:solidFill>
                <a:highlight>
                  <a:srgbClr val="FFFFFF"/>
                </a:highlight>
                <a:latin typeface="Arial"/>
                <a:ea typeface="Arial"/>
                <a:cs typeface="Arial"/>
                <a:sym typeface="Arial"/>
              </a:rPr>
              <a:t>. The </a:t>
            </a:r>
            <a:r>
              <a:rPr lang="bg" sz="1100">
                <a:solidFill>
                  <a:srgbClr val="444444"/>
                </a:solidFill>
                <a:highlight>
                  <a:srgbClr val="EEEEEE"/>
                </a:highlight>
                <a:latin typeface="Courier New"/>
                <a:ea typeface="Courier New"/>
                <a:cs typeface="Courier New"/>
                <a:sym typeface="Courier New"/>
              </a:rPr>
              <a:t>Shape</a:t>
            </a:r>
            <a:r>
              <a:rPr lang="bg" sz="1200">
                <a:solidFill>
                  <a:srgbClr val="444444"/>
                </a:solidFill>
                <a:highlight>
                  <a:srgbClr val="FFFFFF"/>
                </a:highlight>
                <a:latin typeface="Arial"/>
                <a:ea typeface="Arial"/>
                <a:cs typeface="Arial"/>
                <a:sym typeface="Arial"/>
              </a:rPr>
              <a:t> class then gets a reference field pointing to one of the color objects. Now the shape can delegate any color-related work to the linked color object. That reference will act as a bridge between the </a:t>
            </a:r>
            <a:r>
              <a:rPr lang="bg" sz="1100">
                <a:solidFill>
                  <a:srgbClr val="444444"/>
                </a:solidFill>
                <a:highlight>
                  <a:srgbClr val="EEEEEE"/>
                </a:highlight>
                <a:latin typeface="Courier New"/>
                <a:ea typeface="Courier New"/>
                <a:cs typeface="Courier New"/>
                <a:sym typeface="Courier New"/>
              </a:rPr>
              <a:t>Shape</a:t>
            </a:r>
            <a:r>
              <a:rPr lang="bg" sz="1200">
                <a:solidFill>
                  <a:srgbClr val="444444"/>
                </a:solidFill>
                <a:highlight>
                  <a:srgbClr val="FFFFFF"/>
                </a:highlight>
                <a:latin typeface="Arial"/>
                <a:ea typeface="Arial"/>
                <a:cs typeface="Arial"/>
                <a:sym typeface="Arial"/>
              </a:rPr>
              <a:t> and </a:t>
            </a:r>
            <a:r>
              <a:rPr lang="bg" sz="1100">
                <a:solidFill>
                  <a:srgbClr val="444444"/>
                </a:solidFill>
                <a:highlight>
                  <a:srgbClr val="EEEEEE"/>
                </a:highlight>
                <a:latin typeface="Courier New"/>
                <a:ea typeface="Courier New"/>
                <a:cs typeface="Courier New"/>
                <a:sym typeface="Courier New"/>
              </a:rPr>
              <a:t>Color</a:t>
            </a:r>
            <a:r>
              <a:rPr lang="bg" sz="1200">
                <a:solidFill>
                  <a:srgbClr val="444444"/>
                </a:solidFill>
                <a:highlight>
                  <a:srgbClr val="FFFFFF"/>
                </a:highlight>
                <a:latin typeface="Arial"/>
                <a:ea typeface="Arial"/>
                <a:cs typeface="Arial"/>
                <a:sym typeface="Arial"/>
              </a:rPr>
              <a:t> classes. From now on, adding new colors won’t require changing the shape hierarchy, and vice versa.</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p94"/>
          <p:cNvSpPr txBox="1"/>
          <p:nvPr>
            <p:ph type="title"/>
          </p:nvPr>
        </p:nvSpPr>
        <p:spPr>
          <a:xfrm>
            <a:off x="1303800" y="310875"/>
            <a:ext cx="7030500" cy="631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bg"/>
              <a:t>Composite</a:t>
            </a:r>
            <a:endParaRPr/>
          </a:p>
        </p:txBody>
      </p:sp>
      <p:sp>
        <p:nvSpPr>
          <p:cNvPr id="751" name="Google Shape;751;p94"/>
          <p:cNvSpPr txBox="1"/>
          <p:nvPr>
            <p:ph idx="1" type="body"/>
          </p:nvPr>
        </p:nvSpPr>
        <p:spPr>
          <a:xfrm>
            <a:off x="1328600" y="942375"/>
            <a:ext cx="7030500" cy="1150800"/>
          </a:xfrm>
          <a:prstGeom prst="rect">
            <a:avLst/>
          </a:prstGeom>
        </p:spPr>
        <p:txBody>
          <a:bodyPr anchorCtr="0" anchor="t" bIns="91425" lIns="91425" spcFirstLastPara="1" rIns="91425" wrap="square" tIns="91425">
            <a:normAutofit fontScale="85000" lnSpcReduction="20000"/>
          </a:bodyPr>
          <a:lstStyle/>
          <a:p>
            <a:pPr indent="0" lvl="0" marL="0" rtl="0" algn="l">
              <a:spcBef>
                <a:spcPts val="1800"/>
              </a:spcBef>
              <a:spcAft>
                <a:spcPts val="0"/>
              </a:spcAft>
              <a:buNone/>
            </a:pPr>
            <a:r>
              <a:rPr b="1" lang="bg" sz="1700">
                <a:solidFill>
                  <a:srgbClr val="444444"/>
                </a:solidFill>
                <a:highlight>
                  <a:srgbClr val="FFFFFF"/>
                </a:highlight>
                <a:latin typeface="Arial"/>
                <a:ea typeface="Arial"/>
                <a:cs typeface="Arial"/>
                <a:sym typeface="Arial"/>
              </a:rPr>
              <a:t>Intent</a:t>
            </a:r>
            <a:endParaRPr b="1" sz="1700">
              <a:solidFill>
                <a:srgbClr val="444444"/>
              </a:solidFill>
              <a:highlight>
                <a:srgbClr val="FFFFFF"/>
              </a:highlight>
              <a:latin typeface="Arial"/>
              <a:ea typeface="Arial"/>
              <a:cs typeface="Arial"/>
              <a:sym typeface="Arial"/>
            </a:endParaRPr>
          </a:p>
          <a:p>
            <a:pPr indent="0" lvl="0" marL="0" rtl="0" algn="l">
              <a:spcBef>
                <a:spcPts val="400"/>
              </a:spcBef>
              <a:spcAft>
                <a:spcPts val="0"/>
              </a:spcAft>
              <a:buNone/>
            </a:pPr>
            <a:r>
              <a:rPr lang="bg" sz="1200">
                <a:solidFill>
                  <a:srgbClr val="444444"/>
                </a:solidFill>
                <a:highlight>
                  <a:srgbClr val="FFFFFF"/>
                </a:highlight>
                <a:latin typeface="Arial"/>
                <a:ea typeface="Arial"/>
                <a:cs typeface="Arial"/>
                <a:sym typeface="Arial"/>
              </a:rPr>
              <a:t>Composite is a structural design pattern that lets you compose objects into tree structures and then work with these structures as if they were individual objects.</a:t>
            </a:r>
            <a:endParaRPr sz="1200">
              <a:solidFill>
                <a:srgbClr val="444444"/>
              </a:solidFill>
              <a:highlight>
                <a:srgbClr val="FFFFFF"/>
              </a:highlight>
              <a:latin typeface="Arial"/>
              <a:ea typeface="Arial"/>
              <a:cs typeface="Arial"/>
              <a:sym typeface="Arial"/>
            </a:endParaRPr>
          </a:p>
          <a:p>
            <a:pPr indent="0" lvl="0" marL="0" rtl="0" algn="l">
              <a:spcBef>
                <a:spcPts val="1800"/>
              </a:spcBef>
              <a:spcAft>
                <a:spcPts val="1200"/>
              </a:spcAft>
              <a:buNone/>
            </a:pPr>
            <a:r>
              <a:t/>
            </a:r>
            <a:endParaRPr/>
          </a:p>
        </p:txBody>
      </p:sp>
      <p:pic>
        <p:nvPicPr>
          <p:cNvPr id="752" name="Google Shape;752;p94"/>
          <p:cNvPicPr preferRelativeResize="0"/>
          <p:nvPr/>
        </p:nvPicPr>
        <p:blipFill>
          <a:blip r:embed="rId3">
            <a:alphaModFix/>
          </a:blip>
          <a:stretch>
            <a:fillRect/>
          </a:stretch>
        </p:blipFill>
        <p:spPr>
          <a:xfrm>
            <a:off x="2225675" y="1675175"/>
            <a:ext cx="4392840" cy="2745525"/>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6" name="Shape 756"/>
        <p:cNvGrpSpPr/>
        <p:nvPr/>
      </p:nvGrpSpPr>
      <p:grpSpPr>
        <a:xfrm>
          <a:off x="0" y="0"/>
          <a:ext cx="0" cy="0"/>
          <a:chOff x="0" y="0"/>
          <a:chExt cx="0" cy="0"/>
        </a:xfrm>
      </p:grpSpPr>
      <p:sp>
        <p:nvSpPr>
          <p:cNvPr id="757" name="Google Shape;757;p95"/>
          <p:cNvSpPr txBox="1"/>
          <p:nvPr>
            <p:ph idx="1" type="body"/>
          </p:nvPr>
        </p:nvSpPr>
        <p:spPr>
          <a:xfrm>
            <a:off x="1303800" y="432625"/>
            <a:ext cx="7030500" cy="2541600"/>
          </a:xfrm>
          <a:prstGeom prst="rect">
            <a:avLst/>
          </a:prstGeom>
        </p:spPr>
        <p:txBody>
          <a:bodyPr anchorCtr="0" anchor="t" bIns="91425" lIns="91425" spcFirstLastPara="1" rIns="91425" wrap="square" tIns="91425">
            <a:normAutofit fontScale="85000" lnSpcReduction="10000"/>
          </a:bodyPr>
          <a:lstStyle/>
          <a:p>
            <a:pPr indent="0" lvl="0" marL="0" rtl="0" algn="l">
              <a:spcBef>
                <a:spcPts val="1800"/>
              </a:spcBef>
              <a:spcAft>
                <a:spcPts val="0"/>
              </a:spcAft>
              <a:buNone/>
            </a:pPr>
            <a:r>
              <a:rPr b="1" lang="bg" sz="1700">
                <a:solidFill>
                  <a:srgbClr val="444444"/>
                </a:solidFill>
                <a:highlight>
                  <a:srgbClr val="FFFFFF"/>
                </a:highlight>
                <a:latin typeface="Arial"/>
                <a:ea typeface="Arial"/>
                <a:cs typeface="Arial"/>
                <a:sym typeface="Arial"/>
              </a:rPr>
              <a:t>Problem</a:t>
            </a:r>
            <a:endParaRPr b="1" sz="1700">
              <a:solidFill>
                <a:srgbClr val="444444"/>
              </a:solidFill>
              <a:highlight>
                <a:srgbClr val="FFFFFF"/>
              </a:highlight>
              <a:latin typeface="Arial"/>
              <a:ea typeface="Arial"/>
              <a:cs typeface="Arial"/>
              <a:sym typeface="Arial"/>
            </a:endParaRPr>
          </a:p>
          <a:p>
            <a:pPr indent="0" lvl="0" marL="0" rtl="0" algn="l">
              <a:spcBef>
                <a:spcPts val="400"/>
              </a:spcBef>
              <a:spcAft>
                <a:spcPts val="0"/>
              </a:spcAft>
              <a:buNone/>
            </a:pPr>
            <a:r>
              <a:rPr lang="bg" sz="1200">
                <a:solidFill>
                  <a:srgbClr val="444444"/>
                </a:solidFill>
                <a:highlight>
                  <a:srgbClr val="FFFFFF"/>
                </a:highlight>
                <a:latin typeface="Arial"/>
                <a:ea typeface="Arial"/>
                <a:cs typeface="Arial"/>
                <a:sym typeface="Arial"/>
              </a:rPr>
              <a:t>Using the Composite pattern makes sense only when the core model of your app can be represented as a tree.</a:t>
            </a:r>
            <a:endParaRPr sz="1200">
              <a:solidFill>
                <a:srgbClr val="444444"/>
              </a:solidFill>
              <a:highlight>
                <a:srgbClr val="FFFFFF"/>
              </a:highlight>
              <a:latin typeface="Arial"/>
              <a:ea typeface="Arial"/>
              <a:cs typeface="Arial"/>
              <a:sym typeface="Arial"/>
            </a:endParaRPr>
          </a:p>
          <a:p>
            <a:pPr indent="0" lvl="0" marL="0" rtl="0" algn="l">
              <a:spcBef>
                <a:spcPts val="1800"/>
              </a:spcBef>
              <a:spcAft>
                <a:spcPts val="0"/>
              </a:spcAft>
              <a:buNone/>
            </a:pPr>
            <a:r>
              <a:rPr lang="bg" sz="1200">
                <a:solidFill>
                  <a:srgbClr val="444444"/>
                </a:solidFill>
                <a:highlight>
                  <a:srgbClr val="FFFFFF"/>
                </a:highlight>
                <a:latin typeface="Arial"/>
                <a:ea typeface="Arial"/>
                <a:cs typeface="Arial"/>
                <a:sym typeface="Arial"/>
              </a:rPr>
              <a:t>For example, imagine that you have two types of objects: </a:t>
            </a:r>
            <a:r>
              <a:rPr lang="bg" sz="1200">
                <a:solidFill>
                  <a:srgbClr val="444444"/>
                </a:solidFill>
                <a:highlight>
                  <a:srgbClr val="EEEEEE"/>
                </a:highlight>
                <a:latin typeface="Courier New"/>
                <a:ea typeface="Courier New"/>
                <a:cs typeface="Courier New"/>
                <a:sym typeface="Courier New"/>
              </a:rPr>
              <a:t>Products</a:t>
            </a:r>
            <a:r>
              <a:rPr lang="bg" sz="1200">
                <a:solidFill>
                  <a:srgbClr val="444444"/>
                </a:solidFill>
                <a:highlight>
                  <a:srgbClr val="FFFFFF"/>
                </a:highlight>
                <a:latin typeface="Arial"/>
                <a:ea typeface="Arial"/>
                <a:cs typeface="Arial"/>
                <a:sym typeface="Arial"/>
              </a:rPr>
              <a:t> and </a:t>
            </a:r>
            <a:r>
              <a:rPr lang="bg" sz="1200">
                <a:solidFill>
                  <a:srgbClr val="444444"/>
                </a:solidFill>
                <a:highlight>
                  <a:srgbClr val="EEEEEE"/>
                </a:highlight>
                <a:latin typeface="Courier New"/>
                <a:ea typeface="Courier New"/>
                <a:cs typeface="Courier New"/>
                <a:sym typeface="Courier New"/>
              </a:rPr>
              <a:t>Boxes</a:t>
            </a:r>
            <a:r>
              <a:rPr lang="bg" sz="1200">
                <a:solidFill>
                  <a:srgbClr val="444444"/>
                </a:solidFill>
                <a:highlight>
                  <a:srgbClr val="FFFFFF"/>
                </a:highlight>
                <a:latin typeface="Arial"/>
                <a:ea typeface="Arial"/>
                <a:cs typeface="Arial"/>
                <a:sym typeface="Arial"/>
              </a:rPr>
              <a:t>. A </a:t>
            </a:r>
            <a:r>
              <a:rPr lang="bg" sz="1200">
                <a:solidFill>
                  <a:srgbClr val="444444"/>
                </a:solidFill>
                <a:highlight>
                  <a:srgbClr val="EEEEEE"/>
                </a:highlight>
                <a:latin typeface="Courier New"/>
                <a:ea typeface="Courier New"/>
                <a:cs typeface="Courier New"/>
                <a:sym typeface="Courier New"/>
              </a:rPr>
              <a:t>Box</a:t>
            </a:r>
            <a:r>
              <a:rPr lang="bg" sz="1200">
                <a:solidFill>
                  <a:srgbClr val="444444"/>
                </a:solidFill>
                <a:highlight>
                  <a:srgbClr val="FFFFFF"/>
                </a:highlight>
                <a:latin typeface="Arial"/>
                <a:ea typeface="Arial"/>
                <a:cs typeface="Arial"/>
                <a:sym typeface="Arial"/>
              </a:rPr>
              <a:t> can contain several </a:t>
            </a:r>
            <a:r>
              <a:rPr lang="bg" sz="1200">
                <a:solidFill>
                  <a:srgbClr val="444444"/>
                </a:solidFill>
                <a:highlight>
                  <a:srgbClr val="EEEEEE"/>
                </a:highlight>
                <a:latin typeface="Courier New"/>
                <a:ea typeface="Courier New"/>
                <a:cs typeface="Courier New"/>
                <a:sym typeface="Courier New"/>
              </a:rPr>
              <a:t>Products</a:t>
            </a:r>
            <a:r>
              <a:rPr lang="bg" sz="1200">
                <a:solidFill>
                  <a:srgbClr val="444444"/>
                </a:solidFill>
                <a:highlight>
                  <a:srgbClr val="FFFFFF"/>
                </a:highlight>
                <a:latin typeface="Arial"/>
                <a:ea typeface="Arial"/>
                <a:cs typeface="Arial"/>
                <a:sym typeface="Arial"/>
              </a:rPr>
              <a:t> as well as a number of smaller </a:t>
            </a:r>
            <a:r>
              <a:rPr lang="bg" sz="1200">
                <a:solidFill>
                  <a:srgbClr val="444444"/>
                </a:solidFill>
                <a:highlight>
                  <a:srgbClr val="EEEEEE"/>
                </a:highlight>
                <a:latin typeface="Courier New"/>
                <a:ea typeface="Courier New"/>
                <a:cs typeface="Courier New"/>
                <a:sym typeface="Courier New"/>
              </a:rPr>
              <a:t>Boxes</a:t>
            </a:r>
            <a:r>
              <a:rPr lang="bg" sz="1200">
                <a:solidFill>
                  <a:srgbClr val="444444"/>
                </a:solidFill>
                <a:highlight>
                  <a:srgbClr val="FFFFFF"/>
                </a:highlight>
                <a:latin typeface="Arial"/>
                <a:ea typeface="Arial"/>
                <a:cs typeface="Arial"/>
                <a:sym typeface="Arial"/>
              </a:rPr>
              <a:t>. These little </a:t>
            </a:r>
            <a:r>
              <a:rPr lang="bg" sz="1200">
                <a:solidFill>
                  <a:srgbClr val="444444"/>
                </a:solidFill>
                <a:highlight>
                  <a:srgbClr val="EEEEEE"/>
                </a:highlight>
                <a:latin typeface="Courier New"/>
                <a:ea typeface="Courier New"/>
                <a:cs typeface="Courier New"/>
                <a:sym typeface="Courier New"/>
              </a:rPr>
              <a:t>Boxes</a:t>
            </a:r>
            <a:r>
              <a:rPr lang="bg" sz="1200">
                <a:solidFill>
                  <a:srgbClr val="444444"/>
                </a:solidFill>
                <a:highlight>
                  <a:srgbClr val="FFFFFF"/>
                </a:highlight>
                <a:latin typeface="Arial"/>
                <a:ea typeface="Arial"/>
                <a:cs typeface="Arial"/>
                <a:sym typeface="Arial"/>
              </a:rPr>
              <a:t> can also hold some </a:t>
            </a:r>
            <a:r>
              <a:rPr lang="bg" sz="1200">
                <a:solidFill>
                  <a:srgbClr val="444444"/>
                </a:solidFill>
                <a:highlight>
                  <a:srgbClr val="EEEEEE"/>
                </a:highlight>
                <a:latin typeface="Courier New"/>
                <a:ea typeface="Courier New"/>
                <a:cs typeface="Courier New"/>
                <a:sym typeface="Courier New"/>
              </a:rPr>
              <a:t>Products</a:t>
            </a:r>
            <a:r>
              <a:rPr lang="bg" sz="1200">
                <a:solidFill>
                  <a:srgbClr val="444444"/>
                </a:solidFill>
                <a:highlight>
                  <a:srgbClr val="FFFFFF"/>
                </a:highlight>
                <a:latin typeface="Arial"/>
                <a:ea typeface="Arial"/>
                <a:cs typeface="Arial"/>
                <a:sym typeface="Arial"/>
              </a:rPr>
              <a:t> or even smaller </a:t>
            </a:r>
            <a:r>
              <a:rPr lang="bg" sz="1200">
                <a:solidFill>
                  <a:srgbClr val="444444"/>
                </a:solidFill>
                <a:highlight>
                  <a:srgbClr val="EEEEEE"/>
                </a:highlight>
                <a:latin typeface="Courier New"/>
                <a:ea typeface="Courier New"/>
                <a:cs typeface="Courier New"/>
                <a:sym typeface="Courier New"/>
              </a:rPr>
              <a:t>Boxes</a:t>
            </a:r>
            <a:r>
              <a:rPr lang="bg" sz="1200">
                <a:solidFill>
                  <a:srgbClr val="444444"/>
                </a:solidFill>
                <a:highlight>
                  <a:srgbClr val="FFFFFF"/>
                </a:highlight>
                <a:latin typeface="Arial"/>
                <a:ea typeface="Arial"/>
                <a:cs typeface="Arial"/>
                <a:sym typeface="Arial"/>
              </a:rPr>
              <a:t>, and so on.</a:t>
            </a:r>
            <a:endParaRPr sz="1200">
              <a:solidFill>
                <a:srgbClr val="444444"/>
              </a:solidFill>
              <a:highlight>
                <a:srgbClr val="FFFFFF"/>
              </a:highlight>
              <a:latin typeface="Arial"/>
              <a:ea typeface="Arial"/>
              <a:cs typeface="Arial"/>
              <a:sym typeface="Arial"/>
            </a:endParaRPr>
          </a:p>
          <a:p>
            <a:pPr indent="0" lvl="0" marL="0" rtl="0" algn="l">
              <a:spcBef>
                <a:spcPts val="1800"/>
              </a:spcBef>
              <a:spcAft>
                <a:spcPts val="0"/>
              </a:spcAft>
              <a:buNone/>
            </a:pPr>
            <a:r>
              <a:rPr lang="bg" sz="1200">
                <a:solidFill>
                  <a:srgbClr val="444444"/>
                </a:solidFill>
                <a:highlight>
                  <a:srgbClr val="FFFFFF"/>
                </a:highlight>
                <a:latin typeface="Arial"/>
                <a:ea typeface="Arial"/>
                <a:cs typeface="Arial"/>
                <a:sym typeface="Arial"/>
              </a:rPr>
              <a:t>Say you decide to create an ordering system that uses these classes. Orders could contain simple products without any wrapping, as well as boxes stuffed with products...and other boxes. How would you determine the total price of such an order?</a:t>
            </a:r>
            <a:endParaRPr sz="1200">
              <a:solidFill>
                <a:srgbClr val="444444"/>
              </a:solidFill>
              <a:highlight>
                <a:srgbClr val="FFFFFF"/>
              </a:highlight>
              <a:latin typeface="Arial"/>
              <a:ea typeface="Arial"/>
              <a:cs typeface="Arial"/>
              <a:sym typeface="Arial"/>
            </a:endParaRPr>
          </a:p>
          <a:p>
            <a:pPr indent="0" lvl="0" marL="0" rtl="0" algn="l">
              <a:spcBef>
                <a:spcPts val="1800"/>
              </a:spcBef>
              <a:spcAft>
                <a:spcPts val="1200"/>
              </a:spcAft>
              <a:buNone/>
            </a:pPr>
            <a:r>
              <a:t/>
            </a:r>
            <a:endParaRPr/>
          </a:p>
        </p:txBody>
      </p:sp>
      <p:pic>
        <p:nvPicPr>
          <p:cNvPr id="758" name="Google Shape;758;p95"/>
          <p:cNvPicPr preferRelativeResize="0"/>
          <p:nvPr/>
        </p:nvPicPr>
        <p:blipFill>
          <a:blip r:embed="rId3">
            <a:alphaModFix/>
          </a:blip>
          <a:stretch>
            <a:fillRect/>
          </a:stretch>
        </p:blipFill>
        <p:spPr>
          <a:xfrm>
            <a:off x="3822775" y="2387575"/>
            <a:ext cx="1864475" cy="1864475"/>
          </a:xfrm>
          <a:prstGeom prst="rect">
            <a:avLst/>
          </a:prstGeom>
          <a:noFill/>
          <a:ln>
            <a:noFill/>
          </a:ln>
        </p:spPr>
      </p:pic>
      <p:sp>
        <p:nvSpPr>
          <p:cNvPr id="759" name="Google Shape;759;p95"/>
          <p:cNvSpPr txBox="1"/>
          <p:nvPr/>
        </p:nvSpPr>
        <p:spPr>
          <a:xfrm>
            <a:off x="1744800" y="4389575"/>
            <a:ext cx="56544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bg" sz="1050">
                <a:solidFill>
                  <a:srgbClr val="999999"/>
                </a:solidFill>
                <a:highlight>
                  <a:srgbClr val="FFFFFF"/>
                </a:highlight>
              </a:rPr>
              <a:t>An order might comprise various products, packaged in boxes, which are packaged in bigger boxes and so on. The whole structure looks like an upside down tree.</a:t>
            </a:r>
            <a:endParaRPr>
              <a:latin typeface="Nunito"/>
              <a:ea typeface="Nunito"/>
              <a:cs typeface="Nunito"/>
              <a:sym typeface="Nunito"/>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sp>
        <p:nvSpPr>
          <p:cNvPr id="764" name="Google Shape;764;p96"/>
          <p:cNvSpPr txBox="1"/>
          <p:nvPr>
            <p:ph idx="1" type="body"/>
          </p:nvPr>
        </p:nvSpPr>
        <p:spPr>
          <a:xfrm>
            <a:off x="1318675" y="784775"/>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bg" sz="1200">
                <a:solidFill>
                  <a:srgbClr val="444444"/>
                </a:solidFill>
                <a:highlight>
                  <a:srgbClr val="FFFFFF"/>
                </a:highlight>
                <a:latin typeface="Arial"/>
                <a:ea typeface="Arial"/>
                <a:cs typeface="Arial"/>
                <a:sym typeface="Arial"/>
              </a:rPr>
              <a:t>You could try the direct approach: unwrap all the boxes, go over all the products and then calculate the total. That would be doable in the real world; but in a program, it’s not as simple as running a loop. You have to know the classes of </a:t>
            </a:r>
            <a:r>
              <a:rPr lang="bg" sz="1100">
                <a:solidFill>
                  <a:srgbClr val="444444"/>
                </a:solidFill>
                <a:highlight>
                  <a:srgbClr val="EEEEEE"/>
                </a:highlight>
                <a:latin typeface="Courier New"/>
                <a:ea typeface="Courier New"/>
                <a:cs typeface="Courier New"/>
                <a:sym typeface="Courier New"/>
              </a:rPr>
              <a:t>Products</a:t>
            </a:r>
            <a:r>
              <a:rPr lang="bg" sz="1200">
                <a:solidFill>
                  <a:srgbClr val="444444"/>
                </a:solidFill>
                <a:highlight>
                  <a:srgbClr val="FFFFFF"/>
                </a:highlight>
                <a:latin typeface="Arial"/>
                <a:ea typeface="Arial"/>
                <a:cs typeface="Arial"/>
                <a:sym typeface="Arial"/>
              </a:rPr>
              <a:t> and </a:t>
            </a:r>
            <a:r>
              <a:rPr lang="bg" sz="1100">
                <a:solidFill>
                  <a:srgbClr val="444444"/>
                </a:solidFill>
                <a:highlight>
                  <a:srgbClr val="EEEEEE"/>
                </a:highlight>
                <a:latin typeface="Courier New"/>
                <a:ea typeface="Courier New"/>
                <a:cs typeface="Courier New"/>
                <a:sym typeface="Courier New"/>
              </a:rPr>
              <a:t>Boxes</a:t>
            </a:r>
            <a:r>
              <a:rPr lang="bg" sz="1200">
                <a:solidFill>
                  <a:srgbClr val="444444"/>
                </a:solidFill>
                <a:highlight>
                  <a:srgbClr val="FFFFFF"/>
                </a:highlight>
                <a:latin typeface="Arial"/>
                <a:ea typeface="Arial"/>
                <a:cs typeface="Arial"/>
                <a:sym typeface="Arial"/>
              </a:rPr>
              <a:t> you’re going through, the nesting level of the boxes and other nasty details beforehand. All of this makes the direct approach either too awkward or even impossible.</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8" name="Shape 768"/>
        <p:cNvGrpSpPr/>
        <p:nvPr/>
      </p:nvGrpSpPr>
      <p:grpSpPr>
        <a:xfrm>
          <a:off x="0" y="0"/>
          <a:ext cx="0" cy="0"/>
          <a:chOff x="0" y="0"/>
          <a:chExt cx="0" cy="0"/>
        </a:xfrm>
      </p:grpSpPr>
      <p:sp>
        <p:nvSpPr>
          <p:cNvPr id="769" name="Google Shape;769;p97"/>
          <p:cNvSpPr txBox="1"/>
          <p:nvPr>
            <p:ph idx="1" type="body"/>
          </p:nvPr>
        </p:nvSpPr>
        <p:spPr>
          <a:xfrm>
            <a:off x="1318675" y="373125"/>
            <a:ext cx="7030500" cy="2541600"/>
          </a:xfrm>
          <a:prstGeom prst="rect">
            <a:avLst/>
          </a:prstGeom>
        </p:spPr>
        <p:txBody>
          <a:bodyPr anchorCtr="0" anchor="t" bIns="91425" lIns="91425" spcFirstLastPara="1" rIns="91425" wrap="square" tIns="91425">
            <a:normAutofit lnSpcReduction="10000"/>
          </a:bodyPr>
          <a:lstStyle/>
          <a:p>
            <a:pPr indent="0" lvl="0" marL="0" rtl="0" algn="l">
              <a:spcBef>
                <a:spcPts val="1800"/>
              </a:spcBef>
              <a:spcAft>
                <a:spcPts val="0"/>
              </a:spcAft>
              <a:buNone/>
            </a:pPr>
            <a:r>
              <a:rPr b="1" lang="bg" sz="1700">
                <a:solidFill>
                  <a:srgbClr val="444444"/>
                </a:solidFill>
                <a:highlight>
                  <a:srgbClr val="FFFFFF"/>
                </a:highlight>
                <a:latin typeface="Arial"/>
                <a:ea typeface="Arial"/>
                <a:cs typeface="Arial"/>
                <a:sym typeface="Arial"/>
              </a:rPr>
              <a:t>Solution</a:t>
            </a:r>
            <a:endParaRPr b="1" sz="1700">
              <a:solidFill>
                <a:srgbClr val="444444"/>
              </a:solidFill>
              <a:highlight>
                <a:srgbClr val="FFFFFF"/>
              </a:highlight>
              <a:latin typeface="Arial"/>
              <a:ea typeface="Arial"/>
              <a:cs typeface="Arial"/>
              <a:sym typeface="Arial"/>
            </a:endParaRPr>
          </a:p>
          <a:p>
            <a:pPr indent="0" lvl="0" marL="0" rtl="0" algn="l">
              <a:spcBef>
                <a:spcPts val="400"/>
              </a:spcBef>
              <a:spcAft>
                <a:spcPts val="0"/>
              </a:spcAft>
              <a:buNone/>
            </a:pPr>
            <a:r>
              <a:rPr lang="bg" sz="1200">
                <a:solidFill>
                  <a:srgbClr val="444444"/>
                </a:solidFill>
                <a:highlight>
                  <a:srgbClr val="FFFFFF"/>
                </a:highlight>
                <a:latin typeface="Arial"/>
                <a:ea typeface="Arial"/>
                <a:cs typeface="Arial"/>
                <a:sym typeface="Arial"/>
              </a:rPr>
              <a:t>The Composite pattern suggests that you work with </a:t>
            </a:r>
            <a:r>
              <a:rPr lang="bg" sz="1200">
                <a:solidFill>
                  <a:srgbClr val="444444"/>
                </a:solidFill>
                <a:highlight>
                  <a:srgbClr val="EEEEEE"/>
                </a:highlight>
                <a:latin typeface="Courier New"/>
                <a:ea typeface="Courier New"/>
                <a:cs typeface="Courier New"/>
                <a:sym typeface="Courier New"/>
              </a:rPr>
              <a:t>Products</a:t>
            </a:r>
            <a:r>
              <a:rPr lang="bg" sz="1200">
                <a:solidFill>
                  <a:srgbClr val="444444"/>
                </a:solidFill>
                <a:highlight>
                  <a:srgbClr val="FFFFFF"/>
                </a:highlight>
                <a:latin typeface="Arial"/>
                <a:ea typeface="Arial"/>
                <a:cs typeface="Arial"/>
                <a:sym typeface="Arial"/>
              </a:rPr>
              <a:t> and </a:t>
            </a:r>
            <a:r>
              <a:rPr lang="bg" sz="1200">
                <a:solidFill>
                  <a:srgbClr val="444444"/>
                </a:solidFill>
                <a:highlight>
                  <a:srgbClr val="EEEEEE"/>
                </a:highlight>
                <a:latin typeface="Courier New"/>
                <a:ea typeface="Courier New"/>
                <a:cs typeface="Courier New"/>
                <a:sym typeface="Courier New"/>
              </a:rPr>
              <a:t>Boxes</a:t>
            </a:r>
            <a:r>
              <a:rPr lang="bg" sz="1200">
                <a:solidFill>
                  <a:srgbClr val="444444"/>
                </a:solidFill>
                <a:highlight>
                  <a:srgbClr val="FFFFFF"/>
                </a:highlight>
                <a:latin typeface="Arial"/>
                <a:ea typeface="Arial"/>
                <a:cs typeface="Arial"/>
                <a:sym typeface="Arial"/>
              </a:rPr>
              <a:t> through a common interface which declares a method for calculating the total price.</a:t>
            </a:r>
            <a:endParaRPr sz="1200">
              <a:solidFill>
                <a:srgbClr val="444444"/>
              </a:solidFill>
              <a:highlight>
                <a:srgbClr val="FFFFFF"/>
              </a:highlight>
              <a:latin typeface="Arial"/>
              <a:ea typeface="Arial"/>
              <a:cs typeface="Arial"/>
              <a:sym typeface="Arial"/>
            </a:endParaRPr>
          </a:p>
          <a:p>
            <a:pPr indent="0" lvl="0" marL="0" rtl="0" algn="l">
              <a:spcBef>
                <a:spcPts val="1800"/>
              </a:spcBef>
              <a:spcAft>
                <a:spcPts val="0"/>
              </a:spcAft>
              <a:buNone/>
            </a:pPr>
            <a:r>
              <a:rPr lang="bg" sz="1200">
                <a:solidFill>
                  <a:srgbClr val="444444"/>
                </a:solidFill>
                <a:highlight>
                  <a:srgbClr val="FFFFFF"/>
                </a:highlight>
                <a:latin typeface="Arial"/>
                <a:ea typeface="Arial"/>
                <a:cs typeface="Arial"/>
                <a:sym typeface="Arial"/>
              </a:rPr>
              <a:t>How would this method work? For a product, it’d simply return the product’s price. For a box, it’d go over each item the box contains, ask its price and then return a total for this box. If one of these items were a smaller box, that box would also start going over its contents and so on, until the prices of all inner components were calculated. A box could even add some extra cost to the final price, such as packaging cost.</a:t>
            </a:r>
            <a:endParaRPr sz="1200">
              <a:solidFill>
                <a:srgbClr val="444444"/>
              </a:solidFill>
              <a:highlight>
                <a:srgbClr val="FFFFFF"/>
              </a:highlight>
              <a:latin typeface="Arial"/>
              <a:ea typeface="Arial"/>
              <a:cs typeface="Arial"/>
              <a:sym typeface="Arial"/>
            </a:endParaRPr>
          </a:p>
          <a:p>
            <a:pPr indent="0" lvl="0" marL="0" rtl="0" algn="l">
              <a:spcBef>
                <a:spcPts val="1800"/>
              </a:spcBef>
              <a:spcAft>
                <a:spcPts val="1200"/>
              </a:spcAft>
              <a:buNone/>
            </a:pPr>
            <a:r>
              <a:t/>
            </a:r>
            <a:endParaRPr/>
          </a:p>
        </p:txBody>
      </p:sp>
      <p:pic>
        <p:nvPicPr>
          <p:cNvPr id="770" name="Google Shape;770;p97"/>
          <p:cNvPicPr preferRelativeResize="0"/>
          <p:nvPr/>
        </p:nvPicPr>
        <p:blipFill>
          <a:blip r:embed="rId3">
            <a:alphaModFix/>
          </a:blip>
          <a:stretch>
            <a:fillRect/>
          </a:stretch>
        </p:blipFill>
        <p:spPr>
          <a:xfrm>
            <a:off x="2648025" y="2452075"/>
            <a:ext cx="3847950" cy="1923975"/>
          </a:xfrm>
          <a:prstGeom prst="rect">
            <a:avLst/>
          </a:prstGeom>
          <a:noFill/>
          <a:ln>
            <a:noFill/>
          </a:ln>
        </p:spPr>
      </p:pic>
      <p:sp>
        <p:nvSpPr>
          <p:cNvPr id="771" name="Google Shape;771;p97"/>
          <p:cNvSpPr txBox="1"/>
          <p:nvPr/>
        </p:nvSpPr>
        <p:spPr>
          <a:xfrm>
            <a:off x="2807350" y="4419350"/>
            <a:ext cx="34125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bg" sz="1050">
                <a:solidFill>
                  <a:srgbClr val="999999"/>
                </a:solidFill>
                <a:highlight>
                  <a:srgbClr val="FFFFFF"/>
                </a:highlight>
              </a:rPr>
              <a:t>The Composite pattern lets you run a behavior recursively over all components of an object tree.</a:t>
            </a:r>
            <a:endParaRPr>
              <a:latin typeface="Nunito"/>
              <a:ea typeface="Nunito"/>
              <a:cs typeface="Nunito"/>
              <a:sym typeface="Nunito"/>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5" name="Shape 775"/>
        <p:cNvGrpSpPr/>
        <p:nvPr/>
      </p:nvGrpSpPr>
      <p:grpSpPr>
        <a:xfrm>
          <a:off x="0" y="0"/>
          <a:ext cx="0" cy="0"/>
          <a:chOff x="0" y="0"/>
          <a:chExt cx="0" cy="0"/>
        </a:xfrm>
      </p:grpSpPr>
      <p:sp>
        <p:nvSpPr>
          <p:cNvPr id="776" name="Google Shape;776;p98"/>
          <p:cNvSpPr txBox="1"/>
          <p:nvPr>
            <p:ph idx="1" type="body"/>
          </p:nvPr>
        </p:nvSpPr>
        <p:spPr>
          <a:xfrm>
            <a:off x="1298825" y="745100"/>
            <a:ext cx="7030500" cy="127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bg" sz="1200">
                <a:solidFill>
                  <a:srgbClr val="444444"/>
                </a:solidFill>
                <a:highlight>
                  <a:srgbClr val="FFFFFF"/>
                </a:highlight>
                <a:latin typeface="Arial"/>
                <a:ea typeface="Arial"/>
                <a:cs typeface="Arial"/>
                <a:sym typeface="Arial"/>
              </a:rPr>
              <a:t>The greatest benefit of this approach is that you don’t need to care about the concrete classes of objects that compose the tree. You don’t need to know whether an object is a simple product or a sophisticated box. You can treat them all the same via the common interface. When you call a method, the objects themselves pass the request down the tree.</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0" name="Shape 780"/>
        <p:cNvGrpSpPr/>
        <p:nvPr/>
      </p:nvGrpSpPr>
      <p:grpSpPr>
        <a:xfrm>
          <a:off x="0" y="0"/>
          <a:ext cx="0" cy="0"/>
          <a:chOff x="0" y="0"/>
          <a:chExt cx="0" cy="0"/>
        </a:xfrm>
      </p:grpSpPr>
      <p:sp>
        <p:nvSpPr>
          <p:cNvPr id="781" name="Google Shape;781;p99"/>
          <p:cNvSpPr txBox="1"/>
          <p:nvPr>
            <p:ph type="title"/>
          </p:nvPr>
        </p:nvSpPr>
        <p:spPr>
          <a:xfrm>
            <a:off x="1303800" y="330725"/>
            <a:ext cx="7030500" cy="701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bg"/>
              <a:t>Real-World Analogy</a:t>
            </a:r>
            <a:endParaRPr/>
          </a:p>
        </p:txBody>
      </p:sp>
      <p:pic>
        <p:nvPicPr>
          <p:cNvPr id="782" name="Google Shape;782;p99"/>
          <p:cNvPicPr preferRelativeResize="0"/>
          <p:nvPr/>
        </p:nvPicPr>
        <p:blipFill>
          <a:blip r:embed="rId3">
            <a:alphaModFix/>
          </a:blip>
          <a:stretch>
            <a:fillRect/>
          </a:stretch>
        </p:blipFill>
        <p:spPr>
          <a:xfrm>
            <a:off x="3306950" y="871750"/>
            <a:ext cx="2667000" cy="2190750"/>
          </a:xfrm>
          <a:prstGeom prst="rect">
            <a:avLst/>
          </a:prstGeom>
          <a:noFill/>
          <a:ln>
            <a:noFill/>
          </a:ln>
        </p:spPr>
      </p:pic>
      <p:sp>
        <p:nvSpPr>
          <p:cNvPr id="783" name="Google Shape;783;p99"/>
          <p:cNvSpPr txBox="1"/>
          <p:nvPr/>
        </p:nvSpPr>
        <p:spPr>
          <a:xfrm>
            <a:off x="3375050" y="3184300"/>
            <a:ext cx="2598900" cy="346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bg" sz="1050">
                <a:solidFill>
                  <a:srgbClr val="999999"/>
                </a:solidFill>
                <a:highlight>
                  <a:srgbClr val="FFFFFF"/>
                </a:highlight>
              </a:rPr>
              <a:t>An example of a military structure.</a:t>
            </a:r>
            <a:endParaRPr>
              <a:latin typeface="Nunito"/>
              <a:ea typeface="Nunito"/>
              <a:cs typeface="Nunito"/>
              <a:sym typeface="Nunito"/>
            </a:endParaRPr>
          </a:p>
        </p:txBody>
      </p:sp>
      <p:sp>
        <p:nvSpPr>
          <p:cNvPr id="784" name="Google Shape;784;p99"/>
          <p:cNvSpPr txBox="1"/>
          <p:nvPr/>
        </p:nvSpPr>
        <p:spPr>
          <a:xfrm>
            <a:off x="1760800" y="3700125"/>
            <a:ext cx="62100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bg" sz="1200">
                <a:solidFill>
                  <a:srgbClr val="444444"/>
                </a:solidFill>
                <a:highlight>
                  <a:srgbClr val="FFFFFF"/>
                </a:highlight>
              </a:rPr>
              <a:t>Armies of most countries are structured as hierarchies. An army consists of several divisions; a division is a set of brigades, and a brigade consists of platoons, which can be broken down into squads. Finally, a squad is a small group of real soldiers. Orders are given at the top of the hierarchy and passed down onto each level until every soldier knows what needs to be done.</a:t>
            </a:r>
            <a:endParaRPr>
              <a:latin typeface="Nunito"/>
              <a:ea typeface="Nunito"/>
              <a:cs typeface="Nunito"/>
              <a:sym typeface="Nunito"/>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8" name="Shape 788"/>
        <p:cNvGrpSpPr/>
        <p:nvPr/>
      </p:nvGrpSpPr>
      <p:grpSpPr>
        <a:xfrm>
          <a:off x="0" y="0"/>
          <a:ext cx="0" cy="0"/>
          <a:chOff x="0" y="0"/>
          <a:chExt cx="0" cy="0"/>
        </a:xfrm>
      </p:grpSpPr>
      <p:sp>
        <p:nvSpPr>
          <p:cNvPr id="789" name="Google Shape;789;p100"/>
          <p:cNvSpPr txBox="1"/>
          <p:nvPr>
            <p:ph type="title"/>
          </p:nvPr>
        </p:nvSpPr>
        <p:spPr>
          <a:xfrm>
            <a:off x="1303800" y="350575"/>
            <a:ext cx="7030500" cy="5223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2400"/>
              </a:spcBef>
              <a:spcAft>
                <a:spcPts val="600"/>
              </a:spcAft>
              <a:buNone/>
            </a:pPr>
            <a:r>
              <a:rPr lang="bg" sz="2300">
                <a:solidFill>
                  <a:srgbClr val="444444"/>
                </a:solidFill>
                <a:highlight>
                  <a:srgbClr val="FFFFFF"/>
                </a:highlight>
                <a:latin typeface="Arial"/>
                <a:ea typeface="Arial"/>
                <a:cs typeface="Arial"/>
                <a:sym typeface="Arial"/>
              </a:rPr>
              <a:t>Decorator</a:t>
            </a:r>
            <a:endParaRPr/>
          </a:p>
        </p:txBody>
      </p:sp>
      <p:sp>
        <p:nvSpPr>
          <p:cNvPr id="790" name="Google Shape;790;p100"/>
          <p:cNvSpPr txBox="1"/>
          <p:nvPr>
            <p:ph idx="1" type="body"/>
          </p:nvPr>
        </p:nvSpPr>
        <p:spPr>
          <a:xfrm>
            <a:off x="1244275" y="829425"/>
            <a:ext cx="7030500" cy="1209000"/>
          </a:xfrm>
          <a:prstGeom prst="rect">
            <a:avLst/>
          </a:prstGeom>
        </p:spPr>
        <p:txBody>
          <a:bodyPr anchorCtr="0" anchor="t" bIns="91425" lIns="91425" spcFirstLastPara="1" rIns="91425" wrap="square" tIns="91425">
            <a:normAutofit fontScale="77500" lnSpcReduction="20000"/>
          </a:bodyPr>
          <a:lstStyle/>
          <a:p>
            <a:pPr indent="0" lvl="0" marL="0" rtl="0" algn="l">
              <a:spcBef>
                <a:spcPts val="1800"/>
              </a:spcBef>
              <a:spcAft>
                <a:spcPts val="0"/>
              </a:spcAft>
              <a:buNone/>
            </a:pPr>
            <a:r>
              <a:rPr b="1" lang="bg" sz="1700">
                <a:solidFill>
                  <a:srgbClr val="444444"/>
                </a:solidFill>
                <a:highlight>
                  <a:srgbClr val="FFFFFF"/>
                </a:highlight>
                <a:latin typeface="Arial"/>
                <a:ea typeface="Arial"/>
                <a:cs typeface="Arial"/>
                <a:sym typeface="Arial"/>
              </a:rPr>
              <a:t>Intent</a:t>
            </a:r>
            <a:endParaRPr b="1" sz="1700">
              <a:solidFill>
                <a:srgbClr val="444444"/>
              </a:solidFill>
              <a:highlight>
                <a:srgbClr val="FFFFFF"/>
              </a:highlight>
              <a:latin typeface="Arial"/>
              <a:ea typeface="Arial"/>
              <a:cs typeface="Arial"/>
              <a:sym typeface="Arial"/>
            </a:endParaRPr>
          </a:p>
          <a:p>
            <a:pPr indent="0" lvl="0" marL="0" rtl="0" algn="l">
              <a:spcBef>
                <a:spcPts val="400"/>
              </a:spcBef>
              <a:spcAft>
                <a:spcPts val="0"/>
              </a:spcAft>
              <a:buNone/>
            </a:pPr>
            <a:r>
              <a:rPr lang="bg" sz="1200">
                <a:solidFill>
                  <a:srgbClr val="444444"/>
                </a:solidFill>
                <a:highlight>
                  <a:srgbClr val="FFFFFF"/>
                </a:highlight>
                <a:latin typeface="Arial"/>
                <a:ea typeface="Arial"/>
                <a:cs typeface="Arial"/>
                <a:sym typeface="Arial"/>
              </a:rPr>
              <a:t>Decorator is a structural design pattern that lets you attach new behaviors to objects by placing these objects inside special wrapper objects that contain the behaviors.</a:t>
            </a:r>
            <a:endParaRPr sz="1200">
              <a:solidFill>
                <a:srgbClr val="444444"/>
              </a:solidFill>
              <a:highlight>
                <a:srgbClr val="FFFFFF"/>
              </a:highlight>
              <a:latin typeface="Arial"/>
              <a:ea typeface="Arial"/>
              <a:cs typeface="Arial"/>
              <a:sym typeface="Arial"/>
            </a:endParaRPr>
          </a:p>
          <a:p>
            <a:pPr indent="0" lvl="0" marL="0" rtl="0" algn="l">
              <a:spcBef>
                <a:spcPts val="18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pic>
        <p:nvPicPr>
          <p:cNvPr id="791" name="Google Shape;791;p100"/>
          <p:cNvPicPr preferRelativeResize="0"/>
          <p:nvPr/>
        </p:nvPicPr>
        <p:blipFill>
          <a:blip r:embed="rId3">
            <a:alphaModFix/>
          </a:blip>
          <a:stretch>
            <a:fillRect/>
          </a:stretch>
        </p:blipFill>
        <p:spPr>
          <a:xfrm>
            <a:off x="2331775" y="1595625"/>
            <a:ext cx="4480440" cy="2800275"/>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5" name="Shape 795"/>
        <p:cNvGrpSpPr/>
        <p:nvPr/>
      </p:nvGrpSpPr>
      <p:grpSpPr>
        <a:xfrm>
          <a:off x="0" y="0"/>
          <a:ext cx="0" cy="0"/>
          <a:chOff x="0" y="0"/>
          <a:chExt cx="0" cy="0"/>
        </a:xfrm>
      </p:grpSpPr>
      <p:sp>
        <p:nvSpPr>
          <p:cNvPr id="796" name="Google Shape;796;p101"/>
          <p:cNvSpPr txBox="1"/>
          <p:nvPr>
            <p:ph idx="1" type="body"/>
          </p:nvPr>
        </p:nvSpPr>
        <p:spPr>
          <a:xfrm>
            <a:off x="1298850" y="477275"/>
            <a:ext cx="7030500" cy="2541600"/>
          </a:xfrm>
          <a:prstGeom prst="rect">
            <a:avLst/>
          </a:prstGeom>
        </p:spPr>
        <p:txBody>
          <a:bodyPr anchorCtr="0" anchor="t" bIns="91425" lIns="91425" spcFirstLastPara="1" rIns="91425" wrap="square" tIns="91425">
            <a:normAutofit lnSpcReduction="20000"/>
          </a:bodyPr>
          <a:lstStyle/>
          <a:p>
            <a:pPr indent="0" lvl="0" marL="0" rtl="0" algn="l">
              <a:spcBef>
                <a:spcPts val="1800"/>
              </a:spcBef>
              <a:spcAft>
                <a:spcPts val="0"/>
              </a:spcAft>
              <a:buNone/>
            </a:pPr>
            <a:r>
              <a:rPr b="1" lang="bg" sz="1700">
                <a:solidFill>
                  <a:srgbClr val="444444"/>
                </a:solidFill>
                <a:highlight>
                  <a:srgbClr val="FFFFFF"/>
                </a:highlight>
                <a:latin typeface="Arial"/>
                <a:ea typeface="Arial"/>
                <a:cs typeface="Arial"/>
                <a:sym typeface="Arial"/>
              </a:rPr>
              <a:t>Problem</a:t>
            </a:r>
            <a:endParaRPr b="1" sz="1700">
              <a:solidFill>
                <a:srgbClr val="444444"/>
              </a:solidFill>
              <a:highlight>
                <a:srgbClr val="FFFFFF"/>
              </a:highlight>
              <a:latin typeface="Arial"/>
              <a:ea typeface="Arial"/>
              <a:cs typeface="Arial"/>
              <a:sym typeface="Arial"/>
            </a:endParaRPr>
          </a:p>
          <a:p>
            <a:pPr indent="0" lvl="0" marL="0" rtl="0" algn="l">
              <a:spcBef>
                <a:spcPts val="400"/>
              </a:spcBef>
              <a:spcAft>
                <a:spcPts val="0"/>
              </a:spcAft>
              <a:buNone/>
            </a:pPr>
            <a:r>
              <a:rPr lang="bg" sz="1200">
                <a:solidFill>
                  <a:srgbClr val="444444"/>
                </a:solidFill>
                <a:highlight>
                  <a:srgbClr val="FFFFFF"/>
                </a:highlight>
                <a:latin typeface="Arial"/>
                <a:ea typeface="Arial"/>
                <a:cs typeface="Arial"/>
                <a:sym typeface="Arial"/>
              </a:rPr>
              <a:t>Imagine that you’re working on a notification library which lets other programs notify their users about important events.</a:t>
            </a:r>
            <a:endParaRPr sz="1200">
              <a:solidFill>
                <a:srgbClr val="444444"/>
              </a:solidFill>
              <a:highlight>
                <a:srgbClr val="FFFFFF"/>
              </a:highlight>
              <a:latin typeface="Arial"/>
              <a:ea typeface="Arial"/>
              <a:cs typeface="Arial"/>
              <a:sym typeface="Arial"/>
            </a:endParaRPr>
          </a:p>
          <a:p>
            <a:pPr indent="0" lvl="0" marL="0" rtl="0" algn="l">
              <a:spcBef>
                <a:spcPts val="1800"/>
              </a:spcBef>
              <a:spcAft>
                <a:spcPts val="0"/>
              </a:spcAft>
              <a:buNone/>
            </a:pPr>
            <a:r>
              <a:rPr lang="bg" sz="1200">
                <a:solidFill>
                  <a:srgbClr val="444444"/>
                </a:solidFill>
                <a:highlight>
                  <a:srgbClr val="FFFFFF"/>
                </a:highlight>
                <a:latin typeface="Arial"/>
                <a:ea typeface="Arial"/>
                <a:cs typeface="Arial"/>
                <a:sym typeface="Arial"/>
              </a:rPr>
              <a:t>The initial version of the library was based on the </a:t>
            </a:r>
            <a:r>
              <a:rPr lang="bg" sz="1200">
                <a:solidFill>
                  <a:srgbClr val="444444"/>
                </a:solidFill>
                <a:highlight>
                  <a:srgbClr val="EEEEEE"/>
                </a:highlight>
                <a:latin typeface="Courier New"/>
                <a:ea typeface="Courier New"/>
                <a:cs typeface="Courier New"/>
                <a:sym typeface="Courier New"/>
              </a:rPr>
              <a:t>Notifier</a:t>
            </a:r>
            <a:r>
              <a:rPr lang="bg" sz="1200">
                <a:solidFill>
                  <a:srgbClr val="444444"/>
                </a:solidFill>
                <a:highlight>
                  <a:srgbClr val="FFFFFF"/>
                </a:highlight>
                <a:latin typeface="Arial"/>
                <a:ea typeface="Arial"/>
                <a:cs typeface="Arial"/>
                <a:sym typeface="Arial"/>
              </a:rPr>
              <a:t> class that had only a few fields, a constructor and a single </a:t>
            </a:r>
            <a:r>
              <a:rPr lang="bg" sz="1200">
                <a:solidFill>
                  <a:srgbClr val="444444"/>
                </a:solidFill>
                <a:highlight>
                  <a:srgbClr val="EEEEEE"/>
                </a:highlight>
                <a:latin typeface="Courier New"/>
                <a:ea typeface="Courier New"/>
                <a:cs typeface="Courier New"/>
                <a:sym typeface="Courier New"/>
              </a:rPr>
              <a:t>send</a:t>
            </a:r>
            <a:r>
              <a:rPr lang="bg" sz="1200">
                <a:solidFill>
                  <a:srgbClr val="444444"/>
                </a:solidFill>
                <a:highlight>
                  <a:srgbClr val="FFFFFF"/>
                </a:highlight>
                <a:latin typeface="Arial"/>
                <a:ea typeface="Arial"/>
                <a:cs typeface="Arial"/>
                <a:sym typeface="Arial"/>
              </a:rPr>
              <a:t> method. The method could accept a message argument from a client and send the message to a list of emails that were passed to the notifier via its constructor. A third-party app which acted as a client was supposed to create and configure the notifier object once, and then use it each time something important happened.</a:t>
            </a:r>
            <a:endParaRPr sz="1200">
              <a:solidFill>
                <a:srgbClr val="444444"/>
              </a:solidFill>
              <a:highlight>
                <a:srgbClr val="FFFFFF"/>
              </a:highlight>
              <a:latin typeface="Arial"/>
              <a:ea typeface="Arial"/>
              <a:cs typeface="Arial"/>
              <a:sym typeface="Arial"/>
            </a:endParaRPr>
          </a:p>
          <a:p>
            <a:pPr indent="0" lvl="0" marL="0" rtl="0" algn="l">
              <a:spcBef>
                <a:spcPts val="18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pic>
        <p:nvPicPr>
          <p:cNvPr id="797" name="Google Shape;797;p101"/>
          <p:cNvPicPr preferRelativeResize="0"/>
          <p:nvPr/>
        </p:nvPicPr>
        <p:blipFill>
          <a:blip r:embed="rId3">
            <a:alphaModFix/>
          </a:blip>
          <a:stretch>
            <a:fillRect/>
          </a:stretch>
        </p:blipFill>
        <p:spPr>
          <a:xfrm>
            <a:off x="2364550" y="2432250"/>
            <a:ext cx="4466844" cy="1819825"/>
          </a:xfrm>
          <a:prstGeom prst="rect">
            <a:avLst/>
          </a:prstGeom>
          <a:noFill/>
          <a:ln>
            <a:noFill/>
          </a:ln>
        </p:spPr>
      </p:pic>
      <p:sp>
        <p:nvSpPr>
          <p:cNvPr id="798" name="Google Shape;798;p101"/>
          <p:cNvSpPr txBox="1"/>
          <p:nvPr/>
        </p:nvSpPr>
        <p:spPr>
          <a:xfrm>
            <a:off x="1755825" y="4359825"/>
            <a:ext cx="58527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bg" sz="1050">
                <a:solidFill>
                  <a:srgbClr val="999999"/>
                </a:solidFill>
                <a:highlight>
                  <a:srgbClr val="FFFFFF"/>
                </a:highlight>
              </a:rPr>
              <a:t>A program could use the notifier class to send notifications about important events to a predefined set of emails.</a:t>
            </a:r>
            <a:endParaRPr>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1"/>
          <p:cNvSpPr txBox="1"/>
          <p:nvPr>
            <p:ph idx="1" type="body"/>
          </p:nvPr>
        </p:nvSpPr>
        <p:spPr>
          <a:xfrm>
            <a:off x="1303800" y="140525"/>
            <a:ext cx="7030500" cy="489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solidFill>
                  <a:srgbClr val="273239"/>
                </a:solidFill>
                <a:highlight>
                  <a:srgbClr val="FFFFFF"/>
                </a:highlight>
                <a:latin typeface="Arial"/>
                <a:ea typeface="Arial"/>
                <a:cs typeface="Arial"/>
                <a:sym typeface="Arial"/>
              </a:rPr>
              <a:t>Let’s take a look at another situation that invokes the </a:t>
            </a:r>
            <a:r>
              <a:rPr b="1" lang="bg">
                <a:solidFill>
                  <a:srgbClr val="273239"/>
                </a:solidFill>
                <a:highlight>
                  <a:srgbClr val="FFFFFF"/>
                </a:highlight>
                <a:latin typeface="Arial"/>
                <a:ea typeface="Arial"/>
                <a:cs typeface="Arial"/>
                <a:sym typeface="Arial"/>
              </a:rPr>
              <a:t>__str__</a:t>
            </a:r>
            <a:r>
              <a:rPr lang="bg">
                <a:solidFill>
                  <a:srgbClr val="273239"/>
                </a:solidFill>
                <a:highlight>
                  <a:srgbClr val="FFFFFF"/>
                </a:highlight>
                <a:latin typeface="Arial"/>
                <a:ea typeface="Arial"/>
                <a:cs typeface="Arial"/>
                <a:sym typeface="Arial"/>
              </a:rPr>
              <a:t> method. The scenario is the usage of </a:t>
            </a:r>
            <a:r>
              <a:rPr b="1" lang="bg">
                <a:solidFill>
                  <a:srgbClr val="273239"/>
                </a:solidFill>
                <a:highlight>
                  <a:srgbClr val="FFFFFF"/>
                </a:highlight>
                <a:latin typeface="Arial"/>
                <a:ea typeface="Arial"/>
                <a:cs typeface="Arial"/>
                <a:sym typeface="Arial"/>
              </a:rPr>
              <a:t>%s</a:t>
            </a:r>
            <a:r>
              <a:rPr lang="bg">
                <a:solidFill>
                  <a:srgbClr val="273239"/>
                </a:solidFill>
                <a:highlight>
                  <a:srgbClr val="FFFFFF"/>
                </a:highlight>
                <a:latin typeface="Arial"/>
                <a:ea typeface="Arial"/>
                <a:cs typeface="Arial"/>
                <a:sym typeface="Arial"/>
              </a:rPr>
              <a:t> in a format string, which in turn invokes the </a:t>
            </a:r>
            <a:r>
              <a:rPr b="1" lang="bg">
                <a:solidFill>
                  <a:srgbClr val="273239"/>
                </a:solidFill>
                <a:highlight>
                  <a:srgbClr val="FFFFFF"/>
                </a:highlight>
                <a:latin typeface="Arial"/>
                <a:ea typeface="Arial"/>
                <a:cs typeface="Arial"/>
                <a:sym typeface="Arial"/>
              </a:rPr>
              <a:t>__str__</a:t>
            </a:r>
            <a:r>
              <a:rPr lang="bg">
                <a:solidFill>
                  <a:srgbClr val="273239"/>
                </a:solidFill>
                <a:highlight>
                  <a:srgbClr val="FFFFFF"/>
                </a:highlight>
                <a:latin typeface="Arial"/>
                <a:ea typeface="Arial"/>
                <a:cs typeface="Arial"/>
                <a:sym typeface="Arial"/>
              </a:rPr>
              <a:t> method.</a:t>
            </a:r>
            <a:endParaRPr>
              <a:solidFill>
                <a:srgbClr val="273239"/>
              </a:solidFill>
              <a:highlight>
                <a:srgbClr val="FFFFFF"/>
              </a:highlight>
              <a:latin typeface="Arial"/>
              <a:ea typeface="Arial"/>
              <a:cs typeface="Arial"/>
              <a:sym typeface="Arial"/>
            </a:endParaRPr>
          </a:p>
          <a:p>
            <a:pPr indent="0" lvl="0" marL="0" rtl="0" algn="l">
              <a:spcBef>
                <a:spcPts val="1200"/>
              </a:spcBef>
              <a:spcAft>
                <a:spcPts val="0"/>
              </a:spcAft>
              <a:buNone/>
            </a:pPr>
            <a:r>
              <a:t/>
            </a:r>
            <a:endParaRPr>
              <a:solidFill>
                <a:srgbClr val="273239"/>
              </a:solidFill>
              <a:highlight>
                <a:srgbClr val="FFFFFF"/>
              </a:highlight>
              <a:latin typeface="Arial"/>
              <a:ea typeface="Arial"/>
              <a:cs typeface="Arial"/>
              <a:sym typeface="Arial"/>
            </a:endParaRPr>
          </a:p>
          <a:p>
            <a:pPr indent="0" lvl="0" marL="0" rtl="0" algn="l">
              <a:spcBef>
                <a:spcPts val="1200"/>
              </a:spcBef>
              <a:spcAft>
                <a:spcPts val="0"/>
              </a:spcAft>
              <a:buNone/>
            </a:pPr>
            <a:r>
              <a:rPr lang="bg" sz="1000">
                <a:solidFill>
                  <a:srgbClr val="CC7832"/>
                </a:solidFill>
                <a:highlight>
                  <a:schemeClr val="lt1"/>
                </a:highlight>
                <a:latin typeface="Courier New"/>
                <a:ea typeface="Courier New"/>
                <a:cs typeface="Courier New"/>
                <a:sym typeface="Courier New"/>
              </a:rPr>
              <a:t>class </a:t>
            </a:r>
            <a:r>
              <a:rPr lang="bg" sz="1000">
                <a:solidFill>
                  <a:srgbClr val="A9B7C6"/>
                </a:solidFill>
                <a:highlight>
                  <a:schemeClr val="lt1"/>
                </a:highlight>
                <a:latin typeface="Courier New"/>
                <a:ea typeface="Courier New"/>
                <a:cs typeface="Courier New"/>
                <a:sym typeface="Courier New"/>
              </a:rPr>
              <a:t>HelloClass:</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A9B7C6"/>
                </a:solidFill>
                <a:highlight>
                  <a:schemeClr val="lt1"/>
                </a:highlight>
                <a:latin typeface="Courier New"/>
                <a:ea typeface="Courier New"/>
                <a:cs typeface="Courier New"/>
                <a:sym typeface="Courier New"/>
              </a:rPr>
              <a:t>   </a:t>
            </a:r>
            <a:r>
              <a:rPr lang="bg" sz="1000">
                <a:solidFill>
                  <a:srgbClr val="CC7832"/>
                </a:solidFill>
                <a:highlight>
                  <a:schemeClr val="lt1"/>
                </a:highlight>
                <a:latin typeface="Courier New"/>
                <a:ea typeface="Courier New"/>
                <a:cs typeface="Courier New"/>
                <a:sym typeface="Courier New"/>
              </a:rPr>
              <a:t>def </a:t>
            </a:r>
            <a:r>
              <a:rPr lang="bg" sz="1000">
                <a:solidFill>
                  <a:srgbClr val="B200B2"/>
                </a:solidFill>
                <a:highlight>
                  <a:schemeClr val="lt1"/>
                </a:highlight>
                <a:latin typeface="Courier New"/>
                <a:ea typeface="Courier New"/>
                <a:cs typeface="Courier New"/>
                <a:sym typeface="Courier New"/>
              </a:rPr>
              <a:t>__str__</a:t>
            </a:r>
            <a:r>
              <a:rPr lang="bg" sz="1000">
                <a:solidFill>
                  <a:srgbClr val="A9B7C6"/>
                </a:solidFill>
                <a:highlight>
                  <a:schemeClr val="lt1"/>
                </a:highlight>
                <a:latin typeface="Courier New"/>
                <a:ea typeface="Courier New"/>
                <a:cs typeface="Courier New"/>
                <a:sym typeface="Courier New"/>
              </a:rPr>
              <a:t>(</a:t>
            </a:r>
            <a:r>
              <a:rPr lang="bg" sz="1000">
                <a:solidFill>
                  <a:srgbClr val="94558D"/>
                </a:solidFill>
                <a:highlight>
                  <a:schemeClr val="lt1"/>
                </a:highlight>
                <a:latin typeface="Courier New"/>
                <a:ea typeface="Courier New"/>
                <a:cs typeface="Courier New"/>
                <a:sym typeface="Courier New"/>
              </a:rPr>
              <a:t>self</a:t>
            </a:r>
            <a:r>
              <a:rPr lang="bg" sz="1000">
                <a:solidFill>
                  <a:srgbClr val="A9B7C6"/>
                </a:solidFill>
                <a:highlight>
                  <a:schemeClr val="lt1"/>
                </a:highlight>
                <a:latin typeface="Courier New"/>
                <a:ea typeface="Courier New"/>
                <a:cs typeface="Courier New"/>
                <a:sym typeface="Courier New"/>
              </a:rPr>
              <a:t>):</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A9B7C6"/>
                </a:solidFill>
                <a:highlight>
                  <a:schemeClr val="lt1"/>
                </a:highlight>
                <a:latin typeface="Courier New"/>
                <a:ea typeface="Courier New"/>
                <a:cs typeface="Courier New"/>
                <a:sym typeface="Courier New"/>
              </a:rPr>
              <a:t>       </a:t>
            </a:r>
            <a:r>
              <a:rPr lang="bg" sz="1000">
                <a:solidFill>
                  <a:srgbClr val="CC7832"/>
                </a:solidFill>
                <a:highlight>
                  <a:schemeClr val="lt1"/>
                </a:highlight>
                <a:latin typeface="Courier New"/>
                <a:ea typeface="Courier New"/>
                <a:cs typeface="Courier New"/>
                <a:sym typeface="Courier New"/>
              </a:rPr>
              <a:t>return </a:t>
            </a:r>
            <a:r>
              <a:rPr lang="bg" sz="1000">
                <a:solidFill>
                  <a:srgbClr val="6A8759"/>
                </a:solidFill>
                <a:highlight>
                  <a:schemeClr val="lt1"/>
                </a:highlight>
                <a:latin typeface="Courier New"/>
                <a:ea typeface="Courier New"/>
                <a:cs typeface="Courier New"/>
                <a:sym typeface="Courier New"/>
              </a:rPr>
              <a:t>'George'</a:t>
            </a:r>
            <a:endParaRPr sz="1000">
              <a:solidFill>
                <a:srgbClr val="6A8759"/>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t/>
            </a:r>
            <a:endParaRPr sz="1000">
              <a:solidFill>
                <a:srgbClr val="6A8759"/>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8888C6"/>
                </a:solidFill>
                <a:highlight>
                  <a:schemeClr val="lt1"/>
                </a:highlight>
                <a:latin typeface="Courier New"/>
                <a:ea typeface="Courier New"/>
                <a:cs typeface="Courier New"/>
                <a:sym typeface="Courier New"/>
              </a:rPr>
              <a:t>print</a:t>
            </a:r>
            <a:r>
              <a:rPr lang="bg" sz="1000">
                <a:solidFill>
                  <a:srgbClr val="A9B7C6"/>
                </a:solidFill>
                <a:highlight>
                  <a:schemeClr val="lt1"/>
                </a:highlight>
                <a:latin typeface="Courier New"/>
                <a:ea typeface="Courier New"/>
                <a:cs typeface="Courier New"/>
                <a:sym typeface="Courier New"/>
              </a:rPr>
              <a:t>(</a:t>
            </a:r>
            <a:r>
              <a:rPr lang="bg" sz="1000">
                <a:solidFill>
                  <a:srgbClr val="6A8759"/>
                </a:solidFill>
                <a:highlight>
                  <a:schemeClr val="lt1"/>
                </a:highlight>
                <a:latin typeface="Courier New"/>
                <a:ea typeface="Courier New"/>
                <a:cs typeface="Courier New"/>
                <a:sym typeface="Courier New"/>
              </a:rPr>
              <a:t>'Hello, % s' </a:t>
            </a:r>
            <a:r>
              <a:rPr lang="bg" sz="1000">
                <a:solidFill>
                  <a:srgbClr val="A9B7C6"/>
                </a:solidFill>
                <a:highlight>
                  <a:schemeClr val="lt1"/>
                </a:highlight>
                <a:latin typeface="Courier New"/>
                <a:ea typeface="Courier New"/>
                <a:cs typeface="Courier New"/>
                <a:sym typeface="Courier New"/>
              </a:rPr>
              <a:t>% HelloClass())</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b="1" lang="bg">
                <a:solidFill>
                  <a:srgbClr val="273239"/>
                </a:solidFill>
                <a:highlight>
                  <a:srgbClr val="FFFFFF"/>
                </a:highlight>
                <a:latin typeface="Arial"/>
                <a:ea typeface="Arial"/>
                <a:cs typeface="Arial"/>
                <a:sym typeface="Arial"/>
              </a:rPr>
              <a:t>Output</a:t>
            </a:r>
            <a:endParaRPr b="1">
              <a:solidFill>
                <a:srgbClr val="273239"/>
              </a:solidFill>
              <a:highlight>
                <a:srgbClr val="FFFFFF"/>
              </a:highlight>
              <a:latin typeface="Arial"/>
              <a:ea typeface="Arial"/>
              <a:cs typeface="Arial"/>
              <a:sym typeface="Arial"/>
            </a:endParaRPr>
          </a:p>
          <a:p>
            <a:pPr indent="0" lvl="0" marL="190500" marR="190500" rtl="0" algn="l">
              <a:spcBef>
                <a:spcPts val="1200"/>
              </a:spcBef>
              <a:spcAft>
                <a:spcPts val="0"/>
              </a:spcAft>
              <a:buNone/>
            </a:pPr>
            <a:r>
              <a:rPr lang="bg" sz="1200">
                <a:solidFill>
                  <a:srgbClr val="273239"/>
                </a:solidFill>
                <a:latin typeface="Courier New"/>
                <a:ea typeface="Courier New"/>
                <a:cs typeface="Courier New"/>
                <a:sym typeface="Courier New"/>
              </a:rPr>
              <a:t>Hello, George</a:t>
            </a:r>
            <a:endParaRPr sz="1200">
              <a:solidFill>
                <a:srgbClr val="273239"/>
              </a:solidFill>
              <a:latin typeface="Courier New"/>
              <a:ea typeface="Courier New"/>
              <a:cs typeface="Courier New"/>
              <a:sym typeface="Courier New"/>
            </a:endParaRPr>
          </a:p>
          <a:p>
            <a:pPr indent="0" lvl="0" marL="0" rtl="0" algn="l">
              <a:spcBef>
                <a:spcPts val="800"/>
              </a:spcBef>
              <a:spcAft>
                <a:spcPts val="1200"/>
              </a:spcAft>
              <a:buNone/>
            </a:pPr>
            <a:r>
              <a:t/>
            </a:r>
            <a:endParaRPr>
              <a:solidFill>
                <a:srgbClr val="273239"/>
              </a:solidFill>
              <a:highlight>
                <a:srgbClr val="FFFFFF"/>
              </a:highlight>
              <a:latin typeface="Arial"/>
              <a:ea typeface="Arial"/>
              <a:cs typeface="Arial"/>
              <a:sym typeface="Arial"/>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2" name="Shape 802"/>
        <p:cNvGrpSpPr/>
        <p:nvPr/>
      </p:nvGrpSpPr>
      <p:grpSpPr>
        <a:xfrm>
          <a:off x="0" y="0"/>
          <a:ext cx="0" cy="0"/>
          <a:chOff x="0" y="0"/>
          <a:chExt cx="0" cy="0"/>
        </a:xfrm>
      </p:grpSpPr>
      <p:sp>
        <p:nvSpPr>
          <p:cNvPr id="803" name="Google Shape;803;p102"/>
          <p:cNvSpPr txBox="1"/>
          <p:nvPr>
            <p:ph idx="1" type="body"/>
          </p:nvPr>
        </p:nvSpPr>
        <p:spPr>
          <a:xfrm>
            <a:off x="1298825" y="541750"/>
            <a:ext cx="7030500" cy="1100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bg" sz="1200">
                <a:solidFill>
                  <a:srgbClr val="444444"/>
                </a:solidFill>
                <a:highlight>
                  <a:srgbClr val="FFFFFF"/>
                </a:highlight>
                <a:latin typeface="Arial"/>
                <a:ea typeface="Arial"/>
                <a:cs typeface="Arial"/>
                <a:sym typeface="Arial"/>
              </a:rPr>
              <a:t>At some point, you realize that users of the library expect more than just email notifications. Many of them would like to receive an SMS about critical issues. Others would like to be notified on Facebook and, of course, the corporate users would love to get Slack notifications.</a:t>
            </a:r>
            <a:endParaRPr/>
          </a:p>
        </p:txBody>
      </p:sp>
      <p:pic>
        <p:nvPicPr>
          <p:cNvPr id="804" name="Google Shape;804;p102"/>
          <p:cNvPicPr preferRelativeResize="0"/>
          <p:nvPr/>
        </p:nvPicPr>
        <p:blipFill>
          <a:blip r:embed="rId3">
            <a:alphaModFix/>
          </a:blip>
          <a:stretch>
            <a:fillRect/>
          </a:stretch>
        </p:blipFill>
        <p:spPr>
          <a:xfrm>
            <a:off x="2181025" y="1382575"/>
            <a:ext cx="4191000" cy="1619250"/>
          </a:xfrm>
          <a:prstGeom prst="rect">
            <a:avLst/>
          </a:prstGeom>
          <a:noFill/>
          <a:ln>
            <a:noFill/>
          </a:ln>
        </p:spPr>
      </p:pic>
      <p:sp>
        <p:nvSpPr>
          <p:cNvPr id="805" name="Google Shape;805;p102"/>
          <p:cNvSpPr txBox="1"/>
          <p:nvPr/>
        </p:nvSpPr>
        <p:spPr>
          <a:xfrm>
            <a:off x="2584150" y="3144625"/>
            <a:ext cx="37944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bg" sz="1050">
                <a:solidFill>
                  <a:srgbClr val="999999"/>
                </a:solidFill>
                <a:highlight>
                  <a:srgbClr val="FFFFFF"/>
                </a:highlight>
              </a:rPr>
              <a:t>Each notification type is implemented as a notifier’s subclass.</a:t>
            </a:r>
            <a:endParaRPr>
              <a:latin typeface="Nunito"/>
              <a:ea typeface="Nunito"/>
              <a:cs typeface="Nunito"/>
              <a:sym typeface="Nunito"/>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9" name="Shape 809"/>
        <p:cNvGrpSpPr/>
        <p:nvPr/>
      </p:nvGrpSpPr>
      <p:grpSpPr>
        <a:xfrm>
          <a:off x="0" y="0"/>
          <a:ext cx="0" cy="0"/>
          <a:chOff x="0" y="0"/>
          <a:chExt cx="0" cy="0"/>
        </a:xfrm>
      </p:grpSpPr>
      <p:sp>
        <p:nvSpPr>
          <p:cNvPr id="810" name="Google Shape;810;p103"/>
          <p:cNvSpPr txBox="1"/>
          <p:nvPr>
            <p:ph idx="1" type="body"/>
          </p:nvPr>
        </p:nvSpPr>
        <p:spPr>
          <a:xfrm>
            <a:off x="1313725" y="120125"/>
            <a:ext cx="7030500" cy="21516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bg" sz="1200">
                <a:solidFill>
                  <a:srgbClr val="444444"/>
                </a:solidFill>
                <a:highlight>
                  <a:srgbClr val="FFFFFF"/>
                </a:highlight>
                <a:latin typeface="Arial"/>
                <a:ea typeface="Arial"/>
                <a:cs typeface="Arial"/>
                <a:sym typeface="Arial"/>
              </a:rPr>
              <a:t>How hard can that be? You extended the </a:t>
            </a:r>
            <a:r>
              <a:rPr lang="bg" sz="1200">
                <a:solidFill>
                  <a:srgbClr val="444444"/>
                </a:solidFill>
                <a:highlight>
                  <a:srgbClr val="EEEEEE"/>
                </a:highlight>
                <a:latin typeface="Courier New"/>
                <a:ea typeface="Courier New"/>
                <a:cs typeface="Courier New"/>
                <a:sym typeface="Courier New"/>
              </a:rPr>
              <a:t>Notifier</a:t>
            </a:r>
            <a:r>
              <a:rPr lang="bg" sz="1200">
                <a:solidFill>
                  <a:srgbClr val="444444"/>
                </a:solidFill>
                <a:highlight>
                  <a:srgbClr val="FFFFFF"/>
                </a:highlight>
                <a:latin typeface="Arial"/>
                <a:ea typeface="Arial"/>
                <a:cs typeface="Arial"/>
                <a:sym typeface="Arial"/>
              </a:rPr>
              <a:t> class and put the additional notification methods into new subclasses. Now the client was supposed to instantiate the desired notification class and use it for all further notifications.</a:t>
            </a:r>
            <a:endParaRPr sz="1200">
              <a:solidFill>
                <a:srgbClr val="444444"/>
              </a:solidFill>
              <a:highlight>
                <a:srgbClr val="FFFFFF"/>
              </a:highlight>
              <a:latin typeface="Arial"/>
              <a:ea typeface="Arial"/>
              <a:cs typeface="Arial"/>
              <a:sym typeface="Arial"/>
            </a:endParaRPr>
          </a:p>
          <a:p>
            <a:pPr indent="0" lvl="0" marL="0" rtl="0" algn="l">
              <a:spcBef>
                <a:spcPts val="1800"/>
              </a:spcBef>
              <a:spcAft>
                <a:spcPts val="0"/>
              </a:spcAft>
              <a:buNone/>
            </a:pPr>
            <a:r>
              <a:rPr lang="bg" sz="1200">
                <a:solidFill>
                  <a:srgbClr val="444444"/>
                </a:solidFill>
                <a:highlight>
                  <a:srgbClr val="FFFFFF"/>
                </a:highlight>
                <a:latin typeface="Arial"/>
                <a:ea typeface="Arial"/>
                <a:cs typeface="Arial"/>
                <a:sym typeface="Arial"/>
              </a:rPr>
              <a:t>But then someone reasonably asked you, “Why can’t you use several notification types at once? If your house is on fire, you’d probably want to be informed through every channel.”</a:t>
            </a:r>
            <a:endParaRPr sz="1200">
              <a:solidFill>
                <a:srgbClr val="444444"/>
              </a:solidFill>
              <a:highlight>
                <a:srgbClr val="FFFFFF"/>
              </a:highlight>
              <a:latin typeface="Arial"/>
              <a:ea typeface="Arial"/>
              <a:cs typeface="Arial"/>
              <a:sym typeface="Arial"/>
            </a:endParaRPr>
          </a:p>
          <a:p>
            <a:pPr indent="0" lvl="0" marL="0" rtl="0" algn="l">
              <a:spcBef>
                <a:spcPts val="1800"/>
              </a:spcBef>
              <a:spcAft>
                <a:spcPts val="0"/>
              </a:spcAft>
              <a:buNone/>
            </a:pPr>
            <a:r>
              <a:rPr lang="bg" sz="1200">
                <a:solidFill>
                  <a:srgbClr val="444444"/>
                </a:solidFill>
                <a:highlight>
                  <a:srgbClr val="FFFFFF"/>
                </a:highlight>
                <a:latin typeface="Arial"/>
                <a:ea typeface="Arial"/>
                <a:cs typeface="Arial"/>
                <a:sym typeface="Arial"/>
              </a:rPr>
              <a:t>You tried to address that problem by creating special subclasses which combined several notification methods within one class. However, it quickly became apparent that this approach would bloat the code immensely, not only the library code but the client code as well.</a:t>
            </a:r>
            <a:endParaRPr sz="1200">
              <a:solidFill>
                <a:srgbClr val="444444"/>
              </a:solidFill>
              <a:highlight>
                <a:srgbClr val="FFFFFF"/>
              </a:highlight>
              <a:latin typeface="Arial"/>
              <a:ea typeface="Arial"/>
              <a:cs typeface="Arial"/>
              <a:sym typeface="Arial"/>
            </a:endParaRPr>
          </a:p>
          <a:p>
            <a:pPr indent="0" lvl="0" marL="0" rtl="0" algn="l">
              <a:spcBef>
                <a:spcPts val="1800"/>
              </a:spcBef>
              <a:spcAft>
                <a:spcPts val="1200"/>
              </a:spcAft>
              <a:buNone/>
            </a:pPr>
            <a:r>
              <a:t/>
            </a:r>
            <a:endParaRPr/>
          </a:p>
        </p:txBody>
      </p:sp>
      <p:pic>
        <p:nvPicPr>
          <p:cNvPr id="811" name="Google Shape;811;p103"/>
          <p:cNvPicPr preferRelativeResize="0"/>
          <p:nvPr/>
        </p:nvPicPr>
        <p:blipFill>
          <a:blip r:embed="rId3">
            <a:alphaModFix/>
          </a:blip>
          <a:stretch>
            <a:fillRect/>
          </a:stretch>
        </p:blipFill>
        <p:spPr>
          <a:xfrm>
            <a:off x="2905225" y="1926300"/>
            <a:ext cx="3675355" cy="1983525"/>
          </a:xfrm>
          <a:prstGeom prst="rect">
            <a:avLst/>
          </a:prstGeom>
          <a:noFill/>
          <a:ln>
            <a:noFill/>
          </a:ln>
        </p:spPr>
      </p:pic>
      <p:sp>
        <p:nvSpPr>
          <p:cNvPr id="812" name="Google Shape;812;p103"/>
          <p:cNvSpPr txBox="1"/>
          <p:nvPr/>
        </p:nvSpPr>
        <p:spPr>
          <a:xfrm>
            <a:off x="3794375" y="3824150"/>
            <a:ext cx="22221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bg" sz="1050">
                <a:solidFill>
                  <a:srgbClr val="999999"/>
                </a:solidFill>
                <a:highlight>
                  <a:srgbClr val="FFFFFF"/>
                </a:highlight>
              </a:rPr>
              <a:t>Combinatorial explosion of subclasses.</a:t>
            </a:r>
            <a:endParaRPr>
              <a:latin typeface="Nunito"/>
              <a:ea typeface="Nunito"/>
              <a:cs typeface="Nunito"/>
              <a:sym typeface="Nunito"/>
            </a:endParaRPr>
          </a:p>
        </p:txBody>
      </p:sp>
      <p:sp>
        <p:nvSpPr>
          <p:cNvPr id="813" name="Google Shape;813;p103"/>
          <p:cNvSpPr txBox="1"/>
          <p:nvPr/>
        </p:nvSpPr>
        <p:spPr>
          <a:xfrm>
            <a:off x="1711200" y="4429275"/>
            <a:ext cx="5768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bg" sz="1200">
                <a:solidFill>
                  <a:srgbClr val="444444"/>
                </a:solidFill>
                <a:highlight>
                  <a:srgbClr val="FFFFFF"/>
                </a:highlight>
              </a:rPr>
              <a:t>You have to find some other way to structure notifications classes so that their number won’t accidentally break some Guinness record.</a:t>
            </a:r>
            <a:endParaRPr>
              <a:latin typeface="Nunito"/>
              <a:ea typeface="Nunito"/>
              <a:cs typeface="Nunito"/>
              <a:sym typeface="Nunito"/>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7" name="Shape 817"/>
        <p:cNvGrpSpPr/>
        <p:nvPr/>
      </p:nvGrpSpPr>
      <p:grpSpPr>
        <a:xfrm>
          <a:off x="0" y="0"/>
          <a:ext cx="0" cy="0"/>
          <a:chOff x="0" y="0"/>
          <a:chExt cx="0" cy="0"/>
        </a:xfrm>
      </p:grpSpPr>
      <p:sp>
        <p:nvSpPr>
          <p:cNvPr id="818" name="Google Shape;818;p104"/>
          <p:cNvSpPr txBox="1"/>
          <p:nvPr>
            <p:ph idx="1" type="body"/>
          </p:nvPr>
        </p:nvSpPr>
        <p:spPr>
          <a:xfrm>
            <a:off x="1303800" y="273900"/>
            <a:ext cx="7030500" cy="2541600"/>
          </a:xfrm>
          <a:prstGeom prst="rect">
            <a:avLst/>
          </a:prstGeom>
        </p:spPr>
        <p:txBody>
          <a:bodyPr anchorCtr="0" anchor="t" bIns="91425" lIns="91425" spcFirstLastPara="1" rIns="91425" wrap="square" tIns="91425">
            <a:normAutofit fontScale="55000"/>
          </a:bodyPr>
          <a:lstStyle/>
          <a:p>
            <a:pPr indent="0" lvl="0" marL="0" rtl="0" algn="l">
              <a:spcBef>
                <a:spcPts val="1800"/>
              </a:spcBef>
              <a:spcAft>
                <a:spcPts val="0"/>
              </a:spcAft>
              <a:buNone/>
            </a:pPr>
            <a:r>
              <a:rPr b="1" lang="bg" sz="1700">
                <a:solidFill>
                  <a:srgbClr val="444444"/>
                </a:solidFill>
                <a:highlight>
                  <a:srgbClr val="FFFFFF"/>
                </a:highlight>
                <a:latin typeface="Arial"/>
                <a:ea typeface="Arial"/>
                <a:cs typeface="Arial"/>
                <a:sym typeface="Arial"/>
              </a:rPr>
              <a:t>Solution</a:t>
            </a:r>
            <a:endParaRPr b="1" sz="1700">
              <a:solidFill>
                <a:srgbClr val="444444"/>
              </a:solidFill>
              <a:highlight>
                <a:srgbClr val="FFFFFF"/>
              </a:highlight>
              <a:latin typeface="Arial"/>
              <a:ea typeface="Arial"/>
              <a:cs typeface="Arial"/>
              <a:sym typeface="Arial"/>
            </a:endParaRPr>
          </a:p>
          <a:p>
            <a:pPr indent="0" lvl="0" marL="0" rtl="0" algn="l">
              <a:spcBef>
                <a:spcPts val="400"/>
              </a:spcBef>
              <a:spcAft>
                <a:spcPts val="0"/>
              </a:spcAft>
              <a:buNone/>
            </a:pPr>
            <a:r>
              <a:rPr lang="bg" sz="1200">
                <a:solidFill>
                  <a:srgbClr val="444444"/>
                </a:solidFill>
                <a:highlight>
                  <a:srgbClr val="FFFFFF"/>
                </a:highlight>
                <a:latin typeface="Arial"/>
                <a:ea typeface="Arial"/>
                <a:cs typeface="Arial"/>
                <a:sym typeface="Arial"/>
              </a:rPr>
              <a:t>Extending a class is the first thing that comes to mind when you need to alter an object’s behavior. However, inheritance has several serious caveats that you need to be aware of.</a:t>
            </a:r>
            <a:endParaRPr sz="1200">
              <a:solidFill>
                <a:srgbClr val="444444"/>
              </a:solidFill>
              <a:highlight>
                <a:srgbClr val="FFFFFF"/>
              </a:highlight>
              <a:latin typeface="Arial"/>
              <a:ea typeface="Arial"/>
              <a:cs typeface="Arial"/>
              <a:sym typeface="Arial"/>
            </a:endParaRPr>
          </a:p>
          <a:p>
            <a:pPr indent="-270510" lvl="0" marL="457200" rtl="0" algn="l">
              <a:spcBef>
                <a:spcPts val="1800"/>
              </a:spcBef>
              <a:spcAft>
                <a:spcPts val="0"/>
              </a:spcAft>
              <a:buClr>
                <a:srgbClr val="444444"/>
              </a:buClr>
              <a:buSzPct val="100000"/>
              <a:buFont typeface="Arial"/>
              <a:buChar char="●"/>
            </a:pPr>
            <a:r>
              <a:rPr lang="bg" sz="1200">
                <a:solidFill>
                  <a:srgbClr val="444444"/>
                </a:solidFill>
                <a:highlight>
                  <a:srgbClr val="FFFFFF"/>
                </a:highlight>
                <a:latin typeface="Arial"/>
                <a:ea typeface="Arial"/>
                <a:cs typeface="Arial"/>
                <a:sym typeface="Arial"/>
              </a:rPr>
              <a:t>Inheritance is static. You can’t alter the behavior of an existing object at runtime. You can only replace the whole object with another one that’s created from a different subclass.</a:t>
            </a:r>
            <a:endParaRPr sz="1200">
              <a:solidFill>
                <a:srgbClr val="444444"/>
              </a:solidFill>
              <a:highlight>
                <a:srgbClr val="FFFFFF"/>
              </a:highlight>
              <a:latin typeface="Arial"/>
              <a:ea typeface="Arial"/>
              <a:cs typeface="Arial"/>
              <a:sym typeface="Arial"/>
            </a:endParaRPr>
          </a:p>
          <a:p>
            <a:pPr indent="-270510" lvl="0" marL="457200" rtl="0" algn="l">
              <a:spcBef>
                <a:spcPts val="0"/>
              </a:spcBef>
              <a:spcAft>
                <a:spcPts val="0"/>
              </a:spcAft>
              <a:buClr>
                <a:srgbClr val="444444"/>
              </a:buClr>
              <a:buSzPct val="100000"/>
              <a:buFont typeface="Arial"/>
              <a:buChar char="●"/>
            </a:pPr>
            <a:r>
              <a:rPr lang="bg" sz="1200">
                <a:solidFill>
                  <a:srgbClr val="444444"/>
                </a:solidFill>
                <a:highlight>
                  <a:srgbClr val="FFFFFF"/>
                </a:highlight>
                <a:latin typeface="Arial"/>
                <a:ea typeface="Arial"/>
                <a:cs typeface="Arial"/>
                <a:sym typeface="Arial"/>
              </a:rPr>
              <a:t>Subclasses can have just one parent class. In most languages, inheritance doesn’t let a class inherit behaviors of multiple classes at the same time.</a:t>
            </a:r>
            <a:endParaRPr sz="1200">
              <a:solidFill>
                <a:srgbClr val="444444"/>
              </a:solidFill>
              <a:highlight>
                <a:srgbClr val="FFFFFF"/>
              </a:highlight>
              <a:latin typeface="Arial"/>
              <a:ea typeface="Arial"/>
              <a:cs typeface="Arial"/>
              <a:sym typeface="Arial"/>
            </a:endParaRPr>
          </a:p>
          <a:p>
            <a:pPr indent="0" lvl="0" marL="0" rtl="0" algn="l">
              <a:spcBef>
                <a:spcPts val="1800"/>
              </a:spcBef>
              <a:spcAft>
                <a:spcPts val="0"/>
              </a:spcAft>
              <a:buNone/>
            </a:pPr>
            <a:r>
              <a:rPr lang="bg" sz="1200">
                <a:solidFill>
                  <a:srgbClr val="444444"/>
                </a:solidFill>
                <a:highlight>
                  <a:srgbClr val="FFFFFF"/>
                </a:highlight>
                <a:latin typeface="Arial"/>
                <a:ea typeface="Arial"/>
                <a:cs typeface="Arial"/>
                <a:sym typeface="Arial"/>
              </a:rPr>
              <a:t>One of the ways to overcome these caveats is by using </a:t>
            </a:r>
            <a:r>
              <a:rPr i="1" lang="bg" sz="1200">
                <a:solidFill>
                  <a:srgbClr val="444444"/>
                </a:solidFill>
                <a:highlight>
                  <a:srgbClr val="FFFFFF"/>
                </a:highlight>
                <a:latin typeface="Arial"/>
                <a:ea typeface="Arial"/>
                <a:cs typeface="Arial"/>
                <a:sym typeface="Arial"/>
              </a:rPr>
              <a:t>Aggregation</a:t>
            </a:r>
            <a:r>
              <a:rPr lang="bg" sz="1200">
                <a:solidFill>
                  <a:srgbClr val="444444"/>
                </a:solidFill>
                <a:highlight>
                  <a:srgbClr val="FFFFFF"/>
                </a:highlight>
                <a:latin typeface="Arial"/>
                <a:ea typeface="Arial"/>
                <a:cs typeface="Arial"/>
                <a:sym typeface="Arial"/>
              </a:rPr>
              <a:t> or </a:t>
            </a:r>
            <a:r>
              <a:rPr i="1" lang="bg" sz="1200">
                <a:solidFill>
                  <a:srgbClr val="444444"/>
                </a:solidFill>
                <a:highlight>
                  <a:srgbClr val="FFFFFF"/>
                </a:highlight>
                <a:latin typeface="Arial"/>
                <a:ea typeface="Arial"/>
                <a:cs typeface="Arial"/>
                <a:sym typeface="Arial"/>
              </a:rPr>
              <a:t>Composition</a:t>
            </a:r>
            <a:r>
              <a:rPr lang="bg" sz="1200">
                <a:solidFill>
                  <a:srgbClr val="444444"/>
                </a:solidFill>
                <a:highlight>
                  <a:srgbClr val="FFFFFF"/>
                </a:highlight>
                <a:latin typeface="Arial"/>
                <a:ea typeface="Arial"/>
                <a:cs typeface="Arial"/>
                <a:sym typeface="Arial"/>
              </a:rPr>
              <a:t>  instead of </a:t>
            </a:r>
            <a:r>
              <a:rPr i="1" lang="bg" sz="1200">
                <a:solidFill>
                  <a:srgbClr val="444444"/>
                </a:solidFill>
                <a:highlight>
                  <a:srgbClr val="FFFFFF"/>
                </a:highlight>
                <a:latin typeface="Arial"/>
                <a:ea typeface="Arial"/>
                <a:cs typeface="Arial"/>
                <a:sym typeface="Arial"/>
              </a:rPr>
              <a:t>Inheritance</a:t>
            </a:r>
            <a:r>
              <a:rPr lang="bg" sz="1200">
                <a:solidFill>
                  <a:srgbClr val="444444"/>
                </a:solidFill>
                <a:highlight>
                  <a:srgbClr val="FFFFFF"/>
                </a:highlight>
                <a:latin typeface="Arial"/>
                <a:ea typeface="Arial"/>
                <a:cs typeface="Arial"/>
                <a:sym typeface="Arial"/>
              </a:rPr>
              <a:t>. Both of the alternatives work almost the same way: one object </a:t>
            </a:r>
            <a:r>
              <a:rPr i="1" lang="bg" sz="1200">
                <a:solidFill>
                  <a:srgbClr val="444444"/>
                </a:solidFill>
                <a:highlight>
                  <a:srgbClr val="FFFFFF"/>
                </a:highlight>
                <a:latin typeface="Arial"/>
                <a:ea typeface="Arial"/>
                <a:cs typeface="Arial"/>
                <a:sym typeface="Arial"/>
              </a:rPr>
              <a:t>has a</a:t>
            </a:r>
            <a:r>
              <a:rPr lang="bg" sz="1200">
                <a:solidFill>
                  <a:srgbClr val="444444"/>
                </a:solidFill>
                <a:highlight>
                  <a:srgbClr val="FFFFFF"/>
                </a:highlight>
                <a:latin typeface="Arial"/>
                <a:ea typeface="Arial"/>
                <a:cs typeface="Arial"/>
                <a:sym typeface="Arial"/>
              </a:rPr>
              <a:t> reference to another and delegates it some work, whereas with inheritance, the object itself </a:t>
            </a:r>
            <a:r>
              <a:rPr i="1" lang="bg" sz="1200">
                <a:solidFill>
                  <a:srgbClr val="444444"/>
                </a:solidFill>
                <a:highlight>
                  <a:srgbClr val="FFFFFF"/>
                </a:highlight>
                <a:latin typeface="Arial"/>
                <a:ea typeface="Arial"/>
                <a:cs typeface="Arial"/>
                <a:sym typeface="Arial"/>
              </a:rPr>
              <a:t>is</a:t>
            </a:r>
            <a:r>
              <a:rPr lang="bg" sz="1200">
                <a:solidFill>
                  <a:srgbClr val="444444"/>
                </a:solidFill>
                <a:highlight>
                  <a:srgbClr val="FFFFFF"/>
                </a:highlight>
                <a:latin typeface="Arial"/>
                <a:ea typeface="Arial"/>
                <a:cs typeface="Arial"/>
                <a:sym typeface="Arial"/>
              </a:rPr>
              <a:t> able to do that work, inheriting the behavior from its superclass.</a:t>
            </a:r>
            <a:endParaRPr sz="1200">
              <a:solidFill>
                <a:srgbClr val="444444"/>
              </a:solidFill>
              <a:highlight>
                <a:srgbClr val="FFFFFF"/>
              </a:highlight>
              <a:latin typeface="Arial"/>
              <a:ea typeface="Arial"/>
              <a:cs typeface="Arial"/>
              <a:sym typeface="Arial"/>
            </a:endParaRPr>
          </a:p>
          <a:p>
            <a:pPr indent="0" lvl="0" marL="0" rtl="0" algn="l">
              <a:spcBef>
                <a:spcPts val="1800"/>
              </a:spcBef>
              <a:spcAft>
                <a:spcPts val="0"/>
              </a:spcAft>
              <a:buNone/>
            </a:pPr>
            <a:r>
              <a:rPr lang="bg" sz="1200">
                <a:solidFill>
                  <a:srgbClr val="444444"/>
                </a:solidFill>
                <a:highlight>
                  <a:srgbClr val="FFFFFF"/>
                </a:highlight>
                <a:latin typeface="Arial"/>
                <a:ea typeface="Arial"/>
                <a:cs typeface="Arial"/>
                <a:sym typeface="Arial"/>
              </a:rPr>
              <a:t>With this new approach you can easily substitute the linked “helper” object with another, changing the behavior of the container at runtime. An object can use the behavior of various classes, having references to multiple objects and delegating them all kinds of work. Aggregation/composition is the key principle behind many design patterns, including Decorator. On that note, let’s return to the pattern discussion.</a:t>
            </a:r>
            <a:endParaRPr sz="1200">
              <a:solidFill>
                <a:srgbClr val="444444"/>
              </a:solidFill>
              <a:highlight>
                <a:srgbClr val="FFFFFF"/>
              </a:highlight>
              <a:latin typeface="Arial"/>
              <a:ea typeface="Arial"/>
              <a:cs typeface="Arial"/>
              <a:sym typeface="Arial"/>
            </a:endParaRPr>
          </a:p>
          <a:p>
            <a:pPr indent="0" lvl="0" marL="0" rtl="0" algn="l">
              <a:spcBef>
                <a:spcPts val="1800"/>
              </a:spcBef>
              <a:spcAft>
                <a:spcPts val="1200"/>
              </a:spcAft>
              <a:buNone/>
            </a:pPr>
            <a:r>
              <a:t/>
            </a:r>
            <a:endParaRPr/>
          </a:p>
        </p:txBody>
      </p:sp>
      <p:pic>
        <p:nvPicPr>
          <p:cNvPr id="819" name="Google Shape;819;p104"/>
          <p:cNvPicPr preferRelativeResize="0"/>
          <p:nvPr/>
        </p:nvPicPr>
        <p:blipFill>
          <a:blip r:embed="rId3">
            <a:alphaModFix/>
          </a:blip>
          <a:stretch>
            <a:fillRect/>
          </a:stretch>
        </p:blipFill>
        <p:spPr>
          <a:xfrm>
            <a:off x="1590800" y="2491750"/>
            <a:ext cx="5238750" cy="1524000"/>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3" name="Shape 823"/>
        <p:cNvGrpSpPr/>
        <p:nvPr/>
      </p:nvGrpSpPr>
      <p:grpSpPr>
        <a:xfrm>
          <a:off x="0" y="0"/>
          <a:ext cx="0" cy="0"/>
          <a:chOff x="0" y="0"/>
          <a:chExt cx="0" cy="0"/>
        </a:xfrm>
      </p:grpSpPr>
      <p:sp>
        <p:nvSpPr>
          <p:cNvPr id="824" name="Google Shape;824;p105"/>
          <p:cNvSpPr txBox="1"/>
          <p:nvPr>
            <p:ph type="title"/>
          </p:nvPr>
        </p:nvSpPr>
        <p:spPr>
          <a:xfrm>
            <a:off x="1303800" y="107550"/>
            <a:ext cx="7030500" cy="576900"/>
          </a:xfrm>
          <a:prstGeom prst="rect">
            <a:avLst/>
          </a:prstGeom>
        </p:spPr>
        <p:txBody>
          <a:bodyPr anchorCtr="0" anchor="t" bIns="91425" lIns="91425" spcFirstLastPara="1" rIns="91425" wrap="square" tIns="91425">
            <a:normAutofit/>
          </a:bodyPr>
          <a:lstStyle/>
          <a:p>
            <a:pPr indent="0" lvl="0" marL="0" rtl="0" algn="ctr">
              <a:lnSpc>
                <a:spcPct val="115000"/>
              </a:lnSpc>
              <a:spcBef>
                <a:spcPts val="2400"/>
              </a:spcBef>
              <a:spcAft>
                <a:spcPts val="600"/>
              </a:spcAft>
              <a:buNone/>
            </a:pPr>
            <a:r>
              <a:rPr lang="bg" sz="2300">
                <a:solidFill>
                  <a:srgbClr val="444444"/>
                </a:solidFill>
                <a:highlight>
                  <a:srgbClr val="FFFFFF"/>
                </a:highlight>
                <a:latin typeface="Arial"/>
                <a:ea typeface="Arial"/>
                <a:cs typeface="Arial"/>
                <a:sym typeface="Arial"/>
              </a:rPr>
              <a:t>Facade</a:t>
            </a:r>
            <a:endParaRPr/>
          </a:p>
        </p:txBody>
      </p:sp>
      <p:sp>
        <p:nvSpPr>
          <p:cNvPr id="825" name="Google Shape;825;p105"/>
          <p:cNvSpPr txBox="1"/>
          <p:nvPr>
            <p:ph idx="1" type="body"/>
          </p:nvPr>
        </p:nvSpPr>
        <p:spPr>
          <a:xfrm>
            <a:off x="1303800" y="784775"/>
            <a:ext cx="7030500" cy="1239000"/>
          </a:xfrm>
          <a:prstGeom prst="rect">
            <a:avLst/>
          </a:prstGeom>
        </p:spPr>
        <p:txBody>
          <a:bodyPr anchorCtr="0" anchor="t" bIns="91425" lIns="91425" spcFirstLastPara="1" rIns="91425" wrap="square" tIns="91425">
            <a:normAutofit fontScale="92500" lnSpcReduction="20000"/>
          </a:bodyPr>
          <a:lstStyle/>
          <a:p>
            <a:pPr indent="0" lvl="0" marL="0" rtl="0" algn="l">
              <a:spcBef>
                <a:spcPts val="1800"/>
              </a:spcBef>
              <a:spcAft>
                <a:spcPts val="0"/>
              </a:spcAft>
              <a:buNone/>
            </a:pPr>
            <a:r>
              <a:rPr b="1" lang="bg" sz="1700">
                <a:solidFill>
                  <a:srgbClr val="444444"/>
                </a:solidFill>
                <a:highlight>
                  <a:srgbClr val="FFFFFF"/>
                </a:highlight>
                <a:latin typeface="Arial"/>
                <a:ea typeface="Arial"/>
                <a:cs typeface="Arial"/>
                <a:sym typeface="Arial"/>
              </a:rPr>
              <a:t>Intent</a:t>
            </a:r>
            <a:endParaRPr b="1" sz="1700">
              <a:solidFill>
                <a:srgbClr val="444444"/>
              </a:solidFill>
              <a:highlight>
                <a:srgbClr val="FFFFFF"/>
              </a:highlight>
              <a:latin typeface="Arial"/>
              <a:ea typeface="Arial"/>
              <a:cs typeface="Arial"/>
              <a:sym typeface="Arial"/>
            </a:endParaRPr>
          </a:p>
          <a:p>
            <a:pPr indent="0" lvl="0" marL="0" rtl="0" algn="l">
              <a:spcBef>
                <a:spcPts val="400"/>
              </a:spcBef>
              <a:spcAft>
                <a:spcPts val="0"/>
              </a:spcAft>
              <a:buNone/>
            </a:pPr>
            <a:r>
              <a:rPr lang="bg" sz="1200">
                <a:solidFill>
                  <a:srgbClr val="444444"/>
                </a:solidFill>
                <a:highlight>
                  <a:srgbClr val="FFFFFF"/>
                </a:highlight>
                <a:latin typeface="Arial"/>
                <a:ea typeface="Arial"/>
                <a:cs typeface="Arial"/>
                <a:sym typeface="Arial"/>
              </a:rPr>
              <a:t>Facade is a structural design pattern that provides a simplified interface to a library, a framework, or any other complex set of classes.</a:t>
            </a:r>
            <a:endParaRPr sz="1200">
              <a:solidFill>
                <a:srgbClr val="444444"/>
              </a:solidFill>
              <a:highlight>
                <a:srgbClr val="FFFFFF"/>
              </a:highlight>
              <a:latin typeface="Arial"/>
              <a:ea typeface="Arial"/>
              <a:cs typeface="Arial"/>
              <a:sym typeface="Arial"/>
            </a:endParaRPr>
          </a:p>
          <a:p>
            <a:pPr indent="0" lvl="0" marL="0" rtl="0" algn="l">
              <a:spcBef>
                <a:spcPts val="1800"/>
              </a:spcBef>
              <a:spcAft>
                <a:spcPts val="1200"/>
              </a:spcAft>
              <a:buNone/>
            </a:pPr>
            <a:r>
              <a:t/>
            </a:r>
            <a:endParaRPr/>
          </a:p>
        </p:txBody>
      </p:sp>
      <p:pic>
        <p:nvPicPr>
          <p:cNvPr id="826" name="Google Shape;826;p105"/>
          <p:cNvPicPr preferRelativeResize="0"/>
          <p:nvPr/>
        </p:nvPicPr>
        <p:blipFill>
          <a:blip r:embed="rId3">
            <a:alphaModFix/>
          </a:blip>
          <a:stretch>
            <a:fillRect/>
          </a:stretch>
        </p:blipFill>
        <p:spPr>
          <a:xfrm>
            <a:off x="2443925" y="1685125"/>
            <a:ext cx="4503880" cy="2814925"/>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0" name="Shape 830"/>
        <p:cNvGrpSpPr/>
        <p:nvPr/>
      </p:nvGrpSpPr>
      <p:grpSpPr>
        <a:xfrm>
          <a:off x="0" y="0"/>
          <a:ext cx="0" cy="0"/>
          <a:chOff x="0" y="0"/>
          <a:chExt cx="0" cy="0"/>
        </a:xfrm>
      </p:grpSpPr>
      <p:sp>
        <p:nvSpPr>
          <p:cNvPr id="831" name="Google Shape;831;p106"/>
          <p:cNvSpPr txBox="1"/>
          <p:nvPr>
            <p:ph idx="1" type="body"/>
          </p:nvPr>
        </p:nvSpPr>
        <p:spPr>
          <a:xfrm>
            <a:off x="1254200" y="774875"/>
            <a:ext cx="7030500" cy="2017500"/>
          </a:xfrm>
          <a:prstGeom prst="rect">
            <a:avLst/>
          </a:prstGeom>
        </p:spPr>
        <p:txBody>
          <a:bodyPr anchorCtr="0" anchor="t" bIns="91425" lIns="91425" spcFirstLastPara="1" rIns="91425" wrap="square" tIns="91425">
            <a:normAutofit/>
          </a:bodyPr>
          <a:lstStyle/>
          <a:p>
            <a:pPr indent="0" lvl="0" marL="0" rtl="0" algn="l">
              <a:spcBef>
                <a:spcPts val="1800"/>
              </a:spcBef>
              <a:spcAft>
                <a:spcPts val="0"/>
              </a:spcAft>
              <a:buNone/>
            </a:pPr>
            <a:r>
              <a:rPr b="1" lang="bg" sz="1700">
                <a:solidFill>
                  <a:srgbClr val="444444"/>
                </a:solidFill>
                <a:highlight>
                  <a:srgbClr val="FFFFFF"/>
                </a:highlight>
                <a:latin typeface="Arial"/>
                <a:ea typeface="Arial"/>
                <a:cs typeface="Arial"/>
                <a:sym typeface="Arial"/>
              </a:rPr>
              <a:t>Problem</a:t>
            </a:r>
            <a:endParaRPr b="1" sz="1700">
              <a:solidFill>
                <a:srgbClr val="444444"/>
              </a:solidFill>
              <a:highlight>
                <a:srgbClr val="FFFFFF"/>
              </a:highlight>
              <a:latin typeface="Arial"/>
              <a:ea typeface="Arial"/>
              <a:cs typeface="Arial"/>
              <a:sym typeface="Arial"/>
            </a:endParaRPr>
          </a:p>
          <a:p>
            <a:pPr indent="0" lvl="0" marL="0" rtl="0" algn="l">
              <a:spcBef>
                <a:spcPts val="400"/>
              </a:spcBef>
              <a:spcAft>
                <a:spcPts val="0"/>
              </a:spcAft>
              <a:buNone/>
            </a:pPr>
            <a:r>
              <a:rPr lang="bg" sz="1200">
                <a:solidFill>
                  <a:srgbClr val="444444"/>
                </a:solidFill>
                <a:highlight>
                  <a:srgbClr val="FFFFFF"/>
                </a:highlight>
                <a:latin typeface="Arial"/>
                <a:ea typeface="Arial"/>
                <a:cs typeface="Arial"/>
                <a:sym typeface="Arial"/>
              </a:rPr>
              <a:t>Imagine that you must make your code work with a broad set of objects that belong to a sophisticated library or framework. Ordinarily, you’d need to initialize all of those objects, keep track of dependencies, execute methods in the correct order, and so on.</a:t>
            </a:r>
            <a:endParaRPr sz="1200">
              <a:solidFill>
                <a:srgbClr val="444444"/>
              </a:solidFill>
              <a:highlight>
                <a:srgbClr val="FFFFFF"/>
              </a:highlight>
              <a:latin typeface="Arial"/>
              <a:ea typeface="Arial"/>
              <a:cs typeface="Arial"/>
              <a:sym typeface="Arial"/>
            </a:endParaRPr>
          </a:p>
          <a:p>
            <a:pPr indent="0" lvl="0" marL="0" rtl="0" algn="l">
              <a:spcBef>
                <a:spcPts val="1800"/>
              </a:spcBef>
              <a:spcAft>
                <a:spcPts val="0"/>
              </a:spcAft>
              <a:buNone/>
            </a:pPr>
            <a:r>
              <a:rPr lang="bg" sz="1200">
                <a:solidFill>
                  <a:srgbClr val="444444"/>
                </a:solidFill>
                <a:highlight>
                  <a:srgbClr val="FFFFFF"/>
                </a:highlight>
                <a:latin typeface="Arial"/>
                <a:ea typeface="Arial"/>
                <a:cs typeface="Arial"/>
                <a:sym typeface="Arial"/>
              </a:rPr>
              <a:t>As a result, the business logic of your classes would become tightly coupled to the implementation details of 3rd-party classes, making it hard to comprehend and maintain.</a:t>
            </a:r>
            <a:endParaRPr sz="1200">
              <a:solidFill>
                <a:srgbClr val="444444"/>
              </a:solidFill>
              <a:highlight>
                <a:srgbClr val="FFFFFF"/>
              </a:highlight>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5" name="Shape 835"/>
        <p:cNvGrpSpPr/>
        <p:nvPr/>
      </p:nvGrpSpPr>
      <p:grpSpPr>
        <a:xfrm>
          <a:off x="0" y="0"/>
          <a:ext cx="0" cy="0"/>
          <a:chOff x="0" y="0"/>
          <a:chExt cx="0" cy="0"/>
        </a:xfrm>
      </p:grpSpPr>
      <p:sp>
        <p:nvSpPr>
          <p:cNvPr id="836" name="Google Shape;836;p107"/>
          <p:cNvSpPr txBox="1"/>
          <p:nvPr>
            <p:ph idx="1" type="body"/>
          </p:nvPr>
        </p:nvSpPr>
        <p:spPr>
          <a:xfrm>
            <a:off x="1249250" y="779800"/>
            <a:ext cx="7030500" cy="2541600"/>
          </a:xfrm>
          <a:prstGeom prst="rect">
            <a:avLst/>
          </a:prstGeom>
        </p:spPr>
        <p:txBody>
          <a:bodyPr anchorCtr="0" anchor="t" bIns="91425" lIns="91425" spcFirstLastPara="1" rIns="91425" wrap="square" tIns="91425">
            <a:normAutofit fontScale="85000" lnSpcReduction="20000"/>
          </a:bodyPr>
          <a:lstStyle/>
          <a:p>
            <a:pPr indent="0" lvl="0" marL="0" rtl="0" algn="l">
              <a:spcBef>
                <a:spcPts val="1800"/>
              </a:spcBef>
              <a:spcAft>
                <a:spcPts val="0"/>
              </a:spcAft>
              <a:buNone/>
            </a:pPr>
            <a:r>
              <a:rPr b="1" lang="bg" sz="1800">
                <a:solidFill>
                  <a:srgbClr val="444444"/>
                </a:solidFill>
                <a:highlight>
                  <a:srgbClr val="FFFFFF"/>
                </a:highlight>
                <a:latin typeface="Arial"/>
                <a:ea typeface="Arial"/>
                <a:cs typeface="Arial"/>
                <a:sym typeface="Arial"/>
              </a:rPr>
              <a:t>Solution</a:t>
            </a:r>
            <a:endParaRPr b="1" sz="1800">
              <a:solidFill>
                <a:srgbClr val="444444"/>
              </a:solidFill>
              <a:highlight>
                <a:srgbClr val="FFFFFF"/>
              </a:highlight>
              <a:latin typeface="Arial"/>
              <a:ea typeface="Arial"/>
              <a:cs typeface="Arial"/>
              <a:sym typeface="Arial"/>
            </a:endParaRPr>
          </a:p>
          <a:p>
            <a:pPr indent="0" lvl="0" marL="0" rtl="0" algn="l">
              <a:spcBef>
                <a:spcPts val="400"/>
              </a:spcBef>
              <a:spcAft>
                <a:spcPts val="0"/>
              </a:spcAft>
              <a:buNone/>
            </a:pPr>
            <a:r>
              <a:rPr lang="bg" sz="1200">
                <a:solidFill>
                  <a:srgbClr val="444444"/>
                </a:solidFill>
                <a:highlight>
                  <a:srgbClr val="FFFFFF"/>
                </a:highlight>
                <a:latin typeface="Arial"/>
                <a:ea typeface="Arial"/>
                <a:cs typeface="Arial"/>
                <a:sym typeface="Arial"/>
              </a:rPr>
              <a:t>A facade is a class that provides a simple interface to a complex subsystem which contains lots of moving parts. A facade might provide limited functionality in comparison to working with the subsystem directly. However, it includes only those features that clients really care about.</a:t>
            </a:r>
            <a:endParaRPr sz="1200">
              <a:solidFill>
                <a:srgbClr val="444444"/>
              </a:solidFill>
              <a:highlight>
                <a:srgbClr val="FFFFFF"/>
              </a:highlight>
              <a:latin typeface="Arial"/>
              <a:ea typeface="Arial"/>
              <a:cs typeface="Arial"/>
              <a:sym typeface="Arial"/>
            </a:endParaRPr>
          </a:p>
          <a:p>
            <a:pPr indent="0" lvl="0" marL="0" rtl="0" algn="l">
              <a:spcBef>
                <a:spcPts val="1800"/>
              </a:spcBef>
              <a:spcAft>
                <a:spcPts val="0"/>
              </a:spcAft>
              <a:buNone/>
            </a:pPr>
            <a:r>
              <a:rPr lang="bg" sz="1200">
                <a:solidFill>
                  <a:srgbClr val="444444"/>
                </a:solidFill>
                <a:highlight>
                  <a:srgbClr val="FFFFFF"/>
                </a:highlight>
                <a:latin typeface="Arial"/>
                <a:ea typeface="Arial"/>
                <a:cs typeface="Arial"/>
                <a:sym typeface="Arial"/>
              </a:rPr>
              <a:t>Having a facade is handy when you need to integrate your app with a sophisticated library that has dozens of features, but you just need a tiny bit of its functionality.</a:t>
            </a:r>
            <a:endParaRPr sz="1200">
              <a:solidFill>
                <a:srgbClr val="444444"/>
              </a:solidFill>
              <a:highlight>
                <a:srgbClr val="FFFFFF"/>
              </a:highlight>
              <a:latin typeface="Arial"/>
              <a:ea typeface="Arial"/>
              <a:cs typeface="Arial"/>
              <a:sym typeface="Arial"/>
            </a:endParaRPr>
          </a:p>
          <a:p>
            <a:pPr indent="0" lvl="0" marL="0" rtl="0" algn="l">
              <a:spcBef>
                <a:spcPts val="1800"/>
              </a:spcBef>
              <a:spcAft>
                <a:spcPts val="0"/>
              </a:spcAft>
              <a:buNone/>
            </a:pPr>
            <a:r>
              <a:rPr lang="bg" sz="1200">
                <a:solidFill>
                  <a:srgbClr val="444444"/>
                </a:solidFill>
                <a:highlight>
                  <a:srgbClr val="FFFFFF"/>
                </a:highlight>
                <a:latin typeface="Arial"/>
                <a:ea typeface="Arial"/>
                <a:cs typeface="Arial"/>
                <a:sym typeface="Arial"/>
              </a:rPr>
              <a:t>For instance, an app that uploads short funny videos with cats to social media could potentially use a professional video conversion library. However, all that it really needs is a class with the single method </a:t>
            </a:r>
            <a:r>
              <a:rPr lang="bg" sz="1200">
                <a:solidFill>
                  <a:srgbClr val="444444"/>
                </a:solidFill>
                <a:highlight>
                  <a:srgbClr val="EEEEEE"/>
                </a:highlight>
                <a:latin typeface="Courier New"/>
                <a:ea typeface="Courier New"/>
                <a:cs typeface="Courier New"/>
                <a:sym typeface="Courier New"/>
              </a:rPr>
              <a:t>encode(filename, format)</a:t>
            </a:r>
            <a:r>
              <a:rPr lang="bg" sz="1200">
                <a:solidFill>
                  <a:srgbClr val="444444"/>
                </a:solidFill>
                <a:highlight>
                  <a:srgbClr val="FFFFFF"/>
                </a:highlight>
                <a:latin typeface="Arial"/>
                <a:ea typeface="Arial"/>
                <a:cs typeface="Arial"/>
                <a:sym typeface="Arial"/>
              </a:rPr>
              <a:t>. After creating such a class and connecting it with the video conversion library, you’ll have your first facade.</a:t>
            </a:r>
            <a:endParaRPr sz="1200">
              <a:solidFill>
                <a:srgbClr val="444444"/>
              </a:solidFill>
              <a:highlight>
                <a:srgbClr val="FFFFFF"/>
              </a:highlight>
              <a:latin typeface="Arial"/>
              <a:ea typeface="Arial"/>
              <a:cs typeface="Arial"/>
              <a:sym typeface="Arial"/>
            </a:endParaRPr>
          </a:p>
          <a:p>
            <a:pPr indent="0" lvl="0" marL="0" rtl="0" algn="l">
              <a:spcBef>
                <a:spcPts val="0"/>
              </a:spcBef>
              <a:spcAft>
                <a:spcPts val="0"/>
              </a:spcAft>
              <a:buNone/>
            </a:pPr>
            <a:r>
              <a:t/>
            </a:r>
            <a:endParaRPr sz="1200">
              <a:solidFill>
                <a:srgbClr val="444444"/>
              </a:solidFill>
              <a:highlight>
                <a:srgbClr val="FFFFFF"/>
              </a:highlight>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0" name="Shape 840"/>
        <p:cNvGrpSpPr/>
        <p:nvPr/>
      </p:nvGrpSpPr>
      <p:grpSpPr>
        <a:xfrm>
          <a:off x="0" y="0"/>
          <a:ext cx="0" cy="0"/>
          <a:chOff x="0" y="0"/>
          <a:chExt cx="0" cy="0"/>
        </a:xfrm>
      </p:grpSpPr>
      <p:sp>
        <p:nvSpPr>
          <p:cNvPr id="841" name="Google Shape;841;p108"/>
          <p:cNvSpPr txBox="1"/>
          <p:nvPr>
            <p:ph type="title"/>
          </p:nvPr>
        </p:nvSpPr>
        <p:spPr>
          <a:xfrm>
            <a:off x="1303800" y="211700"/>
            <a:ext cx="7030500" cy="646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bg"/>
              <a:t>Real live Analogy</a:t>
            </a:r>
            <a:endParaRPr/>
          </a:p>
        </p:txBody>
      </p:sp>
      <p:pic>
        <p:nvPicPr>
          <p:cNvPr id="842" name="Google Shape;842;p108"/>
          <p:cNvPicPr preferRelativeResize="0"/>
          <p:nvPr/>
        </p:nvPicPr>
        <p:blipFill>
          <a:blip r:embed="rId3">
            <a:alphaModFix/>
          </a:blip>
          <a:stretch>
            <a:fillRect/>
          </a:stretch>
        </p:blipFill>
        <p:spPr>
          <a:xfrm>
            <a:off x="2334800" y="965950"/>
            <a:ext cx="4667250" cy="1809750"/>
          </a:xfrm>
          <a:prstGeom prst="rect">
            <a:avLst/>
          </a:prstGeom>
          <a:noFill/>
          <a:ln>
            <a:noFill/>
          </a:ln>
        </p:spPr>
      </p:pic>
      <p:sp>
        <p:nvSpPr>
          <p:cNvPr id="843" name="Google Shape;843;p108"/>
          <p:cNvSpPr txBox="1"/>
          <p:nvPr/>
        </p:nvSpPr>
        <p:spPr>
          <a:xfrm>
            <a:off x="3119825" y="2876800"/>
            <a:ext cx="3531600" cy="346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bg" sz="1050">
                <a:solidFill>
                  <a:srgbClr val="999999"/>
                </a:solidFill>
                <a:highlight>
                  <a:srgbClr val="FFFFFF"/>
                </a:highlight>
              </a:rPr>
              <a:t>Placing orders by phone.</a:t>
            </a:r>
            <a:endParaRPr>
              <a:latin typeface="Nunito"/>
              <a:ea typeface="Nunito"/>
              <a:cs typeface="Nunito"/>
              <a:sym typeface="Nunito"/>
            </a:endParaRPr>
          </a:p>
        </p:txBody>
      </p:sp>
      <p:sp>
        <p:nvSpPr>
          <p:cNvPr id="844" name="Google Shape;844;p108"/>
          <p:cNvSpPr txBox="1"/>
          <p:nvPr/>
        </p:nvSpPr>
        <p:spPr>
          <a:xfrm>
            <a:off x="2375825" y="3625750"/>
            <a:ext cx="53517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bg" sz="1200">
                <a:solidFill>
                  <a:srgbClr val="444444"/>
                </a:solidFill>
                <a:highlight>
                  <a:srgbClr val="FFFFFF"/>
                </a:highlight>
              </a:rPr>
              <a:t>When you call a shop to place a phone order, an operator is your facade to all services and departments of the shop. The operator provides you with a simple voice interface to the ordering system, payment gateways, and various delivery services.</a:t>
            </a:r>
            <a:endParaRPr>
              <a:latin typeface="Nunito"/>
              <a:ea typeface="Nunito"/>
              <a:cs typeface="Nunito"/>
              <a:sym typeface="Nunito"/>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8" name="Shape 848"/>
        <p:cNvGrpSpPr/>
        <p:nvPr/>
      </p:nvGrpSpPr>
      <p:grpSpPr>
        <a:xfrm>
          <a:off x="0" y="0"/>
          <a:ext cx="0" cy="0"/>
          <a:chOff x="0" y="0"/>
          <a:chExt cx="0" cy="0"/>
        </a:xfrm>
      </p:grpSpPr>
      <p:sp>
        <p:nvSpPr>
          <p:cNvPr id="849" name="Google Shape;849;p109"/>
          <p:cNvSpPr txBox="1"/>
          <p:nvPr>
            <p:ph type="title"/>
          </p:nvPr>
        </p:nvSpPr>
        <p:spPr>
          <a:xfrm>
            <a:off x="1303800" y="157150"/>
            <a:ext cx="7030500" cy="5322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2400"/>
              </a:spcBef>
              <a:spcAft>
                <a:spcPts val="600"/>
              </a:spcAft>
              <a:buNone/>
            </a:pPr>
            <a:r>
              <a:rPr lang="bg" sz="2300">
                <a:solidFill>
                  <a:srgbClr val="444444"/>
                </a:solidFill>
                <a:highlight>
                  <a:srgbClr val="FFFFFF"/>
                </a:highlight>
                <a:latin typeface="Arial"/>
                <a:ea typeface="Arial"/>
                <a:cs typeface="Arial"/>
                <a:sym typeface="Arial"/>
              </a:rPr>
              <a:t>Flyweight</a:t>
            </a:r>
            <a:endParaRPr/>
          </a:p>
        </p:txBody>
      </p:sp>
      <p:sp>
        <p:nvSpPr>
          <p:cNvPr id="850" name="Google Shape;850;p109"/>
          <p:cNvSpPr txBox="1"/>
          <p:nvPr>
            <p:ph idx="1" type="body"/>
          </p:nvPr>
        </p:nvSpPr>
        <p:spPr>
          <a:xfrm>
            <a:off x="1303800" y="833275"/>
            <a:ext cx="7030500" cy="1254900"/>
          </a:xfrm>
          <a:prstGeom prst="rect">
            <a:avLst/>
          </a:prstGeom>
        </p:spPr>
        <p:txBody>
          <a:bodyPr anchorCtr="0" anchor="t" bIns="91425" lIns="91425" spcFirstLastPara="1" rIns="91425" wrap="square" tIns="91425">
            <a:normAutofit fontScale="92500" lnSpcReduction="10000"/>
          </a:bodyPr>
          <a:lstStyle/>
          <a:p>
            <a:pPr indent="0" lvl="0" marL="0" rtl="0" algn="l">
              <a:spcBef>
                <a:spcPts val="1800"/>
              </a:spcBef>
              <a:spcAft>
                <a:spcPts val="0"/>
              </a:spcAft>
              <a:buNone/>
            </a:pPr>
            <a:r>
              <a:rPr b="1" lang="bg" sz="1700">
                <a:solidFill>
                  <a:srgbClr val="444444"/>
                </a:solidFill>
                <a:highlight>
                  <a:srgbClr val="FFFFFF"/>
                </a:highlight>
                <a:latin typeface="Arial"/>
                <a:ea typeface="Arial"/>
                <a:cs typeface="Arial"/>
                <a:sym typeface="Arial"/>
              </a:rPr>
              <a:t>Intent</a:t>
            </a:r>
            <a:endParaRPr b="1" sz="1700">
              <a:solidFill>
                <a:srgbClr val="444444"/>
              </a:solidFill>
              <a:highlight>
                <a:srgbClr val="FFFFFF"/>
              </a:highlight>
              <a:latin typeface="Arial"/>
              <a:ea typeface="Arial"/>
              <a:cs typeface="Arial"/>
              <a:sym typeface="Arial"/>
            </a:endParaRPr>
          </a:p>
          <a:p>
            <a:pPr indent="0" lvl="0" marL="0" rtl="0" algn="l">
              <a:spcBef>
                <a:spcPts val="400"/>
              </a:spcBef>
              <a:spcAft>
                <a:spcPts val="0"/>
              </a:spcAft>
              <a:buNone/>
            </a:pPr>
            <a:r>
              <a:rPr lang="bg" sz="1200">
                <a:solidFill>
                  <a:srgbClr val="444444"/>
                </a:solidFill>
                <a:highlight>
                  <a:srgbClr val="FFFFFF"/>
                </a:highlight>
                <a:latin typeface="Arial"/>
                <a:ea typeface="Arial"/>
                <a:cs typeface="Arial"/>
                <a:sym typeface="Arial"/>
              </a:rPr>
              <a:t>Flyweight is a structural design pattern that lets you fit more objects into the available amount of RAM by sharing common parts of state between multiple objects instead of keeping all of the data in each object.</a:t>
            </a:r>
            <a:endParaRPr sz="1200">
              <a:solidFill>
                <a:srgbClr val="444444"/>
              </a:solidFill>
              <a:highlight>
                <a:srgbClr val="FFFFFF"/>
              </a:highlight>
              <a:latin typeface="Arial"/>
              <a:ea typeface="Arial"/>
              <a:cs typeface="Arial"/>
              <a:sym typeface="Arial"/>
            </a:endParaRPr>
          </a:p>
          <a:p>
            <a:pPr indent="0" lvl="0" marL="0" rtl="0" algn="l">
              <a:spcBef>
                <a:spcPts val="1800"/>
              </a:spcBef>
              <a:spcAft>
                <a:spcPts val="1200"/>
              </a:spcAft>
              <a:buNone/>
            </a:pPr>
            <a:r>
              <a:t/>
            </a:r>
            <a:endParaRPr/>
          </a:p>
        </p:txBody>
      </p:sp>
      <p:pic>
        <p:nvPicPr>
          <p:cNvPr id="851" name="Google Shape;851;p109"/>
          <p:cNvPicPr preferRelativeResize="0"/>
          <p:nvPr/>
        </p:nvPicPr>
        <p:blipFill>
          <a:blip r:embed="rId3">
            <a:alphaModFix/>
          </a:blip>
          <a:stretch>
            <a:fillRect/>
          </a:stretch>
        </p:blipFill>
        <p:spPr>
          <a:xfrm>
            <a:off x="1972700" y="1680075"/>
            <a:ext cx="4400840" cy="2750525"/>
          </a:xfrm>
          <a:prstGeom prst="rect">
            <a:avLst/>
          </a:prstGeom>
          <a:noFill/>
          <a:ln>
            <a:noFill/>
          </a:ln>
        </p:spPr>
      </p:pic>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5" name="Shape 855"/>
        <p:cNvGrpSpPr/>
        <p:nvPr/>
      </p:nvGrpSpPr>
      <p:grpSpPr>
        <a:xfrm>
          <a:off x="0" y="0"/>
          <a:ext cx="0" cy="0"/>
          <a:chOff x="0" y="0"/>
          <a:chExt cx="0" cy="0"/>
        </a:xfrm>
      </p:grpSpPr>
      <p:sp>
        <p:nvSpPr>
          <p:cNvPr id="856" name="Google Shape;856;p110"/>
          <p:cNvSpPr txBox="1"/>
          <p:nvPr>
            <p:ph idx="1" type="body"/>
          </p:nvPr>
        </p:nvSpPr>
        <p:spPr>
          <a:xfrm>
            <a:off x="1298825" y="259000"/>
            <a:ext cx="7030500" cy="2541600"/>
          </a:xfrm>
          <a:prstGeom prst="rect">
            <a:avLst/>
          </a:prstGeom>
        </p:spPr>
        <p:txBody>
          <a:bodyPr anchorCtr="0" anchor="t" bIns="91425" lIns="91425" spcFirstLastPara="1" rIns="91425" wrap="square" tIns="91425">
            <a:normAutofit fontScale="70000" lnSpcReduction="20000"/>
          </a:bodyPr>
          <a:lstStyle/>
          <a:p>
            <a:pPr indent="0" lvl="0" marL="0" rtl="0" algn="l">
              <a:spcBef>
                <a:spcPts val="1800"/>
              </a:spcBef>
              <a:spcAft>
                <a:spcPts val="0"/>
              </a:spcAft>
              <a:buNone/>
            </a:pPr>
            <a:r>
              <a:rPr b="1" lang="bg" sz="1700">
                <a:solidFill>
                  <a:srgbClr val="444444"/>
                </a:solidFill>
                <a:highlight>
                  <a:srgbClr val="FFFFFF"/>
                </a:highlight>
                <a:latin typeface="Arial"/>
                <a:ea typeface="Arial"/>
                <a:cs typeface="Arial"/>
                <a:sym typeface="Arial"/>
              </a:rPr>
              <a:t>Problem</a:t>
            </a:r>
            <a:endParaRPr b="1" sz="1700">
              <a:solidFill>
                <a:srgbClr val="444444"/>
              </a:solidFill>
              <a:highlight>
                <a:srgbClr val="FFFFFF"/>
              </a:highlight>
              <a:latin typeface="Arial"/>
              <a:ea typeface="Arial"/>
              <a:cs typeface="Arial"/>
              <a:sym typeface="Arial"/>
            </a:endParaRPr>
          </a:p>
          <a:p>
            <a:pPr indent="0" lvl="0" marL="0" rtl="0" algn="l">
              <a:spcBef>
                <a:spcPts val="400"/>
              </a:spcBef>
              <a:spcAft>
                <a:spcPts val="0"/>
              </a:spcAft>
              <a:buNone/>
            </a:pPr>
            <a:r>
              <a:rPr lang="bg" sz="1200">
                <a:solidFill>
                  <a:srgbClr val="444444"/>
                </a:solidFill>
                <a:highlight>
                  <a:srgbClr val="FFFFFF"/>
                </a:highlight>
                <a:latin typeface="Arial"/>
                <a:ea typeface="Arial"/>
                <a:cs typeface="Arial"/>
                <a:sym typeface="Arial"/>
              </a:rPr>
              <a:t>To have some fun after long working hours, you decided to create a simple video game: players would be moving around a map and shooting each other. You chose to implement a realistic particle system and make it a distinctive feature of the game. Vast quantities of bullets, missiles, and shrapnel from explosions should fly all over the map and deliver a thrilling experience to the player.</a:t>
            </a:r>
            <a:endParaRPr sz="1200">
              <a:solidFill>
                <a:srgbClr val="444444"/>
              </a:solidFill>
              <a:highlight>
                <a:srgbClr val="FFFFFF"/>
              </a:highlight>
              <a:latin typeface="Arial"/>
              <a:ea typeface="Arial"/>
              <a:cs typeface="Arial"/>
              <a:sym typeface="Arial"/>
            </a:endParaRPr>
          </a:p>
          <a:p>
            <a:pPr indent="0" lvl="0" marL="0" rtl="0" algn="l">
              <a:spcBef>
                <a:spcPts val="1800"/>
              </a:spcBef>
              <a:spcAft>
                <a:spcPts val="0"/>
              </a:spcAft>
              <a:buNone/>
            </a:pPr>
            <a:r>
              <a:rPr lang="bg" sz="1200">
                <a:solidFill>
                  <a:srgbClr val="444444"/>
                </a:solidFill>
                <a:highlight>
                  <a:srgbClr val="FFFFFF"/>
                </a:highlight>
                <a:latin typeface="Arial"/>
                <a:ea typeface="Arial"/>
                <a:cs typeface="Arial"/>
                <a:sym typeface="Arial"/>
              </a:rPr>
              <a:t>Upon its completion, you pushed the last commit, built the game and sent it to your friend for a test drive. Although the game was running flawlessly on your machine, your friend wasn’t able to play for long. On his computer, the game kept crashing after a few minutes of gameplay. After spending several hours digging through debug logs, you discovered that the game crashed because of an insufficient amount of RAM. It turned out that your friend’s rig was much less powerful than your own computer, and that’s why the problem emerged so quickly on his machine.</a:t>
            </a:r>
            <a:endParaRPr sz="1200">
              <a:solidFill>
                <a:srgbClr val="444444"/>
              </a:solidFill>
              <a:highlight>
                <a:srgbClr val="FFFFFF"/>
              </a:highlight>
              <a:latin typeface="Arial"/>
              <a:ea typeface="Arial"/>
              <a:cs typeface="Arial"/>
              <a:sym typeface="Arial"/>
            </a:endParaRPr>
          </a:p>
          <a:p>
            <a:pPr indent="0" lvl="0" marL="0" rtl="0" algn="l">
              <a:spcBef>
                <a:spcPts val="1800"/>
              </a:spcBef>
              <a:spcAft>
                <a:spcPts val="0"/>
              </a:spcAft>
              <a:buNone/>
            </a:pPr>
            <a:r>
              <a:rPr lang="bg" sz="1200">
                <a:solidFill>
                  <a:srgbClr val="444444"/>
                </a:solidFill>
                <a:highlight>
                  <a:srgbClr val="FFFFFF"/>
                </a:highlight>
                <a:latin typeface="Arial"/>
                <a:ea typeface="Arial"/>
                <a:cs typeface="Arial"/>
                <a:sym typeface="Arial"/>
              </a:rPr>
              <a:t>The actual problem was related to your particle system. Each particle, such as a bullet, a missile or a piece of shrapnel was represented by a separate object containing plenty of data. At some point, when the carnage on a player’s screen reached its climax, newly created particles no longer fit into the remaining RAM, so the program crashed.</a:t>
            </a:r>
            <a:endParaRPr sz="1200">
              <a:solidFill>
                <a:srgbClr val="444444"/>
              </a:solidFill>
              <a:highlight>
                <a:srgbClr val="FFFFFF"/>
              </a:highlight>
              <a:latin typeface="Arial"/>
              <a:ea typeface="Arial"/>
              <a:cs typeface="Arial"/>
              <a:sym typeface="Arial"/>
            </a:endParaRPr>
          </a:p>
          <a:p>
            <a:pPr indent="0" lvl="0" marL="0" rtl="0" algn="l">
              <a:spcBef>
                <a:spcPts val="1800"/>
              </a:spcBef>
              <a:spcAft>
                <a:spcPts val="1200"/>
              </a:spcAft>
              <a:buNone/>
            </a:pPr>
            <a:r>
              <a:t/>
            </a:r>
            <a:endParaRPr/>
          </a:p>
        </p:txBody>
      </p:sp>
      <p:pic>
        <p:nvPicPr>
          <p:cNvPr id="857" name="Google Shape;857;p110"/>
          <p:cNvPicPr preferRelativeResize="0"/>
          <p:nvPr/>
        </p:nvPicPr>
        <p:blipFill>
          <a:blip r:embed="rId3">
            <a:alphaModFix/>
          </a:blip>
          <a:stretch>
            <a:fillRect/>
          </a:stretch>
        </p:blipFill>
        <p:spPr>
          <a:xfrm>
            <a:off x="2063575" y="2303250"/>
            <a:ext cx="5016861" cy="2038100"/>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1" name="Shape 861"/>
        <p:cNvGrpSpPr/>
        <p:nvPr/>
      </p:nvGrpSpPr>
      <p:grpSpPr>
        <a:xfrm>
          <a:off x="0" y="0"/>
          <a:ext cx="0" cy="0"/>
          <a:chOff x="0" y="0"/>
          <a:chExt cx="0" cy="0"/>
        </a:xfrm>
      </p:grpSpPr>
      <p:sp>
        <p:nvSpPr>
          <p:cNvPr id="862" name="Google Shape;862;p111"/>
          <p:cNvSpPr txBox="1"/>
          <p:nvPr>
            <p:ph idx="1" type="body"/>
          </p:nvPr>
        </p:nvSpPr>
        <p:spPr>
          <a:xfrm>
            <a:off x="1308775" y="164775"/>
            <a:ext cx="7030500" cy="1298400"/>
          </a:xfrm>
          <a:prstGeom prst="rect">
            <a:avLst/>
          </a:prstGeom>
        </p:spPr>
        <p:txBody>
          <a:bodyPr anchorCtr="0" anchor="t" bIns="91425" lIns="91425" spcFirstLastPara="1" rIns="91425" wrap="square" tIns="91425">
            <a:normAutofit fontScale="85000" lnSpcReduction="20000"/>
          </a:bodyPr>
          <a:lstStyle/>
          <a:p>
            <a:pPr indent="0" lvl="0" marL="0" rtl="0" algn="l">
              <a:spcBef>
                <a:spcPts val="1800"/>
              </a:spcBef>
              <a:spcAft>
                <a:spcPts val="0"/>
              </a:spcAft>
              <a:buNone/>
            </a:pPr>
            <a:r>
              <a:rPr b="1" lang="bg" sz="1700">
                <a:solidFill>
                  <a:srgbClr val="444444"/>
                </a:solidFill>
                <a:highlight>
                  <a:srgbClr val="FFFFFF"/>
                </a:highlight>
                <a:latin typeface="Arial"/>
                <a:ea typeface="Arial"/>
                <a:cs typeface="Arial"/>
                <a:sym typeface="Arial"/>
              </a:rPr>
              <a:t>Solution</a:t>
            </a:r>
            <a:endParaRPr b="1" sz="1700">
              <a:solidFill>
                <a:srgbClr val="444444"/>
              </a:solidFill>
              <a:highlight>
                <a:srgbClr val="FFFFFF"/>
              </a:highlight>
              <a:latin typeface="Arial"/>
              <a:ea typeface="Arial"/>
              <a:cs typeface="Arial"/>
              <a:sym typeface="Arial"/>
            </a:endParaRPr>
          </a:p>
          <a:p>
            <a:pPr indent="0" lvl="0" marL="0" rtl="0" algn="l">
              <a:spcBef>
                <a:spcPts val="400"/>
              </a:spcBef>
              <a:spcAft>
                <a:spcPts val="0"/>
              </a:spcAft>
              <a:buNone/>
            </a:pPr>
            <a:r>
              <a:rPr lang="bg" sz="1200">
                <a:solidFill>
                  <a:srgbClr val="444444"/>
                </a:solidFill>
                <a:highlight>
                  <a:srgbClr val="FFFFFF"/>
                </a:highlight>
                <a:latin typeface="Arial"/>
                <a:ea typeface="Arial"/>
                <a:cs typeface="Arial"/>
                <a:sym typeface="Arial"/>
              </a:rPr>
              <a:t>On closer inspection of the </a:t>
            </a:r>
            <a:r>
              <a:rPr lang="bg" sz="1200">
                <a:solidFill>
                  <a:srgbClr val="444444"/>
                </a:solidFill>
                <a:highlight>
                  <a:srgbClr val="EEEEEE"/>
                </a:highlight>
                <a:latin typeface="Courier New"/>
                <a:ea typeface="Courier New"/>
                <a:cs typeface="Courier New"/>
                <a:sym typeface="Courier New"/>
              </a:rPr>
              <a:t>Particle</a:t>
            </a:r>
            <a:r>
              <a:rPr lang="bg" sz="1200">
                <a:solidFill>
                  <a:srgbClr val="444444"/>
                </a:solidFill>
                <a:highlight>
                  <a:srgbClr val="FFFFFF"/>
                </a:highlight>
                <a:latin typeface="Arial"/>
                <a:ea typeface="Arial"/>
                <a:cs typeface="Arial"/>
                <a:sym typeface="Arial"/>
              </a:rPr>
              <a:t> class, you may notice that the color and sprite fields consume a lot more memory than other fields. What’s worse is that these two fields store almost identical data across all particles. For example, all bullets have the same color and sprite.</a:t>
            </a:r>
            <a:endParaRPr sz="1200">
              <a:solidFill>
                <a:srgbClr val="444444"/>
              </a:solidFill>
              <a:highlight>
                <a:srgbClr val="FFFFFF"/>
              </a:highlight>
              <a:latin typeface="Arial"/>
              <a:ea typeface="Arial"/>
              <a:cs typeface="Arial"/>
              <a:sym typeface="Arial"/>
            </a:endParaRPr>
          </a:p>
          <a:p>
            <a:pPr indent="0" lvl="0" marL="0" rtl="0" algn="l">
              <a:spcBef>
                <a:spcPts val="1800"/>
              </a:spcBef>
              <a:spcAft>
                <a:spcPts val="1200"/>
              </a:spcAft>
              <a:buNone/>
            </a:pPr>
            <a:r>
              <a:t/>
            </a:r>
            <a:endParaRPr/>
          </a:p>
        </p:txBody>
      </p:sp>
      <p:pic>
        <p:nvPicPr>
          <p:cNvPr id="863" name="Google Shape;863;p111"/>
          <p:cNvPicPr preferRelativeResize="0"/>
          <p:nvPr/>
        </p:nvPicPr>
        <p:blipFill>
          <a:blip r:embed="rId3">
            <a:alphaModFix/>
          </a:blip>
          <a:stretch>
            <a:fillRect/>
          </a:stretch>
        </p:blipFill>
        <p:spPr>
          <a:xfrm>
            <a:off x="1734625" y="1134450"/>
            <a:ext cx="6096000" cy="2952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