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5143500" cx="9144000"/>
  <p:notesSz cx="6858000" cy="9144000"/>
  <p:embeddedFontLst>
    <p:embeddedFont>
      <p:font typeface="Roboto"/>
      <p:regular r:id="rId91"/>
      <p:bold r:id="rId92"/>
      <p:italic r:id="rId93"/>
      <p:boldItalic r:id="rId94"/>
    </p:embeddedFont>
    <p:embeddedFont>
      <p:font typeface="Nunito"/>
      <p:regular r:id="rId95"/>
      <p:bold r:id="rId96"/>
      <p:italic r:id="rId97"/>
      <p:boldItalic r:id="rId98"/>
    </p:embeddedFont>
    <p:embeddedFont>
      <p:font typeface="Maven Pro"/>
      <p:regular r:id="rId99"/>
      <p:bold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0" Type="http://schemas.openxmlformats.org/officeDocument/2006/relationships/font" Target="fonts/MavenPro-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Nunito-regular.fntdata"/><Relationship Id="rId94" Type="http://schemas.openxmlformats.org/officeDocument/2006/relationships/font" Target="fonts/Roboto-boldItalic.fntdata"/><Relationship Id="rId97" Type="http://schemas.openxmlformats.org/officeDocument/2006/relationships/font" Target="fonts/Nunito-italic.fntdata"/><Relationship Id="rId96" Type="http://schemas.openxmlformats.org/officeDocument/2006/relationships/font" Target="fonts/Nunito-bold.fntdata"/><Relationship Id="rId11" Type="http://schemas.openxmlformats.org/officeDocument/2006/relationships/slide" Target="slides/slide6.xml"/><Relationship Id="rId99" Type="http://schemas.openxmlformats.org/officeDocument/2006/relationships/font" Target="fonts/MavenPro-regular.fntdata"/><Relationship Id="rId10" Type="http://schemas.openxmlformats.org/officeDocument/2006/relationships/slide" Target="slides/slide5.xml"/><Relationship Id="rId98"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Roboto-regular.fntdata"/><Relationship Id="rId90" Type="http://schemas.openxmlformats.org/officeDocument/2006/relationships/slide" Target="slides/slide85.xml"/><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9257bdad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9257bda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9257bdad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9257bda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9257bdad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9257bdad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9257bda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9257bda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9257bda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9257bda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9257bdad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9257bdad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9257bdad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9257bdad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9257bdad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9257bdad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9257bdad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19257bdad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9257bdad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9257bdad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9257bd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9257bd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9257bdad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9257bdad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9257bdad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9257bdad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19257bda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19257bda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9257bdad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9257bdad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9257bdad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9257bdad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9257bdad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9257bdad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9257bdad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9257bdad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9257bdad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9257bdad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9257bdad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9257bdad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9257bdad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9257bdad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9257bda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9257bda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9257bdad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9257bdad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9257bdad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9257bdad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9257bdad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9257bdad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9257bdad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9257bdad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9257bdad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9257bdad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19257bdad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19257bdad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9257bdad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9257bdad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9257bdad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19257bdad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9257bdad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9257bdad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9257bdad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19257bdad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9257bda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9257bda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19257bdad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19257bdad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9257bdad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9257bdad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9257bdad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9257bdad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9257bdad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19257bdad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9257bdad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9257bdad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9257bdad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9257bdad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9257bdad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19257bdad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19257bdad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19257bdad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19257bdad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19257bdad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9257bdad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19257bdad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9257bda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9257bda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9257bdad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9257bdad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9257bdad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19257bdad0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19257bdad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19257bdad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9257bdad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19257bdad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19257bdad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19257bdad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1d6a6ab9e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1d6a6ab9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1d6a6ab9e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1d6a6ab9e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d6a6ab9e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1d6a6ab9e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d6a6ab9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1d6a6ab9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1d6a6ab9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1d6a6ab9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9257bda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9257bda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1d6a6ab9e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1d6a6ab9e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1d6a6ab9e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1d6a6ab9e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1d6a6ab9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1d6a6ab9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1d6a6ab9e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1d6a6ab9e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d6a6ab9e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1d6a6ab9e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1d6a6ab9e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1d6a6ab9e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1d6a6ab9e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1d6a6ab9e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1d6a6ab9e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1d6a6ab9e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1d6a6ab9e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1d6a6ab9e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d6a6ab9e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d6a6ab9e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9257bda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9257bda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1d6a6ab9e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1d6a6ab9e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1d6a6ab9e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1d6a6ab9e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1d6a6ab9e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1d6a6ab9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1d6a6ab9e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1d6a6ab9e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1d6a6ab9e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1d6a6ab9e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1d6a6ab9e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1d6a6ab9e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1d6a6ab9e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1d6a6ab9e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1d6a6ab9e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1d6a6ab9e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1d6a6ab9e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1d6a6ab9e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1d6a6ab9e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1d6a6ab9e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9257bdad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9257bdad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1d6a6ab9e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1d6a6ab9e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1d6a6ab9e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1d6a6ab9e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1d6a6ab9e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1d6a6ab9e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22df6f7b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22df6f7b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22df6f7b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22df6f7b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22df6f7b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22df6f7b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9257bdad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9257bdad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python.org/3/library/unittest.html#module-unittest" TargetMode="External"/><Relationship Id="rId4" Type="http://schemas.openxmlformats.org/officeDocument/2006/relationships/hyperlink" Target="https://docs.python.org/3/library/unittest.html#module-unittest" TargetMode="External"/><Relationship Id="rId5" Type="http://schemas.openxmlformats.org/officeDocument/2006/relationships/hyperlink" Target="https://docs.python.org/3/library/unittest.html#unittest.TestCas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python.org/3/library/unittest.html#module-unittest" TargetMode="External"/><Relationship Id="rId4" Type="http://schemas.openxmlformats.org/officeDocument/2006/relationships/hyperlink" Target="https://docs.python.org/3/library/unittest.html#unittest.TestCase" TargetMode="External"/><Relationship Id="rId5" Type="http://schemas.openxmlformats.org/officeDocument/2006/relationships/hyperlink" Target="https://docs.python.org/3/library/unittest.html#unittest.TestCase" TargetMode="External"/><Relationship Id="rId6" Type="http://schemas.openxmlformats.org/officeDocument/2006/relationships/hyperlink" Target="https://docs.python.org/3/library/unittest.html#unittest.FunctionTestCase" TargetMode="External"/><Relationship Id="rId7" Type="http://schemas.openxmlformats.org/officeDocument/2006/relationships/hyperlink" Target="https://docs.python.org/3/library/unittest.html#unittest.TestCase" TargetMode="External"/><Relationship Id="rId8" Type="http://schemas.openxmlformats.org/officeDocument/2006/relationships/hyperlink" Target="https://docs.python.org/3/library/unittest.html#unittest.TestCas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python.org/3/library/unittest.html#unittest.TestCase" TargetMode="External"/><Relationship Id="rId4" Type="http://schemas.openxmlformats.org/officeDocument/2006/relationships/hyperlink" Target="https://docs.python.org/3/library/unittest.html#module-unittes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python.org/3/library/unittest.html#unittest.TestCase.setUp" TargetMode="External"/><Relationship Id="rId4" Type="http://schemas.openxmlformats.org/officeDocument/2006/relationships/hyperlink" Target="https://docs.python.org/3/library/unittest.html#unittest.TestCase.tearDown" TargetMode="External"/></Relationships>
</file>

<file path=ppt/slides/_rels/slide38.xml.rels><?xml version="1.0" encoding="UTF-8" standalone="yes"?><Relationships xmlns="http://schemas.openxmlformats.org/package/2006/relationships"><Relationship Id="rId10" Type="http://schemas.openxmlformats.org/officeDocument/2006/relationships/hyperlink" Target="https://docs.python.org/3/library/unittest.html#unittest.main" TargetMode="External"/><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python.org/3/library/unittest.html#unittest.TestCase.setUp" TargetMode="External"/><Relationship Id="rId4" Type="http://schemas.openxmlformats.org/officeDocument/2006/relationships/hyperlink" Target="https://docs.python.org/3/library/unittest.html#unittest.TestCase.tearDown" TargetMode="External"/><Relationship Id="rId9" Type="http://schemas.openxmlformats.org/officeDocument/2006/relationships/hyperlink" Target="https://docs.python.org/3/library/unittest.html#unittest.TestSuite" TargetMode="External"/><Relationship Id="rId5" Type="http://schemas.openxmlformats.org/officeDocument/2006/relationships/hyperlink" Target="https://docs.python.org/3/library/unittest.html#unittest.TestCase.setUp" TargetMode="External"/><Relationship Id="rId6" Type="http://schemas.openxmlformats.org/officeDocument/2006/relationships/hyperlink" Target="https://docs.python.org/3/library/unittest.html#unittest.TestCase.tearDown" TargetMode="External"/><Relationship Id="rId7" Type="http://schemas.openxmlformats.org/officeDocument/2006/relationships/hyperlink" Target="https://docs.python.org/3/library/unittest.html#module-unittest" TargetMode="External"/><Relationship Id="rId8" Type="http://schemas.openxmlformats.org/officeDocument/2006/relationships/hyperlink" Target="https://docs.python.org/3/library/unittest.html#module-unittes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ocs.python.org/3/library/unittest.html#module-unittest" TargetMode="External"/><Relationship Id="rId4" Type="http://schemas.openxmlformats.org/officeDocument/2006/relationships/hyperlink" Target="https://docs.python.org/3/library/unittest.html#unittest.TestCase" TargetMode="External"/><Relationship Id="rId5" Type="http://schemas.openxmlformats.org/officeDocument/2006/relationships/hyperlink" Target="https://docs.python.org/3/library/unittest.html#module-unittest" TargetMode="External"/><Relationship Id="rId6" Type="http://schemas.openxmlformats.org/officeDocument/2006/relationships/hyperlink" Target="https://docs.python.org/3/library/unittest.html#unittest.FunctionTestCase" TargetMode="External"/><Relationship Id="rId7" Type="http://schemas.openxmlformats.org/officeDocument/2006/relationships/hyperlink" Target="https://docs.python.org/3/library/unittest.html#unittest.TestCas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docs.python.org/3/library/unittest.html#unittest.FunctionTestCase" TargetMode="External"/><Relationship Id="rId4" Type="http://schemas.openxmlformats.org/officeDocument/2006/relationships/hyperlink" Target="https://docs.python.org/3/library/unittest.html#module-unittest" TargetMode="External"/><Relationship Id="rId5" Type="http://schemas.openxmlformats.org/officeDocument/2006/relationships/hyperlink" Target="https://docs.python.org/3/library/unittest.html#unittest.TestCas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ocs.python.org/3/library/unittest.html#unittest.ski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ocs.python.org/3/library/unittest.html#unittest.TestCase.subTes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docs.python.org/3/library/unittest.mock.html#unittest.mock.Mock" TargetMode="External"/><Relationship Id="rId4" Type="http://schemas.openxmlformats.org/officeDocument/2006/relationships/hyperlink" Target="https://docs.python.org/3/library/unittest.mock.html#unittest.mock.MagicMock"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docs.python.org/3/library/exceptions.html#AttributeError" TargetMode="External"/><Relationship Id="rId4" Type="http://schemas.openxmlformats.org/officeDocument/2006/relationships/hyperlink" Target="https://docs.python.org/3/library/unittest.mock.html#unittest.mock.patch"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docs.python.org/3/library/unittest.mock.html#unittest.mock.patch" TargetMode="External"/><Relationship Id="rId4" Type="http://schemas.openxmlformats.org/officeDocument/2006/relationships/hyperlink" Target="https://docs.python.org/3/library/unittest.mock.html#where-to-patch"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docs.python.org/3/library/unittest.mock.html#unittest.mock.patch"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docs.python.org/3/library/unittest.mock.html#unittest.mock.patch" TargetMode="External"/><Relationship Id="rId4" Type="http://schemas.openxmlformats.org/officeDocument/2006/relationships/hyperlink" Target="https://docs.python.org/3/library/unittest.mock.html#unittest.mock.patch"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docs.python.org/3/library/unittest.mock.html#patch" TargetMode="External"/><Relationship Id="rId4" Type="http://schemas.openxmlformats.org/officeDocument/2006/relationships/hyperlink" Target="https://docs.python.org/3/library/unittest.mock.html#patch-object" TargetMode="External"/><Relationship Id="rId5" Type="http://schemas.openxmlformats.org/officeDocument/2006/relationships/hyperlink" Target="http://www.voidspace.org.uk/python/weblog/arch_d7_2010_12_04.shtml#e1198" TargetMode="External"/><Relationship Id="rId6" Type="http://schemas.openxmlformats.org/officeDocument/2006/relationships/hyperlink" Target="https://docs.python.org/3/library/unittest.mock.html#unittest.mock.patch"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docs.python.org/3/library/unittest.mock.html#unittest.mock.patch.dict"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docs.python.org/3/library/unittest.mock.html#magic-methods" TargetMode="External"/><Relationship Id="rId4" Type="http://schemas.openxmlformats.org/officeDocument/2006/relationships/hyperlink" Target="https://docs.python.org/3/library/unittest.mock.html#unittest.mock.MagicMock"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docs.python.org/3/library/unittest.mock.html#unittest.mock.MagicMock"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docs.python.org/3/library/unittest.mock.html#auto-speccing" TargetMode="External"/><Relationship Id="rId4" Type="http://schemas.openxmlformats.org/officeDocument/2006/relationships/hyperlink" Target="https://docs.python.org/3/library/unittest.mock.html#unittest.mock.create_autospe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docs.python.org/3/library/unittest.mock.html#unittest.mock.Mock" TargetMode="External"/><Relationship Id="rId4" Type="http://schemas.openxmlformats.org/officeDocument/2006/relationships/hyperlink" Target="https://docs.python.org/3/library/unittest.mock.html#id3" TargetMode="External"/><Relationship Id="rId5" Type="http://schemas.openxmlformats.org/officeDocument/2006/relationships/hyperlink" Target="https://docs.python.org/3/library/unittest.mock.html#unittest.mock.MagicMock" TargetMode="External"/><Relationship Id="rId6" Type="http://schemas.openxmlformats.org/officeDocument/2006/relationships/hyperlink" Target="https://docs.python.org/3/library/unittest.mock.html#unittest.mock.Mock" TargetMode="External"/><Relationship Id="rId7" Type="http://schemas.openxmlformats.org/officeDocument/2006/relationships/hyperlink" Target="https://docs.python.org/3/library/unittest.mock.html#unittest.mock.NonCallableMock" TargetMode="External"/><Relationship Id="rId8" Type="http://schemas.openxmlformats.org/officeDocument/2006/relationships/hyperlink" Target="https://docs.python.org/3/library/unittest.mock.html#unittest.mock.NonCallableMagicMock"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www.fullstackpython.com/testing.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649925" y="1434550"/>
            <a:ext cx="8075700" cy="1872900"/>
          </a:xfrm>
          <a:prstGeom prst="rect">
            <a:avLst/>
          </a:prstGeom>
        </p:spPr>
        <p:txBody>
          <a:bodyPr anchorCtr="0" anchor="ctr" bIns="91425" lIns="91425" spcFirstLastPara="1" rIns="91425" wrap="square" tIns="91425">
            <a:normAutofit/>
          </a:bodyPr>
          <a:lstStyle/>
          <a:p>
            <a:pPr indent="457200" lvl="0" marL="914400" rtl="0" algn="l">
              <a:spcBef>
                <a:spcPts val="0"/>
              </a:spcBef>
              <a:spcAft>
                <a:spcPts val="0"/>
              </a:spcAft>
              <a:buNone/>
            </a:pPr>
            <a:r>
              <a:rPr lang="bg" sz="4000"/>
              <a:t>Python - Testing</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txBox="1"/>
          <p:nvPr>
            <p:ph idx="1" type="body"/>
          </p:nvPr>
        </p:nvSpPr>
        <p:spPr>
          <a:xfrm>
            <a:off x="1303800" y="252950"/>
            <a:ext cx="7030500" cy="42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If the test is already written before we write the code, we will know exactly when it works (because the test will pass), and we'll know in the future if it is ever broken by a change we or someone else has made.</a:t>
            </a:r>
            <a:endParaRPr/>
          </a:p>
          <a:p>
            <a:pPr indent="0" lvl="0" marL="0" rtl="0" algn="l">
              <a:spcBef>
                <a:spcPts val="1200"/>
              </a:spcBef>
              <a:spcAft>
                <a:spcPts val="0"/>
              </a:spcAft>
              <a:buNone/>
            </a:pPr>
            <a:r>
              <a:rPr lang="bg"/>
              <a:t>Secondly, writing tests first forces us to consider exactly how the code will be used. </a:t>
            </a:r>
            <a:endParaRPr/>
          </a:p>
          <a:p>
            <a:pPr indent="0" lvl="0" marL="0" rtl="0" algn="l">
              <a:spcBef>
                <a:spcPts val="1200"/>
              </a:spcBef>
              <a:spcAft>
                <a:spcPts val="0"/>
              </a:spcAft>
              <a:buNone/>
            </a:pPr>
            <a:r>
              <a:rPr lang="bg"/>
              <a:t>It tells us what methods objects need to have and how attributes will be accessed. </a:t>
            </a:r>
            <a:endParaRPr/>
          </a:p>
          <a:p>
            <a:pPr indent="0" lvl="0" marL="0" rtl="0" algn="l">
              <a:spcBef>
                <a:spcPts val="1200"/>
              </a:spcBef>
              <a:spcAft>
                <a:spcPts val="0"/>
              </a:spcAft>
              <a:buNone/>
            </a:pPr>
            <a:r>
              <a:rPr lang="bg"/>
              <a:t>It helps us break up the initial problem into smaller, testable problems, and then to recombine the tested solutions into larger, also tested, solutions. </a:t>
            </a:r>
            <a:endParaRPr/>
          </a:p>
          <a:p>
            <a:pPr indent="0" lvl="0" marL="0" rtl="0" algn="l">
              <a:spcBef>
                <a:spcPts val="1200"/>
              </a:spcBef>
              <a:spcAft>
                <a:spcPts val="0"/>
              </a:spcAft>
              <a:buNone/>
            </a:pPr>
            <a:r>
              <a:rPr lang="bg"/>
              <a:t>Writing tests can thus become a part of the design process. </a:t>
            </a:r>
            <a:endParaRPr/>
          </a:p>
          <a:p>
            <a:pPr indent="0" lvl="0" marL="0" rtl="0" algn="l">
              <a:spcBef>
                <a:spcPts val="1200"/>
              </a:spcBef>
              <a:spcAft>
                <a:spcPts val="1200"/>
              </a:spcAft>
              <a:buNone/>
            </a:pPr>
            <a:r>
              <a:rPr lang="bg"/>
              <a:t>Often, when we're writing a test for a new object, we discover anomalies in the design that force us to consider new aspects of the software.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idx="1" type="body"/>
          </p:nvPr>
        </p:nvSpPr>
        <p:spPr>
          <a:xfrm>
            <a:off x="1303800" y="243050"/>
            <a:ext cx="7030500" cy="42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As a concrete example, imagine writing code that uses an object-relational mapper to store object properties in a database. </a:t>
            </a:r>
            <a:endParaRPr/>
          </a:p>
          <a:p>
            <a:pPr indent="0" lvl="0" marL="0" rtl="0" algn="l">
              <a:spcBef>
                <a:spcPts val="1200"/>
              </a:spcBef>
              <a:spcAft>
                <a:spcPts val="0"/>
              </a:spcAft>
              <a:buNone/>
            </a:pPr>
            <a:r>
              <a:rPr lang="bg"/>
              <a:t>It is common to use an automatically assigned database ID in such objects. </a:t>
            </a:r>
            <a:endParaRPr/>
          </a:p>
          <a:p>
            <a:pPr indent="0" lvl="0" marL="0" rtl="0" algn="l">
              <a:spcBef>
                <a:spcPts val="1200"/>
              </a:spcBef>
              <a:spcAft>
                <a:spcPts val="0"/>
              </a:spcAft>
              <a:buNone/>
            </a:pPr>
            <a:r>
              <a:rPr lang="bg"/>
              <a:t>Our code might use this ID for various purposes. </a:t>
            </a:r>
            <a:endParaRPr/>
          </a:p>
          <a:p>
            <a:pPr indent="0" lvl="0" marL="0" rtl="0" algn="l">
              <a:spcBef>
                <a:spcPts val="1200"/>
              </a:spcBef>
              <a:spcAft>
                <a:spcPts val="0"/>
              </a:spcAft>
              <a:buNone/>
            </a:pPr>
            <a:r>
              <a:rPr lang="bg"/>
              <a:t>If we are writing a test for such code, before we write it, we may realize that our design is faulty because objects do not have IDs assigned until they have been saved to the database. </a:t>
            </a:r>
            <a:endParaRPr/>
          </a:p>
          <a:p>
            <a:pPr indent="0" lvl="0" marL="0" rtl="0" algn="l">
              <a:spcBef>
                <a:spcPts val="1200"/>
              </a:spcBef>
              <a:spcAft>
                <a:spcPts val="0"/>
              </a:spcAft>
              <a:buNone/>
            </a:pPr>
            <a:r>
              <a:rPr lang="bg"/>
              <a:t>If we want to manipulate an object without saving it in our test, it will highlight this problem before we have written code based on the faulty premise.</a:t>
            </a:r>
            <a:endParaRPr/>
          </a:p>
          <a:p>
            <a:pPr indent="0" lvl="0" marL="0" rtl="0" algn="l">
              <a:spcBef>
                <a:spcPts val="1200"/>
              </a:spcBef>
              <a:spcAft>
                <a:spcPts val="0"/>
              </a:spcAft>
              <a:buNone/>
            </a:pPr>
            <a:r>
              <a:rPr lang="bg"/>
              <a:t>Testing makes software better. </a:t>
            </a:r>
            <a:endParaRPr/>
          </a:p>
          <a:p>
            <a:pPr indent="0" lvl="0" marL="0" rtl="0" algn="l">
              <a:spcBef>
                <a:spcPts val="1200"/>
              </a:spcBef>
              <a:spcAft>
                <a:spcPts val="1200"/>
              </a:spcAft>
              <a:buNone/>
            </a:pPr>
            <a:r>
              <a:rPr lang="bg"/>
              <a:t>Writing tests before we release the software makes it better before the end user sees or purchases the buggy version (I have worked for companies that thrive on the users can test it philosophy; it's not a healthy business model). Writing tests before we write software makes it better the first time it is written.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4"/>
          <p:cNvSpPr txBox="1"/>
          <p:nvPr>
            <p:ph type="title"/>
          </p:nvPr>
        </p:nvSpPr>
        <p:spPr>
          <a:xfrm>
            <a:off x="1303800" y="221625"/>
            <a:ext cx="7030500" cy="586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Unit testing</a:t>
            </a:r>
            <a:endParaRPr/>
          </a:p>
        </p:txBody>
      </p:sp>
      <p:sp>
        <p:nvSpPr>
          <p:cNvPr id="335" name="Google Shape;335;p24"/>
          <p:cNvSpPr txBox="1"/>
          <p:nvPr>
            <p:ph idx="1" type="body"/>
          </p:nvPr>
        </p:nvSpPr>
        <p:spPr>
          <a:xfrm>
            <a:off x="1303800" y="808425"/>
            <a:ext cx="7030500" cy="40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Let's start our exploration with Python's built-in test library. </a:t>
            </a:r>
            <a:endParaRPr/>
          </a:p>
          <a:p>
            <a:pPr indent="0" lvl="0" marL="0" rtl="0" algn="l">
              <a:spcBef>
                <a:spcPts val="1200"/>
              </a:spcBef>
              <a:spcAft>
                <a:spcPts val="0"/>
              </a:spcAft>
              <a:buNone/>
            </a:pPr>
            <a:r>
              <a:rPr lang="bg"/>
              <a:t>This library provides a common object-oriented interface for unit tests. </a:t>
            </a:r>
            <a:endParaRPr/>
          </a:p>
          <a:p>
            <a:pPr indent="0" lvl="0" marL="0" rtl="0" algn="l">
              <a:spcBef>
                <a:spcPts val="1200"/>
              </a:spcBef>
              <a:spcAft>
                <a:spcPts val="0"/>
              </a:spcAft>
              <a:buNone/>
            </a:pPr>
            <a:r>
              <a:rPr lang="bg"/>
              <a:t>Unit tests focus on testing the least amount of code possible in any one test. </a:t>
            </a:r>
            <a:endParaRPr/>
          </a:p>
          <a:p>
            <a:pPr indent="0" lvl="0" marL="0" rtl="0" algn="l">
              <a:spcBef>
                <a:spcPts val="1200"/>
              </a:spcBef>
              <a:spcAft>
                <a:spcPts val="0"/>
              </a:spcAft>
              <a:buNone/>
            </a:pPr>
            <a:r>
              <a:rPr lang="bg"/>
              <a:t>Each one tests a single unit of the total amount of available code. </a:t>
            </a:r>
            <a:endParaRPr/>
          </a:p>
          <a:p>
            <a:pPr indent="0" lvl="0" marL="0" rtl="0" algn="l">
              <a:spcBef>
                <a:spcPts val="1200"/>
              </a:spcBef>
              <a:spcAft>
                <a:spcPts val="0"/>
              </a:spcAft>
              <a:buNone/>
            </a:pPr>
            <a:r>
              <a:rPr lang="bg"/>
              <a:t>The Python library for this is called, unsurprisingly, </a:t>
            </a:r>
            <a:r>
              <a:rPr b="1" lang="bg"/>
              <a:t>unittest</a:t>
            </a:r>
            <a:r>
              <a:rPr lang="bg"/>
              <a:t>. </a:t>
            </a:r>
            <a:endParaRPr/>
          </a:p>
          <a:p>
            <a:pPr indent="0" lvl="0" marL="0" rtl="0" algn="l">
              <a:spcBef>
                <a:spcPts val="1200"/>
              </a:spcBef>
              <a:spcAft>
                <a:spcPts val="0"/>
              </a:spcAft>
              <a:buNone/>
            </a:pPr>
            <a:r>
              <a:rPr lang="bg"/>
              <a:t>It provides several tools for creating and running unit tests, the most important being the </a:t>
            </a:r>
            <a:r>
              <a:rPr b="1" lang="bg"/>
              <a:t>TestCase</a:t>
            </a:r>
            <a:r>
              <a:rPr lang="bg"/>
              <a:t> class. </a:t>
            </a:r>
            <a:endParaRPr/>
          </a:p>
          <a:p>
            <a:pPr indent="0" lvl="0" marL="0" rtl="0" algn="l">
              <a:spcBef>
                <a:spcPts val="1200"/>
              </a:spcBef>
              <a:spcAft>
                <a:spcPts val="1200"/>
              </a:spcAft>
              <a:buNone/>
            </a:pPr>
            <a:r>
              <a:rPr lang="bg"/>
              <a:t>This class provides a set of methods that allow us to compare values, set up tests, and clean up when they have finished.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5"/>
          <p:cNvSpPr txBox="1"/>
          <p:nvPr>
            <p:ph idx="1" type="body"/>
          </p:nvPr>
        </p:nvSpPr>
        <p:spPr>
          <a:xfrm>
            <a:off x="1303800" y="282725"/>
            <a:ext cx="7030500" cy="424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unittest</a:t>
            </a:r>
            <a:r>
              <a:rPr lang="bg" sz="1200">
                <a:solidFill>
                  <a:srgbClr val="222222"/>
                </a:solidFill>
                <a:highlight>
                  <a:srgbClr val="FFFFFF"/>
                </a:highlight>
                <a:latin typeface="Arial"/>
                <a:ea typeface="Arial"/>
                <a:cs typeface="Arial"/>
                <a:sym typeface="Arial"/>
              </a:rPr>
              <a:t> unit testing framework was originally inspired by JUnit and has a similar flavor as major unit testing frameworks in other languages.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It supports test automation, sharing of setup and shutdown code for tests, aggregation of tests into collections, and independence of the tests from the reporting framework.</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To achieve this, </a:t>
            </a:r>
            <a:r>
              <a:rPr b="1" lang="bg" sz="1150">
                <a:solidFill>
                  <a:srgbClr val="222222"/>
                </a:solidFill>
                <a:highlight>
                  <a:srgbClr val="FFFFFF"/>
                </a:highlight>
                <a:latin typeface="Courier New"/>
                <a:ea typeface="Courier New"/>
                <a:cs typeface="Courier New"/>
                <a:sym typeface="Courier New"/>
              </a:rPr>
              <a:t>unittest</a:t>
            </a:r>
            <a:r>
              <a:rPr lang="bg" sz="1200">
                <a:solidFill>
                  <a:srgbClr val="222222"/>
                </a:solidFill>
                <a:highlight>
                  <a:srgbClr val="FFFFFF"/>
                </a:highlight>
                <a:latin typeface="Arial"/>
                <a:ea typeface="Arial"/>
                <a:cs typeface="Arial"/>
                <a:sym typeface="Arial"/>
              </a:rPr>
              <a:t> supports some important concepts in an object-oriented way:</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200">
                <a:solidFill>
                  <a:srgbClr val="222222"/>
                </a:solidFill>
                <a:highlight>
                  <a:srgbClr val="FFFFFF"/>
                </a:highlight>
                <a:latin typeface="Arial"/>
                <a:ea typeface="Arial"/>
                <a:cs typeface="Arial"/>
                <a:sym typeface="Arial"/>
              </a:rPr>
              <a:t>test fixture</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a:t>
            </a:r>
            <a:r>
              <a:rPr i="1" lang="bg" sz="1200">
                <a:solidFill>
                  <a:srgbClr val="222222"/>
                </a:solidFill>
                <a:highlight>
                  <a:srgbClr val="FFFFFF"/>
                </a:highlight>
                <a:latin typeface="Arial"/>
                <a:ea typeface="Arial"/>
                <a:cs typeface="Arial"/>
                <a:sym typeface="Arial"/>
              </a:rPr>
              <a:t>test fixture</a:t>
            </a:r>
            <a:r>
              <a:rPr lang="bg" sz="1200">
                <a:solidFill>
                  <a:srgbClr val="222222"/>
                </a:solidFill>
                <a:highlight>
                  <a:srgbClr val="FFFFFF"/>
                </a:highlight>
                <a:latin typeface="Arial"/>
                <a:ea typeface="Arial"/>
                <a:cs typeface="Arial"/>
                <a:sym typeface="Arial"/>
              </a:rPr>
              <a:t> represents the preparation needed to perform one or more tests, and any associated cleanup actions. This may involve, for example, creating temporary or proxy databases, directories, or starting a server process.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2000"/>
              </a:spcBef>
              <a:spcAft>
                <a:spcPts val="0"/>
              </a:spcAft>
              <a:buNone/>
            </a:pPr>
            <a:r>
              <a:rPr b="1" lang="bg" sz="1200">
                <a:solidFill>
                  <a:srgbClr val="222222"/>
                </a:solidFill>
                <a:highlight>
                  <a:srgbClr val="FFFFFF"/>
                </a:highlight>
                <a:latin typeface="Arial"/>
                <a:ea typeface="Arial"/>
                <a:cs typeface="Arial"/>
                <a:sym typeface="Arial"/>
              </a:rPr>
              <a:t>test case</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2000"/>
              </a:spcBef>
              <a:spcAft>
                <a:spcPts val="0"/>
              </a:spcAft>
              <a:buNone/>
            </a:pPr>
            <a:r>
              <a:rPr lang="bg" sz="1200">
                <a:solidFill>
                  <a:srgbClr val="222222"/>
                </a:solidFill>
                <a:highlight>
                  <a:srgbClr val="FFFFFF"/>
                </a:highlight>
                <a:latin typeface="Arial"/>
                <a:ea typeface="Arial"/>
                <a:cs typeface="Arial"/>
                <a:sym typeface="Arial"/>
              </a:rPr>
              <a:t>A </a:t>
            </a:r>
            <a:r>
              <a:rPr i="1" lang="bg" sz="1200">
                <a:solidFill>
                  <a:srgbClr val="222222"/>
                </a:solidFill>
                <a:highlight>
                  <a:srgbClr val="FFFFFF"/>
                </a:highlight>
                <a:latin typeface="Arial"/>
                <a:ea typeface="Arial"/>
                <a:cs typeface="Arial"/>
                <a:sym typeface="Arial"/>
              </a:rPr>
              <a:t>test case</a:t>
            </a:r>
            <a:r>
              <a:rPr lang="bg" sz="1200">
                <a:solidFill>
                  <a:srgbClr val="222222"/>
                </a:solidFill>
                <a:highlight>
                  <a:srgbClr val="FFFFFF"/>
                </a:highlight>
                <a:latin typeface="Arial"/>
                <a:ea typeface="Arial"/>
                <a:cs typeface="Arial"/>
                <a:sym typeface="Arial"/>
              </a:rPr>
              <a:t> is the individual unit of testing. It checks for a specific response to a particular set of inputs.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unittest</a:t>
            </a:r>
            <a:r>
              <a:rPr lang="bg" sz="1200">
                <a:solidFill>
                  <a:srgbClr val="222222"/>
                </a:solidFill>
                <a:highlight>
                  <a:srgbClr val="FFFFFF"/>
                </a:highlight>
                <a:latin typeface="Arial"/>
                <a:ea typeface="Arial"/>
                <a:cs typeface="Arial"/>
                <a:sym typeface="Arial"/>
              </a:rPr>
              <a:t> provides a base class,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TestCase</a:t>
            </a:r>
            <a:r>
              <a:rPr lang="bg" sz="1200">
                <a:solidFill>
                  <a:srgbClr val="222222"/>
                </a:solidFill>
                <a:highlight>
                  <a:srgbClr val="FFFFFF"/>
                </a:highlight>
                <a:latin typeface="Arial"/>
                <a:ea typeface="Arial"/>
                <a:cs typeface="Arial"/>
                <a:sym typeface="Arial"/>
              </a:rPr>
              <a:t>, which may be used to create new test cases.</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6"/>
          <p:cNvSpPr txBox="1"/>
          <p:nvPr>
            <p:ph idx="1" type="body"/>
          </p:nvPr>
        </p:nvSpPr>
        <p:spPr>
          <a:xfrm>
            <a:off x="1303800" y="243050"/>
            <a:ext cx="7030500" cy="42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200">
                <a:solidFill>
                  <a:srgbClr val="222222"/>
                </a:solidFill>
                <a:highlight>
                  <a:srgbClr val="FFFFFF"/>
                </a:highlight>
                <a:latin typeface="Arial"/>
                <a:ea typeface="Arial"/>
                <a:cs typeface="Arial"/>
                <a:sym typeface="Arial"/>
              </a:rPr>
              <a:t>test suite</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a:t>
            </a:r>
            <a:r>
              <a:rPr i="1" lang="bg" sz="1200">
                <a:solidFill>
                  <a:srgbClr val="222222"/>
                </a:solidFill>
                <a:highlight>
                  <a:srgbClr val="FFFFFF"/>
                </a:highlight>
                <a:latin typeface="Arial"/>
                <a:ea typeface="Arial"/>
                <a:cs typeface="Arial"/>
                <a:sym typeface="Arial"/>
              </a:rPr>
              <a:t>test suite</a:t>
            </a:r>
            <a:r>
              <a:rPr lang="bg" sz="1200">
                <a:solidFill>
                  <a:srgbClr val="222222"/>
                </a:solidFill>
                <a:highlight>
                  <a:srgbClr val="FFFFFF"/>
                </a:highlight>
                <a:latin typeface="Arial"/>
                <a:ea typeface="Arial"/>
                <a:cs typeface="Arial"/>
                <a:sym typeface="Arial"/>
              </a:rPr>
              <a:t> is a collection of test cases, test suites, or both. It is used to aggregate tests that should be executed together.</a:t>
            </a:r>
            <a:endParaRPr sz="1200">
              <a:solidFill>
                <a:srgbClr val="222222"/>
              </a:solidFill>
              <a:highlight>
                <a:srgbClr val="FFFFFF"/>
              </a:highlight>
              <a:latin typeface="Arial"/>
              <a:ea typeface="Arial"/>
              <a:cs typeface="Arial"/>
              <a:sym typeface="Arial"/>
            </a:endParaRPr>
          </a:p>
          <a:p>
            <a:pPr indent="0" lvl="0" marL="0" rtl="0" algn="l">
              <a:spcBef>
                <a:spcPts val="2000"/>
              </a:spcBef>
              <a:spcAft>
                <a:spcPts val="0"/>
              </a:spcAft>
              <a:buNone/>
            </a:pPr>
            <a:r>
              <a:rPr b="1" lang="bg" sz="1200">
                <a:solidFill>
                  <a:srgbClr val="222222"/>
                </a:solidFill>
                <a:highlight>
                  <a:srgbClr val="FFFFFF"/>
                </a:highlight>
                <a:latin typeface="Arial"/>
                <a:ea typeface="Arial"/>
                <a:cs typeface="Arial"/>
                <a:sym typeface="Arial"/>
              </a:rPr>
              <a:t>test runner</a:t>
            </a:r>
            <a:endParaRPr b="1" sz="1200">
              <a:solidFill>
                <a:srgbClr val="222222"/>
              </a:solidFill>
              <a:highlight>
                <a:srgbClr val="FFFFFF"/>
              </a:highlight>
              <a:latin typeface="Arial"/>
              <a:ea typeface="Arial"/>
              <a:cs typeface="Arial"/>
              <a:sym typeface="Arial"/>
            </a:endParaRPr>
          </a:p>
          <a:p>
            <a:pPr indent="0" lvl="0" marL="292100" rtl="0" algn="l">
              <a:lnSpc>
                <a:spcPct val="140000"/>
              </a:lnSpc>
              <a:spcBef>
                <a:spcPts val="200"/>
              </a:spcBef>
              <a:spcAft>
                <a:spcPts val="0"/>
              </a:spcAft>
              <a:buNone/>
            </a:pPr>
            <a:r>
              <a:rPr lang="bg" sz="1200">
                <a:solidFill>
                  <a:srgbClr val="222222"/>
                </a:solidFill>
                <a:highlight>
                  <a:srgbClr val="FFFFFF"/>
                </a:highlight>
                <a:latin typeface="Arial"/>
                <a:ea typeface="Arial"/>
                <a:cs typeface="Arial"/>
                <a:sym typeface="Arial"/>
              </a:rPr>
              <a:t>A </a:t>
            </a:r>
            <a:r>
              <a:rPr i="1" lang="bg" sz="1200">
                <a:solidFill>
                  <a:srgbClr val="222222"/>
                </a:solidFill>
                <a:highlight>
                  <a:srgbClr val="FFFFFF"/>
                </a:highlight>
                <a:latin typeface="Arial"/>
                <a:ea typeface="Arial"/>
                <a:cs typeface="Arial"/>
                <a:sym typeface="Arial"/>
              </a:rPr>
              <a:t>test runner</a:t>
            </a:r>
            <a:r>
              <a:rPr lang="bg" sz="1200">
                <a:solidFill>
                  <a:srgbClr val="222222"/>
                </a:solidFill>
                <a:highlight>
                  <a:srgbClr val="FFFFFF"/>
                </a:highlight>
                <a:latin typeface="Arial"/>
                <a:ea typeface="Arial"/>
                <a:cs typeface="Arial"/>
                <a:sym typeface="Arial"/>
              </a:rPr>
              <a:t> is a component which orchestrates the execution of tests and provides the outcome to the user. The runner may use a graphical interface, a textual interface, or return a special value to indicate the results of executing the tests.</a:t>
            </a:r>
            <a:endParaRPr sz="1200">
              <a:solidFill>
                <a:srgbClr val="222222"/>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7"/>
          <p:cNvSpPr txBox="1"/>
          <p:nvPr>
            <p:ph idx="1" type="body"/>
          </p:nvPr>
        </p:nvSpPr>
        <p:spPr>
          <a:xfrm>
            <a:off x="1303800" y="257925"/>
            <a:ext cx="7030500" cy="4273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bg"/>
              <a:t>When we want to write a set of unit tests for a specific task, we create a subclass of </a:t>
            </a:r>
            <a:r>
              <a:rPr b="1" lang="bg"/>
              <a:t>TestCase</a:t>
            </a:r>
            <a:r>
              <a:rPr lang="bg"/>
              <a:t> and write individual methods to do the actual testing. </a:t>
            </a:r>
            <a:endParaRPr/>
          </a:p>
          <a:p>
            <a:pPr indent="0" lvl="0" marL="0" rtl="0" algn="l">
              <a:spcBef>
                <a:spcPts val="1200"/>
              </a:spcBef>
              <a:spcAft>
                <a:spcPts val="0"/>
              </a:spcAft>
              <a:buNone/>
            </a:pPr>
            <a:r>
              <a:rPr lang="bg"/>
              <a:t>These methods must all start with the name test. </a:t>
            </a:r>
            <a:endParaRPr/>
          </a:p>
          <a:p>
            <a:pPr indent="0" lvl="0" marL="0" rtl="0" algn="l">
              <a:spcBef>
                <a:spcPts val="1200"/>
              </a:spcBef>
              <a:spcAft>
                <a:spcPts val="0"/>
              </a:spcAft>
              <a:buNone/>
            </a:pPr>
            <a:r>
              <a:rPr lang="bg"/>
              <a:t>When this convention is followed, the tests automatically run as part of the test process. </a:t>
            </a:r>
            <a:endParaRPr/>
          </a:p>
          <a:p>
            <a:pPr indent="0" lvl="0" marL="0" rtl="0" algn="l">
              <a:spcBef>
                <a:spcPts val="1200"/>
              </a:spcBef>
              <a:spcAft>
                <a:spcPts val="0"/>
              </a:spcAft>
              <a:buNone/>
            </a:pPr>
            <a:r>
              <a:rPr lang="bg"/>
              <a:t>Normally, the tests set some values on an object and then run a method, and use the built-in comparison methods to ensure that the right results were calculated. Here's a very simple example:</a:t>
            </a:r>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unittest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CheckNumbers(unittest.TestCase):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test_int_float</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6897BB"/>
                </a:solidFill>
                <a:highlight>
                  <a:schemeClr val="lt1"/>
                </a:highlight>
                <a:latin typeface="Courier New"/>
                <a:ea typeface="Courier New"/>
                <a:cs typeface="Courier New"/>
                <a:sym typeface="Courier New"/>
              </a:rPr>
              <a:t>1</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1.0</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if </a:t>
            </a:r>
            <a:r>
              <a:rPr lang="bg" sz="1000">
                <a:solidFill>
                  <a:srgbClr val="A9B7C6"/>
                </a:solidFill>
                <a:highlight>
                  <a:schemeClr val="lt1"/>
                </a:highlight>
                <a:latin typeface="Courier New"/>
                <a:ea typeface="Courier New"/>
                <a:cs typeface="Courier New"/>
                <a:sym typeface="Courier New"/>
              </a:rPr>
              <a:t>__name__ == </a:t>
            </a:r>
            <a:r>
              <a:rPr lang="bg" sz="1000">
                <a:solidFill>
                  <a:srgbClr val="6A8759"/>
                </a:solidFill>
                <a:highlight>
                  <a:schemeClr val="lt1"/>
                </a:highlight>
                <a:latin typeface="Courier New"/>
                <a:ea typeface="Courier New"/>
                <a:cs typeface="Courier New"/>
                <a:sym typeface="Courier New"/>
              </a:rPr>
              <a:t>"__main__"</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unittest.main()</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8"/>
          <p:cNvSpPr txBox="1"/>
          <p:nvPr>
            <p:ph idx="1" type="body"/>
          </p:nvPr>
        </p:nvSpPr>
        <p:spPr>
          <a:xfrm>
            <a:off x="1303800" y="282725"/>
            <a:ext cx="7030500" cy="42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This code simply subclasses the </a:t>
            </a:r>
            <a:r>
              <a:rPr b="1" lang="bg"/>
              <a:t>TestCase</a:t>
            </a:r>
            <a:r>
              <a:rPr lang="bg"/>
              <a:t> class and adds a method that calls the </a:t>
            </a:r>
            <a:r>
              <a:rPr b="1" lang="bg"/>
              <a:t>TestCase.assertEqual</a:t>
            </a:r>
            <a:r>
              <a:rPr lang="bg"/>
              <a:t> method. </a:t>
            </a:r>
            <a:endParaRPr/>
          </a:p>
          <a:p>
            <a:pPr indent="0" lvl="0" marL="0" rtl="0" algn="l">
              <a:spcBef>
                <a:spcPts val="1200"/>
              </a:spcBef>
              <a:spcAft>
                <a:spcPts val="0"/>
              </a:spcAft>
              <a:buNone/>
            </a:pPr>
            <a:r>
              <a:rPr lang="bg"/>
              <a:t>This method will either succeed or raise an exception, depending on whether the two parameters are equal. If we run this code, the main function from unittest will give us the following output:</a:t>
            </a:r>
            <a:endParaRPr/>
          </a:p>
          <a:p>
            <a:pPr indent="0" lvl="0" marL="0" rtl="0" algn="l">
              <a:spcBef>
                <a:spcPts val="1200"/>
              </a:spcBef>
              <a:spcAft>
                <a:spcPts val="0"/>
              </a:spcAft>
              <a:buNone/>
            </a:pPr>
            <a:r>
              <a:rPr b="1" lang="bg"/>
              <a:t>.</a:t>
            </a:r>
            <a:endParaRPr b="1"/>
          </a:p>
          <a:p>
            <a:pPr indent="0" lvl="0" marL="0" rtl="0" algn="l">
              <a:spcBef>
                <a:spcPts val="1200"/>
              </a:spcBef>
              <a:spcAft>
                <a:spcPts val="0"/>
              </a:spcAft>
              <a:buNone/>
            </a:pPr>
            <a:r>
              <a:rPr b="1" lang="bg"/>
              <a:t> -------------------------------------------------------------- </a:t>
            </a:r>
            <a:endParaRPr b="1"/>
          </a:p>
          <a:p>
            <a:pPr indent="0" lvl="0" marL="0" rtl="0" algn="l">
              <a:spcBef>
                <a:spcPts val="1200"/>
              </a:spcBef>
              <a:spcAft>
                <a:spcPts val="1200"/>
              </a:spcAft>
              <a:buNone/>
            </a:pPr>
            <a:r>
              <a:rPr b="1" lang="bg"/>
              <a:t>Ran 1 test in 0.000s OK</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ph idx="1" type="body"/>
          </p:nvPr>
        </p:nvSpPr>
        <p:spPr>
          <a:xfrm>
            <a:off x="1303800" y="257925"/>
            <a:ext cx="7030500" cy="4273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a:t>Did you know that floats and integers can be compared as equal? Let's add a failing test, as follows:</a:t>
            </a:r>
            <a:endParaRPr/>
          </a:p>
          <a:p>
            <a:pPr indent="0" lvl="0" marL="0" rtl="0" algn="l">
              <a:spcBef>
                <a:spcPts val="1200"/>
              </a:spcBef>
              <a:spcAft>
                <a:spcPts val="0"/>
              </a:spcAft>
              <a:buNone/>
            </a:pPr>
            <a:r>
              <a:rPr lang="bg"/>
              <a:t>…</a:t>
            </a:r>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test_str_float</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6897BB"/>
                </a:solidFill>
                <a:highlight>
                  <a:schemeClr val="lt1"/>
                </a:highlight>
                <a:latin typeface="Courier New"/>
                <a:ea typeface="Courier New"/>
                <a:cs typeface="Courier New"/>
                <a:sym typeface="Courier New"/>
              </a:rPr>
              <a:t>1</a:t>
            </a:r>
            <a:r>
              <a:rPr lang="bg" sz="1000">
                <a:solidFill>
                  <a:srgbClr val="CC7832"/>
                </a:solidFill>
                <a:highlight>
                  <a:schemeClr val="lt1"/>
                </a:highlight>
                <a:latin typeface="Courier New"/>
                <a:ea typeface="Courier New"/>
                <a:cs typeface="Courier New"/>
                <a:sym typeface="Courier New"/>
              </a:rPr>
              <a:t>, </a:t>
            </a:r>
            <a:r>
              <a:rPr lang="bg" sz="1000">
                <a:solidFill>
                  <a:srgbClr val="6A8759"/>
                </a:solidFill>
                <a:highlight>
                  <a:schemeClr val="lt1"/>
                </a:highlight>
                <a:latin typeface="Courier New"/>
                <a:ea typeface="Courier New"/>
                <a:cs typeface="Courier New"/>
                <a:sym typeface="Courier New"/>
              </a:rPr>
              <a:t>"1"</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highlight>
                  <a:schemeClr val="lt1"/>
                </a:highlight>
                <a:latin typeface="Courier New"/>
                <a:ea typeface="Courier New"/>
                <a:cs typeface="Courier New"/>
                <a:sym typeface="Courier New"/>
              </a:rPr>
              <a:t>The output of this code is more sinister, as integers and strings are not considered equal:</a:t>
            </a:r>
            <a:endParaRPr>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highlight>
                  <a:schemeClr val="lt1"/>
                </a:highlight>
                <a:latin typeface="Courier New"/>
                <a:ea typeface="Courier New"/>
                <a:cs typeface="Courier New"/>
                <a:sym typeface="Courier New"/>
              </a:rPr>
              <a:t>.F </a:t>
            </a:r>
            <a:endParaRPr>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highlight>
                  <a:schemeClr val="lt1"/>
                </a:highlight>
                <a:latin typeface="Courier New"/>
                <a:ea typeface="Courier New"/>
                <a:cs typeface="Courier New"/>
                <a:sym typeface="Courier New"/>
              </a:rPr>
              <a:t>============================================================ FAIL: test_str_float (__main__.CheckNumbers) </a:t>
            </a:r>
            <a:r>
              <a:rPr lang="bg">
                <a:solidFill>
                  <a:srgbClr val="FF0000"/>
                </a:solidFill>
                <a:highlight>
                  <a:schemeClr val="lt1"/>
                </a:highlight>
                <a:latin typeface="Courier New"/>
                <a:ea typeface="Courier New"/>
                <a:cs typeface="Courier New"/>
                <a:sym typeface="Courier New"/>
              </a:rPr>
              <a:t>-------------------------------------------------------------- </a:t>
            </a:r>
            <a:endParaRPr>
              <a:solidFill>
                <a:srgbClr val="FF000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solidFill>
                  <a:srgbClr val="FF0000"/>
                </a:solidFill>
                <a:highlight>
                  <a:schemeClr val="lt1"/>
                </a:highlight>
                <a:latin typeface="Courier New"/>
                <a:ea typeface="Courier New"/>
                <a:cs typeface="Courier New"/>
                <a:sym typeface="Courier New"/>
              </a:rPr>
              <a:t>Traceback (most recent call last): </a:t>
            </a:r>
            <a:endParaRPr>
              <a:solidFill>
                <a:srgbClr val="FF0000"/>
              </a:solidFill>
              <a:highlight>
                <a:schemeClr val="lt1"/>
              </a:highlight>
              <a:latin typeface="Courier New"/>
              <a:ea typeface="Courier New"/>
              <a:cs typeface="Courier New"/>
              <a:sym typeface="Courier New"/>
            </a:endParaRPr>
          </a:p>
          <a:p>
            <a:pPr indent="457200" lvl="0" marL="457200" rtl="0" algn="l">
              <a:spcBef>
                <a:spcPts val="1200"/>
              </a:spcBef>
              <a:spcAft>
                <a:spcPts val="0"/>
              </a:spcAft>
              <a:buNone/>
            </a:pPr>
            <a:r>
              <a:rPr lang="bg">
                <a:solidFill>
                  <a:srgbClr val="FF0000"/>
                </a:solidFill>
                <a:highlight>
                  <a:schemeClr val="lt1"/>
                </a:highlight>
                <a:latin typeface="Courier New"/>
                <a:ea typeface="Courier New"/>
                <a:cs typeface="Courier New"/>
                <a:sym typeface="Courier New"/>
              </a:rPr>
              <a:t>File "first_unittest.py", line 9, in test_str_float</a:t>
            </a:r>
            <a:r>
              <a:rPr lang="bg">
                <a:solidFill>
                  <a:srgbClr val="FF0000"/>
                </a:solidFill>
                <a:highlight>
                  <a:schemeClr val="lt1"/>
                </a:highlight>
                <a:latin typeface="Courier New"/>
                <a:ea typeface="Courier New"/>
                <a:cs typeface="Courier New"/>
                <a:sym typeface="Courier New"/>
              </a:rPr>
              <a:t> </a:t>
            </a:r>
            <a:r>
              <a:rPr lang="bg">
                <a:solidFill>
                  <a:srgbClr val="FF0000"/>
                </a:solidFill>
                <a:highlight>
                  <a:schemeClr val="lt1"/>
                </a:highlight>
                <a:latin typeface="Courier New"/>
                <a:ea typeface="Courier New"/>
                <a:cs typeface="Courier New"/>
                <a:sym typeface="Courier New"/>
              </a:rPr>
              <a:t>self.assertEqual(1, "1") AssertionError: 1 != '1'</a:t>
            </a:r>
            <a:r>
              <a:rPr lang="bg">
                <a:solidFill>
                  <a:srgbClr val="FF0000"/>
                </a:solidFill>
                <a:highlight>
                  <a:schemeClr val="lt1"/>
                </a:highlight>
                <a:latin typeface="Courier New"/>
                <a:ea typeface="Courier New"/>
                <a:cs typeface="Courier New"/>
                <a:sym typeface="Courier New"/>
              </a:rPr>
              <a:t> </a:t>
            </a:r>
            <a:r>
              <a:rPr lang="bg">
                <a:solidFill>
                  <a:srgbClr val="FF0000"/>
                </a:solidFill>
                <a:highlight>
                  <a:schemeClr val="lt1"/>
                </a:highlight>
                <a:latin typeface="Courier New"/>
                <a:ea typeface="Courier New"/>
                <a:cs typeface="Courier New"/>
                <a:sym typeface="Courier New"/>
              </a:rPr>
              <a:t>-------------------------------------------------------------- Ran 2 tests in 0.001s FAILED (failures=1)</a:t>
            </a:r>
            <a:endParaRPr>
              <a:solidFill>
                <a:srgbClr val="FF0000"/>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idx="1" type="body"/>
          </p:nvPr>
        </p:nvSpPr>
        <p:spPr>
          <a:xfrm>
            <a:off x="1303800" y="277750"/>
            <a:ext cx="7030500" cy="42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a:t>
            </a:r>
            <a:r>
              <a:rPr b="1" lang="bg"/>
              <a:t>dot</a:t>
            </a:r>
            <a:r>
              <a:rPr lang="bg"/>
              <a:t> on the first line indicates that the first test (the one we wrote before) passed successfully. </a:t>
            </a:r>
            <a:endParaRPr/>
          </a:p>
          <a:p>
            <a:pPr indent="0" lvl="0" marL="0" rtl="0" algn="l">
              <a:spcBef>
                <a:spcPts val="1200"/>
              </a:spcBef>
              <a:spcAft>
                <a:spcPts val="0"/>
              </a:spcAft>
              <a:buNone/>
            </a:pPr>
            <a:r>
              <a:rPr lang="bg"/>
              <a:t>The letter F after it shows that the second test failed. </a:t>
            </a:r>
            <a:endParaRPr/>
          </a:p>
          <a:p>
            <a:pPr indent="0" lvl="0" marL="0" rtl="0" algn="l">
              <a:spcBef>
                <a:spcPts val="1200"/>
              </a:spcBef>
              <a:spcAft>
                <a:spcPts val="1200"/>
              </a:spcAft>
              <a:buNone/>
            </a:pPr>
            <a:r>
              <a:rPr lang="bg"/>
              <a:t>Then, at the end, it gives us some informative output telling us how and where the test failed, along with a summary of the number of failures.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idx="1" type="body"/>
          </p:nvPr>
        </p:nvSpPr>
        <p:spPr>
          <a:xfrm>
            <a:off x="1303800" y="312475"/>
            <a:ext cx="7030500" cy="42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We can have as many test methods on one </a:t>
            </a:r>
            <a:r>
              <a:rPr b="1" lang="bg"/>
              <a:t>TestCase</a:t>
            </a:r>
            <a:r>
              <a:rPr lang="bg"/>
              <a:t> class as we like. </a:t>
            </a:r>
            <a:endParaRPr/>
          </a:p>
          <a:p>
            <a:pPr indent="0" lvl="0" marL="0" rtl="0" algn="l">
              <a:spcBef>
                <a:spcPts val="1200"/>
              </a:spcBef>
              <a:spcAft>
                <a:spcPts val="0"/>
              </a:spcAft>
              <a:buNone/>
            </a:pPr>
            <a:r>
              <a:rPr lang="bg"/>
              <a:t>As long as the method name begins with </a:t>
            </a:r>
            <a:r>
              <a:rPr b="1" lang="bg"/>
              <a:t>test</a:t>
            </a:r>
            <a:r>
              <a:rPr lang="bg"/>
              <a:t>, the test runner will execute each one as a separate, isolated test. </a:t>
            </a:r>
            <a:endParaRPr/>
          </a:p>
          <a:p>
            <a:pPr indent="0" lvl="0" marL="0" rtl="0" algn="l">
              <a:spcBef>
                <a:spcPts val="1200"/>
              </a:spcBef>
              <a:spcAft>
                <a:spcPts val="0"/>
              </a:spcAft>
              <a:buNone/>
            </a:pPr>
            <a:r>
              <a:rPr lang="bg"/>
              <a:t>Each test should be completely independent of other tests. </a:t>
            </a:r>
            <a:endParaRPr/>
          </a:p>
          <a:p>
            <a:pPr indent="0" lvl="0" marL="0" rtl="0" algn="l">
              <a:spcBef>
                <a:spcPts val="1200"/>
              </a:spcBef>
              <a:spcAft>
                <a:spcPts val="0"/>
              </a:spcAft>
              <a:buNone/>
            </a:pPr>
            <a:r>
              <a:rPr lang="bg"/>
              <a:t>Results or calculations from a previous test should have no impact on the current test. </a:t>
            </a:r>
            <a:endParaRPr/>
          </a:p>
          <a:p>
            <a:pPr indent="0" lvl="0" marL="0" rtl="0" algn="l">
              <a:spcBef>
                <a:spcPts val="1200"/>
              </a:spcBef>
              <a:spcAft>
                <a:spcPts val="0"/>
              </a:spcAft>
              <a:buNone/>
            </a:pPr>
            <a:r>
              <a:rPr lang="bg"/>
              <a:t>The key to writing good unit tests is keeping each test method as short as possible, testing a small unit of code with each test case. </a:t>
            </a:r>
            <a:endParaRPr/>
          </a:p>
          <a:p>
            <a:pPr indent="0" lvl="0" marL="0" rtl="0" algn="l">
              <a:spcBef>
                <a:spcPts val="1200"/>
              </a:spcBef>
              <a:spcAft>
                <a:spcPts val="1200"/>
              </a:spcAft>
              <a:buNone/>
            </a:pPr>
            <a:r>
              <a:rPr lang="bg"/>
              <a:t>If our code does not seem to naturally break up into such testable units, it's probably a sign that the code needs to be redesigned.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idx="1" type="body"/>
          </p:nvPr>
        </p:nvSpPr>
        <p:spPr>
          <a:xfrm>
            <a:off x="1303800" y="257925"/>
            <a:ext cx="7030500" cy="42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Skilled Python programmers agree that testing is one of the most important aspects of software development. </a:t>
            </a:r>
            <a:endParaRPr/>
          </a:p>
          <a:p>
            <a:pPr indent="0" lvl="0" marL="0" rtl="0" algn="l">
              <a:spcBef>
                <a:spcPts val="1200"/>
              </a:spcBef>
              <a:spcAft>
                <a:spcPts val="0"/>
              </a:spcAft>
              <a:buNone/>
            </a:pPr>
            <a:r>
              <a:rPr lang="bg"/>
              <a:t>We'll look at the following topics:</a:t>
            </a:r>
            <a:endParaRPr/>
          </a:p>
          <a:p>
            <a:pPr indent="-311150" lvl="0" marL="457200" rtl="0" algn="l">
              <a:spcBef>
                <a:spcPts val="1200"/>
              </a:spcBef>
              <a:spcAft>
                <a:spcPts val="0"/>
              </a:spcAft>
              <a:buSzPts val="1300"/>
              <a:buChar char="●"/>
            </a:pPr>
            <a:r>
              <a:rPr lang="bg"/>
              <a:t>The importance of unit testing and </a:t>
            </a:r>
            <a:r>
              <a:rPr b="1" lang="bg"/>
              <a:t>test-driven development</a:t>
            </a:r>
            <a:endParaRPr b="1"/>
          </a:p>
          <a:p>
            <a:pPr indent="-311150" lvl="0" marL="457200" rtl="0" algn="l">
              <a:spcBef>
                <a:spcPts val="0"/>
              </a:spcBef>
              <a:spcAft>
                <a:spcPts val="0"/>
              </a:spcAft>
              <a:buSzPts val="1300"/>
              <a:buChar char="●"/>
            </a:pPr>
            <a:r>
              <a:rPr lang="bg"/>
              <a:t>The standard </a:t>
            </a:r>
            <a:r>
              <a:rPr b="1" lang="bg"/>
              <a:t>unittest</a:t>
            </a:r>
            <a:r>
              <a:rPr lang="bg"/>
              <a:t> module</a:t>
            </a:r>
            <a:endParaRPr/>
          </a:p>
          <a:p>
            <a:pPr indent="-311150" lvl="0" marL="457200" rtl="0" algn="l">
              <a:spcBef>
                <a:spcPts val="0"/>
              </a:spcBef>
              <a:spcAft>
                <a:spcPts val="0"/>
              </a:spcAft>
              <a:buSzPts val="1300"/>
              <a:buChar char="●"/>
            </a:pPr>
            <a:r>
              <a:rPr lang="bg"/>
              <a:t>The </a:t>
            </a:r>
            <a:r>
              <a:rPr b="1" lang="bg"/>
              <a:t>mock</a:t>
            </a:r>
            <a:r>
              <a:rPr lang="bg"/>
              <a:t> module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ph type="title"/>
          </p:nvPr>
        </p:nvSpPr>
        <p:spPr>
          <a:xfrm>
            <a:off x="1269075" y="211700"/>
            <a:ext cx="7030500" cy="557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Basic example #2</a:t>
            </a:r>
            <a:endParaRPr/>
          </a:p>
        </p:txBody>
      </p:sp>
      <p:sp>
        <p:nvSpPr>
          <p:cNvPr id="376" name="Google Shape;376;p32"/>
          <p:cNvSpPr txBox="1"/>
          <p:nvPr>
            <p:ph idx="1" type="body"/>
          </p:nvPr>
        </p:nvSpPr>
        <p:spPr>
          <a:xfrm>
            <a:off x="1303800" y="793600"/>
            <a:ext cx="7030500" cy="37380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bg" sz="1150">
                <a:solidFill>
                  <a:srgbClr val="008000"/>
                </a:solidFill>
                <a:highlight>
                  <a:srgbClr val="EEFFCC"/>
                </a:highlight>
                <a:latin typeface="Courier New"/>
                <a:ea typeface="Courier New"/>
                <a:cs typeface="Courier New"/>
                <a:sym typeface="Courier New"/>
              </a:rPr>
              <a:t>import</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unittest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class</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TestStringMethods</a:t>
            </a:r>
            <a:r>
              <a:rPr lang="bg" sz="1150">
                <a:solidFill>
                  <a:srgbClr val="333333"/>
                </a:solidFill>
                <a:highlight>
                  <a:srgbClr val="EEFFCC"/>
                </a:highlight>
                <a:latin typeface="Courier New"/>
                <a:ea typeface="Courier New"/>
                <a:cs typeface="Courier New"/>
                <a:sym typeface="Courier New"/>
              </a:rPr>
              <a:t>(unittest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TestCase):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test_upper</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self</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assertEqual(</a:t>
            </a:r>
            <a:r>
              <a:rPr lang="bg" sz="1150">
                <a:solidFill>
                  <a:srgbClr val="BA2121"/>
                </a:solidFill>
                <a:highlight>
                  <a:srgbClr val="EEFFCC"/>
                </a:highlight>
                <a:latin typeface="Courier New"/>
                <a:ea typeface="Courier New"/>
                <a:cs typeface="Courier New"/>
                <a:sym typeface="Courier New"/>
              </a:rPr>
              <a:t>'foo'</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upper(), </a:t>
            </a:r>
            <a:r>
              <a:rPr lang="bg" sz="1150">
                <a:solidFill>
                  <a:srgbClr val="BA2121"/>
                </a:solidFill>
                <a:highlight>
                  <a:srgbClr val="EEFFCC"/>
                </a:highlight>
                <a:latin typeface="Courier New"/>
                <a:ea typeface="Courier New"/>
                <a:cs typeface="Courier New"/>
                <a:sym typeface="Courier New"/>
              </a:rPr>
              <a:t>'FOO'</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test_isupper</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self</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assertTrue(</a:t>
            </a:r>
            <a:r>
              <a:rPr lang="bg" sz="1150">
                <a:solidFill>
                  <a:srgbClr val="BA2121"/>
                </a:solidFill>
                <a:highlight>
                  <a:srgbClr val="EEFFCC"/>
                </a:highlight>
                <a:latin typeface="Courier New"/>
                <a:ea typeface="Courier New"/>
                <a:cs typeface="Courier New"/>
                <a:sym typeface="Courier New"/>
              </a:rPr>
              <a:t>'FOO'</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isupper())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assertFalse(</a:t>
            </a:r>
            <a:r>
              <a:rPr lang="bg" sz="1150">
                <a:solidFill>
                  <a:srgbClr val="BA2121"/>
                </a:solidFill>
                <a:highlight>
                  <a:srgbClr val="EEFFCC"/>
                </a:highlight>
                <a:latin typeface="Courier New"/>
                <a:ea typeface="Courier New"/>
                <a:cs typeface="Courier New"/>
                <a:sym typeface="Courier New"/>
              </a:rPr>
              <a:t>'Foo'</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isupper())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test_split</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self</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'hello world'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assertEqual(s</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split(), [</a:t>
            </a:r>
            <a:r>
              <a:rPr lang="bg" sz="1150">
                <a:solidFill>
                  <a:srgbClr val="BA2121"/>
                </a:solidFill>
                <a:highlight>
                  <a:srgbClr val="EEFFCC"/>
                </a:highlight>
                <a:latin typeface="Courier New"/>
                <a:ea typeface="Courier New"/>
                <a:cs typeface="Courier New"/>
                <a:sym typeface="Courier New"/>
              </a:rPr>
              <a:t>'hello'</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'world'</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check that s.split fails when the separator is not a string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with</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assertRaises(</a:t>
            </a:r>
            <a:r>
              <a:rPr b="1" lang="bg" sz="1150">
                <a:solidFill>
                  <a:srgbClr val="D2413A"/>
                </a:solidFill>
                <a:highlight>
                  <a:srgbClr val="EEFFCC"/>
                </a:highlight>
                <a:latin typeface="Courier New"/>
                <a:ea typeface="Courier New"/>
                <a:cs typeface="Courier New"/>
                <a:sym typeface="Courier New"/>
              </a:rPr>
              <a:t>TypeError</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split(</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if</a:t>
            </a:r>
            <a:r>
              <a:rPr lang="bg" sz="1150">
                <a:solidFill>
                  <a:srgbClr val="333333"/>
                </a:solidFill>
                <a:highlight>
                  <a:srgbClr val="EEFFCC"/>
                </a:highlight>
                <a:latin typeface="Courier New"/>
                <a:ea typeface="Courier New"/>
                <a:cs typeface="Courier New"/>
                <a:sym typeface="Courier New"/>
              </a:rPr>
              <a:t> </a:t>
            </a:r>
            <a:r>
              <a:rPr lang="bg" sz="1150">
                <a:solidFill>
                  <a:srgbClr val="19177C"/>
                </a:solidFill>
                <a:highlight>
                  <a:srgbClr val="EEFFCC"/>
                </a:highlight>
                <a:latin typeface="Courier New"/>
                <a:ea typeface="Courier New"/>
                <a:cs typeface="Courier New"/>
                <a:sym typeface="Courier New"/>
              </a:rPr>
              <a:t>__name__</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'__main__'</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main()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3"/>
          <p:cNvSpPr txBox="1"/>
          <p:nvPr>
            <p:ph idx="1" type="body"/>
          </p:nvPr>
        </p:nvSpPr>
        <p:spPr>
          <a:xfrm>
            <a:off x="1283975" y="292650"/>
            <a:ext cx="7030500" cy="25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Ran </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 tests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0.000</a:t>
            </a:r>
            <a:r>
              <a:rPr lang="bg" sz="1150">
                <a:solidFill>
                  <a:srgbClr val="333333"/>
                </a:solidFill>
                <a:highlight>
                  <a:srgbClr val="EEFFCC"/>
                </a:highlight>
                <a:latin typeface="Courier New"/>
                <a:ea typeface="Courier New"/>
                <a:cs typeface="Courier New"/>
                <a:sym typeface="Courier New"/>
              </a:rPr>
              <a:t>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OK</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txBox="1"/>
          <p:nvPr>
            <p:ph type="title"/>
          </p:nvPr>
        </p:nvSpPr>
        <p:spPr>
          <a:xfrm>
            <a:off x="1269100" y="231550"/>
            <a:ext cx="7030500" cy="62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Assertion methods</a:t>
            </a:r>
            <a:endParaRPr/>
          </a:p>
        </p:txBody>
      </p:sp>
      <p:sp>
        <p:nvSpPr>
          <p:cNvPr id="387" name="Google Shape;387;p34"/>
          <p:cNvSpPr txBox="1"/>
          <p:nvPr>
            <p:ph idx="1" type="body"/>
          </p:nvPr>
        </p:nvSpPr>
        <p:spPr>
          <a:xfrm>
            <a:off x="1303800" y="858250"/>
            <a:ext cx="7030500" cy="36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general layout of a test case is to set certain variables to known values, run one or more functions, methods, or processes, and then </a:t>
            </a:r>
            <a:r>
              <a:rPr b="1" lang="bg"/>
              <a:t>prove</a:t>
            </a:r>
            <a:r>
              <a:rPr lang="bg"/>
              <a:t> that correct expected results were returned or calculated by using </a:t>
            </a:r>
            <a:r>
              <a:rPr b="1" lang="bg"/>
              <a:t>TestCase</a:t>
            </a:r>
            <a:r>
              <a:rPr lang="bg"/>
              <a:t> assertion methods.</a:t>
            </a:r>
            <a:endParaRPr/>
          </a:p>
          <a:p>
            <a:pPr indent="0" lvl="0" marL="0" rtl="0" algn="l">
              <a:spcBef>
                <a:spcPts val="1200"/>
              </a:spcBef>
              <a:spcAft>
                <a:spcPts val="0"/>
              </a:spcAft>
              <a:buNone/>
            </a:pPr>
            <a:r>
              <a:rPr lang="bg"/>
              <a:t>There are a few different assertion methods available to confirm that specific results have been achieved. </a:t>
            </a:r>
            <a:endParaRPr/>
          </a:p>
          <a:p>
            <a:pPr indent="0" lvl="0" marL="0" rtl="0" algn="l">
              <a:spcBef>
                <a:spcPts val="1200"/>
              </a:spcBef>
              <a:spcAft>
                <a:spcPts val="0"/>
              </a:spcAft>
              <a:buNone/>
            </a:pPr>
            <a:r>
              <a:rPr lang="bg"/>
              <a:t>We just saw </a:t>
            </a:r>
            <a:r>
              <a:rPr b="1" lang="bg"/>
              <a:t>assertEqual</a:t>
            </a:r>
            <a:r>
              <a:rPr lang="bg"/>
              <a:t>, which will cause a test failure if the two parameters do not pass an equality check. </a:t>
            </a:r>
            <a:endParaRPr/>
          </a:p>
          <a:p>
            <a:pPr indent="0" lvl="0" marL="0" rtl="0" algn="l">
              <a:spcBef>
                <a:spcPts val="1200"/>
              </a:spcBef>
              <a:spcAft>
                <a:spcPts val="1200"/>
              </a:spcAft>
              <a:buNone/>
            </a:pPr>
            <a:r>
              <a:rPr lang="bg"/>
              <a:t>The inverse, </a:t>
            </a:r>
            <a:r>
              <a:rPr b="1" lang="bg"/>
              <a:t>assertNotEqual</a:t>
            </a:r>
            <a:r>
              <a:rPr lang="bg"/>
              <a:t>, will fail if the two parameters do compare as equal. The </a:t>
            </a:r>
            <a:r>
              <a:rPr b="1" lang="bg"/>
              <a:t>assertTrue</a:t>
            </a:r>
            <a:r>
              <a:rPr lang="bg"/>
              <a:t> and </a:t>
            </a:r>
            <a:r>
              <a:rPr b="1" lang="bg"/>
              <a:t>assertFalse</a:t>
            </a:r>
            <a:r>
              <a:rPr lang="bg"/>
              <a:t> methods each accept a single expression, and fail if the expression does not pass an if test.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5"/>
          <p:cNvSpPr txBox="1"/>
          <p:nvPr>
            <p:ph idx="1" type="body"/>
          </p:nvPr>
        </p:nvSpPr>
        <p:spPr>
          <a:xfrm>
            <a:off x="1353400" y="278875"/>
            <a:ext cx="7030500" cy="44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These tests do not check for the Boolean values True or False. </a:t>
            </a:r>
            <a:endParaRPr/>
          </a:p>
          <a:p>
            <a:pPr indent="0" lvl="0" marL="0" rtl="0" algn="l">
              <a:spcBef>
                <a:spcPts val="1200"/>
              </a:spcBef>
              <a:spcAft>
                <a:spcPts val="0"/>
              </a:spcAft>
              <a:buNone/>
            </a:pPr>
            <a:r>
              <a:rPr lang="bg"/>
              <a:t>Rather, they test the same condition as though an if statement were used: False, None, 0, or an empty list, dictionary, string, set, or tuple would pass a call to the assertFalse method. </a:t>
            </a:r>
            <a:endParaRPr/>
          </a:p>
          <a:p>
            <a:pPr indent="0" lvl="0" marL="0" rtl="0" algn="l">
              <a:spcBef>
                <a:spcPts val="1200"/>
              </a:spcBef>
              <a:spcAft>
                <a:spcPts val="0"/>
              </a:spcAft>
              <a:buNone/>
            </a:pPr>
            <a:r>
              <a:rPr lang="bg"/>
              <a:t>Nonzero numbers, containers with values in them, or the value True would succeed when calling the </a:t>
            </a:r>
            <a:r>
              <a:rPr b="1" lang="bg"/>
              <a:t>assertTrue</a:t>
            </a:r>
            <a:r>
              <a:rPr lang="bg"/>
              <a:t> method.</a:t>
            </a:r>
            <a:endParaRPr/>
          </a:p>
          <a:p>
            <a:pPr indent="0" lvl="0" marL="0" rtl="0" algn="l">
              <a:spcBef>
                <a:spcPts val="1200"/>
              </a:spcBef>
              <a:spcAft>
                <a:spcPts val="0"/>
              </a:spcAft>
              <a:buNone/>
            </a:pPr>
            <a:r>
              <a:rPr lang="bg"/>
              <a:t>There is an </a:t>
            </a:r>
            <a:r>
              <a:rPr b="1" lang="bg"/>
              <a:t>assertRaises</a:t>
            </a:r>
            <a:r>
              <a:rPr lang="bg"/>
              <a:t> method that can be used to ensure that a specific function call raises a specific exception or, optionally, it can be used as a context manager to wrap inline code. </a:t>
            </a:r>
            <a:endParaRPr/>
          </a:p>
          <a:p>
            <a:pPr indent="0" lvl="0" marL="0" rtl="0" algn="l">
              <a:spcBef>
                <a:spcPts val="1200"/>
              </a:spcBef>
              <a:spcAft>
                <a:spcPts val="1200"/>
              </a:spcAft>
              <a:buNone/>
            </a:pPr>
            <a:r>
              <a:rPr lang="bg"/>
              <a:t>The test passes if the code inside the with statement raises the proper exception; otherwise, it fails. The following code snippet is an example of both versions: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idx="1" type="body"/>
          </p:nvPr>
        </p:nvSpPr>
        <p:spPr>
          <a:xfrm>
            <a:off x="1303800" y="272800"/>
            <a:ext cx="7030500" cy="4692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unittest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average</a:t>
            </a:r>
            <a:r>
              <a:rPr lang="bg" sz="1000">
                <a:solidFill>
                  <a:srgbClr val="A9B7C6"/>
                </a:solidFill>
                <a:highlight>
                  <a:schemeClr val="lt1"/>
                </a:highlight>
                <a:latin typeface="Courier New"/>
                <a:ea typeface="Courier New"/>
                <a:cs typeface="Courier New"/>
                <a:sym typeface="Courier New"/>
              </a:rPr>
              <a:t>(seq):</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8888C6"/>
                </a:solidFill>
                <a:highlight>
                  <a:schemeClr val="lt1"/>
                </a:highlight>
                <a:latin typeface="Courier New"/>
                <a:ea typeface="Courier New"/>
                <a:cs typeface="Courier New"/>
                <a:sym typeface="Courier New"/>
              </a:rPr>
              <a:t>sum</a:t>
            </a:r>
            <a:r>
              <a:rPr lang="bg" sz="1000">
                <a:solidFill>
                  <a:srgbClr val="A9B7C6"/>
                </a:solidFill>
                <a:highlight>
                  <a:schemeClr val="lt1"/>
                </a:highlight>
                <a:latin typeface="Courier New"/>
                <a:ea typeface="Courier New"/>
                <a:cs typeface="Courier New"/>
                <a:sym typeface="Courier New"/>
              </a:rPr>
              <a:t>(seq) / </a:t>
            </a:r>
            <a:r>
              <a:rPr lang="bg" sz="1000">
                <a:solidFill>
                  <a:srgbClr val="8888C6"/>
                </a:solidFill>
                <a:highlight>
                  <a:schemeClr val="lt1"/>
                </a:highlight>
                <a:latin typeface="Courier New"/>
                <a:ea typeface="Courier New"/>
                <a:cs typeface="Courier New"/>
                <a:sym typeface="Courier New"/>
              </a:rPr>
              <a:t>len</a:t>
            </a:r>
            <a:r>
              <a:rPr lang="bg" sz="1000">
                <a:solidFill>
                  <a:srgbClr val="A9B7C6"/>
                </a:solidFill>
                <a:highlight>
                  <a:schemeClr val="lt1"/>
                </a:highlight>
                <a:latin typeface="Courier New"/>
                <a:ea typeface="Courier New"/>
                <a:cs typeface="Courier New"/>
                <a:sym typeface="Courier New"/>
              </a:rPr>
              <a:t>(seq)</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TestAverage(unittest.TestCase):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test_zero</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.assertRaises(</a:t>
            </a:r>
            <a:r>
              <a:rPr lang="bg" sz="1000">
                <a:solidFill>
                  <a:srgbClr val="8888C6"/>
                </a:solidFill>
                <a:highlight>
                  <a:schemeClr val="lt1"/>
                </a:highlight>
                <a:latin typeface="Courier New"/>
                <a:ea typeface="Courier New"/>
                <a:cs typeface="Courier New"/>
                <a:sym typeface="Courier New"/>
              </a:rPr>
              <a:t>ZeroDivisionError</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average</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test_with_zero</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with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.assertRaises(</a:t>
            </a:r>
            <a:r>
              <a:rPr lang="bg" sz="1000">
                <a:solidFill>
                  <a:srgbClr val="8888C6"/>
                </a:solidFill>
                <a:highlight>
                  <a:schemeClr val="lt1"/>
                </a:highlight>
                <a:latin typeface="Courier New"/>
                <a:ea typeface="Courier New"/>
                <a:cs typeface="Courier New"/>
                <a:sym typeface="Courier New"/>
              </a:rPr>
              <a:t>ZeroDivisionError</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average([])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if </a:t>
            </a:r>
            <a:r>
              <a:rPr lang="bg" sz="1000">
                <a:solidFill>
                  <a:srgbClr val="A9B7C6"/>
                </a:solidFill>
                <a:highlight>
                  <a:schemeClr val="lt1"/>
                </a:highlight>
                <a:latin typeface="Courier New"/>
                <a:ea typeface="Courier New"/>
                <a:cs typeface="Courier New"/>
                <a:sym typeface="Courier New"/>
              </a:rPr>
              <a:t>__name__ == </a:t>
            </a:r>
            <a:r>
              <a:rPr lang="bg" sz="1000">
                <a:solidFill>
                  <a:srgbClr val="6A8759"/>
                </a:solidFill>
                <a:highlight>
                  <a:schemeClr val="lt1"/>
                </a:highlight>
                <a:latin typeface="Courier New"/>
                <a:ea typeface="Courier New"/>
                <a:cs typeface="Courier New"/>
                <a:sym typeface="Courier New"/>
              </a:rPr>
              <a:t>"__main__"</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unittest.main()</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idx="1" type="body"/>
          </p:nvPr>
        </p:nvSpPr>
        <p:spPr>
          <a:xfrm>
            <a:off x="1303800" y="277750"/>
            <a:ext cx="7030500" cy="16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context manager allows us to write the code the way we would normally write it (by calling functions or executing code directly), rather than having to wrap the function call in another function call.</a:t>
            </a:r>
            <a:endParaRPr/>
          </a:p>
          <a:p>
            <a:pPr indent="0" lvl="0" marL="0" rtl="0" algn="l">
              <a:spcBef>
                <a:spcPts val="1200"/>
              </a:spcBef>
              <a:spcAft>
                <a:spcPts val="0"/>
              </a:spcAft>
              <a:buNone/>
            </a:pPr>
            <a:r>
              <a:rPr lang="bg"/>
              <a:t>There are also several other assertion methods, summarized in the following table: </a:t>
            </a:r>
            <a:endParaRPr/>
          </a:p>
          <a:p>
            <a:pPr indent="0" lvl="0" marL="0" rtl="0" algn="l">
              <a:spcBef>
                <a:spcPts val="1200"/>
              </a:spcBef>
              <a:spcAft>
                <a:spcPts val="1200"/>
              </a:spcAft>
              <a:buNone/>
            </a:pPr>
            <a:r>
              <a:t/>
            </a:r>
            <a:endParaRPr/>
          </a:p>
        </p:txBody>
      </p:sp>
      <p:pic>
        <p:nvPicPr>
          <p:cNvPr id="403" name="Google Shape;403;p37"/>
          <p:cNvPicPr preferRelativeResize="0"/>
          <p:nvPr/>
        </p:nvPicPr>
        <p:blipFill>
          <a:blip r:embed="rId3">
            <a:alphaModFix/>
          </a:blip>
          <a:stretch>
            <a:fillRect/>
          </a:stretch>
        </p:blipFill>
        <p:spPr>
          <a:xfrm>
            <a:off x="1541200" y="1506375"/>
            <a:ext cx="5514975" cy="2867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idx="1" type="body"/>
          </p:nvPr>
        </p:nvSpPr>
        <p:spPr>
          <a:xfrm>
            <a:off x="1308775" y="2590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Each of the assertion methods accepts an optional argument named </a:t>
            </a:r>
            <a:r>
              <a:rPr b="1" lang="bg"/>
              <a:t>msg</a:t>
            </a:r>
            <a:r>
              <a:rPr lang="bg"/>
              <a:t>. If supplied, it is included in the error message if the assertion fails. </a:t>
            </a:r>
            <a:endParaRPr/>
          </a:p>
          <a:p>
            <a:pPr indent="0" lvl="0" marL="0" rtl="0" algn="l">
              <a:spcBef>
                <a:spcPts val="1200"/>
              </a:spcBef>
              <a:spcAft>
                <a:spcPts val="1200"/>
              </a:spcAft>
              <a:buNone/>
            </a:pPr>
            <a:r>
              <a:rPr lang="bg"/>
              <a:t>This can be useful for clarifying what was expected or explaining where a bug may have occurred to cause the assertion to fail. It is rarely used syntax, however, preferring to use descriptive names for the test method instead.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ph type="title"/>
          </p:nvPr>
        </p:nvSpPr>
        <p:spPr>
          <a:xfrm>
            <a:off x="1303800" y="221625"/>
            <a:ext cx="7030500" cy="72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Reducing boilerplate and cleaning up</a:t>
            </a:r>
            <a:endParaRPr/>
          </a:p>
        </p:txBody>
      </p:sp>
      <p:sp>
        <p:nvSpPr>
          <p:cNvPr id="414" name="Google Shape;414;p39"/>
          <p:cNvSpPr txBox="1"/>
          <p:nvPr>
            <p:ph idx="1" type="body"/>
          </p:nvPr>
        </p:nvSpPr>
        <p:spPr>
          <a:xfrm>
            <a:off x="1303800" y="843200"/>
            <a:ext cx="7030500" cy="407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a:t>After writing a few small tests, we often find that we have to write the same setup code for several related tests. </a:t>
            </a:r>
            <a:endParaRPr/>
          </a:p>
          <a:p>
            <a:pPr indent="0" lvl="0" marL="0" rtl="0" algn="l">
              <a:spcBef>
                <a:spcPts val="1200"/>
              </a:spcBef>
              <a:spcAft>
                <a:spcPts val="0"/>
              </a:spcAft>
              <a:buNone/>
            </a:pPr>
            <a:r>
              <a:rPr lang="bg"/>
              <a:t>For example, the following list subclass has three methods for statistical calculations:</a:t>
            </a:r>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from </a:t>
            </a:r>
            <a:r>
              <a:rPr lang="bg" sz="1000">
                <a:solidFill>
                  <a:srgbClr val="A9B7C6"/>
                </a:solidFill>
                <a:highlight>
                  <a:schemeClr val="lt1"/>
                </a:highlight>
                <a:latin typeface="Courier New"/>
                <a:ea typeface="Courier New"/>
                <a:cs typeface="Courier New"/>
                <a:sym typeface="Courier New"/>
              </a:rPr>
              <a:t>collections </a:t>
            </a: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defaultdict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StatsList(</a:t>
            </a:r>
            <a:r>
              <a:rPr lang="bg" sz="1000">
                <a:solidFill>
                  <a:srgbClr val="8888C6"/>
                </a:solidFill>
                <a:highlight>
                  <a:schemeClr val="lt1"/>
                </a:highlight>
                <a:latin typeface="Courier New"/>
                <a:ea typeface="Courier New"/>
                <a:cs typeface="Courier New"/>
                <a:sym typeface="Courier New"/>
              </a:rPr>
              <a:t>list</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mean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8888C6"/>
                </a:solidFill>
                <a:highlight>
                  <a:schemeClr val="lt1"/>
                </a:highlight>
                <a:latin typeface="Courier New"/>
                <a:ea typeface="Courier New"/>
                <a:cs typeface="Courier New"/>
                <a:sym typeface="Courier New"/>
              </a:rPr>
              <a:t>sum</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 / </a:t>
            </a:r>
            <a:r>
              <a:rPr lang="bg" sz="1000">
                <a:solidFill>
                  <a:srgbClr val="8888C6"/>
                </a:solidFill>
                <a:highlight>
                  <a:schemeClr val="lt1"/>
                </a:highlight>
                <a:latin typeface="Courier New"/>
                <a:ea typeface="Courier New"/>
                <a:cs typeface="Courier New"/>
                <a:sym typeface="Courier New"/>
              </a:rPr>
              <a:t>len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median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if </a:t>
            </a:r>
            <a:r>
              <a:rPr lang="bg" sz="1000">
                <a:solidFill>
                  <a:srgbClr val="8888C6"/>
                </a:solidFill>
                <a:highlight>
                  <a:schemeClr val="lt1"/>
                </a:highlight>
                <a:latin typeface="Courier New"/>
                <a:ea typeface="Courier New"/>
                <a:cs typeface="Courier New"/>
                <a:sym typeface="Courier New"/>
              </a:rPr>
              <a:t>len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 % </a:t>
            </a:r>
            <a:r>
              <a:rPr lang="bg" sz="1000">
                <a:solidFill>
                  <a:srgbClr val="6897BB"/>
                </a:solidFill>
                <a:highlight>
                  <a:schemeClr val="lt1"/>
                </a:highlight>
                <a:latin typeface="Courier New"/>
                <a:ea typeface="Courier New"/>
                <a:cs typeface="Courier New"/>
                <a:sym typeface="Courier New"/>
              </a:rPr>
              <a:t>2</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int</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len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 / </a:t>
            </a:r>
            <a:r>
              <a:rPr lang="bg" sz="1000">
                <a:solidFill>
                  <a:srgbClr val="6897BB"/>
                </a:solidFill>
                <a:highlight>
                  <a:schemeClr val="lt1"/>
                </a:highlight>
                <a:latin typeface="Courier New"/>
                <a:ea typeface="Courier New"/>
                <a:cs typeface="Courier New"/>
                <a:sym typeface="Courier New"/>
              </a:rPr>
              <a:t>2</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else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idx = </a:t>
            </a:r>
            <a:r>
              <a:rPr lang="bg" sz="1000">
                <a:solidFill>
                  <a:srgbClr val="8888C6"/>
                </a:solidFill>
                <a:highlight>
                  <a:schemeClr val="lt1"/>
                </a:highlight>
                <a:latin typeface="Courier New"/>
                <a:ea typeface="Courier New"/>
                <a:cs typeface="Courier New"/>
                <a:sym typeface="Courier New"/>
              </a:rPr>
              <a:t>int</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len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 / </a:t>
            </a:r>
            <a:r>
              <a:rPr lang="bg" sz="1000">
                <a:solidFill>
                  <a:srgbClr val="6897BB"/>
                </a:solidFill>
                <a:highlight>
                  <a:schemeClr val="lt1"/>
                </a:highlight>
                <a:latin typeface="Courier New"/>
                <a:ea typeface="Courier New"/>
                <a:cs typeface="Courier New"/>
                <a:sym typeface="Courier New"/>
              </a:rPr>
              <a:t>2</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[idx] +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[idx-</a:t>
            </a:r>
            <a:r>
              <a:rPr lang="bg" sz="1000">
                <a:solidFill>
                  <a:srgbClr val="6897BB"/>
                </a:solidFill>
                <a:highlight>
                  <a:schemeClr val="lt1"/>
                </a:highlight>
                <a:latin typeface="Courier New"/>
                <a:ea typeface="Courier New"/>
                <a:cs typeface="Courier New"/>
                <a:sym typeface="Courier New"/>
              </a:rPr>
              <a:t>1</a:t>
            </a:r>
            <a:r>
              <a:rPr lang="bg" sz="1000">
                <a:solidFill>
                  <a:srgbClr val="A9B7C6"/>
                </a:solidFill>
                <a:highlight>
                  <a:schemeClr val="lt1"/>
                </a:highlight>
                <a:latin typeface="Courier New"/>
                <a:ea typeface="Courier New"/>
                <a:cs typeface="Courier New"/>
                <a:sym typeface="Courier New"/>
              </a:rPr>
              <a:t>]) / </a:t>
            </a:r>
            <a:r>
              <a:rPr lang="bg" sz="1000">
                <a:solidFill>
                  <a:srgbClr val="6897BB"/>
                </a:solidFill>
                <a:highlight>
                  <a:schemeClr val="lt1"/>
                </a:highlight>
                <a:latin typeface="Courier New"/>
                <a:ea typeface="Courier New"/>
                <a:cs typeface="Courier New"/>
                <a:sym typeface="Courier New"/>
              </a:rPr>
              <a:t>2</a:t>
            </a:r>
            <a:endParaRPr sz="1000">
              <a:solidFill>
                <a:srgbClr val="6897BB"/>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0"/>
          <p:cNvSpPr txBox="1"/>
          <p:nvPr>
            <p:ph idx="1" type="body"/>
          </p:nvPr>
        </p:nvSpPr>
        <p:spPr>
          <a:xfrm>
            <a:off x="1303800" y="243050"/>
            <a:ext cx="7030500" cy="42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t>
            </a:r>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mode</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freqs = defaultdict(</a:t>
            </a:r>
            <a:r>
              <a:rPr lang="bg" sz="1000">
                <a:solidFill>
                  <a:srgbClr val="8888C6"/>
                </a:solidFill>
                <a:highlight>
                  <a:schemeClr val="lt1"/>
                </a:highlight>
                <a:latin typeface="Courier New"/>
                <a:ea typeface="Courier New"/>
                <a:cs typeface="Courier New"/>
                <a:sym typeface="Courier New"/>
              </a:rPr>
              <a:t>int</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for </a:t>
            </a:r>
            <a:r>
              <a:rPr lang="bg" sz="1000">
                <a:solidFill>
                  <a:srgbClr val="A9B7C6"/>
                </a:solidFill>
                <a:highlight>
                  <a:schemeClr val="lt1"/>
                </a:highlight>
                <a:latin typeface="Courier New"/>
                <a:ea typeface="Courier New"/>
                <a:cs typeface="Courier New"/>
                <a:sym typeface="Courier New"/>
              </a:rPr>
              <a:t>item </a:t>
            </a:r>
            <a:r>
              <a:rPr lang="bg" sz="1000">
                <a:solidFill>
                  <a:srgbClr val="CC7832"/>
                </a:solidFill>
                <a:highlight>
                  <a:schemeClr val="lt1"/>
                </a:highlight>
                <a:latin typeface="Courier New"/>
                <a:ea typeface="Courier New"/>
                <a:cs typeface="Courier New"/>
                <a:sym typeface="Courier New"/>
              </a:rPr>
              <a:t>in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freqs[item] += </a:t>
            </a:r>
            <a:r>
              <a:rPr lang="bg" sz="1000">
                <a:solidFill>
                  <a:srgbClr val="6897BB"/>
                </a:solidFill>
                <a:highlight>
                  <a:schemeClr val="lt1"/>
                </a:highlight>
                <a:latin typeface="Courier New"/>
                <a:ea typeface="Courier New"/>
                <a:cs typeface="Courier New"/>
                <a:sym typeface="Courier New"/>
              </a:rPr>
              <a:t>1</a:t>
            </a:r>
            <a:endParaRPr sz="1000">
              <a:solidFill>
                <a:srgbClr val="6897B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897BB"/>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mode_freq = </a:t>
            </a:r>
            <a:r>
              <a:rPr lang="bg" sz="1000">
                <a:solidFill>
                  <a:srgbClr val="8888C6"/>
                </a:solidFill>
                <a:highlight>
                  <a:schemeClr val="lt1"/>
                </a:highlight>
                <a:latin typeface="Courier New"/>
                <a:ea typeface="Courier New"/>
                <a:cs typeface="Courier New"/>
                <a:sym typeface="Courier New"/>
              </a:rPr>
              <a:t>max</a:t>
            </a:r>
            <a:r>
              <a:rPr lang="bg" sz="1000">
                <a:solidFill>
                  <a:srgbClr val="A9B7C6"/>
                </a:solidFill>
                <a:highlight>
                  <a:schemeClr val="lt1"/>
                </a:highlight>
                <a:latin typeface="Courier New"/>
                <a:ea typeface="Courier New"/>
                <a:cs typeface="Courier New"/>
                <a:sym typeface="Courier New"/>
              </a:rPr>
              <a:t>(freqs.values())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modes =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for </a:t>
            </a:r>
            <a:r>
              <a:rPr lang="bg" sz="1000">
                <a:solidFill>
                  <a:srgbClr val="A9B7C6"/>
                </a:solidFill>
                <a:highlight>
                  <a:schemeClr val="lt1"/>
                </a:highlight>
                <a:latin typeface="Courier New"/>
                <a:ea typeface="Courier New"/>
                <a:cs typeface="Courier New"/>
                <a:sym typeface="Courier New"/>
              </a:rPr>
              <a:t>item</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value </a:t>
            </a:r>
            <a:r>
              <a:rPr lang="bg" sz="1000">
                <a:solidFill>
                  <a:srgbClr val="CC7832"/>
                </a:solidFill>
                <a:highlight>
                  <a:schemeClr val="lt1"/>
                </a:highlight>
                <a:latin typeface="Courier New"/>
                <a:ea typeface="Courier New"/>
                <a:cs typeface="Courier New"/>
                <a:sym typeface="Courier New"/>
              </a:rPr>
              <a:t>in </a:t>
            </a:r>
            <a:r>
              <a:rPr lang="bg" sz="1000">
                <a:solidFill>
                  <a:srgbClr val="A9B7C6"/>
                </a:solidFill>
                <a:highlight>
                  <a:schemeClr val="lt1"/>
                </a:highlight>
                <a:latin typeface="Courier New"/>
                <a:ea typeface="Courier New"/>
                <a:cs typeface="Courier New"/>
                <a:sym typeface="Courier New"/>
              </a:rPr>
              <a:t>freqs.items():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if </a:t>
            </a:r>
            <a:r>
              <a:rPr lang="bg" sz="1000">
                <a:solidFill>
                  <a:srgbClr val="A9B7C6"/>
                </a:solidFill>
                <a:highlight>
                  <a:schemeClr val="lt1"/>
                </a:highlight>
                <a:latin typeface="Courier New"/>
                <a:ea typeface="Courier New"/>
                <a:cs typeface="Courier New"/>
                <a:sym typeface="Courier New"/>
              </a:rPr>
              <a:t>value == mode_freq:</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modes.append(item)</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A9B7C6"/>
                </a:solidFill>
                <a:highlight>
                  <a:schemeClr val="lt1"/>
                </a:highlight>
                <a:latin typeface="Courier New"/>
                <a:ea typeface="Courier New"/>
                <a:cs typeface="Courier New"/>
                <a:sym typeface="Courier New"/>
              </a:rPr>
              <a:t>modes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1"/>
          <p:cNvSpPr txBox="1"/>
          <p:nvPr>
            <p:ph idx="1" type="body"/>
          </p:nvPr>
        </p:nvSpPr>
        <p:spPr>
          <a:xfrm>
            <a:off x="1303800" y="277750"/>
            <a:ext cx="7030500" cy="42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Clearly, we're going to want to test situations with each of these three methods that have very similar inputs. </a:t>
            </a:r>
            <a:endParaRPr/>
          </a:p>
          <a:p>
            <a:pPr indent="0" lvl="0" marL="0" rtl="0" algn="l">
              <a:spcBef>
                <a:spcPts val="1200"/>
              </a:spcBef>
              <a:spcAft>
                <a:spcPts val="0"/>
              </a:spcAft>
              <a:buNone/>
            </a:pPr>
            <a:r>
              <a:rPr lang="bg"/>
              <a:t>We'll want to see what happens with empty lists, with lists containing non-numeric values, or with lists containing a normal dataset, for example. </a:t>
            </a:r>
            <a:endParaRPr/>
          </a:p>
          <a:p>
            <a:pPr indent="0" lvl="0" marL="0" rtl="0" algn="l">
              <a:spcBef>
                <a:spcPts val="1200"/>
              </a:spcBef>
              <a:spcAft>
                <a:spcPts val="0"/>
              </a:spcAft>
              <a:buNone/>
            </a:pPr>
            <a:r>
              <a:rPr lang="bg"/>
              <a:t>We can use the </a:t>
            </a:r>
            <a:r>
              <a:rPr b="1" lang="bg"/>
              <a:t>setUp</a:t>
            </a:r>
            <a:r>
              <a:rPr lang="bg"/>
              <a:t> method on the </a:t>
            </a:r>
            <a:r>
              <a:rPr b="1" lang="bg"/>
              <a:t>TestCase</a:t>
            </a:r>
            <a:r>
              <a:rPr lang="bg"/>
              <a:t> class to perform initialization for each test. </a:t>
            </a:r>
            <a:endParaRPr/>
          </a:p>
          <a:p>
            <a:pPr indent="0" lvl="0" marL="0" rtl="0" algn="l">
              <a:spcBef>
                <a:spcPts val="1200"/>
              </a:spcBef>
              <a:spcAft>
                <a:spcPts val="1200"/>
              </a:spcAft>
              <a:buNone/>
            </a:pPr>
            <a:r>
              <a:rPr lang="bg"/>
              <a:t>This method accepts no arguments, and allows us to do arbitrary setup before each test is run. For example, we can test all three methods on identical lists of integers as follows: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type="title"/>
          </p:nvPr>
        </p:nvSpPr>
        <p:spPr>
          <a:xfrm>
            <a:off x="1303800" y="216675"/>
            <a:ext cx="7030500" cy="58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Why test?</a:t>
            </a:r>
            <a:endParaRPr/>
          </a:p>
        </p:txBody>
      </p:sp>
      <p:sp>
        <p:nvSpPr>
          <p:cNvPr id="288" name="Google Shape;288;p15"/>
          <p:cNvSpPr txBox="1"/>
          <p:nvPr>
            <p:ph idx="1" type="body"/>
          </p:nvPr>
        </p:nvSpPr>
        <p:spPr>
          <a:xfrm>
            <a:off x="1303800" y="897750"/>
            <a:ext cx="7030500" cy="36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Some people argue that testing is more important in Python code because of its dynamic nature. </a:t>
            </a:r>
            <a:endParaRPr/>
          </a:p>
          <a:p>
            <a:pPr indent="0" lvl="0" marL="0" rtl="0" algn="l">
              <a:spcBef>
                <a:spcPts val="1200"/>
              </a:spcBef>
              <a:spcAft>
                <a:spcPts val="0"/>
              </a:spcAft>
              <a:buNone/>
            </a:pPr>
            <a:r>
              <a:rPr lang="bg"/>
              <a:t>Compiled languages such as Java and C++ are occasionally thought to be somehow safer because they enforce type checking at compile time. </a:t>
            </a:r>
            <a:endParaRPr/>
          </a:p>
          <a:p>
            <a:pPr indent="0" lvl="0" marL="0" rtl="0" algn="l">
              <a:spcBef>
                <a:spcPts val="1200"/>
              </a:spcBef>
              <a:spcAft>
                <a:spcPts val="0"/>
              </a:spcAft>
              <a:buNone/>
            </a:pPr>
            <a:r>
              <a:rPr lang="bg"/>
              <a:t>However, Python tests rarely check types. They check values. </a:t>
            </a:r>
            <a:endParaRPr/>
          </a:p>
          <a:p>
            <a:pPr indent="0" lvl="0" marL="0" rtl="0" algn="l">
              <a:spcBef>
                <a:spcPts val="1200"/>
              </a:spcBef>
              <a:spcAft>
                <a:spcPts val="0"/>
              </a:spcAft>
              <a:buNone/>
            </a:pPr>
            <a:r>
              <a:rPr lang="bg"/>
              <a:t>They make sure that the right attributes have been set at the right time or that the sequence has the right length, order, and values. </a:t>
            </a:r>
            <a:endParaRPr/>
          </a:p>
          <a:p>
            <a:pPr indent="0" lvl="0" marL="0" rtl="0" algn="l">
              <a:spcBef>
                <a:spcPts val="1200"/>
              </a:spcBef>
              <a:spcAft>
                <a:spcPts val="1200"/>
              </a:spcAft>
              <a:buNone/>
            </a:pPr>
            <a:r>
              <a:rPr lang="bg"/>
              <a:t>These higher level concepts need to be tested in any language. The real reason Python programmers test more than programmers of other languages is that it is so </a:t>
            </a:r>
            <a:r>
              <a:rPr b="1" lang="bg"/>
              <a:t>easy</a:t>
            </a:r>
            <a:r>
              <a:rPr lang="bg"/>
              <a:t> to test in Python!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idx="1" type="body"/>
          </p:nvPr>
        </p:nvSpPr>
        <p:spPr>
          <a:xfrm>
            <a:off x="1303800" y="238075"/>
            <a:ext cx="7030500" cy="4293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unittest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from </a:t>
            </a:r>
            <a:r>
              <a:rPr lang="bg" sz="1000">
                <a:solidFill>
                  <a:srgbClr val="A9B7C6"/>
                </a:solidFill>
                <a:highlight>
                  <a:schemeClr val="lt1"/>
                </a:highlight>
                <a:latin typeface="Courier New"/>
                <a:ea typeface="Courier New"/>
                <a:cs typeface="Courier New"/>
                <a:sym typeface="Courier New"/>
              </a:rPr>
              <a:t>stats </a:t>
            </a: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StatsList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TestValidInputs(unittest.TestCase):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setUp</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super().setUp()</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.stats = StatsList([</a:t>
            </a:r>
            <a:r>
              <a:rPr lang="bg" sz="1000">
                <a:solidFill>
                  <a:srgbClr val="6897BB"/>
                </a:solidFill>
                <a:highlight>
                  <a:schemeClr val="lt1"/>
                </a:highlight>
                <a:latin typeface="Courier New"/>
                <a:ea typeface="Courier New"/>
                <a:cs typeface="Courier New"/>
                <a:sym typeface="Courier New"/>
              </a:rPr>
              <a:t>1</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2</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2</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3</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3</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4</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   def </a:t>
            </a:r>
            <a:r>
              <a:rPr lang="bg" sz="1000">
                <a:solidFill>
                  <a:srgbClr val="FFC66D"/>
                </a:solidFill>
                <a:highlight>
                  <a:schemeClr val="lt1"/>
                </a:highlight>
                <a:latin typeface="Courier New"/>
                <a:ea typeface="Courier New"/>
                <a:cs typeface="Courier New"/>
                <a:sym typeface="Courier New"/>
              </a:rPr>
              <a:t>test_mean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.stats.mean()</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2.5</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   def </a:t>
            </a:r>
            <a:r>
              <a:rPr lang="bg" sz="1000">
                <a:solidFill>
                  <a:srgbClr val="FFC66D"/>
                </a:solidFill>
                <a:highlight>
                  <a:schemeClr val="lt1"/>
                </a:highlight>
                <a:latin typeface="Courier New"/>
                <a:ea typeface="Courier New"/>
                <a:cs typeface="Courier New"/>
                <a:sym typeface="Courier New"/>
              </a:rPr>
              <a:t>test_median</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.stats.median()</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2.5</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.stats.append(</a:t>
            </a:r>
            <a:r>
              <a:rPr lang="bg" sz="1000">
                <a:solidFill>
                  <a:srgbClr val="6897BB"/>
                </a:solidFill>
                <a:highlight>
                  <a:schemeClr val="lt1"/>
                </a:highlight>
                <a:latin typeface="Courier New"/>
                <a:ea typeface="Courier New"/>
                <a:cs typeface="Courier New"/>
                <a:sym typeface="Courier New"/>
              </a:rPr>
              <a:t>4</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.stats.median()</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3</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3"/>
          <p:cNvSpPr txBox="1"/>
          <p:nvPr>
            <p:ph idx="1" type="body"/>
          </p:nvPr>
        </p:nvSpPr>
        <p:spPr>
          <a:xfrm>
            <a:off x="1303800" y="272800"/>
            <a:ext cx="7030500" cy="42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a:t>
            </a:r>
            <a:endParaRPr sz="1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test_mode</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.stats.mode()</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a:t>
            </a:r>
            <a:r>
              <a:rPr lang="bg" sz="1000">
                <a:solidFill>
                  <a:srgbClr val="6897BB"/>
                </a:solidFill>
                <a:highlight>
                  <a:schemeClr val="lt1"/>
                </a:highlight>
                <a:latin typeface="Courier New"/>
                <a:ea typeface="Courier New"/>
                <a:cs typeface="Courier New"/>
                <a:sym typeface="Courier New"/>
              </a:rPr>
              <a:t>2</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3</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.stats.remove(</a:t>
            </a:r>
            <a:r>
              <a:rPr lang="bg" sz="1000">
                <a:solidFill>
                  <a:srgbClr val="6897BB"/>
                </a:solidFill>
                <a:highlight>
                  <a:schemeClr val="lt1"/>
                </a:highlight>
                <a:latin typeface="Courier New"/>
                <a:ea typeface="Courier New"/>
                <a:cs typeface="Courier New"/>
                <a:sym typeface="Courier New"/>
              </a:rPr>
              <a:t>2</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.stats.mode()</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a:t>
            </a:r>
            <a:r>
              <a:rPr lang="bg" sz="1000">
                <a:solidFill>
                  <a:srgbClr val="6897BB"/>
                </a:solidFill>
                <a:highlight>
                  <a:schemeClr val="lt1"/>
                </a:highlight>
                <a:latin typeface="Courier New"/>
                <a:ea typeface="Courier New"/>
                <a:cs typeface="Courier New"/>
                <a:sym typeface="Courier New"/>
              </a:rPr>
              <a:t>3</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if </a:t>
            </a:r>
            <a:r>
              <a:rPr lang="bg" sz="1000">
                <a:solidFill>
                  <a:srgbClr val="A9B7C6"/>
                </a:solidFill>
                <a:highlight>
                  <a:schemeClr val="lt1"/>
                </a:highlight>
                <a:latin typeface="Courier New"/>
                <a:ea typeface="Courier New"/>
                <a:cs typeface="Courier New"/>
                <a:sym typeface="Courier New"/>
              </a:rPr>
              <a:t>__name__ == </a:t>
            </a:r>
            <a:r>
              <a:rPr lang="bg" sz="1000">
                <a:solidFill>
                  <a:srgbClr val="6A8759"/>
                </a:solidFill>
                <a:highlight>
                  <a:schemeClr val="lt1"/>
                </a:highlight>
                <a:latin typeface="Courier New"/>
                <a:ea typeface="Courier New"/>
                <a:cs typeface="Courier New"/>
                <a:sym typeface="Courier New"/>
              </a:rPr>
              <a:t>"__main__"</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unittest.main()</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4"/>
          <p:cNvSpPr txBox="1"/>
          <p:nvPr>
            <p:ph idx="1" type="body"/>
          </p:nvPr>
        </p:nvSpPr>
        <p:spPr>
          <a:xfrm>
            <a:off x="1303800" y="228150"/>
            <a:ext cx="7030500" cy="43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If we run this example, it indicates that all tests pass. </a:t>
            </a:r>
            <a:endParaRPr/>
          </a:p>
          <a:p>
            <a:pPr indent="0" lvl="0" marL="0" rtl="0" algn="l">
              <a:spcBef>
                <a:spcPts val="1200"/>
              </a:spcBef>
              <a:spcAft>
                <a:spcPts val="0"/>
              </a:spcAft>
              <a:buNone/>
            </a:pPr>
            <a:r>
              <a:rPr lang="bg"/>
              <a:t>Notice first that the </a:t>
            </a:r>
            <a:r>
              <a:rPr b="1" lang="bg"/>
              <a:t>setUp</a:t>
            </a:r>
            <a:r>
              <a:rPr lang="bg"/>
              <a:t> method is never explicitly called inside the three </a:t>
            </a:r>
            <a:r>
              <a:rPr b="1" lang="bg"/>
              <a:t>test_*</a:t>
            </a:r>
            <a:r>
              <a:rPr lang="bg"/>
              <a:t> methods.</a:t>
            </a:r>
            <a:endParaRPr/>
          </a:p>
          <a:p>
            <a:pPr indent="0" lvl="0" marL="0" rtl="0" algn="l">
              <a:spcBef>
                <a:spcPts val="1200"/>
              </a:spcBef>
              <a:spcAft>
                <a:spcPts val="0"/>
              </a:spcAft>
              <a:buNone/>
            </a:pPr>
            <a:r>
              <a:rPr lang="bg"/>
              <a:t> The test suite does this on our behalf. </a:t>
            </a:r>
            <a:endParaRPr/>
          </a:p>
          <a:p>
            <a:pPr indent="0" lvl="0" marL="0" rtl="0" algn="l">
              <a:spcBef>
                <a:spcPts val="1200"/>
              </a:spcBef>
              <a:spcAft>
                <a:spcPts val="0"/>
              </a:spcAft>
              <a:buNone/>
            </a:pPr>
            <a:r>
              <a:rPr lang="bg"/>
              <a:t>More importantly, notice how </a:t>
            </a:r>
            <a:r>
              <a:rPr b="1" lang="bg"/>
              <a:t>test_median</a:t>
            </a:r>
            <a:r>
              <a:rPr lang="bg"/>
              <a:t> alters the list, by adding an additional 4 to it, yet when the subsequent </a:t>
            </a:r>
            <a:r>
              <a:rPr b="1" lang="bg"/>
              <a:t>test_mode</a:t>
            </a:r>
            <a:r>
              <a:rPr lang="bg"/>
              <a:t> is called, the list has returned to the values specified in </a:t>
            </a:r>
            <a:r>
              <a:rPr b="1" lang="bg"/>
              <a:t>setUp</a:t>
            </a:r>
            <a:r>
              <a:rPr lang="bg"/>
              <a:t>. </a:t>
            </a:r>
            <a:endParaRPr/>
          </a:p>
          <a:p>
            <a:pPr indent="0" lvl="0" marL="0" rtl="0" algn="l">
              <a:spcBef>
                <a:spcPts val="1200"/>
              </a:spcBef>
              <a:spcAft>
                <a:spcPts val="0"/>
              </a:spcAft>
              <a:buNone/>
            </a:pPr>
            <a:r>
              <a:rPr lang="bg"/>
              <a:t>If it had not, there would be two fours in the list, and the mode method would have returned three values.</a:t>
            </a:r>
            <a:endParaRPr/>
          </a:p>
          <a:p>
            <a:pPr indent="0" lvl="0" marL="0" rtl="0" algn="l">
              <a:spcBef>
                <a:spcPts val="1200"/>
              </a:spcBef>
              <a:spcAft>
                <a:spcPts val="0"/>
              </a:spcAft>
              <a:buNone/>
            </a:pPr>
            <a:r>
              <a:rPr lang="bg"/>
              <a:t>This demonstrates that </a:t>
            </a:r>
            <a:r>
              <a:rPr b="1" lang="bg"/>
              <a:t>setUp</a:t>
            </a:r>
            <a:r>
              <a:rPr lang="bg"/>
              <a:t> is called individually before each test, ensuring the test class starts with a clean slate. </a:t>
            </a:r>
            <a:endParaRPr/>
          </a:p>
          <a:p>
            <a:pPr indent="0" lvl="0" marL="0" rtl="0" algn="l">
              <a:spcBef>
                <a:spcPts val="1200"/>
              </a:spcBef>
              <a:spcAft>
                <a:spcPts val="1200"/>
              </a:spcAft>
              <a:buNone/>
            </a:pPr>
            <a:r>
              <a:rPr lang="bg"/>
              <a:t>Tests can be executed in any order, and the results of one test must never depend on any other tests.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5"/>
          <p:cNvSpPr txBox="1"/>
          <p:nvPr>
            <p:ph idx="1" type="body"/>
          </p:nvPr>
        </p:nvSpPr>
        <p:spPr>
          <a:xfrm>
            <a:off x="1303800" y="262875"/>
            <a:ext cx="70305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In addition to the setUp method, </a:t>
            </a:r>
            <a:r>
              <a:rPr b="1" lang="bg"/>
              <a:t>TestCase</a:t>
            </a:r>
            <a:r>
              <a:rPr lang="bg"/>
              <a:t> offers a no-argument </a:t>
            </a:r>
            <a:r>
              <a:rPr b="1" lang="bg"/>
              <a:t>tearDown</a:t>
            </a:r>
            <a:r>
              <a:rPr lang="bg"/>
              <a:t> method, which can be used for cleaning up after each and every test on the class has run. </a:t>
            </a:r>
            <a:endParaRPr/>
          </a:p>
          <a:p>
            <a:pPr indent="0" lvl="0" marL="0" rtl="0" algn="l">
              <a:spcBef>
                <a:spcPts val="1200"/>
              </a:spcBef>
              <a:spcAft>
                <a:spcPts val="0"/>
              </a:spcAft>
              <a:buNone/>
            </a:pPr>
            <a:r>
              <a:rPr lang="bg"/>
              <a:t>This method is useful if cleanup requires anything other than letting an object be garbage collected.</a:t>
            </a:r>
            <a:endParaRPr/>
          </a:p>
          <a:p>
            <a:pPr indent="0" lvl="0" marL="0" rtl="0" algn="l">
              <a:spcBef>
                <a:spcPts val="1200"/>
              </a:spcBef>
              <a:spcAft>
                <a:spcPts val="0"/>
              </a:spcAft>
              <a:buNone/>
            </a:pPr>
            <a:r>
              <a:rPr lang="bg"/>
              <a:t>For example, if we are testing code that does file I/O, our tests may create new files as a side effect of testing. </a:t>
            </a:r>
            <a:endParaRPr/>
          </a:p>
          <a:p>
            <a:pPr indent="0" lvl="0" marL="0" rtl="0" algn="l">
              <a:spcBef>
                <a:spcPts val="1200"/>
              </a:spcBef>
              <a:spcAft>
                <a:spcPts val="0"/>
              </a:spcAft>
              <a:buNone/>
            </a:pPr>
            <a:r>
              <a:rPr lang="bg"/>
              <a:t>The </a:t>
            </a:r>
            <a:r>
              <a:rPr b="1" lang="bg"/>
              <a:t>tearDown</a:t>
            </a:r>
            <a:r>
              <a:rPr lang="bg"/>
              <a:t> method can remove these files and ensure the system is in the same state it was before the tests ran. </a:t>
            </a:r>
            <a:endParaRPr/>
          </a:p>
          <a:p>
            <a:pPr indent="0" lvl="0" marL="0" rtl="0" algn="l">
              <a:spcBef>
                <a:spcPts val="1200"/>
              </a:spcBef>
              <a:spcAft>
                <a:spcPts val="0"/>
              </a:spcAft>
              <a:buNone/>
            </a:pPr>
            <a:r>
              <a:rPr lang="bg"/>
              <a:t>Test cases should never have side effects. </a:t>
            </a:r>
            <a:endParaRPr/>
          </a:p>
          <a:p>
            <a:pPr indent="0" lvl="0" marL="0" rtl="0" algn="l">
              <a:spcBef>
                <a:spcPts val="1200"/>
              </a:spcBef>
              <a:spcAft>
                <a:spcPts val="0"/>
              </a:spcAft>
              <a:buNone/>
            </a:pPr>
            <a:r>
              <a:rPr lang="bg"/>
              <a:t>In general, we group test methods into separate </a:t>
            </a:r>
            <a:r>
              <a:rPr b="1" lang="bg"/>
              <a:t>TestCase</a:t>
            </a:r>
            <a:r>
              <a:rPr lang="bg"/>
              <a:t> subclasses depending on what setup code they have in common. </a:t>
            </a:r>
            <a:endParaRPr/>
          </a:p>
          <a:p>
            <a:pPr indent="0" lvl="0" marL="0" rtl="0" algn="l">
              <a:spcBef>
                <a:spcPts val="1200"/>
              </a:spcBef>
              <a:spcAft>
                <a:spcPts val="1200"/>
              </a:spcAft>
              <a:buNone/>
            </a:pPr>
            <a:r>
              <a:rPr lang="bg"/>
              <a:t>Several tests that require the same or similar setup will be placed in one class, while tests that require unrelated setup go in another class.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6"/>
          <p:cNvSpPr txBox="1"/>
          <p:nvPr>
            <p:ph type="title"/>
          </p:nvPr>
        </p:nvSpPr>
        <p:spPr>
          <a:xfrm>
            <a:off x="1303800" y="167075"/>
            <a:ext cx="7030500" cy="64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Organizing and running tests</a:t>
            </a:r>
            <a:endParaRPr/>
          </a:p>
        </p:txBody>
      </p:sp>
      <p:sp>
        <p:nvSpPr>
          <p:cNvPr id="450" name="Google Shape;450;p46"/>
          <p:cNvSpPr txBox="1"/>
          <p:nvPr>
            <p:ph idx="1" type="body"/>
          </p:nvPr>
        </p:nvSpPr>
        <p:spPr>
          <a:xfrm>
            <a:off x="1303800" y="813575"/>
            <a:ext cx="7030500" cy="371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a:t>It doesn't take long for a collection of unit tests to grow very large and unwieldy. </a:t>
            </a:r>
            <a:endParaRPr/>
          </a:p>
          <a:p>
            <a:pPr indent="0" lvl="0" marL="0" rtl="0" algn="l">
              <a:spcBef>
                <a:spcPts val="1200"/>
              </a:spcBef>
              <a:spcAft>
                <a:spcPts val="0"/>
              </a:spcAft>
              <a:buNone/>
            </a:pPr>
            <a:r>
              <a:rPr lang="bg"/>
              <a:t>It can quickly become complicated to load and run all the tests at once. </a:t>
            </a:r>
            <a:endParaRPr/>
          </a:p>
          <a:p>
            <a:pPr indent="0" lvl="0" marL="0" rtl="0" algn="l">
              <a:spcBef>
                <a:spcPts val="1200"/>
              </a:spcBef>
              <a:spcAft>
                <a:spcPts val="0"/>
              </a:spcAft>
              <a:buNone/>
            </a:pPr>
            <a:r>
              <a:rPr lang="bg"/>
              <a:t>This is a primary goal of unit testing: trivially run all tests on our program and get a quick yes or no answer to the question, </a:t>
            </a:r>
            <a:r>
              <a:rPr i="1" lang="bg"/>
              <a:t>did my recent changes break anything?</a:t>
            </a:r>
            <a:r>
              <a:rPr lang="bg"/>
              <a:t>.</a:t>
            </a:r>
            <a:endParaRPr/>
          </a:p>
          <a:p>
            <a:pPr indent="0" lvl="0" marL="0" rtl="0" algn="l">
              <a:spcBef>
                <a:spcPts val="1200"/>
              </a:spcBef>
              <a:spcAft>
                <a:spcPts val="0"/>
              </a:spcAft>
              <a:buNone/>
            </a:pPr>
            <a:r>
              <a:rPr lang="bg"/>
              <a:t>As with normal program code, we should divide our test classes into modules and packages that keep them organized. </a:t>
            </a:r>
            <a:endParaRPr/>
          </a:p>
          <a:p>
            <a:pPr indent="0" lvl="0" marL="0" rtl="0" algn="l">
              <a:spcBef>
                <a:spcPts val="1200"/>
              </a:spcBef>
              <a:spcAft>
                <a:spcPts val="0"/>
              </a:spcAft>
              <a:buNone/>
            </a:pPr>
            <a:r>
              <a:rPr lang="bg"/>
              <a:t>If you name each test module starting with the four characters </a:t>
            </a:r>
            <a:r>
              <a:rPr b="1" lang="bg"/>
              <a:t>test</a:t>
            </a:r>
            <a:r>
              <a:rPr lang="bg"/>
              <a:t>, there's an easy way to find and run them all. </a:t>
            </a:r>
            <a:endParaRPr/>
          </a:p>
          <a:p>
            <a:pPr indent="0" lvl="0" marL="0" rtl="0" algn="l">
              <a:spcBef>
                <a:spcPts val="1200"/>
              </a:spcBef>
              <a:spcAft>
                <a:spcPts val="0"/>
              </a:spcAft>
              <a:buNone/>
            </a:pPr>
            <a:r>
              <a:rPr lang="bg"/>
              <a:t>Python's discover module looks for any modules in the current folder or subfolders with names that start with test. </a:t>
            </a:r>
            <a:endParaRPr/>
          </a:p>
          <a:p>
            <a:pPr indent="0" lvl="0" marL="0" rtl="0" algn="l">
              <a:spcBef>
                <a:spcPts val="1200"/>
              </a:spcBef>
              <a:spcAft>
                <a:spcPts val="1200"/>
              </a:spcAft>
              <a:buNone/>
            </a:pPr>
            <a:r>
              <a:rPr lang="bg"/>
              <a:t>If it finds any </a:t>
            </a:r>
            <a:r>
              <a:rPr b="1" lang="bg"/>
              <a:t>TestCase</a:t>
            </a:r>
            <a:r>
              <a:rPr lang="bg"/>
              <a:t> objects in these modules, the tests are executed. It's a painless way to ensure we don't miss running any tests. To use it, ensure your test modules are named </a:t>
            </a:r>
            <a:r>
              <a:rPr b="1" lang="bg"/>
              <a:t>test_&lt;something&gt;.py</a:t>
            </a:r>
            <a:r>
              <a:rPr lang="bg"/>
              <a:t> and then run the </a:t>
            </a:r>
            <a:r>
              <a:rPr b="1" lang="bg"/>
              <a:t>python3 -m unittest discover</a:t>
            </a:r>
            <a:r>
              <a:rPr lang="bg"/>
              <a:t> command.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idx="1" type="body"/>
          </p:nvPr>
        </p:nvSpPr>
        <p:spPr>
          <a:xfrm>
            <a:off x="1313725" y="234225"/>
            <a:ext cx="7030500" cy="46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Most Python programmers choose to put their tests in a separate package (usually named </a:t>
            </a:r>
            <a:r>
              <a:rPr b="1" lang="bg"/>
              <a:t>tests/</a:t>
            </a:r>
            <a:r>
              <a:rPr lang="bg"/>
              <a:t> alongside their source directory). </a:t>
            </a:r>
            <a:endParaRPr/>
          </a:p>
          <a:p>
            <a:pPr indent="0" lvl="0" marL="0" rtl="0" algn="l">
              <a:spcBef>
                <a:spcPts val="1200"/>
              </a:spcBef>
              <a:spcAft>
                <a:spcPts val="0"/>
              </a:spcAft>
              <a:buNone/>
            </a:pPr>
            <a:r>
              <a:rPr lang="bg"/>
              <a:t>This is not required, however. </a:t>
            </a:r>
            <a:endParaRPr/>
          </a:p>
          <a:p>
            <a:pPr indent="0" lvl="0" marL="0" rtl="0" algn="l">
              <a:spcBef>
                <a:spcPts val="1200"/>
              </a:spcBef>
              <a:spcAft>
                <a:spcPts val="0"/>
              </a:spcAft>
              <a:buNone/>
            </a:pPr>
            <a:r>
              <a:rPr lang="bg"/>
              <a:t>Sometimes it makes sense to put the test modules for different packages in a subpackage next to that package, for example.</a:t>
            </a:r>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The basic building blocks of unit testing are </a:t>
            </a:r>
            <a:r>
              <a:rPr i="1" lang="bg" sz="1200">
                <a:solidFill>
                  <a:srgbClr val="222222"/>
                </a:solidFill>
                <a:highlight>
                  <a:srgbClr val="FFFFFF"/>
                </a:highlight>
                <a:latin typeface="Arial"/>
                <a:ea typeface="Arial"/>
                <a:cs typeface="Arial"/>
                <a:sym typeface="Arial"/>
              </a:rPr>
              <a:t>test cases</a:t>
            </a:r>
            <a:r>
              <a:rPr lang="bg" sz="1200">
                <a:solidFill>
                  <a:srgbClr val="222222"/>
                </a:solidFill>
                <a:highlight>
                  <a:srgbClr val="FFFFFF"/>
                </a:highlight>
                <a:latin typeface="Arial"/>
                <a:ea typeface="Arial"/>
                <a:cs typeface="Arial"/>
                <a:sym typeface="Arial"/>
              </a:rPr>
              <a:t> — single scenarios that must be set up and checked for correctness. In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unittest</a:t>
            </a:r>
            <a:r>
              <a:rPr lang="bg" sz="1200">
                <a:solidFill>
                  <a:srgbClr val="222222"/>
                </a:solidFill>
                <a:highlight>
                  <a:srgbClr val="FFFFFF"/>
                </a:highlight>
                <a:latin typeface="Arial"/>
                <a:ea typeface="Arial"/>
                <a:cs typeface="Arial"/>
                <a:sym typeface="Arial"/>
              </a:rPr>
              <a:t>, test cases are represented by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unittest.TestCase</a:t>
            </a:r>
            <a:r>
              <a:rPr lang="bg" sz="1200">
                <a:solidFill>
                  <a:srgbClr val="222222"/>
                </a:solidFill>
                <a:highlight>
                  <a:srgbClr val="FFFFFF"/>
                </a:highlight>
                <a:latin typeface="Arial"/>
                <a:ea typeface="Arial"/>
                <a:cs typeface="Arial"/>
                <a:sym typeface="Arial"/>
              </a:rPr>
              <a:t> instances. To make your own test cases you must write subclasses of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TestCase</a:t>
            </a:r>
            <a:r>
              <a:rPr lang="bg" sz="1200">
                <a:solidFill>
                  <a:srgbClr val="222222"/>
                </a:solidFill>
                <a:highlight>
                  <a:srgbClr val="FFFFFF"/>
                </a:highlight>
                <a:latin typeface="Arial"/>
                <a:ea typeface="Arial"/>
                <a:cs typeface="Arial"/>
                <a:sym typeface="Arial"/>
              </a:rPr>
              <a:t> or use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FunctionTestCase</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testing code of a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TestCase</a:t>
            </a:r>
            <a:r>
              <a:rPr lang="bg" sz="1200">
                <a:solidFill>
                  <a:srgbClr val="222222"/>
                </a:solidFill>
                <a:highlight>
                  <a:srgbClr val="FFFFFF"/>
                </a:highlight>
                <a:latin typeface="Arial"/>
                <a:ea typeface="Arial"/>
                <a:cs typeface="Arial"/>
                <a:sym typeface="Arial"/>
              </a:rPr>
              <a:t> instance should be entirely self contained, such that it can be run either in isolation or in arbitrary combination with any number of other test cases.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simplest </a:t>
            </a:r>
            <a:r>
              <a:rPr lang="bg" sz="1150">
                <a:solidFill>
                  <a:srgbClr val="0072AA"/>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TestCase</a:t>
            </a:r>
            <a:r>
              <a:rPr lang="bg" sz="1200">
                <a:solidFill>
                  <a:srgbClr val="222222"/>
                </a:solidFill>
                <a:highlight>
                  <a:srgbClr val="FFFFFF"/>
                </a:highlight>
                <a:latin typeface="Arial"/>
                <a:ea typeface="Arial"/>
                <a:cs typeface="Arial"/>
                <a:sym typeface="Arial"/>
              </a:rPr>
              <a:t> subclass will simply implement a test method (i.e. a method whose name starts with </a:t>
            </a:r>
            <a:r>
              <a:rPr lang="bg" sz="1150">
                <a:solidFill>
                  <a:srgbClr val="222222"/>
                </a:solidFill>
                <a:highlight>
                  <a:srgbClr val="ECF0F3"/>
                </a:highlight>
                <a:latin typeface="Courier New"/>
                <a:ea typeface="Courier New"/>
                <a:cs typeface="Courier New"/>
                <a:sym typeface="Courier New"/>
              </a:rPr>
              <a:t>test</a:t>
            </a:r>
            <a:r>
              <a:rPr lang="bg" sz="1200">
                <a:solidFill>
                  <a:srgbClr val="222222"/>
                </a:solidFill>
                <a:highlight>
                  <a:srgbClr val="FFFFFF"/>
                </a:highlight>
                <a:latin typeface="Arial"/>
                <a:ea typeface="Arial"/>
                <a:cs typeface="Arial"/>
                <a:sym typeface="Arial"/>
              </a:rPr>
              <a:t>) in order to perform specific testing code: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8"/>
          <p:cNvSpPr txBox="1"/>
          <p:nvPr>
            <p:ph idx="1" type="body"/>
          </p:nvPr>
        </p:nvSpPr>
        <p:spPr>
          <a:xfrm>
            <a:off x="1303800" y="233125"/>
            <a:ext cx="7030500" cy="476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150">
                <a:solidFill>
                  <a:srgbClr val="008000"/>
                </a:solidFill>
                <a:highlight>
                  <a:srgbClr val="EEFFCC"/>
                </a:highlight>
                <a:latin typeface="Courier New"/>
                <a:ea typeface="Courier New"/>
                <a:cs typeface="Courier New"/>
                <a:sym typeface="Courier New"/>
              </a:rPr>
              <a:t>import</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unittest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class</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DefaultWidgetSizeTestCase</a:t>
            </a:r>
            <a:r>
              <a:rPr lang="bg" sz="1150">
                <a:solidFill>
                  <a:srgbClr val="333333"/>
                </a:solidFill>
                <a:highlight>
                  <a:srgbClr val="EEFFCC"/>
                </a:highlight>
                <a:latin typeface="Courier New"/>
                <a:ea typeface="Courier New"/>
                <a:cs typeface="Courier New"/>
                <a:sym typeface="Courier New"/>
              </a:rPr>
              <a:t>(unittest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TestCase):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test_default_widget_size</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self</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457200" lvl="0" marL="45720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widget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Widget(</a:t>
            </a:r>
            <a:r>
              <a:rPr lang="bg" sz="1150">
                <a:solidFill>
                  <a:srgbClr val="BA2121"/>
                </a:solidFill>
                <a:highlight>
                  <a:srgbClr val="EEFFCC"/>
                </a:highlight>
                <a:latin typeface="Courier New"/>
                <a:ea typeface="Courier New"/>
                <a:cs typeface="Courier New"/>
                <a:sym typeface="Courier New"/>
              </a:rPr>
              <a:t>'The widget'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457200" lvl="0" marL="457200" rtl="0" algn="l">
              <a:spcBef>
                <a:spcPts val="1200"/>
              </a:spcBef>
              <a:spcAft>
                <a:spcPts val="0"/>
              </a:spcAft>
              <a:buNone/>
            </a:pP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assertEqual(widget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size(), (</a:t>
            </a:r>
            <a:r>
              <a:rPr lang="bg" sz="1150">
                <a:solidFill>
                  <a:srgbClr val="666666"/>
                </a:solidFill>
                <a:highlight>
                  <a:srgbClr val="EEFFCC"/>
                </a:highlight>
                <a:latin typeface="Courier New"/>
                <a:ea typeface="Courier New"/>
                <a:cs typeface="Courier New"/>
                <a:sym typeface="Courier New"/>
              </a:rPr>
              <a:t>50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50</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Note that in order to test something, we use one of the </a:t>
            </a:r>
            <a:r>
              <a:rPr lang="bg" sz="1150">
                <a:solidFill>
                  <a:srgbClr val="222222"/>
                </a:solidFill>
                <a:highlight>
                  <a:srgbClr val="FFFFFF"/>
                </a:highlight>
                <a:latin typeface="Courier New"/>
                <a:ea typeface="Courier New"/>
                <a:cs typeface="Courier New"/>
                <a:sym typeface="Courier New"/>
              </a:rPr>
              <a:t>assert*()</a:t>
            </a:r>
            <a:r>
              <a:rPr lang="bg" sz="1200">
                <a:solidFill>
                  <a:srgbClr val="222222"/>
                </a:solidFill>
                <a:highlight>
                  <a:srgbClr val="FFFFFF"/>
                </a:highlight>
                <a:latin typeface="Arial"/>
                <a:ea typeface="Arial"/>
                <a:cs typeface="Arial"/>
                <a:sym typeface="Arial"/>
              </a:rPr>
              <a:t> methods provided by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TestCase</a:t>
            </a:r>
            <a:r>
              <a:rPr lang="bg" sz="1200">
                <a:solidFill>
                  <a:srgbClr val="222222"/>
                </a:solidFill>
                <a:highlight>
                  <a:srgbClr val="FFFFFF"/>
                </a:highlight>
                <a:latin typeface="Arial"/>
                <a:ea typeface="Arial"/>
                <a:cs typeface="Arial"/>
                <a:sym typeface="Arial"/>
              </a:rPr>
              <a:t> base class.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If the test fails, an exception will be raised with an explanatory message, and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unittest</a:t>
            </a:r>
            <a:r>
              <a:rPr lang="bg" sz="1200">
                <a:solidFill>
                  <a:srgbClr val="222222"/>
                </a:solidFill>
                <a:highlight>
                  <a:srgbClr val="FFFFFF"/>
                </a:highlight>
                <a:latin typeface="Arial"/>
                <a:ea typeface="Arial"/>
                <a:cs typeface="Arial"/>
                <a:sym typeface="Arial"/>
              </a:rPr>
              <a:t> will identify the test case as a </a:t>
            </a:r>
            <a:r>
              <a:rPr i="1" lang="bg" sz="1200">
                <a:solidFill>
                  <a:srgbClr val="222222"/>
                </a:solidFill>
                <a:highlight>
                  <a:srgbClr val="FFFFFF"/>
                </a:highlight>
                <a:latin typeface="Arial"/>
                <a:ea typeface="Arial"/>
                <a:cs typeface="Arial"/>
                <a:sym typeface="Arial"/>
              </a:rPr>
              <a:t>failure</a:t>
            </a:r>
            <a:r>
              <a:rPr lang="bg" sz="1200">
                <a:solidFill>
                  <a:srgbClr val="222222"/>
                </a:solidFill>
                <a:highlight>
                  <a:srgbClr val="FFFFFF"/>
                </a:highlight>
                <a:latin typeface="Arial"/>
                <a:ea typeface="Arial"/>
                <a:cs typeface="Arial"/>
                <a:sym typeface="Arial"/>
              </a:rPr>
              <a:t>. Any other exceptions will be treated as </a:t>
            </a:r>
            <a:r>
              <a:rPr i="1" lang="bg" sz="1200">
                <a:solidFill>
                  <a:srgbClr val="222222"/>
                </a:solidFill>
                <a:highlight>
                  <a:srgbClr val="FFFFFF"/>
                </a:highlight>
                <a:latin typeface="Arial"/>
                <a:ea typeface="Arial"/>
                <a:cs typeface="Arial"/>
                <a:sym typeface="Arial"/>
              </a:rPr>
              <a:t>errors</a:t>
            </a:r>
            <a:r>
              <a:rPr lang="bg" sz="1200">
                <a:solidFill>
                  <a:srgbClr val="222222"/>
                </a:solidFill>
                <a:highlight>
                  <a:srgbClr val="FFFFFF"/>
                </a:highlight>
                <a:latin typeface="Arial"/>
                <a:ea typeface="Arial"/>
                <a:cs typeface="Arial"/>
                <a:sym typeface="Arial"/>
              </a:rPr>
              <a:t>.</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9"/>
          <p:cNvSpPr txBox="1"/>
          <p:nvPr>
            <p:ph idx="1" type="body"/>
          </p:nvPr>
        </p:nvSpPr>
        <p:spPr>
          <a:xfrm>
            <a:off x="1303800" y="228150"/>
            <a:ext cx="7030500" cy="430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bg" sz="1200">
                <a:solidFill>
                  <a:srgbClr val="222222"/>
                </a:solidFill>
                <a:latin typeface="Arial"/>
                <a:ea typeface="Arial"/>
                <a:cs typeface="Arial"/>
                <a:sym typeface="Arial"/>
              </a:rPr>
              <a:t>Note:</a:t>
            </a:r>
            <a:r>
              <a:rPr lang="bg" sz="1200">
                <a:solidFill>
                  <a:srgbClr val="222222"/>
                </a:solidFill>
                <a:highlight>
                  <a:schemeClr val="lt1"/>
                </a:highlight>
                <a:latin typeface="Arial"/>
                <a:ea typeface="Arial"/>
                <a:cs typeface="Arial"/>
                <a:sym typeface="Arial"/>
              </a:rPr>
              <a:t> </a:t>
            </a:r>
            <a:r>
              <a:rPr lang="bg" sz="1200">
                <a:solidFill>
                  <a:srgbClr val="222222"/>
                </a:solidFill>
                <a:latin typeface="Arial"/>
                <a:ea typeface="Arial"/>
                <a:cs typeface="Arial"/>
                <a:sym typeface="Arial"/>
              </a:rPr>
              <a:t>The order in which the various tests will be run is determined by sorting the test method names with respect to the built-in ordering for strings.</a:t>
            </a:r>
            <a:endParaRPr sz="1200">
              <a:solidFill>
                <a:srgbClr val="222222"/>
              </a:solidFill>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If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setUp()</a:t>
            </a:r>
            <a:r>
              <a:rPr lang="bg" sz="1200">
                <a:solidFill>
                  <a:srgbClr val="222222"/>
                </a:solidFill>
                <a:highlight>
                  <a:srgbClr val="FFFFFF"/>
                </a:highlight>
                <a:latin typeface="Arial"/>
                <a:ea typeface="Arial"/>
                <a:cs typeface="Arial"/>
                <a:sym typeface="Arial"/>
              </a:rPr>
              <a:t> method raises an exception while the test is running, the framework will consider the test to have suffered an error, and the test method will not be executed.</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Similarly, we can provide a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tearDown()</a:t>
            </a:r>
            <a:r>
              <a:rPr lang="bg" sz="1200">
                <a:solidFill>
                  <a:srgbClr val="222222"/>
                </a:solidFill>
                <a:highlight>
                  <a:srgbClr val="FFFFFF"/>
                </a:highlight>
                <a:latin typeface="Arial"/>
                <a:ea typeface="Arial"/>
                <a:cs typeface="Arial"/>
                <a:sym typeface="Arial"/>
              </a:rPr>
              <a:t> method that tidies up after the test method has been run:</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import</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unittest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class</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WidgetTestCase</a:t>
            </a:r>
            <a:r>
              <a:rPr lang="bg" sz="1150">
                <a:solidFill>
                  <a:srgbClr val="333333"/>
                </a:solidFill>
                <a:highlight>
                  <a:srgbClr val="EEFFCC"/>
                </a:highlight>
                <a:latin typeface="Courier New"/>
                <a:ea typeface="Courier New"/>
                <a:cs typeface="Courier New"/>
                <a:sym typeface="Courier New"/>
              </a:rPr>
              <a:t>(unittest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TestCase):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setUp</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self</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widget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Widget(</a:t>
            </a:r>
            <a:r>
              <a:rPr lang="bg" sz="1150">
                <a:solidFill>
                  <a:srgbClr val="BA2121"/>
                </a:solidFill>
                <a:highlight>
                  <a:srgbClr val="EEFFCC"/>
                </a:highlight>
                <a:latin typeface="Courier New"/>
                <a:ea typeface="Courier New"/>
                <a:cs typeface="Courier New"/>
                <a:sym typeface="Courier New"/>
              </a:rPr>
              <a:t>'The widget'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tearDown</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self</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widget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dispose()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0"/>
          <p:cNvSpPr txBox="1"/>
          <p:nvPr>
            <p:ph idx="1" type="body"/>
          </p:nvPr>
        </p:nvSpPr>
        <p:spPr>
          <a:xfrm>
            <a:off x="1303800" y="252950"/>
            <a:ext cx="7030500" cy="42786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If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setUp()</a:t>
            </a:r>
            <a:r>
              <a:rPr lang="bg" sz="1200">
                <a:solidFill>
                  <a:srgbClr val="222222"/>
                </a:solidFill>
                <a:highlight>
                  <a:srgbClr val="FFFFFF"/>
                </a:highlight>
                <a:latin typeface="Arial"/>
                <a:ea typeface="Arial"/>
                <a:cs typeface="Arial"/>
                <a:sym typeface="Arial"/>
              </a:rPr>
              <a:t> succeeded,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tearDown()</a:t>
            </a:r>
            <a:r>
              <a:rPr lang="bg" sz="1200">
                <a:solidFill>
                  <a:srgbClr val="222222"/>
                </a:solidFill>
                <a:highlight>
                  <a:srgbClr val="FFFFFF"/>
                </a:highlight>
                <a:latin typeface="Arial"/>
                <a:ea typeface="Arial"/>
                <a:cs typeface="Arial"/>
                <a:sym typeface="Arial"/>
              </a:rPr>
              <a:t> will be run whether the test method succeeded or not.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Such a working environment for the testing code is called a </a:t>
            </a:r>
            <a:r>
              <a:rPr i="1" lang="bg" sz="1200">
                <a:solidFill>
                  <a:srgbClr val="222222"/>
                </a:solidFill>
                <a:highlight>
                  <a:srgbClr val="FFFFFF"/>
                </a:highlight>
                <a:latin typeface="Arial"/>
                <a:ea typeface="Arial"/>
                <a:cs typeface="Arial"/>
                <a:sym typeface="Arial"/>
              </a:rPr>
              <a:t>test fixture</a:t>
            </a:r>
            <a:r>
              <a:rPr lang="bg" sz="1200">
                <a:solidFill>
                  <a:srgbClr val="222222"/>
                </a:solidFill>
                <a:highlight>
                  <a:srgbClr val="FFFFFF"/>
                </a:highlight>
                <a:latin typeface="Arial"/>
                <a:ea typeface="Arial"/>
                <a:cs typeface="Arial"/>
                <a:sym typeface="Arial"/>
              </a:rPr>
              <a:t>. A new TestCase instance is created as a unique test fixture used to execute each individual test method. Thus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setUp()</a:t>
            </a:r>
            <a:r>
              <a:rPr lang="bg" sz="1200">
                <a:solidFill>
                  <a:srgbClr val="222222"/>
                </a:solidFill>
                <a:highlight>
                  <a:srgbClr val="FFFFFF"/>
                </a:highlight>
                <a:latin typeface="Arial"/>
                <a:ea typeface="Arial"/>
                <a:cs typeface="Arial"/>
                <a:sym typeface="Arial"/>
              </a:rPr>
              <a:t>,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tearDown()</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FFFFFF"/>
                </a:highlight>
                <a:latin typeface="Courier New"/>
                <a:ea typeface="Courier New"/>
                <a:cs typeface="Courier New"/>
                <a:sym typeface="Courier New"/>
              </a:rPr>
              <a:t>__init__()</a:t>
            </a:r>
            <a:r>
              <a:rPr lang="bg" sz="1200">
                <a:solidFill>
                  <a:srgbClr val="222222"/>
                </a:solidFill>
                <a:highlight>
                  <a:srgbClr val="FFFFFF"/>
                </a:highlight>
                <a:latin typeface="Arial"/>
                <a:ea typeface="Arial"/>
                <a:cs typeface="Arial"/>
                <a:sym typeface="Arial"/>
              </a:rPr>
              <a:t> will be called once per test.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It is recommended that you use </a:t>
            </a:r>
            <a:r>
              <a:rPr b="1" lang="bg" sz="1200">
                <a:solidFill>
                  <a:srgbClr val="222222"/>
                </a:solidFill>
                <a:highlight>
                  <a:srgbClr val="FFFFFF"/>
                </a:highlight>
                <a:latin typeface="Arial"/>
                <a:ea typeface="Arial"/>
                <a:cs typeface="Arial"/>
                <a:sym typeface="Arial"/>
              </a:rPr>
              <a:t>TestCase</a:t>
            </a:r>
            <a:r>
              <a:rPr lang="bg" sz="1200">
                <a:solidFill>
                  <a:srgbClr val="222222"/>
                </a:solidFill>
                <a:highlight>
                  <a:srgbClr val="FFFFFF"/>
                </a:highlight>
                <a:latin typeface="Arial"/>
                <a:ea typeface="Arial"/>
                <a:cs typeface="Arial"/>
                <a:sym typeface="Arial"/>
              </a:rPr>
              <a:t> implementations to group tests together according to the features they test.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unittest</a:t>
            </a:r>
            <a:r>
              <a:rPr lang="bg" sz="1200">
                <a:solidFill>
                  <a:srgbClr val="222222"/>
                </a:solidFill>
                <a:highlight>
                  <a:srgbClr val="FFFFFF"/>
                </a:highlight>
                <a:latin typeface="Arial"/>
                <a:ea typeface="Arial"/>
                <a:cs typeface="Arial"/>
                <a:sym typeface="Arial"/>
              </a:rPr>
              <a:t> provides a mechanism for this: the </a:t>
            </a:r>
            <a:r>
              <a:rPr b="1" i="1" lang="bg" sz="1200">
                <a:solidFill>
                  <a:srgbClr val="222222"/>
                </a:solidFill>
                <a:highlight>
                  <a:srgbClr val="FFFFFF"/>
                </a:highlight>
                <a:latin typeface="Arial"/>
                <a:ea typeface="Arial"/>
                <a:cs typeface="Arial"/>
                <a:sym typeface="Arial"/>
              </a:rPr>
              <a:t>test suite</a:t>
            </a:r>
            <a:r>
              <a:rPr lang="bg" sz="1200">
                <a:solidFill>
                  <a:srgbClr val="222222"/>
                </a:solidFill>
                <a:highlight>
                  <a:srgbClr val="FFFFFF"/>
                </a:highlight>
                <a:latin typeface="Arial"/>
                <a:ea typeface="Arial"/>
                <a:cs typeface="Arial"/>
                <a:sym typeface="Arial"/>
              </a:rPr>
              <a:t>, represented by </a:t>
            </a:r>
            <a:r>
              <a:rPr lang="bg" sz="1150">
                <a:solidFill>
                  <a:srgbClr val="0072AA"/>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unittest</a:t>
            </a:r>
            <a:r>
              <a:rPr lang="bg" sz="1200">
                <a:solidFill>
                  <a:srgbClr val="222222"/>
                </a:solidFill>
                <a:highlight>
                  <a:srgbClr val="FFFFFF"/>
                </a:highlight>
                <a:latin typeface="Arial"/>
                <a:ea typeface="Arial"/>
                <a:cs typeface="Arial"/>
                <a:sym typeface="Arial"/>
              </a:rPr>
              <a:t>’s </a:t>
            </a:r>
            <a:r>
              <a:rPr lang="bg" sz="1150">
                <a:solidFill>
                  <a:srgbClr val="0072AA"/>
                </a:solidFill>
                <a:highlight>
                  <a:srgbClr val="FFFFFF"/>
                </a:highlight>
                <a:uFill>
                  <a:noFill/>
                </a:uFill>
                <a:latin typeface="Courier New"/>
                <a:ea typeface="Courier New"/>
                <a:cs typeface="Courier New"/>
                <a:sym typeface="Courier New"/>
                <a:hlinkClick r:id="rId9">
                  <a:extLst>
                    <a:ext uri="{A12FA001-AC4F-418D-AE19-62706E023703}">
                      <ahyp:hlinkClr val="tx"/>
                    </a:ext>
                  </a:extLst>
                </a:hlinkClick>
              </a:rPr>
              <a:t>TestSuite</a:t>
            </a:r>
            <a:r>
              <a:rPr lang="bg" sz="1200">
                <a:solidFill>
                  <a:srgbClr val="222222"/>
                </a:solidFill>
                <a:highlight>
                  <a:srgbClr val="FFFFFF"/>
                </a:highlight>
                <a:latin typeface="Arial"/>
                <a:ea typeface="Arial"/>
                <a:cs typeface="Arial"/>
                <a:sym typeface="Arial"/>
              </a:rPr>
              <a:t> class. In most cases, calling </a:t>
            </a:r>
            <a:r>
              <a:rPr lang="bg" sz="1150">
                <a:solidFill>
                  <a:srgbClr val="0072AA"/>
                </a:solidFill>
                <a:highlight>
                  <a:srgbClr val="FFFFFF"/>
                </a:highlight>
                <a:uFill>
                  <a:noFill/>
                </a:uFill>
                <a:latin typeface="Courier New"/>
                <a:ea typeface="Courier New"/>
                <a:cs typeface="Courier New"/>
                <a:sym typeface="Courier New"/>
                <a:hlinkClick r:id="rId10">
                  <a:extLst>
                    <a:ext uri="{A12FA001-AC4F-418D-AE19-62706E023703}">
                      <ahyp:hlinkClr val="tx"/>
                    </a:ext>
                  </a:extLst>
                </a:hlinkClick>
              </a:rPr>
              <a:t>unittest.main()</a:t>
            </a:r>
            <a:r>
              <a:rPr lang="bg" sz="1200">
                <a:solidFill>
                  <a:srgbClr val="222222"/>
                </a:solidFill>
                <a:highlight>
                  <a:srgbClr val="FFFFFF"/>
                </a:highlight>
                <a:latin typeface="Arial"/>
                <a:ea typeface="Arial"/>
                <a:cs typeface="Arial"/>
                <a:sym typeface="Arial"/>
              </a:rPr>
              <a:t> will do the right thing and collect all the module’s test cases for you and execute them.</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1"/>
          <p:cNvSpPr txBox="1"/>
          <p:nvPr>
            <p:ph idx="1" type="body"/>
          </p:nvPr>
        </p:nvSpPr>
        <p:spPr>
          <a:xfrm>
            <a:off x="1303800" y="257925"/>
            <a:ext cx="7030500" cy="42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However, should you want to customize the building of your test suite, you can do it yourself:</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suite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suite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TestSuite()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suite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addTest(WidgetTestCase(</a:t>
            </a:r>
            <a:r>
              <a:rPr lang="bg" sz="1150">
                <a:solidFill>
                  <a:srgbClr val="BA2121"/>
                </a:solidFill>
                <a:highlight>
                  <a:srgbClr val="EEFFCC"/>
                </a:highlight>
                <a:latin typeface="Courier New"/>
                <a:ea typeface="Courier New"/>
                <a:cs typeface="Courier New"/>
                <a:sym typeface="Courier New"/>
              </a:rPr>
              <a:t>'test_default_widget_size'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suite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addTest(WidgetTestCase(</a:t>
            </a:r>
            <a:r>
              <a:rPr lang="bg" sz="1150">
                <a:solidFill>
                  <a:srgbClr val="BA2121"/>
                </a:solidFill>
                <a:highlight>
                  <a:srgbClr val="EEFFCC"/>
                </a:highlight>
                <a:latin typeface="Courier New"/>
                <a:ea typeface="Courier New"/>
                <a:cs typeface="Courier New"/>
                <a:sym typeface="Courier New"/>
              </a:rPr>
              <a:t>'test_widget_resize'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suite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if</a:t>
            </a:r>
            <a:r>
              <a:rPr lang="bg" sz="1150">
                <a:solidFill>
                  <a:srgbClr val="333333"/>
                </a:solidFill>
                <a:highlight>
                  <a:srgbClr val="EEFFCC"/>
                </a:highlight>
                <a:latin typeface="Courier New"/>
                <a:ea typeface="Courier New"/>
                <a:cs typeface="Courier New"/>
                <a:sym typeface="Courier New"/>
              </a:rPr>
              <a:t> </a:t>
            </a:r>
            <a:r>
              <a:rPr lang="bg" sz="1150">
                <a:solidFill>
                  <a:srgbClr val="19177C"/>
                </a:solidFill>
                <a:highlight>
                  <a:srgbClr val="EEFFCC"/>
                </a:highlight>
                <a:latin typeface="Courier New"/>
                <a:ea typeface="Courier New"/>
                <a:cs typeface="Courier New"/>
                <a:sym typeface="Courier New"/>
              </a:rPr>
              <a:t>__name__</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'__main__'</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runner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TextTestRunner()</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runner</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run(suite())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idx="1" type="body"/>
          </p:nvPr>
        </p:nvSpPr>
        <p:spPr>
          <a:xfrm>
            <a:off x="1303800" y="252950"/>
            <a:ext cx="7030500" cy="42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But why test? Do we really need to test? What if we didn't test?</a:t>
            </a:r>
            <a:endParaRPr/>
          </a:p>
          <a:p>
            <a:pPr indent="0" lvl="0" marL="0" rtl="0" algn="l">
              <a:spcBef>
                <a:spcPts val="1200"/>
              </a:spcBef>
              <a:spcAft>
                <a:spcPts val="0"/>
              </a:spcAft>
              <a:buNone/>
            </a:pPr>
            <a:r>
              <a:rPr lang="bg"/>
              <a:t>To answer those questions, write a tic-tac-toe game from scratch without any testing at all. Don't run it until it is completely written, start to finish. </a:t>
            </a:r>
            <a:endParaRPr/>
          </a:p>
          <a:p>
            <a:pPr indent="0" lvl="0" marL="0" rtl="0" algn="l">
              <a:spcBef>
                <a:spcPts val="1200"/>
              </a:spcBef>
              <a:spcAft>
                <a:spcPts val="0"/>
              </a:spcAft>
              <a:buNone/>
            </a:pPr>
            <a:r>
              <a:rPr lang="bg"/>
              <a:t>Tic-tac-toe is fairly simple to implement if you make both players human players (no artificial intelligence). </a:t>
            </a:r>
            <a:endParaRPr/>
          </a:p>
          <a:p>
            <a:pPr indent="0" lvl="0" marL="0" rtl="0" algn="l">
              <a:spcBef>
                <a:spcPts val="1200"/>
              </a:spcBef>
              <a:spcAft>
                <a:spcPts val="0"/>
              </a:spcAft>
              <a:buNone/>
            </a:pPr>
            <a:r>
              <a:rPr lang="bg"/>
              <a:t>You don't even have to try to calculate who the winner is. </a:t>
            </a:r>
            <a:endParaRPr/>
          </a:p>
          <a:p>
            <a:pPr indent="0" lvl="0" marL="0" rtl="0" algn="l">
              <a:spcBef>
                <a:spcPts val="1200"/>
              </a:spcBef>
              <a:spcAft>
                <a:spcPts val="1200"/>
              </a:spcAft>
              <a:buNone/>
            </a:pPr>
            <a:r>
              <a:rPr lang="bg"/>
              <a:t>Now run your program. And fix all the errors. How many were there? It is a bit of hard to catch all the errors, isn’t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idx="1" type="body"/>
          </p:nvPr>
        </p:nvSpPr>
        <p:spPr>
          <a:xfrm>
            <a:off x="1303800" y="233125"/>
            <a:ext cx="7030500" cy="42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You can place the definitions of test cases and test suites in the same modules as the code they are to test (such as </a:t>
            </a:r>
            <a:r>
              <a:rPr lang="bg" sz="1150">
                <a:solidFill>
                  <a:srgbClr val="222222"/>
                </a:solidFill>
                <a:highlight>
                  <a:srgbClr val="ECF0F3"/>
                </a:highlight>
                <a:latin typeface="Courier New"/>
                <a:ea typeface="Courier New"/>
                <a:cs typeface="Courier New"/>
                <a:sym typeface="Courier New"/>
              </a:rPr>
              <a:t>widget.py</a:t>
            </a:r>
            <a:r>
              <a:rPr lang="bg" sz="1200">
                <a:solidFill>
                  <a:srgbClr val="222222"/>
                </a:solidFill>
                <a:highlight>
                  <a:srgbClr val="FFFFFF"/>
                </a:highlight>
                <a:latin typeface="Arial"/>
                <a:ea typeface="Arial"/>
                <a:cs typeface="Arial"/>
                <a:sym typeface="Arial"/>
              </a:rPr>
              <a:t>), but there are several advantages to placing the test code in a separate module, such as </a:t>
            </a:r>
            <a:r>
              <a:rPr lang="bg" sz="1150">
                <a:solidFill>
                  <a:srgbClr val="222222"/>
                </a:solidFill>
                <a:highlight>
                  <a:srgbClr val="ECF0F3"/>
                </a:highlight>
                <a:latin typeface="Courier New"/>
                <a:ea typeface="Courier New"/>
                <a:cs typeface="Courier New"/>
                <a:sym typeface="Courier New"/>
              </a:rPr>
              <a:t>test_widget.py</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120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The test module can be run standalone from the command line.</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The test code can more easily be separated from shipped code.</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There is less temptation to change test code to fit the code it tests without a good reason.</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Test code should be modified much less frequently than the code it tests.</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Tested code can be refactored more easily.</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Tests for modules written in C must be in separate modules anyway, so why not be consistent?</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If the testing strategy changes, there is no need to change the source code.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3"/>
          <p:cNvSpPr txBox="1"/>
          <p:nvPr>
            <p:ph type="title"/>
          </p:nvPr>
        </p:nvSpPr>
        <p:spPr>
          <a:xfrm>
            <a:off x="1303800" y="221600"/>
            <a:ext cx="7030500" cy="547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0" lang="bg" sz="1900">
                <a:solidFill>
                  <a:srgbClr val="1A1A1A"/>
                </a:solidFill>
                <a:highlight>
                  <a:srgbClr val="FFFFFF"/>
                </a:highlight>
                <a:latin typeface="Arial"/>
                <a:ea typeface="Arial"/>
                <a:cs typeface="Arial"/>
                <a:sym typeface="Arial"/>
              </a:rPr>
              <a:t>Re-using old test code</a:t>
            </a:r>
            <a:endParaRPr/>
          </a:p>
        </p:txBody>
      </p:sp>
      <p:sp>
        <p:nvSpPr>
          <p:cNvPr id="486" name="Google Shape;486;p53"/>
          <p:cNvSpPr txBox="1"/>
          <p:nvPr>
            <p:ph idx="1" type="body"/>
          </p:nvPr>
        </p:nvSpPr>
        <p:spPr>
          <a:xfrm>
            <a:off x="1303800" y="699350"/>
            <a:ext cx="7030500" cy="38322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Some users will find that they have existing test code that they would like to run from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unittest</a:t>
            </a:r>
            <a:r>
              <a:rPr lang="bg" sz="1200">
                <a:solidFill>
                  <a:srgbClr val="222222"/>
                </a:solidFill>
                <a:highlight>
                  <a:srgbClr val="FFFFFF"/>
                </a:highlight>
                <a:latin typeface="Arial"/>
                <a:ea typeface="Arial"/>
                <a:cs typeface="Arial"/>
                <a:sym typeface="Arial"/>
              </a:rPr>
              <a:t>, without converting every old test function to a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TestCase</a:t>
            </a:r>
            <a:r>
              <a:rPr lang="bg" sz="1200">
                <a:solidFill>
                  <a:srgbClr val="222222"/>
                </a:solidFill>
                <a:highlight>
                  <a:srgbClr val="FFFFFF"/>
                </a:highlight>
                <a:latin typeface="Arial"/>
                <a:ea typeface="Arial"/>
                <a:cs typeface="Arial"/>
                <a:sym typeface="Arial"/>
              </a:rPr>
              <a:t> subclass.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For this reason,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unittest</a:t>
            </a:r>
            <a:r>
              <a:rPr lang="bg" sz="1200">
                <a:solidFill>
                  <a:srgbClr val="222222"/>
                </a:solidFill>
                <a:highlight>
                  <a:srgbClr val="FFFFFF"/>
                </a:highlight>
                <a:latin typeface="Arial"/>
                <a:ea typeface="Arial"/>
                <a:cs typeface="Arial"/>
                <a:sym typeface="Arial"/>
              </a:rPr>
              <a:t> provides a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FunctionTestCase</a:t>
            </a:r>
            <a:r>
              <a:rPr lang="bg" sz="1200">
                <a:solidFill>
                  <a:srgbClr val="222222"/>
                </a:solidFill>
                <a:highlight>
                  <a:srgbClr val="FFFFFF"/>
                </a:highlight>
                <a:latin typeface="Arial"/>
                <a:ea typeface="Arial"/>
                <a:cs typeface="Arial"/>
                <a:sym typeface="Arial"/>
              </a:rPr>
              <a:t> class. This subclass of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TestCase</a:t>
            </a:r>
            <a:r>
              <a:rPr lang="bg" sz="1200">
                <a:solidFill>
                  <a:srgbClr val="222222"/>
                </a:solidFill>
                <a:highlight>
                  <a:srgbClr val="FFFFFF"/>
                </a:highlight>
                <a:latin typeface="Arial"/>
                <a:ea typeface="Arial"/>
                <a:cs typeface="Arial"/>
                <a:sym typeface="Arial"/>
              </a:rPr>
              <a:t> can be used to wrap an existing test function. Set-up and tear-down functions can also be provided.</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Given the following test function:</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testSomething</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something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makeSomething()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assert</a:t>
            </a:r>
            <a:r>
              <a:rPr lang="bg" sz="1150">
                <a:solidFill>
                  <a:srgbClr val="333333"/>
                </a:solidFill>
                <a:highlight>
                  <a:srgbClr val="EEFFCC"/>
                </a:highlight>
                <a:latin typeface="Courier New"/>
                <a:ea typeface="Courier New"/>
                <a:cs typeface="Courier New"/>
                <a:sym typeface="Courier New"/>
              </a:rPr>
              <a:t> something</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name </a:t>
            </a:r>
            <a:r>
              <a:rPr b="1" lang="bg" sz="1150">
                <a:solidFill>
                  <a:srgbClr val="AA22FF"/>
                </a:solidFill>
                <a:highlight>
                  <a:srgbClr val="EEFFCC"/>
                </a:highlight>
                <a:latin typeface="Courier New"/>
                <a:ea typeface="Courier New"/>
                <a:cs typeface="Courier New"/>
                <a:sym typeface="Courier New"/>
              </a:rPr>
              <a:t>is</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not</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None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a:t>
            </a:r>
            <a:endParaRPr i="1" sz="1150">
              <a:solidFill>
                <a:srgbClr val="408080"/>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idx="1" type="body"/>
          </p:nvPr>
        </p:nvSpPr>
        <p:spPr>
          <a:xfrm>
            <a:off x="1303800" y="248000"/>
            <a:ext cx="7030500" cy="42837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one can create an equivalent test case instance as follows, with optional set-up and tear-down methods: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testcase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FunctionTestCase(</a:t>
            </a:r>
            <a:endParaRPr sz="1150">
              <a:solidFill>
                <a:srgbClr val="333333"/>
              </a:solidFill>
              <a:highlight>
                <a:srgbClr val="EEFFCC"/>
              </a:highlight>
              <a:latin typeface="Courier New"/>
              <a:ea typeface="Courier New"/>
              <a:cs typeface="Courier New"/>
              <a:sym typeface="Courier New"/>
            </a:endParaRPr>
          </a:p>
          <a:p>
            <a:pPr indent="45720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testSomething,</a:t>
            </a:r>
            <a:endParaRPr sz="1150">
              <a:solidFill>
                <a:srgbClr val="333333"/>
              </a:solidFill>
              <a:highlight>
                <a:srgbClr val="EEFFCC"/>
              </a:highlight>
              <a:latin typeface="Courier New"/>
              <a:ea typeface="Courier New"/>
              <a:cs typeface="Courier New"/>
              <a:sym typeface="Courier New"/>
            </a:endParaRPr>
          </a:p>
          <a:p>
            <a:pPr indent="45720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setUp</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makeSomethingDB,</a:t>
            </a:r>
            <a:endParaRPr sz="1150">
              <a:solidFill>
                <a:srgbClr val="333333"/>
              </a:solidFill>
              <a:highlight>
                <a:srgbClr val="EEFFCC"/>
              </a:highlight>
              <a:latin typeface="Courier New"/>
              <a:ea typeface="Courier New"/>
              <a:cs typeface="Courier New"/>
              <a:sym typeface="Courier New"/>
            </a:endParaRPr>
          </a:p>
          <a:p>
            <a:pPr indent="40640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tearDown</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deleteSomethingDB,</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100"/>
              </a:spcBef>
              <a:spcAft>
                <a:spcPts val="0"/>
              </a:spcAft>
              <a:buNone/>
            </a:pP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100"/>
              </a:spcBef>
              <a:spcAft>
                <a:spcPts val="0"/>
              </a:spcAft>
              <a:buNone/>
            </a:pPr>
            <a:r>
              <a:rPr b="1" lang="bg" sz="1200">
                <a:solidFill>
                  <a:srgbClr val="222222"/>
                </a:solidFill>
                <a:latin typeface="Arial"/>
                <a:ea typeface="Arial"/>
                <a:cs typeface="Arial"/>
                <a:sym typeface="Arial"/>
              </a:rPr>
              <a:t>Note</a:t>
            </a:r>
            <a:r>
              <a:rPr lang="bg" sz="1200">
                <a:solidFill>
                  <a:srgbClr val="222222"/>
                </a:solidFill>
                <a:highlight>
                  <a:schemeClr val="lt1"/>
                </a:highlight>
                <a:latin typeface="Arial"/>
                <a:ea typeface="Arial"/>
                <a:cs typeface="Arial"/>
                <a:sym typeface="Arial"/>
              </a:rPr>
              <a:t>: </a:t>
            </a:r>
            <a:r>
              <a:rPr lang="bg" sz="1200">
                <a:solidFill>
                  <a:srgbClr val="222222"/>
                </a:solidFill>
                <a:latin typeface="Arial"/>
                <a:ea typeface="Arial"/>
                <a:cs typeface="Arial"/>
                <a:sym typeface="Arial"/>
              </a:rPr>
              <a:t>Even though </a:t>
            </a:r>
            <a:r>
              <a:rPr lang="bg" sz="1150">
                <a:solidFill>
                  <a:srgbClr val="0072AA"/>
                </a:solidFill>
                <a:highlight>
                  <a:srgbClr val="D6D6D6"/>
                </a:highlight>
                <a:uFill>
                  <a:noFill/>
                </a:uFill>
                <a:latin typeface="Courier New"/>
                <a:ea typeface="Courier New"/>
                <a:cs typeface="Courier New"/>
                <a:sym typeface="Courier New"/>
                <a:hlinkClick r:id="rId3">
                  <a:extLst>
                    <a:ext uri="{A12FA001-AC4F-418D-AE19-62706E023703}">
                      <ahyp:hlinkClr val="tx"/>
                    </a:ext>
                  </a:extLst>
                </a:hlinkClick>
              </a:rPr>
              <a:t>FunctionTestCase</a:t>
            </a:r>
            <a:r>
              <a:rPr lang="bg" sz="1200">
                <a:solidFill>
                  <a:srgbClr val="222222"/>
                </a:solidFill>
                <a:latin typeface="Arial"/>
                <a:ea typeface="Arial"/>
                <a:cs typeface="Arial"/>
                <a:sym typeface="Arial"/>
              </a:rPr>
              <a:t> can be used to quickly convert an existing test base over to a </a:t>
            </a:r>
            <a:r>
              <a:rPr lang="bg" sz="1150">
                <a:solidFill>
                  <a:srgbClr val="0072AA"/>
                </a:solidFill>
                <a:highlight>
                  <a:srgbClr val="D6D6D6"/>
                </a:highlight>
                <a:uFill>
                  <a:noFill/>
                </a:uFill>
                <a:latin typeface="Courier New"/>
                <a:ea typeface="Courier New"/>
                <a:cs typeface="Courier New"/>
                <a:sym typeface="Courier New"/>
                <a:hlinkClick r:id="rId4">
                  <a:extLst>
                    <a:ext uri="{A12FA001-AC4F-418D-AE19-62706E023703}">
                      <ahyp:hlinkClr val="tx"/>
                    </a:ext>
                  </a:extLst>
                </a:hlinkClick>
              </a:rPr>
              <a:t>unittest</a:t>
            </a:r>
            <a:r>
              <a:rPr lang="bg" sz="1200">
                <a:solidFill>
                  <a:srgbClr val="222222"/>
                </a:solidFill>
                <a:latin typeface="Arial"/>
                <a:ea typeface="Arial"/>
                <a:cs typeface="Arial"/>
                <a:sym typeface="Arial"/>
              </a:rPr>
              <a:t>-based system, this approach is not recommended. Taking the time to set up proper </a:t>
            </a:r>
            <a:r>
              <a:rPr lang="bg" sz="1150">
                <a:solidFill>
                  <a:srgbClr val="0072AA"/>
                </a:solidFill>
                <a:highlight>
                  <a:srgbClr val="D6D6D6"/>
                </a:highlight>
                <a:uFill>
                  <a:noFill/>
                </a:uFill>
                <a:latin typeface="Courier New"/>
                <a:ea typeface="Courier New"/>
                <a:cs typeface="Courier New"/>
                <a:sym typeface="Courier New"/>
                <a:hlinkClick r:id="rId5">
                  <a:extLst>
                    <a:ext uri="{A12FA001-AC4F-418D-AE19-62706E023703}">
                      <ahyp:hlinkClr val="tx"/>
                    </a:ext>
                  </a:extLst>
                </a:hlinkClick>
              </a:rPr>
              <a:t>TestCase</a:t>
            </a:r>
            <a:r>
              <a:rPr lang="bg" sz="1200">
                <a:solidFill>
                  <a:srgbClr val="222222"/>
                </a:solidFill>
                <a:latin typeface="Arial"/>
                <a:ea typeface="Arial"/>
                <a:cs typeface="Arial"/>
                <a:sym typeface="Arial"/>
              </a:rPr>
              <a:t> subclasses will make future test refactorings infinitely easier.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1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5"/>
          <p:cNvSpPr txBox="1"/>
          <p:nvPr>
            <p:ph type="title"/>
          </p:nvPr>
        </p:nvSpPr>
        <p:spPr>
          <a:xfrm>
            <a:off x="1303800" y="201775"/>
            <a:ext cx="7030500" cy="64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Ignoring broken tests</a:t>
            </a:r>
            <a:endParaRPr/>
          </a:p>
        </p:txBody>
      </p:sp>
      <p:sp>
        <p:nvSpPr>
          <p:cNvPr id="497" name="Google Shape;497;p55"/>
          <p:cNvSpPr txBox="1"/>
          <p:nvPr>
            <p:ph idx="1" type="body"/>
          </p:nvPr>
        </p:nvSpPr>
        <p:spPr>
          <a:xfrm>
            <a:off x="1303800" y="882875"/>
            <a:ext cx="7030500" cy="36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Sometimes, a test is known to fail, but we don't want the test suite to report the failure. </a:t>
            </a:r>
            <a:endParaRPr/>
          </a:p>
          <a:p>
            <a:pPr indent="0" lvl="0" marL="0" rtl="0" algn="l">
              <a:spcBef>
                <a:spcPts val="1200"/>
              </a:spcBef>
              <a:spcAft>
                <a:spcPts val="0"/>
              </a:spcAft>
              <a:buNone/>
            </a:pPr>
            <a:r>
              <a:rPr lang="bg"/>
              <a:t>This may be because a broken or unfinished feature has tests written, but we aren't currently focusing on improving it. </a:t>
            </a:r>
            <a:endParaRPr/>
          </a:p>
          <a:p>
            <a:pPr indent="0" lvl="0" marL="0" rtl="0" algn="l">
              <a:spcBef>
                <a:spcPts val="1200"/>
              </a:spcBef>
              <a:spcAft>
                <a:spcPts val="0"/>
              </a:spcAft>
              <a:buNone/>
            </a:pPr>
            <a:r>
              <a:rPr lang="bg"/>
              <a:t>More often, it happens because a feature is only available on a certain platform, Python version, or for advanced versions of a specific library. </a:t>
            </a:r>
            <a:endParaRPr/>
          </a:p>
          <a:p>
            <a:pPr indent="0" lvl="0" marL="0" rtl="0" algn="l">
              <a:spcBef>
                <a:spcPts val="1200"/>
              </a:spcBef>
              <a:spcAft>
                <a:spcPts val="1200"/>
              </a:spcAft>
              <a:buNone/>
            </a:pPr>
            <a:r>
              <a:rPr lang="bg"/>
              <a:t>Python provides us with a few decorators to mark tests as expected to fail or to be skipped under known conditions.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6"/>
          <p:cNvSpPr txBox="1"/>
          <p:nvPr>
            <p:ph idx="1" type="body"/>
          </p:nvPr>
        </p:nvSpPr>
        <p:spPr>
          <a:xfrm>
            <a:off x="1303800" y="292650"/>
            <a:ext cx="7030500" cy="42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These decorators are as follows: </a:t>
            </a:r>
            <a:endParaRPr/>
          </a:p>
          <a:p>
            <a:pPr indent="-311150" lvl="0" marL="457200" rtl="0" algn="l">
              <a:spcBef>
                <a:spcPts val="1200"/>
              </a:spcBef>
              <a:spcAft>
                <a:spcPts val="0"/>
              </a:spcAft>
              <a:buSzPts val="1300"/>
              <a:buChar char="●"/>
            </a:pPr>
            <a:r>
              <a:rPr lang="bg"/>
              <a:t>expectedFailure() </a:t>
            </a:r>
            <a:endParaRPr/>
          </a:p>
          <a:p>
            <a:pPr indent="-311150" lvl="0" marL="457200" rtl="0" algn="l">
              <a:spcBef>
                <a:spcPts val="0"/>
              </a:spcBef>
              <a:spcAft>
                <a:spcPts val="0"/>
              </a:spcAft>
              <a:buSzPts val="1300"/>
              <a:buChar char="●"/>
            </a:pPr>
            <a:r>
              <a:rPr lang="bg"/>
              <a:t>skip(reason) </a:t>
            </a:r>
            <a:endParaRPr/>
          </a:p>
          <a:p>
            <a:pPr indent="-311150" lvl="0" marL="457200" rtl="0" algn="l">
              <a:spcBef>
                <a:spcPts val="0"/>
              </a:spcBef>
              <a:spcAft>
                <a:spcPts val="0"/>
              </a:spcAft>
              <a:buSzPts val="1300"/>
              <a:buChar char="●"/>
            </a:pPr>
            <a:r>
              <a:rPr lang="bg"/>
              <a:t>skipIf(condition, reason) </a:t>
            </a:r>
            <a:endParaRPr/>
          </a:p>
          <a:p>
            <a:pPr indent="-311150" lvl="0" marL="457200" rtl="0" algn="l">
              <a:spcBef>
                <a:spcPts val="0"/>
              </a:spcBef>
              <a:spcAft>
                <a:spcPts val="0"/>
              </a:spcAft>
              <a:buSzPts val="1300"/>
              <a:buChar char="●"/>
            </a:pPr>
            <a:r>
              <a:rPr lang="bg"/>
              <a:t>skipUnless(condition, reason)</a:t>
            </a:r>
            <a:endParaRPr/>
          </a:p>
          <a:p>
            <a:pPr indent="0" lvl="0" marL="0" rtl="0" algn="l">
              <a:spcBef>
                <a:spcPts val="1200"/>
              </a:spcBef>
              <a:spcAft>
                <a:spcPts val="0"/>
              </a:spcAft>
              <a:buNone/>
            </a:pPr>
            <a:r>
              <a:rPr lang="bg"/>
              <a:t>These are applied using the Python decorator syntax. </a:t>
            </a:r>
            <a:endParaRPr/>
          </a:p>
          <a:p>
            <a:pPr indent="0" lvl="0" marL="0" rtl="0" algn="l">
              <a:spcBef>
                <a:spcPts val="1200"/>
              </a:spcBef>
              <a:spcAft>
                <a:spcPts val="0"/>
              </a:spcAft>
              <a:buNone/>
            </a:pPr>
            <a:r>
              <a:rPr lang="bg"/>
              <a:t>The </a:t>
            </a:r>
            <a:r>
              <a:rPr b="1" lang="bg"/>
              <a:t>first</a:t>
            </a:r>
            <a:r>
              <a:rPr lang="bg"/>
              <a:t> one accepts no arguments, and simply tells the test runner not to record the test as a failure when it fails. </a:t>
            </a:r>
            <a:endParaRPr/>
          </a:p>
          <a:p>
            <a:pPr indent="0" lvl="0" marL="0" rtl="0" algn="l">
              <a:spcBef>
                <a:spcPts val="1200"/>
              </a:spcBef>
              <a:spcAft>
                <a:spcPts val="0"/>
              </a:spcAft>
              <a:buNone/>
            </a:pPr>
            <a:r>
              <a:rPr lang="bg"/>
              <a:t>The </a:t>
            </a:r>
            <a:r>
              <a:rPr b="1" lang="bg"/>
              <a:t>skip</a:t>
            </a:r>
            <a:r>
              <a:rPr lang="bg"/>
              <a:t> method goes one step further and doesn't even bother to run the test. </a:t>
            </a:r>
            <a:endParaRPr/>
          </a:p>
          <a:p>
            <a:pPr indent="0" lvl="0" marL="0" rtl="0" algn="l">
              <a:spcBef>
                <a:spcPts val="1200"/>
              </a:spcBef>
              <a:spcAft>
                <a:spcPts val="0"/>
              </a:spcAft>
              <a:buNone/>
            </a:pPr>
            <a:r>
              <a:rPr lang="bg"/>
              <a:t>It expects a single string argument describing why the test was skipped. </a:t>
            </a:r>
            <a:endParaRPr/>
          </a:p>
          <a:p>
            <a:pPr indent="0" lvl="0" marL="0" rtl="0" algn="l">
              <a:spcBef>
                <a:spcPts val="1200"/>
              </a:spcBef>
              <a:spcAft>
                <a:spcPts val="1200"/>
              </a:spcAft>
              <a:buNone/>
            </a:pPr>
            <a:r>
              <a:rPr lang="bg"/>
              <a:t>The </a:t>
            </a:r>
            <a:r>
              <a:rPr b="1" lang="bg"/>
              <a:t>other two</a:t>
            </a:r>
            <a:r>
              <a:rPr lang="bg"/>
              <a:t> decorators accept two arguments, one a Boolean expression that indicates whether or not the test should be run, and a similar description. In use, these three decorators might be applied as they are in the following code: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idx="1" type="body"/>
          </p:nvPr>
        </p:nvSpPr>
        <p:spPr>
          <a:xfrm>
            <a:off x="1303800" y="267850"/>
            <a:ext cx="7030500" cy="4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unittest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import </a:t>
            </a:r>
            <a:r>
              <a:rPr lang="bg" sz="1000">
                <a:solidFill>
                  <a:srgbClr val="A9B7C6"/>
                </a:solidFill>
                <a:highlight>
                  <a:schemeClr val="lt1"/>
                </a:highlight>
                <a:latin typeface="Courier New"/>
                <a:ea typeface="Courier New"/>
                <a:cs typeface="Courier New"/>
                <a:sym typeface="Courier New"/>
              </a:rPr>
              <a:t>sys</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class </a:t>
            </a:r>
            <a:r>
              <a:rPr lang="bg" sz="1000">
                <a:solidFill>
                  <a:srgbClr val="A9B7C6"/>
                </a:solidFill>
                <a:highlight>
                  <a:schemeClr val="lt1"/>
                </a:highlight>
                <a:latin typeface="Courier New"/>
                <a:ea typeface="Courier New"/>
                <a:cs typeface="Courier New"/>
                <a:sym typeface="Courier New"/>
              </a:rPr>
              <a:t>SkipTests(unittest.TestCase):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BBB529"/>
                </a:solidFill>
                <a:highlight>
                  <a:schemeClr val="lt1"/>
                </a:highlight>
                <a:latin typeface="Courier New"/>
                <a:ea typeface="Courier New"/>
                <a:cs typeface="Courier New"/>
                <a:sym typeface="Courier New"/>
              </a:rPr>
              <a:t>@unittest.expectedFailure</a:t>
            </a:r>
            <a:endParaRPr sz="1000">
              <a:solidFill>
                <a:srgbClr val="BBB52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BBB529"/>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test_fails</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CC7832"/>
                </a:solidFill>
                <a:highlight>
                  <a:schemeClr val="lt1"/>
                </a:highlight>
                <a:latin typeface="Courier New"/>
                <a:ea typeface="Courier New"/>
                <a:cs typeface="Courier New"/>
                <a:sym typeface="Courier New"/>
              </a:rPr>
              <a:t>False, True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BBB529"/>
                </a:solidFill>
                <a:highlight>
                  <a:schemeClr val="lt1"/>
                </a:highlight>
                <a:latin typeface="Courier New"/>
                <a:ea typeface="Courier New"/>
                <a:cs typeface="Courier New"/>
                <a:sym typeface="Courier New"/>
              </a:rPr>
              <a:t>@unittest.skip</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"Test is useless"</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test_skip</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CC7832"/>
                </a:solidFill>
                <a:highlight>
                  <a:schemeClr val="lt1"/>
                </a:highlight>
                <a:latin typeface="Courier New"/>
                <a:ea typeface="Courier New"/>
                <a:cs typeface="Courier New"/>
                <a:sym typeface="Courier New"/>
              </a:rPr>
              <a:t>False, True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idx="1" type="body"/>
          </p:nvPr>
        </p:nvSpPr>
        <p:spPr>
          <a:xfrm>
            <a:off x="1303800" y="238075"/>
            <a:ext cx="7030500" cy="4293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000">
                <a:solidFill>
                  <a:srgbClr val="BBB529"/>
                </a:solidFill>
                <a:highlight>
                  <a:schemeClr val="lt1"/>
                </a:highlight>
                <a:latin typeface="Courier New"/>
                <a:ea typeface="Courier New"/>
                <a:cs typeface="Courier New"/>
                <a:sym typeface="Courier New"/>
              </a:rPr>
              <a:t>@unittest.skipIf</a:t>
            </a:r>
            <a:r>
              <a:rPr lang="bg" sz="1000">
                <a:solidFill>
                  <a:srgbClr val="A9B7C6"/>
                </a:solidFill>
                <a:highlight>
                  <a:schemeClr val="lt1"/>
                </a:highlight>
                <a:latin typeface="Courier New"/>
                <a:ea typeface="Courier New"/>
                <a:cs typeface="Courier New"/>
                <a:sym typeface="Courier New"/>
              </a:rPr>
              <a:t>(sys.version_info.minor == </a:t>
            </a:r>
            <a:r>
              <a:rPr lang="bg" sz="1000">
                <a:solidFill>
                  <a:srgbClr val="6897BB"/>
                </a:solidFill>
                <a:highlight>
                  <a:schemeClr val="lt1"/>
                </a:highlight>
                <a:latin typeface="Courier New"/>
                <a:ea typeface="Courier New"/>
                <a:cs typeface="Courier New"/>
                <a:sym typeface="Courier New"/>
              </a:rPr>
              <a:t>4</a:t>
            </a:r>
            <a:r>
              <a:rPr lang="bg" sz="1000">
                <a:solidFill>
                  <a:srgbClr val="CC7832"/>
                </a:solidFill>
                <a:highlight>
                  <a:schemeClr val="lt1"/>
                </a:highlight>
                <a:latin typeface="Courier New"/>
                <a:ea typeface="Courier New"/>
                <a:cs typeface="Courier New"/>
                <a:sym typeface="Courier New"/>
              </a:rPr>
              <a:t>, </a:t>
            </a:r>
            <a:r>
              <a:rPr lang="bg" sz="1000">
                <a:solidFill>
                  <a:srgbClr val="6A8759"/>
                </a:solidFill>
                <a:highlight>
                  <a:schemeClr val="lt1"/>
                </a:highlight>
                <a:latin typeface="Courier New"/>
                <a:ea typeface="Courier New"/>
                <a:cs typeface="Courier New"/>
                <a:sym typeface="Courier New"/>
              </a:rPr>
              <a:t>"broken on 3.4"</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test_skipif</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CC7832"/>
                </a:solidFill>
                <a:highlight>
                  <a:schemeClr val="lt1"/>
                </a:highlight>
                <a:latin typeface="Courier New"/>
                <a:ea typeface="Courier New"/>
                <a:cs typeface="Courier New"/>
                <a:sym typeface="Courier New"/>
              </a:rPr>
              <a:t>False, True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BBB529"/>
                </a:solidFill>
                <a:highlight>
                  <a:schemeClr val="lt1"/>
                </a:highlight>
                <a:latin typeface="Courier New"/>
                <a:ea typeface="Courier New"/>
                <a:cs typeface="Courier New"/>
                <a:sym typeface="Courier New"/>
              </a:rPr>
              <a:t>@unittest.skipUnless</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sys.platform.startswith(</a:t>
            </a:r>
            <a:r>
              <a:rPr lang="bg" sz="1000">
                <a:solidFill>
                  <a:srgbClr val="6A8759"/>
                </a:solidFill>
                <a:highlight>
                  <a:schemeClr val="lt1"/>
                </a:highlight>
                <a:latin typeface="Courier New"/>
                <a:ea typeface="Courier New"/>
                <a:cs typeface="Courier New"/>
                <a:sym typeface="Courier New"/>
              </a:rPr>
              <a:t>"linux"</a:t>
            </a:r>
            <a:r>
              <a:rPr lang="bg" sz="1000">
                <a:solidFill>
                  <a:srgbClr val="A9B7C6"/>
                </a:solidFill>
                <a:highlight>
                  <a:schemeClr val="lt1"/>
                </a:highlight>
                <a:latin typeface="Courier New"/>
                <a:ea typeface="Courier New"/>
                <a:cs typeface="Courier New"/>
                <a:sym typeface="Courier New"/>
              </a:rPr>
              <a:t>)</a:t>
            </a:r>
            <a:r>
              <a:rPr lang="bg" sz="1000">
                <a:solidFill>
                  <a:srgbClr val="CC7832"/>
                </a:solidFill>
                <a:highlight>
                  <a:schemeClr val="lt1"/>
                </a:highlight>
                <a:latin typeface="Courier New"/>
                <a:ea typeface="Courier New"/>
                <a:cs typeface="Courier New"/>
                <a:sym typeface="Courier New"/>
              </a:rPr>
              <a:t>, </a:t>
            </a:r>
            <a:r>
              <a:rPr lang="bg" sz="1000">
                <a:solidFill>
                  <a:srgbClr val="6A8759"/>
                </a:solidFill>
                <a:highlight>
                  <a:schemeClr val="lt1"/>
                </a:highlight>
                <a:latin typeface="Courier New"/>
                <a:ea typeface="Courier New"/>
                <a:cs typeface="Courier New"/>
                <a:sym typeface="Courier New"/>
              </a:rPr>
              <a:t>"broken unless on linux",</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test_skipunless</a:t>
            </a:r>
            <a:r>
              <a:rPr lang="bg" sz="1000">
                <a:solidFill>
                  <a:srgbClr val="A9B7C6"/>
                </a:solidFill>
                <a:highlight>
                  <a:schemeClr val="lt1"/>
                </a:highlight>
                <a:latin typeface="Courier New"/>
                <a:ea typeface="Courier New"/>
                <a:cs typeface="Courier New"/>
                <a:sym typeface="Courier New"/>
              </a:rPr>
              <a:t>(</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94558D"/>
                </a:solidFill>
                <a:highlight>
                  <a:schemeClr val="lt1"/>
                </a:highlight>
                <a:latin typeface="Courier New"/>
                <a:ea typeface="Courier New"/>
                <a:cs typeface="Courier New"/>
                <a:sym typeface="Courier New"/>
              </a:rPr>
              <a:t>self</a:t>
            </a:r>
            <a:r>
              <a:rPr lang="bg" sz="1000">
                <a:solidFill>
                  <a:srgbClr val="A9B7C6"/>
                </a:solidFill>
                <a:highlight>
                  <a:schemeClr val="lt1"/>
                </a:highlight>
                <a:latin typeface="Courier New"/>
                <a:ea typeface="Courier New"/>
                <a:cs typeface="Courier New"/>
                <a:sym typeface="Courier New"/>
              </a:rPr>
              <a:t>.assertEqual(</a:t>
            </a:r>
            <a:r>
              <a:rPr lang="bg" sz="1000">
                <a:solidFill>
                  <a:srgbClr val="CC7832"/>
                </a:solidFill>
                <a:highlight>
                  <a:schemeClr val="lt1"/>
                </a:highlight>
                <a:latin typeface="Courier New"/>
                <a:ea typeface="Courier New"/>
                <a:cs typeface="Courier New"/>
                <a:sym typeface="Courier New"/>
              </a:rPr>
              <a:t>False, True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if </a:t>
            </a:r>
            <a:r>
              <a:rPr lang="bg" sz="1000">
                <a:solidFill>
                  <a:srgbClr val="A9B7C6"/>
                </a:solidFill>
                <a:highlight>
                  <a:schemeClr val="lt1"/>
                </a:highlight>
                <a:latin typeface="Courier New"/>
                <a:ea typeface="Courier New"/>
                <a:cs typeface="Courier New"/>
                <a:sym typeface="Courier New"/>
              </a:rPr>
              <a:t>__name__ == </a:t>
            </a:r>
            <a:r>
              <a:rPr lang="bg" sz="1000">
                <a:solidFill>
                  <a:srgbClr val="6A8759"/>
                </a:solidFill>
                <a:highlight>
                  <a:schemeClr val="lt1"/>
                </a:highlight>
                <a:latin typeface="Courier New"/>
                <a:ea typeface="Courier New"/>
                <a:cs typeface="Courier New"/>
                <a:sym typeface="Courier New"/>
              </a:rPr>
              <a:t>"__main__"</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unittest.main()</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9"/>
          <p:cNvSpPr txBox="1"/>
          <p:nvPr>
            <p:ph idx="1" type="body"/>
          </p:nvPr>
        </p:nvSpPr>
        <p:spPr>
          <a:xfrm>
            <a:off x="1303800" y="233125"/>
            <a:ext cx="7030500" cy="429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a:t>The first test fails, but it is reported as an expected failure; the second test is never run.</a:t>
            </a:r>
            <a:endParaRPr/>
          </a:p>
          <a:p>
            <a:pPr indent="0" lvl="0" marL="0" rtl="0" algn="l">
              <a:spcBef>
                <a:spcPts val="1200"/>
              </a:spcBef>
              <a:spcAft>
                <a:spcPts val="0"/>
              </a:spcAft>
              <a:buNone/>
            </a:pPr>
            <a:r>
              <a:rPr lang="bg"/>
              <a:t>The other two tests may or may not be run depending on the current Python version and operating system. </a:t>
            </a:r>
            <a:endParaRPr/>
          </a:p>
          <a:p>
            <a:pPr indent="0" lvl="0" marL="0" rtl="0" algn="l">
              <a:spcBef>
                <a:spcPts val="1200"/>
              </a:spcBef>
              <a:spcAft>
                <a:spcPts val="0"/>
              </a:spcAft>
              <a:buNone/>
            </a:pPr>
            <a:r>
              <a:rPr lang="bg"/>
              <a:t>On Ubuntu with Python 3.8, the output looks as follows:</a:t>
            </a:r>
            <a:endParaRPr/>
          </a:p>
          <a:p>
            <a:pPr indent="0" lvl="0" marL="0" rtl="0" algn="l">
              <a:spcBef>
                <a:spcPts val="1200"/>
              </a:spcBef>
              <a:spcAft>
                <a:spcPts val="0"/>
              </a:spcAft>
              <a:buNone/>
            </a:pPr>
            <a:r>
              <a:rPr lang="bg">
                <a:solidFill>
                  <a:srgbClr val="FF0000"/>
                </a:solidFill>
              </a:rPr>
              <a:t>.xsFF</a:t>
            </a:r>
            <a:endParaRPr>
              <a:solidFill>
                <a:srgbClr val="FF0000"/>
              </a:solidFill>
            </a:endParaRPr>
          </a:p>
          <a:p>
            <a:pPr indent="0" lvl="0" marL="0" rtl="0" algn="l">
              <a:spcBef>
                <a:spcPts val="1200"/>
              </a:spcBef>
              <a:spcAft>
                <a:spcPts val="0"/>
              </a:spcAft>
              <a:buNone/>
            </a:pPr>
            <a:r>
              <a:rPr lang="bg">
                <a:solidFill>
                  <a:srgbClr val="FF0000"/>
                </a:solidFill>
              </a:rPr>
              <a:t>======================================================================</a:t>
            </a:r>
            <a:endParaRPr>
              <a:solidFill>
                <a:srgbClr val="FF0000"/>
              </a:solidFill>
            </a:endParaRPr>
          </a:p>
          <a:p>
            <a:pPr indent="0" lvl="0" marL="0" rtl="0" algn="l">
              <a:spcBef>
                <a:spcPts val="1200"/>
              </a:spcBef>
              <a:spcAft>
                <a:spcPts val="0"/>
              </a:spcAft>
              <a:buNone/>
            </a:pPr>
            <a:r>
              <a:rPr lang="bg">
                <a:solidFill>
                  <a:srgbClr val="FF0000"/>
                </a:solidFill>
              </a:rPr>
              <a:t>FAIL: test_skipif (__main__.SkipTests)</a:t>
            </a:r>
            <a:endParaRPr>
              <a:solidFill>
                <a:srgbClr val="FF0000"/>
              </a:solidFill>
            </a:endParaRPr>
          </a:p>
          <a:p>
            <a:pPr indent="0" lvl="0" marL="0" rtl="0" algn="l">
              <a:spcBef>
                <a:spcPts val="1200"/>
              </a:spcBef>
              <a:spcAft>
                <a:spcPts val="0"/>
              </a:spcAft>
              <a:buNone/>
            </a:pPr>
            <a:r>
              <a:rPr lang="bg">
                <a:solidFill>
                  <a:srgbClr val="FF0000"/>
                </a:solidFill>
              </a:rPr>
              <a:t>----------------------------------------------------------------------</a:t>
            </a:r>
            <a:endParaRPr>
              <a:solidFill>
                <a:srgbClr val="FF0000"/>
              </a:solidFill>
            </a:endParaRPr>
          </a:p>
          <a:p>
            <a:pPr indent="0" lvl="0" marL="0" rtl="0" algn="l">
              <a:spcBef>
                <a:spcPts val="1200"/>
              </a:spcBef>
              <a:spcAft>
                <a:spcPts val="0"/>
              </a:spcAft>
              <a:buNone/>
            </a:pPr>
            <a:r>
              <a:rPr lang="bg">
                <a:solidFill>
                  <a:srgbClr val="FF0000"/>
                </a:solidFill>
              </a:rPr>
              <a:t>Traceback (most recent call last):</a:t>
            </a:r>
            <a:endParaRPr>
              <a:solidFill>
                <a:srgbClr val="FF0000"/>
              </a:solidFill>
            </a:endParaRPr>
          </a:p>
          <a:p>
            <a:pPr indent="0" lvl="0" marL="0" rtl="0" algn="l">
              <a:spcBef>
                <a:spcPts val="1200"/>
              </a:spcBef>
              <a:spcAft>
                <a:spcPts val="0"/>
              </a:spcAft>
              <a:buNone/>
            </a:pPr>
            <a:r>
              <a:rPr lang="bg">
                <a:solidFill>
                  <a:srgbClr val="FF0000"/>
                </a:solidFill>
              </a:rPr>
              <a:t>  File "/home/petar/.config/JetBrains/PyCharm2021.3/scratches/scratch_91.py", line 60, in test_skipif</a:t>
            </a:r>
            <a:endParaRPr>
              <a:solidFill>
                <a:srgbClr val="FF0000"/>
              </a:solidFill>
            </a:endParaRPr>
          </a:p>
          <a:p>
            <a:pPr indent="0" lvl="0" marL="0" rtl="0" algn="l">
              <a:spcBef>
                <a:spcPts val="1200"/>
              </a:spcBef>
              <a:spcAft>
                <a:spcPts val="0"/>
              </a:spcAft>
              <a:buNone/>
            </a:pPr>
            <a:r>
              <a:rPr lang="bg">
                <a:solidFill>
                  <a:srgbClr val="FF0000"/>
                </a:solidFill>
              </a:rPr>
              <a:t>    self.assertEqual(False, True)</a:t>
            </a:r>
            <a:endParaRPr>
              <a:solidFill>
                <a:srgbClr val="FF0000"/>
              </a:solidFill>
            </a:endParaRPr>
          </a:p>
          <a:p>
            <a:pPr indent="0" lvl="0" marL="0" rtl="0" algn="l">
              <a:spcBef>
                <a:spcPts val="1200"/>
              </a:spcBef>
              <a:spcAft>
                <a:spcPts val="0"/>
              </a:spcAft>
              <a:buNone/>
            </a:pPr>
            <a:r>
              <a:rPr lang="bg">
                <a:solidFill>
                  <a:srgbClr val="FF0000"/>
                </a:solidFill>
              </a:rPr>
              <a:t>AssertionError: False != True</a:t>
            </a:r>
            <a:endParaRPr>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txBox="1"/>
          <p:nvPr>
            <p:ph idx="1" type="body"/>
          </p:nvPr>
        </p:nvSpPr>
        <p:spPr>
          <a:xfrm>
            <a:off x="1303800" y="252950"/>
            <a:ext cx="7030500" cy="427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a:solidFill>
                  <a:srgbClr val="FF0000"/>
                </a:solidFill>
              </a:rPr>
              <a:t>======================================================================</a:t>
            </a:r>
            <a:endParaRPr>
              <a:solidFill>
                <a:srgbClr val="FF0000"/>
              </a:solidFill>
            </a:endParaRPr>
          </a:p>
          <a:p>
            <a:pPr indent="0" lvl="0" marL="0" rtl="0" algn="l">
              <a:spcBef>
                <a:spcPts val="1200"/>
              </a:spcBef>
              <a:spcAft>
                <a:spcPts val="0"/>
              </a:spcAft>
              <a:buNone/>
            </a:pPr>
            <a:r>
              <a:rPr lang="bg">
                <a:solidFill>
                  <a:srgbClr val="FF0000"/>
                </a:solidFill>
              </a:rPr>
              <a:t>FAIL: test_skipunless (__main__.SkipTests)</a:t>
            </a:r>
            <a:endParaRPr>
              <a:solidFill>
                <a:srgbClr val="FF0000"/>
              </a:solidFill>
            </a:endParaRPr>
          </a:p>
          <a:p>
            <a:pPr indent="0" lvl="0" marL="0" rtl="0" algn="l">
              <a:spcBef>
                <a:spcPts val="1200"/>
              </a:spcBef>
              <a:spcAft>
                <a:spcPts val="0"/>
              </a:spcAft>
              <a:buNone/>
            </a:pPr>
            <a:r>
              <a:rPr lang="bg">
                <a:solidFill>
                  <a:srgbClr val="FF0000"/>
                </a:solidFill>
              </a:rPr>
              <a:t>----------------------------------------------------------------------</a:t>
            </a:r>
            <a:endParaRPr>
              <a:solidFill>
                <a:srgbClr val="FF0000"/>
              </a:solidFill>
            </a:endParaRPr>
          </a:p>
          <a:p>
            <a:pPr indent="0" lvl="0" marL="0" rtl="0" algn="l">
              <a:spcBef>
                <a:spcPts val="1200"/>
              </a:spcBef>
              <a:spcAft>
                <a:spcPts val="0"/>
              </a:spcAft>
              <a:buNone/>
            </a:pPr>
            <a:r>
              <a:rPr lang="bg">
                <a:solidFill>
                  <a:srgbClr val="FF0000"/>
                </a:solidFill>
              </a:rPr>
              <a:t>Traceback (most recent call last):</a:t>
            </a:r>
            <a:endParaRPr>
              <a:solidFill>
                <a:srgbClr val="FF0000"/>
              </a:solidFill>
            </a:endParaRPr>
          </a:p>
          <a:p>
            <a:pPr indent="0" lvl="0" marL="0" rtl="0" algn="l">
              <a:spcBef>
                <a:spcPts val="1200"/>
              </a:spcBef>
              <a:spcAft>
                <a:spcPts val="0"/>
              </a:spcAft>
              <a:buNone/>
            </a:pPr>
            <a:r>
              <a:rPr lang="bg">
                <a:solidFill>
                  <a:srgbClr val="FF0000"/>
                </a:solidFill>
              </a:rPr>
              <a:t>  File "/home/petar/.config/JetBrains/PyCharm2021.3/scratches/scratch_91.py", line 66, in test_skipunless</a:t>
            </a:r>
            <a:endParaRPr>
              <a:solidFill>
                <a:srgbClr val="FF0000"/>
              </a:solidFill>
            </a:endParaRPr>
          </a:p>
          <a:p>
            <a:pPr indent="0" lvl="0" marL="0" rtl="0" algn="l">
              <a:spcBef>
                <a:spcPts val="1200"/>
              </a:spcBef>
              <a:spcAft>
                <a:spcPts val="0"/>
              </a:spcAft>
              <a:buNone/>
            </a:pPr>
            <a:r>
              <a:rPr lang="bg">
                <a:solidFill>
                  <a:srgbClr val="FF0000"/>
                </a:solidFill>
              </a:rPr>
              <a:t>    self.assertEqual(False, True)</a:t>
            </a:r>
            <a:endParaRPr>
              <a:solidFill>
                <a:srgbClr val="FF0000"/>
              </a:solidFill>
            </a:endParaRPr>
          </a:p>
          <a:p>
            <a:pPr indent="0" lvl="0" marL="0" rtl="0" algn="l">
              <a:spcBef>
                <a:spcPts val="1200"/>
              </a:spcBef>
              <a:spcAft>
                <a:spcPts val="0"/>
              </a:spcAft>
              <a:buNone/>
            </a:pPr>
            <a:r>
              <a:rPr lang="bg">
                <a:solidFill>
                  <a:srgbClr val="FF0000"/>
                </a:solidFill>
              </a:rPr>
              <a:t>AssertionError: False != True</a:t>
            </a:r>
            <a:endParaRPr>
              <a:solidFill>
                <a:srgbClr val="FF0000"/>
              </a:solidFill>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0"/>
              </a:spcAft>
              <a:buNone/>
            </a:pPr>
            <a:r>
              <a:rPr lang="bg">
                <a:solidFill>
                  <a:srgbClr val="FF0000"/>
                </a:solidFill>
              </a:rPr>
              <a:t>----------------------------------------------------------------------</a:t>
            </a:r>
            <a:endParaRPr>
              <a:solidFill>
                <a:srgbClr val="FF0000"/>
              </a:solidFill>
            </a:endParaRPr>
          </a:p>
          <a:p>
            <a:pPr indent="0" lvl="0" marL="0" rtl="0" algn="l">
              <a:spcBef>
                <a:spcPts val="1200"/>
              </a:spcBef>
              <a:spcAft>
                <a:spcPts val="0"/>
              </a:spcAft>
              <a:buNone/>
            </a:pPr>
            <a:r>
              <a:rPr lang="bg">
                <a:solidFill>
                  <a:srgbClr val="FF0000"/>
                </a:solidFill>
              </a:rPr>
              <a:t>Ran 5 tests in 0.001s</a:t>
            </a:r>
            <a:endParaRPr>
              <a:solidFill>
                <a:srgbClr val="FF0000"/>
              </a:solidFill>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0"/>
              </a:spcAft>
              <a:buNone/>
            </a:pPr>
            <a:r>
              <a:rPr lang="bg">
                <a:solidFill>
                  <a:srgbClr val="FF0000"/>
                </a:solidFill>
              </a:rPr>
              <a:t>FAILED (failures=2, skipped=1, expected failures=1)</a:t>
            </a:r>
            <a:endParaRPr>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1"/>
          <p:cNvSpPr txBox="1"/>
          <p:nvPr>
            <p:ph idx="1" type="body"/>
          </p:nvPr>
        </p:nvSpPr>
        <p:spPr>
          <a:xfrm>
            <a:off x="1303800" y="272800"/>
            <a:ext cx="7030500" cy="42588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Classes can be skipped just like methods: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AA22FF"/>
                </a:solidFill>
                <a:highlight>
                  <a:srgbClr val="EEFFCC"/>
                </a:highlight>
                <a:latin typeface="Courier New"/>
                <a:ea typeface="Courier New"/>
                <a:cs typeface="Courier New"/>
                <a:sym typeface="Courier New"/>
              </a:rPr>
              <a:t>@unittest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skip(</a:t>
            </a:r>
            <a:r>
              <a:rPr lang="bg" sz="1150">
                <a:solidFill>
                  <a:srgbClr val="BA2121"/>
                </a:solidFill>
                <a:highlight>
                  <a:srgbClr val="EEFFCC"/>
                </a:highlight>
                <a:latin typeface="Courier New"/>
                <a:ea typeface="Courier New"/>
                <a:cs typeface="Courier New"/>
                <a:sym typeface="Courier New"/>
              </a:rPr>
              <a:t>"showing class skipping"</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class</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MySkippedTestCase</a:t>
            </a:r>
            <a:r>
              <a:rPr lang="bg" sz="1150">
                <a:solidFill>
                  <a:srgbClr val="333333"/>
                </a:solidFill>
                <a:highlight>
                  <a:srgbClr val="EEFFCC"/>
                </a:highlight>
                <a:latin typeface="Courier New"/>
                <a:ea typeface="Courier New"/>
                <a:cs typeface="Courier New"/>
                <a:sym typeface="Courier New"/>
              </a:rPr>
              <a:t>(unittest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TestCase):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test_not_run</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self</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pass</a:t>
            </a:r>
            <a:endParaRPr b="1" sz="1150">
              <a:solidFill>
                <a:srgbClr val="008000"/>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t’s easy to roll your own skipping decorators by making a decorator that calls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skip()</a:t>
            </a:r>
            <a:r>
              <a:rPr lang="bg" sz="1200">
                <a:solidFill>
                  <a:srgbClr val="222222"/>
                </a:solidFill>
                <a:highlight>
                  <a:srgbClr val="FFFFFF"/>
                </a:highlight>
                <a:latin typeface="Arial"/>
                <a:ea typeface="Arial"/>
                <a:cs typeface="Arial"/>
                <a:sym typeface="Arial"/>
              </a:rPr>
              <a:t> on the test when it wants it to be skipped. This decorator skips the test unless the passed object has a certain attribute: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skipUnlessHasattr</a:t>
            </a:r>
            <a:r>
              <a:rPr lang="bg" sz="1150">
                <a:solidFill>
                  <a:srgbClr val="333333"/>
                </a:solidFill>
                <a:highlight>
                  <a:srgbClr val="EEFFCC"/>
                </a:highlight>
                <a:latin typeface="Courier New"/>
                <a:ea typeface="Courier New"/>
                <a:cs typeface="Courier New"/>
                <a:sym typeface="Courier New"/>
              </a:rPr>
              <a:t>(obj, attr):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if</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hasattr</a:t>
            </a:r>
            <a:r>
              <a:rPr lang="bg" sz="1150">
                <a:solidFill>
                  <a:srgbClr val="333333"/>
                </a:solidFill>
                <a:highlight>
                  <a:srgbClr val="EEFFCC"/>
                </a:highlight>
                <a:latin typeface="Courier New"/>
                <a:ea typeface="Courier New"/>
                <a:cs typeface="Courier New"/>
                <a:sym typeface="Courier New"/>
              </a:rPr>
              <a:t>(obj, attr):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lambda</a:t>
            </a:r>
            <a:r>
              <a:rPr lang="bg" sz="1150">
                <a:solidFill>
                  <a:srgbClr val="333333"/>
                </a:solidFill>
                <a:highlight>
                  <a:srgbClr val="EEFFCC"/>
                </a:highlight>
                <a:latin typeface="Courier New"/>
                <a:ea typeface="Courier New"/>
                <a:cs typeface="Courier New"/>
                <a:sym typeface="Courier New"/>
              </a:rPr>
              <a:t> func: func</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skip(</a:t>
            </a:r>
            <a:r>
              <a:rPr lang="bg" sz="1150">
                <a:solidFill>
                  <a:srgbClr val="BA2121"/>
                </a:solidFill>
                <a:highlight>
                  <a:srgbClr val="EEFFCC"/>
                </a:highlight>
                <a:latin typeface="Courier New"/>
                <a:ea typeface="Courier New"/>
                <a:cs typeface="Courier New"/>
                <a:sym typeface="Courier New"/>
              </a:rPr>
              <a:t>"</a:t>
            </a:r>
            <a:r>
              <a:rPr b="1" lang="bg" sz="1150">
                <a:solidFill>
                  <a:srgbClr val="BB6688"/>
                </a:solidFill>
                <a:highlight>
                  <a:srgbClr val="EEFFCC"/>
                </a:highlight>
                <a:latin typeface="Courier New"/>
                <a:ea typeface="Courier New"/>
                <a:cs typeface="Courier New"/>
                <a:sym typeface="Courier New"/>
              </a:rPr>
              <a:t>{!r}</a:t>
            </a:r>
            <a:r>
              <a:rPr lang="bg" sz="1150">
                <a:solidFill>
                  <a:srgbClr val="BA2121"/>
                </a:solidFill>
                <a:highlight>
                  <a:srgbClr val="EEFFCC"/>
                </a:highlight>
                <a:latin typeface="Courier New"/>
                <a:ea typeface="Courier New"/>
                <a:cs typeface="Courier New"/>
                <a:sym typeface="Courier New"/>
              </a:rPr>
              <a:t> doesn't have </a:t>
            </a:r>
            <a:r>
              <a:rPr b="1" lang="bg" sz="1150">
                <a:solidFill>
                  <a:srgbClr val="BB6688"/>
                </a:solidFill>
                <a:highlight>
                  <a:srgbClr val="EEFFCC"/>
                </a:highlight>
                <a:latin typeface="Courier New"/>
                <a:ea typeface="Courier New"/>
                <a:cs typeface="Courier New"/>
                <a:sym typeface="Courier New"/>
              </a:rPr>
              <a:t>{!r}</a:t>
            </a:r>
            <a:r>
              <a:rPr lang="bg" sz="1150">
                <a:solidFill>
                  <a:srgbClr val="BA2121"/>
                </a:solidFill>
                <a:highlight>
                  <a:srgbClr val="EEFFCC"/>
                </a:highlight>
                <a:latin typeface="Courier New"/>
                <a:ea typeface="Courier New"/>
                <a:cs typeface="Courier New"/>
                <a:sym typeface="Courier New"/>
              </a:rPr>
              <a: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format(obj, attr))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idx="1" type="body"/>
          </p:nvPr>
        </p:nvSpPr>
        <p:spPr>
          <a:xfrm>
            <a:off x="1303800" y="243050"/>
            <a:ext cx="7030500" cy="42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We need to test our code to make sure it works. </a:t>
            </a:r>
            <a:endParaRPr/>
          </a:p>
          <a:p>
            <a:pPr indent="0" lvl="0" marL="0" rtl="0" algn="l">
              <a:spcBef>
                <a:spcPts val="1200"/>
              </a:spcBef>
              <a:spcAft>
                <a:spcPts val="0"/>
              </a:spcAft>
              <a:buNone/>
            </a:pPr>
            <a:r>
              <a:rPr lang="bg"/>
              <a:t>Running the program, as we just did, and fixing the errors is one crude form of testing. Python's interactive interpreter and near-zero compile times makes it easy to write a few lines of code and run the program to make sure those lines are doing what is expected. </a:t>
            </a:r>
            <a:endParaRPr/>
          </a:p>
          <a:p>
            <a:pPr indent="0" lvl="0" marL="0" rtl="0" algn="l">
              <a:spcBef>
                <a:spcPts val="1200"/>
              </a:spcBef>
              <a:spcAft>
                <a:spcPts val="0"/>
              </a:spcAft>
              <a:buNone/>
            </a:pPr>
            <a:r>
              <a:rPr lang="bg"/>
              <a:t>But changing a few lines of code can affect parts of the program that we haven't realized will be influenced by the changes, and therefore neglect to test those parts. </a:t>
            </a:r>
            <a:endParaRPr/>
          </a:p>
          <a:p>
            <a:pPr indent="0" lvl="0" marL="0" rtl="0" algn="l">
              <a:spcBef>
                <a:spcPts val="1200"/>
              </a:spcBef>
              <a:spcAft>
                <a:spcPts val="1200"/>
              </a:spcAft>
              <a:buNone/>
            </a:pPr>
            <a:r>
              <a:rPr lang="bg"/>
              <a:t>Furthermore, as a program grows, the number of paths that the interpreter can take through that code also grow, and it quickly becomes impossible to manually test all of them.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2"/>
          <p:cNvSpPr txBox="1"/>
          <p:nvPr>
            <p:ph type="title"/>
          </p:nvPr>
        </p:nvSpPr>
        <p:spPr>
          <a:xfrm>
            <a:off x="1303800" y="172000"/>
            <a:ext cx="7030500" cy="562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bg" sz="1900">
                <a:solidFill>
                  <a:srgbClr val="1A1A1A"/>
                </a:solidFill>
                <a:highlight>
                  <a:srgbClr val="FFFFFF"/>
                </a:highlight>
                <a:latin typeface="Arial"/>
                <a:ea typeface="Arial"/>
                <a:cs typeface="Arial"/>
                <a:sym typeface="Arial"/>
              </a:rPr>
              <a:t>Distinguishing test iterations using subtests</a:t>
            </a:r>
            <a:endParaRPr/>
          </a:p>
        </p:txBody>
      </p:sp>
      <p:sp>
        <p:nvSpPr>
          <p:cNvPr id="533" name="Google Shape;533;p62"/>
          <p:cNvSpPr txBox="1"/>
          <p:nvPr>
            <p:ph idx="1" type="body"/>
          </p:nvPr>
        </p:nvSpPr>
        <p:spPr>
          <a:xfrm>
            <a:off x="1303800" y="793600"/>
            <a:ext cx="7030500" cy="373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i="1" lang="bg" sz="1200">
                <a:solidFill>
                  <a:srgbClr val="222222"/>
                </a:solidFill>
                <a:highlight>
                  <a:srgbClr val="FFFFFF"/>
                </a:highlight>
                <a:latin typeface="Arial"/>
                <a:ea typeface="Arial"/>
                <a:cs typeface="Arial"/>
                <a:sym typeface="Arial"/>
              </a:rPr>
              <a:t>New in version 3.4.</a:t>
            </a:r>
            <a:endParaRPr i="1"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When there are very small differences among your tests, for instance some parameters, unittest allows you to distinguish them inside the body of a test method using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subTest()</a:t>
            </a:r>
            <a:r>
              <a:rPr lang="bg" sz="1200">
                <a:solidFill>
                  <a:srgbClr val="222222"/>
                </a:solidFill>
                <a:highlight>
                  <a:srgbClr val="FFFFFF"/>
                </a:highlight>
                <a:latin typeface="Arial"/>
                <a:ea typeface="Arial"/>
                <a:cs typeface="Arial"/>
                <a:sym typeface="Arial"/>
              </a:rPr>
              <a:t> context manager.</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For example, the following test: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class</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NumbersTest</a:t>
            </a:r>
            <a:r>
              <a:rPr lang="bg" sz="1150">
                <a:solidFill>
                  <a:srgbClr val="333333"/>
                </a:solidFill>
                <a:highlight>
                  <a:srgbClr val="EEFFCC"/>
                </a:highlight>
                <a:latin typeface="Courier New"/>
                <a:ea typeface="Courier New"/>
                <a:cs typeface="Courier New"/>
                <a:sym typeface="Courier New"/>
              </a:rPr>
              <a:t>(unittest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TestCase):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test_even</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self</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i="1" lang="bg" sz="1150">
                <a:solidFill>
                  <a:srgbClr val="BA2121"/>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i="1" lang="bg" sz="1150">
                <a:solidFill>
                  <a:srgbClr val="BA2121"/>
                </a:solidFill>
                <a:highlight>
                  <a:srgbClr val="EEFFCC"/>
                </a:highlight>
                <a:latin typeface="Courier New"/>
                <a:ea typeface="Courier New"/>
                <a:cs typeface="Courier New"/>
                <a:sym typeface="Courier New"/>
              </a:rPr>
              <a:t>        Test that numbers between 0 and 5 are all even.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i="1" lang="bg" sz="1150">
                <a:solidFill>
                  <a:srgbClr val="BA2121"/>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for</a:t>
            </a:r>
            <a:r>
              <a:rPr lang="bg" sz="1150">
                <a:solidFill>
                  <a:srgbClr val="333333"/>
                </a:solidFill>
                <a:highlight>
                  <a:srgbClr val="EEFFCC"/>
                </a:highlight>
                <a:latin typeface="Courier New"/>
                <a:ea typeface="Courier New"/>
                <a:cs typeface="Courier New"/>
                <a:sym typeface="Courier New"/>
              </a:rPr>
              <a:t> i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range</a:t>
            </a:r>
            <a:r>
              <a:rPr lang="bg" sz="1150">
                <a:solidFill>
                  <a:srgbClr val="333333"/>
                </a:solidFill>
                <a:highlight>
                  <a:srgbClr val="EEFFCC"/>
                </a:highlight>
                <a:latin typeface="Courier New"/>
                <a:ea typeface="Courier New"/>
                <a:cs typeface="Courier New"/>
                <a:sym typeface="Courier New"/>
              </a:rPr>
              <a:t>(</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6</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with</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subTest(i</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i):</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assertEqual(i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3"/>
          <p:cNvSpPr txBox="1"/>
          <p:nvPr>
            <p:ph idx="1" type="body"/>
          </p:nvPr>
        </p:nvSpPr>
        <p:spPr>
          <a:xfrm>
            <a:off x="1303800" y="267850"/>
            <a:ext cx="7030500" cy="4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will produce the following output: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FAIL: test_even (__main__</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NumbersTest) (i</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BA2121"/>
                </a:solidFill>
                <a:highlight>
                  <a:srgbClr val="EEFFCC"/>
                </a:highlight>
                <a:latin typeface="Courier New"/>
                <a:ea typeface="Courier New"/>
                <a:cs typeface="Courier New"/>
                <a:sym typeface="Courier New"/>
              </a:rPr>
              <a:t>"subtests.py"</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32</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test_even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assertEqual(i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D2413A"/>
                </a:solidFill>
                <a:highlight>
                  <a:srgbClr val="EEFFCC"/>
                </a:highlight>
                <a:latin typeface="Courier New"/>
                <a:ea typeface="Courier New"/>
                <a:cs typeface="Courier New"/>
                <a:sym typeface="Courier New"/>
              </a:rPr>
              <a:t>AssertionError</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endParaRPr sz="1150">
              <a:solidFill>
                <a:srgbClr val="666666"/>
              </a:solidFill>
              <a:highlight>
                <a:srgbClr val="EEFFCC"/>
              </a:highlight>
              <a:latin typeface="Courier New"/>
              <a:ea typeface="Courier New"/>
              <a:cs typeface="Courier New"/>
              <a:sym typeface="Courier New"/>
            </a:endParaRPr>
          </a:p>
          <a:p>
            <a:pPr indent="0" lvl="0" marL="0" rtl="0" algn="l">
              <a:spcBef>
                <a:spcPts val="1200"/>
              </a:spcBef>
              <a:spcAft>
                <a:spcPts val="120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666666"/>
              </a:solidFill>
              <a:highlight>
                <a:srgbClr val="EEFFCC"/>
              </a:highlight>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4"/>
          <p:cNvSpPr txBox="1"/>
          <p:nvPr>
            <p:ph idx="1" type="body"/>
          </p:nvPr>
        </p:nvSpPr>
        <p:spPr>
          <a:xfrm>
            <a:off x="1303800" y="287675"/>
            <a:ext cx="7030500" cy="474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FAIL: test_even (__main__</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NumbersTest) (i</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BA2121"/>
                </a:solidFill>
                <a:highlight>
                  <a:srgbClr val="EEFFCC"/>
                </a:highlight>
                <a:latin typeface="Courier New"/>
                <a:ea typeface="Courier New"/>
                <a:cs typeface="Courier New"/>
                <a:sym typeface="Courier New"/>
              </a:rPr>
              <a:t>"subtests.py"</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32</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test_even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assertEqual(i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D2413A"/>
                </a:solidFill>
                <a:highlight>
                  <a:srgbClr val="EEFFCC"/>
                </a:highlight>
                <a:latin typeface="Courier New"/>
                <a:ea typeface="Courier New"/>
                <a:cs typeface="Courier New"/>
                <a:sym typeface="Courier New"/>
              </a:rPr>
              <a:t>AssertionError</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FAIL: test_even (__main__</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NumbersTest) (i</a:t>
            </a:r>
            <a:r>
              <a:rPr lang="bg" sz="1150">
                <a:solidFill>
                  <a:srgbClr val="666666"/>
                </a:solidFill>
                <a:highlight>
                  <a:srgbClr val="EEFFCC"/>
                </a:highlight>
                <a:latin typeface="Courier New"/>
                <a:ea typeface="Courier New"/>
                <a:cs typeface="Courier New"/>
                <a:sym typeface="Courier New"/>
              </a:rPr>
              <a:t>=5</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BA2121"/>
                </a:solidFill>
                <a:highlight>
                  <a:srgbClr val="EEFFCC"/>
                </a:highlight>
                <a:latin typeface="Courier New"/>
                <a:ea typeface="Courier New"/>
                <a:cs typeface="Courier New"/>
                <a:sym typeface="Courier New"/>
              </a:rPr>
              <a:t>"subtests.py"</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32</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test_even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assertEqual(i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D2413A"/>
                </a:solidFill>
                <a:highlight>
                  <a:srgbClr val="EEFFCC"/>
                </a:highlight>
                <a:latin typeface="Courier New"/>
                <a:ea typeface="Courier New"/>
                <a:cs typeface="Courier New"/>
                <a:sym typeface="Courier New"/>
              </a:rPr>
              <a:t>AssertionError</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endParaRPr sz="1150">
              <a:solidFill>
                <a:srgbClr val="666666"/>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5"/>
          <p:cNvSpPr txBox="1"/>
          <p:nvPr>
            <p:ph idx="1" type="body"/>
          </p:nvPr>
        </p:nvSpPr>
        <p:spPr>
          <a:xfrm>
            <a:off x="1303800" y="267850"/>
            <a:ext cx="7030500" cy="4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Without using a subtest, execution would stop after the first failure, and the error would be less easy to diagnose because the value of </a:t>
            </a:r>
            <a:r>
              <a:rPr lang="bg" sz="1150">
                <a:solidFill>
                  <a:srgbClr val="222222"/>
                </a:solidFill>
                <a:highlight>
                  <a:srgbClr val="ECF0F3"/>
                </a:highlight>
                <a:latin typeface="Courier New"/>
                <a:ea typeface="Courier New"/>
                <a:cs typeface="Courier New"/>
                <a:sym typeface="Courier New"/>
              </a:rPr>
              <a:t>i</a:t>
            </a:r>
            <a:r>
              <a:rPr lang="bg" sz="1200">
                <a:solidFill>
                  <a:srgbClr val="222222"/>
                </a:solidFill>
                <a:highlight>
                  <a:srgbClr val="FFFFFF"/>
                </a:highlight>
                <a:latin typeface="Arial"/>
                <a:ea typeface="Arial"/>
                <a:cs typeface="Arial"/>
                <a:sym typeface="Arial"/>
              </a:rPr>
              <a:t> wouldn’t be displayed:</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FAIL: test_even (__main__</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NumbersTest)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BA2121"/>
                </a:solidFill>
                <a:highlight>
                  <a:srgbClr val="EEFFCC"/>
                </a:highlight>
                <a:latin typeface="Courier New"/>
                <a:ea typeface="Courier New"/>
                <a:cs typeface="Courier New"/>
                <a:sym typeface="Courier New"/>
              </a:rPr>
              <a:t>"subtests.py"</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32</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test_even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self</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assertEqual(i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D2413A"/>
                </a:solidFill>
                <a:highlight>
                  <a:srgbClr val="EEFFCC"/>
                </a:highlight>
                <a:latin typeface="Courier New"/>
                <a:ea typeface="Courier New"/>
                <a:cs typeface="Courier New"/>
                <a:sym typeface="Courier New"/>
              </a:rPr>
              <a:t>AssertionError</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endParaRPr sz="1150">
              <a:solidFill>
                <a:srgbClr val="666666"/>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6"/>
          <p:cNvSpPr txBox="1"/>
          <p:nvPr>
            <p:ph type="title"/>
          </p:nvPr>
        </p:nvSpPr>
        <p:spPr>
          <a:xfrm>
            <a:off x="1303800" y="216650"/>
            <a:ext cx="7030500" cy="72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Imitating expensive objects</a:t>
            </a:r>
            <a:endParaRPr/>
          </a:p>
        </p:txBody>
      </p:sp>
      <p:sp>
        <p:nvSpPr>
          <p:cNvPr id="554" name="Google Shape;554;p66"/>
          <p:cNvSpPr txBox="1"/>
          <p:nvPr>
            <p:ph idx="1" type="body"/>
          </p:nvPr>
        </p:nvSpPr>
        <p:spPr>
          <a:xfrm>
            <a:off x="1303800" y="858075"/>
            <a:ext cx="7030500" cy="36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Python mocking</a:t>
            </a:r>
            <a:endParaRPr b="1"/>
          </a:p>
          <a:p>
            <a:pPr indent="0" lvl="0" marL="0" rtl="0" algn="l">
              <a:spcBef>
                <a:spcPts val="1200"/>
              </a:spcBef>
              <a:spcAft>
                <a:spcPts val="0"/>
              </a:spcAft>
              <a:buNone/>
            </a:pPr>
            <a:r>
              <a:rPr lang="bg"/>
              <a:t>Mocking is simply the act of replacing the part of the application</a:t>
            </a:r>
            <a:endParaRPr/>
          </a:p>
          <a:p>
            <a:pPr indent="0" lvl="0" marL="0" rtl="0" algn="l">
              <a:spcBef>
                <a:spcPts val="1200"/>
              </a:spcBef>
              <a:spcAft>
                <a:spcPts val="0"/>
              </a:spcAft>
              <a:buNone/>
            </a:pPr>
            <a:r>
              <a:rPr lang="bg"/>
              <a:t>you are testing with a dummy version of that part called a mock.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Instead of calling the actual implementation, you would call the</a:t>
            </a:r>
            <a:endParaRPr/>
          </a:p>
          <a:p>
            <a:pPr indent="0" lvl="0" marL="0" rtl="0" algn="l">
              <a:spcBef>
                <a:spcPts val="1200"/>
              </a:spcBef>
              <a:spcAft>
                <a:spcPts val="0"/>
              </a:spcAft>
              <a:buNone/>
            </a:pPr>
            <a:r>
              <a:rPr lang="bg"/>
              <a:t>mock, and then make assertions about what you expect to happen.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What are the benefits of mocking?</a:t>
            </a:r>
            <a:endParaRPr/>
          </a:p>
          <a:p>
            <a:pPr indent="0" lvl="0" marL="0" rtl="0" algn="l">
              <a:spcBef>
                <a:spcPts val="1200"/>
              </a:spcBef>
              <a:spcAft>
                <a:spcPts val="1200"/>
              </a:spcAft>
              <a:buNone/>
            </a:pPr>
            <a:r>
              <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7"/>
          <p:cNvSpPr txBox="1"/>
          <p:nvPr>
            <p:ph idx="1" type="body"/>
          </p:nvPr>
        </p:nvSpPr>
        <p:spPr>
          <a:xfrm>
            <a:off x="1303800" y="234225"/>
            <a:ext cx="7030500" cy="42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Increased speed</a:t>
            </a:r>
            <a:r>
              <a:rPr lang="bg"/>
              <a:t> — Tests that run quickly are extremely beneficial.</a:t>
            </a:r>
            <a:endParaRPr/>
          </a:p>
          <a:p>
            <a:pPr indent="0" lvl="0" marL="0" rtl="0" algn="l">
              <a:spcBef>
                <a:spcPts val="1200"/>
              </a:spcBef>
              <a:spcAft>
                <a:spcPts val="0"/>
              </a:spcAft>
              <a:buNone/>
            </a:pPr>
            <a:r>
              <a:rPr lang="bg"/>
              <a:t>E.g. if you have a very resource intensive function, a mock of that</a:t>
            </a:r>
            <a:endParaRPr/>
          </a:p>
          <a:p>
            <a:pPr indent="0" lvl="0" marL="0" rtl="0" algn="l">
              <a:spcBef>
                <a:spcPts val="1200"/>
              </a:spcBef>
              <a:spcAft>
                <a:spcPts val="0"/>
              </a:spcAft>
              <a:buNone/>
            </a:pPr>
            <a:r>
              <a:rPr lang="bg"/>
              <a:t>function would cut down on unnecessary resource usage during</a:t>
            </a:r>
            <a:endParaRPr/>
          </a:p>
          <a:p>
            <a:pPr indent="0" lvl="0" marL="0" rtl="0" algn="l">
              <a:spcBef>
                <a:spcPts val="1200"/>
              </a:spcBef>
              <a:spcAft>
                <a:spcPts val="0"/>
              </a:spcAft>
              <a:buNone/>
            </a:pPr>
            <a:r>
              <a:rPr lang="bg"/>
              <a:t>testing, therefore reducing test run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bg"/>
              <a:t>Avoiding undesired side effects during testing</a:t>
            </a:r>
            <a:r>
              <a:rPr lang="bg"/>
              <a:t> — If we are testing a</a:t>
            </a:r>
            <a:endParaRPr/>
          </a:p>
          <a:p>
            <a:pPr indent="0" lvl="0" marL="0" rtl="0" algn="l">
              <a:spcBef>
                <a:spcPts val="1200"/>
              </a:spcBef>
              <a:spcAft>
                <a:spcPts val="0"/>
              </a:spcAft>
              <a:buNone/>
            </a:pPr>
            <a:r>
              <a:rPr lang="bg"/>
              <a:t>function which makes calls to an external API, we may not want to</a:t>
            </a:r>
            <a:endParaRPr/>
          </a:p>
          <a:p>
            <a:pPr indent="0" lvl="0" marL="0" rtl="0" algn="l">
              <a:spcBef>
                <a:spcPts val="1200"/>
              </a:spcBef>
              <a:spcAft>
                <a:spcPts val="0"/>
              </a:spcAft>
              <a:buNone/>
            </a:pPr>
            <a:r>
              <a:rPr lang="bg"/>
              <a:t>make an actual API call every time you run your tests.</a:t>
            </a:r>
            <a:endParaRPr/>
          </a:p>
          <a:p>
            <a:pPr indent="0" lvl="0" marL="0" rtl="0" algn="l">
              <a:spcBef>
                <a:spcPts val="1200"/>
              </a:spcBef>
              <a:spcAft>
                <a:spcPts val="0"/>
              </a:spcAft>
              <a:buNone/>
            </a:pPr>
            <a:r>
              <a:rPr lang="bg"/>
              <a:t>We have to change your code every time that API changes, or there</a:t>
            </a:r>
            <a:endParaRPr/>
          </a:p>
          <a:p>
            <a:pPr indent="0" lvl="0" marL="0" rtl="0" algn="l">
              <a:spcBef>
                <a:spcPts val="1200"/>
              </a:spcBef>
              <a:spcAft>
                <a:spcPts val="0"/>
              </a:spcAft>
              <a:buNone/>
            </a:pPr>
            <a:r>
              <a:rPr lang="bg"/>
              <a:t>may be some rate limits, but mocking helps you avoid that.</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8"/>
          <p:cNvSpPr txBox="1"/>
          <p:nvPr>
            <p:ph idx="1" type="body"/>
          </p:nvPr>
        </p:nvSpPr>
        <p:spPr>
          <a:xfrm>
            <a:off x="1303800" y="276375"/>
            <a:ext cx="7030500" cy="42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How do we mock in Python?</a:t>
            </a:r>
            <a:endParaRPr b="1"/>
          </a:p>
          <a:p>
            <a:pPr indent="0" lvl="0" marL="0" rtl="0" algn="l">
              <a:spcBef>
                <a:spcPts val="1200"/>
              </a:spcBef>
              <a:spcAft>
                <a:spcPts val="0"/>
              </a:spcAft>
              <a:buNone/>
            </a:pPr>
            <a:r>
              <a:rPr lang="bg"/>
              <a:t>Mocking in Python is done by using </a:t>
            </a:r>
            <a:r>
              <a:rPr b="1" lang="bg"/>
              <a:t>patch</a:t>
            </a:r>
            <a:r>
              <a:rPr lang="bg"/>
              <a:t> to hijack an method</a:t>
            </a:r>
            <a:endParaRPr/>
          </a:p>
          <a:p>
            <a:pPr indent="0" lvl="0" marL="0" rtl="0" algn="l">
              <a:spcBef>
                <a:spcPts val="1200"/>
              </a:spcBef>
              <a:spcAft>
                <a:spcPts val="0"/>
              </a:spcAft>
              <a:buNone/>
            </a:pPr>
            <a:r>
              <a:rPr lang="bg"/>
              <a:t>or object creation call. </a:t>
            </a:r>
            <a:endParaRPr/>
          </a:p>
          <a:p>
            <a:pPr indent="0" lvl="0" marL="0" rtl="0" algn="l">
              <a:spcBef>
                <a:spcPts val="1200"/>
              </a:spcBef>
              <a:spcAft>
                <a:spcPts val="0"/>
              </a:spcAft>
              <a:buNone/>
            </a:pPr>
            <a:r>
              <a:rPr lang="bg"/>
              <a:t>When patch intercepts a call, it returns a </a:t>
            </a:r>
            <a:r>
              <a:rPr b="1" lang="bg"/>
              <a:t>Mock</a:t>
            </a:r>
            <a:r>
              <a:rPr lang="bg"/>
              <a:t> object by default. </a:t>
            </a:r>
            <a:endParaRPr/>
          </a:p>
          <a:p>
            <a:pPr indent="0" lvl="0" marL="0" rtl="0" algn="l">
              <a:spcBef>
                <a:spcPts val="1200"/>
              </a:spcBef>
              <a:spcAft>
                <a:spcPts val="0"/>
              </a:spcAft>
              <a:buNone/>
            </a:pPr>
            <a:r>
              <a:rPr lang="bg"/>
              <a:t>By setting properties on the Mock object, we can mock the method’s call to return any value you want or raise an Exception.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9"/>
          <p:cNvSpPr txBox="1"/>
          <p:nvPr>
            <p:ph idx="1" type="body"/>
          </p:nvPr>
        </p:nvSpPr>
        <p:spPr>
          <a:xfrm>
            <a:off x="1303800" y="252950"/>
            <a:ext cx="7030500" cy="42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best practice is as follows:</a:t>
            </a:r>
            <a:endParaRPr/>
          </a:p>
          <a:p>
            <a:pPr indent="0" lvl="0" marL="0" rtl="0" algn="l">
              <a:spcBef>
                <a:spcPts val="1200"/>
              </a:spcBef>
              <a:spcAft>
                <a:spcPts val="0"/>
              </a:spcAft>
              <a:buNone/>
            </a:pPr>
            <a:r>
              <a:rPr lang="bg"/>
              <a:t>• Write the unit test as if you were using real external class and method.</a:t>
            </a:r>
            <a:endParaRPr/>
          </a:p>
          <a:p>
            <a:pPr indent="0" lvl="0" marL="0" rtl="0" algn="l">
              <a:spcBef>
                <a:spcPts val="1200"/>
              </a:spcBef>
              <a:spcAft>
                <a:spcPts val="0"/>
              </a:spcAft>
              <a:buNone/>
            </a:pPr>
            <a:r>
              <a:rPr lang="bg"/>
              <a:t>• In the method under test, determine which calls need to be</a:t>
            </a:r>
            <a:endParaRPr/>
          </a:p>
          <a:p>
            <a:pPr indent="0" lvl="0" marL="0" rtl="0" algn="l">
              <a:spcBef>
                <a:spcPts val="1200"/>
              </a:spcBef>
              <a:spcAft>
                <a:spcPts val="0"/>
              </a:spcAft>
              <a:buNone/>
            </a:pPr>
            <a:r>
              <a:rPr lang="bg"/>
              <a:t>mocked out; this should be a small number.</a:t>
            </a:r>
            <a:endParaRPr/>
          </a:p>
          <a:p>
            <a:pPr indent="0" lvl="0" marL="0" rtl="0" algn="l">
              <a:spcBef>
                <a:spcPts val="1200"/>
              </a:spcBef>
              <a:spcAft>
                <a:spcPts val="0"/>
              </a:spcAft>
              <a:buNone/>
            </a:pPr>
            <a:r>
              <a:rPr lang="bg"/>
              <a:t>• In the test method, patch the method’s calls.</a:t>
            </a:r>
            <a:endParaRPr/>
          </a:p>
          <a:p>
            <a:pPr indent="0" lvl="0" marL="0" rtl="0" algn="l">
              <a:spcBef>
                <a:spcPts val="1200"/>
              </a:spcBef>
              <a:spcAft>
                <a:spcPts val="0"/>
              </a:spcAft>
              <a:buNone/>
            </a:pPr>
            <a:r>
              <a:rPr lang="bg"/>
              <a:t>• Set up the Mock object responses.</a:t>
            </a:r>
            <a:endParaRPr/>
          </a:p>
          <a:p>
            <a:pPr indent="0" lvl="0" marL="0" rtl="0" algn="l">
              <a:spcBef>
                <a:spcPts val="1200"/>
              </a:spcBef>
              <a:spcAft>
                <a:spcPts val="0"/>
              </a:spcAft>
              <a:buNone/>
            </a:pPr>
            <a:r>
              <a:rPr lang="bg"/>
              <a:t>• Run your test.</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0"/>
          <p:cNvSpPr txBox="1"/>
          <p:nvPr>
            <p:ph idx="1" type="body"/>
          </p:nvPr>
        </p:nvSpPr>
        <p:spPr>
          <a:xfrm>
            <a:off x="1303800" y="1082100"/>
            <a:ext cx="7030500" cy="344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Mock</a:t>
            </a:r>
            <a:r>
              <a:rPr lang="bg" sz="1200">
                <a:solidFill>
                  <a:srgbClr val="222222"/>
                </a:solidFill>
                <a:highlight>
                  <a:srgbClr val="FFFFFF"/>
                </a:highlight>
                <a:latin typeface="Arial"/>
                <a:ea typeface="Arial"/>
                <a:cs typeface="Arial"/>
                <a:sym typeface="Arial"/>
              </a:rPr>
              <a:t> and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MagicMock</a:t>
            </a:r>
            <a:r>
              <a:rPr lang="bg" sz="1200">
                <a:solidFill>
                  <a:srgbClr val="222222"/>
                </a:solidFill>
                <a:highlight>
                  <a:srgbClr val="FFFFFF"/>
                </a:highlight>
                <a:latin typeface="Arial"/>
                <a:ea typeface="Arial"/>
                <a:cs typeface="Arial"/>
                <a:sym typeface="Arial"/>
              </a:rPr>
              <a:t> objects create all attributes and methods as you access them and store details of how they have been used.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You can configure them, to specify return values or limit what attributes are available, and then make assertions about how they have been used:</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from</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unittest.mock</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import</a:t>
            </a:r>
            <a:r>
              <a:rPr lang="bg" sz="1150">
                <a:solidFill>
                  <a:srgbClr val="333333"/>
                </a:solidFill>
                <a:highlight>
                  <a:srgbClr val="EEFFCC"/>
                </a:highlight>
                <a:latin typeface="Courier New"/>
                <a:ea typeface="Courier New"/>
                <a:cs typeface="Courier New"/>
                <a:sym typeface="Courier New"/>
              </a:rPr>
              <a:t> MagicMock</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thing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ProductionClass()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thing</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method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MagicMock(return_value</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thing</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method(</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5</a:t>
            </a:r>
            <a:r>
              <a:rPr lang="bg" sz="1150">
                <a:solidFill>
                  <a:srgbClr val="333333"/>
                </a:solidFill>
                <a:highlight>
                  <a:srgbClr val="EEFFCC"/>
                </a:highlight>
                <a:latin typeface="Courier New"/>
                <a:ea typeface="Courier New"/>
                <a:cs typeface="Courier New"/>
                <a:sym typeface="Courier New"/>
              </a:rPr>
              <a:t>, key</a:t>
            </a:r>
            <a:r>
              <a:rPr lang="bg" sz="1150">
                <a:solidFill>
                  <a:srgbClr val="666666"/>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'value'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thing</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method</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assert_called_with(</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5</a:t>
            </a:r>
            <a:r>
              <a:rPr lang="bg" sz="1150">
                <a:solidFill>
                  <a:srgbClr val="333333"/>
                </a:solidFill>
                <a:highlight>
                  <a:srgbClr val="EEFFCC"/>
                </a:highlight>
                <a:latin typeface="Courier New"/>
                <a:ea typeface="Courier New"/>
                <a:cs typeface="Courier New"/>
                <a:sym typeface="Courier New"/>
              </a:rPr>
              <a:t>, key</a:t>
            </a:r>
            <a:r>
              <a:rPr lang="bg" sz="1150">
                <a:solidFill>
                  <a:srgbClr val="666666"/>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'value'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
        <p:nvSpPr>
          <p:cNvPr id="575" name="Google Shape;575;p70"/>
          <p:cNvSpPr txBox="1"/>
          <p:nvPr/>
        </p:nvSpPr>
        <p:spPr>
          <a:xfrm>
            <a:off x="1405325" y="201425"/>
            <a:ext cx="6929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sz="1600">
                <a:latin typeface="Nunito"/>
                <a:ea typeface="Nunito"/>
                <a:cs typeface="Nunito"/>
                <a:sym typeface="Nunito"/>
              </a:rPr>
              <a:t>Mock and MagicMock</a:t>
            </a:r>
            <a:endParaRPr sz="1600">
              <a:latin typeface="Nunito"/>
              <a:ea typeface="Nunito"/>
              <a:cs typeface="Nunito"/>
              <a:sym typeface="Nuni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1"/>
          <p:cNvSpPr txBox="1"/>
          <p:nvPr>
            <p:ph idx="1" type="body"/>
          </p:nvPr>
        </p:nvSpPr>
        <p:spPr>
          <a:xfrm>
            <a:off x="1303800" y="252950"/>
            <a:ext cx="7030500" cy="4278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bg" sz="1150">
                <a:solidFill>
                  <a:srgbClr val="222222"/>
                </a:solidFill>
                <a:highlight>
                  <a:srgbClr val="FFFFFF"/>
                </a:highlight>
                <a:latin typeface="Courier New"/>
                <a:ea typeface="Courier New"/>
                <a:cs typeface="Courier New"/>
                <a:sym typeface="Courier New"/>
              </a:rPr>
              <a:t>side_effect</a:t>
            </a:r>
            <a:r>
              <a:rPr lang="bg" sz="1200">
                <a:solidFill>
                  <a:srgbClr val="222222"/>
                </a:solidFill>
                <a:highlight>
                  <a:srgbClr val="FFFFFF"/>
                </a:highlight>
                <a:latin typeface="Arial"/>
                <a:ea typeface="Arial"/>
                <a:cs typeface="Arial"/>
                <a:sym typeface="Arial"/>
              </a:rPr>
              <a:t> allows you to perform side effects, including raising an exception when a mock is called:</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Mock(side_effect</a:t>
            </a:r>
            <a:r>
              <a:rPr lang="bg" sz="1150">
                <a:solidFill>
                  <a:srgbClr val="666666"/>
                </a:solidFill>
                <a:highlight>
                  <a:srgbClr val="EEFFCC"/>
                </a:highlight>
                <a:latin typeface="Courier New"/>
                <a:ea typeface="Courier New"/>
                <a:cs typeface="Courier New"/>
                <a:sym typeface="Courier New"/>
              </a:rPr>
              <a:t>=</a:t>
            </a:r>
            <a:r>
              <a:rPr b="1" lang="bg" sz="1150">
                <a:solidFill>
                  <a:srgbClr val="D2413A"/>
                </a:solidFill>
                <a:highlight>
                  <a:srgbClr val="EEFFCC"/>
                </a:highlight>
                <a:latin typeface="Courier New"/>
                <a:ea typeface="Courier New"/>
                <a:cs typeface="Courier New"/>
                <a:sym typeface="Courier New"/>
              </a:rPr>
              <a:t>KeyError</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'foo'</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values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'a'</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'b'</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'c'</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side_effect</a:t>
            </a:r>
            <a:r>
              <a:rPr lang="bg" sz="1150">
                <a:solidFill>
                  <a:srgbClr val="333333"/>
                </a:solidFill>
                <a:highlight>
                  <a:srgbClr val="EEFFCC"/>
                </a:highlight>
                <a:latin typeface="Courier New"/>
                <a:ea typeface="Courier New"/>
                <a:cs typeface="Courier New"/>
                <a:sym typeface="Courier New"/>
              </a:rPr>
              <a:t>(arg):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values[arg]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side_effect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side_effect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a:t>
            </a:r>
            <a:r>
              <a:rPr lang="bg" sz="1150">
                <a:solidFill>
                  <a:srgbClr val="BA2121"/>
                </a:solidFill>
                <a:highlight>
                  <a:srgbClr val="EEFFCC"/>
                </a:highlight>
                <a:latin typeface="Courier New"/>
                <a:ea typeface="Courier New"/>
                <a:cs typeface="Courier New"/>
                <a:sym typeface="Courier New"/>
              </a:rPr>
              <a:t>'a'</a:t>
            </a:r>
            <a:r>
              <a:rPr lang="bg" sz="1150">
                <a:solidFill>
                  <a:srgbClr val="333333"/>
                </a:solidFill>
                <a:highlight>
                  <a:srgbClr val="EEFFCC"/>
                </a:highlight>
                <a:latin typeface="Courier New"/>
                <a:ea typeface="Courier New"/>
                <a:cs typeface="Courier New"/>
                <a:sym typeface="Courier New"/>
              </a:rPr>
              <a:t>), mock(</a:t>
            </a:r>
            <a:r>
              <a:rPr lang="bg" sz="1150">
                <a:solidFill>
                  <a:srgbClr val="BA2121"/>
                </a:solidFill>
                <a:highlight>
                  <a:srgbClr val="EEFFCC"/>
                </a:highlight>
                <a:latin typeface="Courier New"/>
                <a:ea typeface="Courier New"/>
                <a:cs typeface="Courier New"/>
                <a:sym typeface="Courier New"/>
              </a:rPr>
              <a:t>'b'</a:t>
            </a:r>
            <a:r>
              <a:rPr lang="bg" sz="1150">
                <a:solidFill>
                  <a:srgbClr val="333333"/>
                </a:solidFill>
                <a:highlight>
                  <a:srgbClr val="EEFFCC"/>
                </a:highlight>
                <a:latin typeface="Courier New"/>
                <a:ea typeface="Courier New"/>
                <a:cs typeface="Courier New"/>
                <a:sym typeface="Courier New"/>
              </a:rPr>
              <a:t>), mock(</a:t>
            </a:r>
            <a:r>
              <a:rPr lang="bg" sz="1150">
                <a:solidFill>
                  <a:srgbClr val="BA2121"/>
                </a:solidFill>
                <a:highlight>
                  <a:srgbClr val="EEFFCC"/>
                </a:highlight>
                <a:latin typeface="Courier New"/>
                <a:ea typeface="Courier New"/>
                <a:cs typeface="Courier New"/>
                <a:sym typeface="Courier New"/>
              </a:rPr>
              <a:t>'c'</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side_effect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5</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4</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 mock(), mock()</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idx="1" type="body"/>
          </p:nvPr>
        </p:nvSpPr>
        <p:spPr>
          <a:xfrm>
            <a:off x="1303800" y="277750"/>
            <a:ext cx="7030500" cy="42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To handle this, we write automated tests. </a:t>
            </a:r>
            <a:endParaRPr/>
          </a:p>
          <a:p>
            <a:pPr indent="0" lvl="0" marL="0" rtl="0" algn="l">
              <a:spcBef>
                <a:spcPts val="1200"/>
              </a:spcBef>
              <a:spcAft>
                <a:spcPts val="0"/>
              </a:spcAft>
              <a:buNone/>
            </a:pPr>
            <a:r>
              <a:rPr lang="bg"/>
              <a:t>These are programs that automatically run certain inputs through other programs or parts of programs. </a:t>
            </a:r>
            <a:endParaRPr/>
          </a:p>
          <a:p>
            <a:pPr indent="0" lvl="0" marL="0" rtl="0" algn="l">
              <a:spcBef>
                <a:spcPts val="1200"/>
              </a:spcBef>
              <a:spcAft>
                <a:spcPts val="0"/>
              </a:spcAft>
              <a:buNone/>
            </a:pPr>
            <a:r>
              <a:rPr lang="bg"/>
              <a:t>We can run these test programs in seconds and cover far more potential input situations than one programmer would think to test every time they change something.</a:t>
            </a:r>
            <a:endParaRPr/>
          </a:p>
          <a:p>
            <a:pPr indent="0" lvl="0" marL="0" rtl="0" algn="l">
              <a:spcBef>
                <a:spcPts val="1200"/>
              </a:spcBef>
              <a:spcAft>
                <a:spcPts val="0"/>
              </a:spcAft>
              <a:buNone/>
            </a:pPr>
            <a:r>
              <a:rPr lang="bg"/>
              <a:t>There are four main reasons to write tests:</a:t>
            </a:r>
            <a:endParaRPr/>
          </a:p>
          <a:p>
            <a:pPr indent="-311150" lvl="0" marL="457200" rtl="0" algn="l">
              <a:spcBef>
                <a:spcPts val="1200"/>
              </a:spcBef>
              <a:spcAft>
                <a:spcPts val="0"/>
              </a:spcAft>
              <a:buSzPts val="1300"/>
              <a:buChar char="●"/>
            </a:pPr>
            <a:r>
              <a:rPr lang="bg"/>
              <a:t>To ensure that code is working the way the developer thinks it should</a:t>
            </a:r>
            <a:endParaRPr/>
          </a:p>
          <a:p>
            <a:pPr indent="-311150" lvl="0" marL="457200" rtl="0" algn="l">
              <a:spcBef>
                <a:spcPts val="0"/>
              </a:spcBef>
              <a:spcAft>
                <a:spcPts val="0"/>
              </a:spcAft>
              <a:buSzPts val="1300"/>
              <a:buChar char="●"/>
            </a:pPr>
            <a:r>
              <a:rPr lang="bg"/>
              <a:t>To ensure that code continues working when we make changes</a:t>
            </a:r>
            <a:endParaRPr/>
          </a:p>
          <a:p>
            <a:pPr indent="-311150" lvl="0" marL="457200" rtl="0" algn="l">
              <a:spcBef>
                <a:spcPts val="0"/>
              </a:spcBef>
              <a:spcAft>
                <a:spcPts val="0"/>
              </a:spcAft>
              <a:buSzPts val="1300"/>
              <a:buChar char="●"/>
            </a:pPr>
            <a:r>
              <a:rPr lang="bg"/>
              <a:t>To ensure that the developer understood the requirements</a:t>
            </a:r>
            <a:endParaRPr/>
          </a:p>
          <a:p>
            <a:pPr indent="-311150" lvl="0" marL="457200" rtl="0" algn="l">
              <a:spcBef>
                <a:spcPts val="0"/>
              </a:spcBef>
              <a:spcAft>
                <a:spcPts val="0"/>
              </a:spcAft>
              <a:buSzPts val="1300"/>
              <a:buChar char="●"/>
            </a:pPr>
            <a:r>
              <a:rPr lang="bg"/>
              <a:t>To ensure that the code we are writing has a maintainable interface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2"/>
          <p:cNvSpPr txBox="1"/>
          <p:nvPr>
            <p:ph idx="1" type="body"/>
          </p:nvPr>
        </p:nvSpPr>
        <p:spPr>
          <a:xfrm>
            <a:off x="1266325" y="791675"/>
            <a:ext cx="7030500" cy="252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Mock has many other ways you can configure it and control its behaviour. </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For example the </a:t>
            </a:r>
            <a:r>
              <a:rPr i="1" lang="bg" sz="1200">
                <a:solidFill>
                  <a:srgbClr val="222222"/>
                </a:solidFill>
                <a:highlight>
                  <a:srgbClr val="FFFFFF"/>
                </a:highlight>
                <a:latin typeface="Arial"/>
                <a:ea typeface="Arial"/>
                <a:cs typeface="Arial"/>
                <a:sym typeface="Arial"/>
              </a:rPr>
              <a:t>spec</a:t>
            </a:r>
            <a:r>
              <a:rPr lang="bg" sz="1200">
                <a:solidFill>
                  <a:srgbClr val="222222"/>
                </a:solidFill>
                <a:highlight>
                  <a:srgbClr val="FFFFFF"/>
                </a:highlight>
                <a:latin typeface="Arial"/>
                <a:ea typeface="Arial"/>
                <a:cs typeface="Arial"/>
                <a:sym typeface="Arial"/>
              </a:rPr>
              <a:t> argument configures the mock to take its specification from another object. Attempting to access attributes or methods on the mock that don’t exist on the spec will fail with an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AttributeError</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patch()</a:t>
            </a:r>
            <a:r>
              <a:rPr lang="bg" sz="1200">
                <a:solidFill>
                  <a:srgbClr val="222222"/>
                </a:solidFill>
                <a:highlight>
                  <a:srgbClr val="FFFFFF"/>
                </a:highlight>
                <a:latin typeface="Arial"/>
                <a:ea typeface="Arial"/>
                <a:cs typeface="Arial"/>
                <a:sym typeface="Arial"/>
              </a:rPr>
              <a:t> decorator / context manager makes it easy to mock classes or objects in a module under test. The object you specify will be replaced with a mock (or other object) during the test and restored when the test ends: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3"/>
          <p:cNvSpPr txBox="1"/>
          <p:nvPr>
            <p:ph idx="1" type="body"/>
          </p:nvPr>
        </p:nvSpPr>
        <p:spPr>
          <a:xfrm>
            <a:off x="1303800" y="252950"/>
            <a:ext cx="7030500" cy="427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bg" sz="1150">
                <a:solidFill>
                  <a:srgbClr val="008000"/>
                </a:solidFill>
                <a:highlight>
                  <a:srgbClr val="EEFFCC"/>
                </a:highlight>
                <a:latin typeface="Courier New"/>
                <a:ea typeface="Courier New"/>
                <a:cs typeface="Courier New"/>
                <a:sym typeface="Courier New"/>
              </a:rPr>
              <a:t>from</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unittest.mock</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import</a:t>
            </a:r>
            <a:r>
              <a:rPr lang="bg" sz="1150">
                <a:solidFill>
                  <a:srgbClr val="333333"/>
                </a:solidFill>
                <a:highlight>
                  <a:srgbClr val="EEFFCC"/>
                </a:highlight>
                <a:latin typeface="Courier New"/>
                <a:ea typeface="Courier New"/>
                <a:cs typeface="Courier New"/>
                <a:sym typeface="Courier New"/>
              </a:rPr>
              <a:t> patch</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AA22FF"/>
                </a:solidFill>
                <a:highlight>
                  <a:srgbClr val="EEFFCC"/>
                </a:highlight>
                <a:latin typeface="Courier New"/>
                <a:ea typeface="Courier New"/>
                <a:cs typeface="Courier New"/>
                <a:sym typeface="Courier New"/>
              </a:rPr>
              <a:t>@patch</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'module.ClassName2'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AA22FF"/>
                </a:solidFill>
                <a:highlight>
                  <a:srgbClr val="EEFFCC"/>
                </a:highlight>
                <a:latin typeface="Courier New"/>
                <a:ea typeface="Courier New"/>
                <a:cs typeface="Courier New"/>
                <a:sym typeface="Courier New"/>
              </a:rPr>
              <a:t>@patch</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'module.ClassName1'</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test</a:t>
            </a:r>
            <a:r>
              <a:rPr lang="bg" sz="1150">
                <a:solidFill>
                  <a:srgbClr val="333333"/>
                </a:solidFill>
                <a:highlight>
                  <a:srgbClr val="EEFFCC"/>
                </a:highlight>
                <a:latin typeface="Courier New"/>
                <a:ea typeface="Courier New"/>
                <a:cs typeface="Courier New"/>
                <a:sym typeface="Courier New"/>
              </a:rPr>
              <a:t>(MockClass1, MockClass2):</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module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ClassName1()</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module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ClassName2()</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assert</a:t>
            </a:r>
            <a:r>
              <a:rPr lang="bg" sz="1150">
                <a:solidFill>
                  <a:srgbClr val="333333"/>
                </a:solidFill>
                <a:highlight>
                  <a:srgbClr val="EEFFCC"/>
                </a:highlight>
                <a:latin typeface="Courier New"/>
                <a:ea typeface="Courier New"/>
                <a:cs typeface="Courier New"/>
                <a:sym typeface="Courier New"/>
              </a:rPr>
              <a:t> MockClass1 </a:t>
            </a:r>
            <a:r>
              <a:rPr b="1" lang="bg" sz="1150">
                <a:solidFill>
                  <a:srgbClr val="AA22FF"/>
                </a:solidFill>
                <a:highlight>
                  <a:srgbClr val="EEFFCC"/>
                </a:highlight>
                <a:latin typeface="Courier New"/>
                <a:ea typeface="Courier New"/>
                <a:cs typeface="Courier New"/>
                <a:sym typeface="Courier New"/>
              </a:rPr>
              <a:t>is</a:t>
            </a:r>
            <a:r>
              <a:rPr lang="bg" sz="1150">
                <a:solidFill>
                  <a:srgbClr val="333333"/>
                </a:solidFill>
                <a:highlight>
                  <a:srgbClr val="EEFFCC"/>
                </a:highlight>
                <a:latin typeface="Courier New"/>
                <a:ea typeface="Courier New"/>
                <a:cs typeface="Courier New"/>
                <a:sym typeface="Courier New"/>
              </a:rPr>
              <a:t> module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ClassName1</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assert</a:t>
            </a:r>
            <a:r>
              <a:rPr lang="bg" sz="1150">
                <a:solidFill>
                  <a:srgbClr val="333333"/>
                </a:solidFill>
                <a:highlight>
                  <a:srgbClr val="EEFFCC"/>
                </a:highlight>
                <a:latin typeface="Courier New"/>
                <a:ea typeface="Courier New"/>
                <a:cs typeface="Courier New"/>
                <a:sym typeface="Courier New"/>
              </a:rPr>
              <a:t> MockClass2 </a:t>
            </a:r>
            <a:r>
              <a:rPr b="1" lang="bg" sz="1150">
                <a:solidFill>
                  <a:srgbClr val="AA22FF"/>
                </a:solidFill>
                <a:highlight>
                  <a:srgbClr val="EEFFCC"/>
                </a:highlight>
                <a:latin typeface="Courier New"/>
                <a:ea typeface="Courier New"/>
                <a:cs typeface="Courier New"/>
                <a:sym typeface="Courier New"/>
              </a:rPr>
              <a:t>is</a:t>
            </a:r>
            <a:r>
              <a:rPr lang="bg" sz="1150">
                <a:solidFill>
                  <a:srgbClr val="333333"/>
                </a:solidFill>
                <a:highlight>
                  <a:srgbClr val="EEFFCC"/>
                </a:highlight>
                <a:latin typeface="Courier New"/>
                <a:ea typeface="Courier New"/>
                <a:cs typeface="Courier New"/>
                <a:sym typeface="Courier New"/>
              </a:rPr>
              <a:t> module</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ClassName2</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assert</a:t>
            </a:r>
            <a:r>
              <a:rPr lang="bg" sz="1150">
                <a:solidFill>
                  <a:srgbClr val="333333"/>
                </a:solidFill>
                <a:highlight>
                  <a:srgbClr val="EEFFCC"/>
                </a:highlight>
                <a:latin typeface="Courier New"/>
                <a:ea typeface="Courier New"/>
                <a:cs typeface="Courier New"/>
                <a:sym typeface="Courier New"/>
              </a:rPr>
              <a:t> MockClass1</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called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assert</a:t>
            </a:r>
            <a:r>
              <a:rPr lang="bg" sz="1150">
                <a:solidFill>
                  <a:srgbClr val="333333"/>
                </a:solidFill>
                <a:highlight>
                  <a:srgbClr val="EEFFCC"/>
                </a:highlight>
                <a:latin typeface="Courier New"/>
                <a:ea typeface="Courier New"/>
                <a:cs typeface="Courier New"/>
                <a:sym typeface="Courier New"/>
              </a:rPr>
              <a:t> MockClass2</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called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test()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4"/>
          <p:cNvSpPr txBox="1"/>
          <p:nvPr>
            <p:ph idx="1" type="body"/>
          </p:nvPr>
        </p:nvSpPr>
        <p:spPr>
          <a:xfrm>
            <a:off x="1313150" y="763550"/>
            <a:ext cx="7030500" cy="214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200">
                <a:solidFill>
                  <a:srgbClr val="222222"/>
                </a:solidFill>
                <a:latin typeface="Arial"/>
                <a:ea typeface="Arial"/>
                <a:cs typeface="Arial"/>
                <a:sym typeface="Arial"/>
              </a:rPr>
              <a:t>Note</a:t>
            </a:r>
            <a:r>
              <a:rPr lang="bg" sz="1200">
                <a:solidFill>
                  <a:srgbClr val="222222"/>
                </a:solidFill>
                <a:highlight>
                  <a:schemeClr val="lt1"/>
                </a:highlight>
                <a:latin typeface="Arial"/>
                <a:ea typeface="Arial"/>
                <a:cs typeface="Arial"/>
                <a:sym typeface="Arial"/>
              </a:rPr>
              <a:t>: </a:t>
            </a:r>
            <a:r>
              <a:rPr lang="bg" sz="1200">
                <a:solidFill>
                  <a:srgbClr val="222222"/>
                </a:solidFill>
                <a:latin typeface="Arial"/>
                <a:ea typeface="Arial"/>
                <a:cs typeface="Arial"/>
                <a:sym typeface="Arial"/>
              </a:rPr>
              <a:t>When you nest patch decorators the mocks are passed in to the decorated function in the same order they applied (the normal </a:t>
            </a:r>
            <a:r>
              <a:rPr i="1" lang="bg" sz="1200">
                <a:solidFill>
                  <a:srgbClr val="222222"/>
                </a:solidFill>
                <a:latin typeface="Arial"/>
                <a:ea typeface="Arial"/>
                <a:cs typeface="Arial"/>
                <a:sym typeface="Arial"/>
              </a:rPr>
              <a:t>Python</a:t>
            </a:r>
            <a:r>
              <a:rPr lang="bg" sz="1200">
                <a:solidFill>
                  <a:srgbClr val="222222"/>
                </a:solidFill>
                <a:latin typeface="Arial"/>
                <a:ea typeface="Arial"/>
                <a:cs typeface="Arial"/>
                <a:sym typeface="Arial"/>
              </a:rPr>
              <a:t> order that decorators are applied). This means from the bottom up, so in the example above the mock for </a:t>
            </a:r>
            <a:r>
              <a:rPr lang="bg" sz="1150">
                <a:solidFill>
                  <a:srgbClr val="222222"/>
                </a:solidFill>
                <a:highlight>
                  <a:srgbClr val="D6D6D6"/>
                </a:highlight>
                <a:latin typeface="Courier New"/>
                <a:ea typeface="Courier New"/>
                <a:cs typeface="Courier New"/>
                <a:sym typeface="Courier New"/>
              </a:rPr>
              <a:t>module.ClassName1</a:t>
            </a:r>
            <a:r>
              <a:rPr lang="bg" sz="1200">
                <a:solidFill>
                  <a:srgbClr val="222222"/>
                </a:solidFill>
                <a:latin typeface="Arial"/>
                <a:ea typeface="Arial"/>
                <a:cs typeface="Arial"/>
                <a:sym typeface="Arial"/>
              </a:rPr>
              <a:t> is passed in first.</a:t>
            </a:r>
            <a:endParaRPr sz="1200">
              <a:solidFill>
                <a:srgbClr val="222222"/>
              </a:solidFill>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latin typeface="Arial"/>
                <a:ea typeface="Arial"/>
                <a:cs typeface="Arial"/>
                <a:sym typeface="Arial"/>
              </a:rPr>
              <a:t>With </a:t>
            </a:r>
            <a:r>
              <a:rPr lang="bg" sz="1150">
                <a:solidFill>
                  <a:srgbClr val="0072AA"/>
                </a:solidFill>
                <a:highlight>
                  <a:srgbClr val="D6D6D6"/>
                </a:highlight>
                <a:uFill>
                  <a:noFill/>
                </a:uFill>
                <a:latin typeface="Courier New"/>
                <a:ea typeface="Courier New"/>
                <a:cs typeface="Courier New"/>
                <a:sym typeface="Courier New"/>
                <a:hlinkClick r:id="rId3">
                  <a:extLst>
                    <a:ext uri="{A12FA001-AC4F-418D-AE19-62706E023703}">
                      <ahyp:hlinkClr val="tx"/>
                    </a:ext>
                  </a:extLst>
                </a:hlinkClick>
              </a:rPr>
              <a:t>patch()</a:t>
            </a:r>
            <a:r>
              <a:rPr lang="bg" sz="1200">
                <a:solidFill>
                  <a:srgbClr val="222222"/>
                </a:solidFill>
                <a:latin typeface="Arial"/>
                <a:ea typeface="Arial"/>
                <a:cs typeface="Arial"/>
                <a:sym typeface="Arial"/>
              </a:rPr>
              <a:t> it matters that you patch objects in the namespace where they are looked up. This is normally straightforward, but for a quick guide read </a:t>
            </a:r>
            <a:r>
              <a:rPr lang="bg" sz="1200">
                <a:solidFill>
                  <a:srgbClr val="0072AA"/>
                </a:solidFill>
                <a:uFill>
                  <a:noFill/>
                </a:uFill>
                <a:latin typeface="Arial"/>
                <a:ea typeface="Arial"/>
                <a:cs typeface="Arial"/>
                <a:sym typeface="Arial"/>
                <a:hlinkClick r:id="rId4">
                  <a:extLst>
                    <a:ext uri="{A12FA001-AC4F-418D-AE19-62706E023703}">
                      <ahyp:hlinkClr val="tx"/>
                    </a:ext>
                  </a:extLst>
                </a:hlinkClick>
              </a:rPr>
              <a:t>where to patch</a:t>
            </a:r>
            <a:r>
              <a:rPr lang="bg" sz="1200">
                <a:solidFill>
                  <a:srgbClr val="222222"/>
                </a:solidFill>
                <a:latin typeface="Arial"/>
                <a:ea typeface="Arial"/>
                <a:cs typeface="Arial"/>
                <a:sym typeface="Arial"/>
              </a:rPr>
              <a:t>.</a:t>
            </a:r>
            <a:endParaRPr sz="1200">
              <a:solidFill>
                <a:srgbClr val="222222"/>
              </a:solidFill>
              <a:latin typeface="Arial"/>
              <a:ea typeface="Arial"/>
              <a:cs typeface="Arial"/>
              <a:sym typeface="Arial"/>
            </a:endParaRPr>
          </a:p>
          <a:p>
            <a:pPr indent="0" lvl="0" marL="0" rtl="0" algn="l">
              <a:lnSpc>
                <a:spcPct val="140000"/>
              </a:lnSpc>
              <a:spcBef>
                <a:spcPts val="1200"/>
              </a:spcBef>
              <a:spcAft>
                <a:spcPts val="0"/>
              </a:spcAft>
              <a:buNone/>
            </a:pPr>
            <a:r>
              <a:t/>
            </a:r>
            <a:endParaRPr sz="12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5"/>
          <p:cNvSpPr txBox="1"/>
          <p:nvPr>
            <p:ph type="title"/>
          </p:nvPr>
        </p:nvSpPr>
        <p:spPr>
          <a:xfrm>
            <a:off x="1303800" y="242575"/>
            <a:ext cx="7030500" cy="60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Where to patch?</a:t>
            </a:r>
            <a:endParaRPr/>
          </a:p>
        </p:txBody>
      </p:sp>
      <p:sp>
        <p:nvSpPr>
          <p:cNvPr id="601" name="Google Shape;601;p75"/>
          <p:cNvSpPr txBox="1"/>
          <p:nvPr>
            <p:ph idx="1" type="body"/>
          </p:nvPr>
        </p:nvSpPr>
        <p:spPr>
          <a:xfrm>
            <a:off x="1303800" y="810400"/>
            <a:ext cx="7030500" cy="372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40000"/>
              </a:lnSpc>
              <a:spcBef>
                <a:spcPts val="120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patch()</a:t>
            </a:r>
            <a:r>
              <a:rPr lang="bg" sz="1200">
                <a:solidFill>
                  <a:srgbClr val="222222"/>
                </a:solidFill>
                <a:highlight>
                  <a:srgbClr val="FFFFFF"/>
                </a:highlight>
                <a:latin typeface="Arial"/>
                <a:ea typeface="Arial"/>
                <a:cs typeface="Arial"/>
                <a:sym typeface="Arial"/>
              </a:rPr>
              <a:t> works by (temporarily) changing the object that a </a:t>
            </a:r>
            <a:r>
              <a:rPr i="1" lang="bg" sz="1200">
                <a:solidFill>
                  <a:srgbClr val="222222"/>
                </a:solidFill>
                <a:highlight>
                  <a:srgbClr val="FFFFFF"/>
                </a:highlight>
                <a:latin typeface="Arial"/>
                <a:ea typeface="Arial"/>
                <a:cs typeface="Arial"/>
                <a:sym typeface="Arial"/>
              </a:rPr>
              <a:t>name</a:t>
            </a:r>
            <a:r>
              <a:rPr lang="bg" sz="1200">
                <a:solidFill>
                  <a:srgbClr val="222222"/>
                </a:solidFill>
                <a:highlight>
                  <a:srgbClr val="FFFFFF"/>
                </a:highlight>
                <a:latin typeface="Arial"/>
                <a:ea typeface="Arial"/>
                <a:cs typeface="Arial"/>
                <a:sym typeface="Arial"/>
              </a:rPr>
              <a:t> points to with another one. </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There can be many names pointing to any individual object, so for patching to work you must ensure that you patch the name used by the system under test.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basic principle is that you patch where an object is </a:t>
            </a:r>
            <a:r>
              <a:rPr i="1" lang="bg" sz="1200">
                <a:solidFill>
                  <a:srgbClr val="222222"/>
                </a:solidFill>
                <a:highlight>
                  <a:srgbClr val="FFFFFF"/>
                </a:highlight>
                <a:latin typeface="Arial"/>
                <a:ea typeface="Arial"/>
                <a:cs typeface="Arial"/>
                <a:sym typeface="Arial"/>
              </a:rPr>
              <a:t>looked up</a:t>
            </a:r>
            <a:r>
              <a:rPr lang="bg" sz="1200">
                <a:solidFill>
                  <a:srgbClr val="222222"/>
                </a:solidFill>
                <a:highlight>
                  <a:srgbClr val="FFFFFF"/>
                </a:highlight>
                <a:latin typeface="Arial"/>
                <a:ea typeface="Arial"/>
                <a:cs typeface="Arial"/>
                <a:sym typeface="Arial"/>
              </a:rPr>
              <a:t>, which is not necessarily the same place as where it is defined. A couple of examples will help to clarify this.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Imagine we have a project that we want to test with the following structure: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py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-&gt;</a:t>
            </a:r>
            <a:r>
              <a:rPr lang="bg" sz="1150">
                <a:solidFill>
                  <a:srgbClr val="333333"/>
                </a:solidFill>
                <a:highlight>
                  <a:srgbClr val="EEFFCC"/>
                </a:highlight>
                <a:latin typeface="Courier New"/>
                <a:ea typeface="Courier New"/>
                <a:cs typeface="Courier New"/>
                <a:sym typeface="Courier New"/>
              </a:rPr>
              <a:t> Defines SomeClass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b</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py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-&gt;</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from</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a</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import</a:t>
            </a:r>
            <a:r>
              <a:rPr lang="bg" sz="1150">
                <a:solidFill>
                  <a:srgbClr val="333333"/>
                </a:solidFill>
                <a:highlight>
                  <a:srgbClr val="EEFFCC"/>
                </a:highlight>
                <a:latin typeface="Courier New"/>
                <a:ea typeface="Courier New"/>
                <a:cs typeface="Courier New"/>
                <a:sym typeface="Courier New"/>
              </a:rPr>
              <a:t> SomeClass</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-&gt;</a:t>
            </a:r>
            <a:r>
              <a:rPr lang="bg" sz="1150">
                <a:solidFill>
                  <a:srgbClr val="333333"/>
                </a:solidFill>
                <a:highlight>
                  <a:srgbClr val="EEFFCC"/>
                </a:highlight>
                <a:latin typeface="Courier New"/>
                <a:ea typeface="Courier New"/>
                <a:cs typeface="Courier New"/>
                <a:sym typeface="Courier New"/>
              </a:rPr>
              <a:t> some_function instantiates SomeClass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6"/>
          <p:cNvSpPr txBox="1"/>
          <p:nvPr>
            <p:ph idx="1" type="body"/>
          </p:nvPr>
        </p:nvSpPr>
        <p:spPr>
          <a:xfrm>
            <a:off x="1303800" y="267000"/>
            <a:ext cx="7030500" cy="42648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Now we want to test </a:t>
            </a:r>
            <a:r>
              <a:rPr lang="bg" sz="1150">
                <a:solidFill>
                  <a:srgbClr val="222222"/>
                </a:solidFill>
                <a:highlight>
                  <a:srgbClr val="ECF0F3"/>
                </a:highlight>
                <a:latin typeface="Courier New"/>
                <a:ea typeface="Courier New"/>
                <a:cs typeface="Courier New"/>
                <a:sym typeface="Courier New"/>
              </a:rPr>
              <a:t>some_function</a:t>
            </a:r>
            <a:r>
              <a:rPr lang="bg" sz="1200">
                <a:solidFill>
                  <a:srgbClr val="222222"/>
                </a:solidFill>
                <a:highlight>
                  <a:srgbClr val="FFFFFF"/>
                </a:highlight>
                <a:latin typeface="Arial"/>
                <a:ea typeface="Arial"/>
                <a:cs typeface="Arial"/>
                <a:sym typeface="Arial"/>
              </a:rPr>
              <a:t> but we want to mock out </a:t>
            </a:r>
            <a:r>
              <a:rPr lang="bg" sz="1150">
                <a:solidFill>
                  <a:srgbClr val="222222"/>
                </a:solidFill>
                <a:highlight>
                  <a:srgbClr val="ECF0F3"/>
                </a:highlight>
                <a:latin typeface="Courier New"/>
                <a:ea typeface="Courier New"/>
                <a:cs typeface="Courier New"/>
                <a:sym typeface="Courier New"/>
              </a:rPr>
              <a:t>SomeClass</a:t>
            </a:r>
            <a:r>
              <a:rPr lang="bg" sz="1200">
                <a:solidFill>
                  <a:srgbClr val="222222"/>
                </a:solidFill>
                <a:highlight>
                  <a:srgbClr val="FFFFFF"/>
                </a:highlight>
                <a:latin typeface="Arial"/>
                <a:ea typeface="Arial"/>
                <a:cs typeface="Arial"/>
                <a:sym typeface="Arial"/>
              </a:rPr>
              <a:t> using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patch()</a:t>
            </a:r>
            <a:r>
              <a:rPr lang="bg" sz="1200">
                <a:solidFill>
                  <a:srgbClr val="222222"/>
                </a:solidFill>
                <a:highlight>
                  <a:srgbClr val="FFFFFF"/>
                </a:highlight>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problem is that when we import module b, which we will have to do then it imports </a:t>
            </a:r>
            <a:r>
              <a:rPr lang="bg" sz="1150">
                <a:solidFill>
                  <a:srgbClr val="222222"/>
                </a:solidFill>
                <a:highlight>
                  <a:srgbClr val="ECF0F3"/>
                </a:highlight>
                <a:latin typeface="Courier New"/>
                <a:ea typeface="Courier New"/>
                <a:cs typeface="Courier New"/>
                <a:sym typeface="Courier New"/>
              </a:rPr>
              <a:t>SomeClass</a:t>
            </a:r>
            <a:r>
              <a:rPr lang="bg" sz="1200">
                <a:solidFill>
                  <a:srgbClr val="222222"/>
                </a:solidFill>
                <a:highlight>
                  <a:srgbClr val="FFFFFF"/>
                </a:highlight>
                <a:latin typeface="Arial"/>
                <a:ea typeface="Arial"/>
                <a:cs typeface="Arial"/>
                <a:sym typeface="Arial"/>
              </a:rPr>
              <a:t> from module a. If we use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patch()</a:t>
            </a:r>
            <a:r>
              <a:rPr lang="bg" sz="1200">
                <a:solidFill>
                  <a:srgbClr val="222222"/>
                </a:solidFill>
                <a:highlight>
                  <a:srgbClr val="FFFFFF"/>
                </a:highlight>
                <a:latin typeface="Arial"/>
                <a:ea typeface="Arial"/>
                <a:cs typeface="Arial"/>
                <a:sym typeface="Arial"/>
              </a:rPr>
              <a:t> to mock out </a:t>
            </a:r>
            <a:r>
              <a:rPr lang="bg" sz="1150">
                <a:solidFill>
                  <a:srgbClr val="222222"/>
                </a:solidFill>
                <a:highlight>
                  <a:srgbClr val="ECF0F3"/>
                </a:highlight>
                <a:latin typeface="Courier New"/>
                <a:ea typeface="Courier New"/>
                <a:cs typeface="Courier New"/>
                <a:sym typeface="Courier New"/>
              </a:rPr>
              <a:t>a.SomeClass</a:t>
            </a:r>
            <a:r>
              <a:rPr lang="bg" sz="1200">
                <a:solidFill>
                  <a:srgbClr val="222222"/>
                </a:solidFill>
                <a:highlight>
                  <a:srgbClr val="FFFFFF"/>
                </a:highlight>
                <a:latin typeface="Arial"/>
                <a:ea typeface="Arial"/>
                <a:cs typeface="Arial"/>
                <a:sym typeface="Arial"/>
              </a:rPr>
              <a:t> then it will have no effect on our test; module b already has a reference to the </a:t>
            </a:r>
            <a:r>
              <a:rPr i="1" lang="bg" sz="1200">
                <a:solidFill>
                  <a:srgbClr val="222222"/>
                </a:solidFill>
                <a:highlight>
                  <a:srgbClr val="FFFFFF"/>
                </a:highlight>
                <a:latin typeface="Arial"/>
                <a:ea typeface="Arial"/>
                <a:cs typeface="Arial"/>
                <a:sym typeface="Arial"/>
              </a:rPr>
              <a:t>real</a:t>
            </a:r>
            <a:r>
              <a:rPr lang="bg" sz="1200">
                <a:solidFill>
                  <a:srgbClr val="222222"/>
                </a:solidFill>
                <a:highlight>
                  <a:srgbClr val="FFFFFF"/>
                </a:highlight>
                <a:latin typeface="Arial"/>
                <a:ea typeface="Arial"/>
                <a:cs typeface="Arial"/>
                <a:sym typeface="Arial"/>
              </a:rPr>
              <a:t> </a:t>
            </a:r>
            <a:r>
              <a:rPr lang="bg" sz="1150">
                <a:solidFill>
                  <a:srgbClr val="222222"/>
                </a:solidFill>
                <a:highlight>
                  <a:srgbClr val="ECF0F3"/>
                </a:highlight>
                <a:latin typeface="Courier New"/>
                <a:ea typeface="Courier New"/>
                <a:cs typeface="Courier New"/>
                <a:sym typeface="Courier New"/>
              </a:rPr>
              <a:t>SomeClass</a:t>
            </a:r>
            <a:r>
              <a:rPr lang="bg" sz="1200">
                <a:solidFill>
                  <a:srgbClr val="222222"/>
                </a:solidFill>
                <a:highlight>
                  <a:srgbClr val="FFFFFF"/>
                </a:highlight>
                <a:latin typeface="Arial"/>
                <a:ea typeface="Arial"/>
                <a:cs typeface="Arial"/>
                <a:sym typeface="Arial"/>
              </a:rPr>
              <a:t> and it looks like our patching had no effect.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key is to patch out </a:t>
            </a:r>
            <a:r>
              <a:rPr lang="bg" sz="1150">
                <a:solidFill>
                  <a:srgbClr val="222222"/>
                </a:solidFill>
                <a:highlight>
                  <a:srgbClr val="ECF0F3"/>
                </a:highlight>
                <a:latin typeface="Courier New"/>
                <a:ea typeface="Courier New"/>
                <a:cs typeface="Courier New"/>
                <a:sym typeface="Courier New"/>
              </a:rPr>
              <a:t>SomeClass</a:t>
            </a:r>
            <a:r>
              <a:rPr lang="bg" sz="1200">
                <a:solidFill>
                  <a:srgbClr val="222222"/>
                </a:solidFill>
                <a:highlight>
                  <a:srgbClr val="FFFFFF"/>
                </a:highlight>
                <a:latin typeface="Arial"/>
                <a:ea typeface="Arial"/>
                <a:cs typeface="Arial"/>
                <a:sym typeface="Arial"/>
              </a:rPr>
              <a:t> where it is used (or where it is looked up). In this case </a:t>
            </a:r>
            <a:r>
              <a:rPr lang="bg" sz="1150">
                <a:solidFill>
                  <a:srgbClr val="222222"/>
                </a:solidFill>
                <a:highlight>
                  <a:srgbClr val="ECF0F3"/>
                </a:highlight>
                <a:latin typeface="Courier New"/>
                <a:ea typeface="Courier New"/>
                <a:cs typeface="Courier New"/>
                <a:sym typeface="Courier New"/>
              </a:rPr>
              <a:t>some_function</a:t>
            </a:r>
            <a:r>
              <a:rPr lang="bg" sz="1200">
                <a:solidFill>
                  <a:srgbClr val="222222"/>
                </a:solidFill>
                <a:highlight>
                  <a:srgbClr val="FFFFFF"/>
                </a:highlight>
                <a:latin typeface="Arial"/>
                <a:ea typeface="Arial"/>
                <a:cs typeface="Arial"/>
                <a:sym typeface="Arial"/>
              </a:rPr>
              <a:t> will actually look up </a:t>
            </a:r>
            <a:r>
              <a:rPr lang="bg" sz="1150">
                <a:solidFill>
                  <a:srgbClr val="222222"/>
                </a:solidFill>
                <a:highlight>
                  <a:srgbClr val="ECF0F3"/>
                </a:highlight>
                <a:latin typeface="Courier New"/>
                <a:ea typeface="Courier New"/>
                <a:cs typeface="Courier New"/>
                <a:sym typeface="Courier New"/>
              </a:rPr>
              <a:t>SomeClass</a:t>
            </a:r>
            <a:r>
              <a:rPr lang="bg" sz="1200">
                <a:solidFill>
                  <a:srgbClr val="222222"/>
                </a:solidFill>
                <a:highlight>
                  <a:srgbClr val="FFFFFF"/>
                </a:highlight>
                <a:latin typeface="Arial"/>
                <a:ea typeface="Arial"/>
                <a:cs typeface="Arial"/>
                <a:sym typeface="Arial"/>
              </a:rPr>
              <a:t> in module b, where we have imported it. The patching should look like:</a:t>
            </a:r>
            <a:endParaRPr sz="1200">
              <a:solidFill>
                <a:srgbClr val="222222"/>
              </a:solidFill>
              <a:highlight>
                <a:srgbClr val="FFFFFF"/>
              </a:highlight>
              <a:latin typeface="Arial"/>
              <a:ea typeface="Arial"/>
              <a:cs typeface="Arial"/>
              <a:sym typeface="Arial"/>
            </a:endParaRPr>
          </a:p>
          <a:p>
            <a:pPr indent="0" lvl="0" marL="50800" marR="50800" rtl="0" algn="l">
              <a:lnSpc>
                <a:spcPct val="131590"/>
              </a:lnSpc>
              <a:spcBef>
                <a:spcPts val="1200"/>
              </a:spcBef>
              <a:spcAft>
                <a:spcPts val="0"/>
              </a:spcAft>
              <a:buNone/>
            </a:pPr>
            <a:r>
              <a:rPr lang="bg" sz="1150">
                <a:solidFill>
                  <a:srgbClr val="AA22FF"/>
                </a:solidFill>
                <a:highlight>
                  <a:srgbClr val="EEFFCC"/>
                </a:highlight>
                <a:latin typeface="Courier New"/>
                <a:ea typeface="Courier New"/>
                <a:cs typeface="Courier New"/>
                <a:sym typeface="Courier New"/>
              </a:rPr>
              <a:t>@patch</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'b.SomeClass'</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However, consider the alternative scenario where instead of </a:t>
            </a:r>
            <a:r>
              <a:rPr lang="bg" sz="1150">
                <a:solidFill>
                  <a:srgbClr val="222222"/>
                </a:solidFill>
                <a:highlight>
                  <a:srgbClr val="ECF0F3"/>
                </a:highlight>
                <a:latin typeface="Courier New"/>
                <a:ea typeface="Courier New"/>
                <a:cs typeface="Courier New"/>
                <a:sym typeface="Courier New"/>
              </a:rPr>
              <a:t>from a import SomeClass</a:t>
            </a:r>
            <a:r>
              <a:rPr lang="bg" sz="1200">
                <a:solidFill>
                  <a:srgbClr val="222222"/>
                </a:solidFill>
                <a:highlight>
                  <a:srgbClr val="FFFFFF"/>
                </a:highlight>
                <a:latin typeface="Arial"/>
                <a:ea typeface="Arial"/>
                <a:cs typeface="Arial"/>
                <a:sym typeface="Arial"/>
              </a:rPr>
              <a:t> module b does </a:t>
            </a:r>
            <a:r>
              <a:rPr lang="bg" sz="1150">
                <a:solidFill>
                  <a:srgbClr val="222222"/>
                </a:solidFill>
                <a:highlight>
                  <a:srgbClr val="ECF0F3"/>
                </a:highlight>
                <a:latin typeface="Courier New"/>
                <a:ea typeface="Courier New"/>
                <a:cs typeface="Courier New"/>
                <a:sym typeface="Courier New"/>
              </a:rPr>
              <a:t>import a</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some_function</a:t>
            </a:r>
            <a:r>
              <a:rPr lang="bg" sz="1200">
                <a:solidFill>
                  <a:srgbClr val="222222"/>
                </a:solidFill>
                <a:highlight>
                  <a:srgbClr val="FFFFFF"/>
                </a:highlight>
                <a:latin typeface="Arial"/>
                <a:ea typeface="Arial"/>
                <a:cs typeface="Arial"/>
                <a:sym typeface="Arial"/>
              </a:rPr>
              <a:t> uses </a:t>
            </a:r>
            <a:r>
              <a:rPr lang="bg" sz="1150">
                <a:solidFill>
                  <a:srgbClr val="222222"/>
                </a:solidFill>
                <a:highlight>
                  <a:srgbClr val="ECF0F3"/>
                </a:highlight>
                <a:latin typeface="Courier New"/>
                <a:ea typeface="Courier New"/>
                <a:cs typeface="Courier New"/>
                <a:sym typeface="Courier New"/>
              </a:rPr>
              <a:t>a.SomeClass</a:t>
            </a:r>
            <a:r>
              <a:rPr lang="bg" sz="1200">
                <a:solidFill>
                  <a:srgbClr val="222222"/>
                </a:solidFill>
                <a:highlight>
                  <a:srgbClr val="FFFFFF"/>
                </a:highlight>
                <a:latin typeface="Arial"/>
                <a:ea typeface="Arial"/>
                <a:cs typeface="Arial"/>
                <a:sym typeface="Arial"/>
              </a:rPr>
              <a:t>. Both of these import forms are common. In this case the class we want to patch is being looked up in the module and so we have to patch </a:t>
            </a:r>
            <a:r>
              <a:rPr lang="bg" sz="1150">
                <a:solidFill>
                  <a:srgbClr val="222222"/>
                </a:solidFill>
                <a:highlight>
                  <a:srgbClr val="ECF0F3"/>
                </a:highlight>
                <a:latin typeface="Courier New"/>
                <a:ea typeface="Courier New"/>
                <a:cs typeface="Courier New"/>
                <a:sym typeface="Courier New"/>
              </a:rPr>
              <a:t>a.SomeClass</a:t>
            </a:r>
            <a:r>
              <a:rPr lang="bg" sz="1200">
                <a:solidFill>
                  <a:srgbClr val="222222"/>
                </a:solidFill>
                <a:highlight>
                  <a:srgbClr val="FFFFFF"/>
                </a:highlight>
                <a:latin typeface="Arial"/>
                <a:ea typeface="Arial"/>
                <a:cs typeface="Arial"/>
                <a:sym typeface="Arial"/>
              </a:rPr>
              <a:t> instead:</a:t>
            </a:r>
            <a:endParaRPr sz="1200">
              <a:solidFill>
                <a:srgbClr val="222222"/>
              </a:solidFill>
              <a:highlight>
                <a:srgbClr val="FFFFFF"/>
              </a:highlight>
              <a:latin typeface="Arial"/>
              <a:ea typeface="Arial"/>
              <a:cs typeface="Arial"/>
              <a:sym typeface="Arial"/>
            </a:endParaRPr>
          </a:p>
          <a:p>
            <a:pPr indent="0" lvl="0" marL="50800" marR="50800" rtl="0" algn="l">
              <a:lnSpc>
                <a:spcPct val="131590"/>
              </a:lnSpc>
              <a:spcBef>
                <a:spcPts val="1200"/>
              </a:spcBef>
              <a:spcAft>
                <a:spcPts val="0"/>
              </a:spcAft>
              <a:buNone/>
            </a:pPr>
            <a:r>
              <a:rPr lang="bg" sz="1150">
                <a:solidFill>
                  <a:srgbClr val="AA22FF"/>
                </a:solidFill>
                <a:highlight>
                  <a:srgbClr val="EEFFCC"/>
                </a:highlight>
                <a:latin typeface="Courier New"/>
                <a:ea typeface="Courier New"/>
                <a:cs typeface="Courier New"/>
                <a:sym typeface="Courier New"/>
              </a:rPr>
              <a:t>@patch</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'a.SomeClass'</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7"/>
          <p:cNvSpPr txBox="1"/>
          <p:nvPr>
            <p:ph idx="1" type="body"/>
          </p:nvPr>
        </p:nvSpPr>
        <p:spPr>
          <a:xfrm>
            <a:off x="1303800" y="267000"/>
            <a:ext cx="7030500" cy="42648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b="1" lang="bg" sz="1700">
                <a:solidFill>
                  <a:srgbClr val="1A1A1A"/>
                </a:solidFill>
                <a:highlight>
                  <a:srgbClr val="FFFFFF"/>
                </a:highlight>
                <a:latin typeface="Arial"/>
                <a:ea typeface="Arial"/>
                <a:cs typeface="Arial"/>
                <a:sym typeface="Arial"/>
              </a:rPr>
              <a:t>Patching Descriptors and Proxy Objects</a:t>
            </a:r>
            <a:endParaRPr b="1"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Both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patch</a:t>
            </a:r>
            <a:r>
              <a:rPr lang="bg" sz="1200">
                <a:solidFill>
                  <a:srgbClr val="222222"/>
                </a:solidFill>
                <a:highlight>
                  <a:srgbClr val="FFFFFF"/>
                </a:highlight>
                <a:latin typeface="Arial"/>
                <a:ea typeface="Arial"/>
                <a:cs typeface="Arial"/>
                <a:sym typeface="Arial"/>
              </a:rPr>
              <a:t> and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patch.object</a:t>
            </a:r>
            <a:r>
              <a:rPr lang="bg" sz="1200">
                <a:solidFill>
                  <a:srgbClr val="222222"/>
                </a:solidFill>
                <a:highlight>
                  <a:srgbClr val="FFFFFF"/>
                </a:highlight>
                <a:latin typeface="Arial"/>
                <a:ea typeface="Arial"/>
                <a:cs typeface="Arial"/>
                <a:sym typeface="Arial"/>
              </a:rPr>
              <a:t> correctly patch and restore descriptors: class methods, static methods and properties. You should patch these on the </a:t>
            </a:r>
            <a:r>
              <a:rPr i="1" lang="bg" sz="1200">
                <a:solidFill>
                  <a:srgbClr val="222222"/>
                </a:solidFill>
                <a:highlight>
                  <a:srgbClr val="FFFFFF"/>
                </a:highlight>
                <a:latin typeface="Arial"/>
                <a:ea typeface="Arial"/>
                <a:cs typeface="Arial"/>
                <a:sym typeface="Arial"/>
              </a:rPr>
              <a:t>class</a:t>
            </a:r>
            <a:r>
              <a:rPr lang="bg" sz="1200">
                <a:solidFill>
                  <a:srgbClr val="222222"/>
                </a:solidFill>
                <a:highlight>
                  <a:srgbClr val="FFFFFF"/>
                </a:highlight>
                <a:latin typeface="Arial"/>
                <a:ea typeface="Arial"/>
                <a:cs typeface="Arial"/>
                <a:sym typeface="Arial"/>
              </a:rPr>
              <a:t> rather than an instance. </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They also work with </a:t>
            </a:r>
            <a:r>
              <a:rPr i="1" lang="bg" sz="1200">
                <a:solidFill>
                  <a:srgbClr val="222222"/>
                </a:solidFill>
                <a:highlight>
                  <a:srgbClr val="FFFFFF"/>
                </a:highlight>
                <a:latin typeface="Arial"/>
                <a:ea typeface="Arial"/>
                <a:cs typeface="Arial"/>
                <a:sym typeface="Arial"/>
              </a:rPr>
              <a:t>some</a:t>
            </a:r>
            <a:r>
              <a:rPr lang="bg" sz="1200">
                <a:solidFill>
                  <a:srgbClr val="222222"/>
                </a:solidFill>
                <a:highlight>
                  <a:srgbClr val="FFFFFF"/>
                </a:highlight>
                <a:latin typeface="Arial"/>
                <a:ea typeface="Arial"/>
                <a:cs typeface="Arial"/>
                <a:sym typeface="Arial"/>
              </a:rPr>
              <a:t> objects that proxy attribute access, like the </a:t>
            </a:r>
            <a:r>
              <a:rPr lang="bg" sz="1200">
                <a:solidFill>
                  <a:srgbClr val="0072AA"/>
                </a:solidFill>
                <a:highlight>
                  <a:srgbClr val="FFFFFF"/>
                </a:highlight>
                <a:uFill>
                  <a:noFill/>
                </a:uFill>
                <a:latin typeface="Arial"/>
                <a:ea typeface="Arial"/>
                <a:cs typeface="Arial"/>
                <a:sym typeface="Arial"/>
                <a:hlinkClick r:id="rId5">
                  <a:extLst>
                    <a:ext uri="{A12FA001-AC4F-418D-AE19-62706E023703}">
                      <ahyp:hlinkClr val="tx"/>
                    </a:ext>
                  </a:extLst>
                </a:hlinkClick>
              </a:rPr>
              <a:t>django settings object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As well as a decorator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patch()</a:t>
            </a:r>
            <a:r>
              <a:rPr lang="bg" sz="1200">
                <a:solidFill>
                  <a:srgbClr val="222222"/>
                </a:solidFill>
                <a:highlight>
                  <a:srgbClr val="FFFFFF"/>
                </a:highlight>
                <a:latin typeface="Arial"/>
                <a:ea typeface="Arial"/>
                <a:cs typeface="Arial"/>
                <a:sym typeface="Arial"/>
              </a:rPr>
              <a:t> can be used as a context manager in a with statement: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with</a:t>
            </a:r>
            <a:r>
              <a:rPr lang="bg" sz="1150">
                <a:solidFill>
                  <a:srgbClr val="333333"/>
                </a:solidFill>
                <a:highlight>
                  <a:srgbClr val="EEFFCC"/>
                </a:highlight>
                <a:latin typeface="Courier New"/>
                <a:ea typeface="Courier New"/>
                <a:cs typeface="Courier New"/>
                <a:sym typeface="Courier New"/>
              </a:rPr>
              <a:t> patch</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object(ProductionClass, </a:t>
            </a:r>
            <a:r>
              <a:rPr lang="bg" sz="1150">
                <a:solidFill>
                  <a:srgbClr val="BA2121"/>
                </a:solidFill>
                <a:highlight>
                  <a:srgbClr val="EEFFCC"/>
                </a:highlight>
                <a:latin typeface="Courier New"/>
                <a:ea typeface="Courier New"/>
                <a:cs typeface="Courier New"/>
                <a:sym typeface="Courier New"/>
              </a:rPr>
              <a:t>'method'</a:t>
            </a:r>
            <a:r>
              <a:rPr lang="bg" sz="1150">
                <a:solidFill>
                  <a:srgbClr val="333333"/>
                </a:solidFill>
                <a:highlight>
                  <a:srgbClr val="EEFFCC"/>
                </a:highlight>
                <a:latin typeface="Courier New"/>
                <a:ea typeface="Courier New"/>
                <a:cs typeface="Courier New"/>
                <a:sym typeface="Courier New"/>
              </a:rPr>
              <a:t>, return_value</a:t>
            </a:r>
            <a:r>
              <a:rPr lang="bg" sz="1150">
                <a:solidFill>
                  <a:srgbClr val="666666"/>
                </a:solidFill>
                <a:highlight>
                  <a:srgbClr val="EEFFCC"/>
                </a:highlight>
                <a:latin typeface="Courier New"/>
                <a:ea typeface="Courier New"/>
                <a:cs typeface="Courier New"/>
                <a:sym typeface="Courier New"/>
              </a:rPr>
              <a:t>=</a:t>
            </a:r>
            <a:r>
              <a:rPr b="1" lang="bg" sz="1150">
                <a:solidFill>
                  <a:srgbClr val="008000"/>
                </a:solidFill>
                <a:highlight>
                  <a:srgbClr val="EEFFCC"/>
                </a:highlight>
                <a:latin typeface="Courier New"/>
                <a:ea typeface="Courier New"/>
                <a:cs typeface="Courier New"/>
                <a:sym typeface="Courier New"/>
              </a:rPr>
              <a:t>None</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as</a:t>
            </a:r>
            <a:r>
              <a:rPr lang="bg" sz="1150">
                <a:solidFill>
                  <a:srgbClr val="333333"/>
                </a:solidFill>
                <a:highlight>
                  <a:srgbClr val="EEFFCC"/>
                </a:highlight>
                <a:latin typeface="Courier New"/>
                <a:ea typeface="Courier New"/>
                <a:cs typeface="Courier New"/>
                <a:sym typeface="Courier New"/>
              </a:rPr>
              <a:t> mock_method: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thing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ProductionClass()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thing</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method(</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mock_method</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assert_called_once_with(</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8"/>
          <p:cNvSpPr txBox="1"/>
          <p:nvPr>
            <p:ph idx="1" type="body"/>
          </p:nvPr>
        </p:nvSpPr>
        <p:spPr>
          <a:xfrm>
            <a:off x="1303800" y="257650"/>
            <a:ext cx="7030500" cy="33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There is also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patch.dict()</a:t>
            </a:r>
            <a:r>
              <a:rPr lang="bg" sz="1200">
                <a:solidFill>
                  <a:srgbClr val="222222"/>
                </a:solidFill>
                <a:highlight>
                  <a:srgbClr val="FFFFFF"/>
                </a:highlight>
                <a:latin typeface="Arial"/>
                <a:ea typeface="Arial"/>
                <a:cs typeface="Arial"/>
                <a:sym typeface="Arial"/>
              </a:rPr>
              <a:t> for setting values in a dictionary just during a scope and restoring the dictionary to its original state when the test ends: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foo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'key'</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'value'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original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foo</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copy()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with</a:t>
            </a:r>
            <a:r>
              <a:rPr lang="bg" sz="1150">
                <a:solidFill>
                  <a:srgbClr val="333333"/>
                </a:solidFill>
                <a:highlight>
                  <a:srgbClr val="EEFFCC"/>
                </a:highlight>
                <a:latin typeface="Courier New"/>
                <a:ea typeface="Courier New"/>
                <a:cs typeface="Courier New"/>
                <a:sym typeface="Courier New"/>
              </a:rPr>
              <a:t> patch</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dict(foo, {</a:t>
            </a:r>
            <a:r>
              <a:rPr lang="bg" sz="1150">
                <a:solidFill>
                  <a:srgbClr val="BA2121"/>
                </a:solidFill>
                <a:highlight>
                  <a:srgbClr val="EEFFCC"/>
                </a:highlight>
                <a:latin typeface="Courier New"/>
                <a:ea typeface="Courier New"/>
                <a:cs typeface="Courier New"/>
                <a:sym typeface="Courier New"/>
              </a:rPr>
              <a:t>'newkey'</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'newvalue'</a:t>
            </a:r>
            <a:r>
              <a:rPr lang="bg" sz="1150">
                <a:solidFill>
                  <a:srgbClr val="333333"/>
                </a:solidFill>
                <a:highlight>
                  <a:srgbClr val="EEFFCC"/>
                </a:highlight>
                <a:latin typeface="Courier New"/>
                <a:ea typeface="Courier New"/>
                <a:cs typeface="Courier New"/>
                <a:sym typeface="Courier New"/>
              </a:rPr>
              <a:t>}, clear</a:t>
            </a:r>
            <a:r>
              <a:rPr lang="bg" sz="1150">
                <a:solidFill>
                  <a:srgbClr val="666666"/>
                </a:solidFill>
                <a:highlight>
                  <a:srgbClr val="EEFFCC"/>
                </a:highlight>
                <a:latin typeface="Courier New"/>
                <a:ea typeface="Courier New"/>
                <a:cs typeface="Courier New"/>
                <a:sym typeface="Courier New"/>
              </a:rPr>
              <a:t>=</a:t>
            </a:r>
            <a:r>
              <a:rPr b="1" lang="bg" sz="1150">
                <a:solidFill>
                  <a:srgbClr val="008000"/>
                </a:solidFill>
                <a:highlight>
                  <a:srgbClr val="EEFFCC"/>
                </a:highlight>
                <a:latin typeface="Courier New"/>
                <a:ea typeface="Courier New"/>
                <a:cs typeface="Courier New"/>
                <a:sym typeface="Courier New"/>
              </a:rPr>
              <a:t>True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assert</a:t>
            </a:r>
            <a:r>
              <a:rPr lang="bg" sz="1150">
                <a:solidFill>
                  <a:srgbClr val="333333"/>
                </a:solidFill>
                <a:highlight>
                  <a:srgbClr val="EEFFCC"/>
                </a:highlight>
                <a:latin typeface="Courier New"/>
                <a:ea typeface="Courier New"/>
                <a:cs typeface="Courier New"/>
                <a:sym typeface="Courier New"/>
              </a:rPr>
              <a:t> foo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'newkey'</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'newvalue'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assert</a:t>
            </a:r>
            <a:r>
              <a:rPr lang="bg" sz="1150">
                <a:solidFill>
                  <a:srgbClr val="333333"/>
                </a:solidFill>
                <a:highlight>
                  <a:srgbClr val="EEFFCC"/>
                </a:highlight>
                <a:latin typeface="Courier New"/>
                <a:ea typeface="Courier New"/>
                <a:cs typeface="Courier New"/>
                <a:sym typeface="Courier New"/>
              </a:rPr>
              <a:t> foo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original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9"/>
          <p:cNvSpPr txBox="1"/>
          <p:nvPr>
            <p:ph idx="1" type="body"/>
          </p:nvPr>
        </p:nvSpPr>
        <p:spPr>
          <a:xfrm>
            <a:off x="1303800" y="267000"/>
            <a:ext cx="7030500" cy="42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Mock supports the mocking of Python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magic methods</a:t>
            </a:r>
            <a:r>
              <a:rPr lang="bg" sz="1200">
                <a:solidFill>
                  <a:srgbClr val="222222"/>
                </a:solidFill>
                <a:highlight>
                  <a:srgbClr val="FFFFFF"/>
                </a:highlight>
                <a:latin typeface="Arial"/>
                <a:ea typeface="Arial"/>
                <a:cs typeface="Arial"/>
                <a:sym typeface="Arial"/>
              </a:rPr>
              <a:t>. The easiest way of using magic methods is with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MagicMock</a:t>
            </a:r>
            <a:r>
              <a:rPr lang="bg" sz="1200">
                <a:solidFill>
                  <a:srgbClr val="222222"/>
                </a:solidFill>
                <a:highlight>
                  <a:srgbClr val="FFFFFF"/>
                </a:highlight>
                <a:latin typeface="Arial"/>
                <a:ea typeface="Arial"/>
                <a:cs typeface="Arial"/>
                <a:sym typeface="Arial"/>
              </a:rPr>
              <a:t> class. It allows you to do things like: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MagicMock()</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a:t>
            </a:r>
            <a:r>
              <a:rPr lang="bg" sz="1150">
                <a:solidFill>
                  <a:srgbClr val="666666"/>
                </a:solidFill>
                <a:highlight>
                  <a:srgbClr val="EEFFCC"/>
                </a:highlight>
                <a:latin typeface="Courier New"/>
                <a:ea typeface="Courier New"/>
                <a:cs typeface="Courier New"/>
                <a:sym typeface="Courier New"/>
              </a:rPr>
              <a:t>.</a:t>
            </a:r>
            <a:r>
              <a:rPr lang="bg" sz="1150">
                <a:solidFill>
                  <a:srgbClr val="0000FF"/>
                </a:solidFill>
                <a:highlight>
                  <a:srgbClr val="EEFFCC"/>
                </a:highlight>
                <a:latin typeface="Courier New"/>
                <a:ea typeface="Courier New"/>
                <a:cs typeface="Courier New"/>
                <a:sym typeface="Courier New"/>
              </a:rPr>
              <a:t>__str__</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return_value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'foobarbaz'</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8000"/>
                </a:solidFill>
                <a:highlight>
                  <a:srgbClr val="EEFFCC"/>
                </a:highlight>
                <a:latin typeface="Courier New"/>
                <a:ea typeface="Courier New"/>
                <a:cs typeface="Courier New"/>
                <a:sym typeface="Courier New"/>
              </a:rPr>
              <a:t>str</a:t>
            </a:r>
            <a:r>
              <a:rPr lang="bg" sz="1150">
                <a:solidFill>
                  <a:srgbClr val="333333"/>
                </a:solidFill>
                <a:highlight>
                  <a:srgbClr val="EEFFCC"/>
                </a:highlight>
                <a:latin typeface="Courier New"/>
                <a:ea typeface="Courier New"/>
                <a:cs typeface="Courier New"/>
                <a:sym typeface="Courier New"/>
              </a:rPr>
              <a:t>(mock)</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a:t>
            </a:r>
            <a:r>
              <a:rPr lang="bg" sz="1150">
                <a:solidFill>
                  <a:srgbClr val="666666"/>
                </a:solidFill>
                <a:highlight>
                  <a:srgbClr val="EEFFCC"/>
                </a:highlight>
                <a:latin typeface="Courier New"/>
                <a:ea typeface="Courier New"/>
                <a:cs typeface="Courier New"/>
                <a:sym typeface="Courier New"/>
              </a:rPr>
              <a:t>.</a:t>
            </a:r>
            <a:r>
              <a:rPr lang="bg" sz="1150">
                <a:solidFill>
                  <a:srgbClr val="0000FF"/>
                </a:solidFill>
                <a:highlight>
                  <a:srgbClr val="EEFFCC"/>
                </a:highlight>
                <a:latin typeface="Courier New"/>
                <a:ea typeface="Courier New"/>
                <a:cs typeface="Courier New"/>
                <a:sym typeface="Courier New"/>
              </a:rPr>
              <a:t>__str__</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assert_called_with()</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0"/>
          <p:cNvSpPr txBox="1"/>
          <p:nvPr>
            <p:ph idx="1" type="body"/>
          </p:nvPr>
        </p:nvSpPr>
        <p:spPr>
          <a:xfrm>
            <a:off x="1308475" y="304500"/>
            <a:ext cx="7030500" cy="42321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Mock allows you to assign functions (or other Mock instances) to magic methods and they will be called appropriately.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MagicMock</a:t>
            </a:r>
            <a:r>
              <a:rPr lang="bg" sz="1200">
                <a:solidFill>
                  <a:srgbClr val="222222"/>
                </a:solidFill>
                <a:highlight>
                  <a:srgbClr val="FFFFFF"/>
                </a:highlight>
                <a:latin typeface="Arial"/>
                <a:ea typeface="Arial"/>
                <a:cs typeface="Arial"/>
                <a:sym typeface="Arial"/>
              </a:rPr>
              <a:t> class is just a Mock variant that has all of the magic methods pre-created for you (well, all the useful ones anyway).</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following is an example of using magic methods with the ordinary Mock class: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Mock()</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a:t>
            </a:r>
            <a:r>
              <a:rPr lang="bg" sz="1150">
                <a:solidFill>
                  <a:srgbClr val="666666"/>
                </a:solidFill>
                <a:highlight>
                  <a:srgbClr val="EEFFCC"/>
                </a:highlight>
                <a:latin typeface="Courier New"/>
                <a:ea typeface="Courier New"/>
                <a:cs typeface="Courier New"/>
                <a:sym typeface="Courier New"/>
              </a:rPr>
              <a:t>.</a:t>
            </a:r>
            <a:r>
              <a:rPr lang="bg" sz="1150">
                <a:solidFill>
                  <a:srgbClr val="0000FF"/>
                </a:solidFill>
                <a:highlight>
                  <a:srgbClr val="EEFFCC"/>
                </a:highlight>
                <a:latin typeface="Courier New"/>
                <a:ea typeface="Courier New"/>
                <a:cs typeface="Courier New"/>
                <a:sym typeface="Courier New"/>
              </a:rPr>
              <a:t>__str__</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Mock(return_value</a:t>
            </a:r>
            <a:r>
              <a:rPr lang="bg" sz="1150">
                <a:solidFill>
                  <a:srgbClr val="666666"/>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'wheeeeee'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150">
                <a:solidFill>
                  <a:srgbClr val="008000"/>
                </a:solidFill>
                <a:highlight>
                  <a:srgbClr val="EEFFCC"/>
                </a:highlight>
                <a:latin typeface="Courier New"/>
                <a:ea typeface="Courier New"/>
                <a:cs typeface="Courier New"/>
                <a:sym typeface="Courier New"/>
              </a:rPr>
              <a:t>str</a:t>
            </a:r>
            <a:r>
              <a:rPr lang="bg" sz="1150">
                <a:solidFill>
                  <a:srgbClr val="333333"/>
                </a:solidFill>
                <a:highlight>
                  <a:srgbClr val="EEFFCC"/>
                </a:highlight>
                <a:latin typeface="Courier New"/>
                <a:ea typeface="Courier New"/>
                <a:cs typeface="Courier New"/>
                <a:sym typeface="Courier New"/>
              </a:rPr>
              <a:t>(mock)</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40000"/>
              </a:lnSpc>
              <a:spcBef>
                <a:spcPts val="1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1"/>
          <p:cNvSpPr txBox="1"/>
          <p:nvPr>
            <p:ph idx="1" type="body"/>
          </p:nvPr>
        </p:nvSpPr>
        <p:spPr>
          <a:xfrm>
            <a:off x="1303800" y="257650"/>
            <a:ext cx="7030500" cy="42741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For ensuring that the mock objects in your tests have the same api as the objects they are replacing, you can use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auto-speccing</a:t>
            </a:r>
            <a:r>
              <a:rPr lang="bg" sz="1200">
                <a:solidFill>
                  <a:srgbClr val="222222"/>
                </a:solidFill>
                <a:highlight>
                  <a:srgbClr val="FFFFFF"/>
                </a:highlight>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Auto-speccing can be done through the </a:t>
            </a:r>
            <a:r>
              <a:rPr i="1" lang="bg" sz="1200">
                <a:solidFill>
                  <a:srgbClr val="222222"/>
                </a:solidFill>
                <a:highlight>
                  <a:srgbClr val="FFFFFF"/>
                </a:highlight>
                <a:latin typeface="Arial"/>
                <a:ea typeface="Arial"/>
                <a:cs typeface="Arial"/>
                <a:sym typeface="Arial"/>
              </a:rPr>
              <a:t>autospec</a:t>
            </a:r>
            <a:r>
              <a:rPr lang="bg" sz="1200">
                <a:solidFill>
                  <a:srgbClr val="222222"/>
                </a:solidFill>
                <a:highlight>
                  <a:srgbClr val="FFFFFF"/>
                </a:highlight>
                <a:latin typeface="Arial"/>
                <a:ea typeface="Arial"/>
                <a:cs typeface="Arial"/>
                <a:sym typeface="Arial"/>
              </a:rPr>
              <a:t> argument to patch, or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create_autospec()</a:t>
            </a:r>
            <a:r>
              <a:rPr lang="bg" sz="1200">
                <a:solidFill>
                  <a:srgbClr val="222222"/>
                </a:solidFill>
                <a:highlight>
                  <a:srgbClr val="FFFFFF"/>
                </a:highlight>
                <a:latin typeface="Arial"/>
                <a:ea typeface="Arial"/>
                <a:cs typeface="Arial"/>
                <a:sym typeface="Arial"/>
              </a:rPr>
              <a:t> function. </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Auto-speccing creates mock objects that have the same attributes and methods as the objects they are replacing, and any functions and methods (including constructors) have the same call signature as the real object.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This ensures that your mocks will fail in the same way as your production code if they are used incorrectly:</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ph idx="1" type="body"/>
          </p:nvPr>
        </p:nvSpPr>
        <p:spPr>
          <a:xfrm>
            <a:off x="1303800" y="277750"/>
            <a:ext cx="7030500" cy="42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first point really doesn't justify the time it takes to write a test. </a:t>
            </a:r>
            <a:endParaRPr/>
          </a:p>
          <a:p>
            <a:pPr indent="0" lvl="0" marL="0" rtl="0" algn="l">
              <a:spcBef>
                <a:spcPts val="1200"/>
              </a:spcBef>
              <a:spcAft>
                <a:spcPts val="0"/>
              </a:spcAft>
              <a:buNone/>
            </a:pPr>
            <a:r>
              <a:rPr lang="bg"/>
              <a:t>We can test the code directly in the interactive interpreter in the same time or less. </a:t>
            </a:r>
            <a:endParaRPr/>
          </a:p>
          <a:p>
            <a:pPr indent="0" lvl="0" marL="0" rtl="0" algn="l">
              <a:spcBef>
                <a:spcPts val="1200"/>
              </a:spcBef>
              <a:spcAft>
                <a:spcPts val="0"/>
              </a:spcAft>
              <a:buNone/>
            </a:pPr>
            <a:r>
              <a:rPr lang="bg"/>
              <a:t>But when we have to perform the same sequence of test actions multiple times, it takes less time to automate those steps once and then run them whenever necessary. </a:t>
            </a:r>
            <a:endParaRPr/>
          </a:p>
          <a:p>
            <a:pPr indent="0" lvl="0" marL="0" rtl="0" algn="l">
              <a:spcBef>
                <a:spcPts val="1200"/>
              </a:spcBef>
              <a:spcAft>
                <a:spcPts val="0"/>
              </a:spcAft>
              <a:buNone/>
            </a:pPr>
            <a:r>
              <a:rPr lang="bg"/>
              <a:t>It is a good idea to run tests every time we change code, whether it is during initial development or maintenance releases. </a:t>
            </a:r>
            <a:endParaRPr/>
          </a:p>
          <a:p>
            <a:pPr indent="0" lvl="0" marL="0" rtl="0" algn="l">
              <a:spcBef>
                <a:spcPts val="1200"/>
              </a:spcBef>
              <a:spcAft>
                <a:spcPts val="1200"/>
              </a:spcAft>
              <a:buNone/>
            </a:pPr>
            <a:r>
              <a:rPr lang="bg"/>
              <a:t>When we have a comprehensive set of automated tests, we can run them after code changes and know that we didn't inadvertently break anything that was tested.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2"/>
          <p:cNvSpPr txBox="1"/>
          <p:nvPr>
            <p:ph idx="1" type="body"/>
          </p:nvPr>
        </p:nvSpPr>
        <p:spPr>
          <a:xfrm>
            <a:off x="1303800" y="276375"/>
            <a:ext cx="7030500" cy="42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150">
                <a:solidFill>
                  <a:srgbClr val="008000"/>
                </a:solidFill>
                <a:highlight>
                  <a:srgbClr val="EEFFCC"/>
                </a:highlight>
                <a:latin typeface="Courier New"/>
                <a:ea typeface="Courier New"/>
                <a:cs typeface="Courier New"/>
                <a:sym typeface="Courier New"/>
              </a:rPr>
              <a:t>from</a:t>
            </a:r>
            <a:r>
              <a:rPr lang="bg" sz="1150">
                <a:solidFill>
                  <a:srgbClr val="333333"/>
                </a:solidFill>
                <a:highlight>
                  <a:srgbClr val="EEFFCC"/>
                </a:highlight>
                <a:latin typeface="Courier New"/>
                <a:ea typeface="Courier New"/>
                <a:cs typeface="Courier New"/>
                <a:sym typeface="Courier New"/>
              </a:rPr>
              <a:t> </a:t>
            </a:r>
            <a:r>
              <a:rPr b="1" lang="bg" sz="1150">
                <a:solidFill>
                  <a:srgbClr val="0000FF"/>
                </a:solidFill>
                <a:highlight>
                  <a:srgbClr val="EEFFCC"/>
                </a:highlight>
                <a:latin typeface="Courier New"/>
                <a:ea typeface="Courier New"/>
                <a:cs typeface="Courier New"/>
                <a:sym typeface="Courier New"/>
              </a:rPr>
              <a:t>unittest.mock</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import</a:t>
            </a:r>
            <a:r>
              <a:rPr lang="bg" sz="1150">
                <a:solidFill>
                  <a:srgbClr val="333333"/>
                </a:solidFill>
                <a:highlight>
                  <a:srgbClr val="EEFFCC"/>
                </a:highlight>
                <a:latin typeface="Courier New"/>
                <a:ea typeface="Courier New"/>
                <a:cs typeface="Courier New"/>
                <a:sym typeface="Courier New"/>
              </a:rPr>
              <a:t> create_autospec</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function</a:t>
            </a:r>
            <a:r>
              <a:rPr lang="bg" sz="1150">
                <a:solidFill>
                  <a:srgbClr val="333333"/>
                </a:solidFill>
                <a:highlight>
                  <a:srgbClr val="EEFFCC"/>
                </a:highlight>
                <a:latin typeface="Courier New"/>
                <a:ea typeface="Courier New"/>
                <a:cs typeface="Courier New"/>
                <a:sym typeface="Courier New"/>
              </a:rPr>
              <a:t>(a, b, c):</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pass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mock_function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create_autospec(function, return_value</a:t>
            </a:r>
            <a:r>
              <a:rPr lang="bg" sz="1150">
                <a:solidFill>
                  <a:srgbClr val="666666"/>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'fishy'</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mock_function(</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mock_function</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assert_called_once_with(</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mock_function(</a:t>
            </a:r>
            <a:r>
              <a:rPr lang="bg" sz="1150">
                <a:solidFill>
                  <a:srgbClr val="BA2121"/>
                </a:solidFill>
                <a:highlight>
                  <a:srgbClr val="EEFFCC"/>
                </a:highlight>
                <a:latin typeface="Courier New"/>
                <a:ea typeface="Courier New"/>
                <a:cs typeface="Courier New"/>
                <a:sym typeface="Courier New"/>
              </a:rPr>
              <a:t>'wrong arguments'</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3"/>
          <p:cNvSpPr txBox="1"/>
          <p:nvPr>
            <p:ph type="title"/>
          </p:nvPr>
        </p:nvSpPr>
        <p:spPr>
          <a:xfrm>
            <a:off x="1285050" y="205075"/>
            <a:ext cx="7030500" cy="507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0" lang="bg" sz="1900">
                <a:solidFill>
                  <a:srgbClr val="1A1A1A"/>
                </a:solidFill>
                <a:highlight>
                  <a:srgbClr val="FFFFFF"/>
                </a:highlight>
                <a:latin typeface="Arial"/>
                <a:ea typeface="Arial"/>
                <a:cs typeface="Arial"/>
                <a:sym typeface="Arial"/>
              </a:rPr>
              <a:t>The Mock Class</a:t>
            </a:r>
            <a:endParaRPr/>
          </a:p>
        </p:txBody>
      </p:sp>
      <p:sp>
        <p:nvSpPr>
          <p:cNvPr id="642" name="Google Shape;642;p83"/>
          <p:cNvSpPr txBox="1"/>
          <p:nvPr>
            <p:ph idx="1" type="body"/>
          </p:nvPr>
        </p:nvSpPr>
        <p:spPr>
          <a:xfrm>
            <a:off x="1303800" y="796350"/>
            <a:ext cx="7030500" cy="373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Mock</a:t>
            </a:r>
            <a:r>
              <a:rPr lang="bg" sz="1200">
                <a:solidFill>
                  <a:srgbClr val="222222"/>
                </a:solidFill>
                <a:highlight>
                  <a:srgbClr val="FFFFFF"/>
                </a:highlight>
                <a:latin typeface="Arial"/>
                <a:ea typeface="Arial"/>
                <a:cs typeface="Arial"/>
                <a:sym typeface="Arial"/>
              </a:rPr>
              <a:t> is a flexible mock object intended to replace the use of stubs and test doubles throughout your code.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Mocks are callable and create attributes as new mocks when you access them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1</a:t>
            </a:r>
            <a:r>
              <a:rPr lang="bg" sz="1200">
                <a:solidFill>
                  <a:srgbClr val="222222"/>
                </a:solidFill>
                <a:highlight>
                  <a:srgbClr val="FFFFFF"/>
                </a:highlight>
                <a:latin typeface="Arial"/>
                <a:ea typeface="Arial"/>
                <a:cs typeface="Arial"/>
                <a:sym typeface="Arial"/>
              </a:rPr>
              <a:t>.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Accessing the same attribute will always return the same mock.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Mocks record how you use them, allowing you to make assertions about what your code has done to them.</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MagicMock</a:t>
            </a:r>
            <a:r>
              <a:rPr lang="bg" sz="1200">
                <a:solidFill>
                  <a:srgbClr val="222222"/>
                </a:solidFill>
                <a:highlight>
                  <a:srgbClr val="FFFFFF"/>
                </a:highlight>
                <a:latin typeface="Arial"/>
                <a:ea typeface="Arial"/>
                <a:cs typeface="Arial"/>
                <a:sym typeface="Arial"/>
              </a:rPr>
              <a:t> is a subclass of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Mock</a:t>
            </a:r>
            <a:r>
              <a:rPr lang="bg" sz="1200">
                <a:solidFill>
                  <a:srgbClr val="222222"/>
                </a:solidFill>
                <a:highlight>
                  <a:srgbClr val="FFFFFF"/>
                </a:highlight>
                <a:latin typeface="Arial"/>
                <a:ea typeface="Arial"/>
                <a:cs typeface="Arial"/>
                <a:sym typeface="Arial"/>
              </a:rPr>
              <a:t> with all the magic methods pre-created and ready to use.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bg" sz="1200">
                <a:solidFill>
                  <a:srgbClr val="222222"/>
                </a:solidFill>
                <a:highlight>
                  <a:srgbClr val="FFFFFF"/>
                </a:highlight>
                <a:latin typeface="Arial"/>
                <a:ea typeface="Arial"/>
                <a:cs typeface="Arial"/>
                <a:sym typeface="Arial"/>
              </a:rPr>
              <a:t>There are also non-callable variants, useful when you are mocking out objects that aren’t callable: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NonCallableMock</a:t>
            </a:r>
            <a:r>
              <a:rPr lang="bg" sz="1200">
                <a:solidFill>
                  <a:srgbClr val="222222"/>
                </a:solidFill>
                <a:highlight>
                  <a:srgbClr val="FFFFFF"/>
                </a:highlight>
                <a:latin typeface="Arial"/>
                <a:ea typeface="Arial"/>
                <a:cs typeface="Arial"/>
                <a:sym typeface="Arial"/>
              </a:rPr>
              <a:t> and </a:t>
            </a:r>
            <a:r>
              <a:rPr lang="bg" sz="1150">
                <a:solidFill>
                  <a:srgbClr val="0072AA"/>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NonCallableMagicMock</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4"/>
          <p:cNvSpPr txBox="1"/>
          <p:nvPr>
            <p:ph type="title"/>
          </p:nvPr>
        </p:nvSpPr>
        <p:spPr>
          <a:xfrm>
            <a:off x="1303800" y="219150"/>
            <a:ext cx="7030500" cy="5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Types of Testing</a:t>
            </a:r>
            <a:endParaRPr/>
          </a:p>
        </p:txBody>
      </p:sp>
      <p:sp>
        <p:nvSpPr>
          <p:cNvPr id="648" name="Google Shape;648;p84"/>
          <p:cNvSpPr txBox="1"/>
          <p:nvPr>
            <p:ph idx="1" type="body"/>
          </p:nvPr>
        </p:nvSpPr>
        <p:spPr>
          <a:xfrm>
            <a:off x="1303800" y="1039950"/>
            <a:ext cx="7030500" cy="349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404040"/>
                </a:solidFill>
                <a:highlight>
                  <a:srgbClr val="FFFFFF"/>
                </a:highlight>
                <a:latin typeface="Roboto"/>
                <a:ea typeface="Roboto"/>
                <a:cs typeface="Roboto"/>
                <a:sym typeface="Roboto"/>
              </a:rPr>
              <a:t>There are 4 types of testing available in Python – Unit Testing, Integration Testing, End-To-End Testing &amp; Performance Testing. </a:t>
            </a:r>
            <a:endParaRPr>
              <a:solidFill>
                <a:srgbClr val="404040"/>
              </a:solidFill>
              <a:highlight>
                <a:srgbClr val="FFFFFF"/>
              </a:highlight>
              <a:latin typeface="Roboto"/>
              <a:ea typeface="Roboto"/>
              <a:cs typeface="Roboto"/>
              <a:sym typeface="Roboto"/>
            </a:endParaRPr>
          </a:p>
          <a:p>
            <a:pPr indent="0" lvl="0" marL="0" rtl="0" algn="l">
              <a:spcBef>
                <a:spcPts val="1200"/>
              </a:spcBef>
              <a:spcAft>
                <a:spcPts val="1200"/>
              </a:spcAft>
              <a:buNone/>
            </a:pPr>
            <a:r>
              <a:rPr lang="bg">
                <a:solidFill>
                  <a:srgbClr val="404040"/>
                </a:solidFill>
                <a:highlight>
                  <a:srgbClr val="FFFFFF"/>
                </a:highlight>
                <a:latin typeface="Roboto"/>
                <a:ea typeface="Roboto"/>
                <a:cs typeface="Roboto"/>
                <a:sym typeface="Roboto"/>
              </a:rPr>
              <a:t>Let us look at them one by one. In most cases, we use assert statement for checking values. It checks a variable against a value and returns True if they match. It throws an exception if it does not match.</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5"/>
          <p:cNvSpPr txBox="1"/>
          <p:nvPr>
            <p:ph idx="1" type="body"/>
          </p:nvPr>
        </p:nvSpPr>
        <p:spPr>
          <a:xfrm>
            <a:off x="1303800" y="285750"/>
            <a:ext cx="7030500" cy="4245900"/>
          </a:xfrm>
          <a:prstGeom prst="rect">
            <a:avLst/>
          </a:prstGeom>
        </p:spPr>
        <p:txBody>
          <a:bodyPr anchorCtr="0" anchor="t" bIns="91425" lIns="91425" spcFirstLastPara="1" rIns="91425" wrap="square" tIns="91425">
            <a:normAutofit/>
          </a:bodyPr>
          <a:lstStyle/>
          <a:p>
            <a:pPr indent="0" lvl="0" marL="0" rtl="0" algn="l">
              <a:lnSpc>
                <a:spcPct val="110000"/>
              </a:lnSpc>
              <a:spcBef>
                <a:spcPts val="1500"/>
              </a:spcBef>
              <a:spcAft>
                <a:spcPts val="0"/>
              </a:spcAft>
              <a:buNone/>
            </a:pPr>
            <a:r>
              <a:rPr lang="bg" sz="2100">
                <a:solidFill>
                  <a:srgbClr val="333333"/>
                </a:solidFill>
                <a:highlight>
                  <a:srgbClr val="FFFFFF"/>
                </a:highlight>
                <a:latin typeface="Roboto"/>
                <a:ea typeface="Roboto"/>
                <a:cs typeface="Roboto"/>
                <a:sym typeface="Roboto"/>
              </a:rPr>
              <a:t>1. Unit Testing</a:t>
            </a:r>
            <a:endParaRPr sz="21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rPr lang="bg">
                <a:solidFill>
                  <a:srgbClr val="404040"/>
                </a:solidFill>
                <a:highlight>
                  <a:srgbClr val="FFFFFF"/>
                </a:highlight>
                <a:latin typeface="Roboto"/>
                <a:ea typeface="Roboto"/>
                <a:cs typeface="Roboto"/>
                <a:sym typeface="Roboto"/>
              </a:rPr>
              <a:t>In this case, we basically test only a logical unit of our code. It is used to test if the internal flow of methods &amp; data is correct, and that edge cases are handled properly. This is the most granular form of testing in Python.</a:t>
            </a:r>
            <a:endParaRPr>
              <a:solidFill>
                <a:srgbClr val="404040"/>
              </a:solidFill>
              <a:highlight>
                <a:srgbClr val="FFFFFF"/>
              </a:highlight>
              <a:latin typeface="Roboto"/>
              <a:ea typeface="Roboto"/>
              <a:cs typeface="Roboto"/>
              <a:sym typeface="Roboto"/>
            </a:endParaRPr>
          </a:p>
          <a:p>
            <a:pPr indent="0" lvl="0" marL="0" rtl="0" algn="l">
              <a:spcBef>
                <a:spcPts val="1500"/>
              </a:spcBef>
              <a:spcAft>
                <a:spcPts val="0"/>
              </a:spcAft>
              <a:buNone/>
            </a:pPr>
            <a:r>
              <a:rPr lang="bg">
                <a:solidFill>
                  <a:srgbClr val="404040"/>
                </a:solidFill>
                <a:highlight>
                  <a:srgbClr val="FFFFFF"/>
                </a:highlight>
                <a:latin typeface="Roboto"/>
                <a:ea typeface="Roboto"/>
                <a:cs typeface="Roboto"/>
                <a:sym typeface="Roboto"/>
              </a:rPr>
              <a:t>First we define the function </a:t>
            </a:r>
            <a:r>
              <a:rPr b="1" lang="bg">
                <a:solidFill>
                  <a:srgbClr val="404040"/>
                </a:solidFill>
                <a:highlight>
                  <a:srgbClr val="FFFFFF"/>
                </a:highlight>
                <a:latin typeface="Roboto"/>
                <a:ea typeface="Roboto"/>
                <a:cs typeface="Roboto"/>
                <a:sym typeface="Roboto"/>
              </a:rPr>
              <a:t>func()</a:t>
            </a:r>
            <a:r>
              <a:rPr lang="bg">
                <a:solidFill>
                  <a:srgbClr val="404040"/>
                </a:solidFill>
                <a:highlight>
                  <a:srgbClr val="FFFFFF"/>
                </a:highlight>
                <a:latin typeface="Roboto"/>
                <a:ea typeface="Roboto"/>
                <a:cs typeface="Roboto"/>
                <a:sym typeface="Roboto"/>
              </a:rPr>
              <a:t>. </a:t>
            </a:r>
            <a:endParaRPr>
              <a:solidFill>
                <a:srgbClr val="404040"/>
              </a:solidFill>
              <a:highlight>
                <a:srgbClr val="FFFFFF"/>
              </a:highlight>
              <a:latin typeface="Roboto"/>
              <a:ea typeface="Roboto"/>
              <a:cs typeface="Roboto"/>
              <a:sym typeface="Roboto"/>
            </a:endParaRPr>
          </a:p>
          <a:p>
            <a:pPr indent="0" lvl="0" marL="0" rtl="0" algn="l">
              <a:spcBef>
                <a:spcPts val="1200"/>
              </a:spcBef>
              <a:spcAft>
                <a:spcPts val="0"/>
              </a:spcAft>
              <a:buNone/>
            </a:pPr>
            <a:r>
              <a:rPr lang="bg">
                <a:solidFill>
                  <a:srgbClr val="404040"/>
                </a:solidFill>
                <a:highlight>
                  <a:srgbClr val="FFFFFF"/>
                </a:highlight>
                <a:latin typeface="Roboto"/>
                <a:ea typeface="Roboto"/>
                <a:cs typeface="Roboto"/>
                <a:sym typeface="Roboto"/>
              </a:rPr>
              <a:t>Next we, call the function </a:t>
            </a:r>
            <a:r>
              <a:rPr b="1" lang="bg">
                <a:solidFill>
                  <a:srgbClr val="404040"/>
                </a:solidFill>
                <a:highlight>
                  <a:srgbClr val="FFFFFF"/>
                </a:highlight>
                <a:latin typeface="Roboto"/>
                <a:ea typeface="Roboto"/>
                <a:cs typeface="Roboto"/>
                <a:sym typeface="Roboto"/>
              </a:rPr>
              <a:t>func()</a:t>
            </a:r>
            <a:r>
              <a:rPr lang="bg">
                <a:solidFill>
                  <a:srgbClr val="404040"/>
                </a:solidFill>
                <a:highlight>
                  <a:srgbClr val="FFFFFF"/>
                </a:highlight>
                <a:latin typeface="Roboto"/>
                <a:ea typeface="Roboto"/>
                <a:cs typeface="Roboto"/>
                <a:sym typeface="Roboto"/>
              </a:rPr>
              <a:t> from </a:t>
            </a:r>
            <a:r>
              <a:rPr b="1" lang="bg">
                <a:solidFill>
                  <a:srgbClr val="404040"/>
                </a:solidFill>
                <a:highlight>
                  <a:srgbClr val="FFFFFF"/>
                </a:highlight>
                <a:latin typeface="Roboto"/>
                <a:ea typeface="Roboto"/>
                <a:cs typeface="Roboto"/>
                <a:sym typeface="Roboto"/>
              </a:rPr>
              <a:t>test_func()</a:t>
            </a:r>
            <a:r>
              <a:rPr lang="bg">
                <a:solidFill>
                  <a:srgbClr val="404040"/>
                </a:solidFill>
                <a:highlight>
                  <a:srgbClr val="FFFFFF"/>
                </a:highlight>
                <a:latin typeface="Roboto"/>
                <a:ea typeface="Roboto"/>
                <a:cs typeface="Roboto"/>
                <a:sym typeface="Roboto"/>
              </a:rPr>
              <a:t> designed for testing. </a:t>
            </a:r>
            <a:endParaRPr>
              <a:solidFill>
                <a:srgbClr val="404040"/>
              </a:solidFill>
              <a:highlight>
                <a:srgbClr val="FFFFFF"/>
              </a:highlight>
              <a:latin typeface="Roboto"/>
              <a:ea typeface="Roboto"/>
              <a:cs typeface="Roboto"/>
              <a:sym typeface="Roboto"/>
            </a:endParaRPr>
          </a:p>
          <a:p>
            <a:pPr indent="0" lvl="0" marL="0" rtl="0" algn="l">
              <a:spcBef>
                <a:spcPts val="1200"/>
              </a:spcBef>
              <a:spcAft>
                <a:spcPts val="0"/>
              </a:spcAft>
              <a:buNone/>
            </a:pPr>
            <a:r>
              <a:rPr lang="bg">
                <a:solidFill>
                  <a:srgbClr val="404040"/>
                </a:solidFill>
                <a:highlight>
                  <a:srgbClr val="FFFFFF"/>
                </a:highlight>
                <a:latin typeface="Roboto"/>
                <a:ea typeface="Roboto"/>
                <a:cs typeface="Roboto"/>
                <a:sym typeface="Roboto"/>
              </a:rPr>
              <a:t>We also check if the value returned is the expected. </a:t>
            </a:r>
            <a:endParaRPr>
              <a:solidFill>
                <a:srgbClr val="404040"/>
              </a:solidFill>
              <a:highlight>
                <a:srgbClr val="FFFFFF"/>
              </a:highlight>
              <a:latin typeface="Roboto"/>
              <a:ea typeface="Roboto"/>
              <a:cs typeface="Roboto"/>
              <a:sym typeface="Roboto"/>
            </a:endParaRPr>
          </a:p>
          <a:p>
            <a:pPr indent="0" lvl="0" marL="0" rtl="0" algn="l">
              <a:spcBef>
                <a:spcPts val="1200"/>
              </a:spcBef>
              <a:spcAft>
                <a:spcPts val="1200"/>
              </a:spcAft>
              <a:buNone/>
            </a:pPr>
            <a:r>
              <a:rPr lang="bg">
                <a:solidFill>
                  <a:srgbClr val="404040"/>
                </a:solidFill>
                <a:highlight>
                  <a:srgbClr val="FFFFFF"/>
                </a:highlight>
                <a:latin typeface="Roboto"/>
                <a:ea typeface="Roboto"/>
                <a:cs typeface="Roboto"/>
                <a:sym typeface="Roboto"/>
              </a:rPr>
              <a:t>This shows that the function call is working properly and returns values as expected.</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6"/>
          <p:cNvSpPr txBox="1"/>
          <p:nvPr>
            <p:ph idx="1" type="body"/>
          </p:nvPr>
        </p:nvSpPr>
        <p:spPr>
          <a:xfrm>
            <a:off x="1303800" y="290425"/>
            <a:ext cx="7030500" cy="4241100"/>
          </a:xfrm>
          <a:prstGeom prst="rect">
            <a:avLst/>
          </a:prstGeom>
        </p:spPr>
        <p:txBody>
          <a:bodyPr anchorCtr="0" anchor="t" bIns="91425" lIns="91425" spcFirstLastPara="1" rIns="91425" wrap="square" tIns="91425">
            <a:normAutofit/>
          </a:bodyPr>
          <a:lstStyle/>
          <a:p>
            <a:pPr indent="0" lvl="0" marL="0" rtl="0" algn="l">
              <a:lnSpc>
                <a:spcPct val="110000"/>
              </a:lnSpc>
              <a:spcBef>
                <a:spcPts val="1500"/>
              </a:spcBef>
              <a:spcAft>
                <a:spcPts val="0"/>
              </a:spcAft>
              <a:buNone/>
            </a:pPr>
            <a:r>
              <a:rPr lang="bg" sz="2100">
                <a:solidFill>
                  <a:srgbClr val="333333"/>
                </a:solidFill>
                <a:highlight>
                  <a:srgbClr val="FFFFFF"/>
                </a:highlight>
                <a:latin typeface="Roboto"/>
                <a:ea typeface="Roboto"/>
                <a:cs typeface="Roboto"/>
                <a:sym typeface="Roboto"/>
              </a:rPr>
              <a:t>2. Feature Testing</a:t>
            </a:r>
            <a:endParaRPr sz="21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rPr lang="bg">
                <a:solidFill>
                  <a:srgbClr val="404040"/>
                </a:solidFill>
                <a:highlight>
                  <a:srgbClr val="FFFFFF"/>
                </a:highlight>
                <a:latin typeface="Roboto"/>
                <a:ea typeface="Roboto"/>
                <a:cs typeface="Roboto"/>
                <a:sym typeface="Roboto"/>
              </a:rPr>
              <a:t>In this case, we test the actual functionality of features. You can create a collection of unit tests for this purpose, or a single feature test also. Here is an example.</a:t>
            </a:r>
            <a:endParaRPr>
              <a:solidFill>
                <a:srgbClr val="404040"/>
              </a:solidFill>
              <a:highlight>
                <a:srgbClr val="FFFFFF"/>
              </a:highlight>
              <a:latin typeface="Roboto"/>
              <a:ea typeface="Roboto"/>
              <a:cs typeface="Roboto"/>
              <a:sym typeface="Roboto"/>
            </a:endParaRPr>
          </a:p>
          <a:p>
            <a:pPr indent="0" lvl="0" marL="0" rtl="0" algn="l">
              <a:spcBef>
                <a:spcPts val="1500"/>
              </a:spcBef>
              <a:spcAft>
                <a:spcPts val="0"/>
              </a:spcAft>
              <a:buNone/>
            </a:pPr>
            <a:r>
              <a:rPr lang="bg" sz="1200">
                <a:solidFill>
                  <a:srgbClr val="333333"/>
                </a:solidFill>
                <a:highlight>
                  <a:srgbClr val="F5F5F5"/>
                </a:highlight>
                <a:latin typeface="Courier New"/>
                <a:ea typeface="Courier New"/>
                <a:cs typeface="Courier New"/>
                <a:sym typeface="Courier New"/>
              </a:rPr>
              <a:t>class NewEndpoint:</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def on_get(req, resp):</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resp.body = "Hello World"</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def test_new_endpoint():</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result = simulate_get("/newendpoint")</a:t>
            </a:r>
            <a:endParaRPr sz="12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assert result.body = "Hello World"</a:t>
            </a:r>
            <a:endParaRPr sz="12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7"/>
          <p:cNvSpPr txBox="1"/>
          <p:nvPr>
            <p:ph idx="1" type="body"/>
          </p:nvPr>
        </p:nvSpPr>
        <p:spPr>
          <a:xfrm>
            <a:off x="1299100" y="2287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404040"/>
                </a:solidFill>
                <a:highlight>
                  <a:srgbClr val="FFFFFF"/>
                </a:highlight>
                <a:latin typeface="Roboto"/>
                <a:ea typeface="Roboto"/>
                <a:cs typeface="Roboto"/>
                <a:sym typeface="Roboto"/>
              </a:rPr>
              <a:t>In this case, we create a class </a:t>
            </a:r>
            <a:r>
              <a:rPr b="1" lang="bg">
                <a:solidFill>
                  <a:srgbClr val="404040"/>
                </a:solidFill>
                <a:highlight>
                  <a:srgbClr val="FFFFFF"/>
                </a:highlight>
                <a:latin typeface="Roboto"/>
                <a:ea typeface="Roboto"/>
                <a:cs typeface="Roboto"/>
                <a:sym typeface="Roboto"/>
              </a:rPr>
              <a:t>NewEndPoint</a:t>
            </a:r>
            <a:r>
              <a:rPr lang="bg">
                <a:solidFill>
                  <a:srgbClr val="404040"/>
                </a:solidFill>
                <a:highlight>
                  <a:srgbClr val="FFFFFF"/>
                </a:highlight>
                <a:latin typeface="Roboto"/>
                <a:ea typeface="Roboto"/>
                <a:cs typeface="Roboto"/>
                <a:sym typeface="Roboto"/>
              </a:rPr>
              <a:t> with a get function handler. </a:t>
            </a:r>
            <a:endParaRPr>
              <a:solidFill>
                <a:srgbClr val="404040"/>
              </a:solidFill>
              <a:highlight>
                <a:srgbClr val="FFFFFF"/>
              </a:highlight>
              <a:latin typeface="Roboto"/>
              <a:ea typeface="Roboto"/>
              <a:cs typeface="Roboto"/>
              <a:sym typeface="Roboto"/>
            </a:endParaRPr>
          </a:p>
          <a:p>
            <a:pPr indent="0" lvl="0" marL="0" rtl="0" algn="l">
              <a:spcBef>
                <a:spcPts val="1200"/>
              </a:spcBef>
              <a:spcAft>
                <a:spcPts val="1200"/>
              </a:spcAft>
              <a:buNone/>
            </a:pPr>
            <a:r>
              <a:rPr lang="bg">
                <a:solidFill>
                  <a:srgbClr val="404040"/>
                </a:solidFill>
                <a:highlight>
                  <a:srgbClr val="FFFFFF"/>
                </a:highlight>
                <a:latin typeface="Roboto"/>
                <a:ea typeface="Roboto"/>
                <a:cs typeface="Roboto"/>
                <a:sym typeface="Roboto"/>
              </a:rPr>
              <a:t>We design a </a:t>
            </a:r>
            <a:r>
              <a:rPr b="1" lang="bg">
                <a:solidFill>
                  <a:srgbClr val="404040"/>
                </a:solidFill>
                <a:highlight>
                  <a:srgbClr val="FFFFFF"/>
                </a:highlight>
                <a:latin typeface="Roboto"/>
                <a:ea typeface="Roboto"/>
                <a:cs typeface="Roboto"/>
                <a:sym typeface="Roboto"/>
              </a:rPr>
              <a:t>test_new_endpoint()</a:t>
            </a:r>
            <a:r>
              <a:rPr lang="bg">
                <a:solidFill>
                  <a:srgbClr val="404040"/>
                </a:solidFill>
                <a:highlight>
                  <a:srgbClr val="FFFFFF"/>
                </a:highlight>
                <a:latin typeface="Roboto"/>
                <a:ea typeface="Roboto"/>
                <a:cs typeface="Roboto"/>
                <a:sym typeface="Roboto"/>
              </a:rPr>
              <a:t> function that sends a get request to this class, retrieves the response and checks if it is actually “Hello World”.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8"/>
          <p:cNvSpPr txBox="1"/>
          <p:nvPr>
            <p:ph idx="1" type="body"/>
          </p:nvPr>
        </p:nvSpPr>
        <p:spPr>
          <a:xfrm>
            <a:off x="1303800" y="276375"/>
            <a:ext cx="7030500" cy="4487700"/>
          </a:xfrm>
          <a:prstGeom prst="rect">
            <a:avLst/>
          </a:prstGeom>
        </p:spPr>
        <p:txBody>
          <a:bodyPr anchorCtr="0" anchor="t" bIns="91425" lIns="91425" spcFirstLastPara="1" rIns="91425" wrap="square" tIns="91425">
            <a:normAutofit fontScale="62500" lnSpcReduction="20000"/>
          </a:bodyPr>
          <a:lstStyle/>
          <a:p>
            <a:pPr indent="0" lvl="0" marL="0" rtl="0" algn="l">
              <a:lnSpc>
                <a:spcPct val="110000"/>
              </a:lnSpc>
              <a:spcBef>
                <a:spcPts val="1500"/>
              </a:spcBef>
              <a:spcAft>
                <a:spcPts val="0"/>
              </a:spcAft>
              <a:buNone/>
            </a:pPr>
            <a:r>
              <a:rPr lang="bg" sz="2100">
                <a:solidFill>
                  <a:srgbClr val="333333"/>
                </a:solidFill>
                <a:highlight>
                  <a:srgbClr val="FFFFFF"/>
                </a:highlight>
                <a:latin typeface="Roboto"/>
                <a:ea typeface="Roboto"/>
                <a:cs typeface="Roboto"/>
                <a:sym typeface="Roboto"/>
              </a:rPr>
              <a:t>3. Integration Testing</a:t>
            </a:r>
            <a:endParaRPr sz="21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rPr lang="bg">
                <a:solidFill>
                  <a:srgbClr val="404040"/>
                </a:solidFill>
                <a:highlight>
                  <a:srgbClr val="FFFFFF"/>
                </a:highlight>
                <a:latin typeface="Roboto"/>
                <a:ea typeface="Roboto"/>
                <a:cs typeface="Roboto"/>
                <a:sym typeface="Roboto"/>
              </a:rPr>
              <a:t>Integration tests are used to test applications end to end. Even if new code is added to your application, the existing integration tests should work properly. Here is an example.</a:t>
            </a:r>
            <a:endParaRPr>
              <a:solidFill>
                <a:srgbClr val="404040"/>
              </a:solidFill>
              <a:highlight>
                <a:srgbClr val="FFFFFF"/>
              </a:highlight>
              <a:latin typeface="Roboto"/>
              <a:ea typeface="Roboto"/>
              <a:cs typeface="Roboto"/>
              <a:sym typeface="Roboto"/>
            </a:endParaRPr>
          </a:p>
          <a:p>
            <a:pPr indent="0" lvl="0" marL="0" rtl="0" algn="l">
              <a:spcBef>
                <a:spcPts val="1500"/>
              </a:spcBef>
              <a:spcAft>
                <a:spcPts val="0"/>
              </a:spcAft>
              <a:buNone/>
            </a:pPr>
            <a:r>
              <a:rPr lang="bg" sz="1200">
                <a:solidFill>
                  <a:srgbClr val="333333"/>
                </a:solidFill>
                <a:highlight>
                  <a:srgbClr val="F5F5F5"/>
                </a:highlight>
                <a:latin typeface="Courier New"/>
                <a:ea typeface="Courier New"/>
                <a:cs typeface="Courier New"/>
                <a:sym typeface="Courier New"/>
              </a:rPr>
              <a:t>class MySystem:</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external_system = ExternalSystemConnector()</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def handle_message(message):</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try:</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external_system.send_message(message)</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return True</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catch Exception as err:</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return False</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def test_MySystem():</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system = MySystem()</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assert system.handle_message(good_message)</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assert not system.handle_message(bad_message)</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9"/>
          <p:cNvSpPr txBox="1"/>
          <p:nvPr>
            <p:ph idx="1" type="body"/>
          </p:nvPr>
        </p:nvSpPr>
        <p:spPr>
          <a:xfrm>
            <a:off x="1313175" y="8095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404040"/>
                </a:solidFill>
                <a:highlight>
                  <a:srgbClr val="FFFFFF"/>
                </a:highlight>
                <a:latin typeface="Roboto"/>
                <a:ea typeface="Roboto"/>
                <a:cs typeface="Roboto"/>
                <a:sym typeface="Roboto"/>
              </a:rPr>
              <a:t>In this case, we create an entire instance of a class </a:t>
            </a:r>
            <a:r>
              <a:rPr b="1" lang="bg">
                <a:solidFill>
                  <a:srgbClr val="404040"/>
                </a:solidFill>
                <a:highlight>
                  <a:srgbClr val="FFFFFF"/>
                </a:highlight>
                <a:latin typeface="Roboto"/>
                <a:ea typeface="Roboto"/>
                <a:cs typeface="Roboto"/>
                <a:sym typeface="Roboto"/>
              </a:rPr>
              <a:t>MySystem</a:t>
            </a:r>
            <a:r>
              <a:rPr lang="bg">
                <a:solidFill>
                  <a:srgbClr val="404040"/>
                </a:solidFill>
                <a:highlight>
                  <a:srgbClr val="FFFFFF"/>
                </a:highlight>
                <a:latin typeface="Roboto"/>
                <a:ea typeface="Roboto"/>
                <a:cs typeface="Roboto"/>
                <a:sym typeface="Roboto"/>
              </a:rPr>
              <a:t> and call its function handle_message which connects with another system to execute its code. </a:t>
            </a:r>
            <a:endParaRPr>
              <a:solidFill>
                <a:srgbClr val="404040"/>
              </a:solidFill>
              <a:highlight>
                <a:srgbClr val="FFFFFF"/>
              </a:highlight>
              <a:latin typeface="Roboto"/>
              <a:ea typeface="Roboto"/>
              <a:cs typeface="Roboto"/>
              <a:sym typeface="Roboto"/>
            </a:endParaRPr>
          </a:p>
          <a:p>
            <a:pPr indent="0" lvl="0" marL="0" rtl="0" algn="l">
              <a:spcBef>
                <a:spcPts val="1200"/>
              </a:spcBef>
              <a:spcAft>
                <a:spcPts val="0"/>
              </a:spcAft>
              <a:buNone/>
            </a:pPr>
            <a:r>
              <a:rPr lang="bg">
                <a:solidFill>
                  <a:srgbClr val="404040"/>
                </a:solidFill>
                <a:highlight>
                  <a:srgbClr val="FFFFFF"/>
                </a:highlight>
                <a:latin typeface="Roboto"/>
                <a:ea typeface="Roboto"/>
                <a:cs typeface="Roboto"/>
                <a:sym typeface="Roboto"/>
              </a:rPr>
              <a:t>Only if everything goes well, it will return </a:t>
            </a:r>
            <a:r>
              <a:rPr b="1" lang="bg">
                <a:solidFill>
                  <a:srgbClr val="404040"/>
                </a:solidFill>
                <a:highlight>
                  <a:srgbClr val="FFFFFF"/>
                </a:highlight>
                <a:latin typeface="Roboto"/>
                <a:ea typeface="Roboto"/>
                <a:cs typeface="Roboto"/>
                <a:sym typeface="Roboto"/>
              </a:rPr>
              <a:t>True</a:t>
            </a:r>
            <a:r>
              <a:rPr lang="bg">
                <a:solidFill>
                  <a:srgbClr val="404040"/>
                </a:solidFill>
                <a:highlight>
                  <a:srgbClr val="FFFFFF"/>
                </a:highlight>
                <a:latin typeface="Roboto"/>
                <a:ea typeface="Roboto"/>
                <a:cs typeface="Roboto"/>
                <a:sym typeface="Roboto"/>
              </a:rPr>
              <a:t>, else it will return </a:t>
            </a:r>
            <a:r>
              <a:rPr b="1" lang="bg">
                <a:solidFill>
                  <a:srgbClr val="404040"/>
                </a:solidFill>
                <a:highlight>
                  <a:srgbClr val="FFFFFF"/>
                </a:highlight>
                <a:latin typeface="Roboto"/>
                <a:ea typeface="Roboto"/>
                <a:cs typeface="Roboto"/>
                <a:sym typeface="Roboto"/>
              </a:rPr>
              <a:t>False</a:t>
            </a:r>
            <a:r>
              <a:rPr lang="bg">
                <a:solidFill>
                  <a:srgbClr val="404040"/>
                </a:solidFill>
                <a:highlight>
                  <a:srgbClr val="FFFFFF"/>
                </a:highlight>
                <a:latin typeface="Roboto"/>
                <a:ea typeface="Roboto"/>
                <a:cs typeface="Roboto"/>
                <a:sym typeface="Roboto"/>
              </a:rPr>
              <a:t>.</a:t>
            </a:r>
            <a:endParaRPr>
              <a:solidFill>
                <a:srgbClr val="404040"/>
              </a:solidFill>
              <a:highlight>
                <a:srgbClr val="FFFFFF"/>
              </a:highlight>
              <a:latin typeface="Roboto"/>
              <a:ea typeface="Roboto"/>
              <a:cs typeface="Roboto"/>
              <a:sym typeface="Roboto"/>
            </a:endParaRPr>
          </a:p>
          <a:p>
            <a:pPr indent="0" lvl="0" marL="0" rtl="0" algn="l">
              <a:spcBef>
                <a:spcPts val="1200"/>
              </a:spcBef>
              <a:spcAft>
                <a:spcPts val="1200"/>
              </a:spcAft>
              <a:buNone/>
            </a:pPr>
            <a:r>
              <a:rPr lang="bg" sz="1350">
                <a:solidFill>
                  <a:srgbClr val="222222"/>
                </a:solidFill>
                <a:highlight>
                  <a:srgbClr val="FEFEFE"/>
                </a:highlight>
                <a:latin typeface="Georgia"/>
                <a:ea typeface="Georgia"/>
                <a:cs typeface="Georgia"/>
                <a:sym typeface="Georgia"/>
              </a:rPr>
              <a:t>Integration testing exercises two or more parts of an application at once, including the interactions between the parts, to determine if they function as intended. This type of </a:t>
            </a:r>
            <a:r>
              <a:rPr lang="bg" sz="1350">
                <a:solidFill>
                  <a:srgbClr val="444444"/>
                </a:solidFill>
                <a:highlight>
                  <a:srgbClr val="FEFEFE"/>
                </a:highlight>
                <a:uFill>
                  <a:noFill/>
                </a:uFill>
                <a:latin typeface="Georgia"/>
                <a:ea typeface="Georgia"/>
                <a:cs typeface="Georgia"/>
                <a:sym typeface="Georgia"/>
                <a:hlinkClick r:id="rId3">
                  <a:extLst>
                    <a:ext uri="{A12FA001-AC4F-418D-AE19-62706E023703}">
                      <ahyp:hlinkClr val="tx"/>
                    </a:ext>
                  </a:extLst>
                </a:hlinkClick>
              </a:rPr>
              <a:t>testing</a:t>
            </a:r>
            <a:r>
              <a:rPr lang="bg" sz="1350">
                <a:solidFill>
                  <a:srgbClr val="222222"/>
                </a:solidFill>
                <a:highlight>
                  <a:srgbClr val="FEFEFE"/>
                </a:highlight>
                <a:latin typeface="Georgia"/>
                <a:ea typeface="Georgia"/>
                <a:cs typeface="Georgia"/>
                <a:sym typeface="Georgia"/>
              </a:rPr>
              <a:t> identifies defects in the interfaces between disparate parts of a codebase as they invoke each other and pass data between themselves.</a:t>
            </a:r>
            <a:endParaRPr>
              <a:solidFill>
                <a:srgbClr val="404040"/>
              </a:solidFill>
              <a:highlight>
                <a:srgbClr val="FFFFFF"/>
              </a:highlight>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0"/>
          <p:cNvSpPr txBox="1"/>
          <p:nvPr>
            <p:ph idx="1" type="body"/>
          </p:nvPr>
        </p:nvSpPr>
        <p:spPr>
          <a:xfrm>
            <a:off x="1303800" y="304500"/>
            <a:ext cx="7030500" cy="4227300"/>
          </a:xfrm>
          <a:prstGeom prst="rect">
            <a:avLst/>
          </a:prstGeom>
        </p:spPr>
        <p:txBody>
          <a:bodyPr anchorCtr="0" anchor="t" bIns="91425" lIns="91425" spcFirstLastPara="1" rIns="91425" wrap="square" tIns="91425">
            <a:normAutofit/>
          </a:bodyPr>
          <a:lstStyle/>
          <a:p>
            <a:pPr indent="0" lvl="0" marL="0" rtl="0" algn="l">
              <a:lnSpc>
                <a:spcPct val="110000"/>
              </a:lnSpc>
              <a:spcBef>
                <a:spcPts val="1500"/>
              </a:spcBef>
              <a:spcAft>
                <a:spcPts val="0"/>
              </a:spcAft>
              <a:buNone/>
            </a:pPr>
            <a:r>
              <a:rPr lang="bg" sz="2100">
                <a:solidFill>
                  <a:srgbClr val="333333"/>
                </a:solidFill>
                <a:highlight>
                  <a:srgbClr val="FFFFFF"/>
                </a:highlight>
                <a:latin typeface="Roboto"/>
                <a:ea typeface="Roboto"/>
                <a:cs typeface="Roboto"/>
                <a:sym typeface="Roboto"/>
              </a:rPr>
              <a:t>4. Performance Testing</a:t>
            </a:r>
            <a:endParaRPr sz="2100">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rPr lang="bg">
                <a:solidFill>
                  <a:srgbClr val="404040"/>
                </a:solidFill>
                <a:highlight>
                  <a:srgbClr val="FFFFFF"/>
                </a:highlight>
                <a:latin typeface="Roboto"/>
                <a:ea typeface="Roboto"/>
                <a:cs typeface="Roboto"/>
                <a:sym typeface="Roboto"/>
              </a:rPr>
              <a:t>In this case, we are only checking the performance of a piece of code. </a:t>
            </a:r>
            <a:endParaRPr>
              <a:solidFill>
                <a:srgbClr val="404040"/>
              </a:solidFill>
              <a:highlight>
                <a:srgbClr val="FFFFFF"/>
              </a:highlight>
              <a:latin typeface="Roboto"/>
              <a:ea typeface="Roboto"/>
              <a:cs typeface="Roboto"/>
              <a:sym typeface="Roboto"/>
            </a:endParaRPr>
          </a:p>
          <a:p>
            <a:pPr indent="0" lvl="0" marL="0" rtl="0" algn="l">
              <a:spcBef>
                <a:spcPts val="1500"/>
              </a:spcBef>
              <a:spcAft>
                <a:spcPts val="0"/>
              </a:spcAft>
              <a:buNone/>
            </a:pPr>
            <a:r>
              <a:rPr lang="bg">
                <a:solidFill>
                  <a:srgbClr val="404040"/>
                </a:solidFill>
                <a:highlight>
                  <a:srgbClr val="FFFFFF"/>
                </a:highlight>
                <a:latin typeface="Roboto"/>
                <a:ea typeface="Roboto"/>
                <a:cs typeface="Roboto"/>
                <a:sym typeface="Roboto"/>
              </a:rPr>
              <a:t>Before we run performance tests, we should have ideally performed Unit &amp; Feature Testing to ensure that it is working properly. </a:t>
            </a:r>
            <a:endParaRPr>
              <a:solidFill>
                <a:srgbClr val="404040"/>
              </a:solidFill>
              <a:highlight>
                <a:srgbClr val="FFFFFF"/>
              </a:highlight>
              <a:latin typeface="Roboto"/>
              <a:ea typeface="Roboto"/>
              <a:cs typeface="Roboto"/>
              <a:sym typeface="Roboto"/>
            </a:endParaRPr>
          </a:p>
          <a:p>
            <a:pPr indent="0" lvl="0" marL="0" rtl="0" algn="l">
              <a:spcBef>
                <a:spcPts val="1500"/>
              </a:spcBef>
              <a:spcAft>
                <a:spcPts val="0"/>
              </a:spcAft>
              <a:buNone/>
            </a:pPr>
            <a:r>
              <a:rPr lang="bg">
                <a:solidFill>
                  <a:srgbClr val="404040"/>
                </a:solidFill>
                <a:highlight>
                  <a:srgbClr val="FFFFFF"/>
                </a:highlight>
                <a:latin typeface="Roboto"/>
                <a:ea typeface="Roboto"/>
                <a:cs typeface="Roboto"/>
                <a:sym typeface="Roboto"/>
              </a:rPr>
              <a:t>Performance tests are basically calling the same function repeatedly over a given period of time to ensure that it does not crash the application. </a:t>
            </a:r>
            <a:endParaRPr>
              <a:solidFill>
                <a:srgbClr val="404040"/>
              </a:solidFill>
              <a:highlight>
                <a:srgbClr val="FFFFFF"/>
              </a:highlight>
              <a:latin typeface="Roboto"/>
              <a:ea typeface="Roboto"/>
              <a:cs typeface="Roboto"/>
              <a:sym typeface="Roboto"/>
            </a:endParaRPr>
          </a:p>
          <a:p>
            <a:pPr indent="0" lvl="0" marL="0" rtl="0" algn="l">
              <a:spcBef>
                <a:spcPts val="1500"/>
              </a:spcBef>
              <a:spcAft>
                <a:spcPts val="0"/>
              </a:spcAft>
              <a:buNone/>
            </a:pPr>
            <a:r>
              <a:rPr lang="bg">
                <a:solidFill>
                  <a:srgbClr val="404040"/>
                </a:solidFill>
                <a:highlight>
                  <a:srgbClr val="FFFFFF"/>
                </a:highlight>
                <a:latin typeface="Roboto"/>
                <a:ea typeface="Roboto"/>
                <a:cs typeface="Roboto"/>
                <a:sym typeface="Roboto"/>
              </a:rPr>
              <a:t>For this purpose, you can use Python libraries like </a:t>
            </a:r>
            <a:r>
              <a:rPr b="1" lang="bg">
                <a:solidFill>
                  <a:srgbClr val="404040"/>
                </a:solidFill>
                <a:highlight>
                  <a:srgbClr val="FFFFFF"/>
                </a:highlight>
                <a:latin typeface="Roboto"/>
                <a:ea typeface="Roboto"/>
                <a:cs typeface="Roboto"/>
                <a:sym typeface="Roboto"/>
              </a:rPr>
              <a:t>timeit</a:t>
            </a:r>
            <a:r>
              <a:rPr lang="bg">
                <a:solidFill>
                  <a:srgbClr val="404040"/>
                </a:solidFill>
                <a:highlight>
                  <a:srgbClr val="FFFFFF"/>
                </a:highlight>
                <a:latin typeface="Roboto"/>
                <a:ea typeface="Roboto"/>
                <a:cs typeface="Roboto"/>
                <a:sym typeface="Roboto"/>
              </a:rPr>
              <a:t>, as shown below.</a:t>
            </a:r>
            <a:endParaRPr>
              <a:solidFill>
                <a:srgbClr val="404040"/>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1"/>
          <p:cNvSpPr txBox="1"/>
          <p:nvPr>
            <p:ph idx="1" type="body"/>
          </p:nvPr>
        </p:nvSpPr>
        <p:spPr>
          <a:xfrm>
            <a:off x="1303800" y="786975"/>
            <a:ext cx="7030500" cy="3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333333"/>
                </a:solidFill>
                <a:highlight>
                  <a:srgbClr val="F5F5F5"/>
                </a:highlight>
                <a:latin typeface="Courier New"/>
                <a:ea typeface="Courier New"/>
                <a:cs typeface="Courier New"/>
                <a:sym typeface="Courier New"/>
              </a:rPr>
              <a:t>import timeit</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def func(i):</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return i * 2</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def test_performance():</a:t>
            </a:r>
            <a:endParaRPr sz="1200">
              <a:solidFill>
                <a:srgbClr val="333333"/>
              </a:solidFill>
              <a:highlight>
                <a:srgbClr val="F5F5F5"/>
              </a:highlight>
              <a:latin typeface="Courier New"/>
              <a:ea typeface="Courier New"/>
              <a:cs typeface="Courier New"/>
              <a:sym typeface="Courier New"/>
            </a:endParaRPr>
          </a:p>
          <a:p>
            <a:pPr indent="0" lvl="0" marL="0" rtl="0" algn="l">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assert 1 &gt; timeit.timeit("[func(x) for x in range(20)]", number=5,</a:t>
            </a:r>
            <a:endParaRPr sz="1200">
              <a:solidFill>
                <a:srgbClr val="333333"/>
              </a:solidFill>
              <a:highlight>
                <a:srgbClr val="F5F5F5"/>
              </a:highlight>
              <a:latin typeface="Courier New"/>
              <a:ea typeface="Courier New"/>
              <a:cs typeface="Courier New"/>
              <a:sym typeface="Courier New"/>
            </a:endParaRPr>
          </a:p>
          <a:p>
            <a:pPr indent="0" lvl="0" marL="88900" marR="88900" rtl="0" algn="l">
              <a:lnSpc>
                <a:spcPct val="142857"/>
              </a:lnSpc>
              <a:spcBef>
                <a:spcPts val="1200"/>
              </a:spcBef>
              <a:spcAft>
                <a:spcPts val="0"/>
              </a:spcAft>
              <a:buNone/>
            </a:pPr>
            <a:r>
              <a:rPr lang="bg" sz="1200">
                <a:solidFill>
                  <a:srgbClr val="333333"/>
                </a:solidFill>
                <a:highlight>
                  <a:srgbClr val="F5F5F5"/>
                </a:highlight>
                <a:latin typeface="Courier New"/>
                <a:ea typeface="Courier New"/>
                <a:cs typeface="Courier New"/>
                <a:sym typeface="Courier New"/>
              </a:rPr>
              <a:t>                              setup="from __main__ import func")</a:t>
            </a:r>
            <a:endParaRPr sz="1200">
              <a:solidFill>
                <a:srgbClr val="333333"/>
              </a:solidFill>
              <a:highlight>
                <a:srgbClr val="F5F5F5"/>
              </a:highlight>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ph type="title"/>
          </p:nvPr>
        </p:nvSpPr>
        <p:spPr>
          <a:xfrm>
            <a:off x="1303800" y="231550"/>
            <a:ext cx="7030500" cy="61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Test-driven development</a:t>
            </a:r>
            <a:endParaRPr/>
          </a:p>
        </p:txBody>
      </p:sp>
      <p:sp>
        <p:nvSpPr>
          <p:cNvPr id="314" name="Google Shape;314;p20"/>
          <p:cNvSpPr txBox="1"/>
          <p:nvPr>
            <p:ph idx="1" type="body"/>
          </p:nvPr>
        </p:nvSpPr>
        <p:spPr>
          <a:xfrm>
            <a:off x="1303800" y="952325"/>
            <a:ext cx="7030500" cy="35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Write tests first is the mantra of test-driven development. </a:t>
            </a:r>
            <a:endParaRPr/>
          </a:p>
          <a:p>
            <a:pPr indent="0" lvl="0" marL="0" rtl="0" algn="l">
              <a:spcBef>
                <a:spcPts val="1200"/>
              </a:spcBef>
              <a:spcAft>
                <a:spcPts val="0"/>
              </a:spcAft>
              <a:buNone/>
            </a:pPr>
            <a:r>
              <a:rPr lang="bg"/>
              <a:t>Test-driven development takes the untested code is broken code concept one step further and suggests that only unwritten code should be untested. </a:t>
            </a:r>
            <a:endParaRPr/>
          </a:p>
          <a:p>
            <a:pPr indent="0" lvl="0" marL="0" rtl="0" algn="l">
              <a:spcBef>
                <a:spcPts val="1200"/>
              </a:spcBef>
              <a:spcAft>
                <a:spcPts val="0"/>
              </a:spcAft>
              <a:buNone/>
            </a:pPr>
            <a:r>
              <a:rPr lang="bg"/>
              <a:t>We don't write any code until we have written the tests that will prove it works. </a:t>
            </a:r>
            <a:endParaRPr/>
          </a:p>
          <a:p>
            <a:pPr indent="0" lvl="0" marL="0" rtl="0" algn="l">
              <a:spcBef>
                <a:spcPts val="1200"/>
              </a:spcBef>
              <a:spcAft>
                <a:spcPts val="0"/>
              </a:spcAft>
              <a:buNone/>
            </a:pPr>
            <a:r>
              <a:rPr lang="bg"/>
              <a:t>The first time we run a test it should fail, since the code hasn't been written. </a:t>
            </a:r>
            <a:endParaRPr/>
          </a:p>
          <a:p>
            <a:pPr indent="0" lvl="0" marL="0" rtl="0" algn="l">
              <a:spcBef>
                <a:spcPts val="1200"/>
              </a:spcBef>
              <a:spcAft>
                <a:spcPts val="1200"/>
              </a:spcAft>
              <a:buNone/>
            </a:pPr>
            <a:r>
              <a:rPr lang="bg"/>
              <a:t>Then, we write the code that ensures the test passes, then write another test for the next segment of code.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92"/>
          <p:cNvSpPr txBox="1"/>
          <p:nvPr>
            <p:ph type="title"/>
          </p:nvPr>
        </p:nvSpPr>
        <p:spPr>
          <a:xfrm>
            <a:off x="1303800" y="205075"/>
            <a:ext cx="7030500" cy="591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End - to - End testing</a:t>
            </a:r>
            <a:endParaRPr/>
          </a:p>
        </p:txBody>
      </p:sp>
      <p:sp>
        <p:nvSpPr>
          <p:cNvPr id="689" name="Google Shape;689;p92"/>
          <p:cNvSpPr txBox="1"/>
          <p:nvPr>
            <p:ph idx="1" type="body"/>
          </p:nvPr>
        </p:nvSpPr>
        <p:spPr>
          <a:xfrm>
            <a:off x="1303800" y="927525"/>
            <a:ext cx="7030500" cy="36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200">
                <a:solidFill>
                  <a:srgbClr val="212529"/>
                </a:solidFill>
                <a:highlight>
                  <a:srgbClr val="FFFFFF"/>
                </a:highlight>
                <a:latin typeface="Arial"/>
                <a:ea typeface="Arial"/>
                <a:cs typeface="Arial"/>
                <a:sym typeface="Arial"/>
              </a:rPr>
              <a:t>End-to-end testing</a:t>
            </a:r>
            <a:r>
              <a:rPr lang="bg" sz="1200">
                <a:solidFill>
                  <a:srgbClr val="212529"/>
                </a:solidFill>
                <a:highlight>
                  <a:srgbClr val="FFFFFF"/>
                </a:highlight>
                <a:latin typeface="Arial"/>
                <a:ea typeface="Arial"/>
                <a:cs typeface="Arial"/>
                <a:sym typeface="Arial"/>
              </a:rPr>
              <a:t> is a methodology used in the software development lifecycle (SDLC) to test the functionality and performance of an application under product-like circumstances and data to replicate live settings. </a:t>
            </a:r>
            <a:endParaRPr sz="1200">
              <a:solidFill>
                <a:srgbClr val="212529"/>
              </a:solidFill>
              <a:highlight>
                <a:srgbClr val="FFFFFF"/>
              </a:highlight>
              <a:latin typeface="Arial"/>
              <a:ea typeface="Arial"/>
              <a:cs typeface="Arial"/>
              <a:sym typeface="Arial"/>
            </a:endParaRPr>
          </a:p>
          <a:p>
            <a:pPr indent="0" lvl="0" marL="0" rtl="0" algn="l">
              <a:spcBef>
                <a:spcPts val="1200"/>
              </a:spcBef>
              <a:spcAft>
                <a:spcPts val="1200"/>
              </a:spcAft>
              <a:buNone/>
            </a:pPr>
            <a:r>
              <a:rPr b="1" lang="bg" sz="1200">
                <a:solidFill>
                  <a:srgbClr val="212529"/>
                </a:solidFill>
                <a:highlight>
                  <a:srgbClr val="FFFFFF"/>
                </a:highlight>
                <a:latin typeface="Arial"/>
                <a:ea typeface="Arial"/>
                <a:cs typeface="Arial"/>
                <a:sym typeface="Arial"/>
              </a:rPr>
              <a:t>The goa</a:t>
            </a:r>
            <a:r>
              <a:rPr lang="bg" sz="1200">
                <a:solidFill>
                  <a:srgbClr val="212529"/>
                </a:solidFill>
                <a:highlight>
                  <a:srgbClr val="FFFFFF"/>
                </a:highlight>
                <a:latin typeface="Arial"/>
                <a:ea typeface="Arial"/>
                <a:cs typeface="Arial"/>
                <a:sym typeface="Arial"/>
              </a:rPr>
              <a:t>l is to simulate what a real user scenario looks like from start to finish. The completion of this testing is not only to validate the system under test, but to also ensure that its subsystems work and behave as expected.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3"/>
          <p:cNvSpPr txBox="1"/>
          <p:nvPr>
            <p:ph type="title"/>
          </p:nvPr>
        </p:nvSpPr>
        <p:spPr>
          <a:xfrm>
            <a:off x="1303800" y="251950"/>
            <a:ext cx="7030500" cy="652200"/>
          </a:xfrm>
          <a:prstGeom prst="rect">
            <a:avLst/>
          </a:prstGeom>
        </p:spPr>
        <p:txBody>
          <a:bodyPr anchorCtr="0" anchor="t" bIns="91425" lIns="91425" spcFirstLastPara="1" rIns="91425" wrap="square" tIns="91425">
            <a:normAutofit/>
          </a:bodyPr>
          <a:lstStyle/>
          <a:p>
            <a:pPr indent="0" lvl="0" marL="0" rtl="0" algn="ctr">
              <a:lnSpc>
                <a:spcPct val="219230"/>
              </a:lnSpc>
              <a:spcBef>
                <a:spcPts val="3000"/>
              </a:spcBef>
              <a:spcAft>
                <a:spcPts val="400"/>
              </a:spcAft>
              <a:buNone/>
            </a:pPr>
            <a:r>
              <a:rPr lang="bg" sz="1900">
                <a:solidFill>
                  <a:srgbClr val="000000"/>
                </a:solidFill>
                <a:highlight>
                  <a:srgbClr val="FFFFFF"/>
                </a:highlight>
                <a:latin typeface="Roboto"/>
                <a:ea typeface="Roboto"/>
                <a:cs typeface="Roboto"/>
                <a:sym typeface="Roboto"/>
              </a:rPr>
              <a:t>Benefits of End-To-End Testing</a:t>
            </a:r>
            <a:endParaRPr/>
          </a:p>
        </p:txBody>
      </p:sp>
      <p:sp>
        <p:nvSpPr>
          <p:cNvPr id="695" name="Google Shape;695;p93"/>
          <p:cNvSpPr txBox="1"/>
          <p:nvPr>
            <p:ph idx="1" type="body"/>
          </p:nvPr>
        </p:nvSpPr>
        <p:spPr>
          <a:xfrm>
            <a:off x="1303800" y="833825"/>
            <a:ext cx="7030500" cy="36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12529"/>
                </a:solidFill>
                <a:highlight>
                  <a:srgbClr val="FFFFFF"/>
                </a:highlight>
                <a:latin typeface="Arial"/>
                <a:ea typeface="Arial"/>
                <a:cs typeface="Arial"/>
                <a:sym typeface="Arial"/>
              </a:rPr>
              <a:t>Conducting end-to-end testing will help you ensure your software is production-ready and avoid risks post-release. </a:t>
            </a:r>
            <a:endParaRPr sz="1200">
              <a:solidFill>
                <a:srgbClr val="212529"/>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12529"/>
                </a:solidFill>
                <a:highlight>
                  <a:srgbClr val="FFFFFF"/>
                </a:highlight>
                <a:latin typeface="Arial"/>
                <a:ea typeface="Arial"/>
                <a:cs typeface="Arial"/>
                <a:sym typeface="Arial"/>
              </a:rPr>
              <a:t>The process is essential to your application’s success for a few key reasons:</a:t>
            </a:r>
            <a:endParaRPr sz="1200">
              <a:solidFill>
                <a:srgbClr val="212529"/>
              </a:solidFill>
              <a:highlight>
                <a:srgbClr val="FFFFFF"/>
              </a:highlight>
              <a:latin typeface="Arial"/>
              <a:ea typeface="Arial"/>
              <a:cs typeface="Arial"/>
              <a:sym typeface="Arial"/>
            </a:endParaRPr>
          </a:p>
          <a:p>
            <a:pPr indent="-304800" lvl="0" marL="457200" rtl="0" algn="l">
              <a:spcBef>
                <a:spcPts val="1200"/>
              </a:spcBef>
              <a:spcAft>
                <a:spcPts val="0"/>
              </a:spcAft>
              <a:buClr>
                <a:srgbClr val="212529"/>
              </a:buClr>
              <a:buSzPts val="1200"/>
              <a:buFont typeface="Arial"/>
              <a:buAutoNum type="arabicPeriod"/>
            </a:pPr>
            <a:r>
              <a:rPr b="1" lang="bg" sz="1200">
                <a:solidFill>
                  <a:srgbClr val="212529"/>
                </a:solidFill>
                <a:highlight>
                  <a:srgbClr val="FFFFFF"/>
                </a:highlight>
                <a:latin typeface="Arial"/>
                <a:ea typeface="Arial"/>
                <a:cs typeface="Arial"/>
                <a:sym typeface="Arial"/>
              </a:rPr>
              <a:t>Confirms Your Application Health</a:t>
            </a:r>
            <a:r>
              <a:rPr lang="bg" sz="1200">
                <a:solidFill>
                  <a:srgbClr val="212529"/>
                </a:solidFill>
                <a:highlight>
                  <a:srgbClr val="FFFFFF"/>
                </a:highlight>
                <a:latin typeface="Arial"/>
                <a:ea typeface="Arial"/>
                <a:cs typeface="Arial"/>
                <a:sym typeface="Arial"/>
              </a:rPr>
              <a:t>: End-to-end testing will validate that your software is functional at every level – from the front to back-end and on multiple systems – as well as provide perspective on its performance across different environments.</a:t>
            </a:r>
            <a:endParaRPr sz="1200">
              <a:solidFill>
                <a:srgbClr val="212529"/>
              </a:solidFill>
              <a:highlight>
                <a:srgbClr val="FFFFFF"/>
              </a:highlight>
              <a:latin typeface="Arial"/>
              <a:ea typeface="Arial"/>
              <a:cs typeface="Arial"/>
              <a:sym typeface="Arial"/>
            </a:endParaRPr>
          </a:p>
          <a:p>
            <a:pPr indent="-304800" lvl="0" marL="457200" rtl="0" algn="l">
              <a:spcBef>
                <a:spcPts val="0"/>
              </a:spcBef>
              <a:spcAft>
                <a:spcPts val="0"/>
              </a:spcAft>
              <a:buClr>
                <a:srgbClr val="212529"/>
              </a:buClr>
              <a:buSzPts val="1200"/>
              <a:buFont typeface="Arial"/>
              <a:buAutoNum type="arabicPeriod"/>
            </a:pPr>
            <a:r>
              <a:rPr b="1" lang="bg" sz="1200">
                <a:solidFill>
                  <a:srgbClr val="212529"/>
                </a:solidFill>
                <a:highlight>
                  <a:srgbClr val="FFFFFF"/>
                </a:highlight>
                <a:latin typeface="Arial"/>
                <a:ea typeface="Arial"/>
                <a:cs typeface="Arial"/>
                <a:sym typeface="Arial"/>
              </a:rPr>
              <a:t>Expands Test Coverage:</a:t>
            </a:r>
            <a:r>
              <a:rPr lang="bg" sz="1200">
                <a:solidFill>
                  <a:srgbClr val="212529"/>
                </a:solidFill>
                <a:highlight>
                  <a:srgbClr val="FFFFFF"/>
                </a:highlight>
                <a:latin typeface="Arial"/>
                <a:ea typeface="Arial"/>
                <a:cs typeface="Arial"/>
                <a:sym typeface="Arial"/>
              </a:rPr>
              <a:t> By incorporating the many different subsystems in your testing process, you’ll effectively expand your test coverage and create additional test cases that may have not previously been considered.</a:t>
            </a:r>
            <a:endParaRPr sz="1200">
              <a:solidFill>
                <a:srgbClr val="212529"/>
              </a:solidFill>
              <a:highlight>
                <a:srgbClr val="FFFFFF"/>
              </a:highlight>
              <a:latin typeface="Arial"/>
              <a:ea typeface="Arial"/>
              <a:cs typeface="Arial"/>
              <a:sym typeface="Arial"/>
            </a:endParaRPr>
          </a:p>
          <a:p>
            <a:pPr indent="-304800" lvl="0" marL="457200" rtl="0" algn="l">
              <a:spcBef>
                <a:spcPts val="0"/>
              </a:spcBef>
              <a:spcAft>
                <a:spcPts val="0"/>
              </a:spcAft>
              <a:buClr>
                <a:srgbClr val="212529"/>
              </a:buClr>
              <a:buSzPts val="1200"/>
              <a:buFont typeface="Arial"/>
              <a:buAutoNum type="arabicPeriod"/>
            </a:pPr>
            <a:r>
              <a:rPr b="1" lang="bg" sz="1200">
                <a:solidFill>
                  <a:srgbClr val="212529"/>
                </a:solidFill>
                <a:highlight>
                  <a:srgbClr val="FFFFFF"/>
                </a:highlight>
                <a:latin typeface="Arial"/>
                <a:ea typeface="Arial"/>
                <a:cs typeface="Arial"/>
                <a:sym typeface="Arial"/>
              </a:rPr>
              <a:t>Detects Bugs &amp; Increases Application Productivity</a:t>
            </a:r>
            <a:r>
              <a:rPr lang="bg" sz="1200">
                <a:solidFill>
                  <a:srgbClr val="212529"/>
                </a:solidFill>
                <a:highlight>
                  <a:srgbClr val="FFFFFF"/>
                </a:highlight>
                <a:latin typeface="Arial"/>
                <a:ea typeface="Arial"/>
                <a:cs typeface="Arial"/>
                <a:sym typeface="Arial"/>
              </a:rPr>
              <a:t>: In end-to-end testing, software is usually tested after every iteration, meaning you’ll be able to find and fix any issues faster. This will reduce the chances of bugs making it further into the testing process (and also production), thereby ensuring the application workflows operate seamlessly.</a:t>
            </a:r>
            <a:endParaRPr sz="1200">
              <a:solidFill>
                <a:srgbClr val="212529"/>
              </a:solidFill>
              <a:highlight>
                <a:srgbClr val="FFFFFF"/>
              </a:highlight>
              <a:latin typeface="Arial"/>
              <a:ea typeface="Arial"/>
              <a:cs typeface="Arial"/>
              <a:sym typeface="Arial"/>
            </a:endParaRPr>
          </a:p>
          <a:p>
            <a:pPr indent="-304800" lvl="0" marL="457200" rtl="0" algn="l">
              <a:spcBef>
                <a:spcPts val="0"/>
              </a:spcBef>
              <a:spcAft>
                <a:spcPts val="0"/>
              </a:spcAft>
              <a:buClr>
                <a:srgbClr val="212529"/>
              </a:buClr>
              <a:buSzPts val="1200"/>
              <a:buFont typeface="Arial"/>
              <a:buAutoNum type="arabicPeriod"/>
            </a:pPr>
            <a:r>
              <a:rPr b="1" lang="bg" sz="1200">
                <a:solidFill>
                  <a:srgbClr val="212529"/>
                </a:solidFill>
                <a:highlight>
                  <a:srgbClr val="FFFFFF"/>
                </a:highlight>
                <a:latin typeface="Arial"/>
                <a:ea typeface="Arial"/>
                <a:cs typeface="Arial"/>
                <a:sym typeface="Arial"/>
              </a:rPr>
              <a:t>Reduces Testing Efforts &amp; Costs:</a:t>
            </a:r>
            <a:endParaRPr b="1" sz="1200">
              <a:solidFill>
                <a:srgbClr val="212529"/>
              </a:solidFill>
              <a:highlight>
                <a:srgbClr val="FFFFFF"/>
              </a:highlight>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4"/>
          <p:cNvSpPr txBox="1"/>
          <p:nvPr>
            <p:ph idx="1" type="body"/>
          </p:nvPr>
        </p:nvSpPr>
        <p:spPr>
          <a:xfrm>
            <a:off x="1303800" y="786975"/>
            <a:ext cx="7030500" cy="3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12529"/>
                </a:solidFill>
                <a:highlight>
                  <a:srgbClr val="FFFFFF"/>
                </a:highlight>
                <a:latin typeface="Arial"/>
                <a:ea typeface="Arial"/>
                <a:cs typeface="Arial"/>
                <a:sym typeface="Arial"/>
              </a:rPr>
              <a:t>With fewer bugs, breakdowns, and comprehensive testing each step of the way, end-to-end testing will also decrease your need to repeat tests, and ultimately, the costs and time associated with doing so.</a:t>
            </a:r>
            <a:endParaRPr sz="1200">
              <a:solidFill>
                <a:srgbClr val="212529"/>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12529"/>
                </a:solidFill>
                <a:highlight>
                  <a:srgbClr val="FFFFFF"/>
                </a:highlight>
                <a:latin typeface="Arial"/>
                <a:ea typeface="Arial"/>
                <a:cs typeface="Arial"/>
                <a:sym typeface="Arial"/>
              </a:rPr>
              <a:t>One way to perform E2E testing in python is </a:t>
            </a:r>
            <a:r>
              <a:rPr b="1" lang="bg" sz="1200">
                <a:solidFill>
                  <a:srgbClr val="212529"/>
                </a:solidFill>
                <a:highlight>
                  <a:srgbClr val="FFFFFF"/>
                </a:highlight>
                <a:latin typeface="Arial"/>
                <a:ea typeface="Arial"/>
                <a:cs typeface="Arial"/>
                <a:sym typeface="Arial"/>
              </a:rPr>
              <a:t>Selenium</a:t>
            </a:r>
            <a:r>
              <a:rPr lang="bg" sz="1200">
                <a:solidFill>
                  <a:srgbClr val="212529"/>
                </a:solidFill>
                <a:highlight>
                  <a:srgbClr val="FFFFFF"/>
                </a:highlight>
                <a:latin typeface="Arial"/>
                <a:ea typeface="Arial"/>
                <a:cs typeface="Arial"/>
                <a:sym typeface="Arial"/>
              </a:rPr>
              <a:t>:</a:t>
            </a:r>
            <a:endParaRPr sz="1200">
              <a:solidFill>
                <a:srgbClr val="212529"/>
              </a:solidFill>
              <a:highlight>
                <a:srgbClr val="FFFFFF"/>
              </a:highlight>
              <a:latin typeface="Arial"/>
              <a:ea typeface="Arial"/>
              <a:cs typeface="Arial"/>
              <a:sym typeface="Arial"/>
            </a:endParaRPr>
          </a:p>
          <a:p>
            <a:pPr indent="0" lvl="0" marL="0" rtl="0" algn="l">
              <a:lnSpc>
                <a:spcPct val="140000"/>
              </a:lnSpc>
              <a:spcBef>
                <a:spcPts val="1300"/>
              </a:spcBef>
              <a:spcAft>
                <a:spcPts val="0"/>
              </a:spcAft>
              <a:buNone/>
            </a:pPr>
            <a:r>
              <a:rPr lang="bg">
                <a:solidFill>
                  <a:srgbClr val="3E4349"/>
                </a:solidFill>
                <a:highlight>
                  <a:srgbClr val="FFFFFF"/>
                </a:highlight>
                <a:latin typeface="Georgia"/>
                <a:ea typeface="Georgia"/>
                <a:cs typeface="Georgia"/>
                <a:sym typeface="Georgia"/>
              </a:rPr>
              <a:t>Selenium Python bindings provides a simple API to write functional/acceptance tests using Selenium WebDriver. Through Selenium Python API you can access all functionalities of Selenium WebDriver in an intuitive way.</a:t>
            </a:r>
            <a:endParaRPr>
              <a:solidFill>
                <a:srgbClr val="3E4349"/>
              </a:solidFill>
              <a:highlight>
                <a:srgbClr val="FFFFFF"/>
              </a:highlight>
              <a:latin typeface="Georgia"/>
              <a:ea typeface="Georgia"/>
              <a:cs typeface="Georgia"/>
              <a:sym typeface="Georgia"/>
            </a:endParaRPr>
          </a:p>
          <a:p>
            <a:pPr indent="0" lvl="0" marL="0" rtl="0" algn="l">
              <a:lnSpc>
                <a:spcPct val="140000"/>
              </a:lnSpc>
              <a:spcBef>
                <a:spcPts val="1300"/>
              </a:spcBef>
              <a:spcAft>
                <a:spcPts val="0"/>
              </a:spcAft>
              <a:buNone/>
            </a:pPr>
            <a:r>
              <a:rPr lang="bg">
                <a:solidFill>
                  <a:srgbClr val="3E4349"/>
                </a:solidFill>
                <a:highlight>
                  <a:srgbClr val="FFFFFF"/>
                </a:highlight>
                <a:latin typeface="Georgia"/>
                <a:ea typeface="Georgia"/>
                <a:cs typeface="Georgia"/>
                <a:sym typeface="Georgia"/>
              </a:rPr>
              <a:t>Selenium Python bindings provide a convenient API to access Selenium WebDrivers like Firefox, Ie, Chrome, Remote etc. The current supported Python versions are 3.5 and above.</a:t>
            </a:r>
            <a:endParaRPr>
              <a:solidFill>
                <a:srgbClr val="3E4349"/>
              </a:solidFill>
              <a:highlight>
                <a:srgbClr val="FFFFFF"/>
              </a:highlight>
              <a:latin typeface="Georgia"/>
              <a:ea typeface="Georgia"/>
              <a:cs typeface="Georgia"/>
              <a:sym typeface="Georgia"/>
            </a:endParaRPr>
          </a:p>
          <a:p>
            <a:pPr indent="0" lvl="0" marL="0" rtl="0" algn="l">
              <a:spcBef>
                <a:spcPts val="1300"/>
              </a:spcBef>
              <a:spcAft>
                <a:spcPts val="1200"/>
              </a:spcAft>
              <a:buNone/>
            </a:pPr>
            <a:r>
              <a:rPr lang="bg" sz="1200">
                <a:solidFill>
                  <a:srgbClr val="212529"/>
                </a:solidFill>
                <a:highlight>
                  <a:srgbClr val="FFFFFF"/>
                </a:highlight>
                <a:latin typeface="Arial"/>
                <a:ea typeface="Arial"/>
                <a:cs typeface="Arial"/>
                <a:sym typeface="Arial"/>
              </a:rPr>
              <a:t>More about it, check here: https://selenium-python.readthedocs.io/index.html</a:t>
            </a:r>
            <a:endParaRPr sz="1200">
              <a:solidFill>
                <a:srgbClr val="212529"/>
              </a:solidFill>
              <a:highlight>
                <a:srgbClr val="FFFFFF"/>
              </a:highlight>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5"/>
          <p:cNvSpPr txBox="1"/>
          <p:nvPr>
            <p:ph type="title"/>
          </p:nvPr>
        </p:nvSpPr>
        <p:spPr>
          <a:xfrm>
            <a:off x="1303800" y="153550"/>
            <a:ext cx="7030500" cy="64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TDD</a:t>
            </a:r>
            <a:endParaRPr/>
          </a:p>
        </p:txBody>
      </p:sp>
      <p:sp>
        <p:nvSpPr>
          <p:cNvPr id="706" name="Google Shape;706;p95"/>
          <p:cNvSpPr txBox="1"/>
          <p:nvPr>
            <p:ph idx="1" type="body"/>
          </p:nvPr>
        </p:nvSpPr>
        <p:spPr>
          <a:xfrm>
            <a:off x="1303800" y="880675"/>
            <a:ext cx="7030500" cy="365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a:t>TDD stands for </a:t>
            </a:r>
            <a:r>
              <a:rPr i="1" lang="bg"/>
              <a:t>Test-driven-Development </a:t>
            </a:r>
            <a:r>
              <a:rPr lang="bg"/>
              <a:t>which is an advanced concept for Software Development which requires a different way of thinking within the Software Development process.</a:t>
            </a:r>
            <a:endParaRPr/>
          </a:p>
          <a:p>
            <a:pPr indent="0" lvl="0" marL="0" rtl="0" algn="l">
              <a:spcBef>
                <a:spcPts val="1200"/>
              </a:spcBef>
              <a:spcAft>
                <a:spcPts val="0"/>
              </a:spcAft>
              <a:buNone/>
            </a:pPr>
            <a:r>
              <a:rPr lang="bg"/>
              <a:t>The </a:t>
            </a:r>
            <a:r>
              <a:rPr b="1" lang="bg"/>
              <a:t>main </a:t>
            </a:r>
            <a:r>
              <a:rPr lang="bg"/>
              <a:t>difference in TDD is that the </a:t>
            </a:r>
            <a:r>
              <a:rPr b="1" lang="bg"/>
              <a:t>test </a:t>
            </a:r>
            <a:r>
              <a:rPr lang="bg"/>
              <a:t>is always done in front of the functionality itself.</a:t>
            </a:r>
            <a:endParaRPr/>
          </a:p>
          <a:p>
            <a:pPr indent="0" lvl="0" marL="0" rtl="0" algn="l">
              <a:spcBef>
                <a:spcPts val="1200"/>
              </a:spcBef>
              <a:spcAft>
                <a:spcPts val="0"/>
              </a:spcAft>
              <a:buNone/>
            </a:pPr>
            <a:r>
              <a:rPr lang="bg"/>
              <a:t>This means that the </a:t>
            </a:r>
            <a:r>
              <a:rPr b="1" lang="bg"/>
              <a:t>test </a:t>
            </a:r>
            <a:r>
              <a:rPr lang="bg"/>
              <a:t>would always fail, until we add the </a:t>
            </a:r>
            <a:r>
              <a:rPr b="1" i="1" lang="bg"/>
              <a:t>least</a:t>
            </a:r>
            <a:r>
              <a:rPr lang="bg"/>
              <a:t> amount of code that </a:t>
            </a:r>
            <a:r>
              <a:rPr lang="bg"/>
              <a:t>fulfills</a:t>
            </a:r>
            <a:r>
              <a:rPr lang="bg"/>
              <a:t> the purpose of the </a:t>
            </a:r>
            <a:r>
              <a:rPr b="1" lang="bg"/>
              <a:t>test. </a:t>
            </a:r>
            <a:endParaRPr b="1"/>
          </a:p>
          <a:p>
            <a:pPr indent="0" lvl="0" marL="0" rtl="0" algn="l">
              <a:spcBef>
                <a:spcPts val="1200"/>
              </a:spcBef>
              <a:spcAft>
                <a:spcPts val="0"/>
              </a:spcAft>
              <a:buNone/>
            </a:pPr>
            <a:r>
              <a:rPr b="1" lang="bg"/>
              <a:t>“””</a:t>
            </a:r>
            <a:endParaRPr b="1"/>
          </a:p>
          <a:p>
            <a:pPr indent="0" lvl="0" marL="0" rtl="0" algn="l">
              <a:spcBef>
                <a:spcPts val="1200"/>
              </a:spcBef>
              <a:spcAft>
                <a:spcPts val="0"/>
              </a:spcAft>
              <a:buNone/>
            </a:pPr>
            <a:r>
              <a:rPr b="1" lang="bg"/>
              <a:t>First we write the test; then we run it and check that it fails as expected. Only then do</a:t>
            </a:r>
            <a:endParaRPr b="1"/>
          </a:p>
          <a:p>
            <a:pPr indent="0" lvl="0" marL="0" rtl="0" algn="l">
              <a:spcBef>
                <a:spcPts val="1200"/>
              </a:spcBef>
              <a:spcAft>
                <a:spcPts val="0"/>
              </a:spcAft>
              <a:buNone/>
            </a:pPr>
            <a:r>
              <a:rPr b="1" lang="bg"/>
              <a:t>we go ahead and build some of our app. Repeat that to yourself in a goat-like voice. I</a:t>
            </a:r>
            <a:endParaRPr b="1"/>
          </a:p>
          <a:p>
            <a:pPr indent="0" lvl="0" marL="0" rtl="0" algn="l">
              <a:spcBef>
                <a:spcPts val="1200"/>
              </a:spcBef>
              <a:spcAft>
                <a:spcPts val="0"/>
              </a:spcAft>
              <a:buNone/>
            </a:pPr>
            <a:r>
              <a:rPr b="1" lang="bg"/>
              <a:t>know I do.</a:t>
            </a:r>
            <a:endParaRPr b="1"/>
          </a:p>
          <a:p>
            <a:pPr indent="0" lvl="0" marL="0" rtl="0" algn="l">
              <a:spcBef>
                <a:spcPts val="1200"/>
              </a:spcBef>
              <a:spcAft>
                <a:spcPts val="1200"/>
              </a:spcAft>
              <a:buNone/>
            </a:pPr>
            <a:r>
              <a:rPr b="1" lang="bg"/>
              <a:t>“””</a:t>
            </a:r>
            <a:endParaRPr b="1"/>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96"/>
          <p:cNvSpPr txBox="1"/>
          <p:nvPr>
            <p:ph idx="1" type="body"/>
          </p:nvPr>
        </p:nvSpPr>
        <p:spPr>
          <a:xfrm>
            <a:off x="1303800" y="281075"/>
            <a:ext cx="70305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By adding the </a:t>
            </a:r>
            <a:r>
              <a:rPr b="1" i="1" lang="bg"/>
              <a:t>least </a:t>
            </a:r>
            <a:r>
              <a:rPr lang="bg"/>
              <a:t>amount of code to make your </a:t>
            </a:r>
            <a:r>
              <a:rPr b="1" lang="bg"/>
              <a:t>test </a:t>
            </a:r>
            <a:r>
              <a:rPr lang="bg"/>
              <a:t>successful, you’ll add the least amount of code to furtherly maintain and you’ll probably be in a situation where you have about ~100% tests coverage.</a:t>
            </a:r>
            <a:endParaRPr/>
          </a:p>
          <a:p>
            <a:pPr indent="0" lvl="0" marL="0" rtl="0" algn="l">
              <a:spcBef>
                <a:spcPts val="1200"/>
              </a:spcBef>
              <a:spcAft>
                <a:spcPts val="0"/>
              </a:spcAft>
              <a:buNone/>
            </a:pPr>
            <a:r>
              <a:rPr lang="bg"/>
              <a:t>Why the concept is called as advanced?</a:t>
            </a:r>
            <a:endParaRPr/>
          </a:p>
          <a:p>
            <a:pPr indent="0" lvl="0" marL="0" rtl="0" algn="l">
              <a:spcBef>
                <a:spcPts val="1200"/>
              </a:spcBef>
              <a:spcAft>
                <a:spcPts val="0"/>
              </a:spcAft>
              <a:buNone/>
            </a:pPr>
            <a:r>
              <a:rPr lang="bg"/>
              <a:t>Well, there are certain moments in writing code where developers are firstly and like an ordinary thinking about the solution itself, instead of the </a:t>
            </a:r>
            <a:r>
              <a:rPr b="1" lang="bg"/>
              <a:t>tests. </a:t>
            </a:r>
            <a:r>
              <a:rPr lang="bg"/>
              <a:t>And as we mentioned TDD</a:t>
            </a:r>
            <a:endParaRPr/>
          </a:p>
          <a:p>
            <a:pPr indent="0" lvl="0" marL="0" rtl="0" algn="l">
              <a:spcBef>
                <a:spcPts val="1200"/>
              </a:spcBef>
              <a:spcAft>
                <a:spcPts val="0"/>
              </a:spcAft>
              <a:buNone/>
            </a:pPr>
            <a:r>
              <a:rPr lang="bg"/>
              <a:t>requires a reversed way of thinking.</a:t>
            </a:r>
            <a:endParaRPr/>
          </a:p>
          <a:p>
            <a:pPr indent="0" lvl="0" marL="0" rtl="0" algn="l">
              <a:spcBef>
                <a:spcPts val="1200"/>
              </a:spcBef>
              <a:spcAft>
                <a:spcPts val="1200"/>
              </a:spcAft>
              <a:buNone/>
            </a:pPr>
            <a:r>
              <a:rPr lang="bg"/>
              <a:t>With time passing and you become more experienced there would be </a:t>
            </a:r>
            <a:r>
              <a:rPr lang="bg"/>
              <a:t>definitely periods when you would always start with </a:t>
            </a:r>
            <a:r>
              <a:rPr b="1" lang="bg"/>
              <a:t>test </a:t>
            </a:r>
            <a:r>
              <a:rPr lang="bg"/>
              <a:t>first, and then you would code the </a:t>
            </a:r>
            <a:r>
              <a:rPr b="1" i="1" lang="bg"/>
              <a:t>least </a:t>
            </a:r>
            <a:r>
              <a:rPr lang="bg"/>
              <a:t>amount to “fix” the “broken” </a:t>
            </a:r>
            <a:r>
              <a:rPr b="1" lang="bg"/>
              <a:t>test.</a:t>
            </a:r>
            <a:r>
              <a:rPr lang="bg"/>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7"/>
          <p:cNvSpPr txBox="1"/>
          <p:nvPr>
            <p:ph idx="1" type="body"/>
          </p:nvPr>
        </p:nvSpPr>
        <p:spPr>
          <a:xfrm>
            <a:off x="1313175" y="280225"/>
            <a:ext cx="7030500" cy="140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a:t>!!! Note, that no matter the approach we take with tests, they’re the same as any other codebase in our project, which means that they would require maintenance.</a:t>
            </a:r>
            <a:endParaRPr/>
          </a:p>
          <a:p>
            <a:pPr indent="0" lvl="0" marL="0" rtl="0" algn="l">
              <a:spcBef>
                <a:spcPts val="1200"/>
              </a:spcBef>
              <a:spcAft>
                <a:spcPts val="1200"/>
              </a:spcAft>
              <a:buNone/>
            </a:pPr>
            <a:r>
              <a:rPr lang="bg"/>
              <a:t>And of course the fact that you may start with writing </a:t>
            </a:r>
            <a:r>
              <a:rPr b="1" lang="bg"/>
              <a:t>test </a:t>
            </a:r>
            <a:r>
              <a:rPr lang="bg"/>
              <a:t>first, doesn’t mean that the </a:t>
            </a:r>
            <a:r>
              <a:rPr b="1" lang="bg"/>
              <a:t>test </a:t>
            </a:r>
            <a:r>
              <a:rPr lang="bg"/>
              <a:t>itself won’t change in the process of writing functionality itself. As you guess the way we refactor our code on periods, the same way we refactor our </a:t>
            </a:r>
            <a:r>
              <a:rPr b="1" lang="bg"/>
              <a:t>tests.</a:t>
            </a:r>
            <a:endParaRPr b="1"/>
          </a:p>
        </p:txBody>
      </p:sp>
      <p:pic>
        <p:nvPicPr>
          <p:cNvPr id="717" name="Google Shape;717;p97"/>
          <p:cNvPicPr preferRelativeResize="0"/>
          <p:nvPr/>
        </p:nvPicPr>
        <p:blipFill>
          <a:blip r:embed="rId3">
            <a:alphaModFix/>
          </a:blip>
          <a:stretch>
            <a:fillRect/>
          </a:stretch>
        </p:blipFill>
        <p:spPr>
          <a:xfrm>
            <a:off x="1313175" y="1592625"/>
            <a:ext cx="7089213" cy="315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ph idx="1" type="body"/>
          </p:nvPr>
        </p:nvSpPr>
        <p:spPr>
          <a:xfrm>
            <a:off x="1303800" y="243050"/>
            <a:ext cx="7030500" cy="42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Test-driven development is fun. It allows us to build little puzzles to solve. </a:t>
            </a:r>
            <a:endParaRPr/>
          </a:p>
          <a:p>
            <a:pPr indent="0" lvl="0" marL="0" rtl="0" algn="l">
              <a:spcBef>
                <a:spcPts val="1200"/>
              </a:spcBef>
              <a:spcAft>
                <a:spcPts val="0"/>
              </a:spcAft>
              <a:buNone/>
            </a:pPr>
            <a:r>
              <a:rPr lang="bg"/>
              <a:t>Then, we implement the code to solve those puzzles. </a:t>
            </a:r>
            <a:endParaRPr/>
          </a:p>
          <a:p>
            <a:pPr indent="0" lvl="0" marL="0" rtl="0" algn="l">
              <a:spcBef>
                <a:spcPts val="1200"/>
              </a:spcBef>
              <a:spcAft>
                <a:spcPts val="0"/>
              </a:spcAft>
              <a:buNone/>
            </a:pPr>
            <a:r>
              <a:rPr lang="bg"/>
              <a:t>Then, we make a more complicated puzzle, and we write code that solves the new puzzle without unsolving the previous one. </a:t>
            </a:r>
            <a:endParaRPr/>
          </a:p>
          <a:p>
            <a:pPr indent="0" lvl="0" marL="0" rtl="0" algn="l">
              <a:spcBef>
                <a:spcPts val="1200"/>
              </a:spcBef>
              <a:spcAft>
                <a:spcPts val="0"/>
              </a:spcAft>
              <a:buNone/>
            </a:pPr>
            <a:r>
              <a:rPr lang="bg"/>
              <a:t>There are two goals to the test-driven methodology. </a:t>
            </a:r>
            <a:endParaRPr/>
          </a:p>
          <a:p>
            <a:pPr indent="0" lvl="0" marL="0" rtl="0" algn="l">
              <a:spcBef>
                <a:spcPts val="1200"/>
              </a:spcBef>
              <a:spcAft>
                <a:spcPts val="0"/>
              </a:spcAft>
              <a:buNone/>
            </a:pPr>
            <a:r>
              <a:rPr lang="bg"/>
              <a:t>The first is to ensure that tests really get written. </a:t>
            </a:r>
            <a:endParaRPr/>
          </a:p>
          <a:p>
            <a:pPr indent="0" lvl="0" marL="0" rtl="0" algn="l">
              <a:spcBef>
                <a:spcPts val="1200"/>
              </a:spcBef>
              <a:spcAft>
                <a:spcPts val="0"/>
              </a:spcAft>
              <a:buNone/>
            </a:pPr>
            <a:r>
              <a:rPr lang="bg"/>
              <a:t>It's so very easy, after we have written code, to say: </a:t>
            </a:r>
            <a:endParaRPr/>
          </a:p>
          <a:p>
            <a:pPr indent="0" lvl="0" marL="0" rtl="0" algn="l">
              <a:spcBef>
                <a:spcPts val="1200"/>
              </a:spcBef>
              <a:spcAft>
                <a:spcPts val="1200"/>
              </a:spcAft>
              <a:buNone/>
            </a:pPr>
            <a:r>
              <a:rPr b="1" i="1" lang="bg"/>
              <a:t>"Hmm, it seems to work. I don't have to write any tests for this. It was just a small change; nothing could have broken."</a:t>
            </a:r>
            <a:endParaRPr b="1"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