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y="5143500" cx="9144000"/>
  <p:notesSz cx="6858000" cy="9144000"/>
  <p:embeddedFontLst>
    <p:embeddedFont>
      <p:font typeface="Nunito"/>
      <p:regular r:id="rId89"/>
      <p:bold r:id="rId90"/>
      <p:italic r:id="rId91"/>
      <p:boldItalic r:id="rId92"/>
    </p:embeddedFont>
    <p:embeddedFont>
      <p:font typeface="Maven Pro"/>
      <p:regular r:id="rId93"/>
      <p:bold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Nuni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schemas.openxmlformats.org/officeDocument/2006/relationships/font" Target="fonts/MavenPro-bold.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Nunito-italic.fntdata"/><Relationship Id="rId90" Type="http://schemas.openxmlformats.org/officeDocument/2006/relationships/font" Target="fonts/Nunito-bold.fntdata"/><Relationship Id="rId93" Type="http://schemas.openxmlformats.org/officeDocument/2006/relationships/font" Target="fonts/MavenPro-regular.fntdata"/><Relationship Id="rId92" Type="http://schemas.openxmlformats.org/officeDocument/2006/relationships/font" Target="fonts/Nuni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4145861f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4145861f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2e745e3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2e745e3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2e745e37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2e745e3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2e745e37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2e745e37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2e745e37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2e745e3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86e81e0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86e81e0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2e745e37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2e745e37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2e745e37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2e745e37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2e745e37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2e745e37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2e745e37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2e745e37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2d29ae4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2d29ae4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73dbc8f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73dbc8f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73dbc8f9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173dbc8f9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86e81e03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86e81e03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86e81e0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86e81e0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86e81e03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86e81e03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86e81e03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86e81e03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86e81e03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86e81e03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86e81e03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86e81e03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86e81e03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86e81e03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86e81e03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186e81e03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2e745e3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2e745e3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186e81e03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186e81e03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1e216a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1e216a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11e216a3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11e216a3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82fbf7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82fbf7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186e81e0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186e81e0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186e81e0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186e81e0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186e81e0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186e81e0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186e81e03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186e81e03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186e81e0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186e81e0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186e81e03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186e81e0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414586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414586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86e81e0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186e81e0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11e216a4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11e216a4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1e216a4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11e216a4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1e216a44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11e216a44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1330f99d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1330f99d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1330f99d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1330f99d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1330f99d4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1330f99d4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1330f99d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1330f99d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1330f99d4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1330f99d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1330f99d4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1330f99d4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4145861f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4145861f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1330f99d4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1330f99d4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1330f99d4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1330f99d4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182fbf7d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182fbf7d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182fbf7d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182fbf7d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182fbf7d8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182fbf7d8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182fbf7d8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182fbf7d8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82fbf7d8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82fbf7d8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18e7dbba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18e7dbba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18e7dbba8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18e7dbba8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18e7dbba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18e7dbba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4145861f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4145861f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18e7dbba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18e7dbba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18e7dbba8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18e7dbba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18e7dbba8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18e7dbba8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18e7dbba8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18e7dbba8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18e7dbba8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18e7dbba8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18e7dbba8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18e7dbba8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18e7dbba8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18e7dbba8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18e7dbba8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18e7dbba8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18e7dbba8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18e7dbba8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182fbf7d8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182fbf7d8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4145861f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4145861f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0e1f5293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0e1f5293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1182fbf7d8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1182fbf7d8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182fbf7d8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182fbf7d8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182fbf7d8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182fbf7d8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182fbf7d8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182fbf7d8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182fbf7d8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182fbf7d8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182fbf7d8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182fbf7d8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182fbf7d8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182fbf7d8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182fbf7d8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182fbf7d8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182fbf7d8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182fbf7d8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4145861f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4145861f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1182fbf7d8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1182fbf7d8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0e1f5293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0e1f5293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0e1f52931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0e1f52931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0e1f52931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0e1f52931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4145861f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4145861f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cs.python.org/3.8/reference/simple_stmts.html#nonloca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python.org/3.8/reference/simple_stmts.html#global" TargetMode="External"/><Relationship Id="rId4" Type="http://schemas.openxmlformats.org/officeDocument/2006/relationships/hyperlink" Target="https://docs.python.org/3.8/reference/simple_stmts.html#nonlocal" TargetMode="External"/><Relationship Id="rId5" Type="http://schemas.openxmlformats.org/officeDocument/2006/relationships/hyperlink" Target="https://docs.python.org/3.8/reference/simple_stmts.html#impor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ocs.python.org/3.8/reference/simple_stmts.html#global" TargetMode="External"/><Relationship Id="rId4" Type="http://schemas.openxmlformats.org/officeDocument/2006/relationships/hyperlink" Target="https://docs.python.org/3.8/reference/simple_stmts.html#nonloca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ocs.python.org/3.8/reference/simple_stmts.html#nonlocal" TargetMode="External"/><Relationship Id="rId4" Type="http://schemas.openxmlformats.org/officeDocument/2006/relationships/hyperlink" Target="https://docs.python.org/3.8/reference/simple_stmts.html#global" TargetMode="External"/><Relationship Id="rId5" Type="http://schemas.openxmlformats.org/officeDocument/2006/relationships/hyperlink" Target="https://docs.python.org/3.8/reference/simple_stmts.html#globa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hyperlink" Target="https://docs.python.org/3/reference/expressions.html#lambda"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mail.python.org/pipermail/python-dev/2004-September/048874.html" TargetMode="External"/><Relationship Id="rId4" Type="http://schemas.openxmlformats.org/officeDocument/2006/relationships/hyperlink" Target="https://mail.python.org/pipermail/python-dev/2004-August/046711.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png"/><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49925" y="1434550"/>
            <a:ext cx="8075700" cy="1872900"/>
          </a:xfrm>
          <a:prstGeom prst="rect">
            <a:avLst/>
          </a:prstGeom>
        </p:spPr>
        <p:txBody>
          <a:bodyPr anchorCtr="0" anchor="ctr" bIns="91425" lIns="91425" spcFirstLastPara="1" rIns="91425" wrap="square" tIns="91425">
            <a:normAutofit/>
          </a:bodyPr>
          <a:lstStyle/>
          <a:p>
            <a:pPr indent="457200" lvl="0" marL="914400" rtl="0" algn="ctr">
              <a:spcBef>
                <a:spcPts val="0"/>
              </a:spcBef>
              <a:spcAft>
                <a:spcPts val="0"/>
              </a:spcAft>
              <a:buNone/>
            </a:pPr>
            <a:r>
              <a:rPr lang="bg" sz="4000"/>
              <a:t>Python functions and generators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2"/>
          <p:cNvSpPr txBox="1"/>
          <p:nvPr>
            <p:ph idx="1" type="body"/>
          </p:nvPr>
        </p:nvSpPr>
        <p:spPr>
          <a:xfrm>
            <a:off x="1303800" y="347200"/>
            <a:ext cx="7030500" cy="418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Creating our own higher order functions is one of the hallmarks of functional programming</a:t>
            </a:r>
            <a:endParaRPr/>
          </a:p>
          <a:p>
            <a:pPr indent="0" lvl="0" marL="0" rtl="0" algn="l">
              <a:spcBef>
                <a:spcPts val="1200"/>
              </a:spcBef>
              <a:spcAft>
                <a:spcPts val="0"/>
              </a:spcAft>
              <a:buNone/>
            </a:pPr>
            <a:r>
              <a:rPr lang="bg"/>
              <a:t>style. A practical example of how higher order functions can be useful is demonstrated by</a:t>
            </a:r>
            <a:endParaRPr/>
          </a:p>
          <a:p>
            <a:pPr indent="0" lvl="0" marL="0" rtl="0" algn="l">
              <a:spcBef>
                <a:spcPts val="1200"/>
              </a:spcBef>
              <a:spcAft>
                <a:spcPts val="0"/>
              </a:spcAft>
              <a:buNone/>
            </a:pPr>
            <a:r>
              <a:rPr lang="bg"/>
              <a:t>the following. Here we are passing the len function as the key to the sort function. This</a:t>
            </a:r>
            <a:endParaRPr/>
          </a:p>
          <a:p>
            <a:pPr indent="0" lvl="0" marL="0" rtl="0" algn="l">
              <a:spcBef>
                <a:spcPts val="1200"/>
              </a:spcBef>
              <a:spcAft>
                <a:spcPts val="0"/>
              </a:spcAft>
              <a:buNone/>
            </a:pPr>
            <a:r>
              <a:rPr lang="bg"/>
              <a:t>way, we can sort a list of words by length.</a:t>
            </a:r>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words = </a:t>
            </a:r>
            <a:r>
              <a:rPr lang="bg" sz="1000">
                <a:solidFill>
                  <a:srgbClr val="8888C6"/>
                </a:solidFill>
                <a:highlight>
                  <a:schemeClr val="lt1"/>
                </a:highlight>
                <a:latin typeface="Courier New"/>
                <a:ea typeface="Courier New"/>
                <a:cs typeface="Courier New"/>
                <a:sym typeface="Courier New"/>
              </a:rPr>
              <a:t>str</a:t>
            </a:r>
            <a:r>
              <a:rPr lang="bg" sz="1000">
                <a:solidFill>
                  <a:srgbClr val="A9B7C6"/>
                </a:solidFill>
                <a:highlight>
                  <a:schemeClr val="lt1"/>
                </a:highlight>
                <a:latin typeface="Courier New"/>
                <a:ea typeface="Courier New"/>
                <a:cs typeface="Courier New"/>
                <a:sym typeface="Courier New"/>
              </a:rPr>
              <a:t>.split(</a:t>
            </a:r>
            <a:r>
              <a:rPr lang="bg" sz="1000">
                <a:solidFill>
                  <a:srgbClr val="6A8759"/>
                </a:solidFill>
                <a:highlight>
                  <a:schemeClr val="lt1"/>
                </a:highlight>
                <a:latin typeface="Courier New"/>
                <a:ea typeface="Courier New"/>
                <a:cs typeface="Courier New"/>
                <a:sym typeface="Courier New"/>
              </a:rPr>
              <a:t>'The longest word in this sentence'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a:t>
            </a:r>
            <a:r>
              <a:rPr lang="bg" sz="1000">
                <a:solidFill>
                  <a:srgbClr val="8888C6"/>
                </a:solidFill>
                <a:highlight>
                  <a:schemeClr val="lt1"/>
                </a:highlight>
                <a:latin typeface="Courier New"/>
                <a:ea typeface="Courier New"/>
                <a:cs typeface="Courier New"/>
                <a:sym typeface="Courier New"/>
              </a:rPr>
              <a:t>sorted</a:t>
            </a:r>
            <a:r>
              <a:rPr lang="bg" sz="1000">
                <a:solidFill>
                  <a:srgbClr val="A9B7C6"/>
                </a:solidFill>
                <a:highlight>
                  <a:schemeClr val="lt1"/>
                </a:highlight>
                <a:latin typeface="Courier New"/>
                <a:ea typeface="Courier New"/>
                <a:cs typeface="Courier New"/>
                <a:sym typeface="Courier New"/>
              </a:rPr>
              <a:t>(words</a:t>
            </a:r>
            <a:r>
              <a:rPr lang="bg" sz="1000">
                <a:solidFill>
                  <a:srgbClr val="CC7832"/>
                </a:solidFill>
                <a:highlight>
                  <a:schemeClr val="lt1"/>
                </a:highlight>
                <a:latin typeface="Courier New"/>
                <a:ea typeface="Courier New"/>
                <a:cs typeface="Courier New"/>
                <a:sym typeface="Courier New"/>
              </a:rPr>
              <a:t>, </a:t>
            </a:r>
            <a:r>
              <a:rPr lang="bg" sz="1000">
                <a:solidFill>
                  <a:srgbClr val="AA4926"/>
                </a:solidFill>
                <a:highlight>
                  <a:schemeClr val="lt1"/>
                </a:highlight>
                <a:latin typeface="Courier New"/>
                <a:ea typeface="Courier New"/>
                <a:cs typeface="Courier New"/>
                <a:sym typeface="Courier New"/>
              </a:rPr>
              <a:t>key</a:t>
            </a:r>
            <a:r>
              <a:rPr lang="bg" sz="1000">
                <a:solidFill>
                  <a:srgbClr val="A9B7C6"/>
                </a:solidFill>
                <a:highlight>
                  <a:schemeClr val="lt1"/>
                </a:highlight>
                <a:latin typeface="Courier New"/>
                <a:ea typeface="Courier New"/>
                <a:cs typeface="Courier New"/>
                <a:sym typeface="Courier New"/>
              </a:rPr>
              <a:t>=</a:t>
            </a:r>
            <a:r>
              <a:rPr lang="bg" sz="1000">
                <a:solidFill>
                  <a:srgbClr val="8888C6"/>
                </a:solidFill>
                <a:highlight>
                  <a:schemeClr val="lt1"/>
                </a:highlight>
                <a:latin typeface="Courier New"/>
                <a:ea typeface="Courier New"/>
                <a:cs typeface="Courier New"/>
                <a:sym typeface="Courier New"/>
              </a:rPr>
              <a:t>len</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2B2B2B"/>
                </a:solidFill>
                <a:highlight>
                  <a:schemeClr val="lt1"/>
                </a:highlight>
                <a:latin typeface="Courier New"/>
                <a:ea typeface="Courier New"/>
                <a:cs typeface="Courier New"/>
                <a:sym typeface="Courier New"/>
              </a:rPr>
              <a:t>&gt;&gt;&gt; ['in', 'The', 'word', 'this', 'longest', 'sentence']</a:t>
            </a:r>
            <a:endParaRPr sz="1000">
              <a:solidFill>
                <a:srgbClr val="2B2B2B"/>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23"/>
          <p:cNvSpPr txBox="1"/>
          <p:nvPr>
            <p:ph type="title"/>
          </p:nvPr>
        </p:nvSpPr>
        <p:spPr>
          <a:xfrm>
            <a:off x="1303800" y="106725"/>
            <a:ext cx="7030500" cy="65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function parameters</a:t>
            </a:r>
            <a:endParaRPr/>
          </a:p>
        </p:txBody>
      </p:sp>
      <p:sp>
        <p:nvSpPr>
          <p:cNvPr id="330" name="Google Shape;330;p23"/>
          <p:cNvSpPr txBox="1"/>
          <p:nvPr>
            <p:ph idx="1" type="body"/>
          </p:nvPr>
        </p:nvSpPr>
        <p:spPr>
          <a:xfrm>
            <a:off x="1303800" y="1044625"/>
            <a:ext cx="7030500" cy="348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Most functions need parameters, and each language has its own specifications for how</a:t>
            </a:r>
            <a:endParaRPr/>
          </a:p>
          <a:p>
            <a:pPr indent="0" lvl="0" marL="0" rtl="0" algn="l">
              <a:spcBef>
                <a:spcPts val="1200"/>
              </a:spcBef>
              <a:spcAft>
                <a:spcPts val="0"/>
              </a:spcAft>
              <a:buNone/>
            </a:pPr>
            <a:r>
              <a:rPr lang="bg"/>
              <a:t>function parameters are defined. Python is flexible and provides three options for</a:t>
            </a:r>
            <a:endParaRPr/>
          </a:p>
          <a:p>
            <a:pPr indent="0" lvl="0" marL="0" rtl="0" algn="l">
              <a:spcBef>
                <a:spcPts val="1200"/>
              </a:spcBef>
              <a:spcAft>
                <a:spcPts val="0"/>
              </a:spcAft>
              <a:buNone/>
            </a:pPr>
            <a:r>
              <a:rPr lang="bg"/>
              <a:t>defining function parameters.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bg"/>
              <a:t>Positional arguments</a:t>
            </a:r>
            <a:endParaRPr/>
          </a:p>
          <a:p>
            <a:pPr indent="-311150" lvl="0" marL="457200" rtl="0" algn="l">
              <a:spcBef>
                <a:spcPts val="0"/>
              </a:spcBef>
              <a:spcAft>
                <a:spcPts val="0"/>
              </a:spcAft>
              <a:buSzPts val="1300"/>
              <a:buAutoNum type="arabicPeriod"/>
            </a:pPr>
            <a:r>
              <a:rPr lang="bg"/>
              <a:t>Passing arguments by parameter name</a:t>
            </a:r>
            <a:endParaRPr/>
          </a:p>
          <a:p>
            <a:pPr indent="-311150" lvl="0" marL="457200" rtl="0" algn="l">
              <a:spcBef>
                <a:spcPts val="0"/>
              </a:spcBef>
              <a:spcAft>
                <a:spcPts val="0"/>
              </a:spcAft>
              <a:buSzPts val="1300"/>
              <a:buAutoNum type="arabicPeriod"/>
            </a:pPr>
            <a:r>
              <a:rPr lang="bg"/>
              <a:t>Variable numbers of arguments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4" name="Shape 334"/>
        <p:cNvGrpSpPr/>
        <p:nvPr/>
      </p:nvGrpSpPr>
      <p:grpSpPr>
        <a:xfrm>
          <a:off x="0" y="0"/>
          <a:ext cx="0" cy="0"/>
          <a:chOff x="0" y="0"/>
          <a:chExt cx="0" cy="0"/>
        </a:xfrm>
      </p:grpSpPr>
      <p:sp>
        <p:nvSpPr>
          <p:cNvPr id="335" name="Google Shape;335;p24"/>
          <p:cNvSpPr txBox="1"/>
          <p:nvPr>
            <p:ph type="title"/>
          </p:nvPr>
        </p:nvSpPr>
        <p:spPr>
          <a:xfrm>
            <a:off x="1252250" y="83300"/>
            <a:ext cx="7030500" cy="62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Positional arguments</a:t>
            </a:r>
            <a:endParaRPr/>
          </a:p>
        </p:txBody>
      </p:sp>
      <p:sp>
        <p:nvSpPr>
          <p:cNvPr id="336" name="Google Shape;336;p24"/>
          <p:cNvSpPr txBox="1"/>
          <p:nvPr>
            <p:ph idx="1" type="body"/>
          </p:nvPr>
        </p:nvSpPr>
        <p:spPr>
          <a:xfrm>
            <a:off x="1303800" y="932200"/>
            <a:ext cx="7030500" cy="3599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a:t>The simplest way to pass parameters to a function in Python is by position. In the first</a:t>
            </a:r>
            <a:endParaRPr/>
          </a:p>
          <a:p>
            <a:pPr indent="0" lvl="0" marL="0" rtl="0" algn="l">
              <a:spcBef>
                <a:spcPts val="1200"/>
              </a:spcBef>
              <a:spcAft>
                <a:spcPts val="0"/>
              </a:spcAft>
              <a:buNone/>
            </a:pPr>
            <a:r>
              <a:rPr lang="bg"/>
              <a:t>line of the function, you specify variable names for each parameter, when the func-</a:t>
            </a:r>
            <a:endParaRPr/>
          </a:p>
          <a:p>
            <a:pPr indent="0" lvl="0" marL="0" rtl="0" algn="l">
              <a:spcBef>
                <a:spcPts val="1200"/>
              </a:spcBef>
              <a:spcAft>
                <a:spcPts val="0"/>
              </a:spcAft>
              <a:buNone/>
            </a:pPr>
            <a:r>
              <a:rPr lang="bg"/>
              <a:t>tion is called, the parameters used in the calling code are matched to the function’s</a:t>
            </a:r>
            <a:endParaRPr/>
          </a:p>
          <a:p>
            <a:pPr indent="0" lvl="0" marL="0" rtl="0" algn="l">
              <a:spcBef>
                <a:spcPts val="1200"/>
              </a:spcBef>
              <a:spcAft>
                <a:spcPts val="0"/>
              </a:spcAft>
              <a:buNone/>
            </a:pPr>
            <a:r>
              <a:rPr lang="bg"/>
              <a:t>parameter variables based on their order.</a:t>
            </a:r>
            <a:endParaRPr/>
          </a:p>
          <a:p>
            <a:pPr indent="0" lvl="0" marL="0" rtl="0" algn="l">
              <a:spcBef>
                <a:spcPts val="1200"/>
              </a:spcBef>
              <a:spcAft>
                <a:spcPts val="0"/>
              </a:spcAft>
              <a:buNone/>
            </a:pPr>
            <a:r>
              <a:rPr b="1" lang="bg"/>
              <a:t>Example</a:t>
            </a:r>
            <a:r>
              <a:rPr lang="bg"/>
              <a:t>:</a:t>
            </a:r>
            <a:endParaRPr/>
          </a:p>
          <a:p>
            <a:pPr indent="0" lvl="0" marL="0" rtl="0" algn="l">
              <a:spcBef>
                <a:spcPts val="1200"/>
              </a:spcBef>
              <a:spcAft>
                <a:spcPts val="0"/>
              </a:spcAft>
              <a:buNone/>
            </a:pPr>
            <a:r>
              <a:rPr lang="bg">
                <a:solidFill>
                  <a:srgbClr val="0000FF"/>
                </a:solidFill>
              </a:rPr>
              <a:t>def </a:t>
            </a:r>
            <a:r>
              <a:rPr lang="bg">
                <a:solidFill>
                  <a:srgbClr val="000000"/>
                </a:solidFill>
              </a:rPr>
              <a:t>power(x, y):</a:t>
            </a:r>
            <a:endParaRPr>
              <a:solidFill>
                <a:srgbClr val="000000"/>
              </a:solidFill>
            </a:endParaRPr>
          </a:p>
          <a:p>
            <a:pPr indent="0" lvl="0" marL="0" rtl="0" algn="l">
              <a:spcBef>
                <a:spcPts val="1200"/>
              </a:spcBef>
              <a:spcAft>
                <a:spcPts val="0"/>
              </a:spcAft>
              <a:buNone/>
            </a:pPr>
            <a:r>
              <a:rPr lang="bg">
                <a:solidFill>
                  <a:srgbClr val="000000"/>
                </a:solidFill>
              </a:rPr>
              <a:t>	result = 1</a:t>
            </a:r>
            <a:endParaRPr>
              <a:solidFill>
                <a:srgbClr val="000000"/>
              </a:solidFill>
            </a:endParaRPr>
          </a:p>
          <a:p>
            <a:pPr indent="0" lvl="0" marL="0" rtl="0" algn="l">
              <a:spcBef>
                <a:spcPts val="1200"/>
              </a:spcBef>
              <a:spcAft>
                <a:spcPts val="0"/>
              </a:spcAft>
              <a:buNone/>
            </a:pPr>
            <a:r>
              <a:rPr lang="bg">
                <a:solidFill>
                  <a:srgbClr val="000000"/>
                </a:solidFill>
              </a:rPr>
              <a:t>	while y &gt; 0:</a:t>
            </a:r>
            <a:endParaRPr>
              <a:solidFill>
                <a:srgbClr val="000000"/>
              </a:solidFill>
            </a:endParaRPr>
          </a:p>
          <a:p>
            <a:pPr indent="0" lvl="0" marL="0" rtl="0" algn="l">
              <a:spcBef>
                <a:spcPts val="1200"/>
              </a:spcBef>
              <a:spcAft>
                <a:spcPts val="0"/>
              </a:spcAft>
              <a:buNone/>
            </a:pPr>
            <a:r>
              <a:rPr lang="bg">
                <a:solidFill>
                  <a:srgbClr val="000000"/>
                </a:solidFill>
              </a:rPr>
              <a:t>		result *= x</a:t>
            </a:r>
            <a:endParaRPr>
              <a:solidFill>
                <a:srgbClr val="000000"/>
              </a:solidFill>
            </a:endParaRPr>
          </a:p>
          <a:p>
            <a:pPr indent="0" lvl="0" marL="0" rtl="0" algn="l">
              <a:spcBef>
                <a:spcPts val="1200"/>
              </a:spcBef>
              <a:spcAft>
                <a:spcPts val="0"/>
              </a:spcAft>
              <a:buNone/>
            </a:pPr>
            <a:r>
              <a:rPr lang="bg">
                <a:solidFill>
                  <a:srgbClr val="000000"/>
                </a:solidFill>
              </a:rPr>
              <a:t>		y -= 1</a:t>
            </a:r>
            <a:endParaRPr>
              <a:solidFill>
                <a:srgbClr val="000000"/>
              </a:solidFill>
            </a:endParaRPr>
          </a:p>
          <a:p>
            <a:pPr indent="0" lvl="0" marL="0" rtl="0" algn="l">
              <a:spcBef>
                <a:spcPts val="1200"/>
              </a:spcBef>
              <a:spcAft>
                <a:spcPts val="1200"/>
              </a:spcAft>
              <a:buNone/>
            </a:pPr>
            <a:r>
              <a:rPr lang="bg">
                <a:solidFill>
                  <a:srgbClr val="000000"/>
                </a:solidFill>
              </a:rPr>
              <a:t>	return result</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25"/>
          <p:cNvSpPr txBox="1"/>
          <p:nvPr>
            <p:ph type="title"/>
          </p:nvPr>
        </p:nvSpPr>
        <p:spPr>
          <a:xfrm>
            <a:off x="1303800" y="45825"/>
            <a:ext cx="7030500" cy="516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Positional arguments</a:t>
            </a:r>
            <a:endParaRPr/>
          </a:p>
        </p:txBody>
      </p:sp>
      <p:sp>
        <p:nvSpPr>
          <p:cNvPr id="342" name="Google Shape;342;p25"/>
          <p:cNvSpPr txBox="1"/>
          <p:nvPr>
            <p:ph idx="1" type="body"/>
          </p:nvPr>
        </p:nvSpPr>
        <p:spPr>
          <a:xfrm>
            <a:off x="1303800" y="1128950"/>
            <a:ext cx="7030500" cy="340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Example 2:</a:t>
            </a:r>
            <a:endParaRPr/>
          </a:p>
          <a:p>
            <a:pPr indent="0" lvl="0" marL="0" rtl="0" algn="l">
              <a:spcBef>
                <a:spcPts val="1200"/>
              </a:spcBef>
              <a:spcAft>
                <a:spcPts val="0"/>
              </a:spcAft>
              <a:buNone/>
            </a:pPr>
            <a:r>
              <a:rPr lang="bg"/>
              <a:t>power(2, 3)</a:t>
            </a:r>
            <a:endParaRPr/>
          </a:p>
          <a:p>
            <a:pPr indent="0" lvl="0" marL="0" rtl="0" algn="l">
              <a:spcBef>
                <a:spcPts val="1200"/>
              </a:spcBef>
              <a:spcAft>
                <a:spcPts val="0"/>
              </a:spcAft>
              <a:buNone/>
            </a:pPr>
            <a:r>
              <a:rPr lang="bg"/>
              <a:t>&gt;&gt;&gt; 8</a:t>
            </a:r>
            <a:endParaRPr/>
          </a:p>
          <a:p>
            <a:pPr indent="0" lvl="0" marL="0" rtl="0" algn="l">
              <a:spcBef>
                <a:spcPts val="1200"/>
              </a:spcBef>
              <a:spcAft>
                <a:spcPts val="0"/>
              </a:spcAft>
              <a:buNone/>
            </a:pPr>
            <a:r>
              <a:rPr lang="bg"/>
              <a:t>power(3, 2)</a:t>
            </a:r>
            <a:endParaRPr/>
          </a:p>
          <a:p>
            <a:pPr indent="0" lvl="0" marL="0" rtl="0" algn="l">
              <a:spcBef>
                <a:spcPts val="1200"/>
              </a:spcBef>
              <a:spcAft>
                <a:spcPts val="0"/>
              </a:spcAft>
              <a:buNone/>
            </a:pPr>
            <a:r>
              <a:rPr lang="bg"/>
              <a:t>&gt;&gt;&gt; 9</a:t>
            </a:r>
            <a:endParaRPr/>
          </a:p>
          <a:p>
            <a:pPr indent="0" lvl="0" marL="0" rtl="0" algn="l">
              <a:spcBef>
                <a:spcPts val="1200"/>
              </a:spcBef>
              <a:spcAft>
                <a:spcPts val="1200"/>
              </a:spcAft>
              <a:buNone/>
            </a:pPr>
            <a:r>
              <a:rPr lang="bg"/>
              <a:t>When dealing with positional arguments you must remember, that order matters.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26"/>
          <p:cNvSpPr txBox="1"/>
          <p:nvPr>
            <p:ph type="title"/>
          </p:nvPr>
        </p:nvSpPr>
        <p:spPr>
          <a:xfrm>
            <a:off x="1303800" y="97350"/>
            <a:ext cx="7030500" cy="61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Parameters default values</a:t>
            </a:r>
            <a:endParaRPr/>
          </a:p>
        </p:txBody>
      </p:sp>
      <p:sp>
        <p:nvSpPr>
          <p:cNvPr id="348" name="Google Shape;348;p26"/>
          <p:cNvSpPr txBox="1"/>
          <p:nvPr>
            <p:ph idx="1" type="body"/>
          </p:nvPr>
        </p:nvSpPr>
        <p:spPr>
          <a:xfrm>
            <a:off x="1303800" y="777625"/>
            <a:ext cx="7030500" cy="3753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bg"/>
              <a:t>Python function parameters can also have default values.</a:t>
            </a:r>
            <a:endParaRPr/>
          </a:p>
          <a:p>
            <a:pPr indent="0" lvl="0" marL="0" rtl="0" algn="l">
              <a:spcBef>
                <a:spcPts val="1200"/>
              </a:spcBef>
              <a:spcAft>
                <a:spcPts val="0"/>
              </a:spcAft>
              <a:buNone/>
            </a:pPr>
            <a:r>
              <a:rPr lang="bg">
                <a:solidFill>
                  <a:srgbClr val="0000FF"/>
                </a:solidFill>
              </a:rPr>
              <a:t>def </a:t>
            </a:r>
            <a:r>
              <a:rPr lang="bg">
                <a:solidFill>
                  <a:srgbClr val="000000"/>
                </a:solidFill>
              </a:rPr>
              <a:t>power(x, y=2):</a:t>
            </a:r>
            <a:endParaRPr>
              <a:solidFill>
                <a:srgbClr val="000000"/>
              </a:solidFill>
            </a:endParaRPr>
          </a:p>
          <a:p>
            <a:pPr indent="0" lvl="0" marL="0" rtl="0" algn="l">
              <a:spcBef>
                <a:spcPts val="1200"/>
              </a:spcBef>
              <a:spcAft>
                <a:spcPts val="0"/>
              </a:spcAft>
              <a:buNone/>
            </a:pPr>
            <a:r>
              <a:rPr lang="bg">
                <a:solidFill>
                  <a:srgbClr val="000000"/>
                </a:solidFill>
              </a:rPr>
              <a:t>	result = 1</a:t>
            </a:r>
            <a:endParaRPr>
              <a:solidFill>
                <a:srgbClr val="000000"/>
              </a:solidFill>
            </a:endParaRPr>
          </a:p>
          <a:p>
            <a:pPr indent="0" lvl="0" marL="0" rtl="0" algn="l">
              <a:spcBef>
                <a:spcPts val="1200"/>
              </a:spcBef>
              <a:spcAft>
                <a:spcPts val="0"/>
              </a:spcAft>
              <a:buNone/>
            </a:pPr>
            <a:r>
              <a:rPr lang="bg">
                <a:solidFill>
                  <a:srgbClr val="000000"/>
                </a:solidFill>
              </a:rPr>
              <a:t>	while y &gt; 0:</a:t>
            </a:r>
            <a:endParaRPr>
              <a:solidFill>
                <a:srgbClr val="000000"/>
              </a:solidFill>
            </a:endParaRPr>
          </a:p>
          <a:p>
            <a:pPr indent="0" lvl="0" marL="0" rtl="0" algn="l">
              <a:spcBef>
                <a:spcPts val="1200"/>
              </a:spcBef>
              <a:spcAft>
                <a:spcPts val="0"/>
              </a:spcAft>
              <a:buNone/>
            </a:pPr>
            <a:r>
              <a:rPr lang="bg">
                <a:solidFill>
                  <a:srgbClr val="000000"/>
                </a:solidFill>
              </a:rPr>
              <a:t>		result *= x</a:t>
            </a:r>
            <a:endParaRPr>
              <a:solidFill>
                <a:srgbClr val="000000"/>
              </a:solidFill>
            </a:endParaRPr>
          </a:p>
          <a:p>
            <a:pPr indent="0" lvl="0" marL="0" rtl="0" algn="l">
              <a:spcBef>
                <a:spcPts val="1200"/>
              </a:spcBef>
              <a:spcAft>
                <a:spcPts val="0"/>
              </a:spcAft>
              <a:buNone/>
            </a:pPr>
            <a:r>
              <a:rPr lang="bg">
                <a:solidFill>
                  <a:srgbClr val="000000"/>
                </a:solidFill>
              </a:rPr>
              <a:t>		y -= 1</a:t>
            </a:r>
            <a:endParaRPr>
              <a:solidFill>
                <a:srgbClr val="000000"/>
              </a:solidFill>
            </a:endParaRPr>
          </a:p>
          <a:p>
            <a:pPr indent="0" lvl="0" marL="0" rtl="0" algn="l">
              <a:spcBef>
                <a:spcPts val="1200"/>
              </a:spcBef>
              <a:spcAft>
                <a:spcPts val="0"/>
              </a:spcAft>
              <a:buNone/>
            </a:pPr>
            <a:r>
              <a:rPr lang="bg">
                <a:solidFill>
                  <a:srgbClr val="000000"/>
                </a:solidFill>
              </a:rPr>
              <a:t>	return result</a:t>
            </a:r>
            <a:endParaRPr>
              <a:solidFill>
                <a:srgbClr val="000000"/>
              </a:solidFill>
            </a:endParaRPr>
          </a:p>
          <a:p>
            <a:pPr indent="0" lvl="0" marL="0" rtl="0" algn="l">
              <a:spcBef>
                <a:spcPts val="1200"/>
              </a:spcBef>
              <a:spcAft>
                <a:spcPts val="0"/>
              </a:spcAft>
              <a:buNone/>
            </a:pPr>
            <a:r>
              <a:rPr lang="bg">
                <a:solidFill>
                  <a:srgbClr val="000000"/>
                </a:solidFill>
              </a:rPr>
              <a:t>Now if we do not pass explicitly </a:t>
            </a:r>
            <a:r>
              <a:rPr b="1" lang="bg">
                <a:solidFill>
                  <a:srgbClr val="000000"/>
                </a:solidFill>
              </a:rPr>
              <a:t>y </a:t>
            </a:r>
            <a:r>
              <a:rPr lang="bg">
                <a:solidFill>
                  <a:srgbClr val="000000"/>
                </a:solidFill>
              </a:rPr>
              <a:t>value when calling </a:t>
            </a:r>
            <a:r>
              <a:rPr b="1" lang="bg">
                <a:solidFill>
                  <a:srgbClr val="000000"/>
                </a:solidFill>
              </a:rPr>
              <a:t>power, </a:t>
            </a:r>
            <a:r>
              <a:rPr lang="bg">
                <a:solidFill>
                  <a:srgbClr val="000000"/>
                </a:solidFill>
              </a:rPr>
              <a:t>the result will be calculated </a:t>
            </a:r>
            <a:endParaRPr>
              <a:solidFill>
                <a:srgbClr val="000000"/>
              </a:solidFill>
            </a:endParaRPr>
          </a:p>
          <a:p>
            <a:pPr indent="0" lvl="0" marL="0" rtl="0" algn="l">
              <a:spcBef>
                <a:spcPts val="1200"/>
              </a:spcBef>
              <a:spcAft>
                <a:spcPts val="0"/>
              </a:spcAft>
              <a:buNone/>
            </a:pPr>
            <a:r>
              <a:rPr lang="bg">
                <a:solidFill>
                  <a:srgbClr val="000000"/>
                </a:solidFill>
              </a:rPr>
              <a:t>using the default value of y (2).</a:t>
            </a:r>
            <a:endParaRPr>
              <a:solidFill>
                <a:srgbClr val="000000"/>
              </a:solidFill>
            </a:endParaRPr>
          </a:p>
          <a:p>
            <a:pPr indent="0" lvl="0" marL="0" rtl="0" algn="l">
              <a:spcBef>
                <a:spcPts val="1200"/>
              </a:spcBef>
              <a:spcAft>
                <a:spcPts val="0"/>
              </a:spcAft>
              <a:buNone/>
            </a:pPr>
            <a:r>
              <a:rPr b="1" lang="bg">
                <a:solidFill>
                  <a:srgbClr val="000000"/>
                </a:solidFill>
              </a:rPr>
              <a:t>power(3)</a:t>
            </a:r>
            <a:endParaRPr b="1">
              <a:solidFill>
                <a:srgbClr val="000000"/>
              </a:solidFill>
            </a:endParaRPr>
          </a:p>
          <a:p>
            <a:pPr indent="0" lvl="0" marL="0" rtl="0" algn="l">
              <a:spcBef>
                <a:spcPts val="1200"/>
              </a:spcBef>
              <a:spcAft>
                <a:spcPts val="1200"/>
              </a:spcAft>
              <a:buNone/>
            </a:pPr>
            <a:r>
              <a:rPr b="1" lang="bg">
                <a:solidFill>
                  <a:srgbClr val="000000"/>
                </a:solidFill>
              </a:rPr>
              <a:t>&gt;&gt;&gt; 9</a:t>
            </a:r>
            <a:endParaRPr b="1">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7"/>
          <p:cNvSpPr txBox="1"/>
          <p:nvPr>
            <p:ph idx="1" type="body"/>
          </p:nvPr>
        </p:nvSpPr>
        <p:spPr>
          <a:xfrm>
            <a:off x="1282575" y="806550"/>
            <a:ext cx="7030500" cy="1535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bg" sz="1500">
                <a:solidFill>
                  <a:srgbClr val="222222"/>
                </a:solidFill>
                <a:highlight>
                  <a:srgbClr val="FFFFFF"/>
                </a:highlight>
                <a:latin typeface="Arial"/>
                <a:ea typeface="Arial"/>
                <a:cs typeface="Arial"/>
                <a:sym typeface="Arial"/>
              </a:rPr>
              <a:t>Important warning:</a:t>
            </a:r>
            <a:r>
              <a:rPr lang="bg" sz="1500">
                <a:solidFill>
                  <a:srgbClr val="222222"/>
                </a:solidFill>
                <a:highlight>
                  <a:srgbClr val="FFFFFF"/>
                </a:highlight>
                <a:latin typeface="Arial"/>
                <a:ea typeface="Arial"/>
                <a:cs typeface="Arial"/>
                <a:sym typeface="Arial"/>
              </a:rPr>
              <a:t> The default value is evaluated only once. This makes a difference when the default is a mutable object such as a list, dictionary, or instances of most classes. For example, the following function accumulates the arguments passed to it on subsequent calls: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28"/>
          <p:cNvSpPr txBox="1"/>
          <p:nvPr>
            <p:ph type="title"/>
          </p:nvPr>
        </p:nvSpPr>
        <p:spPr>
          <a:xfrm>
            <a:off x="1303800" y="411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function parameters</a:t>
            </a:r>
            <a:endParaRPr/>
          </a:p>
        </p:txBody>
      </p:sp>
      <p:sp>
        <p:nvSpPr>
          <p:cNvPr id="359" name="Google Shape;359;p28"/>
          <p:cNvSpPr txBox="1"/>
          <p:nvPr>
            <p:ph idx="1" type="body"/>
          </p:nvPr>
        </p:nvSpPr>
        <p:spPr>
          <a:xfrm>
            <a:off x="1303800" y="899400"/>
            <a:ext cx="7030500" cy="363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Having in mind the previous definition of </a:t>
            </a:r>
            <a:r>
              <a:rPr lang="bg">
                <a:solidFill>
                  <a:srgbClr val="0000FF"/>
                </a:solidFill>
              </a:rPr>
              <a:t>power, </a:t>
            </a:r>
            <a:r>
              <a:rPr lang="bg">
                <a:solidFill>
                  <a:srgbClr val="000000"/>
                </a:solidFill>
              </a:rPr>
              <a:t>you must always specify the arguments in correct order by priority, i.e. parameters without default values are 1st, after that we place those with default values and after that any additional arguments.</a:t>
            </a:r>
            <a:endParaRPr>
              <a:solidFill>
                <a:srgbClr val="000000"/>
              </a:solidFill>
            </a:endParaRPr>
          </a:p>
          <a:p>
            <a:pPr indent="0" lvl="0" marL="0" rtl="0" algn="l">
              <a:spcBef>
                <a:spcPts val="1200"/>
              </a:spcBef>
              <a:spcAft>
                <a:spcPts val="0"/>
              </a:spcAft>
              <a:buNone/>
            </a:pPr>
            <a:r>
              <a:rPr lang="bg">
                <a:solidFill>
                  <a:srgbClr val="000000"/>
                </a:solidFill>
              </a:rPr>
              <a:t>power(3, y=4) —&gt; </a:t>
            </a:r>
            <a:r>
              <a:rPr lang="bg">
                <a:solidFill>
                  <a:srgbClr val="38761D"/>
                </a:solidFill>
              </a:rPr>
              <a:t>Correct</a:t>
            </a:r>
            <a:endParaRPr>
              <a:solidFill>
                <a:srgbClr val="38761D"/>
              </a:solidFill>
            </a:endParaRPr>
          </a:p>
          <a:p>
            <a:pPr indent="0" lvl="0" marL="0" rtl="0" algn="l">
              <a:spcBef>
                <a:spcPts val="1200"/>
              </a:spcBef>
              <a:spcAft>
                <a:spcPts val="0"/>
              </a:spcAft>
              <a:buNone/>
            </a:pPr>
            <a:r>
              <a:rPr lang="bg">
                <a:solidFill>
                  <a:srgbClr val="000000"/>
                </a:solidFill>
              </a:rPr>
              <a:t>power(y=4, 3) —&gt; </a:t>
            </a:r>
            <a:r>
              <a:rPr lang="bg">
                <a:solidFill>
                  <a:srgbClr val="FF0000"/>
                </a:solidFill>
              </a:rPr>
              <a:t>Incorrect</a:t>
            </a:r>
            <a:endParaRPr>
              <a:solidFill>
                <a:srgbClr val="FF0000"/>
              </a:solidFill>
            </a:endParaRPr>
          </a:p>
          <a:p>
            <a:pPr indent="0" lvl="0" marL="0" rtl="0" algn="l">
              <a:spcBef>
                <a:spcPts val="1200"/>
              </a:spcBef>
              <a:spcAft>
                <a:spcPts val="0"/>
              </a:spcAft>
              <a:buNone/>
            </a:pPr>
            <a:r>
              <a:rPr lang="bg">
                <a:solidFill>
                  <a:srgbClr val="000000"/>
                </a:solidFill>
              </a:rPr>
              <a:t>    </a:t>
            </a:r>
            <a:r>
              <a:rPr lang="bg">
                <a:solidFill>
                  <a:srgbClr val="FF0000"/>
                </a:solidFill>
              </a:rPr>
              <a:t>print(power(y=4, 3))</a:t>
            </a:r>
            <a:endParaRPr>
              <a:solidFill>
                <a:srgbClr val="FF0000"/>
              </a:solidFill>
            </a:endParaRPr>
          </a:p>
          <a:p>
            <a:pPr indent="0" lvl="0" marL="0" rtl="0" algn="l">
              <a:spcBef>
                <a:spcPts val="1200"/>
              </a:spcBef>
              <a:spcAft>
                <a:spcPts val="0"/>
              </a:spcAft>
              <a:buNone/>
            </a:pPr>
            <a:r>
              <a:rPr lang="bg">
                <a:solidFill>
                  <a:srgbClr val="FF0000"/>
                </a:solidFill>
              </a:rPr>
              <a:t>                     ^</a:t>
            </a:r>
            <a:endParaRPr>
              <a:solidFill>
                <a:srgbClr val="FF0000"/>
              </a:solidFill>
            </a:endParaRPr>
          </a:p>
          <a:p>
            <a:pPr indent="0" lvl="0" marL="0" rtl="0" algn="l">
              <a:spcBef>
                <a:spcPts val="1200"/>
              </a:spcBef>
              <a:spcAft>
                <a:spcPts val="0"/>
              </a:spcAft>
              <a:buNone/>
            </a:pPr>
            <a:r>
              <a:rPr lang="bg">
                <a:solidFill>
                  <a:srgbClr val="FF0000"/>
                </a:solidFill>
              </a:rPr>
              <a:t>SyntaxError: positional argument follows keyword argument</a:t>
            </a:r>
            <a:endParaRPr>
              <a:solidFill>
                <a:srgbClr val="FF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29"/>
          <p:cNvSpPr txBox="1"/>
          <p:nvPr>
            <p:ph type="title"/>
          </p:nvPr>
        </p:nvSpPr>
        <p:spPr>
          <a:xfrm>
            <a:off x="1280400" y="83300"/>
            <a:ext cx="7030500" cy="63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Passing parameters by name</a:t>
            </a:r>
            <a:endParaRPr/>
          </a:p>
        </p:txBody>
      </p:sp>
      <p:sp>
        <p:nvSpPr>
          <p:cNvPr id="365" name="Google Shape;365;p29"/>
          <p:cNvSpPr txBox="1"/>
          <p:nvPr>
            <p:ph idx="1" type="body"/>
          </p:nvPr>
        </p:nvSpPr>
        <p:spPr>
          <a:xfrm>
            <a:off x="1303800" y="950950"/>
            <a:ext cx="7030500" cy="358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This technique allows you to change the order of the arguments as long as you pass their </a:t>
            </a:r>
            <a:endParaRPr/>
          </a:p>
          <a:p>
            <a:pPr indent="0" lvl="0" marL="0" rtl="0" algn="l">
              <a:spcBef>
                <a:spcPts val="1200"/>
              </a:spcBef>
              <a:spcAft>
                <a:spcPts val="0"/>
              </a:spcAft>
              <a:buNone/>
            </a:pPr>
            <a:r>
              <a:rPr b="1" lang="bg"/>
              <a:t>name=value</a:t>
            </a:r>
            <a:r>
              <a:rPr lang="bg"/>
              <a:t> within a function call.</a:t>
            </a:r>
            <a:endParaRPr/>
          </a:p>
          <a:p>
            <a:pPr indent="0" lvl="0" marL="0" rtl="0" algn="l">
              <a:spcBef>
                <a:spcPts val="1200"/>
              </a:spcBef>
              <a:spcAft>
                <a:spcPts val="0"/>
              </a:spcAft>
              <a:buNone/>
            </a:pPr>
            <a:r>
              <a:rPr b="1" lang="bg"/>
              <a:t>Example</a:t>
            </a:r>
            <a:r>
              <a:rPr lang="bg"/>
              <a:t>:</a:t>
            </a:r>
            <a:endParaRPr/>
          </a:p>
          <a:p>
            <a:pPr indent="0" lvl="0" marL="0" rtl="0" algn="l">
              <a:spcBef>
                <a:spcPts val="1200"/>
              </a:spcBef>
              <a:spcAft>
                <a:spcPts val="0"/>
              </a:spcAft>
              <a:buNone/>
            </a:pPr>
            <a:r>
              <a:rPr lang="bg">
                <a:solidFill>
                  <a:srgbClr val="0000FF"/>
                </a:solidFill>
              </a:rPr>
              <a:t>power</a:t>
            </a:r>
            <a:r>
              <a:rPr lang="bg"/>
              <a:t>(y=3, x=2)</a:t>
            </a:r>
            <a:endParaRPr/>
          </a:p>
          <a:p>
            <a:pPr indent="0" lvl="0" marL="0" rtl="0" algn="l">
              <a:spcBef>
                <a:spcPts val="1200"/>
              </a:spcBef>
              <a:spcAft>
                <a:spcPts val="0"/>
              </a:spcAft>
              <a:buNone/>
            </a:pPr>
            <a:r>
              <a:rPr lang="bg"/>
              <a:t>&gt;&gt;&gt; 8</a:t>
            </a:r>
            <a:endParaRPr/>
          </a:p>
          <a:p>
            <a:pPr indent="0" lvl="0" marL="0" rtl="0" algn="l">
              <a:spcBef>
                <a:spcPts val="1200"/>
              </a:spcBef>
              <a:spcAft>
                <a:spcPts val="1200"/>
              </a:spcAft>
              <a:buNone/>
            </a:pPr>
            <a:r>
              <a:rPr lang="bg"/>
              <a:t>Using keyword arguments can be very useful if your function has a lots of arguments!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30"/>
          <p:cNvSpPr txBox="1"/>
          <p:nvPr>
            <p:ph type="title"/>
          </p:nvPr>
        </p:nvSpPr>
        <p:spPr>
          <a:xfrm>
            <a:off x="1303800" y="102025"/>
            <a:ext cx="7030500" cy="62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Numerous</a:t>
            </a:r>
            <a:r>
              <a:rPr lang="bg"/>
              <a:t> number of arguments</a:t>
            </a:r>
            <a:endParaRPr/>
          </a:p>
        </p:txBody>
      </p:sp>
      <p:sp>
        <p:nvSpPr>
          <p:cNvPr id="371" name="Google Shape;371;p30"/>
          <p:cNvSpPr txBox="1"/>
          <p:nvPr>
            <p:ph idx="1" type="body"/>
          </p:nvPr>
        </p:nvSpPr>
        <p:spPr>
          <a:xfrm>
            <a:off x="1303800" y="904100"/>
            <a:ext cx="7030500" cy="362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In some cases you may need your function to handle numerous of arguments and obviously </a:t>
            </a:r>
            <a:endParaRPr/>
          </a:p>
          <a:p>
            <a:pPr indent="0" lvl="0" marL="0" rtl="0" algn="l">
              <a:spcBef>
                <a:spcPts val="1200"/>
              </a:spcBef>
              <a:spcAft>
                <a:spcPts val="0"/>
              </a:spcAft>
              <a:buNone/>
            </a:pPr>
            <a:r>
              <a:rPr lang="bg"/>
              <a:t>you wouldn’t know their count prior.</a:t>
            </a:r>
            <a:endParaRPr/>
          </a:p>
          <a:p>
            <a:pPr indent="0" lvl="0" marL="0" rtl="0" algn="l">
              <a:spcBef>
                <a:spcPts val="1200"/>
              </a:spcBef>
              <a:spcAft>
                <a:spcPts val="0"/>
              </a:spcAft>
              <a:buNone/>
            </a:pPr>
            <a:r>
              <a:rPr b="1" lang="bg"/>
              <a:t>Example</a:t>
            </a:r>
            <a:r>
              <a:rPr lang="bg"/>
              <a:t>:</a:t>
            </a:r>
            <a:endParaRPr/>
          </a:p>
          <a:p>
            <a:pPr indent="0" lvl="0" marL="0" rtl="0" algn="l">
              <a:spcBef>
                <a:spcPts val="1200"/>
              </a:spcBef>
              <a:spcAft>
                <a:spcPts val="0"/>
              </a:spcAft>
              <a:buNone/>
            </a:pPr>
            <a:r>
              <a:rPr lang="bg">
                <a:solidFill>
                  <a:srgbClr val="0000FF"/>
                </a:solidFill>
              </a:rPr>
              <a:t>def </a:t>
            </a:r>
            <a:r>
              <a:rPr lang="bg">
                <a:solidFill>
                  <a:srgbClr val="000000"/>
                </a:solidFill>
              </a:rPr>
              <a:t>users_list(main_user, *users):</a:t>
            </a:r>
            <a:endParaRPr>
              <a:solidFill>
                <a:srgbClr val="000000"/>
              </a:solidFill>
            </a:endParaRPr>
          </a:p>
          <a:p>
            <a:pPr indent="0" lvl="0" marL="0" rtl="0" algn="l">
              <a:spcBef>
                <a:spcPts val="1200"/>
              </a:spcBef>
              <a:spcAft>
                <a:spcPts val="0"/>
              </a:spcAft>
              <a:buNone/>
            </a:pPr>
            <a:r>
              <a:rPr lang="bg">
                <a:solidFill>
                  <a:srgbClr val="000000"/>
                </a:solidFill>
              </a:rPr>
              <a:t>	print(main_user)</a:t>
            </a:r>
            <a:endParaRPr>
              <a:solidFill>
                <a:srgbClr val="000000"/>
              </a:solidFill>
            </a:endParaRPr>
          </a:p>
          <a:p>
            <a:pPr indent="0" lvl="0" marL="0" rtl="0" algn="l">
              <a:spcBef>
                <a:spcPts val="1200"/>
              </a:spcBef>
              <a:spcAft>
                <a:spcPts val="0"/>
              </a:spcAft>
              <a:buNone/>
            </a:pPr>
            <a:r>
              <a:rPr lang="bg">
                <a:solidFill>
                  <a:srgbClr val="000000"/>
                </a:solidFill>
              </a:rPr>
              <a:t>	for user in users:</a:t>
            </a:r>
            <a:endParaRPr>
              <a:solidFill>
                <a:srgbClr val="000000"/>
              </a:solidFill>
            </a:endParaRPr>
          </a:p>
          <a:p>
            <a:pPr indent="0" lvl="0" marL="0" rtl="0" algn="l">
              <a:spcBef>
                <a:spcPts val="1200"/>
              </a:spcBef>
              <a:spcAft>
                <a:spcPts val="1200"/>
              </a:spcAft>
              <a:buNone/>
            </a:pPr>
            <a:r>
              <a:rPr lang="bg">
                <a:solidFill>
                  <a:srgbClr val="000000"/>
                </a:solidFill>
              </a:rPr>
              <a:t>		print(user)</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p31"/>
          <p:cNvSpPr txBox="1"/>
          <p:nvPr>
            <p:ph type="title"/>
          </p:nvPr>
        </p:nvSpPr>
        <p:spPr>
          <a:xfrm>
            <a:off x="1303800" y="111375"/>
            <a:ext cx="7030500" cy="64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Numerous *args and **kwargs</a:t>
            </a:r>
            <a:endParaRPr/>
          </a:p>
        </p:txBody>
      </p:sp>
      <p:sp>
        <p:nvSpPr>
          <p:cNvPr id="377" name="Google Shape;377;p31"/>
          <p:cNvSpPr txBox="1"/>
          <p:nvPr>
            <p:ph idx="1" type="body"/>
          </p:nvPr>
        </p:nvSpPr>
        <p:spPr>
          <a:xfrm>
            <a:off x="1303800" y="1002475"/>
            <a:ext cx="7030500" cy="3529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bg" sz="1110"/>
              <a:t>A more extended version of the previous function would look like this:</a:t>
            </a:r>
            <a:endParaRPr sz="1110"/>
          </a:p>
          <a:p>
            <a:pPr indent="0" lvl="0" marL="0" rtl="0" algn="l">
              <a:lnSpc>
                <a:spcPct val="95000"/>
              </a:lnSpc>
              <a:spcBef>
                <a:spcPts val="1200"/>
              </a:spcBef>
              <a:spcAft>
                <a:spcPts val="0"/>
              </a:spcAft>
              <a:buSzPts val="770"/>
              <a:buNone/>
            </a:pPr>
            <a:r>
              <a:rPr b="1" lang="bg" sz="1110"/>
              <a:t>Example:</a:t>
            </a:r>
            <a:endParaRPr b="1" sz="1110"/>
          </a:p>
          <a:p>
            <a:pPr indent="0" lvl="0" marL="0" rtl="0" algn="l">
              <a:lnSpc>
                <a:spcPct val="95000"/>
              </a:lnSpc>
              <a:spcBef>
                <a:spcPts val="1200"/>
              </a:spcBef>
              <a:spcAft>
                <a:spcPts val="0"/>
              </a:spcAft>
              <a:buSzPts val="770"/>
              <a:buNone/>
            </a:pPr>
            <a:r>
              <a:rPr lang="bg" sz="900">
                <a:solidFill>
                  <a:srgbClr val="CC7832"/>
                </a:solidFill>
                <a:highlight>
                  <a:schemeClr val="lt1"/>
                </a:highlight>
                <a:latin typeface="Courier New"/>
                <a:ea typeface="Courier New"/>
                <a:cs typeface="Courier New"/>
                <a:sym typeface="Courier New"/>
              </a:rPr>
              <a:t>def </a:t>
            </a:r>
            <a:r>
              <a:rPr lang="bg" sz="900">
                <a:solidFill>
                  <a:srgbClr val="0000FF"/>
                </a:solidFill>
                <a:highlight>
                  <a:schemeClr val="lt1"/>
                </a:highlight>
                <a:latin typeface="Courier New"/>
                <a:ea typeface="Courier New"/>
                <a:cs typeface="Courier New"/>
                <a:sym typeface="Courier New"/>
              </a:rPr>
              <a:t>users_list</a:t>
            </a:r>
            <a:r>
              <a:rPr lang="bg" sz="900">
                <a:solidFill>
                  <a:srgbClr val="A9B7C6"/>
                </a:solidFill>
                <a:highlight>
                  <a:schemeClr val="lt1"/>
                </a:highlight>
                <a:latin typeface="Courier New"/>
                <a:ea typeface="Courier New"/>
                <a:cs typeface="Courier New"/>
                <a:sym typeface="Courier New"/>
              </a:rPr>
              <a:t>(main_user</a:t>
            </a:r>
            <a:r>
              <a:rPr lang="bg" sz="900">
                <a:solidFill>
                  <a:srgbClr val="CC7832"/>
                </a:solidFill>
                <a:highlight>
                  <a:schemeClr val="lt1"/>
                </a:highlight>
                <a:latin typeface="Courier New"/>
                <a:ea typeface="Courier New"/>
                <a:cs typeface="Courier New"/>
                <a:sym typeface="Courier New"/>
              </a:rPr>
              <a:t>, </a:t>
            </a:r>
            <a:r>
              <a:rPr lang="bg" sz="900">
                <a:solidFill>
                  <a:srgbClr val="A9B7C6"/>
                </a:solidFill>
                <a:highlight>
                  <a:schemeClr val="lt1"/>
                </a:highlight>
                <a:latin typeface="Courier New"/>
                <a:ea typeface="Courier New"/>
                <a:cs typeface="Courier New"/>
                <a:sym typeface="Courier New"/>
              </a:rPr>
              <a:t>*users</a:t>
            </a:r>
            <a:r>
              <a:rPr lang="bg" sz="900">
                <a:solidFill>
                  <a:srgbClr val="CC7832"/>
                </a:solidFill>
                <a:highlight>
                  <a:schemeClr val="lt1"/>
                </a:highlight>
                <a:latin typeface="Courier New"/>
                <a:ea typeface="Courier New"/>
                <a:cs typeface="Courier New"/>
                <a:sym typeface="Courier New"/>
              </a:rPr>
              <a:t>, </a:t>
            </a:r>
            <a:r>
              <a:rPr lang="bg" sz="900">
                <a:solidFill>
                  <a:srgbClr val="A9B7C6"/>
                </a:solidFill>
                <a:highlight>
                  <a:schemeClr val="lt1"/>
                </a:highlight>
                <a:latin typeface="Courier New"/>
                <a:ea typeface="Courier New"/>
                <a:cs typeface="Courier New"/>
                <a:sym typeface="Courier New"/>
              </a:rPr>
              <a:t>main_user_age=</a:t>
            </a:r>
            <a:r>
              <a:rPr lang="bg" sz="900">
                <a:solidFill>
                  <a:srgbClr val="CC7832"/>
                </a:solidFill>
                <a:highlight>
                  <a:schemeClr val="lt1"/>
                </a:highlight>
                <a:latin typeface="Courier New"/>
                <a:ea typeface="Courier New"/>
                <a:cs typeface="Courier New"/>
                <a:sym typeface="Courier New"/>
              </a:rPr>
              <a:t>None, </a:t>
            </a:r>
            <a:r>
              <a:rPr lang="bg" sz="900">
                <a:solidFill>
                  <a:srgbClr val="A9B7C6"/>
                </a:solidFill>
                <a:highlight>
                  <a:schemeClr val="lt1"/>
                </a:highlight>
                <a:latin typeface="Courier New"/>
                <a:ea typeface="Courier New"/>
                <a:cs typeface="Courier New"/>
                <a:sym typeface="Courier New"/>
              </a:rPr>
              <a:t>**users_options):</a:t>
            </a:r>
            <a:endParaRPr sz="90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770"/>
              <a:buNone/>
            </a:pPr>
            <a:r>
              <a:rPr lang="bg" sz="900">
                <a:solidFill>
                  <a:srgbClr val="A9B7C6"/>
                </a:solidFill>
                <a:highlight>
                  <a:schemeClr val="lt1"/>
                </a:highlight>
                <a:latin typeface="Courier New"/>
                <a:ea typeface="Courier New"/>
                <a:cs typeface="Courier New"/>
                <a:sym typeface="Courier New"/>
              </a:rPr>
              <a:t>   </a:t>
            </a:r>
            <a:r>
              <a:rPr lang="bg" sz="900">
                <a:solidFill>
                  <a:srgbClr val="8888C6"/>
                </a:solidFill>
                <a:highlight>
                  <a:schemeClr val="lt1"/>
                </a:highlight>
                <a:latin typeface="Courier New"/>
                <a:ea typeface="Courier New"/>
                <a:cs typeface="Courier New"/>
                <a:sym typeface="Courier New"/>
              </a:rPr>
              <a:t>print</a:t>
            </a:r>
            <a:r>
              <a:rPr lang="bg" sz="900">
                <a:solidFill>
                  <a:srgbClr val="A9B7C6"/>
                </a:solidFill>
                <a:highlight>
                  <a:schemeClr val="lt1"/>
                </a:highlight>
                <a:latin typeface="Courier New"/>
                <a:ea typeface="Courier New"/>
                <a:cs typeface="Courier New"/>
                <a:sym typeface="Courier New"/>
              </a:rPr>
              <a:t>(main_user</a:t>
            </a:r>
            <a:r>
              <a:rPr lang="bg" sz="900">
                <a:solidFill>
                  <a:srgbClr val="CC7832"/>
                </a:solidFill>
                <a:highlight>
                  <a:schemeClr val="lt1"/>
                </a:highlight>
                <a:latin typeface="Courier New"/>
                <a:ea typeface="Courier New"/>
                <a:cs typeface="Courier New"/>
                <a:sym typeface="Courier New"/>
              </a:rPr>
              <a:t>, </a:t>
            </a:r>
            <a:r>
              <a:rPr lang="bg" sz="900">
                <a:solidFill>
                  <a:srgbClr val="A9B7C6"/>
                </a:solidFill>
                <a:highlight>
                  <a:schemeClr val="lt1"/>
                </a:highlight>
                <a:latin typeface="Courier New"/>
                <a:ea typeface="Courier New"/>
                <a:cs typeface="Courier New"/>
                <a:sym typeface="Courier New"/>
              </a:rPr>
              <a:t>main_user_age)</a:t>
            </a:r>
            <a:endParaRPr sz="90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770"/>
              <a:buNone/>
            </a:pPr>
            <a:r>
              <a:rPr lang="bg" sz="900">
                <a:solidFill>
                  <a:srgbClr val="A9B7C6"/>
                </a:solidFill>
                <a:highlight>
                  <a:schemeClr val="lt1"/>
                </a:highlight>
                <a:latin typeface="Courier New"/>
                <a:ea typeface="Courier New"/>
                <a:cs typeface="Courier New"/>
                <a:sym typeface="Courier New"/>
              </a:rPr>
              <a:t>   </a:t>
            </a:r>
            <a:r>
              <a:rPr lang="bg" sz="900">
                <a:solidFill>
                  <a:srgbClr val="CC7832"/>
                </a:solidFill>
                <a:highlight>
                  <a:schemeClr val="lt1"/>
                </a:highlight>
                <a:latin typeface="Courier New"/>
                <a:ea typeface="Courier New"/>
                <a:cs typeface="Courier New"/>
                <a:sym typeface="Courier New"/>
              </a:rPr>
              <a:t>for </a:t>
            </a:r>
            <a:r>
              <a:rPr lang="bg" sz="900">
                <a:solidFill>
                  <a:srgbClr val="A9B7C6"/>
                </a:solidFill>
                <a:highlight>
                  <a:schemeClr val="lt1"/>
                </a:highlight>
                <a:latin typeface="Courier New"/>
                <a:ea typeface="Courier New"/>
                <a:cs typeface="Courier New"/>
                <a:sym typeface="Courier New"/>
              </a:rPr>
              <a:t>user </a:t>
            </a:r>
            <a:r>
              <a:rPr lang="bg" sz="900">
                <a:solidFill>
                  <a:srgbClr val="CC7832"/>
                </a:solidFill>
                <a:highlight>
                  <a:schemeClr val="lt1"/>
                </a:highlight>
                <a:latin typeface="Courier New"/>
                <a:ea typeface="Courier New"/>
                <a:cs typeface="Courier New"/>
                <a:sym typeface="Courier New"/>
              </a:rPr>
              <a:t>in </a:t>
            </a:r>
            <a:r>
              <a:rPr lang="bg" sz="900">
                <a:solidFill>
                  <a:srgbClr val="A9B7C6"/>
                </a:solidFill>
                <a:highlight>
                  <a:schemeClr val="lt1"/>
                </a:highlight>
                <a:latin typeface="Courier New"/>
                <a:ea typeface="Courier New"/>
                <a:cs typeface="Courier New"/>
                <a:sym typeface="Courier New"/>
              </a:rPr>
              <a:t>users:</a:t>
            </a:r>
            <a:endParaRPr sz="90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770"/>
              <a:buNone/>
            </a:pPr>
            <a:r>
              <a:rPr lang="bg" sz="900">
                <a:solidFill>
                  <a:srgbClr val="A9B7C6"/>
                </a:solidFill>
                <a:highlight>
                  <a:schemeClr val="lt1"/>
                </a:highlight>
                <a:latin typeface="Courier New"/>
                <a:ea typeface="Courier New"/>
                <a:cs typeface="Courier New"/>
                <a:sym typeface="Courier New"/>
              </a:rPr>
              <a:t>       </a:t>
            </a:r>
            <a:r>
              <a:rPr lang="bg" sz="900">
                <a:solidFill>
                  <a:srgbClr val="8888C6"/>
                </a:solidFill>
                <a:highlight>
                  <a:schemeClr val="lt1"/>
                </a:highlight>
                <a:latin typeface="Courier New"/>
                <a:ea typeface="Courier New"/>
                <a:cs typeface="Courier New"/>
                <a:sym typeface="Courier New"/>
              </a:rPr>
              <a:t>print</a:t>
            </a:r>
            <a:r>
              <a:rPr lang="bg" sz="900">
                <a:solidFill>
                  <a:srgbClr val="A9B7C6"/>
                </a:solidFill>
                <a:highlight>
                  <a:schemeClr val="lt1"/>
                </a:highlight>
                <a:latin typeface="Courier New"/>
                <a:ea typeface="Courier New"/>
                <a:cs typeface="Courier New"/>
                <a:sym typeface="Courier New"/>
              </a:rPr>
              <a:t>(user</a:t>
            </a:r>
            <a:r>
              <a:rPr lang="bg" sz="900">
                <a:solidFill>
                  <a:srgbClr val="CC7832"/>
                </a:solidFill>
                <a:highlight>
                  <a:schemeClr val="lt1"/>
                </a:highlight>
                <a:latin typeface="Courier New"/>
                <a:ea typeface="Courier New"/>
                <a:cs typeface="Courier New"/>
                <a:sym typeface="Courier New"/>
              </a:rPr>
              <a:t>, </a:t>
            </a:r>
            <a:r>
              <a:rPr lang="bg" sz="900">
                <a:solidFill>
                  <a:srgbClr val="A9B7C6"/>
                </a:solidFill>
                <a:highlight>
                  <a:schemeClr val="lt1"/>
                </a:highlight>
                <a:latin typeface="Courier New"/>
                <a:ea typeface="Courier New"/>
                <a:cs typeface="Courier New"/>
                <a:sym typeface="Courier New"/>
              </a:rPr>
              <a:t>users_options.get(user))</a:t>
            </a:r>
            <a:endParaRPr sz="90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770"/>
              <a:buNone/>
            </a:pPr>
            <a:r>
              <a:rPr lang="bg" sz="900">
                <a:solidFill>
                  <a:srgbClr val="000000"/>
                </a:solidFill>
                <a:highlight>
                  <a:schemeClr val="lt1"/>
                </a:highlight>
                <a:latin typeface="Courier New"/>
                <a:ea typeface="Courier New"/>
                <a:cs typeface="Courier New"/>
                <a:sym typeface="Courier New"/>
              </a:rPr>
              <a:t>Example call:</a:t>
            </a:r>
            <a:endParaRPr sz="900">
              <a:solidFill>
                <a:srgbClr val="000000"/>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770"/>
              <a:buNone/>
            </a:pPr>
            <a:r>
              <a:rPr lang="bg" sz="900">
                <a:solidFill>
                  <a:srgbClr val="2B2B2B"/>
                </a:solidFill>
                <a:highlight>
                  <a:schemeClr val="lt1"/>
                </a:highlight>
                <a:latin typeface="Courier New"/>
                <a:ea typeface="Courier New"/>
                <a:cs typeface="Courier New"/>
                <a:sym typeface="Courier New"/>
              </a:rPr>
              <a:t>users_list</a:t>
            </a:r>
            <a:r>
              <a:rPr lang="bg" sz="900">
                <a:solidFill>
                  <a:srgbClr val="A9B7C6"/>
                </a:solidFill>
                <a:highlight>
                  <a:schemeClr val="lt1"/>
                </a:highlight>
                <a:latin typeface="Courier New"/>
                <a:ea typeface="Courier New"/>
                <a:cs typeface="Courier New"/>
                <a:sym typeface="Courier New"/>
              </a:rPr>
              <a:t>(</a:t>
            </a:r>
            <a:endParaRPr sz="900">
              <a:solidFill>
                <a:srgbClr val="A9B7C6"/>
              </a:solidFill>
              <a:highlight>
                <a:schemeClr val="lt1"/>
              </a:highlight>
              <a:latin typeface="Courier New"/>
              <a:ea typeface="Courier New"/>
              <a:cs typeface="Courier New"/>
              <a:sym typeface="Courier New"/>
            </a:endParaRPr>
          </a:p>
          <a:p>
            <a:pPr indent="457200" lvl="0" marL="0" rtl="0" algn="l">
              <a:lnSpc>
                <a:spcPct val="95000"/>
              </a:lnSpc>
              <a:spcBef>
                <a:spcPts val="1200"/>
              </a:spcBef>
              <a:spcAft>
                <a:spcPts val="0"/>
              </a:spcAft>
              <a:buSzPts val="770"/>
              <a:buNone/>
            </a:pPr>
            <a:r>
              <a:rPr lang="bg" sz="900">
                <a:solidFill>
                  <a:srgbClr val="6A8759"/>
                </a:solidFill>
                <a:highlight>
                  <a:schemeClr val="lt1"/>
                </a:highlight>
                <a:latin typeface="Courier New"/>
                <a:ea typeface="Courier New"/>
                <a:cs typeface="Courier New"/>
                <a:sym typeface="Courier New"/>
              </a:rPr>
              <a:t>'User1'</a:t>
            </a:r>
            <a:r>
              <a:rPr lang="bg" sz="900">
                <a:solidFill>
                  <a:srgbClr val="CC7832"/>
                </a:solidFill>
                <a:highlight>
                  <a:schemeClr val="lt1"/>
                </a:highlight>
                <a:latin typeface="Courier New"/>
                <a:ea typeface="Courier New"/>
                <a:cs typeface="Courier New"/>
                <a:sym typeface="Courier New"/>
              </a:rPr>
              <a:t>, </a:t>
            </a:r>
            <a:r>
              <a:rPr lang="bg" sz="900">
                <a:solidFill>
                  <a:srgbClr val="A9B7C6"/>
                </a:solidFill>
                <a:highlight>
                  <a:schemeClr val="lt1"/>
                </a:highlight>
                <a:latin typeface="Courier New"/>
                <a:ea typeface="Courier New"/>
                <a:cs typeface="Courier New"/>
                <a:sym typeface="Courier New"/>
              </a:rPr>
              <a:t>*[</a:t>
            </a:r>
            <a:r>
              <a:rPr lang="bg" sz="900">
                <a:solidFill>
                  <a:srgbClr val="6A8759"/>
                </a:solidFill>
                <a:highlight>
                  <a:schemeClr val="lt1"/>
                </a:highlight>
                <a:latin typeface="Courier New"/>
                <a:ea typeface="Courier New"/>
                <a:cs typeface="Courier New"/>
                <a:sym typeface="Courier New"/>
              </a:rPr>
              <a:t>f'User</a:t>
            </a:r>
            <a:r>
              <a:rPr lang="bg" sz="900">
                <a:solidFill>
                  <a:srgbClr val="CC7832"/>
                </a:solidFill>
                <a:highlight>
                  <a:schemeClr val="lt1"/>
                </a:highlight>
                <a:latin typeface="Courier New"/>
                <a:ea typeface="Courier New"/>
                <a:cs typeface="Courier New"/>
                <a:sym typeface="Courier New"/>
              </a:rPr>
              <a:t>{</a:t>
            </a:r>
            <a:r>
              <a:rPr lang="bg" sz="900">
                <a:solidFill>
                  <a:srgbClr val="A9B7C6"/>
                </a:solidFill>
                <a:highlight>
                  <a:schemeClr val="lt1"/>
                </a:highlight>
                <a:latin typeface="Courier New"/>
                <a:ea typeface="Courier New"/>
                <a:cs typeface="Courier New"/>
                <a:sym typeface="Courier New"/>
              </a:rPr>
              <a:t>x</a:t>
            </a:r>
            <a:r>
              <a:rPr lang="bg" sz="900">
                <a:solidFill>
                  <a:srgbClr val="CC7832"/>
                </a:solidFill>
                <a:highlight>
                  <a:schemeClr val="lt1"/>
                </a:highlight>
                <a:latin typeface="Courier New"/>
                <a:ea typeface="Courier New"/>
                <a:cs typeface="Courier New"/>
                <a:sym typeface="Courier New"/>
              </a:rPr>
              <a:t>}</a:t>
            </a:r>
            <a:r>
              <a:rPr lang="bg" sz="900">
                <a:solidFill>
                  <a:srgbClr val="6A8759"/>
                </a:solidFill>
                <a:highlight>
                  <a:schemeClr val="lt1"/>
                </a:highlight>
                <a:latin typeface="Courier New"/>
                <a:ea typeface="Courier New"/>
                <a:cs typeface="Courier New"/>
                <a:sym typeface="Courier New"/>
              </a:rPr>
              <a:t>' </a:t>
            </a:r>
            <a:r>
              <a:rPr lang="bg" sz="900">
                <a:solidFill>
                  <a:srgbClr val="CC7832"/>
                </a:solidFill>
                <a:highlight>
                  <a:schemeClr val="lt1"/>
                </a:highlight>
                <a:latin typeface="Courier New"/>
                <a:ea typeface="Courier New"/>
                <a:cs typeface="Courier New"/>
                <a:sym typeface="Courier New"/>
              </a:rPr>
              <a:t>for </a:t>
            </a:r>
            <a:r>
              <a:rPr lang="bg" sz="900">
                <a:solidFill>
                  <a:srgbClr val="A9B7C6"/>
                </a:solidFill>
                <a:highlight>
                  <a:schemeClr val="lt1"/>
                </a:highlight>
                <a:latin typeface="Courier New"/>
                <a:ea typeface="Courier New"/>
                <a:cs typeface="Courier New"/>
                <a:sym typeface="Courier New"/>
              </a:rPr>
              <a:t>x </a:t>
            </a:r>
            <a:r>
              <a:rPr lang="bg" sz="900">
                <a:solidFill>
                  <a:srgbClr val="CC7832"/>
                </a:solidFill>
                <a:highlight>
                  <a:schemeClr val="lt1"/>
                </a:highlight>
                <a:latin typeface="Courier New"/>
                <a:ea typeface="Courier New"/>
                <a:cs typeface="Courier New"/>
                <a:sym typeface="Courier New"/>
              </a:rPr>
              <a:t>in </a:t>
            </a:r>
            <a:r>
              <a:rPr lang="bg" sz="900">
                <a:solidFill>
                  <a:srgbClr val="8888C6"/>
                </a:solidFill>
                <a:highlight>
                  <a:schemeClr val="lt1"/>
                </a:highlight>
                <a:latin typeface="Courier New"/>
                <a:ea typeface="Courier New"/>
                <a:cs typeface="Courier New"/>
                <a:sym typeface="Courier New"/>
              </a:rPr>
              <a:t>range</a:t>
            </a:r>
            <a:r>
              <a:rPr lang="bg" sz="900">
                <a:solidFill>
                  <a:srgbClr val="A9B7C6"/>
                </a:solidFill>
                <a:highlight>
                  <a:schemeClr val="lt1"/>
                </a:highlight>
                <a:latin typeface="Courier New"/>
                <a:ea typeface="Courier New"/>
                <a:cs typeface="Courier New"/>
                <a:sym typeface="Courier New"/>
              </a:rPr>
              <a:t>(</a:t>
            </a:r>
            <a:r>
              <a:rPr lang="bg" sz="900">
                <a:solidFill>
                  <a:srgbClr val="6897BB"/>
                </a:solidFill>
                <a:highlight>
                  <a:schemeClr val="lt1"/>
                </a:highlight>
                <a:latin typeface="Courier New"/>
                <a:ea typeface="Courier New"/>
                <a:cs typeface="Courier New"/>
                <a:sym typeface="Courier New"/>
              </a:rPr>
              <a:t>19</a:t>
            </a:r>
            <a:r>
              <a:rPr lang="bg" sz="900">
                <a:solidFill>
                  <a:srgbClr val="A9B7C6"/>
                </a:solidFill>
                <a:highlight>
                  <a:schemeClr val="lt1"/>
                </a:highlight>
                <a:latin typeface="Courier New"/>
                <a:ea typeface="Courier New"/>
                <a:cs typeface="Courier New"/>
                <a:sym typeface="Courier New"/>
              </a:rPr>
              <a:t>)]</a:t>
            </a:r>
            <a:r>
              <a:rPr lang="bg" sz="900">
                <a:solidFill>
                  <a:srgbClr val="CC7832"/>
                </a:solidFill>
                <a:highlight>
                  <a:schemeClr val="lt1"/>
                </a:highlight>
                <a:latin typeface="Courier New"/>
                <a:ea typeface="Courier New"/>
                <a:cs typeface="Courier New"/>
                <a:sym typeface="Courier New"/>
              </a:rPr>
              <a:t>,</a:t>
            </a:r>
            <a:endParaRPr sz="900">
              <a:solidFill>
                <a:srgbClr val="CC7832"/>
              </a:solidFill>
              <a:highlight>
                <a:schemeClr val="lt1"/>
              </a:highlight>
              <a:latin typeface="Courier New"/>
              <a:ea typeface="Courier New"/>
              <a:cs typeface="Courier New"/>
              <a:sym typeface="Courier New"/>
            </a:endParaRPr>
          </a:p>
          <a:p>
            <a:pPr indent="457200" lvl="0" marL="0" rtl="0" algn="l">
              <a:lnSpc>
                <a:spcPct val="95000"/>
              </a:lnSpc>
              <a:spcBef>
                <a:spcPts val="1200"/>
              </a:spcBef>
              <a:spcAft>
                <a:spcPts val="0"/>
              </a:spcAft>
              <a:buSzPts val="770"/>
              <a:buNone/>
            </a:pPr>
            <a:r>
              <a:rPr lang="bg" sz="900">
                <a:solidFill>
                  <a:srgbClr val="AA4926"/>
                </a:solidFill>
                <a:highlight>
                  <a:schemeClr val="lt1"/>
                </a:highlight>
                <a:latin typeface="Courier New"/>
                <a:ea typeface="Courier New"/>
                <a:cs typeface="Courier New"/>
                <a:sym typeface="Courier New"/>
              </a:rPr>
              <a:t>main_user_age</a:t>
            </a:r>
            <a:r>
              <a:rPr lang="bg" sz="900">
                <a:solidFill>
                  <a:srgbClr val="A9B7C6"/>
                </a:solidFill>
                <a:highlight>
                  <a:schemeClr val="lt1"/>
                </a:highlight>
                <a:latin typeface="Courier New"/>
                <a:ea typeface="Courier New"/>
                <a:cs typeface="Courier New"/>
                <a:sym typeface="Courier New"/>
              </a:rPr>
              <a:t>=</a:t>
            </a:r>
            <a:r>
              <a:rPr lang="bg" sz="900">
                <a:solidFill>
                  <a:srgbClr val="6897BB"/>
                </a:solidFill>
                <a:highlight>
                  <a:schemeClr val="lt1"/>
                </a:highlight>
                <a:latin typeface="Courier New"/>
                <a:ea typeface="Courier New"/>
                <a:cs typeface="Courier New"/>
                <a:sym typeface="Courier New"/>
              </a:rPr>
              <a:t>25</a:t>
            </a:r>
            <a:r>
              <a:rPr lang="bg" sz="900">
                <a:solidFill>
                  <a:srgbClr val="CC7832"/>
                </a:solidFill>
                <a:highlight>
                  <a:schemeClr val="lt1"/>
                </a:highlight>
                <a:latin typeface="Courier New"/>
                <a:ea typeface="Courier New"/>
                <a:cs typeface="Courier New"/>
                <a:sym typeface="Courier New"/>
              </a:rPr>
              <a:t>,  </a:t>
            </a:r>
            <a:r>
              <a:rPr lang="bg" sz="900">
                <a:solidFill>
                  <a:srgbClr val="A9B7C6"/>
                </a:solidFill>
                <a:highlight>
                  <a:schemeClr val="lt1"/>
                </a:highlight>
                <a:latin typeface="Courier New"/>
                <a:ea typeface="Courier New"/>
                <a:cs typeface="Courier New"/>
                <a:sym typeface="Courier New"/>
              </a:rPr>
              <a:t>**{</a:t>
            </a:r>
            <a:r>
              <a:rPr lang="bg" sz="900">
                <a:solidFill>
                  <a:srgbClr val="6A8759"/>
                </a:solidFill>
                <a:highlight>
                  <a:schemeClr val="lt1"/>
                </a:highlight>
                <a:latin typeface="Courier New"/>
                <a:ea typeface="Courier New"/>
                <a:cs typeface="Courier New"/>
                <a:sym typeface="Courier New"/>
              </a:rPr>
              <a:t>f'User</a:t>
            </a:r>
            <a:r>
              <a:rPr lang="bg" sz="900">
                <a:solidFill>
                  <a:srgbClr val="CC7832"/>
                </a:solidFill>
                <a:highlight>
                  <a:schemeClr val="lt1"/>
                </a:highlight>
                <a:latin typeface="Courier New"/>
                <a:ea typeface="Courier New"/>
                <a:cs typeface="Courier New"/>
                <a:sym typeface="Courier New"/>
              </a:rPr>
              <a:t>{</a:t>
            </a:r>
            <a:r>
              <a:rPr lang="bg" sz="900">
                <a:solidFill>
                  <a:srgbClr val="A9B7C6"/>
                </a:solidFill>
                <a:highlight>
                  <a:schemeClr val="lt1"/>
                </a:highlight>
                <a:latin typeface="Courier New"/>
                <a:ea typeface="Courier New"/>
                <a:cs typeface="Courier New"/>
                <a:sym typeface="Courier New"/>
              </a:rPr>
              <a:t>x</a:t>
            </a:r>
            <a:r>
              <a:rPr lang="bg" sz="900">
                <a:solidFill>
                  <a:srgbClr val="CC7832"/>
                </a:solidFill>
                <a:highlight>
                  <a:schemeClr val="lt1"/>
                </a:highlight>
                <a:latin typeface="Courier New"/>
                <a:ea typeface="Courier New"/>
                <a:cs typeface="Courier New"/>
                <a:sym typeface="Courier New"/>
              </a:rPr>
              <a:t>}</a:t>
            </a:r>
            <a:r>
              <a:rPr lang="bg" sz="900">
                <a:solidFill>
                  <a:srgbClr val="6A8759"/>
                </a:solidFill>
                <a:highlight>
                  <a:schemeClr val="lt1"/>
                </a:highlight>
                <a:latin typeface="Courier New"/>
                <a:ea typeface="Courier New"/>
                <a:cs typeface="Courier New"/>
                <a:sym typeface="Courier New"/>
              </a:rPr>
              <a:t>'</a:t>
            </a:r>
            <a:r>
              <a:rPr lang="bg" sz="900">
                <a:solidFill>
                  <a:srgbClr val="A9B7C6"/>
                </a:solidFill>
                <a:highlight>
                  <a:schemeClr val="lt1"/>
                </a:highlight>
                <a:latin typeface="Courier New"/>
                <a:ea typeface="Courier New"/>
                <a:cs typeface="Courier New"/>
                <a:sym typeface="Courier New"/>
              </a:rPr>
              <a:t>: (x+</a:t>
            </a:r>
            <a:r>
              <a:rPr lang="bg" sz="900">
                <a:solidFill>
                  <a:srgbClr val="6897BB"/>
                </a:solidFill>
                <a:highlight>
                  <a:schemeClr val="lt1"/>
                </a:highlight>
                <a:latin typeface="Courier New"/>
                <a:ea typeface="Courier New"/>
                <a:cs typeface="Courier New"/>
                <a:sym typeface="Courier New"/>
              </a:rPr>
              <a:t>1</a:t>
            </a:r>
            <a:r>
              <a:rPr lang="bg" sz="900">
                <a:solidFill>
                  <a:srgbClr val="A9B7C6"/>
                </a:solidFill>
                <a:highlight>
                  <a:schemeClr val="lt1"/>
                </a:highlight>
                <a:latin typeface="Courier New"/>
                <a:ea typeface="Courier New"/>
                <a:cs typeface="Courier New"/>
                <a:sym typeface="Courier New"/>
              </a:rPr>
              <a:t>)*</a:t>
            </a:r>
            <a:r>
              <a:rPr lang="bg" sz="900">
                <a:solidFill>
                  <a:srgbClr val="6897BB"/>
                </a:solidFill>
                <a:highlight>
                  <a:schemeClr val="lt1"/>
                </a:highlight>
                <a:latin typeface="Courier New"/>
                <a:ea typeface="Courier New"/>
                <a:cs typeface="Courier New"/>
                <a:sym typeface="Courier New"/>
              </a:rPr>
              <a:t>19 </a:t>
            </a:r>
            <a:r>
              <a:rPr lang="bg" sz="900">
                <a:solidFill>
                  <a:srgbClr val="CC7832"/>
                </a:solidFill>
                <a:highlight>
                  <a:schemeClr val="lt1"/>
                </a:highlight>
                <a:latin typeface="Courier New"/>
                <a:ea typeface="Courier New"/>
                <a:cs typeface="Courier New"/>
                <a:sym typeface="Courier New"/>
              </a:rPr>
              <a:t>for </a:t>
            </a:r>
            <a:r>
              <a:rPr lang="bg" sz="900">
                <a:solidFill>
                  <a:srgbClr val="A9B7C6"/>
                </a:solidFill>
                <a:highlight>
                  <a:schemeClr val="lt1"/>
                </a:highlight>
                <a:latin typeface="Courier New"/>
                <a:ea typeface="Courier New"/>
                <a:cs typeface="Courier New"/>
                <a:sym typeface="Courier New"/>
              </a:rPr>
              <a:t>x </a:t>
            </a:r>
            <a:r>
              <a:rPr lang="bg" sz="900">
                <a:solidFill>
                  <a:srgbClr val="CC7832"/>
                </a:solidFill>
                <a:highlight>
                  <a:schemeClr val="lt1"/>
                </a:highlight>
                <a:latin typeface="Courier New"/>
                <a:ea typeface="Courier New"/>
                <a:cs typeface="Courier New"/>
                <a:sym typeface="Courier New"/>
              </a:rPr>
              <a:t>in </a:t>
            </a:r>
            <a:r>
              <a:rPr lang="bg" sz="900">
                <a:solidFill>
                  <a:srgbClr val="8888C6"/>
                </a:solidFill>
                <a:highlight>
                  <a:schemeClr val="lt1"/>
                </a:highlight>
                <a:latin typeface="Courier New"/>
                <a:ea typeface="Courier New"/>
                <a:cs typeface="Courier New"/>
                <a:sym typeface="Courier New"/>
              </a:rPr>
              <a:t>range</a:t>
            </a:r>
            <a:r>
              <a:rPr lang="bg" sz="900">
                <a:solidFill>
                  <a:srgbClr val="A9B7C6"/>
                </a:solidFill>
                <a:highlight>
                  <a:schemeClr val="lt1"/>
                </a:highlight>
                <a:latin typeface="Courier New"/>
                <a:ea typeface="Courier New"/>
                <a:cs typeface="Courier New"/>
                <a:sym typeface="Courier New"/>
              </a:rPr>
              <a:t>(</a:t>
            </a:r>
            <a:r>
              <a:rPr lang="bg" sz="900">
                <a:solidFill>
                  <a:srgbClr val="6897BB"/>
                </a:solidFill>
                <a:highlight>
                  <a:schemeClr val="lt1"/>
                </a:highlight>
                <a:latin typeface="Courier New"/>
                <a:ea typeface="Courier New"/>
                <a:cs typeface="Courier New"/>
                <a:sym typeface="Courier New"/>
              </a:rPr>
              <a:t>19</a:t>
            </a:r>
            <a:r>
              <a:rPr lang="bg" sz="900">
                <a:solidFill>
                  <a:srgbClr val="A9B7C6"/>
                </a:solidFill>
                <a:highlight>
                  <a:schemeClr val="lt1"/>
                </a:highlight>
                <a:latin typeface="Courier New"/>
                <a:ea typeface="Courier New"/>
                <a:cs typeface="Courier New"/>
                <a:sym typeface="Courier New"/>
              </a:rPr>
              <a:t>)}</a:t>
            </a:r>
            <a:r>
              <a:rPr lang="bg" sz="900">
                <a:solidFill>
                  <a:srgbClr val="CC7832"/>
                </a:solidFill>
                <a:highlight>
                  <a:schemeClr val="lt1"/>
                </a:highlight>
                <a:latin typeface="Courier New"/>
                <a:ea typeface="Courier New"/>
                <a:cs typeface="Courier New"/>
                <a:sym typeface="Courier New"/>
              </a:rPr>
              <a:t>,</a:t>
            </a:r>
            <a:endParaRPr sz="900">
              <a:solidFill>
                <a:srgbClr val="CC7832"/>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770"/>
              <a:buNone/>
            </a:pPr>
            <a:r>
              <a:rPr lang="bg" sz="900">
                <a:solidFill>
                  <a:srgbClr val="A9B7C6"/>
                </a:solidFill>
                <a:highlight>
                  <a:schemeClr val="lt1"/>
                </a:highlight>
                <a:latin typeface="Courier New"/>
                <a:ea typeface="Courier New"/>
                <a:cs typeface="Courier New"/>
                <a:sym typeface="Courier New"/>
              </a:rPr>
              <a:t>)</a:t>
            </a:r>
            <a:endParaRPr sz="90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770"/>
              <a:buNone/>
            </a:pPr>
            <a:r>
              <a:rPr lang="bg" sz="900">
                <a:solidFill>
                  <a:srgbClr val="000000"/>
                </a:solidFill>
                <a:highlight>
                  <a:schemeClr val="lt1"/>
                </a:highlight>
                <a:latin typeface="Courier New"/>
                <a:ea typeface="Courier New"/>
                <a:cs typeface="Courier New"/>
                <a:sym typeface="Courier New"/>
              </a:rPr>
              <a:t>We will check the output within lecture.</a:t>
            </a:r>
            <a:endParaRPr sz="900">
              <a:solidFill>
                <a:srgbClr val="000000"/>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1200"/>
              </a:spcAft>
              <a:buSzPts val="770"/>
              <a:buNone/>
            </a:pPr>
            <a:r>
              <a:t/>
            </a:r>
            <a:endParaRPr b="1" sz="111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27075"/>
            <a:ext cx="7030500" cy="58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How does a function look like?</a:t>
            </a:r>
            <a:endParaRPr/>
          </a:p>
        </p:txBody>
      </p:sp>
      <p:sp>
        <p:nvSpPr>
          <p:cNvPr id="283" name="Google Shape;283;p14"/>
          <p:cNvSpPr txBox="1"/>
          <p:nvPr>
            <p:ph idx="1" type="body"/>
          </p:nvPr>
        </p:nvSpPr>
        <p:spPr>
          <a:xfrm>
            <a:off x="1303800" y="679250"/>
            <a:ext cx="7030500" cy="38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0000FF"/>
                </a:solidFill>
              </a:rPr>
              <a:t>def</a:t>
            </a:r>
            <a:r>
              <a:rPr lang="bg"/>
              <a:t> name(parameter1, parameter2, . . .):</a:t>
            </a:r>
            <a:endParaRPr/>
          </a:p>
          <a:p>
            <a:pPr indent="457200" lvl="0" marL="0" rtl="0" algn="l">
              <a:spcBef>
                <a:spcPts val="1200"/>
              </a:spcBef>
              <a:spcAft>
                <a:spcPts val="0"/>
              </a:spcAft>
              <a:buNone/>
            </a:pPr>
            <a:r>
              <a:rPr lang="bg">
                <a:solidFill>
                  <a:srgbClr val="FF0000"/>
                </a:solidFill>
              </a:rPr>
              <a:t>body</a:t>
            </a:r>
            <a:endParaRPr>
              <a:solidFill>
                <a:srgbClr val="FF0000"/>
              </a:solidFill>
            </a:endParaRPr>
          </a:p>
          <a:p>
            <a:pPr indent="457200" lvl="0" marL="0" rtl="0" algn="l">
              <a:spcBef>
                <a:spcPts val="1200"/>
              </a:spcBef>
              <a:spcAft>
                <a:spcPts val="0"/>
              </a:spcAft>
              <a:buNone/>
            </a:pPr>
            <a:r>
              <a:rPr lang="bg"/>
              <a:t>OR</a:t>
            </a:r>
            <a:endParaRPr/>
          </a:p>
          <a:p>
            <a:pPr indent="0" lvl="0" marL="0" rtl="0" algn="l">
              <a:spcBef>
                <a:spcPts val="1200"/>
              </a:spcBef>
              <a:spcAft>
                <a:spcPts val="0"/>
              </a:spcAft>
              <a:buNone/>
            </a:pPr>
            <a:r>
              <a:rPr lang="bg">
                <a:solidFill>
                  <a:srgbClr val="0000FF"/>
                </a:solidFill>
              </a:rPr>
              <a:t>def</a:t>
            </a:r>
            <a:r>
              <a:rPr lang="bg"/>
              <a:t> new</a:t>
            </a:r>
            <a:r>
              <a:rPr lang="bg"/>
              <a:t>_n</a:t>
            </a:r>
            <a:r>
              <a:rPr lang="bg"/>
              <a:t>ame():</a:t>
            </a:r>
            <a:endParaRPr/>
          </a:p>
          <a:p>
            <a:pPr indent="0" lvl="0" marL="0" rtl="0" algn="l">
              <a:spcBef>
                <a:spcPts val="1200"/>
              </a:spcBef>
              <a:spcAft>
                <a:spcPts val="0"/>
              </a:spcAft>
              <a:buNone/>
            </a:pPr>
            <a:r>
              <a:rPr lang="bg"/>
              <a:t>	</a:t>
            </a:r>
            <a:r>
              <a:rPr lang="bg">
                <a:solidFill>
                  <a:srgbClr val="FF0000"/>
                </a:solidFill>
              </a:rPr>
              <a:t>body</a:t>
            </a:r>
            <a:endParaRPr>
              <a:solidFill>
                <a:srgbClr val="FF0000"/>
              </a:solidFill>
            </a:endParaRPr>
          </a:p>
          <a:p>
            <a:pPr indent="0" lvl="0" marL="0" rtl="0" algn="l">
              <a:spcBef>
                <a:spcPts val="1200"/>
              </a:spcBef>
              <a:spcAft>
                <a:spcPts val="0"/>
              </a:spcAft>
              <a:buNone/>
            </a:pPr>
            <a:r>
              <a:rPr lang="bg"/>
              <a:t>	OR</a:t>
            </a:r>
            <a:endParaRPr/>
          </a:p>
          <a:p>
            <a:pPr indent="0" lvl="0" marL="0" rtl="0" algn="l">
              <a:spcBef>
                <a:spcPts val="1200"/>
              </a:spcBef>
              <a:spcAft>
                <a:spcPts val="0"/>
              </a:spcAft>
              <a:buNone/>
            </a:pPr>
            <a:r>
              <a:rPr lang="bg">
                <a:solidFill>
                  <a:srgbClr val="0000FF"/>
                </a:solidFill>
              </a:rPr>
              <a:t>def</a:t>
            </a:r>
            <a:r>
              <a:rPr lang="bg"/>
              <a:t> another_name(kwarg=’Test’):</a:t>
            </a:r>
            <a:endParaRPr/>
          </a:p>
          <a:p>
            <a:pPr indent="0" lvl="0" marL="0" rtl="0" algn="l">
              <a:spcBef>
                <a:spcPts val="1200"/>
              </a:spcBef>
              <a:spcAft>
                <a:spcPts val="0"/>
              </a:spcAft>
              <a:buNone/>
            </a:pPr>
            <a:r>
              <a:rPr lang="bg"/>
              <a:t>	</a:t>
            </a:r>
            <a:r>
              <a:rPr lang="bg">
                <a:solidFill>
                  <a:srgbClr val="FF0000"/>
                </a:solidFill>
              </a:rPr>
              <a:t>body</a:t>
            </a:r>
            <a:endParaRPr>
              <a:solidFill>
                <a:srgbClr val="FF0000"/>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2"/>
          <p:cNvSpPr txBox="1"/>
          <p:nvPr>
            <p:ph idx="1" type="body"/>
          </p:nvPr>
        </p:nvSpPr>
        <p:spPr>
          <a:xfrm>
            <a:off x="1303800" y="182700"/>
            <a:ext cx="7030500" cy="4349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050">
                <a:solidFill>
                  <a:srgbClr val="202122"/>
                </a:solidFill>
                <a:highlight>
                  <a:srgbClr val="F5FFFA"/>
                </a:highlight>
                <a:latin typeface="Arial"/>
                <a:ea typeface="Arial"/>
                <a:cs typeface="Arial"/>
                <a:sym typeface="Arial"/>
              </a:rPr>
              <a:t>The following example shows how (optional) positional arguments and (optional) keyword arguments may be passed to a given function upon invocation.</a:t>
            </a:r>
            <a:endParaRPr sz="1050">
              <a:solidFill>
                <a:srgbClr val="202122"/>
              </a:solidFill>
              <a:highlight>
                <a:srgbClr val="F5FFFA"/>
              </a:highlight>
              <a:latin typeface="Arial"/>
              <a:ea typeface="Arial"/>
              <a:cs typeface="Arial"/>
              <a:sym typeface="Arial"/>
            </a:endParaRPr>
          </a:p>
          <a:p>
            <a:pPr indent="0" lvl="0" marL="0" rtl="0" algn="l">
              <a:spcBef>
                <a:spcPts val="1200"/>
              </a:spcBef>
              <a:spcAft>
                <a:spcPts val="0"/>
              </a:spcAft>
              <a:buNone/>
            </a:pPr>
            <a:r>
              <a:rPr b="1" lang="bg" sz="1050">
                <a:solidFill>
                  <a:srgbClr val="008000"/>
                </a:solidFill>
                <a:highlight>
                  <a:srgbClr val="F8F9FA"/>
                </a:highlight>
                <a:latin typeface="Courier New"/>
                <a:ea typeface="Courier New"/>
                <a:cs typeface="Courier New"/>
                <a:sym typeface="Courier New"/>
              </a:rPr>
              <a:t>def</a:t>
            </a:r>
            <a:r>
              <a:rPr lang="bg" sz="1050">
                <a:solidFill>
                  <a:srgbClr val="000000"/>
                </a:solidFill>
                <a:highlight>
                  <a:srgbClr val="F8F9FA"/>
                </a:highlight>
                <a:latin typeface="Courier New"/>
                <a:ea typeface="Courier New"/>
                <a:cs typeface="Courier New"/>
                <a:sym typeface="Courier New"/>
              </a:rPr>
              <a:t> </a:t>
            </a:r>
            <a:r>
              <a:rPr lang="bg" sz="1050">
                <a:solidFill>
                  <a:srgbClr val="0000FF"/>
                </a:solidFill>
                <a:highlight>
                  <a:srgbClr val="F8F9FA"/>
                </a:highlight>
                <a:latin typeface="Courier New"/>
                <a:ea typeface="Courier New"/>
                <a:cs typeface="Courier New"/>
                <a:sym typeface="Courier New"/>
              </a:rPr>
              <a:t>f6</a:t>
            </a:r>
            <a:r>
              <a:rPr lang="bg" sz="1050">
                <a:solidFill>
                  <a:srgbClr val="000000"/>
                </a:solidFill>
                <a:highlight>
                  <a:srgbClr val="F8F9FA"/>
                </a:highlight>
                <a:latin typeface="Courier New"/>
                <a:ea typeface="Courier New"/>
                <a:cs typeface="Courier New"/>
                <a:sym typeface="Courier New"/>
              </a:rPr>
              <a:t>(arg1, arg2</a:t>
            </a:r>
            <a:r>
              <a:rPr lang="bg" sz="1050">
                <a:solidFill>
                  <a:srgbClr val="666666"/>
                </a:solidFill>
                <a:highlight>
                  <a:srgbClr val="F8F9FA"/>
                </a:highlight>
                <a:latin typeface="Courier New"/>
                <a:ea typeface="Courier New"/>
                <a:cs typeface="Courier New"/>
                <a:sym typeface="Courier New"/>
              </a:rPr>
              <a:t>=</a:t>
            </a:r>
            <a:r>
              <a:rPr b="1" lang="bg" sz="1050">
                <a:solidFill>
                  <a:srgbClr val="008000"/>
                </a:solidFill>
                <a:highlight>
                  <a:srgbClr val="F8F9FA"/>
                </a:highlight>
                <a:latin typeface="Courier New"/>
                <a:ea typeface="Courier New"/>
                <a:cs typeface="Courier New"/>
                <a:sym typeface="Courier New"/>
              </a:rPr>
              <a:t>None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args,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kwargs):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008000"/>
                </a:solidFill>
                <a:highlight>
                  <a:srgbClr val="F8F9FA"/>
                </a:highlight>
                <a:latin typeface="Courier New"/>
                <a:ea typeface="Courier New"/>
                <a:cs typeface="Courier New"/>
                <a:sym typeface="Courier New"/>
              </a:rPr>
              <a:t>print</a:t>
            </a:r>
            <a:r>
              <a:rPr lang="bg" sz="1050">
                <a:solidFill>
                  <a:srgbClr val="000000"/>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'arg1 =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arg2 =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args =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 kwargs = </a:t>
            </a:r>
            <a:r>
              <a:rPr b="1" lang="bg" sz="1050">
                <a:solidFill>
                  <a:srgbClr val="BB6688"/>
                </a:solidFill>
                <a:highlight>
                  <a:srgbClr val="F8F9FA"/>
                </a:highlight>
                <a:latin typeface="Courier New"/>
                <a:ea typeface="Courier New"/>
                <a:cs typeface="Courier New"/>
                <a:sym typeface="Courier New"/>
              </a:rPr>
              <a:t>{}</a:t>
            </a:r>
            <a:r>
              <a:rPr lang="bg" sz="1050">
                <a:solidFill>
                  <a:srgbClr val="BA2121"/>
                </a:solidFill>
                <a:highlight>
                  <a:srgbClr val="F8F9FA"/>
                </a:highlight>
                <a:latin typeface="Courier New"/>
                <a:ea typeface="Courier New"/>
                <a:cs typeface="Courier New"/>
                <a:sym typeface="Courier New"/>
              </a:rPr>
              <a:t>.</a:t>
            </a:r>
            <a:r>
              <a:rPr b="1" lang="bg" sz="1050">
                <a:solidFill>
                  <a:srgbClr val="BB6622"/>
                </a:solidFill>
                <a:highlight>
                  <a:srgbClr val="F8F9FA"/>
                </a:highlight>
                <a:latin typeface="Courier New"/>
                <a:ea typeface="Courier New"/>
                <a:cs typeface="Courier New"/>
                <a:sym typeface="Courier New"/>
              </a:rPr>
              <a:t>\n</a:t>
            </a:r>
            <a:r>
              <a:rPr lang="bg" sz="1050">
                <a:solidFill>
                  <a:srgbClr val="BA2121"/>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format(arg1, arg2, args, kwargs))</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f6(</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At least one argument is required for f6().</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f6(</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one</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two</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f6(</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one</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two</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f6(</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one</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two</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f6(</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one</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two</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f6(</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one</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two</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f6(</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one</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two</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arg2 is passed as list.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f6(</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 one</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two</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i="1" lang="bg" sz="1050">
                <a:solidFill>
                  <a:srgbClr val="408080"/>
                </a:solidFill>
                <a:highlight>
                  <a:srgbClr val="F8F9FA"/>
                </a:highlight>
                <a:latin typeface="Courier New"/>
                <a:ea typeface="Courier New"/>
                <a:cs typeface="Courier New"/>
                <a:sym typeface="Courier New"/>
              </a:rPr>
              <a:t># arg2 is unpacked.</a:t>
            </a:r>
            <a:endParaRPr i="1" sz="1050">
              <a:solidFill>
                <a:srgbClr val="408080"/>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202122"/>
              </a:solidFill>
              <a:highlight>
                <a:srgbClr val="F5FFFA"/>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3"/>
          <p:cNvSpPr txBox="1"/>
          <p:nvPr>
            <p:ph idx="1" type="body"/>
          </p:nvPr>
        </p:nvSpPr>
        <p:spPr>
          <a:xfrm>
            <a:off x="1303800" y="140525"/>
            <a:ext cx="7030500" cy="439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000000"/>
                </a:solidFill>
                <a:highlight>
                  <a:srgbClr val="F8F9FA"/>
                </a:highlight>
                <a:latin typeface="Courier New"/>
                <a:ea typeface="Courier New"/>
                <a:cs typeface="Courier New"/>
                <a:sym typeface="Courier New"/>
              </a:rPr>
              <a:t>arg1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arg2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None</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args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kwargs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arg1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arg2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b="1" lang="bg" sz="1050">
                <a:solidFill>
                  <a:srgbClr val="008000"/>
                </a:solidFill>
                <a:highlight>
                  <a:srgbClr val="F8F9FA"/>
                </a:highlight>
                <a:latin typeface="Courier New"/>
                <a:ea typeface="Courier New"/>
                <a:cs typeface="Courier New"/>
                <a:sym typeface="Courier New"/>
              </a:rPr>
              <a:t>None</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args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kwargs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arg1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arg2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args</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kwargs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arg1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arg2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args</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kwargs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arg1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arg2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args</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kwargs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arg1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arg2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args</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kwargs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arg1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arg2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args</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kwargs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200"/>
              </a:spcBef>
              <a:spcAft>
                <a:spcPts val="0"/>
              </a:spcAft>
              <a:buNone/>
            </a:pPr>
            <a:r>
              <a:rPr lang="bg" sz="1050">
                <a:solidFill>
                  <a:srgbClr val="000000"/>
                </a:solidFill>
                <a:highlight>
                  <a:srgbClr val="F8F9FA"/>
                </a:highlight>
                <a:latin typeface="Courier New"/>
                <a:ea typeface="Courier New"/>
                <a:cs typeface="Courier New"/>
                <a:sym typeface="Courier New"/>
              </a:rPr>
              <a:t>arg1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0.</a:t>
            </a:r>
            <a:r>
              <a:rPr lang="bg" sz="1050">
                <a:solidFill>
                  <a:srgbClr val="000000"/>
                </a:solidFill>
                <a:highlight>
                  <a:srgbClr val="F8F9FA"/>
                </a:highlight>
                <a:latin typeface="Courier New"/>
                <a:ea typeface="Courier New"/>
                <a:cs typeface="Courier New"/>
                <a:sym typeface="Courier New"/>
              </a:rPr>
              <a:t> arg2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000000"/>
                </a:solidFill>
                <a:highlight>
                  <a:srgbClr val="F8F9FA"/>
                </a:highlight>
                <a:latin typeface="Courier New"/>
                <a:ea typeface="Courier New"/>
                <a:cs typeface="Courier New"/>
                <a:sym typeface="Courier New"/>
              </a:rPr>
              <a:t>args</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3</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4</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kwargs </a:t>
            </a:r>
            <a:r>
              <a:rPr lang="bg" sz="1050">
                <a:solidFill>
                  <a:srgbClr val="666666"/>
                </a:solidFill>
                <a:highlight>
                  <a:srgbClr val="F8F9FA"/>
                </a:highlight>
                <a:latin typeface="Courier New"/>
                <a:ea typeface="Courier New"/>
                <a:cs typeface="Courier New"/>
                <a:sym typeface="Courier New"/>
              </a:rPr>
              <a:t>=</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'one'</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1</a:t>
            </a:r>
            <a:r>
              <a:rPr lang="bg" sz="1050">
                <a:solidFill>
                  <a:srgbClr val="000000"/>
                </a:solidFill>
                <a:highlight>
                  <a:srgbClr val="F8F9FA"/>
                </a:highlight>
                <a:latin typeface="Courier New"/>
                <a:ea typeface="Courier New"/>
                <a:cs typeface="Courier New"/>
                <a:sym typeface="Courier New"/>
              </a:rPr>
              <a:t>, </a:t>
            </a:r>
            <a:r>
              <a:rPr lang="bg" sz="1050">
                <a:solidFill>
                  <a:srgbClr val="BA2121"/>
                </a:solidFill>
                <a:highlight>
                  <a:srgbClr val="F8F9FA"/>
                </a:highlight>
                <a:latin typeface="Courier New"/>
                <a:ea typeface="Courier New"/>
                <a:cs typeface="Courier New"/>
                <a:sym typeface="Courier New"/>
              </a:rPr>
              <a:t>'two'</a:t>
            </a:r>
            <a:r>
              <a:rPr lang="bg" sz="1050">
                <a:solidFill>
                  <a:srgbClr val="000000"/>
                </a:solidFill>
                <a:highlight>
                  <a:srgbClr val="F8F9FA"/>
                </a:highlight>
                <a:latin typeface="Courier New"/>
                <a:ea typeface="Courier New"/>
                <a:cs typeface="Courier New"/>
                <a:sym typeface="Courier New"/>
              </a:rPr>
              <a:t>: </a:t>
            </a:r>
            <a:r>
              <a:rPr lang="bg" sz="1050">
                <a:solidFill>
                  <a:srgbClr val="666666"/>
                </a:solidFill>
                <a:highlight>
                  <a:srgbClr val="F8F9FA"/>
                </a:highlight>
                <a:latin typeface="Courier New"/>
                <a:ea typeface="Courier New"/>
                <a:cs typeface="Courier New"/>
                <a:sym typeface="Courier New"/>
              </a:rPr>
              <a:t>2</a:t>
            </a:r>
            <a:r>
              <a:rPr lang="bg" sz="1050">
                <a:solidFill>
                  <a:srgbClr val="000000"/>
                </a:solidFill>
                <a:highlight>
                  <a:srgbClr val="F8F9FA"/>
                </a:highlight>
                <a:latin typeface="Courier New"/>
                <a:ea typeface="Courier New"/>
                <a:cs typeface="Courier New"/>
                <a:sym typeface="Courier New"/>
              </a:rPr>
              <a:t>}</a:t>
            </a:r>
            <a:r>
              <a:rPr lang="bg" sz="1050">
                <a:solidFill>
                  <a:srgbClr val="666666"/>
                </a:solidFill>
                <a:highlight>
                  <a:srgbClr val="F8F9FA"/>
                </a:highlight>
                <a:latin typeface="Courier New"/>
                <a:ea typeface="Courier New"/>
                <a:cs typeface="Courier New"/>
                <a:sym typeface="Courier New"/>
              </a:rPr>
              <a:t>.</a:t>
            </a:r>
            <a:endParaRPr sz="1050">
              <a:solidFill>
                <a:srgbClr val="666666"/>
              </a:solidFill>
              <a:highlight>
                <a:srgbClr val="F8F9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idx="1" type="body"/>
          </p:nvPr>
        </p:nvSpPr>
        <p:spPr>
          <a:xfrm>
            <a:off x="1303800" y="176875"/>
            <a:ext cx="7030500" cy="478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700">
                <a:solidFill>
                  <a:srgbClr val="1A1A1A"/>
                </a:solidFill>
                <a:highlight>
                  <a:srgbClr val="FFFFFF"/>
                </a:highlight>
                <a:latin typeface="Arial"/>
                <a:ea typeface="Arial"/>
                <a:cs typeface="Arial"/>
                <a:sym typeface="Arial"/>
              </a:rPr>
              <a:t>Special parameters</a:t>
            </a:r>
            <a:endParaRPr b="1" sz="1700">
              <a:solidFill>
                <a:srgbClr val="1A1A1A"/>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By default, arguments may be passed to a Python function either by position or explicitly by keyword. For readability and performance, it makes sense to restrict the way arguments can be passed so that a developer need only look at the function definition to determine if items are passed by position, by position or keyword, or by keyword.</a:t>
            </a:r>
            <a:endParaRPr sz="1200">
              <a:solidFill>
                <a:srgbClr val="222222"/>
              </a:solidFill>
              <a:highlight>
                <a:srgbClr val="FFFFFF"/>
              </a:highlight>
              <a:latin typeface="Arial"/>
              <a:ea typeface="Arial"/>
              <a:cs typeface="Arial"/>
              <a:sym typeface="Arial"/>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 function definition may look like: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def f(pos1, pos2, /, pos_or_kwd, *, kwd1, kwd2):</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Positional or keyword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 Keyword only</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 Positional only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5"/>
          <p:cNvSpPr txBox="1"/>
          <p:nvPr>
            <p:ph idx="1" type="body"/>
          </p:nvPr>
        </p:nvSpPr>
        <p:spPr>
          <a:xfrm>
            <a:off x="1303800" y="134425"/>
            <a:ext cx="7030500" cy="48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where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are optional. If used, these symbols indicate the kind of parameter by how the arguments may be passed to the function: positional-only, positional-or-keyword, and keyword-only. Keyword parameters are also referred to as named parameters.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450">
                <a:solidFill>
                  <a:srgbClr val="1A1A1A"/>
                </a:solidFill>
                <a:highlight>
                  <a:srgbClr val="FFFFFF"/>
                </a:highlight>
                <a:latin typeface="Arial"/>
                <a:ea typeface="Arial"/>
                <a:cs typeface="Arial"/>
                <a:sym typeface="Arial"/>
              </a:rPr>
              <a:t>Positional-or-Keyword Arguments</a:t>
            </a:r>
            <a:endParaRPr b="1" sz="1450">
              <a:solidFill>
                <a:srgbClr val="1A1A1A"/>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bg" sz="1200">
                <a:solidFill>
                  <a:srgbClr val="222222"/>
                </a:solidFill>
                <a:highlight>
                  <a:srgbClr val="FFFFFF"/>
                </a:highlight>
                <a:latin typeface="Arial"/>
                <a:ea typeface="Arial"/>
                <a:cs typeface="Arial"/>
                <a:sym typeface="Arial"/>
              </a:rPr>
              <a:t>If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are not present in the function definition, arguments may be passed to a function by position or by keyword.</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6"/>
          <p:cNvSpPr txBox="1"/>
          <p:nvPr>
            <p:ph idx="1" type="body"/>
          </p:nvPr>
        </p:nvSpPr>
        <p:spPr>
          <a:xfrm>
            <a:off x="1303800" y="141500"/>
            <a:ext cx="7030500" cy="488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450">
                <a:solidFill>
                  <a:srgbClr val="1A1A1A"/>
                </a:solidFill>
                <a:highlight>
                  <a:srgbClr val="FFFFFF"/>
                </a:highlight>
                <a:latin typeface="Arial"/>
                <a:ea typeface="Arial"/>
                <a:cs typeface="Arial"/>
                <a:sym typeface="Arial"/>
              </a:rPr>
              <a:t>Positional-Only Parameters</a:t>
            </a:r>
            <a:endParaRPr b="1" sz="1450">
              <a:solidFill>
                <a:srgbClr val="1A1A1A"/>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Looking at this in a bit more detail, it is possible to mark certain parameters as </a:t>
            </a:r>
            <a:r>
              <a:rPr i="1" lang="bg" sz="1200">
                <a:solidFill>
                  <a:srgbClr val="222222"/>
                </a:solidFill>
                <a:highlight>
                  <a:srgbClr val="FFFFFF"/>
                </a:highlight>
                <a:latin typeface="Arial"/>
                <a:ea typeface="Arial"/>
                <a:cs typeface="Arial"/>
                <a:sym typeface="Arial"/>
              </a:rPr>
              <a:t>positional-only</a:t>
            </a:r>
            <a:r>
              <a:rPr lang="bg" sz="1200">
                <a:solidFill>
                  <a:srgbClr val="222222"/>
                </a:solidFill>
                <a:highlight>
                  <a:srgbClr val="FFFFFF"/>
                </a:highlight>
                <a:latin typeface="Arial"/>
                <a:ea typeface="Arial"/>
                <a:cs typeface="Arial"/>
                <a:sym typeface="Arial"/>
              </a:rPr>
              <a:t>. If </a:t>
            </a:r>
            <a:r>
              <a:rPr i="1" lang="bg" sz="1200">
                <a:solidFill>
                  <a:srgbClr val="222222"/>
                </a:solidFill>
                <a:highlight>
                  <a:srgbClr val="FFFFFF"/>
                </a:highlight>
                <a:latin typeface="Arial"/>
                <a:ea typeface="Arial"/>
                <a:cs typeface="Arial"/>
                <a:sym typeface="Arial"/>
              </a:rPr>
              <a:t>positional-only</a:t>
            </a:r>
            <a:r>
              <a:rPr lang="bg" sz="1200">
                <a:solidFill>
                  <a:srgbClr val="222222"/>
                </a:solidFill>
                <a:highlight>
                  <a:srgbClr val="FFFFFF"/>
                </a:highlight>
                <a:latin typeface="Arial"/>
                <a:ea typeface="Arial"/>
                <a:cs typeface="Arial"/>
                <a:sym typeface="Arial"/>
              </a:rPr>
              <a:t>, the parameters’ order matters, and the parameters cannot be passed by keyword. Positional-only parameters are placed before a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(forward-slash). The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is used to logically separate the positional-only parameters from the rest of the parameters. If there is no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in the function definition, there are no positional-only parameters.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bg" sz="1200">
                <a:solidFill>
                  <a:srgbClr val="222222"/>
                </a:solidFill>
                <a:highlight>
                  <a:srgbClr val="FFFFFF"/>
                </a:highlight>
                <a:latin typeface="Arial"/>
                <a:ea typeface="Arial"/>
                <a:cs typeface="Arial"/>
                <a:sym typeface="Arial"/>
              </a:rPr>
              <a:t>Parameters following the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may be </a:t>
            </a:r>
            <a:r>
              <a:rPr i="1" lang="bg" sz="1200">
                <a:solidFill>
                  <a:srgbClr val="222222"/>
                </a:solidFill>
                <a:highlight>
                  <a:srgbClr val="FFFFFF"/>
                </a:highlight>
                <a:latin typeface="Arial"/>
                <a:ea typeface="Arial"/>
                <a:cs typeface="Arial"/>
                <a:sym typeface="Arial"/>
              </a:rPr>
              <a:t>positional-or-keyword</a:t>
            </a:r>
            <a:r>
              <a:rPr lang="bg" sz="1200">
                <a:solidFill>
                  <a:srgbClr val="222222"/>
                </a:solidFill>
                <a:highlight>
                  <a:srgbClr val="FFFFFF"/>
                </a:highlight>
                <a:latin typeface="Arial"/>
                <a:ea typeface="Arial"/>
                <a:cs typeface="Arial"/>
                <a:sym typeface="Arial"/>
              </a:rPr>
              <a:t> or </a:t>
            </a:r>
            <a:r>
              <a:rPr i="1" lang="bg" sz="1200">
                <a:solidFill>
                  <a:srgbClr val="222222"/>
                </a:solidFill>
                <a:highlight>
                  <a:srgbClr val="FFFFFF"/>
                </a:highlight>
                <a:latin typeface="Arial"/>
                <a:ea typeface="Arial"/>
                <a:cs typeface="Arial"/>
                <a:sym typeface="Arial"/>
              </a:rPr>
              <a:t>keyword-only</a:t>
            </a:r>
            <a:r>
              <a:rPr lang="bg" sz="1200">
                <a:solidFill>
                  <a:srgbClr val="222222"/>
                </a:solidFill>
                <a:highlight>
                  <a:srgbClr val="FFFFFF"/>
                </a:highlight>
                <a:latin typeface="Arial"/>
                <a:ea typeface="Arial"/>
                <a:cs typeface="Arial"/>
                <a:sym typeface="Arial"/>
              </a:rPr>
              <a:t>.</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7"/>
          <p:cNvSpPr txBox="1"/>
          <p:nvPr>
            <p:ph idx="1" type="body"/>
          </p:nvPr>
        </p:nvSpPr>
        <p:spPr>
          <a:xfrm>
            <a:off x="1303800" y="162725"/>
            <a:ext cx="7030500" cy="481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bg" sz="1450">
                <a:solidFill>
                  <a:srgbClr val="1A1A1A"/>
                </a:solidFill>
                <a:highlight>
                  <a:srgbClr val="FFFFFF"/>
                </a:highlight>
                <a:latin typeface="Arial"/>
                <a:ea typeface="Arial"/>
                <a:cs typeface="Arial"/>
                <a:sym typeface="Arial"/>
              </a:rPr>
              <a:t>Keyword-Only Arguments</a:t>
            </a:r>
            <a:endParaRPr b="1" sz="1450">
              <a:solidFill>
                <a:srgbClr val="1A1A1A"/>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lang="bg" sz="1200">
                <a:solidFill>
                  <a:srgbClr val="222222"/>
                </a:solidFill>
                <a:highlight>
                  <a:srgbClr val="FFFFFF"/>
                </a:highlight>
                <a:latin typeface="Arial"/>
                <a:ea typeface="Arial"/>
                <a:cs typeface="Arial"/>
                <a:sym typeface="Arial"/>
              </a:rPr>
              <a:t>To mark parameters as </a:t>
            </a:r>
            <a:r>
              <a:rPr i="1" lang="bg" sz="1200">
                <a:solidFill>
                  <a:srgbClr val="222222"/>
                </a:solidFill>
                <a:highlight>
                  <a:srgbClr val="FFFFFF"/>
                </a:highlight>
                <a:latin typeface="Arial"/>
                <a:ea typeface="Arial"/>
                <a:cs typeface="Arial"/>
                <a:sym typeface="Arial"/>
              </a:rPr>
              <a:t>keyword-only</a:t>
            </a:r>
            <a:r>
              <a:rPr lang="bg" sz="1200">
                <a:solidFill>
                  <a:srgbClr val="222222"/>
                </a:solidFill>
                <a:highlight>
                  <a:srgbClr val="FFFFFF"/>
                </a:highlight>
                <a:latin typeface="Arial"/>
                <a:ea typeface="Arial"/>
                <a:cs typeface="Arial"/>
                <a:sym typeface="Arial"/>
              </a:rPr>
              <a:t>, indicating the parameters must be passed by keyword argument, place an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in the arguments list just before the first </a:t>
            </a:r>
            <a:r>
              <a:rPr i="1" lang="bg" sz="1200">
                <a:solidFill>
                  <a:srgbClr val="222222"/>
                </a:solidFill>
                <a:highlight>
                  <a:srgbClr val="FFFFFF"/>
                </a:highlight>
                <a:latin typeface="Arial"/>
                <a:ea typeface="Arial"/>
                <a:cs typeface="Arial"/>
                <a:sym typeface="Arial"/>
              </a:rPr>
              <a:t>keyword-only</a:t>
            </a:r>
            <a:r>
              <a:rPr lang="bg" sz="1200">
                <a:solidFill>
                  <a:srgbClr val="222222"/>
                </a:solidFill>
                <a:highlight>
                  <a:srgbClr val="FFFFFF"/>
                </a:highlight>
                <a:latin typeface="Arial"/>
                <a:ea typeface="Arial"/>
                <a:cs typeface="Arial"/>
                <a:sym typeface="Arial"/>
              </a:rPr>
              <a:t> parameter.</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200">
                <a:solidFill>
                  <a:srgbClr val="222222"/>
                </a:solidFill>
                <a:highlight>
                  <a:srgbClr val="FFFFFF"/>
                </a:highlight>
                <a:latin typeface="Arial"/>
                <a:ea typeface="Arial"/>
                <a:cs typeface="Arial"/>
                <a:sym typeface="Arial"/>
              </a:rPr>
              <a:t>Examples:</a:t>
            </a:r>
            <a:endParaRPr b="1"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standard_arg</a:t>
            </a:r>
            <a:r>
              <a:rPr lang="bg" sz="1150">
                <a:solidFill>
                  <a:srgbClr val="333333"/>
                </a:solidFill>
                <a:highlight>
                  <a:srgbClr val="EEFFCC"/>
                </a:highlight>
                <a:latin typeface="Courier New"/>
                <a:ea typeface="Courier New"/>
                <a:cs typeface="Courier New"/>
                <a:sym typeface="Courier New"/>
              </a:rPr>
              <a:t>(arg):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 </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print</a:t>
            </a:r>
            <a:r>
              <a:rPr lang="bg" sz="1150">
                <a:solidFill>
                  <a:srgbClr val="333333"/>
                </a:solidFill>
                <a:highlight>
                  <a:srgbClr val="EEFFCC"/>
                </a:highlight>
                <a:latin typeface="Courier New"/>
                <a:ea typeface="Courier New"/>
                <a:cs typeface="Courier New"/>
                <a:sym typeface="Courier New"/>
              </a:rPr>
              <a:t>(arg)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pos_only_arg</a:t>
            </a:r>
            <a:r>
              <a:rPr lang="bg" sz="1150">
                <a:solidFill>
                  <a:srgbClr val="333333"/>
                </a:solidFill>
                <a:highlight>
                  <a:srgbClr val="EEFFCC"/>
                </a:highlight>
                <a:latin typeface="Courier New"/>
                <a:ea typeface="Courier New"/>
                <a:cs typeface="Courier New"/>
                <a:sym typeface="Courier New"/>
              </a:rPr>
              <a:t>(arg,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 </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print</a:t>
            </a:r>
            <a:r>
              <a:rPr lang="bg" sz="1150">
                <a:solidFill>
                  <a:srgbClr val="333333"/>
                </a:solidFill>
                <a:highlight>
                  <a:srgbClr val="EEFFCC"/>
                </a:highlight>
                <a:latin typeface="Courier New"/>
                <a:ea typeface="Courier New"/>
                <a:cs typeface="Courier New"/>
                <a:sym typeface="Courier New"/>
              </a:rPr>
              <a:t>(arg)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kwd_only_arg</a:t>
            </a:r>
            <a:r>
              <a:rPr lang="bg" sz="1150">
                <a:solidFill>
                  <a:srgbClr val="333333"/>
                </a:solidFill>
                <a:highlight>
                  <a:srgbClr val="EEFFCC"/>
                </a:highlight>
                <a:latin typeface="Courier New"/>
                <a:ea typeface="Courier New"/>
                <a:cs typeface="Courier New"/>
                <a:sym typeface="Courier New"/>
              </a:rPr>
              <a:t>(</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arg):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 </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print</a:t>
            </a:r>
            <a:r>
              <a:rPr lang="bg" sz="1150">
                <a:solidFill>
                  <a:srgbClr val="333333"/>
                </a:solidFill>
                <a:highlight>
                  <a:srgbClr val="EEFFCC"/>
                </a:highlight>
                <a:latin typeface="Courier New"/>
                <a:ea typeface="Courier New"/>
                <a:cs typeface="Courier New"/>
                <a:sym typeface="Courier New"/>
              </a:rPr>
              <a:t>(arg)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combined_example</a:t>
            </a:r>
            <a:r>
              <a:rPr lang="bg" sz="1150">
                <a:solidFill>
                  <a:srgbClr val="333333"/>
                </a:solidFill>
                <a:highlight>
                  <a:srgbClr val="EEFFCC"/>
                </a:highlight>
                <a:latin typeface="Courier New"/>
                <a:ea typeface="Courier New"/>
                <a:cs typeface="Courier New"/>
                <a:sym typeface="Courier New"/>
              </a:rPr>
              <a:t>(pos_only,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standard,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kwd_only):</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 </a:t>
            </a:r>
            <a:r>
              <a:rPr lang="bg" sz="1150">
                <a:solidFill>
                  <a:srgbClr val="333333"/>
                </a:solidFill>
                <a:highlight>
                  <a:srgbClr val="EEFFCC"/>
                </a:highlight>
                <a:latin typeface="Courier New"/>
                <a:ea typeface="Courier New"/>
                <a:cs typeface="Courier New"/>
                <a:sym typeface="Courier New"/>
              </a:rPr>
              <a:t>   </a:t>
            </a:r>
            <a:r>
              <a:rPr lang="bg" sz="1150">
                <a:solidFill>
                  <a:srgbClr val="008000"/>
                </a:solidFill>
                <a:highlight>
                  <a:srgbClr val="EEFFCC"/>
                </a:highlight>
                <a:latin typeface="Courier New"/>
                <a:ea typeface="Courier New"/>
                <a:cs typeface="Courier New"/>
                <a:sym typeface="Courier New"/>
              </a:rPr>
              <a:t>print</a:t>
            </a:r>
            <a:r>
              <a:rPr lang="bg" sz="1150">
                <a:solidFill>
                  <a:srgbClr val="333333"/>
                </a:solidFill>
                <a:highlight>
                  <a:srgbClr val="EEFFCC"/>
                </a:highlight>
                <a:latin typeface="Courier New"/>
                <a:ea typeface="Courier New"/>
                <a:cs typeface="Courier New"/>
                <a:sym typeface="Courier New"/>
              </a:rPr>
              <a:t>(pos_only, standard, kwd_only)</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b="1"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idx="1" type="body"/>
          </p:nvPr>
        </p:nvSpPr>
        <p:spPr>
          <a:xfrm>
            <a:off x="1303800" y="91975"/>
            <a:ext cx="7030500" cy="49101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The first function definition, </a:t>
            </a:r>
            <a:r>
              <a:rPr lang="bg" sz="1150">
                <a:solidFill>
                  <a:srgbClr val="222222"/>
                </a:solidFill>
                <a:highlight>
                  <a:srgbClr val="ECF0F3"/>
                </a:highlight>
                <a:latin typeface="Courier New"/>
                <a:ea typeface="Courier New"/>
                <a:cs typeface="Courier New"/>
                <a:sym typeface="Courier New"/>
              </a:rPr>
              <a:t>standard_arg</a:t>
            </a:r>
            <a:r>
              <a:rPr lang="bg" sz="1200">
                <a:solidFill>
                  <a:srgbClr val="222222"/>
                </a:solidFill>
                <a:highlight>
                  <a:srgbClr val="FFFFFF"/>
                </a:highlight>
                <a:latin typeface="Arial"/>
                <a:ea typeface="Arial"/>
                <a:cs typeface="Arial"/>
                <a:sym typeface="Arial"/>
              </a:rPr>
              <a:t>, the most familiar form, places no restrictions on the calling convention and arguments may be passed by position or keyword:</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standard_arg(</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2</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standard_arg(arg</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2</a:t>
            </a:r>
            <a:endParaRPr sz="1150">
              <a:solidFill>
                <a:srgbClr val="888888"/>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second function </a:t>
            </a:r>
            <a:r>
              <a:rPr lang="bg" sz="1150">
                <a:solidFill>
                  <a:srgbClr val="222222"/>
                </a:solidFill>
                <a:highlight>
                  <a:srgbClr val="ECF0F3"/>
                </a:highlight>
                <a:latin typeface="Courier New"/>
                <a:ea typeface="Courier New"/>
                <a:cs typeface="Courier New"/>
                <a:sym typeface="Courier New"/>
              </a:rPr>
              <a:t>pos_only_arg</a:t>
            </a:r>
            <a:r>
              <a:rPr lang="bg" sz="1200">
                <a:solidFill>
                  <a:srgbClr val="222222"/>
                </a:solidFill>
                <a:highlight>
                  <a:srgbClr val="FFFFFF"/>
                </a:highlight>
                <a:latin typeface="Arial"/>
                <a:ea typeface="Arial"/>
                <a:cs typeface="Arial"/>
                <a:sym typeface="Arial"/>
              </a:rPr>
              <a:t> is restricted to only use positional parameters as there is a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in the function definition:</a:t>
            </a:r>
            <a:endParaRPr sz="1200">
              <a:solidFill>
                <a:srgbClr val="222222"/>
              </a:solidFill>
              <a:highlight>
                <a:srgbClr val="FFFFFF"/>
              </a:highlight>
              <a:latin typeface="Arial"/>
              <a:ea typeface="Arial"/>
              <a:cs typeface="Arial"/>
              <a:sym typeface="Arial"/>
            </a:endParaRPr>
          </a:p>
          <a:p>
            <a:pPr indent="0" lvl="0" marL="25400" marR="25400" rtl="0" algn="l">
              <a:spcBef>
                <a:spcPts val="1200"/>
              </a:spcBef>
              <a:spcAft>
                <a:spcPts val="0"/>
              </a:spcAft>
              <a:buNone/>
            </a:pPr>
            <a:r>
              <a:rPr lang="bg" sz="1200">
                <a:solidFill>
                  <a:srgbClr val="AACC99"/>
                </a:solidFill>
                <a:highlight>
                  <a:srgbClr val="F8F8F8"/>
                </a:highlight>
                <a:latin typeface="Courier New"/>
                <a:ea typeface="Courier New"/>
                <a:cs typeface="Courier New"/>
                <a:sym typeface="Courier New"/>
              </a:rPr>
              <a:t>&gt;&gt;&gt;</a:t>
            </a:r>
            <a:endParaRPr sz="1200">
              <a:solidFill>
                <a:srgbClr val="AACC99"/>
              </a:solidFill>
              <a:highlight>
                <a:srgbClr val="F8F8F8"/>
              </a:highlight>
              <a:latin typeface="Courier New"/>
              <a:ea typeface="Courier New"/>
              <a:cs typeface="Courier New"/>
              <a:sym typeface="Courier New"/>
            </a:endParaRPr>
          </a:p>
          <a:p>
            <a:pPr indent="0" lvl="0" marL="0" rtl="0" algn="l">
              <a:spcBef>
                <a:spcPts val="11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pos_only_arg(</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1</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pos_only_arg(arg</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File </a:t>
            </a:r>
            <a:r>
              <a:rPr lang="bg" sz="1150">
                <a:solidFill>
                  <a:srgbClr val="008000"/>
                </a:solidFill>
                <a:highlight>
                  <a:srgbClr val="EEFFCC"/>
                </a:highlight>
                <a:latin typeface="Courier New"/>
                <a:ea typeface="Courier New"/>
                <a:cs typeface="Courier New"/>
                <a:sym typeface="Courier New"/>
              </a:rPr>
              <a:t>"&lt;stdin&gt;"</a:t>
            </a:r>
            <a:r>
              <a:rPr lang="bg" sz="1150">
                <a:solidFill>
                  <a:srgbClr val="333333"/>
                </a:solidFill>
                <a:highlight>
                  <a:srgbClr val="EEFFCC"/>
                </a:highlight>
                <a:latin typeface="Courier New"/>
                <a:ea typeface="Courier New"/>
                <a:cs typeface="Courier New"/>
                <a:sym typeface="Courier New"/>
              </a:rPr>
              <a:t>, line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FF0000"/>
                </a:solidFill>
                <a:highlight>
                  <a:srgbClr val="EEFFCC"/>
                </a:highlight>
                <a:latin typeface="Courier New"/>
                <a:ea typeface="Courier New"/>
                <a:cs typeface="Courier New"/>
                <a:sym typeface="Courier New"/>
              </a:rPr>
              <a:t>TypeError</a:t>
            </a:r>
            <a:r>
              <a:rPr lang="bg" sz="1150">
                <a:solidFill>
                  <a:srgbClr val="333333"/>
                </a:solidFill>
                <a:highlight>
                  <a:srgbClr val="EEFFCC"/>
                </a:highlight>
                <a:latin typeface="Courier New"/>
                <a:ea typeface="Courier New"/>
                <a:cs typeface="Courier New"/>
                <a:sym typeface="Courier New"/>
              </a:rPr>
              <a:t>: pos_only_arg() got some positional-only arguments passed as keyword arguments: 'arg'</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100"/>
              </a:spcBef>
              <a:spcAft>
                <a:spcPts val="0"/>
              </a:spcAft>
              <a:buNone/>
            </a:pPr>
            <a:r>
              <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ph idx="1" type="body"/>
          </p:nvPr>
        </p:nvSpPr>
        <p:spPr>
          <a:xfrm>
            <a:off x="1303800" y="63675"/>
            <a:ext cx="7030500" cy="49455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 third function </a:t>
            </a:r>
            <a:r>
              <a:rPr lang="bg" sz="1150">
                <a:solidFill>
                  <a:srgbClr val="222222"/>
                </a:solidFill>
                <a:highlight>
                  <a:srgbClr val="ECF0F3"/>
                </a:highlight>
                <a:latin typeface="Courier New"/>
                <a:ea typeface="Courier New"/>
                <a:cs typeface="Courier New"/>
                <a:sym typeface="Courier New"/>
              </a:rPr>
              <a:t>kwd_only_args</a:t>
            </a:r>
            <a:r>
              <a:rPr lang="bg" sz="1200">
                <a:solidFill>
                  <a:srgbClr val="222222"/>
                </a:solidFill>
                <a:highlight>
                  <a:srgbClr val="FFFFFF"/>
                </a:highlight>
                <a:latin typeface="Arial"/>
                <a:ea typeface="Arial"/>
                <a:cs typeface="Arial"/>
                <a:sym typeface="Arial"/>
              </a:rPr>
              <a:t> only allows keyword arguments as indicated by a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in the function definition:</a:t>
            </a:r>
            <a:endParaRPr sz="1200">
              <a:solidFill>
                <a:srgbClr val="222222"/>
              </a:solidFill>
              <a:highlight>
                <a:srgbClr val="FFFFFF"/>
              </a:highlight>
              <a:latin typeface="Arial"/>
              <a:ea typeface="Arial"/>
              <a:cs typeface="Arial"/>
              <a:sym typeface="Arial"/>
            </a:endParaRPr>
          </a:p>
          <a:p>
            <a:pPr indent="0" lvl="0" marL="25400" marR="25400" rtl="0" algn="l">
              <a:spcBef>
                <a:spcPts val="1200"/>
              </a:spcBef>
              <a:spcAft>
                <a:spcPts val="0"/>
              </a:spcAft>
              <a:buNone/>
            </a:pPr>
            <a:r>
              <a:rPr lang="bg" sz="1200">
                <a:solidFill>
                  <a:srgbClr val="AACC99"/>
                </a:solidFill>
                <a:highlight>
                  <a:srgbClr val="F8F8F8"/>
                </a:highlight>
                <a:latin typeface="Courier New"/>
                <a:ea typeface="Courier New"/>
                <a:cs typeface="Courier New"/>
                <a:sym typeface="Courier New"/>
              </a:rPr>
              <a:t>&gt;&gt;&gt;</a:t>
            </a:r>
            <a:endParaRPr sz="1200">
              <a:solidFill>
                <a:srgbClr val="AACC99"/>
              </a:solidFill>
              <a:highlight>
                <a:srgbClr val="F8F8F8"/>
              </a:highlight>
              <a:latin typeface="Courier New"/>
              <a:ea typeface="Courier New"/>
              <a:cs typeface="Courier New"/>
              <a:sym typeface="Courier New"/>
            </a:endParaRPr>
          </a:p>
          <a:p>
            <a:pPr indent="0" lvl="0" marL="0" rtl="0" algn="l">
              <a:spcBef>
                <a:spcPts val="11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kwd_only_arg(</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File </a:t>
            </a:r>
            <a:r>
              <a:rPr lang="bg" sz="1150">
                <a:solidFill>
                  <a:srgbClr val="008000"/>
                </a:solidFill>
                <a:highlight>
                  <a:srgbClr val="EEFFCC"/>
                </a:highlight>
                <a:latin typeface="Courier New"/>
                <a:ea typeface="Courier New"/>
                <a:cs typeface="Courier New"/>
                <a:sym typeface="Courier New"/>
              </a:rPr>
              <a:t>"&lt;stdin&gt;"</a:t>
            </a:r>
            <a:r>
              <a:rPr lang="bg" sz="1150">
                <a:solidFill>
                  <a:srgbClr val="333333"/>
                </a:solidFill>
                <a:highlight>
                  <a:srgbClr val="EEFFCC"/>
                </a:highlight>
                <a:latin typeface="Courier New"/>
                <a:ea typeface="Courier New"/>
                <a:cs typeface="Courier New"/>
                <a:sym typeface="Courier New"/>
              </a:rPr>
              <a:t>, line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FF0000"/>
                </a:solidFill>
                <a:highlight>
                  <a:srgbClr val="EEFFCC"/>
                </a:highlight>
                <a:latin typeface="Courier New"/>
                <a:ea typeface="Courier New"/>
                <a:cs typeface="Courier New"/>
                <a:sym typeface="Courier New"/>
              </a:rPr>
              <a:t>TypeError</a:t>
            </a:r>
            <a:r>
              <a:rPr lang="bg" sz="1150">
                <a:solidFill>
                  <a:srgbClr val="333333"/>
                </a:solidFill>
                <a:highlight>
                  <a:srgbClr val="EEFFCC"/>
                </a:highlight>
                <a:latin typeface="Courier New"/>
                <a:ea typeface="Courier New"/>
                <a:cs typeface="Courier New"/>
                <a:sym typeface="Courier New"/>
              </a:rPr>
              <a:t>: kwd_only_arg() takes 0 positional arguments but 1 was given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kwd_only_arg(arg</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3</a:t>
            </a:r>
            <a:endParaRPr sz="1150">
              <a:solidFill>
                <a:srgbClr val="888888"/>
              </a:solidFill>
              <a:highlight>
                <a:srgbClr val="EEFFCC"/>
              </a:highlight>
              <a:latin typeface="Courier New"/>
              <a:ea typeface="Courier New"/>
              <a:cs typeface="Courier New"/>
              <a:sym typeface="Courier New"/>
            </a:endParaRPr>
          </a:p>
          <a:p>
            <a:pPr indent="0" lvl="0" marL="0" rtl="0" algn="l">
              <a:spcBef>
                <a:spcPts val="11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0"/>
          <p:cNvSpPr txBox="1"/>
          <p:nvPr>
            <p:ph idx="1" type="body"/>
          </p:nvPr>
        </p:nvSpPr>
        <p:spPr>
          <a:xfrm>
            <a:off x="1303800" y="70750"/>
            <a:ext cx="7030500" cy="4952400"/>
          </a:xfrm>
          <a:prstGeom prst="rect">
            <a:avLst/>
          </a:prstGeom>
        </p:spPr>
        <p:txBody>
          <a:bodyPr anchorCtr="0" anchor="t" bIns="91425" lIns="91425" spcFirstLastPara="1" rIns="91425" wrap="square" tIns="91425">
            <a:normAutofit lnSpcReduction="20000"/>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And the last uses all three calling conventions in the same function definition:</a:t>
            </a:r>
            <a:endParaRPr sz="1200">
              <a:solidFill>
                <a:srgbClr val="AACC99"/>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combined_example(</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File </a:t>
            </a:r>
            <a:r>
              <a:rPr lang="bg" sz="1150">
                <a:solidFill>
                  <a:srgbClr val="008000"/>
                </a:solidFill>
                <a:highlight>
                  <a:srgbClr val="EEFFCC"/>
                </a:highlight>
                <a:latin typeface="Courier New"/>
                <a:ea typeface="Courier New"/>
                <a:cs typeface="Courier New"/>
                <a:sym typeface="Courier New"/>
              </a:rPr>
              <a:t>"&lt;stdin&gt;"</a:t>
            </a:r>
            <a:r>
              <a:rPr lang="bg" sz="1150">
                <a:solidFill>
                  <a:srgbClr val="333333"/>
                </a:solidFill>
                <a:highlight>
                  <a:srgbClr val="EEFFCC"/>
                </a:highlight>
                <a:latin typeface="Courier New"/>
                <a:ea typeface="Courier New"/>
                <a:cs typeface="Courier New"/>
                <a:sym typeface="Courier New"/>
              </a:rPr>
              <a:t>, line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FF0000"/>
                </a:solidFill>
                <a:highlight>
                  <a:srgbClr val="EEFFCC"/>
                </a:highlight>
                <a:latin typeface="Courier New"/>
                <a:ea typeface="Courier New"/>
                <a:cs typeface="Courier New"/>
                <a:sym typeface="Courier New"/>
              </a:rPr>
              <a:t>TypeError</a:t>
            </a:r>
            <a:r>
              <a:rPr lang="bg" sz="1150">
                <a:solidFill>
                  <a:srgbClr val="333333"/>
                </a:solidFill>
                <a:highlight>
                  <a:srgbClr val="EEFFCC"/>
                </a:highlight>
                <a:latin typeface="Courier New"/>
                <a:ea typeface="Courier New"/>
                <a:cs typeface="Courier New"/>
                <a:sym typeface="Courier New"/>
              </a:rPr>
              <a:t>: combined_example() takes 2 positional arguments but 3 were given</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combined_example(</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kwd_only</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1 2 3</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combined_example(</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standard</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kwd_only</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888888"/>
                </a:solidFill>
                <a:highlight>
                  <a:srgbClr val="EEFFCC"/>
                </a:highlight>
                <a:latin typeface="Courier New"/>
                <a:ea typeface="Courier New"/>
                <a:cs typeface="Courier New"/>
                <a:sym typeface="Courier New"/>
              </a:rPr>
              <a:t>1 2 3</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combined_example(pos_only</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standard</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 kwd_only</a:t>
            </a:r>
            <a:r>
              <a:rPr lang="bg" sz="1150">
                <a:solidFill>
                  <a:srgbClr val="666666"/>
                </a:solidFill>
                <a:highlight>
                  <a:srgbClr val="EEFFCC"/>
                </a:highlight>
                <a:latin typeface="Courier New"/>
                <a:ea typeface="Courier New"/>
                <a:cs typeface="Courier New"/>
                <a:sym typeface="Courier New"/>
              </a:rPr>
              <a:t>=3</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File </a:t>
            </a:r>
            <a:r>
              <a:rPr lang="bg" sz="1150">
                <a:solidFill>
                  <a:srgbClr val="008000"/>
                </a:solidFill>
                <a:highlight>
                  <a:srgbClr val="EEFFCC"/>
                </a:highlight>
                <a:latin typeface="Courier New"/>
                <a:ea typeface="Courier New"/>
                <a:cs typeface="Courier New"/>
                <a:sym typeface="Courier New"/>
              </a:rPr>
              <a:t>"&lt;stdin&gt;"</a:t>
            </a:r>
            <a:r>
              <a:rPr lang="bg" sz="1150">
                <a:solidFill>
                  <a:srgbClr val="333333"/>
                </a:solidFill>
                <a:highlight>
                  <a:srgbClr val="EEFFCC"/>
                </a:highlight>
                <a:latin typeface="Courier New"/>
                <a:ea typeface="Courier New"/>
                <a:cs typeface="Courier New"/>
                <a:sym typeface="Courier New"/>
              </a:rPr>
              <a:t>, line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FF0000"/>
                </a:solidFill>
                <a:highlight>
                  <a:srgbClr val="EEFFCC"/>
                </a:highlight>
                <a:latin typeface="Courier New"/>
                <a:ea typeface="Courier New"/>
                <a:cs typeface="Courier New"/>
                <a:sym typeface="Courier New"/>
              </a:rPr>
              <a:t>TypeError</a:t>
            </a:r>
            <a:r>
              <a:rPr lang="bg" sz="1150">
                <a:solidFill>
                  <a:srgbClr val="333333"/>
                </a:solidFill>
                <a:highlight>
                  <a:srgbClr val="EEFFCC"/>
                </a:highlight>
                <a:latin typeface="Courier New"/>
                <a:ea typeface="Courier New"/>
                <a:cs typeface="Courier New"/>
                <a:sym typeface="Courier New"/>
              </a:rPr>
              <a:t>: combined_example() got some positional-only arguments passed as keyword arguments: 'po</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1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1"/>
          <p:cNvSpPr txBox="1"/>
          <p:nvPr>
            <p:ph idx="1" type="body"/>
          </p:nvPr>
        </p:nvSpPr>
        <p:spPr>
          <a:xfrm>
            <a:off x="1303800" y="127350"/>
            <a:ext cx="7030500" cy="48960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Finally, consider this function definition which has a potential collision between the positional argument </a:t>
            </a:r>
            <a:r>
              <a:rPr lang="bg" sz="1150">
                <a:solidFill>
                  <a:srgbClr val="222222"/>
                </a:solidFill>
                <a:highlight>
                  <a:srgbClr val="ECF0F3"/>
                </a:highlight>
                <a:latin typeface="Courier New"/>
                <a:ea typeface="Courier New"/>
                <a:cs typeface="Courier New"/>
                <a:sym typeface="Courier New"/>
              </a:rPr>
              <a:t>name</a:t>
            </a:r>
            <a:r>
              <a:rPr lang="bg" sz="1200">
                <a:solidFill>
                  <a:srgbClr val="222222"/>
                </a:solidFill>
                <a:highlight>
                  <a:srgbClr val="FFFFFF"/>
                </a:highlight>
                <a:latin typeface="Arial"/>
                <a:ea typeface="Arial"/>
                <a:cs typeface="Arial"/>
                <a:sym typeface="Arial"/>
              </a:rPr>
              <a:t> and </a:t>
            </a:r>
            <a:r>
              <a:rPr lang="bg" sz="1150">
                <a:solidFill>
                  <a:srgbClr val="222222"/>
                </a:solidFill>
                <a:highlight>
                  <a:srgbClr val="ECF0F3"/>
                </a:highlight>
                <a:latin typeface="Courier New"/>
                <a:ea typeface="Courier New"/>
                <a:cs typeface="Courier New"/>
                <a:sym typeface="Courier New"/>
              </a:rPr>
              <a:t>**kwds</a:t>
            </a:r>
            <a:r>
              <a:rPr lang="bg" sz="1200">
                <a:solidFill>
                  <a:srgbClr val="222222"/>
                </a:solidFill>
                <a:highlight>
                  <a:srgbClr val="FFFFFF"/>
                </a:highlight>
                <a:latin typeface="Arial"/>
                <a:ea typeface="Arial"/>
                <a:cs typeface="Arial"/>
                <a:sym typeface="Arial"/>
              </a:rPr>
              <a:t> which has </a:t>
            </a:r>
            <a:r>
              <a:rPr lang="bg" sz="1150">
                <a:solidFill>
                  <a:srgbClr val="222222"/>
                </a:solidFill>
                <a:highlight>
                  <a:srgbClr val="ECF0F3"/>
                </a:highlight>
                <a:latin typeface="Courier New"/>
                <a:ea typeface="Courier New"/>
                <a:cs typeface="Courier New"/>
                <a:sym typeface="Courier New"/>
              </a:rPr>
              <a:t>name</a:t>
            </a:r>
            <a:r>
              <a:rPr lang="bg" sz="1200">
                <a:solidFill>
                  <a:srgbClr val="222222"/>
                </a:solidFill>
                <a:highlight>
                  <a:srgbClr val="FFFFFF"/>
                </a:highlight>
                <a:latin typeface="Arial"/>
                <a:ea typeface="Arial"/>
                <a:cs typeface="Arial"/>
                <a:sym typeface="Arial"/>
              </a:rPr>
              <a:t> as a key:</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foo</a:t>
            </a:r>
            <a:r>
              <a:rPr lang="bg" sz="1150">
                <a:solidFill>
                  <a:srgbClr val="333333"/>
                </a:solidFill>
                <a:highlight>
                  <a:srgbClr val="EEFFCC"/>
                </a:highlight>
                <a:latin typeface="Courier New"/>
                <a:ea typeface="Courier New"/>
                <a:cs typeface="Courier New"/>
                <a:sym typeface="Courier New"/>
              </a:rPr>
              <a:t>(name,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kwds):</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return</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'name'</a:t>
            </a: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kwds</a:t>
            </a:r>
            <a:endParaRPr sz="1150">
              <a:solidFill>
                <a:srgbClr val="333333"/>
              </a:solidFill>
              <a:highlight>
                <a:srgbClr val="EEFFCC"/>
              </a:highlight>
              <a:latin typeface="Courier New"/>
              <a:ea typeface="Courier New"/>
              <a:cs typeface="Courier New"/>
              <a:sym typeface="Courier New"/>
            </a:endParaRPr>
          </a:p>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There is no possible call that will make it return </a:t>
            </a:r>
            <a:r>
              <a:rPr lang="bg" sz="1150">
                <a:solidFill>
                  <a:srgbClr val="222222"/>
                </a:solidFill>
                <a:highlight>
                  <a:srgbClr val="ECF0F3"/>
                </a:highlight>
                <a:latin typeface="Courier New"/>
                <a:ea typeface="Courier New"/>
                <a:cs typeface="Courier New"/>
                <a:sym typeface="Courier New"/>
              </a:rPr>
              <a:t>True</a:t>
            </a:r>
            <a:r>
              <a:rPr lang="bg" sz="1200">
                <a:solidFill>
                  <a:srgbClr val="222222"/>
                </a:solidFill>
                <a:highlight>
                  <a:srgbClr val="FFFFFF"/>
                </a:highlight>
                <a:latin typeface="Arial"/>
                <a:ea typeface="Arial"/>
                <a:cs typeface="Arial"/>
                <a:sym typeface="Arial"/>
              </a:rPr>
              <a:t> as the keyword </a:t>
            </a:r>
            <a:r>
              <a:rPr lang="bg" sz="1150">
                <a:solidFill>
                  <a:srgbClr val="222222"/>
                </a:solidFill>
                <a:highlight>
                  <a:srgbClr val="ECF0F3"/>
                </a:highlight>
                <a:latin typeface="Courier New"/>
                <a:ea typeface="Courier New"/>
                <a:cs typeface="Courier New"/>
                <a:sym typeface="Courier New"/>
              </a:rPr>
              <a:t>'name'</a:t>
            </a:r>
            <a:r>
              <a:rPr lang="bg" sz="1200">
                <a:solidFill>
                  <a:srgbClr val="222222"/>
                </a:solidFill>
                <a:highlight>
                  <a:srgbClr val="FFFFFF"/>
                </a:highlight>
                <a:latin typeface="Arial"/>
                <a:ea typeface="Arial"/>
                <a:cs typeface="Arial"/>
                <a:sym typeface="Arial"/>
              </a:rPr>
              <a:t> will always bind to the first parameter. For example:</a:t>
            </a:r>
            <a:endParaRPr sz="1200">
              <a:solidFill>
                <a:srgbClr val="222222"/>
              </a:solidFill>
              <a:highlight>
                <a:srgbClr val="FFFFFF"/>
              </a:highlight>
              <a:latin typeface="Arial"/>
              <a:ea typeface="Arial"/>
              <a:cs typeface="Arial"/>
              <a:sym typeface="Arial"/>
            </a:endParaRPr>
          </a:p>
          <a:p>
            <a:pPr indent="0" lvl="0" marL="25400" marR="25400" rtl="0" algn="l">
              <a:spcBef>
                <a:spcPts val="1200"/>
              </a:spcBef>
              <a:spcAft>
                <a:spcPts val="0"/>
              </a:spcAft>
              <a:buNone/>
            </a:pPr>
            <a:r>
              <a:rPr lang="bg" sz="1200">
                <a:solidFill>
                  <a:srgbClr val="AACC99"/>
                </a:solidFill>
                <a:highlight>
                  <a:srgbClr val="F8F8F8"/>
                </a:highlight>
                <a:latin typeface="Courier New"/>
                <a:ea typeface="Courier New"/>
                <a:cs typeface="Courier New"/>
                <a:sym typeface="Courier New"/>
              </a:rPr>
              <a:t>&gt;&gt;&gt;</a:t>
            </a:r>
            <a:endParaRPr sz="1200">
              <a:solidFill>
                <a:srgbClr val="AACC99"/>
              </a:solidFill>
              <a:highlight>
                <a:srgbClr val="F8F8F8"/>
              </a:highlight>
              <a:latin typeface="Courier New"/>
              <a:ea typeface="Courier New"/>
              <a:cs typeface="Courier New"/>
              <a:sym typeface="Courier New"/>
            </a:endParaRPr>
          </a:p>
          <a:p>
            <a:pPr indent="0" lvl="0" marL="0" rtl="0" algn="l">
              <a:spcBef>
                <a:spcPts val="1100"/>
              </a:spcBef>
              <a:spcAft>
                <a:spcPts val="0"/>
              </a:spcAft>
              <a:buNone/>
            </a:pPr>
            <a:r>
              <a:rPr b="1" lang="bg" sz="1150">
                <a:solidFill>
                  <a:srgbClr val="000080"/>
                </a:solidFill>
                <a:highlight>
                  <a:srgbClr val="EEFFCC"/>
                </a:highlight>
                <a:latin typeface="Courier New"/>
                <a:ea typeface="Courier New"/>
                <a:cs typeface="Courier New"/>
                <a:sym typeface="Courier New"/>
              </a:rPr>
              <a:t>&gt;&gt;&gt; </a:t>
            </a:r>
            <a:r>
              <a:rPr lang="bg" sz="1150">
                <a:solidFill>
                  <a:srgbClr val="333333"/>
                </a:solidFill>
                <a:highlight>
                  <a:srgbClr val="EEFFCC"/>
                </a:highlight>
                <a:latin typeface="Courier New"/>
                <a:ea typeface="Courier New"/>
                <a:cs typeface="Courier New"/>
                <a:sym typeface="Courier New"/>
              </a:rPr>
              <a:t>foo(</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'name'</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0044DD"/>
                </a:solidFill>
                <a:highlight>
                  <a:srgbClr val="EEFFCC"/>
                </a:highlight>
                <a:latin typeface="Courier New"/>
                <a:ea typeface="Courier New"/>
                <a:cs typeface="Courier New"/>
                <a:sym typeface="Courier New"/>
              </a:rPr>
              <a:t>Traceback (most recent call last):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File </a:t>
            </a:r>
            <a:r>
              <a:rPr lang="bg" sz="1150">
                <a:solidFill>
                  <a:srgbClr val="008000"/>
                </a:solidFill>
                <a:highlight>
                  <a:srgbClr val="EEFFCC"/>
                </a:highlight>
                <a:latin typeface="Courier New"/>
                <a:ea typeface="Courier New"/>
                <a:cs typeface="Courier New"/>
                <a:sym typeface="Courier New"/>
              </a:rPr>
              <a:t>"&lt;stdin&gt;"</a:t>
            </a:r>
            <a:r>
              <a:rPr lang="bg" sz="1150">
                <a:solidFill>
                  <a:srgbClr val="333333"/>
                </a:solidFill>
                <a:highlight>
                  <a:srgbClr val="EEFFCC"/>
                </a:highlight>
                <a:latin typeface="Courier New"/>
                <a:ea typeface="Courier New"/>
                <a:cs typeface="Courier New"/>
                <a:sym typeface="Courier New"/>
              </a:rPr>
              <a:t>, line </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in &lt;module&gt;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FF0000"/>
                </a:solidFill>
                <a:highlight>
                  <a:srgbClr val="EEFFCC"/>
                </a:highlight>
                <a:latin typeface="Courier New"/>
                <a:ea typeface="Courier New"/>
                <a:cs typeface="Courier New"/>
                <a:sym typeface="Courier New"/>
              </a:rPr>
              <a:t>TypeError</a:t>
            </a:r>
            <a:r>
              <a:rPr lang="bg" sz="1150">
                <a:solidFill>
                  <a:srgbClr val="333333"/>
                </a:solidFill>
                <a:highlight>
                  <a:srgbClr val="EEFFCC"/>
                </a:highlight>
                <a:latin typeface="Courier New"/>
                <a:ea typeface="Courier New"/>
                <a:cs typeface="Courier New"/>
                <a:sym typeface="Courier New"/>
              </a:rPr>
              <a:t>: foo() got multiple values for argument 'name'</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1100"/>
              </a:spcAft>
              <a:buNone/>
            </a:pPr>
            <a:r>
              <a:rPr lang="bg" sz="1150">
                <a:solidFill>
                  <a:srgbClr val="888888"/>
                </a:solidFill>
                <a:highlight>
                  <a:srgbClr val="EEFFCC"/>
                </a:highlight>
                <a:latin typeface="Courier New"/>
                <a:ea typeface="Courier New"/>
                <a:cs typeface="Courier New"/>
                <a:sym typeface="Courier New"/>
              </a:rPr>
              <a:t>&gt;&gt;&gt;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7" name="Shape 287"/>
        <p:cNvGrpSpPr/>
        <p:nvPr/>
      </p:nvGrpSpPr>
      <p:grpSpPr>
        <a:xfrm>
          <a:off x="0" y="0"/>
          <a:ext cx="0" cy="0"/>
          <a:chOff x="0" y="0"/>
          <a:chExt cx="0" cy="0"/>
        </a:xfrm>
      </p:grpSpPr>
      <p:sp>
        <p:nvSpPr>
          <p:cNvPr id="288" name="Google Shape;288;p15"/>
          <p:cNvSpPr txBox="1"/>
          <p:nvPr>
            <p:ph idx="1" type="body"/>
          </p:nvPr>
        </p:nvSpPr>
        <p:spPr>
          <a:xfrm>
            <a:off x="1303800" y="196750"/>
            <a:ext cx="7030500" cy="43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In other words, functions in python are specified by an indentation block wrapped under </a:t>
            </a:r>
            <a:endParaRPr/>
          </a:p>
          <a:p>
            <a:pPr indent="0" lvl="0" marL="0" rtl="0" algn="l">
              <a:spcBef>
                <a:spcPts val="1200"/>
              </a:spcBef>
              <a:spcAft>
                <a:spcPts val="0"/>
              </a:spcAft>
              <a:buNone/>
            </a:pPr>
            <a:r>
              <a:rPr lang="bg"/>
              <a:t>a </a:t>
            </a:r>
            <a:r>
              <a:rPr lang="bg">
                <a:solidFill>
                  <a:srgbClr val="0000FF"/>
                </a:solidFill>
              </a:rPr>
              <a:t>def </a:t>
            </a:r>
            <a:r>
              <a:rPr lang="bg">
                <a:solidFill>
                  <a:srgbClr val="000000"/>
                </a:solidFill>
              </a:rPr>
              <a:t>name() that may or may not have any arguments.</a:t>
            </a:r>
            <a:endParaRPr>
              <a:solidFill>
                <a:srgbClr val="000000"/>
              </a:solidFill>
            </a:endParaRPr>
          </a:p>
          <a:p>
            <a:pPr indent="0" lvl="0" marL="0" rtl="0" algn="l">
              <a:spcBef>
                <a:spcPts val="1200"/>
              </a:spcBef>
              <a:spcAft>
                <a:spcPts val="0"/>
              </a:spcAft>
              <a:buNone/>
            </a:pPr>
            <a:r>
              <a:rPr lang="bg">
                <a:solidFill>
                  <a:srgbClr val="000000"/>
                </a:solidFill>
              </a:rPr>
              <a:t>A function in python may also return a var or return </a:t>
            </a:r>
            <a:r>
              <a:rPr lang="bg">
                <a:solidFill>
                  <a:srgbClr val="FF0000"/>
                </a:solidFill>
              </a:rPr>
              <a:t>None</a:t>
            </a:r>
            <a:r>
              <a:rPr lang="bg">
                <a:solidFill>
                  <a:srgbClr val="000000"/>
                </a:solidFill>
              </a:rPr>
              <a:t> by default if no return is specified</a:t>
            </a:r>
            <a:endParaRPr>
              <a:solidFill>
                <a:srgbClr val="000000"/>
              </a:solidFill>
            </a:endParaRPr>
          </a:p>
          <a:p>
            <a:pPr indent="0" lvl="0" marL="0" rtl="0" algn="l">
              <a:spcBef>
                <a:spcPts val="1200"/>
              </a:spcBef>
              <a:spcAft>
                <a:spcPts val="0"/>
              </a:spcAft>
              <a:buNone/>
            </a:pPr>
            <a:r>
              <a:rPr lang="bg">
                <a:solidFill>
                  <a:srgbClr val="0000FF"/>
                </a:solidFill>
              </a:rPr>
              <a:t>def</a:t>
            </a:r>
            <a:r>
              <a:rPr lang="bg">
                <a:solidFill>
                  <a:srgbClr val="000000"/>
                </a:solidFill>
              </a:rPr>
              <a:t> fact(n):</a:t>
            </a:r>
            <a:endParaRPr>
              <a:solidFill>
                <a:srgbClr val="000000"/>
              </a:solidFill>
            </a:endParaRPr>
          </a:p>
          <a:p>
            <a:pPr indent="457200" lvl="0" marL="0" rtl="0" algn="l">
              <a:spcBef>
                <a:spcPts val="1200"/>
              </a:spcBef>
              <a:spcAft>
                <a:spcPts val="0"/>
              </a:spcAft>
              <a:buNone/>
            </a:pPr>
            <a:r>
              <a:rPr lang="bg">
                <a:solidFill>
                  <a:srgbClr val="274E13"/>
                </a:solidFill>
              </a:rPr>
              <a:t>"""Return the factorial of the given number."""</a:t>
            </a:r>
            <a:endParaRPr>
              <a:solidFill>
                <a:srgbClr val="274E13"/>
              </a:solidFill>
            </a:endParaRPr>
          </a:p>
          <a:p>
            <a:pPr indent="457200" lvl="0" marL="0" rtl="0" algn="l">
              <a:spcBef>
                <a:spcPts val="1200"/>
              </a:spcBef>
              <a:spcAft>
                <a:spcPts val="0"/>
              </a:spcAft>
              <a:buNone/>
            </a:pPr>
            <a:r>
              <a:rPr lang="bg">
                <a:solidFill>
                  <a:srgbClr val="000000"/>
                </a:solidFill>
              </a:rPr>
              <a:t>r = 1</a:t>
            </a:r>
            <a:endParaRPr>
              <a:solidFill>
                <a:srgbClr val="000000"/>
              </a:solidFill>
            </a:endParaRPr>
          </a:p>
          <a:p>
            <a:pPr indent="457200" lvl="0" marL="0" rtl="0" algn="l">
              <a:spcBef>
                <a:spcPts val="1200"/>
              </a:spcBef>
              <a:spcAft>
                <a:spcPts val="0"/>
              </a:spcAft>
              <a:buNone/>
            </a:pPr>
            <a:r>
              <a:rPr lang="bg">
                <a:solidFill>
                  <a:srgbClr val="000000"/>
                </a:solidFill>
              </a:rPr>
              <a:t>while n &gt; 0:</a:t>
            </a:r>
            <a:endParaRPr>
              <a:solidFill>
                <a:srgbClr val="000000"/>
              </a:solidFill>
            </a:endParaRPr>
          </a:p>
          <a:p>
            <a:pPr indent="457200" lvl="0" marL="457200" rtl="0" algn="l">
              <a:spcBef>
                <a:spcPts val="1200"/>
              </a:spcBef>
              <a:spcAft>
                <a:spcPts val="0"/>
              </a:spcAft>
              <a:buNone/>
            </a:pPr>
            <a:r>
              <a:rPr lang="bg">
                <a:solidFill>
                  <a:srgbClr val="000000"/>
                </a:solidFill>
              </a:rPr>
              <a:t>r = r * n</a:t>
            </a:r>
            <a:endParaRPr>
              <a:solidFill>
                <a:srgbClr val="000000"/>
              </a:solidFill>
            </a:endParaRPr>
          </a:p>
          <a:p>
            <a:pPr indent="457200" lvl="0" marL="457200" rtl="0" algn="l">
              <a:spcBef>
                <a:spcPts val="1200"/>
              </a:spcBef>
              <a:spcAft>
                <a:spcPts val="0"/>
              </a:spcAft>
              <a:buNone/>
            </a:pPr>
            <a:r>
              <a:rPr lang="bg">
                <a:solidFill>
                  <a:srgbClr val="000000"/>
                </a:solidFill>
              </a:rPr>
              <a:t>n = n - 1</a:t>
            </a:r>
            <a:endParaRPr>
              <a:solidFill>
                <a:srgbClr val="000000"/>
              </a:solidFill>
            </a:endParaRPr>
          </a:p>
          <a:p>
            <a:pPr indent="457200" lvl="0" marL="0" rtl="0" algn="l">
              <a:spcBef>
                <a:spcPts val="1200"/>
              </a:spcBef>
              <a:spcAft>
                <a:spcPts val="0"/>
              </a:spcAft>
              <a:buNone/>
            </a:pPr>
            <a:r>
              <a:rPr lang="bg">
                <a:solidFill>
                  <a:srgbClr val="000000"/>
                </a:solidFill>
              </a:rPr>
              <a:t>return </a:t>
            </a:r>
            <a:r>
              <a:rPr lang="bg">
                <a:solidFill>
                  <a:srgbClr val="FF0000"/>
                </a:solidFill>
              </a:rPr>
              <a:t>r</a:t>
            </a:r>
            <a:endParaRPr>
              <a:solidFill>
                <a:srgbClr val="FF0000"/>
              </a:solidFill>
            </a:endParaRPr>
          </a:p>
          <a:p>
            <a:pPr indent="0" lvl="0" marL="0" rtl="0" algn="l">
              <a:spcBef>
                <a:spcPts val="1200"/>
              </a:spcBef>
              <a:spcAft>
                <a:spcPts val="1200"/>
              </a:spcAft>
              <a:buNone/>
            </a:pPr>
            <a:r>
              <a:rPr lang="bg">
                <a:solidFill>
                  <a:srgbClr val="000000"/>
                </a:solidFill>
              </a:rPr>
              <a:t>The marked in green is called </a:t>
            </a:r>
            <a:r>
              <a:rPr b="1" i="1" lang="bg" u="sng">
                <a:solidFill>
                  <a:srgbClr val="000000"/>
                </a:solidFill>
              </a:rPr>
              <a:t>docstring</a:t>
            </a:r>
            <a:r>
              <a:rPr lang="bg">
                <a:solidFill>
                  <a:srgbClr val="000000"/>
                </a:solidFill>
              </a:rPr>
              <a:t> and is available by calling </a:t>
            </a:r>
            <a:r>
              <a:rPr b="1" lang="bg">
                <a:solidFill>
                  <a:srgbClr val="000000"/>
                </a:solidFill>
              </a:rPr>
              <a:t>fact.__doc__</a:t>
            </a:r>
            <a:endParaRPr b="1">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2"/>
          <p:cNvSpPr txBox="1"/>
          <p:nvPr>
            <p:ph idx="1" type="body"/>
          </p:nvPr>
        </p:nvSpPr>
        <p:spPr>
          <a:xfrm>
            <a:off x="1303800" y="120275"/>
            <a:ext cx="7030500" cy="4860600"/>
          </a:xfrm>
          <a:prstGeom prst="rect">
            <a:avLst/>
          </a:prstGeom>
        </p:spPr>
        <p:txBody>
          <a:bodyPr anchorCtr="0" anchor="t" bIns="91425" lIns="91425" spcFirstLastPara="1" rIns="91425" wrap="square" tIns="91425">
            <a:normAutofit/>
          </a:bodyPr>
          <a:lstStyle/>
          <a:p>
            <a:pPr indent="0" lvl="0" marL="0" rtl="0" algn="l">
              <a:lnSpc>
                <a:spcPct val="140000"/>
              </a:lnSpc>
              <a:spcBef>
                <a:spcPts val="1200"/>
              </a:spcBef>
              <a:spcAft>
                <a:spcPts val="0"/>
              </a:spcAft>
              <a:buNone/>
            </a:pPr>
            <a:r>
              <a:rPr lang="bg" sz="1200">
                <a:solidFill>
                  <a:srgbClr val="222222"/>
                </a:solidFill>
                <a:highlight>
                  <a:srgbClr val="FFFFFF"/>
                </a:highlight>
                <a:latin typeface="Arial"/>
                <a:ea typeface="Arial"/>
                <a:cs typeface="Arial"/>
                <a:sym typeface="Arial"/>
              </a:rPr>
              <a:t>But using </a:t>
            </a:r>
            <a:r>
              <a:rPr lang="bg" sz="1150">
                <a:solidFill>
                  <a:srgbClr val="222222"/>
                </a:solidFill>
                <a:highlight>
                  <a:srgbClr val="ECF0F3"/>
                </a:highlight>
                <a:latin typeface="Courier New"/>
                <a:ea typeface="Courier New"/>
                <a:cs typeface="Courier New"/>
                <a:sym typeface="Courier New"/>
              </a:rPr>
              <a:t>/</a:t>
            </a:r>
            <a:r>
              <a:rPr lang="bg" sz="1200">
                <a:solidFill>
                  <a:srgbClr val="222222"/>
                </a:solidFill>
                <a:highlight>
                  <a:srgbClr val="FFFFFF"/>
                </a:highlight>
                <a:latin typeface="Arial"/>
                <a:ea typeface="Arial"/>
                <a:cs typeface="Arial"/>
                <a:sym typeface="Arial"/>
              </a:rPr>
              <a:t> (positional only arguments), it is possible since it allows </a:t>
            </a:r>
            <a:r>
              <a:rPr lang="bg" sz="1150">
                <a:solidFill>
                  <a:srgbClr val="222222"/>
                </a:solidFill>
                <a:highlight>
                  <a:srgbClr val="ECF0F3"/>
                </a:highlight>
                <a:latin typeface="Courier New"/>
                <a:ea typeface="Courier New"/>
                <a:cs typeface="Courier New"/>
                <a:sym typeface="Courier New"/>
              </a:rPr>
              <a:t>name</a:t>
            </a:r>
            <a:r>
              <a:rPr lang="bg" sz="1200">
                <a:solidFill>
                  <a:srgbClr val="222222"/>
                </a:solidFill>
                <a:highlight>
                  <a:srgbClr val="FFFFFF"/>
                </a:highlight>
                <a:latin typeface="Arial"/>
                <a:ea typeface="Arial"/>
                <a:cs typeface="Arial"/>
                <a:sym typeface="Arial"/>
              </a:rPr>
              <a:t> as a positional argument and </a:t>
            </a:r>
            <a:r>
              <a:rPr lang="bg" sz="1150">
                <a:solidFill>
                  <a:srgbClr val="222222"/>
                </a:solidFill>
                <a:highlight>
                  <a:srgbClr val="ECF0F3"/>
                </a:highlight>
                <a:latin typeface="Courier New"/>
                <a:ea typeface="Courier New"/>
                <a:cs typeface="Courier New"/>
                <a:sym typeface="Courier New"/>
              </a:rPr>
              <a:t>'name'</a:t>
            </a:r>
            <a:r>
              <a:rPr lang="bg" sz="1200">
                <a:solidFill>
                  <a:srgbClr val="222222"/>
                </a:solidFill>
                <a:highlight>
                  <a:srgbClr val="FFFFFF"/>
                </a:highlight>
                <a:latin typeface="Arial"/>
                <a:ea typeface="Arial"/>
                <a:cs typeface="Arial"/>
                <a:sym typeface="Arial"/>
              </a:rPr>
              <a:t> as a key in the keyword arguments: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000FF"/>
                </a:solidFill>
                <a:highlight>
                  <a:srgbClr val="EEFFCC"/>
                </a:highlight>
                <a:latin typeface="Courier New"/>
                <a:ea typeface="Courier New"/>
                <a:cs typeface="Courier New"/>
                <a:sym typeface="Courier New"/>
              </a:rPr>
              <a:t>foo</a:t>
            </a:r>
            <a:r>
              <a:rPr lang="bg" sz="1150">
                <a:solidFill>
                  <a:srgbClr val="333333"/>
                </a:solidFill>
                <a:highlight>
                  <a:srgbClr val="EEFFCC"/>
                </a:highlight>
                <a:latin typeface="Courier New"/>
                <a:ea typeface="Courier New"/>
                <a:cs typeface="Courier New"/>
                <a:sym typeface="Courier New"/>
              </a:rPr>
              <a:t>(name,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kwds):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8000"/>
                </a:solidFill>
                <a:highlight>
                  <a:srgbClr val="EEFFCC"/>
                </a:highlight>
                <a:latin typeface="Courier New"/>
                <a:ea typeface="Courier New"/>
                <a:cs typeface="Courier New"/>
                <a:sym typeface="Courier New"/>
              </a:rPr>
              <a:t>return</a:t>
            </a:r>
            <a:r>
              <a:rPr lang="bg" sz="1150">
                <a:solidFill>
                  <a:srgbClr val="333333"/>
                </a:solidFill>
                <a:highlight>
                  <a:srgbClr val="EEFFCC"/>
                </a:highlight>
                <a:latin typeface="Courier New"/>
                <a:ea typeface="Courier New"/>
                <a:cs typeface="Courier New"/>
                <a:sym typeface="Courier New"/>
              </a:rPr>
              <a:t> </a:t>
            </a:r>
            <a:r>
              <a:rPr lang="bg" sz="1150">
                <a:solidFill>
                  <a:srgbClr val="BA2121"/>
                </a:solidFill>
                <a:highlight>
                  <a:srgbClr val="EEFFCC"/>
                </a:highlight>
                <a:latin typeface="Courier New"/>
                <a:ea typeface="Courier New"/>
                <a:cs typeface="Courier New"/>
                <a:sym typeface="Courier New"/>
              </a:rPr>
              <a:t>'name'</a:t>
            </a:r>
            <a:r>
              <a:rPr lang="bg" sz="1150">
                <a:solidFill>
                  <a:srgbClr val="333333"/>
                </a:solidFill>
                <a:highlight>
                  <a:srgbClr val="EEFFCC"/>
                </a:highlight>
                <a:latin typeface="Courier New"/>
                <a:ea typeface="Courier New"/>
                <a:cs typeface="Courier New"/>
                <a:sym typeface="Courier New"/>
              </a:rPr>
              <a:t> </a:t>
            </a:r>
            <a:r>
              <a:rPr b="1" lang="bg" sz="1150">
                <a:solidFill>
                  <a:srgbClr val="AA22FF"/>
                </a:solidFill>
                <a:highlight>
                  <a:srgbClr val="EEFFCC"/>
                </a:highlight>
                <a:latin typeface="Courier New"/>
                <a:ea typeface="Courier New"/>
                <a:cs typeface="Courier New"/>
                <a:sym typeface="Courier New"/>
              </a:rPr>
              <a:t>in</a:t>
            </a:r>
            <a:r>
              <a:rPr lang="bg" sz="1150">
                <a:solidFill>
                  <a:srgbClr val="333333"/>
                </a:solidFill>
                <a:highlight>
                  <a:srgbClr val="EEFFCC"/>
                </a:highlight>
                <a:latin typeface="Courier New"/>
                <a:ea typeface="Courier New"/>
                <a:cs typeface="Courier New"/>
                <a:sym typeface="Courier New"/>
              </a:rPr>
              <a:t> kwds</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666666"/>
                </a:solidFill>
                <a:highlight>
                  <a:srgbClr val="EEFFCC"/>
                </a:highlight>
                <a:latin typeface="Courier New"/>
                <a:ea typeface="Courier New"/>
                <a:cs typeface="Courier New"/>
                <a:sym typeface="Courier New"/>
              </a:rPr>
              <a:t>&gt;&gt;&gt;</a:t>
            </a:r>
            <a:r>
              <a:rPr lang="bg" sz="1150">
                <a:solidFill>
                  <a:srgbClr val="333333"/>
                </a:solidFill>
                <a:highlight>
                  <a:srgbClr val="EEFFCC"/>
                </a:highlight>
                <a:latin typeface="Courier New"/>
                <a:ea typeface="Courier New"/>
                <a:cs typeface="Courier New"/>
                <a:sym typeface="Courier New"/>
              </a:rPr>
              <a:t> foo(</a:t>
            </a:r>
            <a:r>
              <a:rPr lang="bg" sz="1150">
                <a:solidFill>
                  <a:srgbClr val="666666"/>
                </a:solidFill>
                <a:highlight>
                  <a:srgbClr val="EEFFCC"/>
                </a:highlight>
                <a:latin typeface="Courier New"/>
                <a:ea typeface="Courier New"/>
                <a:cs typeface="Courier New"/>
                <a:sym typeface="Courier New"/>
              </a:rPr>
              <a:t>1</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a:t>
            </a:r>
            <a:r>
              <a:rPr lang="bg" sz="1150">
                <a:solidFill>
                  <a:srgbClr val="BA2121"/>
                </a:solidFill>
                <a:highlight>
                  <a:srgbClr val="EEFFCC"/>
                </a:highlight>
                <a:latin typeface="Courier New"/>
                <a:ea typeface="Courier New"/>
                <a:cs typeface="Courier New"/>
                <a:sym typeface="Courier New"/>
              </a:rPr>
              <a:t>'name'</a:t>
            </a:r>
            <a:r>
              <a:rPr lang="bg" sz="1150">
                <a:solidFill>
                  <a:srgbClr val="333333"/>
                </a:solidFill>
                <a:highlight>
                  <a:srgbClr val="EEFFCC"/>
                </a:highlight>
                <a:latin typeface="Courier New"/>
                <a:ea typeface="Courier New"/>
                <a:cs typeface="Courier New"/>
                <a:sym typeface="Courier New"/>
              </a:rPr>
              <a:t>: </a:t>
            </a:r>
            <a:r>
              <a:rPr lang="bg" sz="1150">
                <a:solidFill>
                  <a:srgbClr val="666666"/>
                </a:solidFill>
                <a:highlight>
                  <a:srgbClr val="EEFFCC"/>
                </a:highlight>
                <a:latin typeface="Courier New"/>
                <a:ea typeface="Courier New"/>
                <a:cs typeface="Courier New"/>
                <a:sym typeface="Courier New"/>
              </a:rPr>
              <a:t>2</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b="1" lang="bg" sz="1150">
                <a:solidFill>
                  <a:srgbClr val="008000"/>
                </a:solidFill>
                <a:highlight>
                  <a:srgbClr val="EEFFCC"/>
                </a:highlight>
                <a:latin typeface="Courier New"/>
                <a:ea typeface="Courier New"/>
                <a:cs typeface="Courier New"/>
                <a:sym typeface="Courier New"/>
              </a:rPr>
              <a:t>True</a:t>
            </a:r>
            <a:endParaRPr b="1" sz="1150">
              <a:solidFill>
                <a:srgbClr val="008000"/>
              </a:solidFill>
              <a:highlight>
                <a:srgbClr val="EEFFCC"/>
              </a:highlight>
              <a:latin typeface="Courier New"/>
              <a:ea typeface="Courier New"/>
              <a:cs typeface="Courier New"/>
              <a:sym typeface="Courier New"/>
            </a:endParaRPr>
          </a:p>
          <a:p>
            <a:pPr indent="0" lvl="0" marL="0" rtl="0" algn="l">
              <a:spcBef>
                <a:spcPts val="1100"/>
              </a:spcBef>
              <a:spcAft>
                <a:spcPts val="1200"/>
              </a:spcAft>
              <a:buNone/>
            </a:pPr>
            <a:r>
              <a:rPr lang="bg" sz="1200">
                <a:solidFill>
                  <a:srgbClr val="222222"/>
                </a:solidFill>
                <a:highlight>
                  <a:srgbClr val="FFFFFF"/>
                </a:highlight>
                <a:latin typeface="Arial"/>
                <a:ea typeface="Arial"/>
                <a:cs typeface="Arial"/>
                <a:sym typeface="Arial"/>
              </a:rPr>
              <a:t>In other words, the names of positional-only parameters can be used in </a:t>
            </a:r>
            <a:r>
              <a:rPr lang="bg" sz="1150">
                <a:solidFill>
                  <a:srgbClr val="222222"/>
                </a:solidFill>
                <a:highlight>
                  <a:srgbClr val="ECF0F3"/>
                </a:highlight>
                <a:latin typeface="Courier New"/>
                <a:ea typeface="Courier New"/>
                <a:cs typeface="Courier New"/>
                <a:sym typeface="Courier New"/>
              </a:rPr>
              <a:t>**kwds</a:t>
            </a:r>
            <a:r>
              <a:rPr lang="bg" sz="1200">
                <a:solidFill>
                  <a:srgbClr val="222222"/>
                </a:solidFill>
                <a:highlight>
                  <a:srgbClr val="FFFFFF"/>
                </a:highlight>
                <a:latin typeface="Arial"/>
                <a:ea typeface="Arial"/>
                <a:cs typeface="Arial"/>
                <a:sym typeface="Arial"/>
              </a:rPr>
              <a:t> without ambiguity.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43"/>
          <p:cNvSpPr txBox="1"/>
          <p:nvPr>
            <p:ph type="title"/>
          </p:nvPr>
        </p:nvSpPr>
        <p:spPr>
          <a:xfrm>
            <a:off x="1303800" y="89800"/>
            <a:ext cx="7030500" cy="6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Mutable objects as parameters</a:t>
            </a:r>
            <a:endParaRPr/>
          </a:p>
        </p:txBody>
      </p:sp>
      <p:sp>
        <p:nvSpPr>
          <p:cNvPr id="438" name="Google Shape;438;p43"/>
          <p:cNvSpPr txBox="1"/>
          <p:nvPr>
            <p:ph idx="1" type="body"/>
          </p:nvPr>
        </p:nvSpPr>
        <p:spPr>
          <a:xfrm>
            <a:off x="1303800" y="801500"/>
            <a:ext cx="7030500" cy="373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Arguments are passed in by object reference. The parameter becomes a new reference to the object. For immutable objects (such as tuples, strings, and numbers), what is done with a parameter has no effect outside the function. But if you pass in a mutable object (such as a list, dictionary, or class instance), any change made to the object changes what the argument is referencing outside the function. Reassigning the parameter doesn’t affect the argument.</a:t>
            </a:r>
            <a:endParaRPr/>
          </a:p>
          <a:p>
            <a:pPr indent="0" lvl="0" marL="0" rtl="0" algn="l">
              <a:spcBef>
                <a:spcPts val="1200"/>
              </a:spcBef>
              <a:spcAft>
                <a:spcPts val="0"/>
              </a:spcAft>
              <a:buNone/>
            </a:pPr>
            <a:r>
              <a:rPr b="1" lang="bg"/>
              <a:t>Example:</a:t>
            </a:r>
            <a:endParaRPr b="1"/>
          </a:p>
          <a:p>
            <a:pPr indent="0" lvl="0" marL="0" rtl="0" algn="l">
              <a:spcBef>
                <a:spcPts val="1200"/>
              </a:spcBef>
              <a:spcAft>
                <a:spcPts val="0"/>
              </a:spcAft>
              <a:buNone/>
            </a:pPr>
            <a:r>
              <a:rPr b="1" lang="bg"/>
              <a:t>age = 31</a:t>
            </a:r>
            <a:endParaRPr b="1"/>
          </a:p>
          <a:p>
            <a:pPr indent="0" lvl="0" marL="0" rtl="0" algn="l">
              <a:spcBef>
                <a:spcPts val="1200"/>
              </a:spcBef>
              <a:spcAft>
                <a:spcPts val="0"/>
              </a:spcAft>
              <a:buNone/>
            </a:pPr>
            <a:r>
              <a:rPr b="1" lang="bg"/>
              <a:t>passed_ages = [_ for _ in range(1, 31)]</a:t>
            </a:r>
            <a:endParaRPr b="1"/>
          </a:p>
          <a:p>
            <a:pPr indent="0" lvl="0" marL="0" rtl="0" algn="l">
              <a:spcBef>
                <a:spcPts val="1200"/>
              </a:spcBef>
              <a:spcAft>
                <a:spcPts val="0"/>
              </a:spcAft>
              <a:buNone/>
            </a:pPr>
            <a:r>
              <a:rPr b="1" lang="bg"/>
              <a:t>next_three_ages = [3</a:t>
            </a:r>
            <a:r>
              <a:rPr b="1" lang="bg"/>
              <a:t>2</a:t>
            </a:r>
            <a:r>
              <a:rPr b="1" lang="bg"/>
              <a:t>, 3</a:t>
            </a:r>
            <a:r>
              <a:rPr b="1" lang="bg"/>
              <a:t>3</a:t>
            </a:r>
            <a:r>
              <a:rPr b="1" lang="bg"/>
              <a:t>, 34]</a:t>
            </a:r>
            <a:endParaRPr b="1"/>
          </a:p>
          <a:p>
            <a:pPr indent="0" lvl="0" marL="0" rtl="0" algn="l">
              <a:spcBef>
                <a:spcPts val="1200"/>
              </a:spcBef>
              <a:spcAft>
                <a:spcPts val="1200"/>
              </a:spcAft>
              <a:buNone/>
            </a:pPr>
            <a:r>
              <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2" name="Shape 442"/>
        <p:cNvGrpSpPr/>
        <p:nvPr/>
      </p:nvGrpSpPr>
      <p:grpSpPr>
        <a:xfrm>
          <a:off x="0" y="0"/>
          <a:ext cx="0" cy="0"/>
          <a:chOff x="0" y="0"/>
          <a:chExt cx="0" cy="0"/>
        </a:xfrm>
      </p:grpSpPr>
      <p:sp>
        <p:nvSpPr>
          <p:cNvPr id="443" name="Google Shape;443;p44"/>
          <p:cNvSpPr txBox="1"/>
          <p:nvPr>
            <p:ph type="title"/>
          </p:nvPr>
        </p:nvSpPr>
        <p:spPr>
          <a:xfrm>
            <a:off x="1373475" y="0"/>
            <a:ext cx="7030500" cy="550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Mutable objects as parameters</a:t>
            </a:r>
            <a:endParaRPr/>
          </a:p>
        </p:txBody>
      </p:sp>
      <p:sp>
        <p:nvSpPr>
          <p:cNvPr id="444" name="Google Shape;444;p44"/>
          <p:cNvSpPr txBox="1"/>
          <p:nvPr>
            <p:ph idx="1" type="body"/>
          </p:nvPr>
        </p:nvSpPr>
        <p:spPr>
          <a:xfrm>
            <a:off x="1303800" y="599375"/>
            <a:ext cx="7030500" cy="3932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bg">
                <a:solidFill>
                  <a:srgbClr val="1155CC"/>
                </a:solidFill>
              </a:rPr>
              <a:t>def </a:t>
            </a:r>
            <a:r>
              <a:rPr lang="bg">
                <a:solidFill>
                  <a:srgbClr val="2B2B2B"/>
                </a:solidFill>
              </a:rPr>
              <a:t>update_ages(age, passed, future):</a:t>
            </a:r>
            <a:endParaRPr>
              <a:solidFill>
                <a:srgbClr val="2B2B2B"/>
              </a:solidFill>
            </a:endParaRPr>
          </a:p>
          <a:p>
            <a:pPr indent="0" lvl="0" marL="457200" rtl="0" algn="l">
              <a:spcBef>
                <a:spcPts val="1200"/>
              </a:spcBef>
              <a:spcAft>
                <a:spcPts val="0"/>
              </a:spcAft>
              <a:buNone/>
            </a:pPr>
            <a:r>
              <a:rPr lang="bg" sz="1500">
                <a:solidFill>
                  <a:srgbClr val="080808"/>
                </a:solidFill>
                <a:highlight>
                  <a:srgbClr val="FFFFFF"/>
                </a:highlight>
                <a:latin typeface="Courier New"/>
                <a:ea typeface="Courier New"/>
                <a:cs typeface="Courier New"/>
                <a:sym typeface="Courier New"/>
              </a:rPr>
              <a:t>passed.append(age)</a:t>
            </a:r>
            <a:endParaRPr sz="1500">
              <a:solidFill>
                <a:srgbClr val="080808"/>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rPr lang="bg" sz="1500">
                <a:solidFill>
                  <a:srgbClr val="080808"/>
                </a:solidFill>
                <a:highlight>
                  <a:srgbClr val="FFFFFF"/>
                </a:highlight>
                <a:latin typeface="Courier New"/>
                <a:ea typeface="Courier New"/>
                <a:cs typeface="Courier New"/>
                <a:sym typeface="Courier New"/>
              </a:rPr>
              <a:t>age += </a:t>
            </a:r>
            <a:r>
              <a:rPr lang="bg" sz="1500">
                <a:solidFill>
                  <a:srgbClr val="1750EB"/>
                </a:solidFill>
                <a:highlight>
                  <a:srgbClr val="FFFFFF"/>
                </a:highlight>
                <a:latin typeface="Courier New"/>
                <a:ea typeface="Courier New"/>
                <a:cs typeface="Courier New"/>
                <a:sym typeface="Courier New"/>
              </a:rPr>
              <a:t>1</a:t>
            </a:r>
            <a:endParaRPr sz="1500">
              <a:solidFill>
                <a:srgbClr val="1750EB"/>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rPr lang="bg" sz="1500">
                <a:solidFill>
                  <a:srgbClr val="080808"/>
                </a:solidFill>
                <a:highlight>
                  <a:srgbClr val="FFFFFF"/>
                </a:highlight>
                <a:latin typeface="Courier New"/>
                <a:ea typeface="Courier New"/>
                <a:cs typeface="Courier New"/>
                <a:sym typeface="Courier New"/>
              </a:rPr>
              <a:t>future = [age + x </a:t>
            </a:r>
            <a:r>
              <a:rPr lang="bg" sz="1500">
                <a:solidFill>
                  <a:srgbClr val="0033B3"/>
                </a:solidFill>
                <a:highlight>
                  <a:srgbClr val="FFFFFF"/>
                </a:highlight>
                <a:latin typeface="Courier New"/>
                <a:ea typeface="Courier New"/>
                <a:cs typeface="Courier New"/>
                <a:sym typeface="Courier New"/>
              </a:rPr>
              <a:t>for </a:t>
            </a:r>
            <a:r>
              <a:rPr lang="bg" sz="1500">
                <a:solidFill>
                  <a:srgbClr val="080808"/>
                </a:solidFill>
                <a:highlight>
                  <a:srgbClr val="FFFFFF"/>
                </a:highlight>
                <a:latin typeface="Courier New"/>
                <a:ea typeface="Courier New"/>
                <a:cs typeface="Courier New"/>
                <a:sym typeface="Courier New"/>
              </a:rPr>
              <a:t>x </a:t>
            </a:r>
            <a:r>
              <a:rPr lang="bg" sz="1500">
                <a:solidFill>
                  <a:srgbClr val="0033B3"/>
                </a:solidFill>
                <a:highlight>
                  <a:srgbClr val="FFFFFF"/>
                </a:highlight>
                <a:latin typeface="Courier New"/>
                <a:ea typeface="Courier New"/>
                <a:cs typeface="Courier New"/>
                <a:sym typeface="Courier New"/>
              </a:rPr>
              <a:t>in </a:t>
            </a:r>
            <a:r>
              <a:rPr lang="bg" sz="1500">
                <a:solidFill>
                  <a:srgbClr val="000080"/>
                </a:solidFill>
                <a:highlight>
                  <a:srgbClr val="FFFFFF"/>
                </a:highlight>
                <a:latin typeface="Courier New"/>
                <a:ea typeface="Courier New"/>
                <a:cs typeface="Courier New"/>
                <a:sym typeface="Courier New"/>
              </a:rPr>
              <a:t>range</a:t>
            </a:r>
            <a:r>
              <a:rPr lang="bg" sz="1500">
                <a:solidFill>
                  <a:srgbClr val="080808"/>
                </a:solidFill>
                <a:highlight>
                  <a:srgbClr val="FFFFFF"/>
                </a:highlight>
                <a:latin typeface="Courier New"/>
                <a:ea typeface="Courier New"/>
                <a:cs typeface="Courier New"/>
                <a:sym typeface="Courier New"/>
              </a:rPr>
              <a:t>(</a:t>
            </a:r>
            <a:r>
              <a:rPr lang="bg" sz="1500">
                <a:solidFill>
                  <a:srgbClr val="1750EB"/>
                </a:solidFill>
                <a:highlight>
                  <a:srgbClr val="FFFFFF"/>
                </a:highlight>
                <a:latin typeface="Courier New"/>
                <a:ea typeface="Courier New"/>
                <a:cs typeface="Courier New"/>
                <a:sym typeface="Courier New"/>
              </a:rPr>
              <a:t>1</a:t>
            </a:r>
            <a:r>
              <a:rPr lang="bg" sz="1500">
                <a:solidFill>
                  <a:srgbClr val="080808"/>
                </a:solidFill>
                <a:highlight>
                  <a:srgbClr val="FFFFFF"/>
                </a:highlight>
                <a:latin typeface="Courier New"/>
                <a:ea typeface="Courier New"/>
                <a:cs typeface="Courier New"/>
                <a:sym typeface="Courier New"/>
              </a:rPr>
              <a:t>, </a:t>
            </a:r>
            <a:r>
              <a:rPr lang="bg" sz="1500">
                <a:solidFill>
                  <a:srgbClr val="1750EB"/>
                </a:solidFill>
                <a:highlight>
                  <a:srgbClr val="FFFFFF"/>
                </a:highlight>
                <a:latin typeface="Courier New"/>
                <a:ea typeface="Courier New"/>
                <a:cs typeface="Courier New"/>
                <a:sym typeface="Courier New"/>
              </a:rPr>
              <a:t>4</a:t>
            </a:r>
            <a:r>
              <a:rPr lang="bg" sz="1500">
                <a:solidFill>
                  <a:srgbClr val="080808"/>
                </a:solidFill>
                <a:highlight>
                  <a:srgbClr val="FFFFFF"/>
                </a:highlight>
                <a:latin typeface="Courier New"/>
                <a:ea typeface="Courier New"/>
                <a:cs typeface="Courier New"/>
                <a:sym typeface="Courier New"/>
              </a:rPr>
              <a:t>)]</a:t>
            </a:r>
            <a:endParaRPr sz="1500">
              <a:solidFill>
                <a:srgbClr val="080808"/>
              </a:solidFill>
              <a:highlight>
                <a:srgbClr val="FFFFFF"/>
              </a:highlight>
              <a:latin typeface="Courier New"/>
              <a:ea typeface="Courier New"/>
              <a:cs typeface="Courier New"/>
              <a:sym typeface="Courier New"/>
            </a:endParaRPr>
          </a:p>
          <a:p>
            <a:pPr indent="0" lvl="0" marL="457200" rtl="0" algn="l">
              <a:spcBef>
                <a:spcPts val="1200"/>
              </a:spcBef>
              <a:spcAft>
                <a:spcPts val="0"/>
              </a:spcAft>
              <a:buNone/>
            </a:pPr>
            <a:r>
              <a:rPr lang="bg" sz="1500">
                <a:solidFill>
                  <a:srgbClr val="000080"/>
                </a:solidFill>
                <a:highlight>
                  <a:srgbClr val="FFFFFF"/>
                </a:highlight>
                <a:latin typeface="Courier New"/>
                <a:ea typeface="Courier New"/>
                <a:cs typeface="Courier New"/>
                <a:sym typeface="Courier New"/>
              </a:rPr>
              <a:t>print</a:t>
            </a:r>
            <a:r>
              <a:rPr lang="bg" sz="1500">
                <a:solidFill>
                  <a:srgbClr val="080808"/>
                </a:solidFill>
                <a:highlight>
                  <a:srgbClr val="FFFFFF"/>
                </a:highlight>
                <a:latin typeface="Courier New"/>
                <a:ea typeface="Courier New"/>
                <a:cs typeface="Courier New"/>
                <a:sym typeface="Courier New"/>
              </a:rPr>
              <a:t>(age, future)</a:t>
            </a:r>
            <a:endParaRPr>
              <a:solidFill>
                <a:srgbClr val="2B2B2B"/>
              </a:solidFill>
            </a:endParaRPr>
          </a:p>
          <a:p>
            <a:pPr indent="0" lvl="0" marL="0" rtl="0" algn="l">
              <a:spcBef>
                <a:spcPts val="1200"/>
              </a:spcBef>
              <a:spcAft>
                <a:spcPts val="0"/>
              </a:spcAft>
              <a:buNone/>
            </a:pPr>
            <a:r>
              <a:t/>
            </a:r>
            <a:endParaRPr>
              <a:solidFill>
                <a:srgbClr val="2B2B2B"/>
              </a:solidFill>
            </a:endParaRPr>
          </a:p>
          <a:p>
            <a:pPr indent="0" lvl="0" marL="0" rtl="0" algn="l">
              <a:spcBef>
                <a:spcPts val="1200"/>
              </a:spcBef>
              <a:spcAft>
                <a:spcPts val="0"/>
              </a:spcAft>
              <a:buNone/>
            </a:pPr>
            <a:r>
              <a:rPr lang="bg">
                <a:solidFill>
                  <a:srgbClr val="2B2B2B"/>
                </a:solidFill>
              </a:rPr>
              <a:t>update_ages(age, passed_ages, next_three_ages)</a:t>
            </a:r>
            <a:endParaRPr>
              <a:solidFill>
                <a:srgbClr val="2B2B2B"/>
              </a:solidFill>
            </a:endParaRPr>
          </a:p>
          <a:p>
            <a:pPr indent="0" lvl="0" marL="0" rtl="0" algn="l">
              <a:spcBef>
                <a:spcPts val="1200"/>
              </a:spcBef>
              <a:spcAft>
                <a:spcPts val="0"/>
              </a:spcAft>
              <a:buNone/>
            </a:pPr>
            <a:r>
              <a:rPr lang="bg">
                <a:solidFill>
                  <a:srgbClr val="2B2B2B"/>
                </a:solidFill>
              </a:rPr>
              <a:t>print(age)</a:t>
            </a:r>
            <a:endParaRPr>
              <a:solidFill>
                <a:srgbClr val="2B2B2B"/>
              </a:solidFill>
            </a:endParaRPr>
          </a:p>
          <a:p>
            <a:pPr indent="0" lvl="0" marL="0" rtl="0" algn="l">
              <a:spcBef>
                <a:spcPts val="1200"/>
              </a:spcBef>
              <a:spcAft>
                <a:spcPts val="0"/>
              </a:spcAft>
              <a:buNone/>
            </a:pPr>
            <a:r>
              <a:rPr lang="bg">
                <a:solidFill>
                  <a:srgbClr val="2B2B2B"/>
                </a:solidFill>
              </a:rPr>
              <a:t>&gt;&gt;&gt; 31</a:t>
            </a:r>
            <a:endParaRPr>
              <a:solidFill>
                <a:srgbClr val="2B2B2B"/>
              </a:solidFill>
            </a:endParaRPr>
          </a:p>
          <a:p>
            <a:pPr indent="0" lvl="0" marL="0" rtl="0" algn="l">
              <a:spcBef>
                <a:spcPts val="1200"/>
              </a:spcBef>
              <a:spcAft>
                <a:spcPts val="0"/>
              </a:spcAft>
              <a:buNone/>
            </a:pPr>
            <a:r>
              <a:rPr lang="bg">
                <a:solidFill>
                  <a:srgbClr val="2B2B2B"/>
                </a:solidFill>
              </a:rPr>
              <a:t>print(passed_ages)</a:t>
            </a:r>
            <a:endParaRPr>
              <a:solidFill>
                <a:srgbClr val="2B2B2B"/>
              </a:solidFill>
            </a:endParaRPr>
          </a:p>
          <a:p>
            <a:pPr indent="0" lvl="0" marL="0" rtl="0" algn="l">
              <a:spcBef>
                <a:spcPts val="1200"/>
              </a:spcBef>
              <a:spcAft>
                <a:spcPts val="0"/>
              </a:spcAft>
              <a:buNone/>
            </a:pPr>
            <a:r>
              <a:rPr lang="bg">
                <a:solidFill>
                  <a:srgbClr val="2B2B2B"/>
                </a:solidFill>
              </a:rPr>
              <a:t>&gt;&gt;&gt; [...., 31]</a:t>
            </a:r>
            <a:endParaRPr>
              <a:solidFill>
                <a:srgbClr val="2B2B2B"/>
              </a:solidFill>
            </a:endParaRPr>
          </a:p>
          <a:p>
            <a:pPr indent="0" lvl="0" marL="0" rtl="0" algn="l">
              <a:spcBef>
                <a:spcPts val="1200"/>
              </a:spcBef>
              <a:spcAft>
                <a:spcPts val="0"/>
              </a:spcAft>
              <a:buNone/>
            </a:pPr>
            <a:r>
              <a:rPr lang="bg">
                <a:solidFill>
                  <a:srgbClr val="2B2B2B"/>
                </a:solidFill>
              </a:rPr>
              <a:t>print(future)</a:t>
            </a:r>
            <a:endParaRPr>
              <a:solidFill>
                <a:srgbClr val="2B2B2B"/>
              </a:solidFill>
            </a:endParaRPr>
          </a:p>
          <a:p>
            <a:pPr indent="0" lvl="0" marL="0" rtl="0" algn="l">
              <a:spcBef>
                <a:spcPts val="1200"/>
              </a:spcBef>
              <a:spcAft>
                <a:spcPts val="0"/>
              </a:spcAft>
              <a:buNone/>
            </a:pPr>
            <a:r>
              <a:rPr lang="bg">
                <a:solidFill>
                  <a:srgbClr val="2B2B2B"/>
                </a:solidFill>
              </a:rPr>
              <a:t>&gt;&gt;&gt; [32, 33, 34]</a:t>
            </a:r>
            <a:endParaRPr>
              <a:solidFill>
                <a:srgbClr val="2B2B2B"/>
              </a:solidFill>
            </a:endParaRPr>
          </a:p>
          <a:p>
            <a:pPr indent="0" lvl="0" marL="0" rtl="0" algn="l">
              <a:spcBef>
                <a:spcPts val="1200"/>
              </a:spcBef>
              <a:spcAft>
                <a:spcPts val="1200"/>
              </a:spcAft>
              <a:buNone/>
            </a:pPr>
            <a:r>
              <a:t/>
            </a:r>
            <a:endParaRPr>
              <a:solidFill>
                <a:srgbClr val="2B2B2B"/>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5"/>
          <p:cNvSpPr txBox="1"/>
          <p:nvPr>
            <p:ph idx="1" type="body"/>
          </p:nvPr>
        </p:nvSpPr>
        <p:spPr>
          <a:xfrm>
            <a:off x="1303800" y="202125"/>
            <a:ext cx="7030500" cy="43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By default if a function doesn’t define </a:t>
            </a:r>
            <a:r>
              <a:rPr b="1" lang="bg"/>
              <a:t>return value, </a:t>
            </a:r>
            <a:r>
              <a:rPr lang="bg"/>
              <a:t>it return </a:t>
            </a:r>
            <a:r>
              <a:rPr b="1" lang="bg"/>
              <a:t>None.</a:t>
            </a:r>
            <a:endParaRPr b="1"/>
          </a:p>
          <a:p>
            <a:pPr indent="0" lvl="0" marL="0" rtl="0" algn="l">
              <a:spcBef>
                <a:spcPts val="1200"/>
              </a:spcBef>
              <a:spcAft>
                <a:spcPts val="0"/>
              </a:spcAft>
              <a:buNone/>
            </a:pPr>
            <a:r>
              <a:rPr b="1" lang="bg"/>
              <a:t>def </a:t>
            </a:r>
            <a:r>
              <a:rPr lang="bg"/>
              <a:t>some_function():</a:t>
            </a:r>
            <a:endParaRPr/>
          </a:p>
          <a:p>
            <a:pPr indent="0" lvl="0" marL="0" rtl="0" algn="l">
              <a:spcBef>
                <a:spcPts val="1200"/>
              </a:spcBef>
              <a:spcAft>
                <a:spcPts val="0"/>
              </a:spcAft>
              <a:buNone/>
            </a:pPr>
            <a:r>
              <a:rPr lang="bg"/>
              <a:t>	# body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bg"/>
              <a:t>result = some_function() —&gt; None</a:t>
            </a:r>
            <a:endParaRPr/>
          </a:p>
          <a:p>
            <a:pPr indent="0" lvl="0" marL="0" rtl="0" algn="l">
              <a:spcBef>
                <a:spcPts val="1200"/>
              </a:spcBef>
              <a:spcAft>
                <a:spcPts val="0"/>
              </a:spcAft>
              <a:buNone/>
            </a:pPr>
            <a:r>
              <a:rPr lang="bg"/>
              <a:t>which is the same as </a:t>
            </a:r>
            <a:endParaRPr/>
          </a:p>
          <a:p>
            <a:pPr indent="0" lvl="0" marL="0" rtl="0" algn="l">
              <a:spcBef>
                <a:spcPts val="1200"/>
              </a:spcBef>
              <a:spcAft>
                <a:spcPts val="0"/>
              </a:spcAft>
              <a:buNone/>
            </a:pPr>
            <a:r>
              <a:rPr b="1" lang="bg"/>
              <a:t>def </a:t>
            </a:r>
            <a:r>
              <a:rPr lang="bg"/>
              <a:t>some_function():</a:t>
            </a:r>
            <a:endParaRPr/>
          </a:p>
          <a:p>
            <a:pPr indent="0" lvl="0" marL="0" rtl="0" algn="l">
              <a:spcBef>
                <a:spcPts val="1200"/>
              </a:spcBef>
              <a:spcAft>
                <a:spcPts val="0"/>
              </a:spcAft>
              <a:buNone/>
            </a:pPr>
            <a:r>
              <a:rPr lang="bg"/>
              <a:t>	# body</a:t>
            </a:r>
            <a:endParaRPr/>
          </a:p>
          <a:p>
            <a:pPr indent="0" lvl="0" marL="0" rtl="0" algn="l">
              <a:spcBef>
                <a:spcPts val="1200"/>
              </a:spcBef>
              <a:spcAft>
                <a:spcPts val="0"/>
              </a:spcAft>
              <a:buNone/>
            </a:pPr>
            <a:r>
              <a:rPr lang="bg"/>
              <a:t>	return</a:t>
            </a:r>
            <a:endParaRPr/>
          </a:p>
          <a:p>
            <a:pPr indent="0" lvl="0" marL="0" rtl="0" algn="l">
              <a:spcBef>
                <a:spcPts val="1200"/>
              </a:spcBef>
              <a:spcAft>
                <a:spcPts val="1200"/>
              </a:spcAft>
              <a:buNone/>
            </a:pPr>
            <a:r>
              <a:rPr lang="bg"/>
              <a:t>result = some_function() —&gt; None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6"/>
          <p:cNvSpPr txBox="1"/>
          <p:nvPr>
            <p:ph type="title"/>
          </p:nvPr>
        </p:nvSpPr>
        <p:spPr>
          <a:xfrm>
            <a:off x="1303800" y="89175"/>
            <a:ext cx="7030500" cy="526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Scope in functions</a:t>
            </a:r>
            <a:endParaRPr/>
          </a:p>
        </p:txBody>
      </p:sp>
      <p:sp>
        <p:nvSpPr>
          <p:cNvPr id="455" name="Google Shape;455;p46"/>
          <p:cNvSpPr txBox="1"/>
          <p:nvPr>
            <p:ph idx="1" type="body"/>
          </p:nvPr>
        </p:nvSpPr>
        <p:spPr>
          <a:xfrm>
            <a:off x="1303800" y="615375"/>
            <a:ext cx="7030500" cy="3916200"/>
          </a:xfrm>
          <a:prstGeom prst="rect">
            <a:avLst/>
          </a:prstGeom>
        </p:spPr>
        <p:txBody>
          <a:bodyPr anchorCtr="0" anchor="t" bIns="91425" lIns="91425" spcFirstLastPara="1" rIns="91425" wrap="square" tIns="91425">
            <a:normAutofit/>
          </a:bodyPr>
          <a:lstStyle/>
          <a:p>
            <a:pPr indent="0" lvl="0" marL="0" rtl="0" algn="just">
              <a:lnSpc>
                <a:spcPct val="152727"/>
              </a:lnSpc>
              <a:spcBef>
                <a:spcPts val="1200"/>
              </a:spcBef>
              <a:spcAft>
                <a:spcPts val="0"/>
              </a:spcAft>
              <a:buNone/>
            </a:pPr>
            <a:r>
              <a:rPr lang="bg" sz="1200">
                <a:solidFill>
                  <a:srgbClr val="222222"/>
                </a:solidFill>
                <a:highlight>
                  <a:srgbClr val="FFFFFF"/>
                </a:highlight>
                <a:latin typeface="Arial"/>
                <a:ea typeface="Arial"/>
                <a:cs typeface="Arial"/>
                <a:sym typeface="Arial"/>
              </a:rPr>
              <a:t>A </a:t>
            </a:r>
            <a:r>
              <a:rPr i="1" lang="bg" sz="1200">
                <a:solidFill>
                  <a:srgbClr val="222222"/>
                </a:solidFill>
                <a:highlight>
                  <a:srgbClr val="FFFFFF"/>
                </a:highlight>
                <a:latin typeface="Arial"/>
                <a:ea typeface="Arial"/>
                <a:cs typeface="Arial"/>
                <a:sym typeface="Arial"/>
              </a:rPr>
              <a:t>scope</a:t>
            </a:r>
            <a:r>
              <a:rPr lang="bg" sz="1200">
                <a:solidFill>
                  <a:srgbClr val="222222"/>
                </a:solidFill>
                <a:highlight>
                  <a:srgbClr val="FFFFFF"/>
                </a:highlight>
                <a:latin typeface="Arial"/>
                <a:ea typeface="Arial"/>
                <a:cs typeface="Arial"/>
                <a:sym typeface="Arial"/>
              </a:rPr>
              <a:t> is a textual region of a Python program where a namespace is directly accessible. “Directly accessible” here means that an unqualified reference to a name attempts to find the name in the namespace.</a:t>
            </a:r>
            <a:endParaRPr sz="1200">
              <a:solidFill>
                <a:srgbClr val="222222"/>
              </a:solidFill>
              <a:highlight>
                <a:srgbClr val="FFFFFF"/>
              </a:highlight>
              <a:latin typeface="Arial"/>
              <a:ea typeface="Arial"/>
              <a:cs typeface="Arial"/>
              <a:sym typeface="Arial"/>
            </a:endParaRPr>
          </a:p>
          <a:p>
            <a:pPr indent="0" lvl="0" marL="0" rtl="0" algn="just">
              <a:lnSpc>
                <a:spcPct val="152727"/>
              </a:lnSpc>
              <a:spcBef>
                <a:spcPts val="1200"/>
              </a:spcBef>
              <a:spcAft>
                <a:spcPts val="0"/>
              </a:spcAft>
              <a:buNone/>
            </a:pPr>
            <a:r>
              <a:rPr lang="bg" sz="1200">
                <a:solidFill>
                  <a:srgbClr val="222222"/>
                </a:solidFill>
                <a:highlight>
                  <a:srgbClr val="FFFFFF"/>
                </a:highlight>
                <a:latin typeface="Arial"/>
                <a:ea typeface="Arial"/>
                <a:cs typeface="Arial"/>
                <a:sym typeface="Arial"/>
              </a:rPr>
              <a:t>Although scopes are determined statically, they are used dynamically. At any time during execution, there are 3 or 4 nested scopes whose namespaces are directly accessible:</a:t>
            </a:r>
            <a:endParaRPr sz="1200">
              <a:solidFill>
                <a:srgbClr val="222222"/>
              </a:solidFill>
              <a:highlight>
                <a:srgbClr val="FFFFFF"/>
              </a:highlight>
              <a:latin typeface="Arial"/>
              <a:ea typeface="Arial"/>
              <a:cs typeface="Arial"/>
              <a:sym typeface="Arial"/>
            </a:endParaRPr>
          </a:p>
          <a:p>
            <a:pPr indent="-304800" lvl="0" marL="457200" rtl="0" algn="just">
              <a:lnSpc>
                <a:spcPct val="130000"/>
              </a:lnSpc>
              <a:spcBef>
                <a:spcPts val="120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the innermost scope, which is searched first, contains the local names</a:t>
            </a:r>
            <a:endParaRPr sz="1200">
              <a:solidFill>
                <a:srgbClr val="222222"/>
              </a:solidFill>
              <a:highlight>
                <a:srgbClr val="FFFFFF"/>
              </a:highlight>
              <a:latin typeface="Arial"/>
              <a:ea typeface="Arial"/>
              <a:cs typeface="Arial"/>
              <a:sym typeface="Arial"/>
            </a:endParaRPr>
          </a:p>
          <a:p>
            <a:pPr indent="-304800" lvl="0" marL="457200" rtl="0" algn="just">
              <a:lnSpc>
                <a:spcPct val="130000"/>
              </a:lnSpc>
              <a:spcBef>
                <a:spcPts val="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the scopes of any enclosing functions, which are searched starting with the nearest enclosing scope, contains non-local, but also non-global names</a:t>
            </a:r>
            <a:endParaRPr sz="1200">
              <a:solidFill>
                <a:srgbClr val="222222"/>
              </a:solidFill>
              <a:highlight>
                <a:srgbClr val="FFFFFF"/>
              </a:highlight>
              <a:latin typeface="Arial"/>
              <a:ea typeface="Arial"/>
              <a:cs typeface="Arial"/>
              <a:sym typeface="Arial"/>
            </a:endParaRPr>
          </a:p>
          <a:p>
            <a:pPr indent="-304800" lvl="0" marL="457200" rtl="0" algn="just">
              <a:lnSpc>
                <a:spcPct val="130000"/>
              </a:lnSpc>
              <a:spcBef>
                <a:spcPts val="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the next-to-last scope contains the current module’s global names</a:t>
            </a:r>
            <a:endParaRPr sz="1200">
              <a:solidFill>
                <a:srgbClr val="222222"/>
              </a:solidFill>
              <a:highlight>
                <a:srgbClr val="FFFFFF"/>
              </a:highlight>
              <a:latin typeface="Arial"/>
              <a:ea typeface="Arial"/>
              <a:cs typeface="Arial"/>
              <a:sym typeface="Arial"/>
            </a:endParaRPr>
          </a:p>
          <a:p>
            <a:pPr indent="-304800" lvl="0" marL="457200" rtl="0" algn="just">
              <a:lnSpc>
                <a:spcPct val="130000"/>
              </a:lnSpc>
              <a:spcBef>
                <a:spcPts val="0"/>
              </a:spcBef>
              <a:spcAft>
                <a:spcPts val="0"/>
              </a:spcAft>
              <a:buClr>
                <a:srgbClr val="222222"/>
              </a:buClr>
              <a:buSzPts val="1200"/>
              <a:buFont typeface="Arial"/>
              <a:buChar char="●"/>
            </a:pPr>
            <a:r>
              <a:rPr lang="bg" sz="1200">
                <a:solidFill>
                  <a:srgbClr val="222222"/>
                </a:solidFill>
                <a:highlight>
                  <a:srgbClr val="FFFFFF"/>
                </a:highlight>
                <a:latin typeface="Arial"/>
                <a:ea typeface="Arial"/>
                <a:cs typeface="Arial"/>
                <a:sym typeface="Arial"/>
              </a:rPr>
              <a:t>the outermost scope (searched last) is the namespace containing built-in names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7"/>
          <p:cNvSpPr txBox="1"/>
          <p:nvPr>
            <p:ph idx="1" type="body"/>
          </p:nvPr>
        </p:nvSpPr>
        <p:spPr>
          <a:xfrm>
            <a:off x="1303800" y="91975"/>
            <a:ext cx="7030500" cy="4867500"/>
          </a:xfrm>
          <a:prstGeom prst="rect">
            <a:avLst/>
          </a:prstGeom>
        </p:spPr>
        <p:txBody>
          <a:bodyPr anchorCtr="0" anchor="t" bIns="91425" lIns="91425" spcFirstLastPara="1" rIns="91425" wrap="square" tIns="91425">
            <a:normAutofit/>
          </a:bodyPr>
          <a:lstStyle/>
          <a:p>
            <a:pPr indent="0" lvl="0" marL="0" rtl="0" algn="just">
              <a:lnSpc>
                <a:spcPct val="152727"/>
              </a:lnSpc>
              <a:spcBef>
                <a:spcPts val="1200"/>
              </a:spcBef>
              <a:spcAft>
                <a:spcPts val="0"/>
              </a:spcAft>
              <a:buNone/>
            </a:pPr>
            <a:r>
              <a:rPr lang="bg" sz="1200">
                <a:solidFill>
                  <a:srgbClr val="222222"/>
                </a:solidFill>
                <a:highlight>
                  <a:srgbClr val="FFFFFF"/>
                </a:highlight>
                <a:latin typeface="Arial"/>
                <a:ea typeface="Arial"/>
                <a:cs typeface="Arial"/>
                <a:sym typeface="Arial"/>
              </a:rPr>
              <a:t>If a name is declared global, then all references and assignments go directly to the middle scope containing the module’s global names. To rebind variables found outside of the innermost scope,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nonlocal</a:t>
            </a:r>
            <a:r>
              <a:rPr lang="bg" sz="1200">
                <a:solidFill>
                  <a:srgbClr val="222222"/>
                </a:solidFill>
                <a:highlight>
                  <a:srgbClr val="FFFFFF"/>
                </a:highlight>
                <a:latin typeface="Arial"/>
                <a:ea typeface="Arial"/>
                <a:cs typeface="Arial"/>
                <a:sym typeface="Arial"/>
              </a:rPr>
              <a:t> statement can be used; if not declared nonlocal, those variables are read-only (an attempt to write to such a variable will simply create a </a:t>
            </a:r>
            <a:r>
              <a:rPr i="1" lang="bg" sz="1200">
                <a:solidFill>
                  <a:srgbClr val="222222"/>
                </a:solidFill>
                <a:highlight>
                  <a:srgbClr val="FFFFFF"/>
                </a:highlight>
                <a:latin typeface="Arial"/>
                <a:ea typeface="Arial"/>
                <a:cs typeface="Arial"/>
                <a:sym typeface="Arial"/>
              </a:rPr>
              <a:t>new</a:t>
            </a:r>
            <a:r>
              <a:rPr lang="bg" sz="1200">
                <a:solidFill>
                  <a:srgbClr val="222222"/>
                </a:solidFill>
                <a:highlight>
                  <a:srgbClr val="FFFFFF"/>
                </a:highlight>
                <a:latin typeface="Arial"/>
                <a:ea typeface="Arial"/>
                <a:cs typeface="Arial"/>
                <a:sym typeface="Arial"/>
              </a:rPr>
              <a:t> local variable in the innermost scope, leaving the identically named outer variable unchanged).	</a:t>
            </a:r>
            <a:endParaRPr sz="1200">
              <a:solidFill>
                <a:srgbClr val="222222"/>
              </a:solidFill>
              <a:highlight>
                <a:srgbClr val="FFFFFF"/>
              </a:highlight>
              <a:latin typeface="Arial"/>
              <a:ea typeface="Arial"/>
              <a:cs typeface="Arial"/>
              <a:sym typeface="Arial"/>
            </a:endParaRPr>
          </a:p>
          <a:p>
            <a:pPr indent="0" lvl="0" marL="0" rtl="0" algn="just">
              <a:lnSpc>
                <a:spcPct val="152727"/>
              </a:lnSpc>
              <a:spcBef>
                <a:spcPts val="1200"/>
              </a:spcBef>
              <a:spcAft>
                <a:spcPts val="0"/>
              </a:spcAft>
              <a:buNone/>
            </a:pPr>
            <a:r>
              <a:rPr lang="bg" sz="1200">
                <a:solidFill>
                  <a:srgbClr val="222222"/>
                </a:solidFill>
                <a:highlight>
                  <a:srgbClr val="FFFFFF"/>
                </a:highlight>
                <a:latin typeface="Arial"/>
                <a:ea typeface="Arial"/>
                <a:cs typeface="Arial"/>
                <a:sym typeface="Arial"/>
              </a:rPr>
              <a:t>Usually, the local scope references the local names of the (textually) current function. Outside functions, the local scope references the same namespace as the global scope: the module’s namespace. Class definitions place yet another namespace in the local scope.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8"/>
          <p:cNvSpPr txBox="1"/>
          <p:nvPr>
            <p:ph idx="1" type="body"/>
          </p:nvPr>
        </p:nvSpPr>
        <p:spPr>
          <a:xfrm>
            <a:off x="1303800" y="106125"/>
            <a:ext cx="7030500" cy="4853400"/>
          </a:xfrm>
          <a:prstGeom prst="rect">
            <a:avLst/>
          </a:prstGeom>
        </p:spPr>
        <p:txBody>
          <a:bodyPr anchorCtr="0" anchor="t" bIns="91425" lIns="91425" spcFirstLastPara="1" rIns="91425" wrap="square" tIns="91425">
            <a:normAutofit/>
          </a:bodyPr>
          <a:lstStyle/>
          <a:p>
            <a:pPr indent="0" lvl="0" marL="0" rtl="0" algn="just">
              <a:lnSpc>
                <a:spcPct val="152727"/>
              </a:lnSpc>
              <a:spcBef>
                <a:spcPts val="1200"/>
              </a:spcBef>
              <a:spcAft>
                <a:spcPts val="0"/>
              </a:spcAft>
              <a:buNone/>
            </a:pPr>
            <a:r>
              <a:rPr lang="bg" sz="1200">
                <a:solidFill>
                  <a:srgbClr val="222222"/>
                </a:solidFill>
                <a:highlight>
                  <a:srgbClr val="FFFFFF"/>
                </a:highlight>
                <a:latin typeface="Arial"/>
                <a:ea typeface="Arial"/>
                <a:cs typeface="Arial"/>
                <a:sym typeface="Arial"/>
              </a:rPr>
              <a:t>It is important to realize that scopes are determined textually: the global scope of a function defined in a module is that module’s namespace, no matter from where or by what alias the function is called. On the other hand, the actual search for names is done dynamically, at run time — however, the language definition is evolving towards static name resolution, at “compile” time, so don’t rely on dynamic name resolution! (In fact, local variables are already determined statically.)</a:t>
            </a:r>
            <a:endParaRPr sz="1200">
              <a:solidFill>
                <a:srgbClr val="222222"/>
              </a:solidFill>
              <a:highlight>
                <a:srgbClr val="FFFFFF"/>
              </a:highlight>
              <a:latin typeface="Arial"/>
              <a:ea typeface="Arial"/>
              <a:cs typeface="Arial"/>
              <a:sym typeface="Arial"/>
            </a:endParaRPr>
          </a:p>
          <a:p>
            <a:pPr indent="0" lvl="0" marL="0" rtl="0" algn="just">
              <a:lnSpc>
                <a:spcPct val="152727"/>
              </a:lnSpc>
              <a:spcBef>
                <a:spcPts val="1200"/>
              </a:spcBef>
              <a:spcAft>
                <a:spcPts val="0"/>
              </a:spcAft>
              <a:buNone/>
            </a:pPr>
            <a:r>
              <a:rPr lang="bg" sz="1200">
                <a:solidFill>
                  <a:srgbClr val="222222"/>
                </a:solidFill>
                <a:highlight>
                  <a:srgbClr val="FFFFFF"/>
                </a:highlight>
                <a:latin typeface="Arial"/>
                <a:ea typeface="Arial"/>
                <a:cs typeface="Arial"/>
                <a:sym typeface="Arial"/>
              </a:rPr>
              <a:t>A special quirk of Python is that – if no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global</a:t>
            </a:r>
            <a:r>
              <a:rPr lang="bg" sz="1200">
                <a:solidFill>
                  <a:srgbClr val="222222"/>
                </a:solidFill>
                <a:highlight>
                  <a:srgbClr val="FFFFFF"/>
                </a:highlight>
                <a:latin typeface="Arial"/>
                <a:ea typeface="Arial"/>
                <a:cs typeface="Arial"/>
                <a:sym typeface="Arial"/>
              </a:rPr>
              <a:t> or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nonlocal</a:t>
            </a:r>
            <a:r>
              <a:rPr lang="bg" sz="1200">
                <a:solidFill>
                  <a:srgbClr val="222222"/>
                </a:solidFill>
                <a:highlight>
                  <a:srgbClr val="FFFFFF"/>
                </a:highlight>
                <a:latin typeface="Arial"/>
                <a:ea typeface="Arial"/>
                <a:cs typeface="Arial"/>
                <a:sym typeface="Arial"/>
              </a:rPr>
              <a:t> statement is in effect – assignments to names always go into the innermost scope. Assignments do not copy data — they just bind names to objects. The same is true for deletions: the statement </a:t>
            </a:r>
            <a:r>
              <a:rPr lang="bg" sz="1150">
                <a:solidFill>
                  <a:srgbClr val="222222"/>
                </a:solidFill>
                <a:highlight>
                  <a:srgbClr val="ECF0F3"/>
                </a:highlight>
                <a:latin typeface="Courier New"/>
                <a:ea typeface="Courier New"/>
                <a:cs typeface="Courier New"/>
                <a:sym typeface="Courier New"/>
              </a:rPr>
              <a:t>del x</a:t>
            </a:r>
            <a:r>
              <a:rPr lang="bg" sz="1200">
                <a:solidFill>
                  <a:srgbClr val="222222"/>
                </a:solidFill>
                <a:highlight>
                  <a:srgbClr val="FFFFFF"/>
                </a:highlight>
                <a:latin typeface="Arial"/>
                <a:ea typeface="Arial"/>
                <a:cs typeface="Arial"/>
                <a:sym typeface="Arial"/>
              </a:rPr>
              <a:t> removes the binding of </a:t>
            </a:r>
            <a:r>
              <a:rPr lang="bg" sz="1150">
                <a:solidFill>
                  <a:srgbClr val="222222"/>
                </a:solidFill>
                <a:highlight>
                  <a:srgbClr val="ECF0F3"/>
                </a:highlight>
                <a:latin typeface="Courier New"/>
                <a:ea typeface="Courier New"/>
                <a:cs typeface="Courier New"/>
                <a:sym typeface="Courier New"/>
              </a:rPr>
              <a:t>x</a:t>
            </a:r>
            <a:r>
              <a:rPr lang="bg" sz="1200">
                <a:solidFill>
                  <a:srgbClr val="222222"/>
                </a:solidFill>
                <a:highlight>
                  <a:srgbClr val="FFFFFF"/>
                </a:highlight>
                <a:latin typeface="Arial"/>
                <a:ea typeface="Arial"/>
                <a:cs typeface="Arial"/>
                <a:sym typeface="Arial"/>
              </a:rPr>
              <a:t> from the namespace referenced by the local scope. In fact, all operations that introduce new names use the local scope: in particular,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import</a:t>
            </a:r>
            <a:r>
              <a:rPr lang="bg" sz="1200">
                <a:solidFill>
                  <a:srgbClr val="222222"/>
                </a:solidFill>
                <a:highlight>
                  <a:srgbClr val="FFFFFF"/>
                </a:highlight>
                <a:latin typeface="Arial"/>
                <a:ea typeface="Arial"/>
                <a:cs typeface="Arial"/>
                <a:sym typeface="Arial"/>
              </a:rPr>
              <a:t> statements and function definitions bind the module or function name in the local scope.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9"/>
          <p:cNvSpPr txBox="1"/>
          <p:nvPr>
            <p:ph idx="1" type="body"/>
          </p:nvPr>
        </p:nvSpPr>
        <p:spPr>
          <a:xfrm>
            <a:off x="1303800" y="106125"/>
            <a:ext cx="7030500" cy="48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global</a:t>
            </a:r>
            <a:r>
              <a:rPr lang="bg" sz="1200">
                <a:solidFill>
                  <a:srgbClr val="222222"/>
                </a:solidFill>
                <a:highlight>
                  <a:srgbClr val="FFFFFF"/>
                </a:highlight>
                <a:latin typeface="Arial"/>
                <a:ea typeface="Arial"/>
                <a:cs typeface="Arial"/>
                <a:sym typeface="Arial"/>
              </a:rPr>
              <a:t> statement can be used to indicate that particular variables live in the global scope and should be rebound there; 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nonlocal</a:t>
            </a:r>
            <a:r>
              <a:rPr lang="bg" sz="1200">
                <a:solidFill>
                  <a:srgbClr val="222222"/>
                </a:solidFill>
                <a:highlight>
                  <a:srgbClr val="FFFFFF"/>
                </a:highlight>
                <a:latin typeface="Arial"/>
                <a:ea typeface="Arial"/>
                <a:cs typeface="Arial"/>
                <a:sym typeface="Arial"/>
              </a:rPr>
              <a:t> statement indicates that particular variables live in an enclosing scope and should be rebound there.</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700">
                <a:solidFill>
                  <a:srgbClr val="1A1A1A"/>
                </a:solidFill>
                <a:highlight>
                  <a:srgbClr val="FFFFFF"/>
                </a:highlight>
                <a:latin typeface="Arial"/>
                <a:ea typeface="Arial"/>
                <a:cs typeface="Arial"/>
                <a:sym typeface="Arial"/>
              </a:rPr>
              <a:t>Scopes and Namespaces Example</a:t>
            </a:r>
            <a:endParaRPr sz="1700">
              <a:solidFill>
                <a:srgbClr val="1A1A1A"/>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200">
              <a:solidFill>
                <a:srgbClr val="222222"/>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0"/>
          <p:cNvSpPr txBox="1"/>
          <p:nvPr>
            <p:ph idx="1" type="body"/>
          </p:nvPr>
        </p:nvSpPr>
        <p:spPr>
          <a:xfrm>
            <a:off x="1303800" y="162725"/>
            <a:ext cx="7030500" cy="49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sz="1150">
                <a:solidFill>
                  <a:srgbClr val="00702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6287E"/>
                </a:solidFill>
                <a:highlight>
                  <a:srgbClr val="EEFFCC"/>
                </a:highlight>
                <a:latin typeface="Courier New"/>
                <a:ea typeface="Courier New"/>
                <a:cs typeface="Courier New"/>
                <a:sym typeface="Courier New"/>
              </a:rPr>
              <a:t>scope_test</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702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6287E"/>
                </a:solidFill>
                <a:highlight>
                  <a:srgbClr val="EEFFCC"/>
                </a:highlight>
                <a:latin typeface="Courier New"/>
                <a:ea typeface="Courier New"/>
                <a:cs typeface="Courier New"/>
                <a:sym typeface="Courier New"/>
              </a:rPr>
              <a:t>do_local</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spam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4070A0"/>
                </a:solidFill>
                <a:highlight>
                  <a:srgbClr val="EEFFCC"/>
                </a:highlight>
                <a:latin typeface="Courier New"/>
                <a:ea typeface="Courier New"/>
                <a:cs typeface="Courier New"/>
                <a:sym typeface="Courier New"/>
              </a:rPr>
              <a:t>"local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702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6287E"/>
                </a:solidFill>
                <a:highlight>
                  <a:srgbClr val="EEFFCC"/>
                </a:highlight>
                <a:latin typeface="Courier New"/>
                <a:ea typeface="Courier New"/>
                <a:cs typeface="Courier New"/>
                <a:sym typeface="Courier New"/>
              </a:rPr>
              <a:t>do_nonlocal</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7020"/>
                </a:solidFill>
                <a:highlight>
                  <a:srgbClr val="EEFFCC"/>
                </a:highlight>
                <a:latin typeface="Courier New"/>
                <a:ea typeface="Courier New"/>
                <a:cs typeface="Courier New"/>
                <a:sym typeface="Courier New"/>
              </a:rPr>
              <a:t>nonlocal</a:t>
            </a:r>
            <a:r>
              <a:rPr lang="bg" sz="1150">
                <a:solidFill>
                  <a:srgbClr val="333333"/>
                </a:solidFill>
                <a:highlight>
                  <a:srgbClr val="EEFFCC"/>
                </a:highlight>
                <a:latin typeface="Courier New"/>
                <a:ea typeface="Courier New"/>
                <a:cs typeface="Courier New"/>
                <a:sym typeface="Courier New"/>
              </a:rPr>
              <a:t>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spam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4070A0"/>
                </a:solidFill>
                <a:highlight>
                  <a:srgbClr val="EEFFCC"/>
                </a:highlight>
                <a:latin typeface="Courier New"/>
                <a:ea typeface="Courier New"/>
                <a:cs typeface="Courier New"/>
                <a:sym typeface="Courier New"/>
              </a:rPr>
              <a:t>"nonlocal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7020"/>
                </a:solidFill>
                <a:highlight>
                  <a:srgbClr val="EEFFCC"/>
                </a:highlight>
                <a:latin typeface="Courier New"/>
                <a:ea typeface="Courier New"/>
                <a:cs typeface="Courier New"/>
                <a:sym typeface="Courier New"/>
              </a:rPr>
              <a:t>def</a:t>
            </a:r>
            <a:r>
              <a:rPr lang="bg" sz="1150">
                <a:solidFill>
                  <a:srgbClr val="333333"/>
                </a:solidFill>
                <a:highlight>
                  <a:srgbClr val="EEFFCC"/>
                </a:highlight>
                <a:latin typeface="Courier New"/>
                <a:ea typeface="Courier New"/>
                <a:cs typeface="Courier New"/>
                <a:sym typeface="Courier New"/>
              </a:rPr>
              <a:t> </a:t>
            </a:r>
            <a:r>
              <a:rPr lang="bg" sz="1150">
                <a:solidFill>
                  <a:srgbClr val="06287E"/>
                </a:solidFill>
                <a:highlight>
                  <a:srgbClr val="EEFFCC"/>
                </a:highlight>
                <a:latin typeface="Courier New"/>
                <a:ea typeface="Courier New"/>
                <a:cs typeface="Courier New"/>
                <a:sym typeface="Courier New"/>
              </a:rPr>
              <a:t>do_global</a:t>
            </a:r>
            <a:r>
              <a:rPr lang="bg" sz="1150">
                <a:solidFill>
                  <a:srgbClr val="333333"/>
                </a:solidFill>
                <a:highlight>
                  <a:srgbClr val="EEFFCC"/>
                </a:highlight>
                <a:latin typeface="Courier New"/>
                <a:ea typeface="Courier New"/>
                <a:cs typeface="Courier New"/>
                <a:sym typeface="Courier New"/>
              </a:rPr>
              <a:t>():</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b="1" lang="bg" sz="1150">
                <a:solidFill>
                  <a:srgbClr val="007020"/>
                </a:solidFill>
                <a:highlight>
                  <a:srgbClr val="EEFFCC"/>
                </a:highlight>
                <a:latin typeface="Courier New"/>
                <a:ea typeface="Courier New"/>
                <a:cs typeface="Courier New"/>
                <a:sym typeface="Courier New"/>
              </a:rPr>
              <a:t>global</a:t>
            </a:r>
            <a:r>
              <a:rPr lang="bg" sz="1150">
                <a:solidFill>
                  <a:srgbClr val="333333"/>
                </a:solidFill>
                <a:highlight>
                  <a:srgbClr val="EEFFCC"/>
                </a:highlight>
                <a:latin typeface="Courier New"/>
                <a:ea typeface="Courier New"/>
                <a:cs typeface="Courier New"/>
                <a:sym typeface="Courier New"/>
              </a:rPr>
              <a:t> spam</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spam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4070A0"/>
                </a:solidFill>
                <a:highlight>
                  <a:srgbClr val="EEFFCC"/>
                </a:highlight>
                <a:latin typeface="Courier New"/>
                <a:ea typeface="Courier New"/>
                <a:cs typeface="Courier New"/>
                <a:sym typeface="Courier New"/>
              </a:rPr>
              <a:t>"global spam"</a:t>
            </a:r>
            <a:endParaRPr sz="1150">
              <a:solidFill>
                <a:srgbClr val="4070A0"/>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rPr lang="bg"/>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1"/>
          <p:cNvSpPr txBox="1"/>
          <p:nvPr>
            <p:ph idx="1" type="body"/>
          </p:nvPr>
        </p:nvSpPr>
        <p:spPr>
          <a:xfrm>
            <a:off x="1303800" y="99050"/>
            <a:ext cx="7030500" cy="48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333333"/>
                </a:solidFill>
                <a:highlight>
                  <a:srgbClr val="EEFFCC"/>
                </a:highlight>
                <a:latin typeface="Courier New"/>
                <a:ea typeface="Courier New"/>
                <a:cs typeface="Courier New"/>
                <a:sym typeface="Courier New"/>
              </a:rPr>
              <a:t>   spam </a:t>
            </a:r>
            <a:r>
              <a:rPr lang="bg" sz="1150">
                <a:solidFill>
                  <a:srgbClr val="666666"/>
                </a:solidFill>
                <a:highlight>
                  <a:srgbClr val="EEFFCC"/>
                </a:highlight>
                <a:latin typeface="Courier New"/>
                <a:ea typeface="Courier New"/>
                <a:cs typeface="Courier New"/>
                <a:sym typeface="Courier New"/>
              </a:rPr>
              <a:t>=</a:t>
            </a:r>
            <a:r>
              <a:rPr lang="bg" sz="1150">
                <a:solidFill>
                  <a:srgbClr val="333333"/>
                </a:solidFill>
                <a:highlight>
                  <a:srgbClr val="EEFFCC"/>
                </a:highlight>
                <a:latin typeface="Courier New"/>
                <a:ea typeface="Courier New"/>
                <a:cs typeface="Courier New"/>
                <a:sym typeface="Courier New"/>
              </a:rPr>
              <a:t> </a:t>
            </a:r>
            <a:r>
              <a:rPr lang="bg" sz="1150">
                <a:solidFill>
                  <a:srgbClr val="4070A0"/>
                </a:solidFill>
                <a:highlight>
                  <a:srgbClr val="EEFFCC"/>
                </a:highlight>
                <a:latin typeface="Courier New"/>
                <a:ea typeface="Courier New"/>
                <a:cs typeface="Courier New"/>
                <a:sym typeface="Courier New"/>
              </a:rPr>
              <a:t>"test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do_local()</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7020"/>
                </a:solidFill>
                <a:highlight>
                  <a:srgbClr val="EEFFCC"/>
                </a:highlight>
                <a:latin typeface="Courier New"/>
                <a:ea typeface="Courier New"/>
                <a:cs typeface="Courier New"/>
                <a:sym typeface="Courier New"/>
              </a:rPr>
              <a:t>print</a:t>
            </a:r>
            <a:r>
              <a:rPr lang="bg" sz="1150">
                <a:solidFill>
                  <a:srgbClr val="333333"/>
                </a:solidFill>
                <a:highlight>
                  <a:srgbClr val="EEFFCC"/>
                </a:highlight>
                <a:latin typeface="Courier New"/>
                <a:ea typeface="Courier New"/>
                <a:cs typeface="Courier New"/>
                <a:sym typeface="Courier New"/>
              </a:rPr>
              <a:t>(</a:t>
            </a:r>
            <a:r>
              <a:rPr lang="bg" sz="1150">
                <a:solidFill>
                  <a:srgbClr val="4070A0"/>
                </a:solidFill>
                <a:highlight>
                  <a:srgbClr val="EEFFCC"/>
                </a:highlight>
                <a:latin typeface="Courier New"/>
                <a:ea typeface="Courier New"/>
                <a:cs typeface="Courier New"/>
                <a:sym typeface="Courier New"/>
              </a:rPr>
              <a:t>"After local assignment:"</a:t>
            </a:r>
            <a:r>
              <a:rPr lang="bg" sz="1150">
                <a:solidFill>
                  <a:srgbClr val="333333"/>
                </a:solidFill>
                <a:highlight>
                  <a:srgbClr val="EEFFCC"/>
                </a:highlight>
                <a:latin typeface="Courier New"/>
                <a:ea typeface="Courier New"/>
                <a:cs typeface="Courier New"/>
                <a:sym typeface="Courier New"/>
              </a:rPr>
              <a:t>,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do_nonlocal()</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7020"/>
                </a:solidFill>
                <a:highlight>
                  <a:srgbClr val="EEFFCC"/>
                </a:highlight>
                <a:latin typeface="Courier New"/>
                <a:ea typeface="Courier New"/>
                <a:cs typeface="Courier New"/>
                <a:sym typeface="Courier New"/>
              </a:rPr>
              <a:t>print</a:t>
            </a:r>
            <a:r>
              <a:rPr lang="bg" sz="1150">
                <a:solidFill>
                  <a:srgbClr val="333333"/>
                </a:solidFill>
                <a:highlight>
                  <a:srgbClr val="EEFFCC"/>
                </a:highlight>
                <a:latin typeface="Courier New"/>
                <a:ea typeface="Courier New"/>
                <a:cs typeface="Courier New"/>
                <a:sym typeface="Courier New"/>
              </a:rPr>
              <a:t>(</a:t>
            </a:r>
            <a:r>
              <a:rPr lang="bg" sz="1150">
                <a:solidFill>
                  <a:srgbClr val="4070A0"/>
                </a:solidFill>
                <a:highlight>
                  <a:srgbClr val="EEFFCC"/>
                </a:highlight>
                <a:latin typeface="Courier New"/>
                <a:ea typeface="Courier New"/>
                <a:cs typeface="Courier New"/>
                <a:sym typeface="Courier New"/>
              </a:rPr>
              <a:t>"After nonlocal assignment:"</a:t>
            </a:r>
            <a:r>
              <a:rPr lang="bg" sz="1150">
                <a:solidFill>
                  <a:srgbClr val="333333"/>
                </a:solidFill>
                <a:highlight>
                  <a:srgbClr val="EEFFCC"/>
                </a:highlight>
                <a:latin typeface="Courier New"/>
                <a:ea typeface="Courier New"/>
                <a:cs typeface="Courier New"/>
                <a:sym typeface="Courier New"/>
              </a:rPr>
              <a:t>,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do_global()</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31590"/>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   </a:t>
            </a:r>
            <a:r>
              <a:rPr lang="bg" sz="1150">
                <a:solidFill>
                  <a:srgbClr val="007020"/>
                </a:solidFill>
                <a:highlight>
                  <a:srgbClr val="EEFFCC"/>
                </a:highlight>
                <a:latin typeface="Courier New"/>
                <a:ea typeface="Courier New"/>
                <a:cs typeface="Courier New"/>
                <a:sym typeface="Courier New"/>
              </a:rPr>
              <a:t>print</a:t>
            </a:r>
            <a:r>
              <a:rPr lang="bg" sz="1150">
                <a:solidFill>
                  <a:srgbClr val="333333"/>
                </a:solidFill>
                <a:highlight>
                  <a:srgbClr val="EEFFCC"/>
                </a:highlight>
                <a:latin typeface="Courier New"/>
                <a:ea typeface="Courier New"/>
                <a:cs typeface="Courier New"/>
                <a:sym typeface="Courier New"/>
              </a:rPr>
              <a:t>(</a:t>
            </a:r>
            <a:r>
              <a:rPr lang="bg" sz="1150">
                <a:solidFill>
                  <a:srgbClr val="4070A0"/>
                </a:solidFill>
                <a:highlight>
                  <a:srgbClr val="EEFFCC"/>
                </a:highlight>
                <a:latin typeface="Courier New"/>
                <a:ea typeface="Courier New"/>
                <a:cs typeface="Courier New"/>
                <a:sym typeface="Courier New"/>
              </a:rPr>
              <a:t>"After global assignment:"</a:t>
            </a:r>
            <a:r>
              <a:rPr lang="bg" sz="1150">
                <a:solidFill>
                  <a:srgbClr val="333333"/>
                </a:solidFill>
                <a:highlight>
                  <a:srgbClr val="EEFFCC"/>
                </a:highlight>
                <a:latin typeface="Courier New"/>
                <a:ea typeface="Courier New"/>
                <a:cs typeface="Courier New"/>
                <a:sym typeface="Courier New"/>
              </a:rPr>
              <a:t>,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scope_test()</a:t>
            </a:r>
            <a:endParaRPr sz="1150">
              <a:solidFill>
                <a:srgbClr val="333333"/>
              </a:solidFill>
              <a:highlight>
                <a:srgbClr val="EEFFCC"/>
              </a:highlight>
              <a:latin typeface="Courier New"/>
              <a:ea typeface="Courier New"/>
              <a:cs typeface="Courier New"/>
              <a:sym typeface="Courier New"/>
            </a:endParaRPr>
          </a:p>
          <a:p>
            <a:pPr indent="0" lvl="0" marL="0" marR="50800" rtl="0" algn="l">
              <a:lnSpc>
                <a:spcPct val="131590"/>
              </a:lnSpc>
              <a:spcBef>
                <a:spcPts val="1200"/>
              </a:spcBef>
              <a:spcAft>
                <a:spcPts val="0"/>
              </a:spcAft>
              <a:buNone/>
            </a:pPr>
            <a:r>
              <a:rPr lang="bg" sz="1150">
                <a:solidFill>
                  <a:srgbClr val="007020"/>
                </a:solidFill>
                <a:highlight>
                  <a:srgbClr val="EEFFCC"/>
                </a:highlight>
                <a:latin typeface="Courier New"/>
                <a:ea typeface="Courier New"/>
                <a:cs typeface="Courier New"/>
                <a:sym typeface="Courier New"/>
              </a:rPr>
              <a:t>print</a:t>
            </a:r>
            <a:r>
              <a:rPr lang="bg" sz="1150">
                <a:solidFill>
                  <a:srgbClr val="333333"/>
                </a:solidFill>
                <a:highlight>
                  <a:srgbClr val="EEFFCC"/>
                </a:highlight>
                <a:latin typeface="Courier New"/>
                <a:ea typeface="Courier New"/>
                <a:cs typeface="Courier New"/>
                <a:sym typeface="Courier New"/>
              </a:rPr>
              <a:t>(</a:t>
            </a:r>
            <a:r>
              <a:rPr lang="bg" sz="1150">
                <a:solidFill>
                  <a:srgbClr val="4070A0"/>
                </a:solidFill>
                <a:highlight>
                  <a:srgbClr val="EEFFCC"/>
                </a:highlight>
                <a:latin typeface="Courier New"/>
                <a:ea typeface="Courier New"/>
                <a:cs typeface="Courier New"/>
                <a:sym typeface="Courier New"/>
              </a:rPr>
              <a:t>"In global scope:"</a:t>
            </a:r>
            <a:r>
              <a:rPr lang="bg" sz="1150">
                <a:solidFill>
                  <a:srgbClr val="333333"/>
                </a:solidFill>
                <a:highlight>
                  <a:srgbClr val="EEFFCC"/>
                </a:highlight>
                <a:latin typeface="Courier New"/>
                <a:ea typeface="Courier New"/>
                <a:cs typeface="Courier New"/>
                <a:sym typeface="Courier New"/>
              </a:rPr>
              <a:t>,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ph type="title"/>
          </p:nvPr>
        </p:nvSpPr>
        <p:spPr>
          <a:xfrm>
            <a:off x="1303800" y="97600"/>
            <a:ext cx="7030500" cy="57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Functions as first class objects</a:t>
            </a:r>
            <a:endParaRPr/>
          </a:p>
        </p:txBody>
      </p:sp>
      <p:sp>
        <p:nvSpPr>
          <p:cNvPr id="294" name="Google Shape;294;p16"/>
          <p:cNvSpPr txBox="1"/>
          <p:nvPr>
            <p:ph idx="1" type="body"/>
          </p:nvPr>
        </p:nvSpPr>
        <p:spPr>
          <a:xfrm>
            <a:off x="1303800" y="694400"/>
            <a:ext cx="7030500" cy="383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In Python, it is not only data types that are treated as objects. Both functions and classes are</a:t>
            </a:r>
            <a:endParaRPr/>
          </a:p>
          <a:p>
            <a:pPr indent="0" lvl="0" marL="0" rtl="0" algn="l">
              <a:spcBef>
                <a:spcPts val="1200"/>
              </a:spcBef>
              <a:spcAft>
                <a:spcPts val="0"/>
              </a:spcAft>
              <a:buNone/>
            </a:pPr>
            <a:r>
              <a:rPr lang="bg"/>
              <a:t>what are known as first class objects, allowing them to be manipulated in the same ways as</a:t>
            </a:r>
            <a:endParaRPr/>
          </a:p>
          <a:p>
            <a:pPr indent="0" lvl="0" marL="0" rtl="0" algn="l">
              <a:spcBef>
                <a:spcPts val="1200"/>
              </a:spcBef>
              <a:spcAft>
                <a:spcPts val="0"/>
              </a:spcAft>
              <a:buNone/>
            </a:pPr>
            <a:r>
              <a:rPr lang="bg"/>
              <a:t>built-in data types. By definition, first class objects are:</a:t>
            </a:r>
            <a:endParaRPr/>
          </a:p>
          <a:p>
            <a:pPr indent="-311150" lvl="0" marL="457200" rtl="0" algn="l">
              <a:spcBef>
                <a:spcPts val="1200"/>
              </a:spcBef>
              <a:spcAft>
                <a:spcPts val="0"/>
              </a:spcAft>
              <a:buSzPts val="1300"/>
              <a:buChar char="●"/>
            </a:pPr>
            <a:r>
              <a:rPr lang="bg"/>
              <a:t>Created at runtime</a:t>
            </a:r>
            <a:endParaRPr/>
          </a:p>
          <a:p>
            <a:pPr indent="-311150" lvl="0" marL="457200" rtl="0" algn="l">
              <a:spcBef>
                <a:spcPts val="0"/>
              </a:spcBef>
              <a:spcAft>
                <a:spcPts val="0"/>
              </a:spcAft>
              <a:buSzPts val="1300"/>
              <a:buChar char="●"/>
            </a:pPr>
            <a:r>
              <a:rPr lang="bg"/>
              <a:t>Assigned as a variable or in a data structure</a:t>
            </a:r>
            <a:endParaRPr/>
          </a:p>
          <a:p>
            <a:pPr indent="-311150" lvl="0" marL="457200" rtl="0" algn="l">
              <a:spcBef>
                <a:spcPts val="0"/>
              </a:spcBef>
              <a:spcAft>
                <a:spcPts val="0"/>
              </a:spcAft>
              <a:buSzPts val="1300"/>
              <a:buChar char="●"/>
            </a:pPr>
            <a:r>
              <a:rPr lang="bg"/>
              <a:t>Passed as an argument to a function</a:t>
            </a:r>
            <a:endParaRPr/>
          </a:p>
          <a:p>
            <a:pPr indent="-311150" lvl="0" marL="457200" rtl="0" algn="l">
              <a:spcBef>
                <a:spcPts val="0"/>
              </a:spcBef>
              <a:spcAft>
                <a:spcPts val="0"/>
              </a:spcAft>
              <a:buSzPts val="1300"/>
              <a:buChar char="●"/>
            </a:pPr>
            <a:r>
              <a:rPr lang="bg"/>
              <a:t>Returned as the result of a function</a:t>
            </a:r>
            <a:endParaRPr/>
          </a:p>
          <a:p>
            <a:pPr indent="0" lvl="0" marL="0" rtl="0" algn="l">
              <a:spcBef>
                <a:spcPts val="1200"/>
              </a:spcBef>
              <a:spcAft>
                <a:spcPts val="0"/>
              </a:spcAft>
              <a:buNone/>
            </a:pPr>
            <a:r>
              <a:rPr lang="bg"/>
              <a:t>In Python, the term first class object is a bit of a *</a:t>
            </a:r>
            <a:r>
              <a:rPr b="1" lang="bg"/>
              <a:t>misnomer</a:t>
            </a:r>
            <a:r>
              <a:rPr lang="bg"/>
              <a:t> since it implies some sort of</a:t>
            </a:r>
            <a:endParaRPr/>
          </a:p>
          <a:p>
            <a:pPr indent="0" lvl="0" marL="0" rtl="0" algn="l">
              <a:spcBef>
                <a:spcPts val="1200"/>
              </a:spcBef>
              <a:spcAft>
                <a:spcPts val="0"/>
              </a:spcAft>
              <a:buNone/>
            </a:pPr>
            <a:r>
              <a:rPr lang="bg"/>
              <a:t>hierarchy, whereas all Python objects are essentially first class.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bg"/>
              <a:t>*погрешно наименование</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2"/>
          <p:cNvSpPr txBox="1"/>
          <p:nvPr>
            <p:ph idx="1" type="body"/>
          </p:nvPr>
        </p:nvSpPr>
        <p:spPr>
          <a:xfrm>
            <a:off x="1261350" y="815600"/>
            <a:ext cx="7030500" cy="4044900"/>
          </a:xfrm>
          <a:prstGeom prst="rect">
            <a:avLst/>
          </a:prstGeom>
        </p:spPr>
        <p:txBody>
          <a:bodyPr anchorCtr="0" anchor="t" bIns="91425" lIns="91425" spcFirstLastPara="1" rIns="91425" wrap="square" tIns="91425">
            <a:normAutofit/>
          </a:bodyPr>
          <a:lstStyle/>
          <a:p>
            <a:pPr indent="0" lvl="0" marL="0" rtl="0" algn="just">
              <a:lnSpc>
                <a:spcPct val="152727"/>
              </a:lnSpc>
              <a:spcBef>
                <a:spcPts val="1200"/>
              </a:spcBef>
              <a:spcAft>
                <a:spcPts val="0"/>
              </a:spcAft>
              <a:buNone/>
            </a:pPr>
            <a:r>
              <a:rPr lang="bg" sz="1200">
                <a:solidFill>
                  <a:srgbClr val="222222"/>
                </a:solidFill>
                <a:highlight>
                  <a:srgbClr val="FFFFFF"/>
                </a:highlight>
                <a:latin typeface="Arial"/>
                <a:ea typeface="Arial"/>
                <a:cs typeface="Arial"/>
                <a:sym typeface="Arial"/>
              </a:rPr>
              <a:t>The output of the example code is:</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After local assignment: test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After nonlocal assignment: nonlocal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After global assignment: nonlocal spam</a:t>
            </a:r>
            <a:endParaRPr sz="1150">
              <a:solidFill>
                <a:srgbClr val="333333"/>
              </a:solidFill>
              <a:highlight>
                <a:srgbClr val="EEFFCC"/>
              </a:highlight>
              <a:latin typeface="Courier New"/>
              <a:ea typeface="Courier New"/>
              <a:cs typeface="Courier New"/>
              <a:sym typeface="Courier New"/>
            </a:endParaRPr>
          </a:p>
          <a:p>
            <a:pPr indent="0" lvl="0" marL="50800" marR="50800" rtl="0" algn="l">
              <a:lnSpc>
                <a:spcPct val="120625"/>
              </a:lnSpc>
              <a:spcBef>
                <a:spcPts val="1200"/>
              </a:spcBef>
              <a:spcAft>
                <a:spcPts val="0"/>
              </a:spcAft>
              <a:buNone/>
            </a:pPr>
            <a:r>
              <a:rPr lang="bg" sz="1150">
                <a:solidFill>
                  <a:srgbClr val="333333"/>
                </a:solidFill>
                <a:highlight>
                  <a:srgbClr val="EEFFCC"/>
                </a:highlight>
                <a:latin typeface="Courier New"/>
                <a:ea typeface="Courier New"/>
                <a:cs typeface="Courier New"/>
                <a:sym typeface="Courier New"/>
              </a:rPr>
              <a:t>In global scope: global spam</a:t>
            </a:r>
            <a:endParaRPr sz="1150">
              <a:solidFill>
                <a:srgbClr val="333333"/>
              </a:solidFill>
              <a:highlight>
                <a:srgbClr val="EEFFCC"/>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just">
              <a:lnSpc>
                <a:spcPct val="152727"/>
              </a:lnSpc>
              <a:spcBef>
                <a:spcPts val="1200"/>
              </a:spcBef>
              <a:spcAft>
                <a:spcPts val="0"/>
              </a:spcAft>
              <a:buNone/>
            </a:pPr>
            <a:r>
              <a:rPr lang="bg" sz="1200">
                <a:solidFill>
                  <a:srgbClr val="222222"/>
                </a:solidFill>
                <a:highlight>
                  <a:srgbClr val="FFFFFF"/>
                </a:highlight>
                <a:latin typeface="Arial"/>
                <a:ea typeface="Arial"/>
                <a:cs typeface="Arial"/>
                <a:sym typeface="Arial"/>
              </a:rPr>
              <a:t>Note how the </a:t>
            </a:r>
            <a:r>
              <a:rPr i="1" lang="bg" sz="1200">
                <a:solidFill>
                  <a:srgbClr val="222222"/>
                </a:solidFill>
                <a:highlight>
                  <a:srgbClr val="FFFFFF"/>
                </a:highlight>
                <a:latin typeface="Arial"/>
                <a:ea typeface="Arial"/>
                <a:cs typeface="Arial"/>
                <a:sym typeface="Arial"/>
              </a:rPr>
              <a:t>local</a:t>
            </a:r>
            <a:r>
              <a:rPr lang="bg" sz="1200">
                <a:solidFill>
                  <a:srgbClr val="222222"/>
                </a:solidFill>
                <a:highlight>
                  <a:srgbClr val="FFFFFF"/>
                </a:highlight>
                <a:latin typeface="Arial"/>
                <a:ea typeface="Arial"/>
                <a:cs typeface="Arial"/>
                <a:sym typeface="Arial"/>
              </a:rPr>
              <a:t> assignment (which is default) didn’t change </a:t>
            </a:r>
            <a:r>
              <a:rPr i="1" lang="bg" sz="1200">
                <a:solidFill>
                  <a:srgbClr val="222222"/>
                </a:solidFill>
                <a:highlight>
                  <a:srgbClr val="FFFFFF"/>
                </a:highlight>
                <a:latin typeface="Arial"/>
                <a:ea typeface="Arial"/>
                <a:cs typeface="Arial"/>
                <a:sym typeface="Arial"/>
              </a:rPr>
              <a:t>scope_test</a:t>
            </a:r>
            <a:r>
              <a:rPr lang="bg" sz="1200">
                <a:solidFill>
                  <a:srgbClr val="222222"/>
                </a:solidFill>
                <a:highlight>
                  <a:srgbClr val="FFFFFF"/>
                </a:highlight>
                <a:latin typeface="Arial"/>
                <a:ea typeface="Arial"/>
                <a:cs typeface="Arial"/>
                <a:sym typeface="Arial"/>
              </a:rPr>
              <a:t>’s binding of </a:t>
            </a:r>
            <a:r>
              <a:rPr i="1" lang="bg" sz="1200">
                <a:solidFill>
                  <a:srgbClr val="222222"/>
                </a:solidFill>
                <a:highlight>
                  <a:srgbClr val="FFFFFF"/>
                </a:highlight>
                <a:latin typeface="Arial"/>
                <a:ea typeface="Arial"/>
                <a:cs typeface="Arial"/>
                <a:sym typeface="Arial"/>
              </a:rPr>
              <a:t>spam</a:t>
            </a:r>
            <a:r>
              <a:rPr lang="bg" sz="1200">
                <a:solidFill>
                  <a:srgbClr val="222222"/>
                </a:solidFill>
                <a:highlight>
                  <a:srgbClr val="FFFFFF"/>
                </a:highlight>
                <a:latin typeface="Arial"/>
                <a:ea typeface="Arial"/>
                <a:cs typeface="Arial"/>
                <a:sym typeface="Arial"/>
              </a:rPr>
              <a:t>. The </a:t>
            </a:r>
            <a:r>
              <a:rPr lang="bg" sz="1150">
                <a:solidFill>
                  <a:srgbClr val="0072AA"/>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nonlocal</a:t>
            </a:r>
            <a:r>
              <a:rPr lang="bg" sz="1200">
                <a:solidFill>
                  <a:srgbClr val="222222"/>
                </a:solidFill>
                <a:highlight>
                  <a:srgbClr val="FFFFFF"/>
                </a:highlight>
                <a:latin typeface="Arial"/>
                <a:ea typeface="Arial"/>
                <a:cs typeface="Arial"/>
                <a:sym typeface="Arial"/>
              </a:rPr>
              <a:t> assignment changed </a:t>
            </a:r>
            <a:r>
              <a:rPr i="1" lang="bg" sz="1200">
                <a:solidFill>
                  <a:srgbClr val="222222"/>
                </a:solidFill>
                <a:highlight>
                  <a:srgbClr val="FFFFFF"/>
                </a:highlight>
                <a:latin typeface="Arial"/>
                <a:ea typeface="Arial"/>
                <a:cs typeface="Arial"/>
                <a:sym typeface="Arial"/>
              </a:rPr>
              <a:t>scope_test</a:t>
            </a:r>
            <a:r>
              <a:rPr lang="bg" sz="1200">
                <a:solidFill>
                  <a:srgbClr val="222222"/>
                </a:solidFill>
                <a:highlight>
                  <a:srgbClr val="FFFFFF"/>
                </a:highlight>
                <a:latin typeface="Arial"/>
                <a:ea typeface="Arial"/>
                <a:cs typeface="Arial"/>
                <a:sym typeface="Arial"/>
              </a:rPr>
              <a:t>’s binding of </a:t>
            </a:r>
            <a:r>
              <a:rPr i="1" lang="bg" sz="1200">
                <a:solidFill>
                  <a:srgbClr val="222222"/>
                </a:solidFill>
                <a:highlight>
                  <a:srgbClr val="FFFFFF"/>
                </a:highlight>
                <a:latin typeface="Arial"/>
                <a:ea typeface="Arial"/>
                <a:cs typeface="Arial"/>
                <a:sym typeface="Arial"/>
              </a:rPr>
              <a:t>spam</a:t>
            </a:r>
            <a:r>
              <a:rPr lang="bg" sz="1200">
                <a:solidFill>
                  <a:srgbClr val="222222"/>
                </a:solidFill>
                <a:highlight>
                  <a:srgbClr val="FFFFFF"/>
                </a:highlight>
                <a:latin typeface="Arial"/>
                <a:ea typeface="Arial"/>
                <a:cs typeface="Arial"/>
                <a:sym typeface="Arial"/>
              </a:rPr>
              <a:t>, and 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global</a:t>
            </a:r>
            <a:r>
              <a:rPr lang="bg" sz="1200">
                <a:solidFill>
                  <a:srgbClr val="222222"/>
                </a:solidFill>
                <a:highlight>
                  <a:srgbClr val="FFFFFF"/>
                </a:highlight>
                <a:latin typeface="Arial"/>
                <a:ea typeface="Arial"/>
                <a:cs typeface="Arial"/>
                <a:sym typeface="Arial"/>
              </a:rPr>
              <a:t> assignment changed the module-level binding.</a:t>
            </a:r>
            <a:endParaRPr sz="1200">
              <a:solidFill>
                <a:srgbClr val="222222"/>
              </a:solidFill>
              <a:highlight>
                <a:srgbClr val="FFFFFF"/>
              </a:highlight>
              <a:latin typeface="Arial"/>
              <a:ea typeface="Arial"/>
              <a:cs typeface="Arial"/>
              <a:sym typeface="Arial"/>
            </a:endParaRPr>
          </a:p>
          <a:p>
            <a:pPr indent="0" lvl="0" marL="0" rtl="0" algn="just">
              <a:lnSpc>
                <a:spcPct val="152727"/>
              </a:lnSpc>
              <a:spcBef>
                <a:spcPts val="1200"/>
              </a:spcBef>
              <a:spcAft>
                <a:spcPts val="0"/>
              </a:spcAft>
              <a:buNone/>
            </a:pPr>
            <a:r>
              <a:rPr lang="bg" sz="1200">
                <a:solidFill>
                  <a:srgbClr val="222222"/>
                </a:solidFill>
                <a:highlight>
                  <a:srgbClr val="FFFFFF"/>
                </a:highlight>
                <a:latin typeface="Arial"/>
                <a:ea typeface="Arial"/>
                <a:cs typeface="Arial"/>
                <a:sym typeface="Arial"/>
              </a:rPr>
              <a:t>You can also see that there was no previous binding for </a:t>
            </a:r>
            <a:r>
              <a:rPr i="1" lang="bg" sz="1200">
                <a:solidFill>
                  <a:srgbClr val="222222"/>
                </a:solidFill>
                <a:highlight>
                  <a:srgbClr val="FFFFFF"/>
                </a:highlight>
                <a:latin typeface="Arial"/>
                <a:ea typeface="Arial"/>
                <a:cs typeface="Arial"/>
                <a:sym typeface="Arial"/>
              </a:rPr>
              <a:t>spam</a:t>
            </a:r>
            <a:r>
              <a:rPr lang="bg" sz="1200">
                <a:solidFill>
                  <a:srgbClr val="222222"/>
                </a:solidFill>
                <a:highlight>
                  <a:srgbClr val="FFFFFF"/>
                </a:highlight>
                <a:latin typeface="Arial"/>
                <a:ea typeface="Arial"/>
                <a:cs typeface="Arial"/>
                <a:sym typeface="Arial"/>
              </a:rPr>
              <a:t> before the </a:t>
            </a:r>
            <a:r>
              <a:rPr lang="bg" sz="1150">
                <a:solidFill>
                  <a:srgbClr val="0072AA"/>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global</a:t>
            </a:r>
            <a:r>
              <a:rPr lang="bg" sz="1200">
                <a:solidFill>
                  <a:srgbClr val="222222"/>
                </a:solidFill>
                <a:highlight>
                  <a:srgbClr val="FFFFFF"/>
                </a:highlight>
                <a:latin typeface="Arial"/>
                <a:ea typeface="Arial"/>
                <a:cs typeface="Arial"/>
                <a:sym typeface="Arial"/>
              </a:rPr>
              <a:t> assignment.</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9" name="Shape 489"/>
        <p:cNvGrpSpPr/>
        <p:nvPr/>
      </p:nvGrpSpPr>
      <p:grpSpPr>
        <a:xfrm>
          <a:off x="0" y="0"/>
          <a:ext cx="0" cy="0"/>
          <a:chOff x="0" y="0"/>
          <a:chExt cx="0" cy="0"/>
        </a:xfrm>
      </p:grpSpPr>
      <p:sp>
        <p:nvSpPr>
          <p:cNvPr id="490" name="Google Shape;490;p53"/>
          <p:cNvSpPr txBox="1"/>
          <p:nvPr>
            <p:ph type="title"/>
          </p:nvPr>
        </p:nvSpPr>
        <p:spPr>
          <a:xfrm>
            <a:off x="1303800" y="48000"/>
            <a:ext cx="7030500" cy="55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Scope in functions</a:t>
            </a:r>
            <a:endParaRPr/>
          </a:p>
        </p:txBody>
      </p:sp>
      <p:sp>
        <p:nvSpPr>
          <p:cNvPr id="491" name="Google Shape;491;p53"/>
          <p:cNvSpPr txBox="1"/>
          <p:nvPr>
            <p:ph idx="1" type="body"/>
          </p:nvPr>
        </p:nvSpPr>
        <p:spPr>
          <a:xfrm>
            <a:off x="1303800" y="648175"/>
            <a:ext cx="7030500" cy="388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bg" sz="850">
                <a:solidFill>
                  <a:srgbClr val="A9B7C6"/>
                </a:solidFill>
                <a:highlight>
                  <a:schemeClr val="lt1"/>
                </a:highlight>
                <a:latin typeface="Courier New"/>
                <a:ea typeface="Courier New"/>
                <a:cs typeface="Courier New"/>
                <a:sym typeface="Courier New"/>
              </a:rPr>
              <a:t>age_module_scope = </a:t>
            </a:r>
            <a:r>
              <a:rPr lang="bg" sz="850">
                <a:solidFill>
                  <a:srgbClr val="6897BB"/>
                </a:solidFill>
                <a:highlight>
                  <a:schemeClr val="lt1"/>
                </a:highlight>
                <a:latin typeface="Courier New"/>
                <a:ea typeface="Courier New"/>
                <a:cs typeface="Courier New"/>
                <a:sym typeface="Courier New"/>
              </a:rPr>
              <a:t>31</a:t>
            </a:r>
            <a:endParaRPr sz="850">
              <a:solidFill>
                <a:srgbClr val="6897BB"/>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8888C6"/>
                </a:solidFill>
                <a:highlight>
                  <a:schemeClr val="lt1"/>
                </a:highlight>
                <a:latin typeface="Courier New"/>
                <a:ea typeface="Courier New"/>
                <a:cs typeface="Courier New"/>
                <a:sym typeface="Courier New"/>
              </a:rPr>
              <a:t>print</a:t>
            </a:r>
            <a:r>
              <a:rPr lang="bg" sz="850">
                <a:solidFill>
                  <a:srgbClr val="A9B7C6"/>
                </a:solidFill>
                <a:highlight>
                  <a:schemeClr val="lt1"/>
                </a:highlight>
                <a:latin typeface="Courier New"/>
                <a:ea typeface="Courier New"/>
                <a:cs typeface="Courier New"/>
                <a:sym typeface="Courier New"/>
              </a:rPr>
              <a:t>(</a:t>
            </a:r>
            <a:r>
              <a:rPr lang="bg" sz="850">
                <a:solidFill>
                  <a:srgbClr val="6A8759"/>
                </a:solidFill>
                <a:highlight>
                  <a:schemeClr val="lt1"/>
                </a:highlight>
                <a:latin typeface="Courier New"/>
                <a:ea typeface="Courier New"/>
                <a:cs typeface="Courier New"/>
                <a:sym typeface="Courier New"/>
              </a:rPr>
              <a:t>'Module scope: '</a:t>
            </a:r>
            <a:r>
              <a:rPr lang="bg" sz="850">
                <a:solidFill>
                  <a:srgbClr val="CC7832"/>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age_module_scope)</a:t>
            </a:r>
            <a:endParaRPr sz="8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CC7832"/>
                </a:solidFill>
                <a:highlight>
                  <a:schemeClr val="lt1"/>
                </a:highlight>
                <a:latin typeface="Courier New"/>
                <a:ea typeface="Courier New"/>
                <a:cs typeface="Courier New"/>
                <a:sym typeface="Courier New"/>
              </a:rPr>
              <a:t>def </a:t>
            </a:r>
            <a:r>
              <a:rPr lang="bg" sz="850">
                <a:solidFill>
                  <a:srgbClr val="FFC66D"/>
                </a:solidFill>
                <a:highlight>
                  <a:schemeClr val="lt1"/>
                </a:highlight>
                <a:latin typeface="Courier New"/>
                <a:ea typeface="Courier New"/>
                <a:cs typeface="Courier New"/>
                <a:sym typeface="Courier New"/>
              </a:rPr>
              <a:t>scope_test</a:t>
            </a:r>
            <a:r>
              <a:rPr lang="bg" sz="850">
                <a:solidFill>
                  <a:srgbClr val="A9B7C6"/>
                </a:solidFill>
                <a:highlight>
                  <a:schemeClr val="lt1"/>
                </a:highlight>
                <a:latin typeface="Courier New"/>
                <a:ea typeface="Courier New"/>
                <a:cs typeface="Courier New"/>
                <a:sym typeface="Courier New"/>
              </a:rPr>
              <a:t>():</a:t>
            </a:r>
            <a:endParaRPr sz="8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A9B7C6"/>
                </a:solidFill>
                <a:highlight>
                  <a:schemeClr val="lt1"/>
                </a:highlight>
                <a:latin typeface="Courier New"/>
                <a:ea typeface="Courier New"/>
                <a:cs typeface="Courier New"/>
                <a:sym typeface="Courier New"/>
              </a:rPr>
              <a:t>   var_one = </a:t>
            </a:r>
            <a:r>
              <a:rPr lang="bg" sz="850">
                <a:solidFill>
                  <a:srgbClr val="6897BB"/>
                </a:solidFill>
                <a:highlight>
                  <a:schemeClr val="lt1"/>
                </a:highlight>
                <a:latin typeface="Courier New"/>
                <a:ea typeface="Courier New"/>
                <a:cs typeface="Courier New"/>
                <a:sym typeface="Courier New"/>
              </a:rPr>
              <a:t>5</a:t>
            </a:r>
            <a:endParaRPr sz="850">
              <a:solidFill>
                <a:srgbClr val="6897BB"/>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6897BB"/>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var_two = </a:t>
            </a:r>
            <a:r>
              <a:rPr lang="bg" sz="850">
                <a:solidFill>
                  <a:srgbClr val="6897BB"/>
                </a:solidFill>
                <a:highlight>
                  <a:schemeClr val="lt1"/>
                </a:highlight>
                <a:latin typeface="Courier New"/>
                <a:ea typeface="Courier New"/>
                <a:cs typeface="Courier New"/>
                <a:sym typeface="Courier New"/>
              </a:rPr>
              <a:t>6</a:t>
            </a:r>
            <a:endParaRPr sz="850">
              <a:solidFill>
                <a:srgbClr val="6897BB"/>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6897BB"/>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ages = [</a:t>
            </a:r>
            <a:r>
              <a:rPr lang="bg" sz="850">
                <a:solidFill>
                  <a:srgbClr val="6897BB"/>
                </a:solidFill>
                <a:highlight>
                  <a:schemeClr val="lt1"/>
                </a:highlight>
                <a:latin typeface="Courier New"/>
                <a:ea typeface="Courier New"/>
                <a:cs typeface="Courier New"/>
                <a:sym typeface="Courier New"/>
              </a:rPr>
              <a:t>25</a:t>
            </a:r>
            <a:r>
              <a:rPr lang="bg" sz="850">
                <a:solidFill>
                  <a:srgbClr val="A9B7C6"/>
                </a:solidFill>
                <a:highlight>
                  <a:schemeClr val="lt1"/>
                </a:highlight>
                <a:latin typeface="Courier New"/>
                <a:ea typeface="Courier New"/>
                <a:cs typeface="Courier New"/>
                <a:sym typeface="Courier New"/>
              </a:rPr>
              <a:t>]</a:t>
            </a:r>
            <a:endParaRPr sz="8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A9B7C6"/>
                </a:solidFill>
                <a:highlight>
                  <a:schemeClr val="lt1"/>
                </a:highlight>
                <a:latin typeface="Courier New"/>
                <a:ea typeface="Courier New"/>
                <a:cs typeface="Courier New"/>
                <a:sym typeface="Courier New"/>
              </a:rPr>
              <a:t>   </a:t>
            </a:r>
            <a:r>
              <a:rPr lang="bg" sz="850">
                <a:solidFill>
                  <a:srgbClr val="CC7832"/>
                </a:solidFill>
                <a:highlight>
                  <a:schemeClr val="lt1"/>
                </a:highlight>
                <a:latin typeface="Courier New"/>
                <a:ea typeface="Courier New"/>
                <a:cs typeface="Courier New"/>
                <a:sym typeface="Courier New"/>
              </a:rPr>
              <a:t>def </a:t>
            </a:r>
            <a:r>
              <a:rPr lang="bg" sz="850">
                <a:solidFill>
                  <a:srgbClr val="FFC66D"/>
                </a:solidFill>
                <a:highlight>
                  <a:schemeClr val="lt1"/>
                </a:highlight>
                <a:latin typeface="Courier New"/>
                <a:ea typeface="Courier New"/>
                <a:cs typeface="Courier New"/>
                <a:sym typeface="Courier New"/>
              </a:rPr>
              <a:t>scope_inner_test</a:t>
            </a:r>
            <a:r>
              <a:rPr lang="bg" sz="850">
                <a:solidFill>
                  <a:srgbClr val="A9B7C6"/>
                </a:solidFill>
                <a:highlight>
                  <a:schemeClr val="lt1"/>
                </a:highlight>
                <a:latin typeface="Courier New"/>
                <a:ea typeface="Courier New"/>
                <a:cs typeface="Courier New"/>
                <a:sym typeface="Courier New"/>
              </a:rPr>
              <a:t>():</a:t>
            </a:r>
            <a:endParaRPr sz="8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A9B7C6"/>
                </a:solidFill>
                <a:highlight>
                  <a:schemeClr val="lt1"/>
                </a:highlight>
                <a:latin typeface="Courier New"/>
                <a:ea typeface="Courier New"/>
                <a:cs typeface="Courier New"/>
                <a:sym typeface="Courier New"/>
              </a:rPr>
              <a:t>       </a:t>
            </a:r>
            <a:r>
              <a:rPr lang="bg" sz="850">
                <a:solidFill>
                  <a:srgbClr val="CC7832"/>
                </a:solidFill>
                <a:highlight>
                  <a:schemeClr val="lt1"/>
                </a:highlight>
                <a:latin typeface="Courier New"/>
                <a:ea typeface="Courier New"/>
                <a:cs typeface="Courier New"/>
                <a:sym typeface="Courier New"/>
              </a:rPr>
              <a:t>global </a:t>
            </a:r>
            <a:r>
              <a:rPr lang="bg" sz="850">
                <a:solidFill>
                  <a:srgbClr val="A9B7C6"/>
                </a:solidFill>
                <a:highlight>
                  <a:schemeClr val="lt1"/>
                </a:highlight>
                <a:latin typeface="Courier New"/>
                <a:ea typeface="Courier New"/>
                <a:cs typeface="Courier New"/>
                <a:sym typeface="Courier New"/>
              </a:rPr>
              <a:t>age_module_scope</a:t>
            </a:r>
            <a:endParaRPr sz="8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A9B7C6"/>
                </a:solidFill>
                <a:highlight>
                  <a:schemeClr val="lt1"/>
                </a:highlight>
                <a:latin typeface="Courier New"/>
                <a:ea typeface="Courier New"/>
                <a:cs typeface="Courier New"/>
                <a:sym typeface="Courier New"/>
              </a:rPr>
              <a:t>       age_module_scope += </a:t>
            </a:r>
            <a:r>
              <a:rPr lang="bg" sz="850">
                <a:solidFill>
                  <a:srgbClr val="6897BB"/>
                </a:solidFill>
                <a:highlight>
                  <a:schemeClr val="lt1"/>
                </a:highlight>
                <a:latin typeface="Courier New"/>
                <a:ea typeface="Courier New"/>
                <a:cs typeface="Courier New"/>
                <a:sym typeface="Courier New"/>
              </a:rPr>
              <a:t>5</a:t>
            </a:r>
            <a:endParaRPr sz="850">
              <a:solidFill>
                <a:srgbClr val="6897BB"/>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6897BB"/>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var_one = </a:t>
            </a:r>
            <a:r>
              <a:rPr lang="bg" sz="850">
                <a:solidFill>
                  <a:srgbClr val="6897BB"/>
                </a:solidFill>
                <a:highlight>
                  <a:schemeClr val="lt1"/>
                </a:highlight>
                <a:latin typeface="Courier New"/>
                <a:ea typeface="Courier New"/>
                <a:cs typeface="Courier New"/>
                <a:sym typeface="Courier New"/>
              </a:rPr>
              <a:t>6</a:t>
            </a:r>
            <a:endParaRPr sz="850">
              <a:solidFill>
                <a:srgbClr val="6897BB"/>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6897BB"/>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var_two = </a:t>
            </a:r>
            <a:r>
              <a:rPr lang="bg" sz="850">
                <a:solidFill>
                  <a:srgbClr val="6897BB"/>
                </a:solidFill>
                <a:highlight>
                  <a:schemeClr val="lt1"/>
                </a:highlight>
                <a:latin typeface="Courier New"/>
                <a:ea typeface="Courier New"/>
                <a:cs typeface="Courier New"/>
                <a:sym typeface="Courier New"/>
              </a:rPr>
              <a:t>7</a:t>
            </a:r>
            <a:endParaRPr sz="850">
              <a:solidFill>
                <a:srgbClr val="6897BB"/>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6897BB"/>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ages.append(</a:t>
            </a:r>
            <a:r>
              <a:rPr lang="bg" sz="850">
                <a:solidFill>
                  <a:srgbClr val="6897BB"/>
                </a:solidFill>
                <a:highlight>
                  <a:schemeClr val="lt1"/>
                </a:highlight>
                <a:latin typeface="Courier New"/>
                <a:ea typeface="Courier New"/>
                <a:cs typeface="Courier New"/>
                <a:sym typeface="Courier New"/>
              </a:rPr>
              <a:t>26</a:t>
            </a:r>
            <a:r>
              <a:rPr lang="bg" sz="850">
                <a:solidFill>
                  <a:srgbClr val="A9B7C6"/>
                </a:solidFill>
                <a:highlight>
                  <a:schemeClr val="lt1"/>
                </a:highlight>
                <a:latin typeface="Courier New"/>
                <a:ea typeface="Courier New"/>
                <a:cs typeface="Courier New"/>
                <a:sym typeface="Courier New"/>
              </a:rPr>
              <a:t>)</a:t>
            </a:r>
            <a:endParaRPr sz="8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A9B7C6"/>
                </a:solidFill>
                <a:highlight>
                  <a:schemeClr val="lt1"/>
                </a:highlight>
                <a:latin typeface="Courier New"/>
                <a:ea typeface="Courier New"/>
                <a:cs typeface="Courier New"/>
                <a:sym typeface="Courier New"/>
              </a:rPr>
              <a:t>       </a:t>
            </a:r>
            <a:r>
              <a:rPr lang="bg" sz="850">
                <a:solidFill>
                  <a:srgbClr val="8888C6"/>
                </a:solidFill>
                <a:highlight>
                  <a:schemeClr val="lt1"/>
                </a:highlight>
                <a:latin typeface="Courier New"/>
                <a:ea typeface="Courier New"/>
                <a:cs typeface="Courier New"/>
                <a:sym typeface="Courier New"/>
              </a:rPr>
              <a:t>print</a:t>
            </a:r>
            <a:r>
              <a:rPr lang="bg" sz="850">
                <a:solidFill>
                  <a:srgbClr val="A9B7C6"/>
                </a:solidFill>
                <a:highlight>
                  <a:schemeClr val="lt1"/>
                </a:highlight>
                <a:latin typeface="Courier New"/>
                <a:ea typeface="Courier New"/>
                <a:cs typeface="Courier New"/>
                <a:sym typeface="Courier New"/>
              </a:rPr>
              <a:t>(</a:t>
            </a:r>
            <a:r>
              <a:rPr lang="bg" sz="850">
                <a:solidFill>
                  <a:srgbClr val="6A8759"/>
                </a:solidFill>
                <a:highlight>
                  <a:schemeClr val="lt1"/>
                </a:highlight>
                <a:latin typeface="Courier New"/>
                <a:ea typeface="Courier New"/>
                <a:cs typeface="Courier New"/>
                <a:sym typeface="Courier New"/>
              </a:rPr>
              <a:t>'Inner scope: '</a:t>
            </a:r>
            <a:r>
              <a:rPr lang="bg" sz="850">
                <a:solidFill>
                  <a:srgbClr val="CC7832"/>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var_one</a:t>
            </a:r>
            <a:r>
              <a:rPr lang="bg" sz="850">
                <a:solidFill>
                  <a:srgbClr val="CC7832"/>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var_two</a:t>
            </a:r>
            <a:r>
              <a:rPr lang="bg" sz="850">
                <a:solidFill>
                  <a:srgbClr val="CC7832"/>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ages</a:t>
            </a:r>
            <a:r>
              <a:rPr lang="bg" sz="850">
                <a:solidFill>
                  <a:srgbClr val="CC7832"/>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age_module_scope)</a:t>
            </a:r>
            <a:endParaRPr sz="8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A9B7C6"/>
                </a:solidFill>
                <a:highlight>
                  <a:schemeClr val="lt1"/>
                </a:highlight>
                <a:latin typeface="Courier New"/>
                <a:ea typeface="Courier New"/>
                <a:cs typeface="Courier New"/>
                <a:sym typeface="Courier New"/>
              </a:rPr>
              <a:t>   scope_inner_test()</a:t>
            </a:r>
            <a:endParaRPr sz="8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A9B7C6"/>
                </a:solidFill>
                <a:highlight>
                  <a:schemeClr val="lt1"/>
                </a:highlight>
                <a:latin typeface="Courier New"/>
                <a:ea typeface="Courier New"/>
                <a:cs typeface="Courier New"/>
                <a:sym typeface="Courier New"/>
              </a:rPr>
              <a:t>   </a:t>
            </a:r>
            <a:r>
              <a:rPr lang="bg" sz="850">
                <a:solidFill>
                  <a:srgbClr val="8888C6"/>
                </a:solidFill>
                <a:highlight>
                  <a:schemeClr val="lt1"/>
                </a:highlight>
                <a:latin typeface="Courier New"/>
                <a:ea typeface="Courier New"/>
                <a:cs typeface="Courier New"/>
                <a:sym typeface="Courier New"/>
              </a:rPr>
              <a:t>print</a:t>
            </a:r>
            <a:r>
              <a:rPr lang="bg" sz="850">
                <a:solidFill>
                  <a:srgbClr val="A9B7C6"/>
                </a:solidFill>
                <a:highlight>
                  <a:schemeClr val="lt1"/>
                </a:highlight>
                <a:latin typeface="Courier New"/>
                <a:ea typeface="Courier New"/>
                <a:cs typeface="Courier New"/>
                <a:sym typeface="Courier New"/>
              </a:rPr>
              <a:t>(</a:t>
            </a:r>
            <a:r>
              <a:rPr lang="bg" sz="850">
                <a:solidFill>
                  <a:srgbClr val="6A8759"/>
                </a:solidFill>
                <a:highlight>
                  <a:schemeClr val="lt1"/>
                </a:highlight>
                <a:latin typeface="Courier New"/>
                <a:ea typeface="Courier New"/>
                <a:cs typeface="Courier New"/>
                <a:sym typeface="Courier New"/>
              </a:rPr>
              <a:t>'Outer scope: '</a:t>
            </a:r>
            <a:r>
              <a:rPr lang="bg" sz="850">
                <a:solidFill>
                  <a:srgbClr val="CC7832"/>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var_one</a:t>
            </a:r>
            <a:r>
              <a:rPr lang="bg" sz="850">
                <a:solidFill>
                  <a:srgbClr val="CC7832"/>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var_two</a:t>
            </a:r>
            <a:r>
              <a:rPr lang="bg" sz="850">
                <a:solidFill>
                  <a:srgbClr val="CC7832"/>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ages</a:t>
            </a:r>
            <a:r>
              <a:rPr lang="bg" sz="850">
                <a:solidFill>
                  <a:srgbClr val="CC7832"/>
                </a:solidFill>
                <a:highlight>
                  <a:schemeClr val="lt1"/>
                </a:highlight>
                <a:latin typeface="Courier New"/>
                <a:ea typeface="Courier New"/>
                <a:cs typeface="Courier New"/>
                <a:sym typeface="Courier New"/>
              </a:rPr>
              <a:t>, </a:t>
            </a:r>
            <a:r>
              <a:rPr lang="bg" sz="850">
                <a:solidFill>
                  <a:srgbClr val="A9B7C6"/>
                </a:solidFill>
                <a:highlight>
                  <a:schemeClr val="lt1"/>
                </a:highlight>
                <a:latin typeface="Courier New"/>
                <a:ea typeface="Courier New"/>
                <a:cs typeface="Courier New"/>
                <a:sym typeface="Courier New"/>
              </a:rPr>
              <a:t>age_module_scope)</a:t>
            </a:r>
            <a:endParaRPr sz="8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0"/>
              </a:spcAft>
              <a:buSzPts val="275"/>
              <a:buNone/>
            </a:pPr>
            <a:r>
              <a:rPr lang="bg" sz="850">
                <a:solidFill>
                  <a:srgbClr val="A9B7C6"/>
                </a:solidFill>
                <a:highlight>
                  <a:schemeClr val="lt1"/>
                </a:highlight>
                <a:latin typeface="Courier New"/>
                <a:ea typeface="Courier New"/>
                <a:cs typeface="Courier New"/>
                <a:sym typeface="Courier New"/>
              </a:rPr>
              <a:t>scope_test()</a:t>
            </a:r>
            <a:endParaRPr sz="850">
              <a:solidFill>
                <a:srgbClr val="A9B7C6"/>
              </a:solidFill>
              <a:highlight>
                <a:schemeClr val="lt1"/>
              </a:highlight>
              <a:latin typeface="Courier New"/>
              <a:ea typeface="Courier New"/>
              <a:cs typeface="Courier New"/>
              <a:sym typeface="Courier New"/>
            </a:endParaRPr>
          </a:p>
          <a:p>
            <a:pPr indent="0" lvl="0" marL="0" rtl="0" algn="l">
              <a:lnSpc>
                <a:spcPct val="95000"/>
              </a:lnSpc>
              <a:spcBef>
                <a:spcPts val="1200"/>
              </a:spcBef>
              <a:spcAft>
                <a:spcPts val="1200"/>
              </a:spcAft>
              <a:buSzPts val="275"/>
              <a:buNone/>
            </a:pPr>
            <a:r>
              <a:t/>
            </a:r>
            <a:endParaRPr sz="925">
              <a:highlight>
                <a:schemeClr val="lt1"/>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5" name="Shape 495"/>
        <p:cNvGrpSpPr/>
        <p:nvPr/>
      </p:nvGrpSpPr>
      <p:grpSpPr>
        <a:xfrm>
          <a:off x="0" y="0"/>
          <a:ext cx="0" cy="0"/>
          <a:chOff x="0" y="0"/>
          <a:chExt cx="0" cy="0"/>
        </a:xfrm>
      </p:grpSpPr>
      <p:sp>
        <p:nvSpPr>
          <p:cNvPr id="496" name="Google Shape;496;p54"/>
          <p:cNvSpPr txBox="1"/>
          <p:nvPr>
            <p:ph type="title"/>
          </p:nvPr>
        </p:nvSpPr>
        <p:spPr>
          <a:xfrm>
            <a:off x="1303800" y="68900"/>
            <a:ext cx="7030500" cy="56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Scope in functions</a:t>
            </a:r>
            <a:endParaRPr/>
          </a:p>
        </p:txBody>
      </p:sp>
      <p:sp>
        <p:nvSpPr>
          <p:cNvPr id="497" name="Google Shape;497;p54"/>
          <p:cNvSpPr txBox="1"/>
          <p:nvPr>
            <p:ph idx="1" type="body"/>
          </p:nvPr>
        </p:nvSpPr>
        <p:spPr>
          <a:xfrm>
            <a:off x="1303800" y="794525"/>
            <a:ext cx="7030500" cy="37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&gt;&gt;&gt; Output:</a:t>
            </a:r>
            <a:endParaRPr b="1"/>
          </a:p>
          <a:p>
            <a:pPr indent="0" lvl="0" marL="0" rtl="0" algn="l">
              <a:spcBef>
                <a:spcPts val="1200"/>
              </a:spcBef>
              <a:spcAft>
                <a:spcPts val="0"/>
              </a:spcAft>
              <a:buNone/>
            </a:pPr>
            <a:r>
              <a:rPr lang="bg"/>
              <a:t>Module scope:  31</a:t>
            </a:r>
            <a:endParaRPr/>
          </a:p>
          <a:p>
            <a:pPr indent="0" lvl="0" marL="0" rtl="0" algn="l">
              <a:spcBef>
                <a:spcPts val="1200"/>
              </a:spcBef>
              <a:spcAft>
                <a:spcPts val="0"/>
              </a:spcAft>
              <a:buNone/>
            </a:pPr>
            <a:r>
              <a:rPr lang="bg"/>
              <a:t>Inner scope:  6 7 [25, 26] 36</a:t>
            </a:r>
            <a:endParaRPr/>
          </a:p>
          <a:p>
            <a:pPr indent="0" lvl="0" marL="0" rtl="0" algn="l">
              <a:spcBef>
                <a:spcPts val="1200"/>
              </a:spcBef>
              <a:spcAft>
                <a:spcPts val="0"/>
              </a:spcAft>
              <a:buNone/>
            </a:pPr>
            <a:r>
              <a:rPr lang="bg"/>
              <a:t>Outer scope:  5 6 [25, 26] 36</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bg"/>
              <a:t>Nothing extraordinary happened here.</a:t>
            </a:r>
            <a:endParaRPr/>
          </a:p>
          <a:p>
            <a:pPr indent="0" lvl="0" marL="0" rtl="0" algn="l">
              <a:spcBef>
                <a:spcPts val="1200"/>
              </a:spcBef>
              <a:spcAft>
                <a:spcPts val="0"/>
              </a:spcAft>
              <a:buNone/>
            </a:pPr>
            <a:r>
              <a:rPr lang="bg"/>
              <a:t>The new one is the </a:t>
            </a:r>
            <a:r>
              <a:rPr b="1" lang="bg"/>
              <a:t>global </a:t>
            </a:r>
            <a:r>
              <a:rPr lang="bg"/>
              <a:t>keyword which allows us to mutate an outer level immutable </a:t>
            </a:r>
            <a:endParaRPr/>
          </a:p>
          <a:p>
            <a:pPr indent="0" lvl="0" marL="0" rtl="0" algn="l">
              <a:spcBef>
                <a:spcPts val="1200"/>
              </a:spcBef>
              <a:spcAft>
                <a:spcPts val="1200"/>
              </a:spcAft>
              <a:buNone/>
            </a:pPr>
            <a:r>
              <a:rPr lang="bg"/>
              <a:t>variable.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1" name="Shape 501"/>
        <p:cNvGrpSpPr/>
        <p:nvPr/>
      </p:nvGrpSpPr>
      <p:grpSpPr>
        <a:xfrm>
          <a:off x="0" y="0"/>
          <a:ext cx="0" cy="0"/>
          <a:chOff x="0" y="0"/>
          <a:chExt cx="0" cy="0"/>
        </a:xfrm>
      </p:grpSpPr>
      <p:sp>
        <p:nvSpPr>
          <p:cNvPr id="502" name="Google Shape;502;p55"/>
          <p:cNvSpPr txBox="1"/>
          <p:nvPr>
            <p:ph type="title"/>
          </p:nvPr>
        </p:nvSpPr>
        <p:spPr>
          <a:xfrm>
            <a:off x="1303800" y="117675"/>
            <a:ext cx="7030500" cy="59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Assigning functions to variables</a:t>
            </a:r>
            <a:endParaRPr/>
          </a:p>
        </p:txBody>
      </p:sp>
      <p:sp>
        <p:nvSpPr>
          <p:cNvPr id="503" name="Google Shape;503;p55"/>
          <p:cNvSpPr txBox="1"/>
          <p:nvPr>
            <p:ph idx="1" type="body"/>
          </p:nvPr>
        </p:nvSpPr>
        <p:spPr>
          <a:xfrm>
            <a:off x="1303800" y="836350"/>
            <a:ext cx="7030500" cy="3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00">
                <a:solidFill>
                  <a:srgbClr val="0000FF"/>
                </a:solidFill>
                <a:highlight>
                  <a:schemeClr val="lt1"/>
                </a:highlight>
                <a:latin typeface="Courier New"/>
                <a:ea typeface="Courier New"/>
                <a:cs typeface="Courier New"/>
                <a:sym typeface="Courier New"/>
              </a:rPr>
              <a:t>def</a:t>
            </a:r>
            <a:r>
              <a:rPr lang="bg" sz="1000">
                <a:solidFill>
                  <a:srgbClr val="CC7832"/>
                </a:solidFill>
                <a:highlight>
                  <a:schemeClr val="lt1"/>
                </a:highlight>
                <a:latin typeface="Courier New"/>
                <a:ea typeface="Courier New"/>
                <a:cs typeface="Courier New"/>
                <a:sym typeface="Courier New"/>
              </a:rPr>
              <a:t> </a:t>
            </a:r>
            <a:r>
              <a:rPr lang="bg" sz="1000">
                <a:solidFill>
                  <a:srgbClr val="2B2B2B"/>
                </a:solidFill>
                <a:highlight>
                  <a:schemeClr val="lt1"/>
                </a:highlight>
                <a:latin typeface="Courier New"/>
                <a:ea typeface="Courier New"/>
                <a:cs typeface="Courier New"/>
                <a:sym typeface="Courier New"/>
              </a:rPr>
              <a:t>add_two</a:t>
            </a:r>
            <a:r>
              <a:rPr lang="bg" sz="1000">
                <a:solidFill>
                  <a:srgbClr val="A9B7C6"/>
                </a:solidFill>
                <a:highlight>
                  <a:schemeClr val="lt1"/>
                </a:highlight>
                <a:latin typeface="Courier New"/>
                <a:ea typeface="Courier New"/>
                <a:cs typeface="Courier New"/>
                <a:sym typeface="Courier New"/>
              </a:rPr>
              <a:t>(x):</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x += </a:t>
            </a:r>
            <a:r>
              <a:rPr lang="bg" sz="1000">
                <a:solidFill>
                  <a:srgbClr val="6897BB"/>
                </a:solidFill>
                <a:highlight>
                  <a:schemeClr val="lt1"/>
                </a:highlight>
                <a:latin typeface="Courier New"/>
                <a:ea typeface="Courier New"/>
                <a:cs typeface="Courier New"/>
                <a:sym typeface="Courier New"/>
              </a:rPr>
              <a:t>2</a:t>
            </a:r>
            <a:endParaRPr sz="1000">
              <a:solidFill>
                <a:srgbClr val="6897BB"/>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6897BB"/>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A9B7C6"/>
                </a:solidFill>
                <a:highlight>
                  <a:schemeClr val="lt1"/>
                </a:highlight>
                <a:latin typeface="Courier New"/>
                <a:ea typeface="Courier New"/>
                <a:cs typeface="Courier New"/>
                <a:sym typeface="Courier New"/>
              </a:rPr>
              <a:t>x</a:t>
            </a:r>
            <a:endParaRPr sz="1000">
              <a:solidFill>
                <a:srgbClr val="A9B7C6"/>
              </a:solidFill>
              <a:highlight>
                <a:srgbClr val="2B2B2B"/>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variable_add = add_two</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print</a:t>
            </a:r>
            <a:r>
              <a:rPr lang="bg" sz="1000">
                <a:solidFill>
                  <a:srgbClr val="A9B7C6"/>
                </a:solidFill>
                <a:highlight>
                  <a:schemeClr val="lt1"/>
                </a:highlight>
                <a:latin typeface="Courier New"/>
                <a:ea typeface="Courier New"/>
                <a:cs typeface="Courier New"/>
                <a:sym typeface="Courier New"/>
              </a:rPr>
              <a:t>(variable_add(</a:t>
            </a:r>
            <a:r>
              <a:rPr lang="bg" sz="1000">
                <a:solidFill>
                  <a:srgbClr val="6897BB"/>
                </a:solidFill>
                <a:highlight>
                  <a:schemeClr val="lt1"/>
                </a:highlight>
                <a:latin typeface="Courier New"/>
                <a:ea typeface="Courier New"/>
                <a:cs typeface="Courier New"/>
                <a:sym typeface="Courier New"/>
              </a:rPr>
              <a:t>5</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rPr lang="bg"/>
              <a:t>&gt;&gt;&gt; 7</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7" name="Shape 507"/>
        <p:cNvGrpSpPr/>
        <p:nvPr/>
      </p:nvGrpSpPr>
      <p:grpSpPr>
        <a:xfrm>
          <a:off x="0" y="0"/>
          <a:ext cx="0" cy="0"/>
          <a:chOff x="0" y="0"/>
          <a:chExt cx="0" cy="0"/>
        </a:xfrm>
      </p:grpSpPr>
      <p:sp>
        <p:nvSpPr>
          <p:cNvPr id="508" name="Google Shape;508;p56"/>
          <p:cNvSpPr txBox="1"/>
          <p:nvPr>
            <p:ph type="title"/>
          </p:nvPr>
        </p:nvSpPr>
        <p:spPr>
          <a:xfrm>
            <a:off x="1247600" y="41125"/>
            <a:ext cx="7030500" cy="549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lambda functions</a:t>
            </a:r>
            <a:endParaRPr/>
          </a:p>
        </p:txBody>
      </p:sp>
      <p:sp>
        <p:nvSpPr>
          <p:cNvPr id="509" name="Google Shape;509;p56"/>
          <p:cNvSpPr txBox="1"/>
          <p:nvPr>
            <p:ph idx="1" type="body"/>
          </p:nvPr>
        </p:nvSpPr>
        <p:spPr>
          <a:xfrm>
            <a:off x="1303800" y="847875"/>
            <a:ext cx="7030500" cy="368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bg" sz="1200">
                <a:solidFill>
                  <a:srgbClr val="222222"/>
                </a:solidFill>
                <a:highlight>
                  <a:srgbClr val="FFFFFF"/>
                </a:highlight>
                <a:latin typeface="Arial"/>
                <a:ea typeface="Arial"/>
                <a:cs typeface="Arial"/>
                <a:sym typeface="Arial"/>
              </a:rPr>
              <a:t>Small anonymous functions can be created with the </a:t>
            </a:r>
            <a:r>
              <a:rPr lang="bg" sz="1150">
                <a:solidFill>
                  <a:srgbClr val="0072AA"/>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lambda</a:t>
            </a:r>
            <a:r>
              <a:rPr lang="bg" sz="1200">
                <a:solidFill>
                  <a:srgbClr val="222222"/>
                </a:solidFill>
                <a:highlight>
                  <a:srgbClr val="FFFFFF"/>
                </a:highlight>
                <a:latin typeface="Arial"/>
                <a:ea typeface="Arial"/>
                <a:cs typeface="Arial"/>
                <a:sym typeface="Arial"/>
              </a:rPr>
              <a:t> keyword. This function returns the sum of its two arguments: </a:t>
            </a:r>
            <a:r>
              <a:rPr lang="bg" sz="1150">
                <a:solidFill>
                  <a:srgbClr val="222222"/>
                </a:solidFill>
                <a:highlight>
                  <a:srgbClr val="ECF0F3"/>
                </a:highlight>
                <a:latin typeface="Courier New"/>
                <a:ea typeface="Courier New"/>
                <a:cs typeface="Courier New"/>
                <a:sym typeface="Courier New"/>
              </a:rPr>
              <a:t>lambda a, b: a+b</a:t>
            </a:r>
            <a:r>
              <a:rPr lang="bg" sz="1200">
                <a:solidFill>
                  <a:srgbClr val="222222"/>
                </a:solidFill>
                <a:highlight>
                  <a:srgbClr val="FFFFFF"/>
                </a:highlight>
                <a:latin typeface="Arial"/>
                <a:ea typeface="Arial"/>
                <a:cs typeface="Arial"/>
                <a:sym typeface="Arial"/>
              </a:rPr>
              <a:t>. Lambda functions can be used wherever function objects are required. They are syntactically restricted to a single expression. Semantically, they are just syntactic sugar for a normal function definition. Like nested function definitions, lambda functions can reference variables from the containing scope</a:t>
            </a:r>
            <a:endParaRPr/>
          </a:p>
          <a:p>
            <a:pPr indent="0" lvl="0" marL="0" rtl="0" algn="l">
              <a:spcBef>
                <a:spcPts val="1200"/>
              </a:spcBef>
              <a:spcAft>
                <a:spcPts val="0"/>
              </a:spcAft>
              <a:buNone/>
            </a:pPr>
            <a:r>
              <a:rPr lang="bg"/>
              <a:t>For example:</a:t>
            </a:r>
            <a:endParaRPr/>
          </a:p>
          <a:p>
            <a:pPr indent="0" lvl="0" marL="0" rtl="0" algn="l">
              <a:spcBef>
                <a:spcPts val="1200"/>
              </a:spcBef>
              <a:spcAft>
                <a:spcPts val="0"/>
              </a:spcAft>
              <a:buNone/>
            </a:pPr>
            <a:r>
              <a:rPr i="1" lang="bg"/>
              <a:t>iterable.</a:t>
            </a:r>
            <a:r>
              <a:rPr b="1" lang="bg"/>
              <a:t>sort</a:t>
            </a:r>
            <a:r>
              <a:rPr lang="bg"/>
              <a:t>(</a:t>
            </a:r>
            <a:r>
              <a:rPr lang="bg">
                <a:solidFill>
                  <a:srgbClr val="FF0000"/>
                </a:solidFill>
              </a:rPr>
              <a:t>key</a:t>
            </a:r>
            <a:r>
              <a:rPr lang="bg"/>
              <a:t>=function) - lambda can be used as a </a:t>
            </a:r>
            <a:r>
              <a:rPr lang="bg">
                <a:solidFill>
                  <a:srgbClr val="FF0000"/>
                </a:solidFill>
              </a:rPr>
              <a:t>key </a:t>
            </a:r>
            <a:r>
              <a:rPr lang="bg">
                <a:solidFill>
                  <a:srgbClr val="000000"/>
                </a:solidFill>
              </a:rPr>
              <a:t>value.</a:t>
            </a:r>
            <a:endParaRPr>
              <a:solidFill>
                <a:srgbClr val="000000"/>
              </a:solidFill>
            </a:endParaRPr>
          </a:p>
          <a:p>
            <a:pPr indent="0" lvl="0" marL="0" rtl="0" algn="l">
              <a:spcBef>
                <a:spcPts val="1200"/>
              </a:spcBef>
              <a:spcAft>
                <a:spcPts val="0"/>
              </a:spcAft>
              <a:buNone/>
            </a:pPr>
            <a:r>
              <a:rPr lang="bg">
                <a:solidFill>
                  <a:srgbClr val="000000"/>
                </a:solidFill>
              </a:rPr>
              <a:t>Or:</a:t>
            </a:r>
            <a:endParaRPr>
              <a:solidFill>
                <a:srgbClr val="000000"/>
              </a:solidFill>
            </a:endParaRPr>
          </a:p>
          <a:p>
            <a:pPr indent="0" lvl="0" marL="0" rtl="0" algn="l">
              <a:spcBef>
                <a:spcPts val="1200"/>
              </a:spcBef>
              <a:spcAft>
                <a:spcPts val="0"/>
              </a:spcAft>
              <a:buNone/>
            </a:pPr>
            <a:r>
              <a:rPr lang="bg">
                <a:solidFill>
                  <a:srgbClr val="000000"/>
                </a:solidFill>
              </a:rPr>
              <a:t>variable_add = lambda x: x + 2</a:t>
            </a:r>
            <a:endParaRPr>
              <a:solidFill>
                <a:srgbClr val="000000"/>
              </a:solidFill>
            </a:endParaRPr>
          </a:p>
          <a:p>
            <a:pPr indent="0" lvl="0" marL="0" rtl="0" algn="l">
              <a:spcBef>
                <a:spcPts val="1200"/>
              </a:spcBef>
              <a:spcAft>
                <a:spcPts val="0"/>
              </a:spcAft>
              <a:buNone/>
            </a:pPr>
            <a:r>
              <a:rPr lang="bg">
                <a:solidFill>
                  <a:srgbClr val="000000"/>
                </a:solidFill>
              </a:rPr>
              <a:t>print(variable_add(5))</a:t>
            </a:r>
            <a:endParaRPr>
              <a:solidFill>
                <a:srgbClr val="000000"/>
              </a:solidFill>
            </a:endParaRPr>
          </a:p>
          <a:p>
            <a:pPr indent="0" lvl="0" marL="0" rtl="0" algn="l">
              <a:spcBef>
                <a:spcPts val="1200"/>
              </a:spcBef>
              <a:spcAft>
                <a:spcPts val="0"/>
              </a:spcAft>
              <a:buNone/>
            </a:pPr>
            <a:r>
              <a:rPr lang="bg">
                <a:solidFill>
                  <a:srgbClr val="000000"/>
                </a:solidFill>
              </a:rPr>
              <a:t>&gt;&gt;&gt; 7</a:t>
            </a:r>
            <a:endParaRPr>
              <a:solidFill>
                <a:srgbClr val="000000"/>
              </a:solidFill>
            </a:endParaRPr>
          </a:p>
          <a:p>
            <a:pPr indent="0" lvl="0" marL="0" rtl="0" algn="l">
              <a:spcBef>
                <a:spcPts val="1200"/>
              </a:spcBef>
              <a:spcAft>
                <a:spcPts val="1200"/>
              </a:spcAft>
              <a:buNone/>
            </a:pPr>
            <a:r>
              <a:rPr lang="bg">
                <a:solidFill>
                  <a:srgbClr val="000000"/>
                </a:solidFill>
              </a:rPr>
              <a:t>** </a:t>
            </a:r>
            <a:r>
              <a:rPr lang="bg">
                <a:solidFill>
                  <a:srgbClr val="FF0000"/>
                </a:solidFill>
              </a:rPr>
              <a:t>However the last example is not </a:t>
            </a:r>
            <a:r>
              <a:rPr lang="bg">
                <a:solidFill>
                  <a:srgbClr val="FF0000"/>
                </a:solidFill>
              </a:rPr>
              <a:t>recommended</a:t>
            </a:r>
            <a:r>
              <a:rPr lang="bg">
                <a:solidFill>
                  <a:srgbClr val="FF0000"/>
                </a:solidFill>
              </a:rPr>
              <a:t> to be used according to PEP8.</a:t>
            </a:r>
            <a:endParaRPr>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3" name="Shape 513"/>
        <p:cNvGrpSpPr/>
        <p:nvPr/>
      </p:nvGrpSpPr>
      <p:grpSpPr>
        <a:xfrm>
          <a:off x="0" y="0"/>
          <a:ext cx="0" cy="0"/>
          <a:chOff x="0" y="0"/>
          <a:chExt cx="0" cy="0"/>
        </a:xfrm>
      </p:grpSpPr>
      <p:sp>
        <p:nvSpPr>
          <p:cNvPr id="514" name="Google Shape;514;p57"/>
          <p:cNvSpPr txBox="1"/>
          <p:nvPr>
            <p:ph type="title"/>
          </p:nvPr>
        </p:nvSpPr>
        <p:spPr>
          <a:xfrm>
            <a:off x="1303800" y="69225"/>
            <a:ext cx="7030500" cy="558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lambda expressions</a:t>
            </a:r>
            <a:endParaRPr/>
          </a:p>
        </p:txBody>
      </p:sp>
      <p:sp>
        <p:nvSpPr>
          <p:cNvPr id="515" name="Google Shape;515;p57"/>
          <p:cNvSpPr txBox="1"/>
          <p:nvPr>
            <p:ph idx="1" type="body"/>
          </p:nvPr>
        </p:nvSpPr>
        <p:spPr>
          <a:xfrm>
            <a:off x="1303800" y="726075"/>
            <a:ext cx="7030500" cy="380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bg" sz="3000">
                <a:solidFill>
                  <a:srgbClr val="2B2B2B"/>
                </a:solidFill>
                <a:highlight>
                  <a:schemeClr val="lt1"/>
                </a:highlight>
                <a:latin typeface="Courier New"/>
                <a:ea typeface="Courier New"/>
                <a:cs typeface="Courier New"/>
                <a:sym typeface="Courier New"/>
              </a:rPr>
              <a:t>students_data</a:t>
            </a:r>
            <a:r>
              <a:rPr lang="bg" sz="3000">
                <a:solidFill>
                  <a:srgbClr val="A9B7C6"/>
                </a:solidFill>
                <a:highlight>
                  <a:schemeClr val="lt1"/>
                </a:highlight>
                <a:latin typeface="Courier New"/>
                <a:ea typeface="Courier New"/>
                <a:cs typeface="Courier New"/>
                <a:sym typeface="Courier New"/>
              </a:rPr>
              <a:t> = [</a:t>
            </a:r>
            <a:endParaRPr sz="3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A9B7C6"/>
                </a:solidFill>
                <a:highlight>
                  <a:schemeClr val="lt1"/>
                </a:highlight>
                <a:latin typeface="Courier New"/>
                <a:ea typeface="Courier New"/>
                <a:cs typeface="Courier New"/>
                <a:sym typeface="Courier New"/>
              </a:rPr>
              <a:t>   {</a:t>
            </a:r>
            <a:endParaRPr sz="3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A9B7C6"/>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'name'</a:t>
            </a:r>
            <a:r>
              <a:rPr lang="bg" sz="3000">
                <a:solidFill>
                  <a:srgbClr val="A9B7C6"/>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'Tosho'</a:t>
            </a:r>
            <a:r>
              <a:rPr lang="bg" sz="3000">
                <a:solidFill>
                  <a:srgbClr val="CC7832"/>
                </a:solidFill>
                <a:highlight>
                  <a:schemeClr val="lt1"/>
                </a:highlight>
                <a:latin typeface="Courier New"/>
                <a:ea typeface="Courier New"/>
                <a:cs typeface="Courier New"/>
                <a:sym typeface="Courier New"/>
              </a:rPr>
              <a:t>,</a:t>
            </a:r>
            <a:endParaRPr sz="3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CC7832"/>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'age'</a:t>
            </a:r>
            <a:r>
              <a:rPr lang="bg" sz="3000">
                <a:solidFill>
                  <a:srgbClr val="A9B7C6"/>
                </a:solidFill>
                <a:highlight>
                  <a:schemeClr val="lt1"/>
                </a:highlight>
                <a:latin typeface="Courier New"/>
                <a:ea typeface="Courier New"/>
                <a:cs typeface="Courier New"/>
                <a:sym typeface="Courier New"/>
              </a:rPr>
              <a:t>: </a:t>
            </a:r>
            <a:r>
              <a:rPr lang="bg" sz="3000">
                <a:solidFill>
                  <a:srgbClr val="6897BB"/>
                </a:solidFill>
                <a:highlight>
                  <a:schemeClr val="lt1"/>
                </a:highlight>
                <a:latin typeface="Courier New"/>
                <a:ea typeface="Courier New"/>
                <a:cs typeface="Courier New"/>
                <a:sym typeface="Courier New"/>
              </a:rPr>
              <a:t>25</a:t>
            </a:r>
            <a:r>
              <a:rPr lang="bg" sz="3000">
                <a:solidFill>
                  <a:srgbClr val="CC7832"/>
                </a:solidFill>
                <a:highlight>
                  <a:schemeClr val="lt1"/>
                </a:highlight>
                <a:latin typeface="Courier New"/>
                <a:ea typeface="Courier New"/>
                <a:cs typeface="Courier New"/>
                <a:sym typeface="Courier New"/>
              </a:rPr>
              <a:t>,</a:t>
            </a:r>
            <a:endParaRPr sz="3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CC7832"/>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'discipline'</a:t>
            </a:r>
            <a:r>
              <a:rPr lang="bg" sz="3000">
                <a:solidFill>
                  <a:srgbClr val="A9B7C6"/>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'mathematics'</a:t>
            </a:r>
            <a:r>
              <a:rPr lang="bg" sz="3000">
                <a:solidFill>
                  <a:srgbClr val="CC7832"/>
                </a:solidFill>
                <a:highlight>
                  <a:schemeClr val="lt1"/>
                </a:highlight>
                <a:latin typeface="Courier New"/>
                <a:ea typeface="Courier New"/>
                <a:cs typeface="Courier New"/>
                <a:sym typeface="Courier New"/>
              </a:rPr>
              <a:t>,</a:t>
            </a:r>
            <a:endParaRPr sz="3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CC7832"/>
                </a:solidFill>
                <a:highlight>
                  <a:schemeClr val="lt1"/>
                </a:highlight>
                <a:latin typeface="Courier New"/>
                <a:ea typeface="Courier New"/>
                <a:cs typeface="Courier New"/>
                <a:sym typeface="Courier New"/>
              </a:rPr>
              <a:t>   </a:t>
            </a:r>
            <a:r>
              <a:rPr lang="bg" sz="3000">
                <a:solidFill>
                  <a:srgbClr val="A9B7C6"/>
                </a:solidFill>
                <a:highlight>
                  <a:schemeClr val="lt1"/>
                </a:highlight>
                <a:latin typeface="Courier New"/>
                <a:ea typeface="Courier New"/>
                <a:cs typeface="Courier New"/>
                <a:sym typeface="Courier New"/>
              </a:rPr>
              <a:t>}</a:t>
            </a:r>
            <a:r>
              <a:rPr lang="bg" sz="3000">
                <a:solidFill>
                  <a:srgbClr val="CC7832"/>
                </a:solidFill>
                <a:highlight>
                  <a:schemeClr val="lt1"/>
                </a:highlight>
                <a:latin typeface="Courier New"/>
                <a:ea typeface="Courier New"/>
                <a:cs typeface="Courier New"/>
                <a:sym typeface="Courier New"/>
              </a:rPr>
              <a:t>,</a:t>
            </a:r>
            <a:endParaRPr sz="3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CC7832"/>
                </a:solidFill>
                <a:highlight>
                  <a:schemeClr val="lt1"/>
                </a:highlight>
                <a:latin typeface="Courier New"/>
                <a:ea typeface="Courier New"/>
                <a:cs typeface="Courier New"/>
                <a:sym typeface="Courier New"/>
              </a:rPr>
              <a:t>   </a:t>
            </a:r>
            <a:r>
              <a:rPr lang="bg" sz="3000">
                <a:solidFill>
                  <a:srgbClr val="A9B7C6"/>
                </a:solidFill>
                <a:highlight>
                  <a:schemeClr val="lt1"/>
                </a:highlight>
                <a:latin typeface="Courier New"/>
                <a:ea typeface="Courier New"/>
                <a:cs typeface="Courier New"/>
                <a:sym typeface="Courier New"/>
              </a:rPr>
              <a:t>{</a:t>
            </a:r>
            <a:endParaRPr sz="3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A9B7C6"/>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'name'</a:t>
            </a:r>
            <a:r>
              <a:rPr lang="bg" sz="3000">
                <a:solidFill>
                  <a:srgbClr val="A9B7C6"/>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'Gosho'</a:t>
            </a:r>
            <a:r>
              <a:rPr lang="bg" sz="3000">
                <a:solidFill>
                  <a:srgbClr val="CC7832"/>
                </a:solidFill>
                <a:highlight>
                  <a:schemeClr val="lt1"/>
                </a:highlight>
                <a:latin typeface="Courier New"/>
                <a:ea typeface="Courier New"/>
                <a:cs typeface="Courier New"/>
                <a:sym typeface="Courier New"/>
              </a:rPr>
              <a:t>,</a:t>
            </a:r>
            <a:endParaRPr sz="3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CC7832"/>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'age'</a:t>
            </a:r>
            <a:r>
              <a:rPr lang="bg" sz="3000">
                <a:solidFill>
                  <a:srgbClr val="A9B7C6"/>
                </a:solidFill>
                <a:highlight>
                  <a:schemeClr val="lt1"/>
                </a:highlight>
                <a:latin typeface="Courier New"/>
                <a:ea typeface="Courier New"/>
                <a:cs typeface="Courier New"/>
                <a:sym typeface="Courier New"/>
              </a:rPr>
              <a:t>: </a:t>
            </a:r>
            <a:r>
              <a:rPr lang="bg" sz="3000">
                <a:solidFill>
                  <a:srgbClr val="6897BB"/>
                </a:solidFill>
                <a:highlight>
                  <a:schemeClr val="lt1"/>
                </a:highlight>
                <a:latin typeface="Courier New"/>
                <a:ea typeface="Courier New"/>
                <a:cs typeface="Courier New"/>
                <a:sym typeface="Courier New"/>
              </a:rPr>
              <a:t>27</a:t>
            </a:r>
            <a:r>
              <a:rPr lang="bg" sz="3000">
                <a:solidFill>
                  <a:srgbClr val="CC7832"/>
                </a:solidFill>
                <a:highlight>
                  <a:schemeClr val="lt1"/>
                </a:highlight>
                <a:latin typeface="Courier New"/>
                <a:ea typeface="Courier New"/>
                <a:cs typeface="Courier New"/>
                <a:sym typeface="Courier New"/>
              </a:rPr>
              <a:t>,</a:t>
            </a:r>
            <a:endParaRPr sz="3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CC7832"/>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'discipline'</a:t>
            </a:r>
            <a:r>
              <a:rPr lang="bg" sz="3000">
                <a:solidFill>
                  <a:srgbClr val="A9B7C6"/>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'IT'</a:t>
            </a:r>
            <a:r>
              <a:rPr lang="bg" sz="3000">
                <a:solidFill>
                  <a:srgbClr val="CC7832"/>
                </a:solidFill>
                <a:highlight>
                  <a:schemeClr val="lt1"/>
                </a:highlight>
                <a:latin typeface="Courier New"/>
                <a:ea typeface="Courier New"/>
                <a:cs typeface="Courier New"/>
                <a:sym typeface="Courier New"/>
              </a:rPr>
              <a:t>,</a:t>
            </a:r>
            <a:endParaRPr sz="3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CC7832"/>
                </a:solidFill>
                <a:highlight>
                  <a:schemeClr val="lt1"/>
                </a:highlight>
                <a:latin typeface="Courier New"/>
                <a:ea typeface="Courier New"/>
                <a:cs typeface="Courier New"/>
                <a:sym typeface="Courier New"/>
              </a:rPr>
              <a:t>   </a:t>
            </a:r>
            <a:r>
              <a:rPr lang="bg" sz="3000">
                <a:solidFill>
                  <a:srgbClr val="A9B7C6"/>
                </a:solidFill>
                <a:highlight>
                  <a:schemeClr val="lt1"/>
                </a:highlight>
                <a:latin typeface="Courier New"/>
                <a:ea typeface="Courier New"/>
                <a:cs typeface="Courier New"/>
                <a:sym typeface="Courier New"/>
              </a:rPr>
              <a:t>}</a:t>
            </a:r>
            <a:r>
              <a:rPr lang="bg" sz="3000">
                <a:solidFill>
                  <a:srgbClr val="CC7832"/>
                </a:solidFill>
                <a:highlight>
                  <a:schemeClr val="lt1"/>
                </a:highlight>
                <a:latin typeface="Courier New"/>
                <a:ea typeface="Courier New"/>
                <a:cs typeface="Courier New"/>
                <a:sym typeface="Courier New"/>
              </a:rPr>
              <a:t>,</a:t>
            </a:r>
            <a:endParaRPr sz="3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CC7832"/>
                </a:solidFill>
                <a:highlight>
                  <a:schemeClr val="lt1"/>
                </a:highlight>
                <a:latin typeface="Courier New"/>
                <a:ea typeface="Courier New"/>
                <a:cs typeface="Courier New"/>
                <a:sym typeface="Courier New"/>
              </a:rPr>
              <a:t>   </a:t>
            </a:r>
            <a:r>
              <a:rPr lang="bg" sz="3000">
                <a:solidFill>
                  <a:srgbClr val="A9B7C6"/>
                </a:solidFill>
                <a:highlight>
                  <a:schemeClr val="lt1"/>
                </a:highlight>
                <a:latin typeface="Courier New"/>
                <a:ea typeface="Courier New"/>
                <a:cs typeface="Courier New"/>
                <a:sym typeface="Courier New"/>
              </a:rPr>
              <a:t>{</a:t>
            </a:r>
            <a:endParaRPr sz="3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A9B7C6"/>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'name'</a:t>
            </a:r>
            <a:r>
              <a:rPr lang="bg" sz="3000">
                <a:solidFill>
                  <a:srgbClr val="A9B7C6"/>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'Ivan'</a:t>
            </a:r>
            <a:r>
              <a:rPr lang="bg" sz="3000">
                <a:solidFill>
                  <a:srgbClr val="CC7832"/>
                </a:solidFill>
                <a:highlight>
                  <a:schemeClr val="lt1"/>
                </a:highlight>
                <a:latin typeface="Courier New"/>
                <a:ea typeface="Courier New"/>
                <a:cs typeface="Courier New"/>
                <a:sym typeface="Courier New"/>
              </a:rPr>
              <a:t>,</a:t>
            </a:r>
            <a:endParaRPr sz="3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CC7832"/>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'age'</a:t>
            </a:r>
            <a:r>
              <a:rPr lang="bg" sz="3000">
                <a:solidFill>
                  <a:srgbClr val="A9B7C6"/>
                </a:solidFill>
                <a:highlight>
                  <a:schemeClr val="lt1"/>
                </a:highlight>
                <a:latin typeface="Courier New"/>
                <a:ea typeface="Courier New"/>
                <a:cs typeface="Courier New"/>
                <a:sym typeface="Courier New"/>
              </a:rPr>
              <a:t>: </a:t>
            </a:r>
            <a:r>
              <a:rPr lang="bg" sz="3000">
                <a:solidFill>
                  <a:srgbClr val="6897BB"/>
                </a:solidFill>
                <a:highlight>
                  <a:schemeClr val="lt1"/>
                </a:highlight>
                <a:latin typeface="Courier New"/>
                <a:ea typeface="Courier New"/>
                <a:cs typeface="Courier New"/>
                <a:sym typeface="Courier New"/>
              </a:rPr>
              <a:t>29</a:t>
            </a:r>
            <a:r>
              <a:rPr lang="bg" sz="3000">
                <a:solidFill>
                  <a:srgbClr val="CC7832"/>
                </a:solidFill>
                <a:highlight>
                  <a:schemeClr val="lt1"/>
                </a:highlight>
                <a:latin typeface="Courier New"/>
                <a:ea typeface="Courier New"/>
                <a:cs typeface="Courier New"/>
                <a:sym typeface="Courier New"/>
              </a:rPr>
              <a:t>,</a:t>
            </a:r>
            <a:endParaRPr sz="3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CC7832"/>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'discipline'</a:t>
            </a:r>
            <a:r>
              <a:rPr lang="bg" sz="3000">
                <a:solidFill>
                  <a:srgbClr val="A9B7C6"/>
                </a:solidFill>
                <a:highlight>
                  <a:schemeClr val="lt1"/>
                </a:highlight>
                <a:latin typeface="Courier New"/>
                <a:ea typeface="Courier New"/>
                <a:cs typeface="Courier New"/>
                <a:sym typeface="Courier New"/>
              </a:rPr>
              <a:t>: </a:t>
            </a:r>
            <a:r>
              <a:rPr lang="bg" sz="3000">
                <a:solidFill>
                  <a:srgbClr val="6A8759"/>
                </a:solidFill>
                <a:highlight>
                  <a:schemeClr val="lt1"/>
                </a:highlight>
                <a:latin typeface="Courier New"/>
                <a:ea typeface="Courier New"/>
                <a:cs typeface="Courier New"/>
                <a:sym typeface="Courier New"/>
              </a:rPr>
              <a:t>'informatics'</a:t>
            </a:r>
            <a:r>
              <a:rPr lang="bg" sz="3000">
                <a:solidFill>
                  <a:srgbClr val="CC7832"/>
                </a:solidFill>
                <a:highlight>
                  <a:schemeClr val="lt1"/>
                </a:highlight>
                <a:latin typeface="Courier New"/>
                <a:ea typeface="Courier New"/>
                <a:cs typeface="Courier New"/>
                <a:sym typeface="Courier New"/>
              </a:rPr>
              <a:t>,</a:t>
            </a:r>
            <a:endParaRPr sz="3000">
              <a:solidFill>
                <a:srgbClr val="CC7832"/>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CC7832"/>
                </a:solidFill>
                <a:highlight>
                  <a:schemeClr val="lt1"/>
                </a:highlight>
                <a:latin typeface="Courier New"/>
                <a:ea typeface="Courier New"/>
                <a:cs typeface="Courier New"/>
                <a:sym typeface="Courier New"/>
              </a:rPr>
              <a:t>   </a:t>
            </a:r>
            <a:r>
              <a:rPr lang="bg" sz="3000">
                <a:solidFill>
                  <a:srgbClr val="A9B7C6"/>
                </a:solidFill>
                <a:highlight>
                  <a:schemeClr val="lt1"/>
                </a:highlight>
                <a:latin typeface="Courier New"/>
                <a:ea typeface="Courier New"/>
                <a:cs typeface="Courier New"/>
                <a:sym typeface="Courier New"/>
              </a:rPr>
              <a:t>}</a:t>
            </a:r>
            <a:endParaRPr sz="3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3000">
                <a:solidFill>
                  <a:srgbClr val="A9B7C6"/>
                </a:solidFill>
                <a:highlight>
                  <a:schemeClr val="lt1"/>
                </a:highlight>
                <a:latin typeface="Courier New"/>
                <a:ea typeface="Courier New"/>
                <a:cs typeface="Courier New"/>
                <a:sym typeface="Courier New"/>
              </a:rPr>
              <a:t>]</a:t>
            </a:r>
            <a:endParaRPr sz="3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Google Shape;520;p58"/>
          <p:cNvSpPr txBox="1"/>
          <p:nvPr>
            <p:ph type="title"/>
          </p:nvPr>
        </p:nvSpPr>
        <p:spPr>
          <a:xfrm>
            <a:off x="1303800" y="102025"/>
            <a:ext cx="7030500" cy="544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lambda functions</a:t>
            </a:r>
            <a:endParaRPr/>
          </a:p>
        </p:txBody>
      </p:sp>
      <p:sp>
        <p:nvSpPr>
          <p:cNvPr id="521" name="Google Shape;521;p58"/>
          <p:cNvSpPr txBox="1"/>
          <p:nvPr>
            <p:ph idx="1" type="body"/>
          </p:nvPr>
        </p:nvSpPr>
        <p:spPr>
          <a:xfrm>
            <a:off x="1303800" y="965000"/>
            <a:ext cx="7030500" cy="35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solidFill>
                  <a:srgbClr val="2B2B2B"/>
                </a:solidFill>
                <a:highlight>
                  <a:schemeClr val="lt1"/>
                </a:highlight>
                <a:latin typeface="Courier New"/>
                <a:ea typeface="Courier New"/>
                <a:cs typeface="Courier New"/>
                <a:sym typeface="Courier New"/>
              </a:rPr>
              <a:t>students_data</a:t>
            </a:r>
            <a:r>
              <a:rPr lang="bg">
                <a:solidFill>
                  <a:srgbClr val="A9B7C6"/>
                </a:solidFill>
                <a:highlight>
                  <a:schemeClr val="lt1"/>
                </a:highlight>
                <a:latin typeface="Courier New"/>
                <a:ea typeface="Courier New"/>
                <a:cs typeface="Courier New"/>
                <a:sym typeface="Courier New"/>
              </a:rPr>
              <a:t>.sort(</a:t>
            </a:r>
            <a:r>
              <a:rPr lang="bg">
                <a:solidFill>
                  <a:srgbClr val="AA4926"/>
                </a:solidFill>
                <a:highlight>
                  <a:schemeClr val="lt1"/>
                </a:highlight>
                <a:latin typeface="Courier New"/>
                <a:ea typeface="Courier New"/>
                <a:cs typeface="Courier New"/>
                <a:sym typeface="Courier New"/>
              </a:rPr>
              <a:t>key</a:t>
            </a:r>
            <a:r>
              <a:rPr lang="bg">
                <a:solidFill>
                  <a:srgbClr val="A9B7C6"/>
                </a:solidFill>
                <a:highlight>
                  <a:schemeClr val="lt1"/>
                </a:highlight>
                <a:latin typeface="Courier New"/>
                <a:ea typeface="Courier New"/>
                <a:cs typeface="Courier New"/>
                <a:sym typeface="Courier New"/>
              </a:rPr>
              <a:t>=</a:t>
            </a:r>
            <a:r>
              <a:rPr lang="bg">
                <a:solidFill>
                  <a:srgbClr val="CC7832"/>
                </a:solidFill>
                <a:highlight>
                  <a:schemeClr val="lt1"/>
                </a:highlight>
                <a:latin typeface="Courier New"/>
                <a:ea typeface="Courier New"/>
                <a:cs typeface="Courier New"/>
                <a:sym typeface="Courier New"/>
              </a:rPr>
              <a:t>lambda </a:t>
            </a:r>
            <a:r>
              <a:rPr lang="bg">
                <a:solidFill>
                  <a:srgbClr val="A9B7C6"/>
                </a:solidFill>
                <a:highlight>
                  <a:schemeClr val="lt1"/>
                </a:highlight>
                <a:latin typeface="Courier New"/>
                <a:ea typeface="Courier New"/>
                <a:cs typeface="Courier New"/>
                <a:sym typeface="Courier New"/>
              </a:rPr>
              <a:t>data: data[</a:t>
            </a:r>
            <a:r>
              <a:rPr lang="bg">
                <a:solidFill>
                  <a:srgbClr val="6A8759"/>
                </a:solidFill>
                <a:highlight>
                  <a:schemeClr val="lt1"/>
                </a:highlight>
                <a:latin typeface="Courier New"/>
                <a:ea typeface="Courier New"/>
                <a:cs typeface="Courier New"/>
                <a:sym typeface="Courier New"/>
              </a:rPr>
              <a:t>'discipline'</a:t>
            </a:r>
            <a:r>
              <a:rPr lang="bg">
                <a:solidFill>
                  <a:srgbClr val="A9B7C6"/>
                </a:solidFill>
                <a:highlight>
                  <a:schemeClr val="lt1"/>
                </a:highlight>
                <a:latin typeface="Courier New"/>
                <a:ea typeface="Courier New"/>
                <a:cs typeface="Courier New"/>
                <a:sym typeface="Courier New"/>
              </a:rPr>
              <a:t>])</a:t>
            </a:r>
            <a:endParaRPr>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a:solidFill>
                  <a:srgbClr val="8888C6"/>
                </a:solidFill>
                <a:highlight>
                  <a:schemeClr val="lt1"/>
                </a:highlight>
                <a:latin typeface="Courier New"/>
                <a:ea typeface="Courier New"/>
                <a:cs typeface="Courier New"/>
                <a:sym typeface="Courier New"/>
              </a:rPr>
              <a:t>print</a:t>
            </a:r>
            <a:r>
              <a:rPr lang="bg">
                <a:solidFill>
                  <a:srgbClr val="A9B7C6"/>
                </a:solidFill>
                <a:highlight>
                  <a:schemeClr val="lt1"/>
                </a:highlight>
                <a:latin typeface="Courier New"/>
                <a:ea typeface="Courier New"/>
                <a:cs typeface="Courier New"/>
                <a:sym typeface="Courier New"/>
              </a:rPr>
              <a:t>(</a:t>
            </a:r>
            <a:r>
              <a:rPr lang="bg">
                <a:solidFill>
                  <a:srgbClr val="2B2B2B"/>
                </a:solidFill>
                <a:highlight>
                  <a:schemeClr val="lt1"/>
                </a:highlight>
                <a:latin typeface="Courier New"/>
                <a:ea typeface="Courier New"/>
                <a:cs typeface="Courier New"/>
                <a:sym typeface="Courier New"/>
              </a:rPr>
              <a:t>students_data</a:t>
            </a:r>
            <a:r>
              <a:rPr lang="bg">
                <a:solidFill>
                  <a:srgbClr val="A9B7C6"/>
                </a:solidFill>
                <a:highlight>
                  <a:schemeClr val="lt1"/>
                </a:highlight>
                <a:latin typeface="Courier New"/>
                <a:ea typeface="Courier New"/>
                <a:cs typeface="Courier New"/>
                <a:sym typeface="Courier New"/>
              </a:rPr>
              <a:t>)</a:t>
            </a:r>
            <a:endParaRPr>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rPr lang="bg">
                <a:solidFill>
                  <a:srgbClr val="2B2B2B"/>
                </a:solidFill>
                <a:highlight>
                  <a:schemeClr val="lt1"/>
                </a:highlight>
                <a:latin typeface="Courier New"/>
                <a:ea typeface="Courier New"/>
                <a:cs typeface="Courier New"/>
                <a:sym typeface="Courier New"/>
              </a:rPr>
              <a:t>&gt;&gt;&gt; [{'name': 'Gosho', 'age': 27, 'discipline': 'IT'}, {'name': 'Ivan', 'age': 29, 'discipline': 'informatics'}, {'name': 'Tosho', 'age': 25, 'discipline': 'mathematics'}]</a:t>
            </a:r>
            <a:endParaRPr>
              <a:solidFill>
                <a:srgbClr val="2B2B2B"/>
              </a:solidFill>
              <a:highlight>
                <a:schemeClr val="lt1"/>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5" name="Shape 525"/>
        <p:cNvGrpSpPr/>
        <p:nvPr/>
      </p:nvGrpSpPr>
      <p:grpSpPr>
        <a:xfrm>
          <a:off x="0" y="0"/>
          <a:ext cx="0" cy="0"/>
          <a:chOff x="0" y="0"/>
          <a:chExt cx="0" cy="0"/>
        </a:xfrm>
      </p:grpSpPr>
      <p:sp>
        <p:nvSpPr>
          <p:cNvPr id="526" name="Google Shape;526;p59"/>
          <p:cNvSpPr txBox="1"/>
          <p:nvPr>
            <p:ph type="title"/>
          </p:nvPr>
        </p:nvSpPr>
        <p:spPr>
          <a:xfrm>
            <a:off x="1303800" y="50500"/>
            <a:ext cx="7030500" cy="544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Generators</a:t>
            </a:r>
            <a:endParaRPr/>
          </a:p>
        </p:txBody>
      </p:sp>
      <p:sp>
        <p:nvSpPr>
          <p:cNvPr id="527" name="Google Shape;527;p59"/>
          <p:cNvSpPr txBox="1"/>
          <p:nvPr>
            <p:ph idx="1" type="body"/>
          </p:nvPr>
        </p:nvSpPr>
        <p:spPr>
          <a:xfrm>
            <a:off x="1303800" y="791675"/>
            <a:ext cx="7030500" cy="37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 generator function is a special kind of function that you can use to define your own</a:t>
            </a:r>
            <a:endParaRPr/>
          </a:p>
          <a:p>
            <a:pPr indent="0" lvl="0" marL="0" rtl="0" algn="l">
              <a:spcBef>
                <a:spcPts val="1200"/>
              </a:spcBef>
              <a:spcAft>
                <a:spcPts val="0"/>
              </a:spcAft>
              <a:buNone/>
            </a:pPr>
            <a:r>
              <a:rPr lang="bg"/>
              <a:t>iterators. When you define a generator function, you return each iteration’s value</a:t>
            </a:r>
            <a:endParaRPr/>
          </a:p>
          <a:p>
            <a:pPr indent="0" lvl="0" marL="0" rtl="0" algn="l">
              <a:spcBef>
                <a:spcPts val="1200"/>
              </a:spcBef>
              <a:spcAft>
                <a:spcPts val="0"/>
              </a:spcAft>
              <a:buNone/>
            </a:pPr>
            <a:r>
              <a:rPr lang="bg"/>
              <a:t>using the yield keyword. The generator will stop returning values when there are no</a:t>
            </a:r>
            <a:endParaRPr/>
          </a:p>
          <a:p>
            <a:pPr indent="0" lvl="0" marL="0" rtl="0" algn="l">
              <a:spcBef>
                <a:spcPts val="1200"/>
              </a:spcBef>
              <a:spcAft>
                <a:spcPts val="0"/>
              </a:spcAft>
              <a:buNone/>
            </a:pPr>
            <a:r>
              <a:rPr lang="bg"/>
              <a:t>more iterations, or it encounters either an empty return statement or the end of the</a:t>
            </a:r>
            <a:endParaRPr/>
          </a:p>
          <a:p>
            <a:pPr indent="0" lvl="0" marL="0" rtl="0" algn="l">
              <a:spcBef>
                <a:spcPts val="1200"/>
              </a:spcBef>
              <a:spcAft>
                <a:spcPts val="0"/>
              </a:spcAft>
              <a:buNone/>
            </a:pPr>
            <a:r>
              <a:rPr lang="bg"/>
              <a:t>function. Local variables in a generator function are saved from one call to the next,</a:t>
            </a:r>
            <a:endParaRPr/>
          </a:p>
          <a:p>
            <a:pPr indent="0" lvl="0" marL="0" rtl="0" algn="l">
              <a:spcBef>
                <a:spcPts val="1200"/>
              </a:spcBef>
              <a:spcAft>
                <a:spcPts val="0"/>
              </a:spcAft>
              <a:buNone/>
            </a:pPr>
            <a:r>
              <a:rPr lang="bg"/>
              <a:t>unlike in normal functions.</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Google Shape;532;p60"/>
          <p:cNvSpPr txBox="1"/>
          <p:nvPr>
            <p:ph idx="1" type="body"/>
          </p:nvPr>
        </p:nvSpPr>
        <p:spPr>
          <a:xfrm>
            <a:off x="1303800" y="393500"/>
            <a:ext cx="7030500" cy="413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3" name="Google Shape;533;p60"/>
          <p:cNvPicPr preferRelativeResize="0"/>
          <p:nvPr/>
        </p:nvPicPr>
        <p:blipFill>
          <a:blip r:embed="rId4">
            <a:alphaModFix/>
          </a:blip>
          <a:stretch>
            <a:fillRect/>
          </a:stretch>
        </p:blipFill>
        <p:spPr>
          <a:xfrm>
            <a:off x="229525" y="114200"/>
            <a:ext cx="8136851" cy="4437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7" name="Shape 537"/>
        <p:cNvGrpSpPr/>
        <p:nvPr/>
      </p:nvGrpSpPr>
      <p:grpSpPr>
        <a:xfrm>
          <a:off x="0" y="0"/>
          <a:ext cx="0" cy="0"/>
          <a:chOff x="0" y="0"/>
          <a:chExt cx="0" cy="0"/>
        </a:xfrm>
      </p:grpSpPr>
      <p:sp>
        <p:nvSpPr>
          <p:cNvPr id="538" name="Google Shape;538;p61"/>
          <p:cNvSpPr txBox="1"/>
          <p:nvPr>
            <p:ph type="title"/>
          </p:nvPr>
        </p:nvSpPr>
        <p:spPr>
          <a:xfrm>
            <a:off x="1303800" y="87975"/>
            <a:ext cx="7030500" cy="544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Generators</a:t>
            </a:r>
            <a:endParaRPr/>
          </a:p>
        </p:txBody>
      </p:sp>
      <p:sp>
        <p:nvSpPr>
          <p:cNvPr id="539" name="Google Shape;539;p61"/>
          <p:cNvSpPr txBox="1"/>
          <p:nvPr>
            <p:ph idx="1" type="body"/>
          </p:nvPr>
        </p:nvSpPr>
        <p:spPr>
          <a:xfrm>
            <a:off x="1303800" y="777625"/>
            <a:ext cx="7030500" cy="37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Note that this generator function has a while loop that limits the number of times</a:t>
            </a:r>
            <a:endParaRPr/>
          </a:p>
          <a:p>
            <a:pPr indent="0" lvl="0" marL="0" rtl="0" algn="l">
              <a:spcBef>
                <a:spcPts val="1200"/>
              </a:spcBef>
              <a:spcAft>
                <a:spcPts val="0"/>
              </a:spcAft>
              <a:buNone/>
            </a:pPr>
            <a:r>
              <a:rPr lang="bg"/>
              <a:t>the generator executes. Depending on how it’s used, a generator that doesn’t have</a:t>
            </a:r>
            <a:endParaRPr/>
          </a:p>
          <a:p>
            <a:pPr indent="0" lvl="0" marL="0" rtl="0" algn="l">
              <a:spcBef>
                <a:spcPts val="1200"/>
              </a:spcBef>
              <a:spcAft>
                <a:spcPts val="0"/>
              </a:spcAft>
              <a:buNone/>
            </a:pPr>
            <a:r>
              <a:rPr lang="bg"/>
              <a:t>some condition to halt it could cause an endless loop when called.</a:t>
            </a:r>
            <a:endParaRPr/>
          </a:p>
          <a:p>
            <a:pPr indent="0" lvl="0" marL="0" rtl="0" algn="l">
              <a:spcBef>
                <a:spcPts val="1200"/>
              </a:spcBef>
              <a:spcAft>
                <a:spcPts val="0"/>
              </a:spcAft>
              <a:buNone/>
            </a:pPr>
            <a:r>
              <a:rPr lang="bg"/>
              <a:t>In general, generators are really useful in the following cases:</a:t>
            </a:r>
            <a:endParaRPr/>
          </a:p>
          <a:p>
            <a:pPr indent="-311150" lvl="0" marL="457200" rtl="0" algn="l">
              <a:spcBef>
                <a:spcPts val="1200"/>
              </a:spcBef>
              <a:spcAft>
                <a:spcPts val="0"/>
              </a:spcAft>
              <a:buSzPts val="1300"/>
              <a:buChar char="-"/>
            </a:pPr>
            <a:r>
              <a:rPr lang="bg"/>
              <a:t>You need to process a huge amount of data and you need to save memory</a:t>
            </a:r>
            <a:endParaRPr/>
          </a:p>
          <a:p>
            <a:pPr indent="-311150" lvl="0" marL="457200" rtl="0" algn="l">
              <a:spcBef>
                <a:spcPts val="0"/>
              </a:spcBef>
              <a:spcAft>
                <a:spcPts val="0"/>
              </a:spcAft>
              <a:buSzPts val="1300"/>
              <a:buChar char="-"/>
            </a:pPr>
            <a:r>
              <a:rPr lang="bg"/>
              <a:t>You need to serve huge amount of data, i.e. </a:t>
            </a:r>
            <a:r>
              <a:rPr b="1" lang="bg"/>
              <a:t>streaming responses</a:t>
            </a:r>
            <a:endParaRPr b="1"/>
          </a:p>
          <a:p>
            <a:pPr indent="-311150" lvl="0" marL="457200" rtl="0" algn="l">
              <a:spcBef>
                <a:spcPts val="0"/>
              </a:spcBef>
              <a:spcAft>
                <a:spcPts val="0"/>
              </a:spcAft>
              <a:buSzPts val="1300"/>
              <a:buChar char="-"/>
            </a:pPr>
            <a:r>
              <a:rPr lang="bg"/>
              <a:t>You need to regroup huge amount of data into smaller pieces</a:t>
            </a:r>
            <a:endParaRPr/>
          </a:p>
          <a:p>
            <a:pPr indent="0" lvl="0" marL="0" rtl="0" algn="l">
              <a:spcBef>
                <a:spcPts val="1200"/>
              </a:spcBef>
              <a:spcAft>
                <a:spcPts val="0"/>
              </a:spcAft>
              <a:buNone/>
            </a:pPr>
            <a:r>
              <a:rPr lang="bg"/>
              <a:t>As you can see, if you have to deal with </a:t>
            </a:r>
            <a:r>
              <a:rPr b="1" lang="bg"/>
              <a:t>huge </a:t>
            </a:r>
            <a:r>
              <a:rPr lang="bg"/>
              <a:t>amount of data, may be you should think</a:t>
            </a:r>
            <a:endParaRPr/>
          </a:p>
          <a:p>
            <a:pPr indent="0" lvl="0" marL="0" rtl="0" algn="l">
              <a:spcBef>
                <a:spcPts val="1200"/>
              </a:spcBef>
              <a:spcAft>
                <a:spcPts val="1200"/>
              </a:spcAft>
              <a:buNone/>
            </a:pPr>
            <a:r>
              <a:rPr lang="bg"/>
              <a:t>about using generators.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idx="1" type="body"/>
          </p:nvPr>
        </p:nvSpPr>
        <p:spPr>
          <a:xfrm>
            <a:off x="1303800" y="162875"/>
            <a:ext cx="7030500" cy="4397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bg"/>
              <a:t>How first class object look like?</a:t>
            </a:r>
            <a:endParaRPr b="1"/>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greeting</a:t>
            </a:r>
            <a:r>
              <a:rPr lang="bg" sz="1000">
                <a:solidFill>
                  <a:srgbClr val="A9B7C6"/>
                </a:solidFill>
                <a:highlight>
                  <a:schemeClr val="lt1"/>
                </a:highlight>
                <a:latin typeface="Courier New"/>
                <a:ea typeface="Courier New"/>
                <a:cs typeface="Courier New"/>
                <a:sym typeface="Courier New"/>
              </a:rPr>
              <a:t>(language):</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if </a:t>
            </a:r>
            <a:r>
              <a:rPr lang="bg" sz="1000">
                <a:solidFill>
                  <a:srgbClr val="A9B7C6"/>
                </a:solidFill>
                <a:highlight>
                  <a:schemeClr val="lt1"/>
                </a:highlight>
                <a:latin typeface="Courier New"/>
                <a:ea typeface="Courier New"/>
                <a:cs typeface="Courier New"/>
                <a:sym typeface="Courier New"/>
              </a:rPr>
              <a:t>language == </a:t>
            </a:r>
            <a:r>
              <a:rPr lang="bg" sz="1000">
                <a:solidFill>
                  <a:srgbClr val="6A8759"/>
                </a:solidFill>
                <a:highlight>
                  <a:schemeClr val="lt1"/>
                </a:highlight>
                <a:latin typeface="Courier New"/>
                <a:ea typeface="Courier New"/>
                <a:cs typeface="Courier New"/>
                <a:sym typeface="Courier New"/>
              </a:rPr>
              <a:t>'eng'</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6A8759"/>
                </a:solidFill>
                <a:highlight>
                  <a:schemeClr val="lt1"/>
                </a:highlight>
                <a:latin typeface="Courier New"/>
                <a:ea typeface="Courier New"/>
                <a:cs typeface="Courier New"/>
                <a:sym typeface="Courier New"/>
              </a:rPr>
              <a:t>'hello world'</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6A8759"/>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if </a:t>
            </a:r>
            <a:r>
              <a:rPr lang="bg" sz="1000">
                <a:solidFill>
                  <a:srgbClr val="A9B7C6"/>
                </a:solidFill>
                <a:highlight>
                  <a:schemeClr val="lt1"/>
                </a:highlight>
                <a:latin typeface="Courier New"/>
                <a:ea typeface="Courier New"/>
                <a:cs typeface="Courier New"/>
                <a:sym typeface="Courier New"/>
              </a:rPr>
              <a:t>language == </a:t>
            </a:r>
            <a:r>
              <a:rPr lang="bg" sz="1000">
                <a:solidFill>
                  <a:srgbClr val="6A8759"/>
                </a:solidFill>
                <a:highlight>
                  <a:schemeClr val="lt1"/>
                </a:highlight>
                <a:latin typeface="Courier New"/>
                <a:ea typeface="Courier New"/>
                <a:cs typeface="Courier New"/>
                <a:sym typeface="Courier New"/>
              </a:rPr>
              <a:t>'fr'</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6A8759"/>
                </a:solidFill>
                <a:highlight>
                  <a:schemeClr val="lt1"/>
                </a:highlight>
                <a:latin typeface="Courier New"/>
                <a:ea typeface="Courier New"/>
                <a:cs typeface="Courier New"/>
                <a:sym typeface="Courier New"/>
              </a:rPr>
              <a:t>'Bonjour le monde'</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6A8759"/>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else</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6A8759"/>
                </a:solidFill>
                <a:highlight>
                  <a:schemeClr val="lt1"/>
                </a:highlight>
                <a:latin typeface="Courier New"/>
                <a:ea typeface="Courier New"/>
                <a:cs typeface="Courier New"/>
                <a:sym typeface="Courier New"/>
              </a:rPr>
              <a:t>'language not supported'</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2B2B2B"/>
                </a:solidFill>
                <a:highlight>
                  <a:schemeClr val="lt1"/>
                </a:highlight>
                <a:latin typeface="Courier New"/>
                <a:ea typeface="Courier New"/>
                <a:cs typeface="Courier New"/>
                <a:sym typeface="Courier New"/>
              </a:rPr>
              <a:t>Since user-defined functions are objects, we can do things such as include them in other</a:t>
            </a:r>
            <a:endParaRPr sz="1000">
              <a:solidFill>
                <a:srgbClr val="2B2B2B"/>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2B2B2B"/>
                </a:solidFill>
                <a:highlight>
                  <a:schemeClr val="lt1"/>
                </a:highlight>
                <a:latin typeface="Courier New"/>
                <a:ea typeface="Courier New"/>
                <a:cs typeface="Courier New"/>
                <a:sym typeface="Courier New"/>
              </a:rPr>
              <a:t>objects, such as lists:</a:t>
            </a:r>
            <a:endParaRPr sz="1000">
              <a:solidFill>
                <a:srgbClr val="2B2B2B"/>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greetings = [greeting(</a:t>
            </a:r>
            <a:r>
              <a:rPr lang="bg" sz="1000">
                <a:solidFill>
                  <a:srgbClr val="6A8759"/>
                </a:solidFill>
                <a:highlight>
                  <a:schemeClr val="lt1"/>
                </a:highlight>
                <a:latin typeface="Courier New"/>
                <a:ea typeface="Courier New"/>
                <a:cs typeface="Courier New"/>
                <a:sym typeface="Courier New"/>
              </a:rPr>
              <a:t>'ger'</a:t>
            </a:r>
            <a:r>
              <a:rPr lang="bg" sz="1000">
                <a:solidFill>
                  <a:srgbClr val="A9B7C6"/>
                </a:solidFill>
                <a:highlight>
                  <a:schemeClr val="lt1"/>
                </a:highlight>
                <a:latin typeface="Courier New"/>
                <a:ea typeface="Courier New"/>
                <a:cs typeface="Courier New"/>
                <a:sym typeface="Courier New"/>
              </a:rPr>
              <a:t>)</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greeting(</a:t>
            </a:r>
            <a:r>
              <a:rPr lang="bg" sz="1000">
                <a:solidFill>
                  <a:srgbClr val="6A8759"/>
                </a:solidFill>
                <a:highlight>
                  <a:schemeClr val="lt1"/>
                </a:highlight>
                <a:latin typeface="Courier New"/>
                <a:ea typeface="Courier New"/>
                <a:cs typeface="Courier New"/>
                <a:sym typeface="Courier New"/>
              </a:rPr>
              <a:t>'fr'</a:t>
            </a:r>
            <a:r>
              <a:rPr lang="bg" sz="1000">
                <a:solidFill>
                  <a:srgbClr val="A9B7C6"/>
                </a:solidFill>
                <a:highlight>
                  <a:schemeClr val="lt1"/>
                </a:highlight>
                <a:latin typeface="Courier New"/>
                <a:ea typeface="Courier New"/>
                <a:cs typeface="Courier New"/>
                <a:sym typeface="Courier New"/>
              </a:rPr>
              <a:t>)</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greeting(</a:t>
            </a:r>
            <a:r>
              <a:rPr lang="bg" sz="1000">
                <a:solidFill>
                  <a:srgbClr val="6A8759"/>
                </a:solidFill>
                <a:highlight>
                  <a:schemeClr val="lt1"/>
                </a:highlight>
                <a:latin typeface="Courier New"/>
                <a:ea typeface="Courier New"/>
                <a:cs typeface="Courier New"/>
                <a:sym typeface="Courier New"/>
              </a:rPr>
              <a:t>'it'</a:t>
            </a:r>
            <a:r>
              <a:rPr lang="bg" sz="1000">
                <a:solidFill>
                  <a:srgbClr val="A9B7C6"/>
                </a:solidFill>
                <a:highlight>
                  <a:schemeClr val="lt1"/>
                </a:highlight>
                <a:latin typeface="Courier New"/>
                <a:ea typeface="Courier New"/>
                <a:cs typeface="Courier New"/>
                <a:sym typeface="Courier New"/>
              </a:rPr>
              <a:t>)</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greeting(</a:t>
            </a:r>
            <a:r>
              <a:rPr lang="bg" sz="1000">
                <a:solidFill>
                  <a:srgbClr val="6A8759"/>
                </a:solidFill>
                <a:highlight>
                  <a:schemeClr val="lt1"/>
                </a:highlight>
                <a:latin typeface="Courier New"/>
                <a:ea typeface="Courier New"/>
                <a:cs typeface="Courier New"/>
                <a:sym typeface="Courier New"/>
              </a:rPr>
              <a:t>'eng'</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b="1" sz="1000">
              <a:solidFill>
                <a:srgbClr val="2B2B2B"/>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3" name="Shape 543"/>
        <p:cNvGrpSpPr/>
        <p:nvPr/>
      </p:nvGrpSpPr>
      <p:grpSpPr>
        <a:xfrm>
          <a:off x="0" y="0"/>
          <a:ext cx="0" cy="0"/>
          <a:chOff x="0" y="0"/>
          <a:chExt cx="0" cy="0"/>
        </a:xfrm>
      </p:grpSpPr>
      <p:sp>
        <p:nvSpPr>
          <p:cNvPr id="544" name="Google Shape;544;p62"/>
          <p:cNvSpPr txBox="1"/>
          <p:nvPr>
            <p:ph idx="1" type="body"/>
          </p:nvPr>
        </p:nvSpPr>
        <p:spPr>
          <a:xfrm>
            <a:off x="1303800" y="65575"/>
            <a:ext cx="7030500" cy="446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45" name="Google Shape;545;p62"/>
          <p:cNvPicPr preferRelativeResize="0"/>
          <p:nvPr/>
        </p:nvPicPr>
        <p:blipFill>
          <a:blip r:embed="rId4">
            <a:alphaModFix/>
          </a:blip>
          <a:stretch>
            <a:fillRect/>
          </a:stretch>
        </p:blipFill>
        <p:spPr>
          <a:xfrm>
            <a:off x="1114727" y="0"/>
            <a:ext cx="6914547" cy="5143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9" name="Shape 549"/>
        <p:cNvGrpSpPr/>
        <p:nvPr/>
      </p:nvGrpSpPr>
      <p:grpSpPr>
        <a:xfrm>
          <a:off x="0" y="0"/>
          <a:ext cx="0" cy="0"/>
          <a:chOff x="0" y="0"/>
          <a:chExt cx="0" cy="0"/>
        </a:xfrm>
      </p:grpSpPr>
      <p:sp>
        <p:nvSpPr>
          <p:cNvPr id="550" name="Google Shape;550;p63"/>
          <p:cNvSpPr txBox="1"/>
          <p:nvPr>
            <p:ph idx="1" type="body"/>
          </p:nvPr>
        </p:nvSpPr>
        <p:spPr>
          <a:xfrm>
            <a:off x="1303800" y="51525"/>
            <a:ext cx="7030500" cy="448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bg" sz="725"/>
              <a:t>You can also use generator functions with in to see whether a value is in the series that the generator produces:</a:t>
            </a:r>
            <a:endParaRPr sz="725"/>
          </a:p>
          <a:p>
            <a:pPr indent="0" lvl="0" marL="0" rtl="0" algn="l">
              <a:lnSpc>
                <a:spcPct val="95000"/>
              </a:lnSpc>
              <a:spcBef>
                <a:spcPts val="1200"/>
              </a:spcBef>
              <a:spcAft>
                <a:spcPts val="0"/>
              </a:spcAft>
              <a:buSzPts val="275"/>
              <a:buNone/>
            </a:pPr>
            <a:r>
              <a:rPr lang="bg" sz="725"/>
              <a:t>&gt;&gt;&gt; </a:t>
            </a:r>
            <a:r>
              <a:rPr b="1" lang="bg" sz="725"/>
              <a:t>2 in four()</a:t>
            </a:r>
            <a:endParaRPr b="1" sz="725"/>
          </a:p>
          <a:p>
            <a:pPr indent="0" lvl="0" marL="0" rtl="0" algn="l">
              <a:lnSpc>
                <a:spcPct val="95000"/>
              </a:lnSpc>
              <a:spcBef>
                <a:spcPts val="1200"/>
              </a:spcBef>
              <a:spcAft>
                <a:spcPts val="0"/>
              </a:spcAft>
              <a:buSzPts val="275"/>
              <a:buNone/>
            </a:pPr>
            <a:r>
              <a:rPr lang="bg" sz="725"/>
              <a:t>in generator, 0</a:t>
            </a:r>
            <a:endParaRPr sz="725"/>
          </a:p>
          <a:p>
            <a:pPr indent="0" lvl="0" marL="0" rtl="0" algn="l">
              <a:lnSpc>
                <a:spcPct val="95000"/>
              </a:lnSpc>
              <a:spcBef>
                <a:spcPts val="1200"/>
              </a:spcBef>
              <a:spcAft>
                <a:spcPts val="0"/>
              </a:spcAft>
              <a:buSzPts val="275"/>
              <a:buNone/>
            </a:pPr>
            <a:r>
              <a:rPr lang="bg" sz="725"/>
              <a:t>in generator, 1</a:t>
            </a:r>
            <a:endParaRPr sz="725"/>
          </a:p>
          <a:p>
            <a:pPr indent="0" lvl="0" marL="0" rtl="0" algn="l">
              <a:lnSpc>
                <a:spcPct val="95000"/>
              </a:lnSpc>
              <a:spcBef>
                <a:spcPts val="1200"/>
              </a:spcBef>
              <a:spcAft>
                <a:spcPts val="0"/>
              </a:spcAft>
              <a:buSzPts val="275"/>
              <a:buNone/>
            </a:pPr>
            <a:r>
              <a:rPr lang="bg" sz="725"/>
              <a:t>in generator, 2</a:t>
            </a:r>
            <a:endParaRPr sz="725"/>
          </a:p>
          <a:p>
            <a:pPr indent="0" lvl="0" marL="0" rtl="0" algn="l">
              <a:lnSpc>
                <a:spcPct val="95000"/>
              </a:lnSpc>
              <a:spcBef>
                <a:spcPts val="1200"/>
              </a:spcBef>
              <a:spcAft>
                <a:spcPts val="0"/>
              </a:spcAft>
              <a:buSzPts val="275"/>
              <a:buNone/>
            </a:pPr>
            <a:r>
              <a:rPr lang="bg" sz="725"/>
              <a:t>True</a:t>
            </a:r>
            <a:endParaRPr sz="725"/>
          </a:p>
          <a:p>
            <a:pPr indent="0" lvl="0" marL="0" rtl="0" algn="l">
              <a:lnSpc>
                <a:spcPct val="95000"/>
              </a:lnSpc>
              <a:spcBef>
                <a:spcPts val="1200"/>
              </a:spcBef>
              <a:spcAft>
                <a:spcPts val="0"/>
              </a:spcAft>
              <a:buSzPts val="275"/>
              <a:buNone/>
            </a:pPr>
            <a:r>
              <a:rPr lang="bg" sz="725"/>
              <a:t>&gt;&gt;&gt; </a:t>
            </a:r>
            <a:r>
              <a:rPr b="1" lang="bg" sz="725"/>
              <a:t>5 in four()</a:t>
            </a:r>
            <a:endParaRPr b="1" sz="725"/>
          </a:p>
          <a:p>
            <a:pPr indent="0" lvl="0" marL="0" rtl="0" algn="l">
              <a:lnSpc>
                <a:spcPct val="95000"/>
              </a:lnSpc>
              <a:spcBef>
                <a:spcPts val="1200"/>
              </a:spcBef>
              <a:spcAft>
                <a:spcPts val="0"/>
              </a:spcAft>
              <a:buSzPts val="275"/>
              <a:buNone/>
            </a:pPr>
            <a:r>
              <a:rPr lang="bg" sz="725"/>
              <a:t>in generator, 0</a:t>
            </a:r>
            <a:endParaRPr sz="725"/>
          </a:p>
          <a:p>
            <a:pPr indent="0" lvl="0" marL="0" rtl="0" algn="l">
              <a:lnSpc>
                <a:spcPct val="95000"/>
              </a:lnSpc>
              <a:spcBef>
                <a:spcPts val="1200"/>
              </a:spcBef>
              <a:spcAft>
                <a:spcPts val="0"/>
              </a:spcAft>
              <a:buSzPts val="275"/>
              <a:buNone/>
            </a:pPr>
            <a:r>
              <a:rPr lang="bg" sz="725"/>
              <a:t>in generator, 1</a:t>
            </a:r>
            <a:endParaRPr sz="725"/>
          </a:p>
          <a:p>
            <a:pPr indent="0" lvl="0" marL="0" rtl="0" algn="l">
              <a:lnSpc>
                <a:spcPct val="95000"/>
              </a:lnSpc>
              <a:spcBef>
                <a:spcPts val="1200"/>
              </a:spcBef>
              <a:spcAft>
                <a:spcPts val="0"/>
              </a:spcAft>
              <a:buSzPts val="275"/>
              <a:buNone/>
            </a:pPr>
            <a:r>
              <a:rPr lang="bg" sz="725"/>
              <a:t>in generator, 2</a:t>
            </a:r>
            <a:endParaRPr sz="725"/>
          </a:p>
          <a:p>
            <a:pPr indent="0" lvl="0" marL="0" rtl="0" algn="l">
              <a:lnSpc>
                <a:spcPct val="95000"/>
              </a:lnSpc>
              <a:spcBef>
                <a:spcPts val="1200"/>
              </a:spcBef>
              <a:spcAft>
                <a:spcPts val="0"/>
              </a:spcAft>
              <a:buSzPts val="275"/>
              <a:buNone/>
            </a:pPr>
            <a:r>
              <a:rPr lang="bg" sz="725"/>
              <a:t>in generator, 3</a:t>
            </a:r>
            <a:endParaRPr sz="725"/>
          </a:p>
          <a:p>
            <a:pPr indent="0" lvl="0" marL="0" rtl="0" algn="l">
              <a:lnSpc>
                <a:spcPct val="95000"/>
              </a:lnSpc>
              <a:spcBef>
                <a:spcPts val="1200"/>
              </a:spcBef>
              <a:spcAft>
                <a:spcPts val="0"/>
              </a:spcAft>
              <a:buSzPts val="275"/>
              <a:buNone/>
            </a:pPr>
            <a:r>
              <a:rPr lang="bg" sz="725"/>
              <a:t>False</a:t>
            </a:r>
            <a:endParaRPr sz="825"/>
          </a:p>
          <a:p>
            <a:pPr indent="0" lvl="0" marL="0" rtl="0" algn="l">
              <a:lnSpc>
                <a:spcPct val="95000"/>
              </a:lnSpc>
              <a:spcBef>
                <a:spcPts val="1200"/>
              </a:spcBef>
              <a:spcAft>
                <a:spcPts val="1200"/>
              </a:spcAft>
              <a:buSzPts val="275"/>
              <a:buNone/>
            </a:pPr>
            <a:r>
              <a:rPr lang="bg" sz="825"/>
              <a:t>You can find another example within the Materials repo.</a:t>
            </a:r>
            <a:endParaRPr sz="825"/>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4"/>
          <p:cNvSpPr txBox="1"/>
          <p:nvPr>
            <p:ph type="title"/>
          </p:nvPr>
        </p:nvSpPr>
        <p:spPr>
          <a:xfrm>
            <a:off x="1303800" y="103750"/>
            <a:ext cx="7030500" cy="398100"/>
          </a:xfrm>
          <a:prstGeom prst="rect">
            <a:avLst/>
          </a:prstGeom>
        </p:spPr>
        <p:txBody>
          <a:bodyPr anchorCtr="0" anchor="t" bIns="91425" lIns="91425" spcFirstLastPara="1" rIns="91425" wrap="square" tIns="91425">
            <a:noAutofit/>
          </a:bodyPr>
          <a:lstStyle/>
          <a:p>
            <a:pPr indent="0" lvl="0" marL="0" rtl="0" algn="ctr">
              <a:lnSpc>
                <a:spcPct val="115000"/>
              </a:lnSpc>
              <a:spcBef>
                <a:spcPts val="2400"/>
              </a:spcBef>
              <a:spcAft>
                <a:spcPts val="0"/>
              </a:spcAft>
              <a:buSzPts val="990"/>
              <a:buNone/>
            </a:pPr>
            <a:r>
              <a:rPr lang="bg" sz="1740">
                <a:solidFill>
                  <a:srgbClr val="234764"/>
                </a:solidFill>
                <a:highlight>
                  <a:srgbClr val="FFFFFF"/>
                </a:highlight>
                <a:latin typeface="Times New Roman"/>
                <a:ea typeface="Times New Roman"/>
                <a:cs typeface="Times New Roman"/>
                <a:sym typeface="Times New Roman"/>
              </a:rPr>
              <a:t>Simplified Code</a:t>
            </a:r>
            <a:endParaRPr sz="1740">
              <a:solidFill>
                <a:srgbClr val="234764"/>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2820"/>
          </a:p>
        </p:txBody>
      </p:sp>
      <p:sp>
        <p:nvSpPr>
          <p:cNvPr id="556" name="Google Shape;556;p64"/>
          <p:cNvSpPr txBox="1"/>
          <p:nvPr>
            <p:ph idx="1" type="body"/>
          </p:nvPr>
        </p:nvSpPr>
        <p:spPr>
          <a:xfrm>
            <a:off x="1303800" y="571500"/>
            <a:ext cx="7030500" cy="3960300"/>
          </a:xfrm>
          <a:prstGeom prst="rect">
            <a:avLst/>
          </a:prstGeom>
        </p:spPr>
        <p:txBody>
          <a:bodyPr anchorCtr="0" anchor="t" bIns="91425" lIns="91425" spcFirstLastPara="1" rIns="91425" wrap="square" tIns="91425">
            <a:normAutofit fontScale="85000" lnSpcReduction="20000"/>
          </a:bodyPr>
          <a:lstStyle/>
          <a:p>
            <a:pPr indent="0" lvl="0" marL="0" rtl="0" algn="l">
              <a:spcBef>
                <a:spcPts val="1100"/>
              </a:spcBef>
              <a:spcAft>
                <a:spcPts val="0"/>
              </a:spcAft>
              <a:buNone/>
            </a:pPr>
            <a:r>
              <a:rPr lang="bg" sz="1050">
                <a:solidFill>
                  <a:srgbClr val="000000"/>
                </a:solidFill>
                <a:highlight>
                  <a:srgbClr val="FFFFFF"/>
                </a:highlight>
                <a:latin typeface="Arial"/>
                <a:ea typeface="Arial"/>
                <a:cs typeface="Arial"/>
                <a:sym typeface="Arial"/>
              </a:rPr>
              <a:t>The simplification of code is a result of generator function and generator expression support provided by Python.</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bg" sz="1050">
                <a:solidFill>
                  <a:srgbClr val="000000"/>
                </a:solidFill>
                <a:highlight>
                  <a:srgbClr val="FFFFFF"/>
                </a:highlight>
                <a:latin typeface="Arial"/>
                <a:ea typeface="Arial"/>
                <a:cs typeface="Arial"/>
                <a:sym typeface="Arial"/>
              </a:rPr>
              <a:t>To illustrate this, we will compare different implementations that implement a function, "firstn", that represents the first </a:t>
            </a:r>
            <a:r>
              <a:rPr i="1" lang="bg" sz="1050">
                <a:solidFill>
                  <a:srgbClr val="000000"/>
                </a:solidFill>
                <a:highlight>
                  <a:srgbClr val="FFFFFF"/>
                </a:highlight>
                <a:latin typeface="Arial"/>
                <a:ea typeface="Arial"/>
                <a:cs typeface="Arial"/>
                <a:sym typeface="Arial"/>
              </a:rPr>
              <a:t>n</a:t>
            </a:r>
            <a:r>
              <a:rPr lang="bg" sz="1050">
                <a:solidFill>
                  <a:srgbClr val="000000"/>
                </a:solidFill>
                <a:highlight>
                  <a:srgbClr val="FFFFFF"/>
                </a:highlight>
                <a:latin typeface="Arial"/>
                <a:ea typeface="Arial"/>
                <a:cs typeface="Arial"/>
                <a:sym typeface="Arial"/>
              </a:rPr>
              <a:t> non-negative integers, where </a:t>
            </a:r>
            <a:r>
              <a:rPr i="1" lang="bg" sz="1050">
                <a:solidFill>
                  <a:srgbClr val="000000"/>
                </a:solidFill>
                <a:highlight>
                  <a:srgbClr val="FFFFFF"/>
                </a:highlight>
                <a:latin typeface="Arial"/>
                <a:ea typeface="Arial"/>
                <a:cs typeface="Arial"/>
                <a:sym typeface="Arial"/>
              </a:rPr>
              <a:t>n</a:t>
            </a:r>
            <a:r>
              <a:rPr lang="bg" sz="1050">
                <a:solidFill>
                  <a:srgbClr val="000000"/>
                </a:solidFill>
                <a:highlight>
                  <a:srgbClr val="FFFFFF"/>
                </a:highlight>
                <a:latin typeface="Arial"/>
                <a:ea typeface="Arial"/>
                <a:cs typeface="Arial"/>
                <a:sym typeface="Arial"/>
              </a:rPr>
              <a:t> is a really big number, and assume (for the sake of the examples in this section) that each integer takes up a lot of space, say 10 megabytes each.</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bg" sz="1050">
                <a:solidFill>
                  <a:srgbClr val="000000"/>
                </a:solidFill>
                <a:highlight>
                  <a:srgbClr val="FFFFFF"/>
                </a:highlight>
                <a:latin typeface="Arial"/>
                <a:ea typeface="Arial"/>
                <a:cs typeface="Arial"/>
                <a:sym typeface="Arial"/>
              </a:rPr>
              <a:t>Note: Please note that in real life, integers do not take up that much space, unless they are really, really, really, big integers. For instance you can represent a 309 digit number with 128 bytes (add some overhead, it will still be less than 150 bytes).</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FFFFF"/>
                </a:highlight>
                <a:latin typeface="Arial"/>
                <a:ea typeface="Arial"/>
                <a:cs typeface="Arial"/>
                <a:sym typeface="Arial"/>
              </a:rPr>
              <a:t>First, let us consider the simple example of building a list and returning it.</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bg" sz="1050">
                <a:solidFill>
                  <a:srgbClr val="A00000"/>
                </a:solidFill>
                <a:highlight>
                  <a:srgbClr val="F3F5F7"/>
                </a:highlight>
                <a:latin typeface="Courier New"/>
                <a:ea typeface="Courier New"/>
                <a:cs typeface="Courier New"/>
                <a:sym typeface="Courier New"/>
              </a:rPr>
              <a:t>def</a:t>
            </a:r>
            <a:r>
              <a:rPr lang="bg" sz="1050">
                <a:solidFill>
                  <a:srgbClr val="000000"/>
                </a:solidFill>
                <a:highlight>
                  <a:srgbClr val="F3F5F7"/>
                </a:highlight>
                <a:latin typeface="Courier New"/>
                <a:ea typeface="Courier New"/>
                <a:cs typeface="Courier New"/>
                <a:sym typeface="Courier New"/>
              </a:rPr>
              <a:t> first_n(n):</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004080"/>
                </a:solidFill>
                <a:highlight>
                  <a:srgbClr val="F3F5F7"/>
                </a:highlight>
                <a:latin typeface="Courier New"/>
                <a:ea typeface="Courier New"/>
                <a:cs typeface="Courier New"/>
                <a:sym typeface="Courier New"/>
              </a:rPr>
              <a:t>'''Build and return a list'''</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num, nums = </a:t>
            </a:r>
            <a:r>
              <a:rPr lang="bg" sz="1050">
                <a:solidFill>
                  <a:srgbClr val="0080C0"/>
                </a:solidFill>
                <a:highlight>
                  <a:srgbClr val="F3F5F7"/>
                </a:highlight>
                <a:latin typeface="Courier New"/>
                <a:ea typeface="Courier New"/>
                <a:cs typeface="Courier New"/>
                <a:sym typeface="Courier New"/>
              </a:rPr>
              <a:t>0</a:t>
            </a:r>
            <a:r>
              <a:rPr lang="bg" sz="1050">
                <a:solidFill>
                  <a:srgbClr val="000000"/>
                </a:solidFill>
                <a:highlight>
                  <a:srgbClr val="F3F5F7"/>
                </a:highlight>
                <a:latin typeface="Courier New"/>
                <a:ea typeface="Courier New"/>
                <a:cs typeface="Courier New"/>
                <a:sym typeface="Courier New"/>
              </a:rPr>
              <a:t>, []</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while</a:t>
            </a:r>
            <a:r>
              <a:rPr lang="bg" sz="1050">
                <a:solidFill>
                  <a:srgbClr val="000000"/>
                </a:solidFill>
                <a:highlight>
                  <a:srgbClr val="F3F5F7"/>
                </a:highlight>
                <a:latin typeface="Courier New"/>
                <a:ea typeface="Courier New"/>
                <a:cs typeface="Courier New"/>
                <a:sym typeface="Courier New"/>
              </a:rPr>
              <a:t> num &lt; n:</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nums.append(num)</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num += </a:t>
            </a:r>
            <a:r>
              <a:rPr lang="bg" sz="1050">
                <a:solidFill>
                  <a:srgbClr val="0080C0"/>
                </a:solidFill>
                <a:highlight>
                  <a:srgbClr val="F3F5F7"/>
                </a:highlight>
                <a:latin typeface="Courier New"/>
                <a:ea typeface="Courier New"/>
                <a:cs typeface="Courier New"/>
                <a:sym typeface="Courier New"/>
              </a:rPr>
              <a:t>1</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return</a:t>
            </a:r>
            <a:r>
              <a:rPr lang="bg" sz="1050">
                <a:solidFill>
                  <a:srgbClr val="000000"/>
                </a:solidFill>
                <a:highlight>
                  <a:srgbClr val="F3F5F7"/>
                </a:highlight>
                <a:latin typeface="Courier New"/>
                <a:ea typeface="Courier New"/>
                <a:cs typeface="Courier New"/>
                <a:sym typeface="Courier New"/>
              </a:rPr>
              <a:t> nums</a:t>
            </a:r>
            <a:endParaRPr sz="1050">
              <a:solidFill>
                <a:srgbClr val="000000"/>
              </a:solidFill>
              <a:highlight>
                <a:srgbClr val="F3F5F7"/>
              </a:highlight>
              <a:latin typeface="Courier New"/>
              <a:ea typeface="Courier New"/>
              <a:cs typeface="Courier New"/>
              <a:sym typeface="Courier New"/>
            </a:endParaRPr>
          </a:p>
          <a:p>
            <a:pPr indent="0" lvl="0" marL="127000" marR="12700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sum_of_first_n = </a:t>
            </a:r>
            <a:r>
              <a:rPr lang="bg" sz="1050">
                <a:solidFill>
                  <a:srgbClr val="A00000"/>
                </a:solidFill>
                <a:highlight>
                  <a:srgbClr val="F3F5F7"/>
                </a:highlight>
                <a:latin typeface="Courier New"/>
                <a:ea typeface="Courier New"/>
                <a:cs typeface="Courier New"/>
                <a:sym typeface="Courier New"/>
              </a:rPr>
              <a:t>sum</a:t>
            </a:r>
            <a:r>
              <a:rPr lang="bg" sz="1050">
                <a:solidFill>
                  <a:srgbClr val="000000"/>
                </a:solidFill>
                <a:highlight>
                  <a:srgbClr val="F3F5F7"/>
                </a:highlight>
                <a:latin typeface="Courier New"/>
                <a:ea typeface="Courier New"/>
                <a:cs typeface="Courier New"/>
                <a:sym typeface="Courier New"/>
              </a:rPr>
              <a:t>(first_n(</a:t>
            </a:r>
            <a:r>
              <a:rPr lang="bg" sz="1050">
                <a:solidFill>
                  <a:srgbClr val="0080C0"/>
                </a:solidFill>
                <a:highlight>
                  <a:srgbClr val="F3F5F7"/>
                </a:highlight>
                <a:latin typeface="Courier New"/>
                <a:ea typeface="Courier New"/>
                <a:cs typeface="Courier New"/>
                <a:sym typeface="Courier New"/>
              </a:rPr>
              <a:t>1000000</a:t>
            </a:r>
            <a:r>
              <a:rPr lang="bg" sz="1050">
                <a:solidFill>
                  <a:srgbClr val="000000"/>
                </a:solidFill>
                <a:highlight>
                  <a:srgbClr val="F3F5F7"/>
                </a:highlight>
                <a:latin typeface="Courier New"/>
                <a:ea typeface="Courier New"/>
                <a:cs typeface="Courier New"/>
                <a:sym typeface="Courier New"/>
              </a:rPr>
              <a:t>))</a:t>
            </a:r>
            <a:endParaRPr sz="1050">
              <a:solidFill>
                <a:srgbClr val="000000"/>
              </a:solidFill>
              <a:highlight>
                <a:srgbClr val="F3F5F7"/>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5"/>
          <p:cNvSpPr txBox="1"/>
          <p:nvPr>
            <p:ph idx="1" type="body"/>
          </p:nvPr>
        </p:nvSpPr>
        <p:spPr>
          <a:xfrm>
            <a:off x="1303800" y="160300"/>
            <a:ext cx="7030500" cy="43713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bg" sz="1050">
                <a:solidFill>
                  <a:srgbClr val="000000"/>
                </a:solidFill>
                <a:highlight>
                  <a:srgbClr val="FFFFFF"/>
                </a:highlight>
                <a:latin typeface="Arial"/>
                <a:ea typeface="Arial"/>
                <a:cs typeface="Arial"/>
                <a:sym typeface="Arial"/>
              </a:rPr>
              <a:t>The code is quite simple and straightforward, but it builds the full list in memory. This is clearly not acceptable in our case, because we cannot afford to keep all </a:t>
            </a:r>
            <a:r>
              <a:rPr i="1" lang="bg" sz="1050">
                <a:solidFill>
                  <a:srgbClr val="000000"/>
                </a:solidFill>
                <a:highlight>
                  <a:srgbClr val="FFFFFF"/>
                </a:highlight>
                <a:latin typeface="Arial"/>
                <a:ea typeface="Arial"/>
                <a:cs typeface="Arial"/>
                <a:sym typeface="Arial"/>
              </a:rPr>
              <a:t>n</a:t>
            </a:r>
            <a:r>
              <a:rPr lang="bg" sz="1050">
                <a:solidFill>
                  <a:srgbClr val="000000"/>
                </a:solidFill>
                <a:highlight>
                  <a:srgbClr val="FFFFFF"/>
                </a:highlight>
                <a:latin typeface="Arial"/>
                <a:ea typeface="Arial"/>
                <a:cs typeface="Arial"/>
                <a:sym typeface="Arial"/>
              </a:rPr>
              <a:t> "10 megabyte" integers in memory.</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bg" sz="1050">
                <a:solidFill>
                  <a:srgbClr val="000000"/>
                </a:solidFill>
                <a:highlight>
                  <a:srgbClr val="FFFFFF"/>
                </a:highlight>
                <a:latin typeface="Arial"/>
                <a:ea typeface="Arial"/>
                <a:cs typeface="Arial"/>
                <a:sym typeface="Arial"/>
              </a:rPr>
              <a:t>So, we resort to the generator pattern. The following implements generator as an iterable object.</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bg" sz="1050">
                <a:solidFill>
                  <a:srgbClr val="008000"/>
                </a:solidFill>
                <a:highlight>
                  <a:srgbClr val="F3F5F7"/>
                </a:highlight>
                <a:latin typeface="Courier New"/>
                <a:ea typeface="Courier New"/>
                <a:cs typeface="Courier New"/>
                <a:sym typeface="Courier New"/>
              </a:rPr>
              <a:t># Using the generator pattern (an iterable)</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A00000"/>
                </a:solidFill>
                <a:highlight>
                  <a:srgbClr val="F3F5F7"/>
                </a:highlight>
                <a:latin typeface="Courier New"/>
                <a:ea typeface="Courier New"/>
                <a:cs typeface="Courier New"/>
                <a:sym typeface="Courier New"/>
              </a:rPr>
              <a:t>class</a:t>
            </a:r>
            <a:r>
              <a:rPr lang="bg" sz="1050">
                <a:solidFill>
                  <a:srgbClr val="000000"/>
                </a:solidFill>
                <a:highlight>
                  <a:srgbClr val="F3F5F7"/>
                </a:highlight>
                <a:latin typeface="Courier New"/>
                <a:ea typeface="Courier New"/>
                <a:cs typeface="Courier New"/>
                <a:sym typeface="Courier New"/>
              </a:rPr>
              <a:t> FirstN:</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def</a:t>
            </a:r>
            <a:r>
              <a:rPr lang="bg" sz="1050">
                <a:solidFill>
                  <a:srgbClr val="000000"/>
                </a:solidFill>
                <a:highlight>
                  <a:srgbClr val="F3F5F7"/>
                </a:highlight>
                <a:latin typeface="Courier New"/>
                <a:ea typeface="Courier New"/>
                <a:cs typeface="Courier New"/>
                <a:sym typeface="Courier New"/>
              </a:rPr>
              <a:t> __init__(</a:t>
            </a:r>
            <a:r>
              <a:rPr lang="bg" sz="1050">
                <a:solidFill>
                  <a:srgbClr val="A00000"/>
                </a:solidFill>
                <a:highlight>
                  <a:srgbClr val="F3F5F7"/>
                </a:highlight>
                <a:latin typeface="Courier New"/>
                <a:ea typeface="Courier New"/>
                <a:cs typeface="Courier New"/>
                <a:sym typeface="Courier New"/>
              </a:rPr>
              <a:t>self</a:t>
            </a:r>
            <a:r>
              <a:rPr lang="bg" sz="1050">
                <a:solidFill>
                  <a:srgbClr val="000000"/>
                </a:solidFill>
                <a:highlight>
                  <a:srgbClr val="F3F5F7"/>
                </a:highlight>
                <a:latin typeface="Courier New"/>
                <a:ea typeface="Courier New"/>
                <a:cs typeface="Courier New"/>
                <a:sym typeface="Courier New"/>
              </a:rPr>
              <a:t>, n):</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self</a:t>
            </a:r>
            <a:r>
              <a:rPr lang="bg" sz="1050">
                <a:solidFill>
                  <a:srgbClr val="000000"/>
                </a:solidFill>
                <a:highlight>
                  <a:srgbClr val="F3F5F7"/>
                </a:highlight>
                <a:latin typeface="Courier New"/>
                <a:ea typeface="Courier New"/>
                <a:cs typeface="Courier New"/>
                <a:sym typeface="Courier New"/>
              </a:rPr>
              <a:t>.n = n</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self</a:t>
            </a:r>
            <a:r>
              <a:rPr lang="bg" sz="1050">
                <a:solidFill>
                  <a:srgbClr val="000000"/>
                </a:solidFill>
                <a:highlight>
                  <a:srgbClr val="F3F5F7"/>
                </a:highlight>
                <a:latin typeface="Courier New"/>
                <a:ea typeface="Courier New"/>
                <a:cs typeface="Courier New"/>
                <a:sym typeface="Courier New"/>
              </a:rPr>
              <a:t>.num = </a:t>
            </a:r>
            <a:r>
              <a:rPr lang="bg" sz="1050">
                <a:solidFill>
                  <a:srgbClr val="0080C0"/>
                </a:solidFill>
                <a:highlight>
                  <a:srgbClr val="F3F5F7"/>
                </a:highlight>
                <a:latin typeface="Courier New"/>
                <a:ea typeface="Courier New"/>
                <a:cs typeface="Courier New"/>
                <a:sym typeface="Courier New"/>
              </a:rPr>
              <a:t>0</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def</a:t>
            </a:r>
            <a:r>
              <a:rPr lang="bg" sz="1050">
                <a:solidFill>
                  <a:srgbClr val="000000"/>
                </a:solidFill>
                <a:highlight>
                  <a:srgbClr val="F3F5F7"/>
                </a:highlight>
                <a:latin typeface="Courier New"/>
                <a:ea typeface="Courier New"/>
                <a:cs typeface="Courier New"/>
                <a:sym typeface="Courier New"/>
              </a:rPr>
              <a:t> __iter__(</a:t>
            </a:r>
            <a:r>
              <a:rPr lang="bg" sz="1050">
                <a:solidFill>
                  <a:srgbClr val="A00000"/>
                </a:solidFill>
                <a:highlight>
                  <a:srgbClr val="F3F5F7"/>
                </a:highlight>
                <a:latin typeface="Courier New"/>
                <a:ea typeface="Courier New"/>
                <a:cs typeface="Courier New"/>
                <a:sym typeface="Courier New"/>
              </a:rPr>
              <a:t>self</a:t>
            </a:r>
            <a:r>
              <a:rPr lang="bg" sz="1050">
                <a:solidFill>
                  <a:srgbClr val="000000"/>
                </a:solidFill>
                <a:highlight>
                  <a:srgbClr val="F3F5F7"/>
                </a:highlight>
                <a:latin typeface="Courier New"/>
                <a:ea typeface="Courier New"/>
                <a:cs typeface="Courier New"/>
                <a:sym typeface="Courier New"/>
              </a:rPr>
              <a:t>):</a:t>
            </a:r>
            <a:endParaRPr sz="1050">
              <a:solidFill>
                <a:srgbClr val="000000"/>
              </a:solidFill>
              <a:highlight>
                <a:srgbClr val="F3F5F7"/>
              </a:highlight>
              <a:latin typeface="Courier New"/>
              <a:ea typeface="Courier New"/>
              <a:cs typeface="Courier New"/>
              <a:sym typeface="Courier New"/>
            </a:endParaRPr>
          </a:p>
          <a:p>
            <a:pPr indent="0" lvl="0" marL="127000" marR="12700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return</a:t>
            </a: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self</a:t>
            </a:r>
            <a:endParaRPr sz="1050">
              <a:solidFill>
                <a:srgbClr val="A00000"/>
              </a:solidFill>
              <a:highlight>
                <a:srgbClr val="F3F5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6"/>
          <p:cNvSpPr txBox="1"/>
          <p:nvPr>
            <p:ph idx="1" type="body"/>
          </p:nvPr>
        </p:nvSpPr>
        <p:spPr>
          <a:xfrm>
            <a:off x="1303800" y="153325"/>
            <a:ext cx="7030500" cy="43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def</a:t>
            </a:r>
            <a:r>
              <a:rPr lang="bg" sz="1050">
                <a:solidFill>
                  <a:srgbClr val="000000"/>
                </a:solidFill>
                <a:highlight>
                  <a:srgbClr val="F3F5F7"/>
                </a:highlight>
                <a:latin typeface="Courier New"/>
                <a:ea typeface="Courier New"/>
                <a:cs typeface="Courier New"/>
                <a:sym typeface="Courier New"/>
              </a:rPr>
              <a:t> __next__(</a:t>
            </a:r>
            <a:r>
              <a:rPr lang="bg" sz="1050">
                <a:solidFill>
                  <a:srgbClr val="A00000"/>
                </a:solidFill>
                <a:highlight>
                  <a:srgbClr val="F3F5F7"/>
                </a:highlight>
                <a:latin typeface="Courier New"/>
                <a:ea typeface="Courier New"/>
                <a:cs typeface="Courier New"/>
                <a:sym typeface="Courier New"/>
              </a:rPr>
              <a:t>self</a:t>
            </a:r>
            <a:r>
              <a:rPr lang="bg" sz="1050">
                <a:solidFill>
                  <a:srgbClr val="000000"/>
                </a:solidFill>
                <a:highlight>
                  <a:srgbClr val="F3F5F7"/>
                </a:highlight>
                <a:latin typeface="Courier New"/>
                <a:ea typeface="Courier New"/>
                <a:cs typeface="Courier New"/>
                <a:sym typeface="Courier New"/>
              </a:rPr>
              <a:t>):</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if</a:t>
            </a: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self</a:t>
            </a:r>
            <a:r>
              <a:rPr lang="bg" sz="1050">
                <a:solidFill>
                  <a:srgbClr val="000000"/>
                </a:solidFill>
                <a:highlight>
                  <a:srgbClr val="F3F5F7"/>
                </a:highlight>
                <a:latin typeface="Courier New"/>
                <a:ea typeface="Courier New"/>
                <a:cs typeface="Courier New"/>
                <a:sym typeface="Courier New"/>
              </a:rPr>
              <a:t>.num &lt; </a:t>
            </a:r>
            <a:r>
              <a:rPr lang="bg" sz="1050">
                <a:solidFill>
                  <a:srgbClr val="A00000"/>
                </a:solidFill>
                <a:highlight>
                  <a:srgbClr val="F3F5F7"/>
                </a:highlight>
                <a:latin typeface="Courier New"/>
                <a:ea typeface="Courier New"/>
                <a:cs typeface="Courier New"/>
                <a:sym typeface="Courier New"/>
              </a:rPr>
              <a:t>self</a:t>
            </a:r>
            <a:r>
              <a:rPr lang="bg" sz="1050">
                <a:solidFill>
                  <a:srgbClr val="000000"/>
                </a:solidFill>
                <a:highlight>
                  <a:srgbClr val="F3F5F7"/>
                </a:highlight>
                <a:latin typeface="Courier New"/>
                <a:ea typeface="Courier New"/>
                <a:cs typeface="Courier New"/>
                <a:sym typeface="Courier New"/>
              </a:rPr>
              <a:t>.n:</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cur, </a:t>
            </a:r>
            <a:r>
              <a:rPr lang="bg" sz="1050">
                <a:solidFill>
                  <a:srgbClr val="A00000"/>
                </a:solidFill>
                <a:highlight>
                  <a:srgbClr val="F3F5F7"/>
                </a:highlight>
                <a:latin typeface="Courier New"/>
                <a:ea typeface="Courier New"/>
                <a:cs typeface="Courier New"/>
                <a:sym typeface="Courier New"/>
              </a:rPr>
              <a:t>self</a:t>
            </a:r>
            <a:r>
              <a:rPr lang="bg" sz="1050">
                <a:solidFill>
                  <a:srgbClr val="000000"/>
                </a:solidFill>
                <a:highlight>
                  <a:srgbClr val="F3F5F7"/>
                </a:highlight>
                <a:latin typeface="Courier New"/>
                <a:ea typeface="Courier New"/>
                <a:cs typeface="Courier New"/>
                <a:sym typeface="Courier New"/>
              </a:rPr>
              <a:t>.num = </a:t>
            </a:r>
            <a:r>
              <a:rPr lang="bg" sz="1050">
                <a:solidFill>
                  <a:srgbClr val="A00000"/>
                </a:solidFill>
                <a:highlight>
                  <a:srgbClr val="F3F5F7"/>
                </a:highlight>
                <a:latin typeface="Courier New"/>
                <a:ea typeface="Courier New"/>
                <a:cs typeface="Courier New"/>
                <a:sym typeface="Courier New"/>
              </a:rPr>
              <a:t>self</a:t>
            </a:r>
            <a:r>
              <a:rPr lang="bg" sz="1050">
                <a:solidFill>
                  <a:srgbClr val="000000"/>
                </a:solidFill>
                <a:highlight>
                  <a:srgbClr val="F3F5F7"/>
                </a:highlight>
                <a:latin typeface="Courier New"/>
                <a:ea typeface="Courier New"/>
                <a:cs typeface="Courier New"/>
                <a:sym typeface="Courier New"/>
              </a:rPr>
              <a:t>.num, </a:t>
            </a:r>
            <a:r>
              <a:rPr lang="bg" sz="1050">
                <a:solidFill>
                  <a:srgbClr val="A00000"/>
                </a:solidFill>
                <a:highlight>
                  <a:srgbClr val="F3F5F7"/>
                </a:highlight>
                <a:latin typeface="Courier New"/>
                <a:ea typeface="Courier New"/>
                <a:cs typeface="Courier New"/>
                <a:sym typeface="Courier New"/>
              </a:rPr>
              <a:t>self</a:t>
            </a:r>
            <a:r>
              <a:rPr lang="bg" sz="1050">
                <a:solidFill>
                  <a:srgbClr val="000000"/>
                </a:solidFill>
                <a:highlight>
                  <a:srgbClr val="F3F5F7"/>
                </a:highlight>
                <a:latin typeface="Courier New"/>
                <a:ea typeface="Courier New"/>
                <a:cs typeface="Courier New"/>
                <a:sym typeface="Courier New"/>
              </a:rPr>
              <a:t>.num+</a:t>
            </a:r>
            <a:r>
              <a:rPr lang="bg" sz="1050">
                <a:solidFill>
                  <a:srgbClr val="0080C0"/>
                </a:solidFill>
                <a:highlight>
                  <a:srgbClr val="F3F5F7"/>
                </a:highlight>
                <a:latin typeface="Courier New"/>
                <a:ea typeface="Courier New"/>
                <a:cs typeface="Courier New"/>
                <a:sym typeface="Courier New"/>
              </a:rPr>
              <a:t>1</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return</a:t>
            </a:r>
            <a:r>
              <a:rPr lang="bg" sz="1050">
                <a:solidFill>
                  <a:srgbClr val="000000"/>
                </a:solidFill>
                <a:highlight>
                  <a:srgbClr val="F3F5F7"/>
                </a:highlight>
                <a:latin typeface="Courier New"/>
                <a:ea typeface="Courier New"/>
                <a:cs typeface="Courier New"/>
                <a:sym typeface="Courier New"/>
              </a:rPr>
              <a:t> cur</a:t>
            </a:r>
            <a:endParaRPr sz="1050">
              <a:solidFill>
                <a:srgbClr val="000000"/>
              </a:solidFill>
              <a:highlight>
                <a:srgbClr val="F3F5F7"/>
              </a:highlight>
              <a:latin typeface="Courier New"/>
              <a:ea typeface="Courier New"/>
              <a:cs typeface="Courier New"/>
              <a:sym typeface="Courier New"/>
            </a:endParaRPr>
          </a:p>
          <a:p>
            <a:pPr indent="0" lvl="0" marL="127000" marR="12700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raise</a:t>
            </a:r>
            <a:r>
              <a:rPr lang="bg" sz="1050">
                <a:solidFill>
                  <a:srgbClr val="000000"/>
                </a:solidFill>
                <a:highlight>
                  <a:srgbClr val="F3F5F7"/>
                </a:highlight>
                <a:latin typeface="Courier New"/>
                <a:ea typeface="Courier New"/>
                <a:cs typeface="Courier New"/>
                <a:sym typeface="Courier New"/>
              </a:rPr>
              <a:t> StopIteration()</a:t>
            </a:r>
            <a:endParaRPr sz="1050">
              <a:solidFill>
                <a:srgbClr val="000000"/>
              </a:solidFill>
              <a:highlight>
                <a:srgbClr val="F3F5F7"/>
              </a:highlight>
              <a:latin typeface="Courier New"/>
              <a:ea typeface="Courier New"/>
              <a:cs typeface="Courier New"/>
              <a:sym typeface="Courier New"/>
            </a:endParaRPr>
          </a:p>
          <a:p>
            <a:pPr indent="0" lvl="0" marL="127000" marR="127000" rtl="0" algn="l">
              <a:spcBef>
                <a:spcPts val="0"/>
              </a:spcBef>
              <a:spcAft>
                <a:spcPts val="0"/>
              </a:spcAft>
              <a:buNone/>
            </a:pPr>
            <a:r>
              <a:t/>
            </a:r>
            <a:endParaRPr sz="1050">
              <a:solidFill>
                <a:srgbClr val="000000"/>
              </a:solidFill>
              <a:highlight>
                <a:srgbClr val="F3F5F7"/>
              </a:highlight>
              <a:latin typeface="Courier New"/>
              <a:ea typeface="Courier New"/>
              <a:cs typeface="Courier New"/>
              <a:sym typeface="Courier New"/>
            </a:endParaRPr>
          </a:p>
          <a:p>
            <a:pPr indent="0" lvl="0" marL="127000" marR="127000" rtl="0" algn="l">
              <a:spcBef>
                <a:spcPts val="0"/>
              </a:spcBef>
              <a:spcAft>
                <a:spcPts val="0"/>
              </a:spcAft>
              <a:buNone/>
            </a:pPr>
            <a:r>
              <a:rPr lang="bg" sz="1050">
                <a:solidFill>
                  <a:srgbClr val="000000"/>
                </a:solidFill>
                <a:highlight>
                  <a:srgbClr val="F3F5F7"/>
                </a:highlight>
                <a:latin typeface="Courier New"/>
                <a:ea typeface="Courier New"/>
                <a:cs typeface="Courier New"/>
                <a:sym typeface="Courier New"/>
              </a:rPr>
              <a:t>sum_of_first_n = </a:t>
            </a:r>
            <a:r>
              <a:rPr lang="bg" sz="1050">
                <a:solidFill>
                  <a:srgbClr val="A00000"/>
                </a:solidFill>
                <a:highlight>
                  <a:srgbClr val="F3F5F7"/>
                </a:highlight>
                <a:latin typeface="Courier New"/>
                <a:ea typeface="Courier New"/>
                <a:cs typeface="Courier New"/>
                <a:sym typeface="Courier New"/>
              </a:rPr>
              <a:t>sum</a:t>
            </a:r>
            <a:r>
              <a:rPr lang="bg" sz="1050">
                <a:solidFill>
                  <a:srgbClr val="000000"/>
                </a:solidFill>
                <a:highlight>
                  <a:srgbClr val="F3F5F7"/>
                </a:highlight>
                <a:latin typeface="Courier New"/>
                <a:ea typeface="Courier New"/>
                <a:cs typeface="Courier New"/>
                <a:sym typeface="Courier New"/>
              </a:rPr>
              <a:t>(FirstN(</a:t>
            </a:r>
            <a:r>
              <a:rPr lang="bg" sz="1050">
                <a:solidFill>
                  <a:srgbClr val="0080C0"/>
                </a:solidFill>
                <a:highlight>
                  <a:srgbClr val="F3F5F7"/>
                </a:highlight>
                <a:latin typeface="Courier New"/>
                <a:ea typeface="Courier New"/>
                <a:cs typeface="Courier New"/>
                <a:sym typeface="Courier New"/>
              </a:rPr>
              <a:t>1000000</a:t>
            </a:r>
            <a:r>
              <a:rPr lang="bg" sz="1050">
                <a:solidFill>
                  <a:srgbClr val="000000"/>
                </a:solidFill>
                <a:highlight>
                  <a:srgbClr val="F3F5F7"/>
                </a:highlight>
                <a:latin typeface="Courier New"/>
                <a:ea typeface="Courier New"/>
                <a:cs typeface="Courier New"/>
                <a:sym typeface="Courier New"/>
              </a:rPr>
              <a:t>))</a:t>
            </a:r>
            <a:endParaRPr sz="1050">
              <a:solidFill>
                <a:srgbClr val="000000"/>
              </a:solidFill>
              <a:highlight>
                <a:srgbClr val="F3F5F7"/>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bg" sz="1050">
                <a:solidFill>
                  <a:srgbClr val="000000"/>
                </a:solidFill>
                <a:highlight>
                  <a:srgbClr val="FFFFFF"/>
                </a:highlight>
                <a:latin typeface="Arial"/>
                <a:ea typeface="Arial"/>
                <a:cs typeface="Arial"/>
                <a:sym typeface="Arial"/>
              </a:rPr>
              <a:t>This will perform as we expect, but we have the following issues:</a:t>
            </a:r>
            <a:endParaRPr sz="1050">
              <a:solidFill>
                <a:srgbClr val="000000"/>
              </a:solidFill>
              <a:highlight>
                <a:srgbClr val="FFFFFF"/>
              </a:highlight>
              <a:latin typeface="Arial"/>
              <a:ea typeface="Arial"/>
              <a:cs typeface="Arial"/>
              <a:sym typeface="Arial"/>
            </a:endParaRPr>
          </a:p>
          <a:p>
            <a:pPr indent="-295275" lvl="0" marL="457200" rtl="0" algn="l">
              <a:spcBef>
                <a:spcPts val="1100"/>
              </a:spcBef>
              <a:spcAft>
                <a:spcPts val="0"/>
              </a:spcAft>
              <a:buClr>
                <a:srgbClr val="000000"/>
              </a:buClr>
              <a:buSzPts val="1050"/>
              <a:buFont typeface="Arial"/>
              <a:buChar char="●"/>
            </a:pPr>
            <a:r>
              <a:rPr lang="bg" sz="1050">
                <a:solidFill>
                  <a:srgbClr val="000000"/>
                </a:solidFill>
                <a:highlight>
                  <a:srgbClr val="FFFFFF"/>
                </a:highlight>
                <a:latin typeface="Arial"/>
                <a:ea typeface="Arial"/>
                <a:cs typeface="Arial"/>
                <a:sym typeface="Arial"/>
              </a:rPr>
              <a:t>there is a lot of boilerplate</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bg" sz="1050">
                <a:solidFill>
                  <a:srgbClr val="000000"/>
                </a:solidFill>
                <a:highlight>
                  <a:srgbClr val="FFFFFF"/>
                </a:highlight>
                <a:latin typeface="Arial"/>
                <a:ea typeface="Arial"/>
                <a:cs typeface="Arial"/>
                <a:sym typeface="Arial"/>
              </a:rPr>
              <a:t>the logic has to be expressed in a somewhat convoluted way</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1200"/>
              </a:spcAft>
              <a:buNone/>
            </a:pPr>
            <a:r>
              <a:rPr lang="bg" sz="1050">
                <a:solidFill>
                  <a:srgbClr val="000000"/>
                </a:solidFill>
                <a:highlight>
                  <a:srgbClr val="FFFFFF"/>
                </a:highlight>
                <a:latin typeface="Arial"/>
                <a:ea typeface="Arial"/>
                <a:cs typeface="Arial"/>
                <a:sym typeface="Arial"/>
              </a:rPr>
              <a:t>Furthermore, this is a pattern that we will use over and over for many similar constructs. Imagine writing all that just to get an iterator.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7"/>
          <p:cNvSpPr txBox="1"/>
          <p:nvPr>
            <p:ph idx="1" type="body"/>
          </p:nvPr>
        </p:nvSpPr>
        <p:spPr>
          <a:xfrm>
            <a:off x="1296825" y="125450"/>
            <a:ext cx="7030500" cy="478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How it looks like with yield?</a:t>
            </a:r>
            <a:endParaRPr b="1"/>
          </a:p>
          <a:p>
            <a:pPr indent="0" lvl="0" marL="0" rtl="0" algn="l">
              <a:spcBef>
                <a:spcPts val="1200"/>
              </a:spcBef>
              <a:spcAft>
                <a:spcPts val="0"/>
              </a:spcAft>
              <a:buNone/>
            </a:pPr>
            <a:r>
              <a:rPr lang="bg" sz="1050">
                <a:solidFill>
                  <a:srgbClr val="008000"/>
                </a:solidFill>
                <a:highlight>
                  <a:srgbClr val="F3F5F7"/>
                </a:highlight>
                <a:latin typeface="Courier New"/>
                <a:ea typeface="Courier New"/>
                <a:cs typeface="Courier New"/>
                <a:sym typeface="Courier New"/>
              </a:rPr>
              <a:t># a generator that yields items instead of returning a list</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A00000"/>
                </a:solidFill>
                <a:highlight>
                  <a:srgbClr val="F3F5F7"/>
                </a:highlight>
                <a:latin typeface="Courier New"/>
                <a:ea typeface="Courier New"/>
                <a:cs typeface="Courier New"/>
                <a:sym typeface="Courier New"/>
              </a:rPr>
              <a:t>def</a:t>
            </a:r>
            <a:r>
              <a:rPr lang="bg" sz="1050">
                <a:solidFill>
                  <a:srgbClr val="000000"/>
                </a:solidFill>
                <a:highlight>
                  <a:srgbClr val="F3F5F7"/>
                </a:highlight>
                <a:latin typeface="Courier New"/>
                <a:ea typeface="Courier New"/>
                <a:cs typeface="Courier New"/>
                <a:sym typeface="Courier New"/>
              </a:rPr>
              <a:t> first_n(n):</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num = </a:t>
            </a:r>
            <a:r>
              <a:rPr lang="bg" sz="1050">
                <a:solidFill>
                  <a:srgbClr val="0080C0"/>
                </a:solidFill>
                <a:highlight>
                  <a:srgbClr val="F3F5F7"/>
                </a:highlight>
                <a:latin typeface="Courier New"/>
                <a:ea typeface="Courier New"/>
                <a:cs typeface="Courier New"/>
                <a:sym typeface="Courier New"/>
              </a:rPr>
              <a:t>0</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while</a:t>
            </a:r>
            <a:r>
              <a:rPr lang="bg" sz="1050">
                <a:solidFill>
                  <a:srgbClr val="000000"/>
                </a:solidFill>
                <a:highlight>
                  <a:srgbClr val="F3F5F7"/>
                </a:highlight>
                <a:latin typeface="Courier New"/>
                <a:ea typeface="Courier New"/>
                <a:cs typeface="Courier New"/>
                <a:sym typeface="Courier New"/>
              </a:rPr>
              <a:t> num &lt; n:</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yield</a:t>
            </a:r>
            <a:r>
              <a:rPr lang="bg" sz="1050">
                <a:solidFill>
                  <a:srgbClr val="000000"/>
                </a:solidFill>
                <a:highlight>
                  <a:srgbClr val="F3F5F7"/>
                </a:highlight>
                <a:latin typeface="Courier New"/>
                <a:ea typeface="Courier New"/>
                <a:cs typeface="Courier New"/>
                <a:sym typeface="Courier New"/>
              </a:rPr>
              <a:t> num</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        num += </a:t>
            </a:r>
            <a:r>
              <a:rPr lang="bg" sz="1050">
                <a:solidFill>
                  <a:srgbClr val="0080C0"/>
                </a:solidFill>
                <a:highlight>
                  <a:srgbClr val="F3F5F7"/>
                </a:highlight>
                <a:latin typeface="Courier New"/>
                <a:ea typeface="Courier New"/>
                <a:cs typeface="Courier New"/>
                <a:sym typeface="Courier New"/>
              </a:rPr>
              <a:t>1</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3F5F7"/>
              </a:highlight>
              <a:latin typeface="Courier New"/>
              <a:ea typeface="Courier New"/>
              <a:cs typeface="Courier New"/>
              <a:sym typeface="Courier New"/>
            </a:endParaRPr>
          </a:p>
          <a:p>
            <a:pPr indent="0" lvl="0" marL="127000" marR="12700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sum_of_first_n = </a:t>
            </a:r>
            <a:r>
              <a:rPr lang="bg" sz="1050">
                <a:solidFill>
                  <a:srgbClr val="A00000"/>
                </a:solidFill>
                <a:highlight>
                  <a:srgbClr val="F3F5F7"/>
                </a:highlight>
                <a:latin typeface="Courier New"/>
                <a:ea typeface="Courier New"/>
                <a:cs typeface="Courier New"/>
                <a:sym typeface="Courier New"/>
              </a:rPr>
              <a:t>sum</a:t>
            </a:r>
            <a:r>
              <a:rPr lang="bg" sz="1050">
                <a:solidFill>
                  <a:srgbClr val="000000"/>
                </a:solidFill>
                <a:highlight>
                  <a:srgbClr val="F3F5F7"/>
                </a:highlight>
                <a:latin typeface="Courier New"/>
                <a:ea typeface="Courier New"/>
                <a:cs typeface="Courier New"/>
                <a:sym typeface="Courier New"/>
              </a:rPr>
              <a:t>(first_n(</a:t>
            </a:r>
            <a:r>
              <a:rPr lang="bg" sz="1050">
                <a:solidFill>
                  <a:srgbClr val="0080C0"/>
                </a:solidFill>
                <a:highlight>
                  <a:srgbClr val="F3F5F7"/>
                </a:highlight>
                <a:latin typeface="Courier New"/>
                <a:ea typeface="Courier New"/>
                <a:cs typeface="Courier New"/>
                <a:sym typeface="Courier New"/>
              </a:rPr>
              <a:t>1000000</a:t>
            </a:r>
            <a:r>
              <a:rPr lang="bg" sz="1050">
                <a:solidFill>
                  <a:srgbClr val="000000"/>
                </a:solidFill>
                <a:highlight>
                  <a:srgbClr val="F3F5F7"/>
                </a:highlight>
                <a:latin typeface="Courier New"/>
                <a:ea typeface="Courier New"/>
                <a:cs typeface="Courier New"/>
                <a:sym typeface="Courier New"/>
              </a:rPr>
              <a:t>))</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bg" sz="1050">
                <a:solidFill>
                  <a:srgbClr val="000000"/>
                </a:solidFill>
                <a:highlight>
                  <a:srgbClr val="FFFFFF"/>
                </a:highlight>
                <a:latin typeface="Arial"/>
                <a:ea typeface="Arial"/>
                <a:cs typeface="Arial"/>
                <a:sym typeface="Arial"/>
              </a:rPr>
              <a:t>Note that the expression of the number generation logic is clear and natural. It is very similar to the implementation that built a list in memory, but has the memory usage characteristic of the iterator implementation.</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sz="1100">
              <a:solidFill>
                <a:srgbClr val="000000"/>
              </a:solidFill>
              <a:latin typeface="Arial"/>
              <a:ea typeface="Arial"/>
              <a:cs typeface="Arial"/>
              <a:sym typeface="Arial"/>
            </a:endParaRPr>
          </a:p>
          <a:p>
            <a:pPr indent="0" lvl="0" marL="127000" marR="127000" rtl="0" algn="l">
              <a:spcBef>
                <a:spcPts val="0"/>
              </a:spcBef>
              <a:spcAft>
                <a:spcPts val="0"/>
              </a:spcAft>
              <a:buNone/>
            </a:pPr>
            <a:r>
              <a:t/>
            </a:r>
            <a:endParaRPr sz="1050">
              <a:solidFill>
                <a:srgbClr val="000000"/>
              </a:solidFill>
              <a:highlight>
                <a:srgbClr val="F3F5F7"/>
              </a:highlight>
              <a:latin typeface="Courier New"/>
              <a:ea typeface="Courier New"/>
              <a:cs typeface="Courier New"/>
              <a:sym typeface="Courier New"/>
            </a:endParaRPr>
          </a:p>
          <a:p>
            <a:pPr indent="0" lvl="0" marL="0" rtl="0" algn="l">
              <a:spcBef>
                <a:spcPts val="0"/>
              </a:spcBef>
              <a:spcAft>
                <a:spcPts val="1200"/>
              </a:spcAft>
              <a:buNone/>
            </a:pPr>
            <a:r>
              <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8"/>
          <p:cNvSpPr txBox="1"/>
          <p:nvPr>
            <p:ph idx="1" type="body"/>
          </p:nvPr>
        </p:nvSpPr>
        <p:spPr>
          <a:xfrm>
            <a:off x="1303800" y="236975"/>
            <a:ext cx="7030500" cy="429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bg" sz="1050">
                <a:solidFill>
                  <a:srgbClr val="000000"/>
                </a:solidFill>
                <a:highlight>
                  <a:srgbClr val="FFFFFF"/>
                </a:highlight>
                <a:latin typeface="Arial"/>
                <a:ea typeface="Arial"/>
                <a:cs typeface="Arial"/>
                <a:sym typeface="Arial"/>
              </a:rPr>
              <a:t>Generator expressions provide an additional shortcut to build generators out of expressions similar to that of list comprehensions.</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FFFFF"/>
                </a:highlight>
                <a:latin typeface="Arial"/>
                <a:ea typeface="Arial"/>
                <a:cs typeface="Arial"/>
                <a:sym typeface="Arial"/>
              </a:rPr>
              <a:t>In fact, we can turn a list comprehension into a generator expression by replacing the square brackets ("[ ]") with parentheses. Alternately, we can think of list comprehensions as generator expressions wrapped in a list constructor.</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bg" sz="1050">
                <a:solidFill>
                  <a:srgbClr val="000000"/>
                </a:solidFill>
                <a:highlight>
                  <a:srgbClr val="FFFFFF"/>
                </a:highlight>
                <a:latin typeface="Arial"/>
                <a:ea typeface="Arial"/>
                <a:cs typeface="Arial"/>
                <a:sym typeface="Arial"/>
              </a:rPr>
              <a:t>Consider the following example:</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bg" sz="1050">
                <a:solidFill>
                  <a:srgbClr val="008000"/>
                </a:solidFill>
                <a:highlight>
                  <a:srgbClr val="F3F5F7"/>
                </a:highlight>
                <a:latin typeface="Courier New"/>
                <a:ea typeface="Courier New"/>
                <a:cs typeface="Courier New"/>
                <a:sym typeface="Courier New"/>
              </a:rPr>
              <a:t># list comprehension</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doubles = [</a:t>
            </a:r>
            <a:r>
              <a:rPr lang="bg" sz="1050">
                <a:solidFill>
                  <a:srgbClr val="0080C0"/>
                </a:solidFill>
                <a:highlight>
                  <a:srgbClr val="F3F5F7"/>
                </a:highlight>
                <a:latin typeface="Courier New"/>
                <a:ea typeface="Courier New"/>
                <a:cs typeface="Courier New"/>
                <a:sym typeface="Courier New"/>
              </a:rPr>
              <a:t>2</a:t>
            </a:r>
            <a:r>
              <a:rPr lang="bg" sz="1050">
                <a:solidFill>
                  <a:srgbClr val="000000"/>
                </a:solidFill>
                <a:highlight>
                  <a:srgbClr val="F3F5F7"/>
                </a:highlight>
                <a:latin typeface="Courier New"/>
                <a:ea typeface="Courier New"/>
                <a:cs typeface="Courier New"/>
                <a:sym typeface="Courier New"/>
              </a:rPr>
              <a:t> * n </a:t>
            </a:r>
            <a:r>
              <a:rPr lang="bg" sz="1050">
                <a:solidFill>
                  <a:srgbClr val="A00000"/>
                </a:solidFill>
                <a:highlight>
                  <a:srgbClr val="F3F5F7"/>
                </a:highlight>
                <a:latin typeface="Courier New"/>
                <a:ea typeface="Courier New"/>
                <a:cs typeface="Courier New"/>
                <a:sym typeface="Courier New"/>
              </a:rPr>
              <a:t>for</a:t>
            </a:r>
            <a:r>
              <a:rPr lang="bg" sz="1050">
                <a:solidFill>
                  <a:srgbClr val="000000"/>
                </a:solidFill>
                <a:highlight>
                  <a:srgbClr val="F3F5F7"/>
                </a:highlight>
                <a:latin typeface="Courier New"/>
                <a:ea typeface="Courier New"/>
                <a:cs typeface="Courier New"/>
                <a:sym typeface="Courier New"/>
              </a:rPr>
              <a:t> n </a:t>
            </a:r>
            <a:r>
              <a:rPr lang="bg" sz="1050">
                <a:solidFill>
                  <a:srgbClr val="A00000"/>
                </a:solidFill>
                <a:highlight>
                  <a:srgbClr val="F3F5F7"/>
                </a:highlight>
                <a:latin typeface="Courier New"/>
                <a:ea typeface="Courier New"/>
                <a:cs typeface="Courier New"/>
                <a:sym typeface="Courier New"/>
              </a:rPr>
              <a:t>in</a:t>
            </a: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range</a:t>
            </a:r>
            <a:r>
              <a:rPr lang="bg" sz="1050">
                <a:solidFill>
                  <a:srgbClr val="000000"/>
                </a:solidFill>
                <a:highlight>
                  <a:srgbClr val="F3F5F7"/>
                </a:highlight>
                <a:latin typeface="Courier New"/>
                <a:ea typeface="Courier New"/>
                <a:cs typeface="Courier New"/>
                <a:sym typeface="Courier New"/>
              </a:rPr>
              <a:t>(</a:t>
            </a:r>
            <a:r>
              <a:rPr lang="bg" sz="1050">
                <a:solidFill>
                  <a:srgbClr val="0080C0"/>
                </a:solidFill>
                <a:highlight>
                  <a:srgbClr val="F3F5F7"/>
                </a:highlight>
                <a:latin typeface="Courier New"/>
                <a:ea typeface="Courier New"/>
                <a:cs typeface="Courier New"/>
                <a:sym typeface="Courier New"/>
              </a:rPr>
              <a:t>50</a:t>
            </a:r>
            <a:r>
              <a:rPr lang="bg" sz="1050">
                <a:solidFill>
                  <a:srgbClr val="000000"/>
                </a:solidFill>
                <a:highlight>
                  <a:srgbClr val="F3F5F7"/>
                </a:highlight>
                <a:latin typeface="Courier New"/>
                <a:ea typeface="Courier New"/>
                <a:cs typeface="Courier New"/>
                <a:sym typeface="Courier New"/>
              </a:rPr>
              <a:t>)]</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8000"/>
                </a:solidFill>
                <a:highlight>
                  <a:srgbClr val="F3F5F7"/>
                </a:highlight>
                <a:latin typeface="Courier New"/>
                <a:ea typeface="Courier New"/>
                <a:cs typeface="Courier New"/>
                <a:sym typeface="Courier New"/>
              </a:rPr>
              <a:t># same as the list comprehension above</a:t>
            </a:r>
            <a:endParaRPr sz="1050">
              <a:solidFill>
                <a:srgbClr val="000000"/>
              </a:solidFill>
              <a:highlight>
                <a:srgbClr val="F3F5F7"/>
              </a:highlight>
              <a:latin typeface="Courier New"/>
              <a:ea typeface="Courier New"/>
              <a:cs typeface="Courier New"/>
              <a:sym typeface="Courier New"/>
            </a:endParaRPr>
          </a:p>
          <a:p>
            <a:pPr indent="0" lvl="0" marL="0" marR="12700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doubles = </a:t>
            </a:r>
            <a:r>
              <a:rPr lang="bg" sz="1050">
                <a:solidFill>
                  <a:srgbClr val="A00000"/>
                </a:solidFill>
                <a:highlight>
                  <a:srgbClr val="F3F5F7"/>
                </a:highlight>
                <a:latin typeface="Courier New"/>
                <a:ea typeface="Courier New"/>
                <a:cs typeface="Courier New"/>
                <a:sym typeface="Courier New"/>
              </a:rPr>
              <a:t>list</a:t>
            </a:r>
            <a:r>
              <a:rPr lang="bg" sz="1050">
                <a:solidFill>
                  <a:srgbClr val="000000"/>
                </a:solidFill>
                <a:highlight>
                  <a:srgbClr val="F3F5F7"/>
                </a:highlight>
                <a:latin typeface="Courier New"/>
                <a:ea typeface="Courier New"/>
                <a:cs typeface="Courier New"/>
                <a:sym typeface="Courier New"/>
              </a:rPr>
              <a:t>(</a:t>
            </a:r>
            <a:r>
              <a:rPr lang="bg" sz="1050">
                <a:solidFill>
                  <a:srgbClr val="0080C0"/>
                </a:solidFill>
                <a:highlight>
                  <a:srgbClr val="F3F5F7"/>
                </a:highlight>
                <a:latin typeface="Courier New"/>
                <a:ea typeface="Courier New"/>
                <a:cs typeface="Courier New"/>
                <a:sym typeface="Courier New"/>
              </a:rPr>
              <a:t>2</a:t>
            </a:r>
            <a:r>
              <a:rPr lang="bg" sz="1050">
                <a:solidFill>
                  <a:srgbClr val="000000"/>
                </a:solidFill>
                <a:highlight>
                  <a:srgbClr val="F3F5F7"/>
                </a:highlight>
                <a:latin typeface="Courier New"/>
                <a:ea typeface="Courier New"/>
                <a:cs typeface="Courier New"/>
                <a:sym typeface="Courier New"/>
              </a:rPr>
              <a:t> * n </a:t>
            </a:r>
            <a:r>
              <a:rPr lang="bg" sz="1050">
                <a:solidFill>
                  <a:srgbClr val="A00000"/>
                </a:solidFill>
                <a:highlight>
                  <a:srgbClr val="F3F5F7"/>
                </a:highlight>
                <a:latin typeface="Courier New"/>
                <a:ea typeface="Courier New"/>
                <a:cs typeface="Courier New"/>
                <a:sym typeface="Courier New"/>
              </a:rPr>
              <a:t>for</a:t>
            </a:r>
            <a:r>
              <a:rPr lang="bg" sz="1050">
                <a:solidFill>
                  <a:srgbClr val="000000"/>
                </a:solidFill>
                <a:highlight>
                  <a:srgbClr val="F3F5F7"/>
                </a:highlight>
                <a:latin typeface="Courier New"/>
                <a:ea typeface="Courier New"/>
                <a:cs typeface="Courier New"/>
                <a:sym typeface="Courier New"/>
              </a:rPr>
              <a:t> n </a:t>
            </a:r>
            <a:r>
              <a:rPr lang="bg" sz="1050">
                <a:solidFill>
                  <a:srgbClr val="A00000"/>
                </a:solidFill>
                <a:highlight>
                  <a:srgbClr val="F3F5F7"/>
                </a:highlight>
                <a:latin typeface="Courier New"/>
                <a:ea typeface="Courier New"/>
                <a:cs typeface="Courier New"/>
                <a:sym typeface="Courier New"/>
              </a:rPr>
              <a:t>in</a:t>
            </a:r>
            <a:r>
              <a:rPr lang="bg" sz="1050">
                <a:solidFill>
                  <a:srgbClr val="000000"/>
                </a:solidFill>
                <a:highlight>
                  <a:srgbClr val="F3F5F7"/>
                </a:highlight>
                <a:latin typeface="Courier New"/>
                <a:ea typeface="Courier New"/>
                <a:cs typeface="Courier New"/>
                <a:sym typeface="Courier New"/>
              </a:rPr>
              <a:t> </a:t>
            </a:r>
            <a:r>
              <a:rPr lang="bg" sz="1050">
                <a:solidFill>
                  <a:srgbClr val="A00000"/>
                </a:solidFill>
                <a:highlight>
                  <a:srgbClr val="F3F5F7"/>
                </a:highlight>
                <a:latin typeface="Courier New"/>
                <a:ea typeface="Courier New"/>
                <a:cs typeface="Courier New"/>
                <a:sym typeface="Courier New"/>
              </a:rPr>
              <a:t>range</a:t>
            </a:r>
            <a:r>
              <a:rPr lang="bg" sz="1050">
                <a:solidFill>
                  <a:srgbClr val="000000"/>
                </a:solidFill>
                <a:highlight>
                  <a:srgbClr val="F3F5F7"/>
                </a:highlight>
                <a:latin typeface="Courier New"/>
                <a:ea typeface="Courier New"/>
                <a:cs typeface="Courier New"/>
                <a:sym typeface="Courier New"/>
              </a:rPr>
              <a:t>(</a:t>
            </a:r>
            <a:r>
              <a:rPr lang="bg" sz="1050">
                <a:solidFill>
                  <a:srgbClr val="0080C0"/>
                </a:solidFill>
                <a:highlight>
                  <a:srgbClr val="F3F5F7"/>
                </a:highlight>
                <a:latin typeface="Courier New"/>
                <a:ea typeface="Courier New"/>
                <a:cs typeface="Courier New"/>
                <a:sym typeface="Courier New"/>
              </a:rPr>
              <a:t>50</a:t>
            </a:r>
            <a:r>
              <a:rPr lang="bg" sz="1050">
                <a:solidFill>
                  <a:srgbClr val="000000"/>
                </a:solidFill>
                <a:highlight>
                  <a:srgbClr val="F3F5F7"/>
                </a:highlight>
                <a:latin typeface="Courier New"/>
                <a:ea typeface="Courier New"/>
                <a:cs typeface="Courier New"/>
                <a:sym typeface="Courier New"/>
              </a:rPr>
              <a:t>))</a:t>
            </a:r>
            <a:endParaRPr sz="1050">
              <a:solidFill>
                <a:srgbClr val="000000"/>
              </a:solidFill>
              <a:highlight>
                <a:srgbClr val="F3F5F7"/>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FFFFF"/>
                </a:highlight>
                <a:latin typeface="Arial"/>
                <a:ea typeface="Arial"/>
                <a:cs typeface="Arial"/>
                <a:sym typeface="Arial"/>
              </a:rPr>
              <a:t>By allowing generator expressions, we don't have to write a generator function if we do not need the list. If only list comprehensions were available, and we needed to lazily build a set of items to be processed, we will have to write a generator function.</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bg" sz="1050">
                <a:solidFill>
                  <a:srgbClr val="000000"/>
                </a:solidFill>
                <a:highlight>
                  <a:srgbClr val="FFFFFF"/>
                </a:highlight>
                <a:latin typeface="Arial"/>
                <a:ea typeface="Arial"/>
                <a:cs typeface="Arial"/>
                <a:sym typeface="Arial"/>
              </a:rPr>
              <a:t>This also means that we can use the same syntax we have been using for list comprehensions to build generators.</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9"/>
          <p:cNvSpPr txBox="1"/>
          <p:nvPr>
            <p:ph idx="1" type="body"/>
          </p:nvPr>
        </p:nvSpPr>
        <p:spPr>
          <a:xfrm>
            <a:off x="1298825" y="180300"/>
            <a:ext cx="7030500" cy="47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More on generator expressions</a:t>
            </a:r>
            <a:endParaRPr b="1"/>
          </a:p>
          <a:p>
            <a:pPr indent="0" lvl="0" marL="0" rtl="0" algn="l">
              <a:spcBef>
                <a:spcPts val="1200"/>
              </a:spcBef>
              <a:spcAft>
                <a:spcPts val="0"/>
              </a:spcAft>
              <a:buNone/>
            </a:pPr>
            <a:r>
              <a:rPr b="1" lang="bg"/>
              <a:t>Filtering Values</a:t>
            </a:r>
            <a:endParaRPr b="1"/>
          </a:p>
          <a:p>
            <a:pPr indent="0" lvl="0" marL="0" rtl="0" algn="l">
              <a:spcBef>
                <a:spcPts val="1200"/>
              </a:spcBef>
              <a:spcAft>
                <a:spcPts val="0"/>
              </a:spcAft>
              <a:buNone/>
            </a:pPr>
            <a:r>
              <a:rPr lang="bg">
                <a:solidFill>
                  <a:srgbClr val="FFC66D"/>
                </a:solidFill>
              </a:rPr>
              <a:t>&gt;&gt;&gt;</a:t>
            </a:r>
            <a:r>
              <a:rPr lang="bg"/>
              <a:t> even_squares = (x * x for x in range(10) if x % 2 == 0)</a:t>
            </a:r>
            <a:endParaRPr/>
          </a:p>
          <a:p>
            <a:pPr indent="0" lvl="0" marL="0" rtl="0" algn="l">
              <a:spcBef>
                <a:spcPts val="1200"/>
              </a:spcBef>
              <a:spcAft>
                <a:spcPts val="0"/>
              </a:spcAft>
              <a:buNone/>
            </a:pPr>
            <a:r>
              <a:rPr lang="bg">
                <a:solidFill>
                  <a:srgbClr val="FFC66D"/>
                </a:solidFill>
              </a:rPr>
              <a:t>&gt;&gt;&gt;</a:t>
            </a:r>
            <a:r>
              <a:rPr lang="bg"/>
              <a:t> even_squares</a:t>
            </a:r>
            <a:endParaRPr/>
          </a:p>
          <a:p>
            <a:pPr indent="0" lvl="0" marL="0" rtl="0" algn="l">
              <a:spcBef>
                <a:spcPts val="1200"/>
              </a:spcBef>
              <a:spcAft>
                <a:spcPts val="0"/>
              </a:spcAft>
              <a:buNone/>
            </a:pPr>
            <a:r>
              <a:rPr lang="bg"/>
              <a:t>&lt;generator object &lt;genexpr&gt; at 0x7f3fc2842510&gt;</a:t>
            </a:r>
            <a:endParaRPr/>
          </a:p>
          <a:p>
            <a:pPr indent="0" lvl="0" marL="0" rtl="0" algn="l">
              <a:spcBef>
                <a:spcPts val="1200"/>
              </a:spcBef>
              <a:spcAft>
                <a:spcPts val="0"/>
              </a:spcAft>
              <a:buNone/>
            </a:pPr>
            <a:r>
              <a:rPr lang="bg">
                <a:solidFill>
                  <a:srgbClr val="FFC66D"/>
                </a:solidFill>
              </a:rPr>
              <a:t>&gt;&gt;&gt;</a:t>
            </a:r>
            <a:r>
              <a:rPr lang="bg"/>
              <a:t> for x in even_squares:</a:t>
            </a:r>
            <a:endParaRPr/>
          </a:p>
          <a:p>
            <a:pPr indent="457200" lvl="0" marL="0" rtl="0" algn="l">
              <a:spcBef>
                <a:spcPts val="1200"/>
              </a:spcBef>
              <a:spcAft>
                <a:spcPts val="0"/>
              </a:spcAft>
              <a:buNone/>
            </a:pPr>
            <a:r>
              <a:rPr lang="bg"/>
              <a:t>print(x)</a:t>
            </a:r>
            <a:endParaRPr/>
          </a:p>
          <a:p>
            <a:pPr indent="457200" lvl="0" marL="0" rtl="0" algn="l">
              <a:spcBef>
                <a:spcPts val="1200"/>
              </a:spcBef>
              <a:spcAft>
                <a:spcPts val="0"/>
              </a:spcAft>
              <a:buNone/>
            </a:pPr>
            <a:r>
              <a:rPr lang="bg">
                <a:highlight>
                  <a:srgbClr val="ECF0F3"/>
                </a:highlight>
              </a:rPr>
              <a:t> 0</a:t>
            </a:r>
            <a:endParaRPr>
              <a:highlight>
                <a:srgbClr val="ECF0F3"/>
              </a:highlight>
            </a:endParaRPr>
          </a:p>
          <a:p>
            <a:pPr indent="457200" lvl="0" marL="0" rtl="0" algn="l">
              <a:spcBef>
                <a:spcPts val="1200"/>
              </a:spcBef>
              <a:spcAft>
                <a:spcPts val="0"/>
              </a:spcAft>
              <a:buNone/>
            </a:pPr>
            <a:r>
              <a:rPr lang="bg">
                <a:highlight>
                  <a:srgbClr val="ECF0F3"/>
                </a:highlight>
              </a:rPr>
              <a:t> 4</a:t>
            </a:r>
            <a:endParaRPr>
              <a:highlight>
                <a:srgbClr val="ECF0F3"/>
              </a:highlight>
            </a:endParaRPr>
          </a:p>
          <a:p>
            <a:pPr indent="457200" lvl="0" marL="0" rtl="0" algn="l">
              <a:spcBef>
                <a:spcPts val="1200"/>
              </a:spcBef>
              <a:spcAft>
                <a:spcPts val="0"/>
              </a:spcAft>
              <a:buNone/>
            </a:pPr>
            <a:r>
              <a:rPr lang="bg">
                <a:highlight>
                  <a:srgbClr val="ECF0F3"/>
                </a:highlight>
              </a:rPr>
              <a:t>16 </a:t>
            </a:r>
            <a:endParaRPr>
              <a:highlight>
                <a:srgbClr val="ECF0F3"/>
              </a:highlight>
            </a:endParaRPr>
          </a:p>
          <a:p>
            <a:pPr indent="457200" lvl="0" marL="0" rtl="0" algn="l">
              <a:spcBef>
                <a:spcPts val="1200"/>
              </a:spcBef>
              <a:spcAft>
                <a:spcPts val="0"/>
              </a:spcAft>
              <a:buNone/>
            </a:pPr>
            <a:r>
              <a:rPr lang="bg">
                <a:highlight>
                  <a:srgbClr val="ECF0F3"/>
                </a:highlight>
              </a:rPr>
              <a:t>36 </a:t>
            </a:r>
            <a:endParaRPr>
              <a:highlight>
                <a:srgbClr val="ECF0F3"/>
              </a:highlight>
            </a:endParaRPr>
          </a:p>
          <a:p>
            <a:pPr indent="457200" lvl="0" marL="0" rtl="0" algn="l">
              <a:spcBef>
                <a:spcPts val="1200"/>
              </a:spcBef>
              <a:spcAft>
                <a:spcPts val="1200"/>
              </a:spcAft>
              <a:buNone/>
            </a:pPr>
            <a:r>
              <a:rPr lang="bg">
                <a:highlight>
                  <a:srgbClr val="ECF0F3"/>
                </a:highlight>
              </a:rPr>
              <a:t>64</a:t>
            </a:r>
            <a:endParaRPr>
              <a:highlight>
                <a:srgbClr val="ECF0F3"/>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0"/>
          <p:cNvSpPr txBox="1"/>
          <p:nvPr>
            <p:ph idx="1" type="body"/>
          </p:nvPr>
        </p:nvSpPr>
        <p:spPr>
          <a:xfrm>
            <a:off x="1271000" y="791650"/>
            <a:ext cx="7030500" cy="25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In-line Generator Expressions</a:t>
            </a:r>
            <a:endParaRPr b="1"/>
          </a:p>
          <a:p>
            <a:pPr indent="0" lvl="0" marL="0" rtl="0" algn="l">
              <a:spcBef>
                <a:spcPts val="1200"/>
              </a:spcBef>
              <a:spcAft>
                <a:spcPts val="0"/>
              </a:spcAft>
              <a:buNone/>
            </a:pPr>
            <a:r>
              <a:rPr lang="bg"/>
              <a:t>Because generator expressions are, well…expressions, you can use them in-line with other statements. For example, you can define an iterator and consume it right away with a for-loop:</a:t>
            </a:r>
            <a:endParaRPr/>
          </a:p>
          <a:p>
            <a:pPr indent="0" lvl="0" marL="0" rtl="0" algn="l">
              <a:spcBef>
                <a:spcPts val="1200"/>
              </a:spcBef>
              <a:spcAft>
                <a:spcPts val="0"/>
              </a:spcAft>
              <a:buNone/>
            </a:pPr>
            <a:r>
              <a:rPr lang="bg">
                <a:highlight>
                  <a:srgbClr val="ECF0F3"/>
                </a:highlight>
              </a:rPr>
              <a:t>for x in ('Bom dia' for i in range(3)): </a:t>
            </a:r>
            <a:endParaRPr>
              <a:highlight>
                <a:srgbClr val="ECF0F3"/>
              </a:highlight>
            </a:endParaRPr>
          </a:p>
          <a:p>
            <a:pPr indent="457200" lvl="0" marL="0" rtl="0" algn="l">
              <a:spcBef>
                <a:spcPts val="1200"/>
              </a:spcBef>
              <a:spcAft>
                <a:spcPts val="1200"/>
              </a:spcAft>
              <a:buNone/>
            </a:pPr>
            <a:r>
              <a:rPr lang="bg">
                <a:highlight>
                  <a:srgbClr val="ECF0F3"/>
                </a:highlight>
              </a:rPr>
              <a:t>print(x)</a:t>
            </a:r>
            <a:endParaRPr>
              <a:highlight>
                <a:srgbClr val="ECF0F3"/>
              </a:high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1"/>
          <p:cNvSpPr txBox="1"/>
          <p:nvPr>
            <p:ph idx="1" type="body"/>
          </p:nvPr>
        </p:nvSpPr>
        <p:spPr>
          <a:xfrm>
            <a:off x="1303800" y="196750"/>
            <a:ext cx="7030500" cy="433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bg"/>
              <a:t>Too Much of a Good Thing…</a:t>
            </a:r>
            <a:endParaRPr b="1"/>
          </a:p>
          <a:p>
            <a:pPr indent="0" lvl="0" marL="0" rtl="0" algn="l">
              <a:spcBef>
                <a:spcPts val="1200"/>
              </a:spcBef>
              <a:spcAft>
                <a:spcPts val="0"/>
              </a:spcAft>
              <a:buNone/>
            </a:pPr>
            <a:r>
              <a:rPr lang="bg"/>
              <a:t>Like list comprehensions, generator expressions allow for more complexity than what we’ve covered so far. Through nested for-loops and chained filtering clauses, they can cover a wider range of use cases:</a:t>
            </a:r>
            <a:endParaRPr/>
          </a:p>
          <a:p>
            <a:pPr indent="0" lvl="0" marL="0" rtl="0" algn="l">
              <a:spcBef>
                <a:spcPts val="1200"/>
              </a:spcBef>
              <a:spcAft>
                <a:spcPts val="0"/>
              </a:spcAft>
              <a:buNone/>
            </a:pPr>
            <a:r>
              <a:rPr lang="bg"/>
              <a:t>(</a:t>
            </a:r>
            <a:endParaRPr/>
          </a:p>
          <a:p>
            <a:pPr indent="457200" lvl="0" marL="0" rtl="0" algn="l">
              <a:spcBef>
                <a:spcPts val="1200"/>
              </a:spcBef>
              <a:spcAft>
                <a:spcPts val="0"/>
              </a:spcAft>
              <a:buNone/>
            </a:pPr>
            <a:r>
              <a:rPr lang="bg"/>
              <a:t>expr for x in xs </a:t>
            </a:r>
            <a:endParaRPr/>
          </a:p>
          <a:p>
            <a:pPr indent="457200" lvl="0" marL="0" rtl="0" algn="l">
              <a:spcBef>
                <a:spcPts val="1200"/>
              </a:spcBef>
              <a:spcAft>
                <a:spcPts val="0"/>
              </a:spcAft>
              <a:buNone/>
            </a:pPr>
            <a:r>
              <a:rPr lang="bg"/>
              <a:t>if cond1 </a:t>
            </a:r>
            <a:endParaRPr/>
          </a:p>
          <a:p>
            <a:pPr indent="457200" lvl="0" marL="0" rtl="0" algn="l">
              <a:spcBef>
                <a:spcPts val="1200"/>
              </a:spcBef>
              <a:spcAft>
                <a:spcPts val="0"/>
              </a:spcAft>
              <a:buNone/>
            </a:pPr>
            <a:r>
              <a:rPr lang="bg"/>
              <a:t>for y in ys </a:t>
            </a:r>
            <a:endParaRPr/>
          </a:p>
          <a:p>
            <a:pPr indent="457200" lvl="0" marL="0" rtl="0" algn="l">
              <a:spcBef>
                <a:spcPts val="1200"/>
              </a:spcBef>
              <a:spcAft>
                <a:spcPts val="0"/>
              </a:spcAft>
              <a:buNone/>
            </a:pPr>
            <a:r>
              <a:rPr lang="bg"/>
              <a:t>if cond2 </a:t>
            </a:r>
            <a:endParaRPr/>
          </a:p>
          <a:p>
            <a:pPr indent="457200" lvl="0" marL="0" rtl="0" algn="l">
              <a:spcBef>
                <a:spcPts val="1200"/>
              </a:spcBef>
              <a:spcAft>
                <a:spcPts val="0"/>
              </a:spcAft>
              <a:buNone/>
            </a:pPr>
            <a:r>
              <a:rPr lang="bg"/>
              <a:t>... </a:t>
            </a:r>
            <a:endParaRPr/>
          </a:p>
          <a:p>
            <a:pPr indent="457200" lvl="0" marL="0" rtl="0" algn="l">
              <a:spcBef>
                <a:spcPts val="1200"/>
              </a:spcBef>
              <a:spcAft>
                <a:spcPts val="0"/>
              </a:spcAft>
              <a:buNone/>
            </a:pPr>
            <a:r>
              <a:rPr lang="bg"/>
              <a:t>for z in zs </a:t>
            </a:r>
            <a:endParaRPr/>
          </a:p>
          <a:p>
            <a:pPr indent="457200" lvl="0" marL="0" rtl="0" algn="l">
              <a:spcBef>
                <a:spcPts val="1200"/>
              </a:spcBef>
              <a:spcAft>
                <a:spcPts val="0"/>
              </a:spcAft>
              <a:buNone/>
            </a:pPr>
            <a:r>
              <a:rPr lang="bg"/>
              <a:t>if condN</a:t>
            </a:r>
            <a:endParaRPr/>
          </a:p>
          <a:p>
            <a:pPr indent="0" lvl="0" marL="0" rtl="0" algn="l">
              <a:spcBef>
                <a:spcPts val="1200"/>
              </a:spcBef>
              <a:spcAft>
                <a:spcPts val="1200"/>
              </a:spcAft>
              <a:buNone/>
            </a:pPr>
            <a:r>
              <a:rPr lang="bg"/>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8"/>
          <p:cNvSpPr txBox="1"/>
          <p:nvPr>
            <p:ph idx="1" type="body"/>
          </p:nvPr>
        </p:nvSpPr>
        <p:spPr>
          <a:xfrm>
            <a:off x="1303800" y="208325"/>
            <a:ext cx="7030500" cy="43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Functions can also be used as arguments for other functions. For example, we can define the</a:t>
            </a:r>
            <a:endParaRPr/>
          </a:p>
          <a:p>
            <a:pPr indent="0" lvl="0" marL="0" rtl="0" algn="l">
              <a:spcBef>
                <a:spcPts val="1200"/>
              </a:spcBef>
              <a:spcAft>
                <a:spcPts val="0"/>
              </a:spcAft>
              <a:buNone/>
            </a:pPr>
            <a:r>
              <a:rPr lang="bg"/>
              <a:t>following function:</a:t>
            </a:r>
            <a:endParaRPr/>
          </a:p>
          <a:p>
            <a:pPr indent="0" lvl="0" marL="0" rtl="0" algn="l">
              <a:spcBef>
                <a:spcPts val="1200"/>
              </a:spcBef>
              <a:spcAft>
                <a:spcPts val="0"/>
              </a:spcAft>
              <a:buNone/>
            </a:pPr>
            <a:r>
              <a:rPr lang="bg" sz="1000">
                <a:solidFill>
                  <a:srgbClr val="CC7832"/>
                </a:solidFill>
                <a:highlight>
                  <a:schemeClr val="lt1"/>
                </a:highlight>
                <a:latin typeface="Courier New"/>
                <a:ea typeface="Courier New"/>
                <a:cs typeface="Courier New"/>
                <a:sym typeface="Courier New"/>
              </a:rPr>
              <a:t>def </a:t>
            </a:r>
            <a:r>
              <a:rPr lang="bg" sz="1000">
                <a:solidFill>
                  <a:srgbClr val="FFC66D"/>
                </a:solidFill>
                <a:highlight>
                  <a:schemeClr val="lt1"/>
                </a:highlight>
                <a:latin typeface="Courier New"/>
                <a:ea typeface="Courier New"/>
                <a:cs typeface="Courier New"/>
                <a:sym typeface="Courier New"/>
              </a:rPr>
              <a:t>callf</a:t>
            </a:r>
            <a:r>
              <a:rPr lang="bg" sz="1000">
                <a:solidFill>
                  <a:srgbClr val="A9B7C6"/>
                </a:solidFill>
                <a:highlight>
                  <a:schemeClr val="lt1"/>
                </a:highlight>
                <a:latin typeface="Courier New"/>
                <a:ea typeface="Courier New"/>
                <a:cs typeface="Courier New"/>
                <a:sym typeface="Courier New"/>
              </a:rPr>
              <a:t>(f):</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   lang = </a:t>
            </a:r>
            <a:r>
              <a:rPr lang="bg" sz="1000">
                <a:solidFill>
                  <a:srgbClr val="6A8759"/>
                </a:solidFill>
                <a:highlight>
                  <a:schemeClr val="lt1"/>
                </a:highlight>
                <a:latin typeface="Courier New"/>
                <a:ea typeface="Courier New"/>
                <a:cs typeface="Courier New"/>
                <a:sym typeface="Courier New"/>
              </a:rPr>
              <a:t>'eng'</a:t>
            </a:r>
            <a:endParaRPr sz="1000">
              <a:solidFill>
                <a:srgbClr val="6A8759"/>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6A8759"/>
                </a:solidFill>
                <a:highlight>
                  <a:schemeClr val="lt1"/>
                </a:highlight>
                <a:latin typeface="Courier New"/>
                <a:ea typeface="Courier New"/>
                <a:cs typeface="Courier New"/>
                <a:sym typeface="Courier New"/>
              </a:rPr>
              <a:t>   </a:t>
            </a:r>
            <a:r>
              <a:rPr lang="bg" sz="1000">
                <a:solidFill>
                  <a:srgbClr val="CC7832"/>
                </a:solidFill>
                <a:highlight>
                  <a:schemeClr val="lt1"/>
                </a:highlight>
                <a:latin typeface="Courier New"/>
                <a:ea typeface="Courier New"/>
                <a:cs typeface="Courier New"/>
                <a:sym typeface="Courier New"/>
              </a:rPr>
              <a:t>return </a:t>
            </a:r>
            <a:r>
              <a:rPr lang="bg" sz="1000">
                <a:solidFill>
                  <a:srgbClr val="A9B7C6"/>
                </a:solidFill>
                <a:highlight>
                  <a:schemeClr val="lt1"/>
                </a:highlight>
                <a:latin typeface="Courier New"/>
                <a:ea typeface="Courier New"/>
                <a:cs typeface="Courier New"/>
                <a:sym typeface="Courier New"/>
              </a:rPr>
              <a:t>f(lang)</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callf(greeting)</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A9B7C6"/>
                </a:solidFill>
                <a:highlight>
                  <a:schemeClr val="lt1"/>
                </a:highlight>
                <a:latin typeface="Courier New"/>
                <a:ea typeface="Courier New"/>
                <a:cs typeface="Courier New"/>
                <a:sym typeface="Courier New"/>
              </a:rPr>
              <a:t>&gt;&gt;&gt; </a:t>
            </a:r>
            <a:r>
              <a:rPr lang="bg" sz="1000">
                <a:solidFill>
                  <a:srgbClr val="6A8759"/>
                </a:solidFill>
                <a:highlight>
                  <a:schemeClr val="lt1"/>
                </a:highlight>
                <a:latin typeface="Courier New"/>
                <a:ea typeface="Courier New"/>
                <a:cs typeface="Courier New"/>
                <a:sym typeface="Courier New"/>
              </a:rPr>
              <a:t>'hello world'</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a:t>We could see how this would be useful if, for example, we wanted to produce a program that returns specific sentences in a variety of languages, perhaps for some sort of natural language application.</a:t>
            </a:r>
            <a:endParaRPr/>
          </a:p>
          <a:p>
            <a:pPr indent="0" lvl="0" marL="0" rtl="0" algn="l">
              <a:spcBef>
                <a:spcPts val="1200"/>
              </a:spcBef>
              <a:spcAft>
                <a:spcPts val="12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2"/>
          <p:cNvSpPr txBox="1"/>
          <p:nvPr>
            <p:ph idx="1" type="body"/>
          </p:nvPr>
        </p:nvSpPr>
        <p:spPr>
          <a:xfrm>
            <a:off x="1303800" y="145225"/>
            <a:ext cx="7030500" cy="438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 above pattern translates to the following generator function logic:</a:t>
            </a:r>
            <a:endParaRPr/>
          </a:p>
          <a:p>
            <a:pPr indent="0" lvl="0" marL="0" rtl="0" algn="l">
              <a:spcBef>
                <a:spcPts val="1200"/>
              </a:spcBef>
              <a:spcAft>
                <a:spcPts val="0"/>
              </a:spcAft>
              <a:buNone/>
            </a:pPr>
            <a:r>
              <a:rPr lang="bg">
                <a:highlight>
                  <a:srgbClr val="A9B7C6"/>
                </a:highlight>
              </a:rPr>
              <a:t>for x in xs:</a:t>
            </a:r>
            <a:endParaRPr>
              <a:highlight>
                <a:srgbClr val="A9B7C6"/>
              </a:highlight>
            </a:endParaRPr>
          </a:p>
          <a:p>
            <a:pPr indent="457200" lvl="0" marL="0" rtl="0" algn="l">
              <a:spcBef>
                <a:spcPts val="1200"/>
              </a:spcBef>
              <a:spcAft>
                <a:spcPts val="0"/>
              </a:spcAft>
              <a:buNone/>
            </a:pPr>
            <a:r>
              <a:rPr lang="bg">
                <a:highlight>
                  <a:srgbClr val="A9B7C6"/>
                </a:highlight>
              </a:rPr>
              <a:t>if cond1:</a:t>
            </a:r>
            <a:endParaRPr>
              <a:highlight>
                <a:srgbClr val="A9B7C6"/>
              </a:highlight>
            </a:endParaRPr>
          </a:p>
          <a:p>
            <a:pPr indent="457200" lvl="0" marL="457200" rtl="0" algn="l">
              <a:spcBef>
                <a:spcPts val="1200"/>
              </a:spcBef>
              <a:spcAft>
                <a:spcPts val="0"/>
              </a:spcAft>
              <a:buNone/>
            </a:pPr>
            <a:r>
              <a:rPr lang="bg">
                <a:highlight>
                  <a:srgbClr val="A9B7C6"/>
                </a:highlight>
              </a:rPr>
              <a:t>for y in ys:</a:t>
            </a:r>
            <a:endParaRPr>
              <a:highlight>
                <a:srgbClr val="A9B7C6"/>
              </a:highlight>
            </a:endParaRPr>
          </a:p>
          <a:p>
            <a:pPr indent="457200" lvl="0" marL="914400" rtl="0" algn="l">
              <a:spcBef>
                <a:spcPts val="1200"/>
              </a:spcBef>
              <a:spcAft>
                <a:spcPts val="0"/>
              </a:spcAft>
              <a:buNone/>
            </a:pPr>
            <a:r>
              <a:rPr lang="bg">
                <a:highlight>
                  <a:srgbClr val="A9B7C6"/>
                </a:highlight>
              </a:rPr>
              <a:t>if cond2: </a:t>
            </a:r>
            <a:endParaRPr>
              <a:highlight>
                <a:srgbClr val="A9B7C6"/>
              </a:highlight>
            </a:endParaRPr>
          </a:p>
          <a:p>
            <a:pPr indent="457200" lvl="0" marL="1371600" rtl="0" algn="l">
              <a:spcBef>
                <a:spcPts val="1200"/>
              </a:spcBef>
              <a:spcAft>
                <a:spcPts val="0"/>
              </a:spcAft>
              <a:buNone/>
            </a:pPr>
            <a:r>
              <a:rPr lang="bg">
                <a:highlight>
                  <a:srgbClr val="A9B7C6"/>
                </a:highlight>
              </a:rPr>
              <a:t>... </a:t>
            </a:r>
            <a:endParaRPr>
              <a:highlight>
                <a:srgbClr val="A9B7C6"/>
              </a:highlight>
            </a:endParaRPr>
          </a:p>
          <a:p>
            <a:pPr indent="457200" lvl="0" marL="1371600" rtl="0" algn="l">
              <a:spcBef>
                <a:spcPts val="1200"/>
              </a:spcBef>
              <a:spcAft>
                <a:spcPts val="0"/>
              </a:spcAft>
              <a:buNone/>
            </a:pPr>
            <a:r>
              <a:rPr lang="bg">
                <a:highlight>
                  <a:srgbClr val="A9B7C6"/>
                </a:highlight>
              </a:rPr>
              <a:t>for z in zs:</a:t>
            </a:r>
            <a:endParaRPr>
              <a:highlight>
                <a:srgbClr val="A9B7C6"/>
              </a:highlight>
            </a:endParaRPr>
          </a:p>
          <a:p>
            <a:pPr indent="457200" lvl="0" marL="1828800" rtl="0" algn="l">
              <a:spcBef>
                <a:spcPts val="1200"/>
              </a:spcBef>
              <a:spcAft>
                <a:spcPts val="0"/>
              </a:spcAft>
              <a:buNone/>
            </a:pPr>
            <a:r>
              <a:rPr lang="bg">
                <a:highlight>
                  <a:srgbClr val="A9B7C6"/>
                </a:highlight>
              </a:rPr>
              <a:t>if condN:</a:t>
            </a:r>
            <a:endParaRPr>
              <a:highlight>
                <a:srgbClr val="A9B7C6"/>
              </a:highlight>
            </a:endParaRPr>
          </a:p>
          <a:p>
            <a:pPr indent="457200" lvl="0" marL="2286000" rtl="0" algn="l">
              <a:spcBef>
                <a:spcPts val="1200"/>
              </a:spcBef>
              <a:spcAft>
                <a:spcPts val="1200"/>
              </a:spcAft>
              <a:buNone/>
            </a:pPr>
            <a:r>
              <a:rPr lang="bg">
                <a:highlight>
                  <a:srgbClr val="A9B7C6"/>
                </a:highlight>
              </a:rPr>
              <a:t>yield expr</a:t>
            </a:r>
            <a:endParaRPr>
              <a:highlight>
                <a:srgbClr val="A9B7C6"/>
              </a:high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3"/>
          <p:cNvSpPr txBox="1"/>
          <p:nvPr>
            <p:ph idx="1" type="body"/>
          </p:nvPr>
        </p:nvSpPr>
        <p:spPr>
          <a:xfrm>
            <a:off x="1289750" y="782300"/>
            <a:ext cx="7030500" cy="234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And this is where I’d like to place a big caveat:</a:t>
            </a:r>
            <a:endParaRPr/>
          </a:p>
          <a:p>
            <a:pPr indent="0" lvl="0" marL="0" rtl="0" algn="l">
              <a:spcBef>
                <a:spcPts val="1200"/>
              </a:spcBef>
              <a:spcAft>
                <a:spcPts val="1200"/>
              </a:spcAft>
              <a:buNone/>
            </a:pPr>
            <a:r>
              <a:rPr lang="bg"/>
              <a:t>Please don’t write deeply nested generator expressions like that. They can be very difficult to maintain in the long run. This is one of those “the dose makes the poison” situations where a beautiful and simple tool can be overused to create hard to read and difficult to debug programs.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4"/>
          <p:cNvSpPr txBox="1"/>
          <p:nvPr>
            <p:ph idx="1" type="body"/>
          </p:nvPr>
        </p:nvSpPr>
        <p:spPr>
          <a:xfrm>
            <a:off x="1303800" y="786975"/>
            <a:ext cx="7030500" cy="374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Key Takeaways </a:t>
            </a:r>
            <a:endParaRPr b="1"/>
          </a:p>
          <a:p>
            <a:pPr indent="0" lvl="0" marL="0" rtl="0" algn="l">
              <a:spcBef>
                <a:spcPts val="1200"/>
              </a:spcBef>
              <a:spcAft>
                <a:spcPts val="0"/>
              </a:spcAft>
              <a:buNone/>
            </a:pPr>
            <a:r>
              <a:rPr lang="bg"/>
              <a:t>• Generator expressions are similar to list comprehensions. However, they don’t construct list objects. Instead, generator expressions generate values “just in time” like a class-based iterator or generator function would. </a:t>
            </a:r>
            <a:endParaRPr/>
          </a:p>
          <a:p>
            <a:pPr indent="0" lvl="0" marL="0" rtl="0" algn="l">
              <a:spcBef>
                <a:spcPts val="1200"/>
              </a:spcBef>
              <a:spcAft>
                <a:spcPts val="0"/>
              </a:spcAft>
              <a:buNone/>
            </a:pPr>
            <a:r>
              <a:rPr lang="bg"/>
              <a:t>• Once a generator expression has been consumed, it can’t be restarted or reused. </a:t>
            </a:r>
            <a:endParaRPr/>
          </a:p>
          <a:p>
            <a:pPr indent="0" lvl="0" marL="0" rtl="0" algn="l">
              <a:spcBef>
                <a:spcPts val="1200"/>
              </a:spcBef>
              <a:spcAft>
                <a:spcPts val="1200"/>
              </a:spcAft>
              <a:buNone/>
            </a:pPr>
            <a:r>
              <a:rPr lang="bg"/>
              <a:t>• Generator expressions are best for implementing simple “ad hoc” iterators. For complex iterators, it’s better to write a generator function or a class-based iterator.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5"/>
          <p:cNvSpPr txBox="1"/>
          <p:nvPr>
            <p:ph idx="1" type="body"/>
          </p:nvPr>
        </p:nvSpPr>
        <p:spPr>
          <a:xfrm>
            <a:off x="1303800" y="238900"/>
            <a:ext cx="7030500" cy="42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Iterator chains</a:t>
            </a:r>
            <a:endParaRPr b="1"/>
          </a:p>
          <a:p>
            <a:pPr indent="0" lvl="0" marL="0" rtl="0" algn="l">
              <a:spcBef>
                <a:spcPts val="1200"/>
              </a:spcBef>
              <a:spcAft>
                <a:spcPts val="0"/>
              </a:spcAft>
              <a:buNone/>
            </a:pPr>
            <a:r>
              <a:rPr lang="bg"/>
              <a:t>Here’s another great feature of iterators in Python: By chaining together multiple iterators you can write highly efficient data processing “pipelines.”</a:t>
            </a:r>
            <a:endParaRPr/>
          </a:p>
          <a:p>
            <a:pPr indent="0" lvl="0" marL="0" rtl="0" algn="l">
              <a:spcBef>
                <a:spcPts val="1200"/>
              </a:spcBef>
              <a:spcAft>
                <a:spcPts val="0"/>
              </a:spcAft>
              <a:buNone/>
            </a:pPr>
            <a:r>
              <a:rPr lang="bg"/>
              <a:t>While a regular function produces a single return value, generators produce a sequence of results. You could say they generate a stream of values over the course of their lifetime.</a:t>
            </a:r>
            <a:endParaRPr/>
          </a:p>
          <a:p>
            <a:pPr indent="0" lvl="0" marL="0" rtl="0" algn="l">
              <a:spcBef>
                <a:spcPts val="1200"/>
              </a:spcBef>
              <a:spcAft>
                <a:spcPts val="0"/>
              </a:spcAft>
              <a:buNone/>
            </a:pPr>
            <a:r>
              <a:rPr lang="bg"/>
              <a:t>For example:</a:t>
            </a:r>
            <a:endParaRPr/>
          </a:p>
          <a:p>
            <a:pPr indent="0" lvl="0" marL="0" rtl="0" algn="l">
              <a:spcBef>
                <a:spcPts val="1200"/>
              </a:spcBef>
              <a:spcAft>
                <a:spcPts val="0"/>
              </a:spcAft>
              <a:buNone/>
            </a:pPr>
            <a:r>
              <a:rPr lang="bg">
                <a:highlight>
                  <a:srgbClr val="ECF0F3"/>
                </a:highlight>
              </a:rPr>
              <a:t>def integers(): </a:t>
            </a:r>
            <a:endParaRPr>
              <a:highlight>
                <a:srgbClr val="ECF0F3"/>
              </a:highlight>
            </a:endParaRPr>
          </a:p>
          <a:p>
            <a:pPr indent="457200" lvl="0" marL="0" rtl="0" algn="l">
              <a:spcBef>
                <a:spcPts val="1200"/>
              </a:spcBef>
              <a:spcAft>
                <a:spcPts val="0"/>
              </a:spcAft>
              <a:buNone/>
            </a:pPr>
            <a:r>
              <a:rPr lang="bg">
                <a:highlight>
                  <a:srgbClr val="ECF0F3"/>
                </a:highlight>
              </a:rPr>
              <a:t>for i in range(1, 9):</a:t>
            </a:r>
            <a:endParaRPr>
              <a:highlight>
                <a:srgbClr val="ECF0F3"/>
              </a:highlight>
            </a:endParaRPr>
          </a:p>
          <a:p>
            <a:pPr indent="457200" lvl="0" marL="457200" rtl="0" algn="l">
              <a:spcBef>
                <a:spcPts val="1200"/>
              </a:spcBef>
              <a:spcAft>
                <a:spcPts val="0"/>
              </a:spcAft>
              <a:buNone/>
            </a:pPr>
            <a:r>
              <a:rPr lang="bg">
                <a:highlight>
                  <a:srgbClr val="ECF0F3"/>
                </a:highlight>
              </a:rPr>
              <a:t>yield i</a:t>
            </a:r>
            <a:endParaRPr>
              <a:highlight>
                <a:srgbClr val="ECF0F3"/>
              </a:highlight>
            </a:endParaRPr>
          </a:p>
          <a:p>
            <a:pPr indent="0" lvl="0" marL="0" rtl="0" algn="l">
              <a:spcBef>
                <a:spcPts val="1200"/>
              </a:spcBef>
              <a:spcAft>
                <a:spcPts val="0"/>
              </a:spcAft>
              <a:buNone/>
            </a:pPr>
            <a:r>
              <a:rPr lang="bg">
                <a:highlight>
                  <a:srgbClr val="ECF0F3"/>
                </a:highlight>
              </a:rPr>
              <a:t>&gt;&gt;&gt; chain = integers()</a:t>
            </a:r>
            <a:endParaRPr>
              <a:highlight>
                <a:srgbClr val="ECF0F3"/>
              </a:highlight>
            </a:endParaRPr>
          </a:p>
          <a:p>
            <a:pPr indent="0" lvl="0" marL="0" rtl="0" algn="l">
              <a:spcBef>
                <a:spcPts val="1200"/>
              </a:spcBef>
              <a:spcAft>
                <a:spcPts val="0"/>
              </a:spcAft>
              <a:buNone/>
            </a:pPr>
            <a:r>
              <a:rPr lang="bg">
                <a:highlight>
                  <a:srgbClr val="ECF0F3"/>
                </a:highlight>
              </a:rPr>
              <a:t> &gt;&gt;&gt; list(chain) </a:t>
            </a:r>
            <a:endParaRPr>
              <a:highlight>
                <a:srgbClr val="ECF0F3"/>
              </a:highlight>
            </a:endParaRPr>
          </a:p>
          <a:p>
            <a:pPr indent="0" lvl="0" marL="0" rtl="0" algn="l">
              <a:spcBef>
                <a:spcPts val="1200"/>
              </a:spcBef>
              <a:spcAft>
                <a:spcPts val="1200"/>
              </a:spcAft>
              <a:buNone/>
            </a:pPr>
            <a:r>
              <a:rPr lang="bg">
                <a:highlight>
                  <a:srgbClr val="ECF0F3"/>
                </a:highlight>
              </a:rPr>
              <a:t>[1, 2, 3, 4, 5, 6, 7, 8]</a:t>
            </a:r>
            <a:endParaRPr>
              <a:highlight>
                <a:srgbClr val="ECF0F3"/>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6"/>
          <p:cNvSpPr txBox="1"/>
          <p:nvPr>
            <p:ph idx="1" type="body"/>
          </p:nvPr>
        </p:nvSpPr>
        <p:spPr>
          <a:xfrm>
            <a:off x="1303800" y="810400"/>
            <a:ext cx="7030500" cy="37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You can take the “stream” of values coming out of the integers() generator and feed them into another generator again. For example, one that takes each number, squares it, and then passes it on:</a:t>
            </a:r>
            <a:endParaRPr/>
          </a:p>
          <a:p>
            <a:pPr indent="0" lvl="0" marL="0" rtl="0" algn="l">
              <a:spcBef>
                <a:spcPts val="1200"/>
              </a:spcBef>
              <a:spcAft>
                <a:spcPts val="0"/>
              </a:spcAft>
              <a:buNone/>
            </a:pPr>
            <a:r>
              <a:rPr lang="bg">
                <a:highlight>
                  <a:srgbClr val="ECF0F3"/>
                </a:highlight>
              </a:rPr>
              <a:t>def squared(seq):</a:t>
            </a:r>
            <a:endParaRPr>
              <a:highlight>
                <a:srgbClr val="ECF0F3"/>
              </a:highlight>
            </a:endParaRPr>
          </a:p>
          <a:p>
            <a:pPr indent="457200" lvl="0" marL="0" rtl="0" algn="l">
              <a:spcBef>
                <a:spcPts val="1200"/>
              </a:spcBef>
              <a:spcAft>
                <a:spcPts val="0"/>
              </a:spcAft>
              <a:buNone/>
            </a:pPr>
            <a:r>
              <a:rPr lang="bg">
                <a:highlight>
                  <a:srgbClr val="ECF0F3"/>
                </a:highlight>
              </a:rPr>
              <a:t>for i in seq:</a:t>
            </a:r>
            <a:endParaRPr>
              <a:highlight>
                <a:srgbClr val="ECF0F3"/>
              </a:highlight>
            </a:endParaRPr>
          </a:p>
          <a:p>
            <a:pPr indent="457200" lvl="0" marL="457200" rtl="0" algn="l">
              <a:spcBef>
                <a:spcPts val="1200"/>
              </a:spcBef>
              <a:spcAft>
                <a:spcPts val="0"/>
              </a:spcAft>
              <a:buNone/>
            </a:pPr>
            <a:r>
              <a:rPr lang="bg">
                <a:highlight>
                  <a:srgbClr val="ECF0F3"/>
                </a:highlight>
              </a:rPr>
              <a:t>yield i * i</a:t>
            </a:r>
            <a:endParaRPr>
              <a:highlight>
                <a:srgbClr val="ECF0F3"/>
              </a:highlight>
            </a:endParaRPr>
          </a:p>
          <a:p>
            <a:pPr indent="0" lvl="0" marL="0" rtl="0" algn="l">
              <a:spcBef>
                <a:spcPts val="1200"/>
              </a:spcBef>
              <a:spcAft>
                <a:spcPts val="0"/>
              </a:spcAft>
              <a:buNone/>
            </a:pPr>
            <a:r>
              <a:rPr lang="bg">
                <a:highlight>
                  <a:schemeClr val="lt1"/>
                </a:highlight>
              </a:rPr>
              <a:t>This is what our “data pipeline” or “chain of generators” would do now:</a:t>
            </a:r>
            <a:endParaRPr>
              <a:highlight>
                <a:schemeClr val="lt1"/>
              </a:highlight>
            </a:endParaRPr>
          </a:p>
          <a:p>
            <a:pPr indent="0" lvl="0" marL="0" rtl="0" algn="l">
              <a:spcBef>
                <a:spcPts val="1200"/>
              </a:spcBef>
              <a:spcAft>
                <a:spcPts val="0"/>
              </a:spcAft>
              <a:buNone/>
            </a:pPr>
            <a:r>
              <a:rPr lang="bg">
                <a:highlight>
                  <a:srgbClr val="ECF0F3"/>
                </a:highlight>
              </a:rPr>
              <a:t>&gt;&gt;&gt; chain = squared(integers()) </a:t>
            </a:r>
            <a:endParaRPr>
              <a:highlight>
                <a:srgbClr val="ECF0F3"/>
              </a:highlight>
            </a:endParaRPr>
          </a:p>
          <a:p>
            <a:pPr indent="0" lvl="0" marL="0" rtl="0" algn="l">
              <a:spcBef>
                <a:spcPts val="1200"/>
              </a:spcBef>
              <a:spcAft>
                <a:spcPts val="0"/>
              </a:spcAft>
              <a:buNone/>
            </a:pPr>
            <a:r>
              <a:rPr lang="bg">
                <a:highlight>
                  <a:srgbClr val="ECF0F3"/>
                </a:highlight>
              </a:rPr>
              <a:t>&gt;&gt;&gt; list(chain) </a:t>
            </a:r>
            <a:endParaRPr>
              <a:highlight>
                <a:srgbClr val="ECF0F3"/>
              </a:highlight>
            </a:endParaRPr>
          </a:p>
          <a:p>
            <a:pPr indent="0" lvl="0" marL="0" rtl="0" algn="l">
              <a:spcBef>
                <a:spcPts val="1200"/>
              </a:spcBef>
              <a:spcAft>
                <a:spcPts val="1200"/>
              </a:spcAft>
              <a:buNone/>
            </a:pPr>
            <a:r>
              <a:rPr lang="bg">
                <a:highlight>
                  <a:srgbClr val="ECF0F3"/>
                </a:highlight>
              </a:rPr>
              <a:t>[1, 4, 9, 16, 25, 36, 49, 64]</a:t>
            </a:r>
            <a:endParaRPr>
              <a:highlight>
                <a:srgbClr val="ECF0F3"/>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7"/>
          <p:cNvSpPr txBox="1"/>
          <p:nvPr>
            <p:ph idx="1" type="body"/>
          </p:nvPr>
        </p:nvSpPr>
        <p:spPr>
          <a:xfrm>
            <a:off x="1303800" y="777625"/>
            <a:ext cx="7030500" cy="37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Why don’t we add another step to our pipeline that negates each value and then passes it on to the next processing step in the chain:</a:t>
            </a:r>
            <a:endParaRPr/>
          </a:p>
          <a:p>
            <a:pPr indent="0" lvl="0" marL="0" rtl="0" algn="l">
              <a:spcBef>
                <a:spcPts val="1200"/>
              </a:spcBef>
              <a:spcAft>
                <a:spcPts val="0"/>
              </a:spcAft>
              <a:buNone/>
            </a:pPr>
            <a:r>
              <a:rPr lang="bg">
                <a:highlight>
                  <a:srgbClr val="ECF0F3"/>
                </a:highlight>
              </a:rPr>
              <a:t>def negated(seq): </a:t>
            </a:r>
            <a:endParaRPr>
              <a:highlight>
                <a:srgbClr val="ECF0F3"/>
              </a:highlight>
            </a:endParaRPr>
          </a:p>
          <a:p>
            <a:pPr indent="457200" lvl="0" marL="0" rtl="0" algn="l">
              <a:spcBef>
                <a:spcPts val="1200"/>
              </a:spcBef>
              <a:spcAft>
                <a:spcPts val="0"/>
              </a:spcAft>
              <a:buNone/>
            </a:pPr>
            <a:r>
              <a:rPr lang="bg">
                <a:highlight>
                  <a:srgbClr val="ECF0F3"/>
                </a:highlight>
              </a:rPr>
              <a:t>for i in seq:</a:t>
            </a:r>
            <a:endParaRPr>
              <a:highlight>
                <a:srgbClr val="ECF0F3"/>
              </a:highlight>
            </a:endParaRPr>
          </a:p>
          <a:p>
            <a:pPr indent="457200" lvl="0" marL="457200" rtl="0" algn="l">
              <a:spcBef>
                <a:spcPts val="1200"/>
              </a:spcBef>
              <a:spcAft>
                <a:spcPts val="0"/>
              </a:spcAft>
              <a:buNone/>
            </a:pPr>
            <a:r>
              <a:rPr lang="bg">
                <a:highlight>
                  <a:srgbClr val="ECF0F3"/>
                </a:highlight>
              </a:rPr>
              <a:t>yield -i</a:t>
            </a:r>
            <a:endParaRPr>
              <a:highlight>
                <a:srgbClr val="ECF0F3"/>
              </a:highlight>
            </a:endParaRPr>
          </a:p>
          <a:p>
            <a:pPr indent="0" lvl="0" marL="0" rtl="0" algn="l">
              <a:spcBef>
                <a:spcPts val="1200"/>
              </a:spcBef>
              <a:spcAft>
                <a:spcPts val="0"/>
              </a:spcAft>
              <a:buNone/>
            </a:pPr>
            <a:r>
              <a:rPr lang="bg">
                <a:highlight>
                  <a:schemeClr val="lt1"/>
                </a:highlight>
              </a:rPr>
              <a:t>If we rebuild our chain of generators and add negated at the end, this is the output we get now:</a:t>
            </a:r>
            <a:endParaRPr>
              <a:highlight>
                <a:schemeClr val="lt1"/>
              </a:highlight>
            </a:endParaRPr>
          </a:p>
          <a:p>
            <a:pPr indent="0" lvl="0" marL="0" rtl="0" algn="l">
              <a:spcBef>
                <a:spcPts val="1200"/>
              </a:spcBef>
              <a:spcAft>
                <a:spcPts val="0"/>
              </a:spcAft>
              <a:buNone/>
            </a:pPr>
            <a:r>
              <a:rPr lang="bg">
                <a:highlight>
                  <a:srgbClr val="ECF0F3"/>
                </a:highlight>
              </a:rPr>
              <a:t>&gt;&gt;&gt; chain = negated(squared(integers())) </a:t>
            </a:r>
            <a:endParaRPr>
              <a:highlight>
                <a:srgbClr val="ECF0F3"/>
              </a:highlight>
            </a:endParaRPr>
          </a:p>
          <a:p>
            <a:pPr indent="0" lvl="0" marL="0" rtl="0" algn="l">
              <a:spcBef>
                <a:spcPts val="1200"/>
              </a:spcBef>
              <a:spcAft>
                <a:spcPts val="0"/>
              </a:spcAft>
              <a:buNone/>
            </a:pPr>
            <a:r>
              <a:rPr lang="bg">
                <a:highlight>
                  <a:srgbClr val="ECF0F3"/>
                </a:highlight>
              </a:rPr>
              <a:t>&gt;&gt;&gt; list(chain) </a:t>
            </a:r>
            <a:endParaRPr>
              <a:highlight>
                <a:srgbClr val="ECF0F3"/>
              </a:highlight>
            </a:endParaRPr>
          </a:p>
          <a:p>
            <a:pPr indent="0" lvl="0" marL="0" rtl="0" algn="l">
              <a:spcBef>
                <a:spcPts val="1200"/>
              </a:spcBef>
              <a:spcAft>
                <a:spcPts val="1200"/>
              </a:spcAft>
              <a:buNone/>
            </a:pPr>
            <a:r>
              <a:rPr lang="bg">
                <a:highlight>
                  <a:srgbClr val="ECF0F3"/>
                </a:highlight>
              </a:rPr>
              <a:t>[-1, -4, -9, -16, -25, -36, -49, -64]</a:t>
            </a:r>
            <a:endParaRPr>
              <a:highlight>
                <a:srgbClr val="ECF0F3"/>
              </a:high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8"/>
          <p:cNvSpPr txBox="1"/>
          <p:nvPr>
            <p:ph idx="1" type="body"/>
          </p:nvPr>
        </p:nvSpPr>
        <p:spPr>
          <a:xfrm>
            <a:off x="1303800" y="735450"/>
            <a:ext cx="7030500" cy="37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My favorite thing about chaining generators is that the data processing happens </a:t>
            </a:r>
            <a:r>
              <a:rPr b="1" lang="bg"/>
              <a:t>one element at a time.</a:t>
            </a:r>
            <a:r>
              <a:rPr lang="bg"/>
              <a:t> There’s no buffering between the processing steps in the chain: </a:t>
            </a:r>
            <a:endParaRPr/>
          </a:p>
          <a:p>
            <a:pPr indent="0" lvl="0" marL="0" rtl="0" algn="l">
              <a:spcBef>
                <a:spcPts val="1200"/>
              </a:spcBef>
              <a:spcAft>
                <a:spcPts val="0"/>
              </a:spcAft>
              <a:buNone/>
            </a:pPr>
            <a:r>
              <a:rPr lang="bg"/>
              <a:t>1</a:t>
            </a:r>
            <a:r>
              <a:rPr lang="bg"/>
              <a:t>. The integers generator yields a single value, let’s say 3. </a:t>
            </a:r>
            <a:endParaRPr/>
          </a:p>
          <a:p>
            <a:pPr indent="0" lvl="0" marL="0" rtl="0" algn="l">
              <a:spcBef>
                <a:spcPts val="1200"/>
              </a:spcBef>
              <a:spcAft>
                <a:spcPts val="0"/>
              </a:spcAft>
              <a:buNone/>
            </a:pPr>
            <a:r>
              <a:rPr lang="bg"/>
              <a:t>2. This “activates” the squared generator, which processes the value and passes it on to the next stage as 3 × 3 = 9 </a:t>
            </a:r>
            <a:endParaRPr/>
          </a:p>
          <a:p>
            <a:pPr indent="0" lvl="0" marL="0" rtl="0" algn="l">
              <a:spcBef>
                <a:spcPts val="1200"/>
              </a:spcBef>
              <a:spcAft>
                <a:spcPts val="1200"/>
              </a:spcAft>
              <a:buNone/>
            </a:pPr>
            <a:r>
              <a:rPr lang="bg"/>
              <a:t>3. The square number yielded by the squared generator gets fed immediately into the negated generator, which modifies it to -9 and yields it again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9"/>
          <p:cNvSpPr txBox="1"/>
          <p:nvPr>
            <p:ph idx="1" type="body"/>
          </p:nvPr>
        </p:nvSpPr>
        <p:spPr>
          <a:xfrm>
            <a:off x="1303800" y="819775"/>
            <a:ext cx="7030500" cy="37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With a little trick, we can shrink down the definition of this pipeline even more, without sacrificing much readability:</a:t>
            </a:r>
            <a:endParaRPr/>
          </a:p>
          <a:p>
            <a:pPr indent="0" lvl="0" marL="0" rtl="0" algn="l">
              <a:spcBef>
                <a:spcPts val="1200"/>
              </a:spcBef>
              <a:spcAft>
                <a:spcPts val="0"/>
              </a:spcAft>
              <a:buNone/>
            </a:pPr>
            <a:r>
              <a:rPr b="1" lang="bg"/>
              <a:t>integers = range(8) </a:t>
            </a:r>
            <a:endParaRPr b="1"/>
          </a:p>
          <a:p>
            <a:pPr indent="0" lvl="0" marL="0" rtl="0" algn="l">
              <a:spcBef>
                <a:spcPts val="1200"/>
              </a:spcBef>
              <a:spcAft>
                <a:spcPts val="0"/>
              </a:spcAft>
              <a:buNone/>
            </a:pPr>
            <a:r>
              <a:rPr b="1" lang="bg"/>
              <a:t>squared = (i * i for i in integers)</a:t>
            </a:r>
            <a:endParaRPr b="1"/>
          </a:p>
          <a:p>
            <a:pPr indent="0" lvl="0" marL="0" rtl="0" algn="l">
              <a:spcBef>
                <a:spcPts val="1200"/>
              </a:spcBef>
              <a:spcAft>
                <a:spcPts val="0"/>
              </a:spcAft>
              <a:buNone/>
            </a:pPr>
            <a:r>
              <a:rPr b="1" lang="bg"/>
              <a:t>negated = (-i for i in squared)</a:t>
            </a:r>
            <a:endParaRPr b="1"/>
          </a:p>
          <a:p>
            <a:pPr indent="0" lvl="0" marL="0" rtl="0" algn="l">
              <a:spcBef>
                <a:spcPts val="1200"/>
              </a:spcBef>
              <a:spcAft>
                <a:spcPts val="1200"/>
              </a:spcAft>
              <a:buNone/>
            </a:pPr>
            <a:r>
              <a:rPr lang="bg"/>
              <a:t>The only downside to using generator expressions is that they can’t be configured with function arguments, and you can’t reuse the same generator expression multiple times in the same processing pipeline.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80"/>
          <p:cNvSpPr txBox="1"/>
          <p:nvPr>
            <p:ph idx="1" type="body"/>
          </p:nvPr>
        </p:nvSpPr>
        <p:spPr>
          <a:xfrm>
            <a:off x="1303800" y="810400"/>
            <a:ext cx="7030500" cy="37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bg"/>
              <a:t>Key Takeaways </a:t>
            </a:r>
            <a:endParaRPr b="1"/>
          </a:p>
          <a:p>
            <a:pPr indent="0" lvl="0" marL="0" rtl="0" algn="l">
              <a:spcBef>
                <a:spcPts val="1200"/>
              </a:spcBef>
              <a:spcAft>
                <a:spcPts val="0"/>
              </a:spcAft>
              <a:buNone/>
            </a:pPr>
            <a:r>
              <a:rPr lang="bg"/>
              <a:t>• Generators can be chained together to form highly efficient and maintainable data processing pipelines. </a:t>
            </a:r>
            <a:endParaRPr/>
          </a:p>
          <a:p>
            <a:pPr indent="0" lvl="0" marL="0" rtl="0" algn="l">
              <a:spcBef>
                <a:spcPts val="1200"/>
              </a:spcBef>
              <a:spcAft>
                <a:spcPts val="0"/>
              </a:spcAft>
              <a:buNone/>
            </a:pPr>
            <a:r>
              <a:rPr lang="bg"/>
              <a:t>• Chained generators process each element going through the chain individually. </a:t>
            </a:r>
            <a:endParaRPr/>
          </a:p>
          <a:p>
            <a:pPr indent="0" lvl="0" marL="0" rtl="0" algn="l">
              <a:spcBef>
                <a:spcPts val="1200"/>
              </a:spcBef>
              <a:spcAft>
                <a:spcPts val="1200"/>
              </a:spcAft>
              <a:buNone/>
            </a:pPr>
            <a:r>
              <a:rPr lang="bg"/>
              <a:t>• Generator expressions can be used to write concise pipeline definitions, but this can impact readability.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1"/>
          <p:cNvSpPr txBox="1"/>
          <p:nvPr>
            <p:ph type="title"/>
          </p:nvPr>
        </p:nvSpPr>
        <p:spPr>
          <a:xfrm>
            <a:off x="1303800" y="61925"/>
            <a:ext cx="7030500" cy="460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2400"/>
              </a:spcBef>
              <a:spcAft>
                <a:spcPts val="0"/>
              </a:spcAft>
              <a:buNone/>
            </a:pPr>
            <a:r>
              <a:rPr lang="bg" sz="1600">
                <a:solidFill>
                  <a:srgbClr val="234764"/>
                </a:solidFill>
                <a:highlight>
                  <a:srgbClr val="FFFFFF"/>
                </a:highlight>
                <a:latin typeface="Times New Roman"/>
                <a:ea typeface="Times New Roman"/>
                <a:cs typeface="Times New Roman"/>
                <a:sym typeface="Times New Roman"/>
              </a:rPr>
              <a:t>Improved Performance</a:t>
            </a:r>
            <a:endParaRPr sz="1600">
              <a:solidFill>
                <a:srgbClr val="234764"/>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642" name="Google Shape;642;p81"/>
          <p:cNvSpPr txBox="1"/>
          <p:nvPr>
            <p:ph idx="1" type="body"/>
          </p:nvPr>
        </p:nvSpPr>
        <p:spPr>
          <a:xfrm>
            <a:off x="1303800" y="494825"/>
            <a:ext cx="7030500" cy="403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50">
                <a:solidFill>
                  <a:srgbClr val="000000"/>
                </a:solidFill>
                <a:highlight>
                  <a:srgbClr val="FFFFFF"/>
                </a:highlight>
                <a:latin typeface="Arial"/>
                <a:ea typeface="Arial"/>
                <a:cs typeface="Arial"/>
                <a:sym typeface="Arial"/>
              </a:rPr>
              <a:t>The performance improvement from the use of generators is the result of the lazy (on demand) generation of values, which translates to lower memory usage. </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FFFFF"/>
                </a:highlight>
                <a:latin typeface="Arial"/>
                <a:ea typeface="Arial"/>
                <a:cs typeface="Arial"/>
                <a:sym typeface="Arial"/>
              </a:rPr>
              <a:t>Furthermore, we do not need to wait until all the elements have been generated before we start to use them. This is similar to the benefits provided by iterators, but the generator makes building iterators easy.</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sum_of_first_n = </a:t>
            </a:r>
            <a:r>
              <a:rPr lang="bg" sz="1050">
                <a:solidFill>
                  <a:srgbClr val="A00000"/>
                </a:solidFill>
                <a:highlight>
                  <a:srgbClr val="F3F5F7"/>
                </a:highlight>
                <a:latin typeface="Courier New"/>
                <a:ea typeface="Courier New"/>
                <a:cs typeface="Courier New"/>
                <a:sym typeface="Courier New"/>
              </a:rPr>
              <a:t>sum</a:t>
            </a:r>
            <a:r>
              <a:rPr lang="bg" sz="1050">
                <a:solidFill>
                  <a:srgbClr val="000000"/>
                </a:solidFill>
                <a:highlight>
                  <a:srgbClr val="F3F5F7"/>
                </a:highlight>
                <a:latin typeface="Courier New"/>
                <a:ea typeface="Courier New"/>
                <a:cs typeface="Courier New"/>
                <a:sym typeface="Courier New"/>
              </a:rPr>
              <a:t>(</a:t>
            </a:r>
            <a:r>
              <a:rPr lang="bg" sz="1050">
                <a:solidFill>
                  <a:srgbClr val="A00000"/>
                </a:solidFill>
                <a:highlight>
                  <a:srgbClr val="F3F5F7"/>
                </a:highlight>
                <a:latin typeface="Courier New"/>
                <a:ea typeface="Courier New"/>
                <a:cs typeface="Courier New"/>
                <a:sym typeface="Courier New"/>
              </a:rPr>
              <a:t>[x for x in range(100000)]</a:t>
            </a:r>
            <a:r>
              <a:rPr lang="bg" sz="1050">
                <a:solidFill>
                  <a:srgbClr val="000000"/>
                </a:solidFill>
                <a:highlight>
                  <a:srgbClr val="F3F5F7"/>
                </a:highlight>
                <a:latin typeface="Courier New"/>
                <a:ea typeface="Courier New"/>
                <a:cs typeface="Courier New"/>
                <a:sym typeface="Courier New"/>
              </a:rPr>
              <a:t>)</a:t>
            </a:r>
            <a:endParaRPr sz="1050">
              <a:solidFill>
                <a:srgbClr val="000000"/>
              </a:solidFill>
              <a:highlight>
                <a:srgbClr val="F3F5F7"/>
              </a:highlight>
              <a:latin typeface="Courier New"/>
              <a:ea typeface="Courier New"/>
              <a:cs typeface="Courier New"/>
              <a:sym typeface="Courier New"/>
            </a:endParaRPr>
          </a:p>
          <a:p>
            <a:pPr indent="0" lvl="0" marL="0" rtl="0" algn="l">
              <a:spcBef>
                <a:spcPts val="1200"/>
              </a:spcBef>
              <a:spcAft>
                <a:spcPts val="0"/>
              </a:spcAft>
              <a:buNone/>
            </a:pPr>
            <a:r>
              <a:rPr lang="bg" sz="1050">
                <a:solidFill>
                  <a:srgbClr val="008000"/>
                </a:solidFill>
                <a:highlight>
                  <a:srgbClr val="F3F5F7"/>
                </a:highlight>
                <a:latin typeface="Courier New"/>
                <a:ea typeface="Courier New"/>
                <a:cs typeface="Courier New"/>
                <a:sym typeface="Courier New"/>
              </a:rPr>
              <a:t># using a generator</a:t>
            </a:r>
            <a:endParaRPr sz="1050">
              <a:solidFill>
                <a:srgbClr val="000000"/>
              </a:solidFill>
              <a:highlight>
                <a:srgbClr val="F3F5F7"/>
              </a:highlight>
              <a:latin typeface="Courier New"/>
              <a:ea typeface="Courier New"/>
              <a:cs typeface="Courier New"/>
              <a:sym typeface="Courier New"/>
            </a:endParaRPr>
          </a:p>
          <a:p>
            <a:pPr indent="0" lvl="0" marL="0" marR="127000" rtl="0" algn="l">
              <a:spcBef>
                <a:spcPts val="1200"/>
              </a:spcBef>
              <a:spcAft>
                <a:spcPts val="0"/>
              </a:spcAft>
              <a:buNone/>
            </a:pPr>
            <a:r>
              <a:rPr lang="bg" sz="1050">
                <a:solidFill>
                  <a:srgbClr val="000000"/>
                </a:solidFill>
                <a:highlight>
                  <a:srgbClr val="F3F5F7"/>
                </a:highlight>
                <a:latin typeface="Courier New"/>
                <a:ea typeface="Courier New"/>
                <a:cs typeface="Courier New"/>
                <a:sym typeface="Courier New"/>
              </a:rPr>
              <a:t>sum_of_first_n = </a:t>
            </a:r>
            <a:r>
              <a:rPr lang="bg" sz="1050">
                <a:solidFill>
                  <a:srgbClr val="A00000"/>
                </a:solidFill>
                <a:highlight>
                  <a:srgbClr val="F3F5F7"/>
                </a:highlight>
                <a:latin typeface="Courier New"/>
                <a:ea typeface="Courier New"/>
                <a:cs typeface="Courier New"/>
                <a:sym typeface="Courier New"/>
              </a:rPr>
              <a:t>sum</a:t>
            </a:r>
            <a:r>
              <a:rPr lang="bg" sz="1050">
                <a:solidFill>
                  <a:srgbClr val="000000"/>
                </a:solidFill>
                <a:highlight>
                  <a:srgbClr val="F3F5F7"/>
                </a:highlight>
                <a:latin typeface="Courier New"/>
                <a:ea typeface="Courier New"/>
                <a:cs typeface="Courier New"/>
                <a:sym typeface="Courier New"/>
              </a:rPr>
              <a:t>(xrange(</a:t>
            </a:r>
            <a:r>
              <a:rPr lang="bg" sz="1050">
                <a:solidFill>
                  <a:srgbClr val="0080C0"/>
                </a:solidFill>
                <a:highlight>
                  <a:srgbClr val="F3F5F7"/>
                </a:highlight>
                <a:latin typeface="Courier New"/>
                <a:ea typeface="Courier New"/>
                <a:cs typeface="Courier New"/>
                <a:sym typeface="Courier New"/>
              </a:rPr>
              <a:t>1000000</a:t>
            </a:r>
            <a:r>
              <a:rPr lang="bg" sz="1050">
                <a:solidFill>
                  <a:srgbClr val="000000"/>
                </a:solidFill>
                <a:highlight>
                  <a:srgbClr val="F3F5F7"/>
                </a:highlight>
                <a:latin typeface="Courier New"/>
                <a:ea typeface="Courier New"/>
                <a:cs typeface="Courier New"/>
                <a:sym typeface="Courier New"/>
              </a:rPr>
              <a:t>))</a:t>
            </a:r>
            <a:endParaRPr sz="1050">
              <a:solidFill>
                <a:srgbClr val="000000"/>
              </a:solidFill>
              <a:highlight>
                <a:srgbClr val="F3F5F7"/>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bg" sz="1050">
                <a:solidFill>
                  <a:srgbClr val="FF0000"/>
                </a:solidFill>
                <a:highlight>
                  <a:srgbClr val="FFFFFF"/>
                </a:highlight>
                <a:latin typeface="Arial"/>
                <a:ea typeface="Arial"/>
                <a:cs typeface="Arial"/>
                <a:sym typeface="Arial"/>
              </a:rPr>
              <a:t>Note: a generator will provide performance benefits only if we do not intend to use that set of generated values more than once.</a:t>
            </a:r>
            <a:endParaRPr sz="1050">
              <a:solidFill>
                <a:srgbClr val="FF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txBox="1"/>
          <p:nvPr>
            <p:ph idx="1" type="body"/>
          </p:nvPr>
        </p:nvSpPr>
        <p:spPr>
          <a:xfrm>
            <a:off x="1303800" y="441450"/>
            <a:ext cx="7030500" cy="409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bg"/>
              <a:t>Higher order functions</a:t>
            </a:r>
            <a:endParaRPr b="1"/>
          </a:p>
          <a:p>
            <a:pPr indent="0" lvl="0" marL="0" rtl="0" algn="l">
              <a:spcBef>
                <a:spcPts val="1200"/>
              </a:spcBef>
              <a:spcAft>
                <a:spcPts val="0"/>
              </a:spcAft>
              <a:buNone/>
            </a:pPr>
            <a:r>
              <a:rPr lang="bg"/>
              <a:t>Functions that take other functions as arguments, or that return functions, are called </a:t>
            </a:r>
            <a:r>
              <a:rPr b="1" lang="bg"/>
              <a:t>higher</a:t>
            </a:r>
            <a:endParaRPr b="1"/>
          </a:p>
          <a:p>
            <a:pPr indent="0" lvl="0" marL="0" rtl="0" algn="l">
              <a:spcBef>
                <a:spcPts val="1200"/>
              </a:spcBef>
              <a:spcAft>
                <a:spcPts val="0"/>
              </a:spcAft>
              <a:buNone/>
            </a:pPr>
            <a:r>
              <a:rPr b="1" lang="bg"/>
              <a:t>order functions</a:t>
            </a:r>
            <a:r>
              <a:rPr lang="bg"/>
              <a:t>.</a:t>
            </a:r>
            <a:endParaRPr/>
          </a:p>
          <a:p>
            <a:pPr indent="0" lvl="0" marL="0" rtl="0" algn="l">
              <a:spcBef>
                <a:spcPts val="1200"/>
              </a:spcBef>
              <a:spcAft>
                <a:spcPts val="0"/>
              </a:spcAft>
              <a:buNone/>
            </a:pPr>
            <a:r>
              <a:rPr lang="bg"/>
              <a:t>Python 3 contains two built-in higher order functions, </a:t>
            </a:r>
            <a:r>
              <a:rPr b="1" lang="bg"/>
              <a:t>filter</a:t>
            </a:r>
            <a:r>
              <a:rPr lang="bg"/>
              <a:t>() and </a:t>
            </a:r>
            <a:r>
              <a:rPr b="1" lang="bg"/>
              <a:t>map</a:t>
            </a:r>
            <a:r>
              <a:rPr lang="bg"/>
              <a:t>(). Note that in earlier versions of Python, these functions </a:t>
            </a:r>
            <a:r>
              <a:rPr lang="bg"/>
              <a:t>return</a:t>
            </a:r>
            <a:r>
              <a:rPr lang="bg"/>
              <a:t> lists; in Python 3, they return an iterator, making them much more efficient.</a:t>
            </a:r>
            <a:endParaRPr/>
          </a:p>
          <a:p>
            <a:pPr indent="0" lvl="0" marL="0" rtl="0" algn="l">
              <a:spcBef>
                <a:spcPts val="1200"/>
              </a:spcBef>
              <a:spcAft>
                <a:spcPts val="0"/>
              </a:spcAft>
              <a:buNone/>
            </a:pPr>
            <a:r>
              <a:rPr lang="bg"/>
              <a:t>The </a:t>
            </a:r>
            <a:r>
              <a:rPr b="1" lang="bg"/>
              <a:t>map</a:t>
            </a:r>
            <a:r>
              <a:rPr lang="bg"/>
              <a:t>() function provides an</a:t>
            </a:r>
            <a:endParaRPr/>
          </a:p>
          <a:p>
            <a:pPr indent="0" lvl="0" marL="0" rtl="0" algn="l">
              <a:spcBef>
                <a:spcPts val="1200"/>
              </a:spcBef>
              <a:spcAft>
                <a:spcPts val="0"/>
              </a:spcAft>
              <a:buNone/>
            </a:pPr>
            <a:r>
              <a:rPr lang="bg"/>
              <a:t>easy way to transform each item into an iterable object. For example, here is an efficient,</a:t>
            </a:r>
            <a:endParaRPr/>
          </a:p>
          <a:p>
            <a:pPr indent="0" lvl="0" marL="0" rtl="0" algn="l">
              <a:spcBef>
                <a:spcPts val="1200"/>
              </a:spcBef>
              <a:spcAft>
                <a:spcPts val="0"/>
              </a:spcAft>
              <a:buNone/>
            </a:pPr>
            <a:r>
              <a:rPr lang="bg"/>
              <a:t>compact way to perform an operation on a sequence. Note the use of the lambda</a:t>
            </a:r>
            <a:endParaRPr/>
          </a:p>
          <a:p>
            <a:pPr indent="0" lvl="0" marL="0" rtl="0" algn="l">
              <a:spcBef>
                <a:spcPts val="1200"/>
              </a:spcBef>
              <a:spcAft>
                <a:spcPts val="0"/>
              </a:spcAft>
              <a:buNone/>
            </a:pPr>
            <a:r>
              <a:rPr lang="bg"/>
              <a:t>anonymous function: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6" name="Shape 646"/>
        <p:cNvGrpSpPr/>
        <p:nvPr/>
      </p:nvGrpSpPr>
      <p:grpSpPr>
        <a:xfrm>
          <a:off x="0" y="0"/>
          <a:ext cx="0" cy="0"/>
          <a:chOff x="0" y="0"/>
          <a:chExt cx="0" cy="0"/>
        </a:xfrm>
      </p:grpSpPr>
      <p:sp>
        <p:nvSpPr>
          <p:cNvPr id="647" name="Google Shape;647;p82"/>
          <p:cNvSpPr txBox="1"/>
          <p:nvPr>
            <p:ph type="title"/>
          </p:nvPr>
        </p:nvSpPr>
        <p:spPr>
          <a:xfrm>
            <a:off x="1303800" y="57925"/>
            <a:ext cx="7030500" cy="547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Decorators</a:t>
            </a:r>
            <a:endParaRPr/>
          </a:p>
        </p:txBody>
      </p:sp>
      <p:sp>
        <p:nvSpPr>
          <p:cNvPr id="648" name="Google Shape;648;p82"/>
          <p:cNvSpPr txBox="1"/>
          <p:nvPr>
            <p:ph idx="1" type="body"/>
          </p:nvPr>
        </p:nvSpPr>
        <p:spPr>
          <a:xfrm>
            <a:off x="1303800" y="778725"/>
            <a:ext cx="7030500" cy="375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At their core, Python’s decorators allow you to extend and modify the behavior of a callable (functions, methods, and classes) without permanently modifying the callable itself.</a:t>
            </a:r>
            <a:endParaRPr/>
          </a:p>
          <a:p>
            <a:pPr indent="0" lvl="0" marL="0" rtl="0" algn="l">
              <a:spcBef>
                <a:spcPts val="1200"/>
              </a:spcBef>
              <a:spcAft>
                <a:spcPts val="0"/>
              </a:spcAft>
              <a:buNone/>
            </a:pPr>
            <a:r>
              <a:rPr lang="bg"/>
              <a:t>Any sufficiently generic functionality you can tack on to an existing class or function’s behavior makes a great use case for decoration. </a:t>
            </a:r>
            <a:endParaRPr/>
          </a:p>
          <a:p>
            <a:pPr indent="0" lvl="0" marL="0" rtl="0" algn="l">
              <a:spcBef>
                <a:spcPts val="1200"/>
              </a:spcBef>
              <a:spcAft>
                <a:spcPts val="0"/>
              </a:spcAft>
              <a:buNone/>
            </a:pPr>
            <a:r>
              <a:rPr lang="bg"/>
              <a:t>This includes the following: </a:t>
            </a:r>
            <a:endParaRPr/>
          </a:p>
          <a:p>
            <a:pPr indent="0" lvl="0" marL="457200" rtl="0" algn="l">
              <a:spcBef>
                <a:spcPts val="1200"/>
              </a:spcBef>
              <a:spcAft>
                <a:spcPts val="0"/>
              </a:spcAft>
              <a:buNone/>
            </a:pPr>
            <a:r>
              <a:rPr lang="bg"/>
              <a:t>• logging </a:t>
            </a:r>
            <a:endParaRPr/>
          </a:p>
          <a:p>
            <a:pPr indent="0" lvl="0" marL="457200" rtl="0" algn="l">
              <a:spcBef>
                <a:spcPts val="1200"/>
              </a:spcBef>
              <a:spcAft>
                <a:spcPts val="0"/>
              </a:spcAft>
              <a:buNone/>
            </a:pPr>
            <a:r>
              <a:rPr lang="bg"/>
              <a:t>• enforcing access control and authentication </a:t>
            </a:r>
            <a:endParaRPr/>
          </a:p>
          <a:p>
            <a:pPr indent="0" lvl="0" marL="457200" rtl="0" algn="l">
              <a:spcBef>
                <a:spcPts val="1200"/>
              </a:spcBef>
              <a:spcAft>
                <a:spcPts val="0"/>
              </a:spcAft>
              <a:buNone/>
            </a:pPr>
            <a:r>
              <a:rPr lang="bg"/>
              <a:t>• instrumentation and timing functions </a:t>
            </a:r>
            <a:endParaRPr/>
          </a:p>
          <a:p>
            <a:pPr indent="0" lvl="0" marL="457200" rtl="0" algn="l">
              <a:spcBef>
                <a:spcPts val="1200"/>
              </a:spcBef>
              <a:spcAft>
                <a:spcPts val="0"/>
              </a:spcAft>
              <a:buNone/>
            </a:pPr>
            <a:r>
              <a:rPr lang="bg"/>
              <a:t>• rate-limiting </a:t>
            </a:r>
            <a:endParaRPr/>
          </a:p>
          <a:p>
            <a:pPr indent="0" lvl="0" marL="457200" rtl="0" algn="l">
              <a:spcBef>
                <a:spcPts val="1200"/>
              </a:spcBef>
              <a:spcAft>
                <a:spcPts val="1200"/>
              </a:spcAft>
              <a:buNone/>
            </a:pPr>
            <a:r>
              <a:rPr lang="bg"/>
              <a:t>• caching, and more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83"/>
          <p:cNvSpPr txBox="1"/>
          <p:nvPr>
            <p:ph idx="1" type="body"/>
          </p:nvPr>
        </p:nvSpPr>
        <p:spPr>
          <a:xfrm>
            <a:off x="1303800" y="153325"/>
            <a:ext cx="7030500" cy="4378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bg"/>
              <a:t>Before decorators:</a:t>
            </a:r>
            <a:endParaRPr b="1"/>
          </a:p>
          <a:p>
            <a:pPr indent="0" lvl="0" marL="0" rtl="0" algn="l">
              <a:lnSpc>
                <a:spcPct val="187500"/>
              </a:lnSpc>
              <a:spcBef>
                <a:spcPts val="1200"/>
              </a:spcBef>
              <a:spcAft>
                <a:spcPts val="0"/>
              </a:spcAft>
              <a:buNone/>
            </a:pPr>
            <a:r>
              <a:rPr lang="bg" sz="1150">
                <a:solidFill>
                  <a:srgbClr val="444444"/>
                </a:solidFill>
                <a:highlight>
                  <a:srgbClr val="F9F9F9"/>
                </a:highlight>
                <a:latin typeface="Arial"/>
                <a:ea typeface="Arial"/>
                <a:cs typeface="Arial"/>
                <a:sym typeface="Arial"/>
              </a:rPr>
              <a:t>The method of applying a transformation to a function or method places the actual transformation after the function body. For large functions this separates a key component of the function's behavior from the definition of the rest of the function's external interface. For example:</a:t>
            </a:r>
            <a:endParaRPr sz="1150">
              <a:solidFill>
                <a:srgbClr val="444444"/>
              </a:solidFill>
              <a:highlight>
                <a:srgbClr val="F9F9F9"/>
              </a:highlight>
              <a:latin typeface="Arial"/>
              <a:ea typeface="Arial"/>
              <a:cs typeface="Arial"/>
              <a:sym typeface="Arial"/>
            </a:endParaRPr>
          </a:p>
          <a:p>
            <a:pPr indent="0" lvl="0" marL="0" rtl="0" algn="l">
              <a:spcBef>
                <a:spcPts val="1500"/>
              </a:spcBef>
              <a:spcAft>
                <a:spcPts val="0"/>
              </a:spcAft>
              <a:buNone/>
            </a:pPr>
            <a:r>
              <a:rPr lang="bg" sz="1150">
                <a:solidFill>
                  <a:srgbClr val="444444"/>
                </a:solidFill>
                <a:highlight>
                  <a:srgbClr val="E6E8EA"/>
                </a:highlight>
                <a:latin typeface="Courier New"/>
                <a:ea typeface="Courier New"/>
                <a:cs typeface="Courier New"/>
                <a:sym typeface="Courier New"/>
              </a:rPr>
              <a:t>def foo(self):</a:t>
            </a:r>
            <a:endParaRPr sz="1150">
              <a:solidFill>
                <a:srgbClr val="444444"/>
              </a:solidFill>
              <a:highlight>
                <a:srgbClr val="E6E8EA"/>
              </a:highlight>
              <a:latin typeface="Courier New"/>
              <a:ea typeface="Courier New"/>
              <a:cs typeface="Courier New"/>
              <a:sym typeface="Courier New"/>
            </a:endParaRPr>
          </a:p>
          <a:p>
            <a:pPr indent="0" lvl="0" marL="0" rtl="0" algn="l">
              <a:spcBef>
                <a:spcPts val="0"/>
              </a:spcBef>
              <a:spcAft>
                <a:spcPts val="0"/>
              </a:spcAft>
              <a:buNone/>
            </a:pPr>
            <a:r>
              <a:rPr lang="bg" sz="1150">
                <a:solidFill>
                  <a:srgbClr val="444444"/>
                </a:solidFill>
                <a:highlight>
                  <a:srgbClr val="E6E8EA"/>
                </a:highlight>
                <a:latin typeface="Courier New"/>
                <a:ea typeface="Courier New"/>
                <a:cs typeface="Courier New"/>
                <a:sym typeface="Courier New"/>
              </a:rPr>
              <a:t>    perform method operation</a:t>
            </a:r>
            <a:endParaRPr sz="1150">
              <a:solidFill>
                <a:srgbClr val="444444"/>
              </a:solidFill>
              <a:highlight>
                <a:srgbClr val="E6E8EA"/>
              </a:highlight>
              <a:latin typeface="Courier New"/>
              <a:ea typeface="Courier New"/>
              <a:cs typeface="Courier New"/>
              <a:sym typeface="Courier New"/>
            </a:endParaRPr>
          </a:p>
          <a:p>
            <a:pPr indent="0" lvl="0" marL="0" marR="139700" rtl="0" algn="l">
              <a:lnSpc>
                <a:spcPct val="187500"/>
              </a:lnSpc>
              <a:spcBef>
                <a:spcPts val="0"/>
              </a:spcBef>
              <a:spcAft>
                <a:spcPts val="0"/>
              </a:spcAft>
              <a:buNone/>
            </a:pPr>
            <a:r>
              <a:rPr lang="bg" sz="1150">
                <a:solidFill>
                  <a:srgbClr val="444444"/>
                </a:solidFill>
                <a:highlight>
                  <a:srgbClr val="E6E8EA"/>
                </a:highlight>
                <a:latin typeface="Courier New"/>
                <a:ea typeface="Courier New"/>
                <a:cs typeface="Courier New"/>
                <a:sym typeface="Courier New"/>
              </a:rPr>
              <a:t>foo = classmethod(foo)</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400"/>
              </a:spcBef>
              <a:spcAft>
                <a:spcPts val="0"/>
              </a:spcAft>
              <a:buNone/>
            </a:pPr>
            <a:r>
              <a:rPr lang="bg" sz="1150">
                <a:solidFill>
                  <a:srgbClr val="444444"/>
                </a:solidFill>
                <a:highlight>
                  <a:srgbClr val="F9F9F9"/>
                </a:highlight>
                <a:latin typeface="Arial"/>
                <a:ea typeface="Arial"/>
                <a:cs typeface="Arial"/>
                <a:sym typeface="Arial"/>
              </a:rPr>
              <a:t>This becomes less readable with longer methods. It also seems less than pythonic to name the function three times for what is conceptually a single declaration. A solution to this problem is to move the transformation of the method closer to the method's own declaration. The intent of the new syntax is to replace</a:t>
            </a:r>
            <a:endParaRPr sz="1150">
              <a:solidFill>
                <a:srgbClr val="444444"/>
              </a:solidFill>
              <a:highlight>
                <a:srgbClr val="F9F9F9"/>
              </a:highlight>
              <a:latin typeface="Arial"/>
              <a:ea typeface="Arial"/>
              <a:cs typeface="Arial"/>
              <a:sym typeface="Arial"/>
            </a:endParaRPr>
          </a:p>
          <a:p>
            <a:pPr indent="0" lvl="0" marL="0" rtl="0" algn="l">
              <a:spcBef>
                <a:spcPts val="0"/>
              </a:spcBef>
              <a:spcAft>
                <a:spcPts val="0"/>
              </a:spcAft>
              <a:buNone/>
            </a:pPr>
            <a:r>
              <a:t/>
            </a:r>
            <a:endParaRPr sz="1150">
              <a:solidFill>
                <a:srgbClr val="444444"/>
              </a:solidFill>
              <a:highlight>
                <a:srgbClr val="F9F9F9"/>
              </a:highlight>
              <a:latin typeface="Arial"/>
              <a:ea typeface="Arial"/>
              <a:cs typeface="Arial"/>
              <a:sym typeface="Arial"/>
            </a:endParaRPr>
          </a:p>
          <a:p>
            <a:pPr indent="0" lvl="0" marL="0" rtl="0" algn="l">
              <a:spcBef>
                <a:spcPts val="0"/>
              </a:spcBef>
              <a:spcAft>
                <a:spcPts val="0"/>
              </a:spcAft>
              <a:buNone/>
            </a:pPr>
            <a:r>
              <a:rPr lang="bg" sz="1150">
                <a:solidFill>
                  <a:srgbClr val="444444"/>
                </a:solidFill>
                <a:highlight>
                  <a:srgbClr val="E6E8EA"/>
                </a:highlight>
                <a:latin typeface="Courier New"/>
                <a:ea typeface="Courier New"/>
                <a:cs typeface="Courier New"/>
                <a:sym typeface="Courier New"/>
              </a:rPr>
              <a:t>def foo(cls):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0"/>
              </a:spcBef>
              <a:spcAft>
                <a:spcPts val="0"/>
              </a:spcAft>
              <a:buNone/>
            </a:pPr>
            <a:r>
              <a:rPr lang="bg" sz="1150">
                <a:solidFill>
                  <a:srgbClr val="444444"/>
                </a:solidFill>
                <a:highlight>
                  <a:srgbClr val="E6E8EA"/>
                </a:highlight>
                <a:latin typeface="Courier New"/>
                <a:ea typeface="Courier New"/>
                <a:cs typeface="Courier New"/>
                <a:sym typeface="Courier New"/>
              </a:rPr>
              <a:t>    pass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0"/>
              </a:spcBef>
              <a:spcAft>
                <a:spcPts val="0"/>
              </a:spcAft>
              <a:buNone/>
            </a:pPr>
            <a:r>
              <a:rPr lang="bg" sz="1150">
                <a:solidFill>
                  <a:srgbClr val="444444"/>
                </a:solidFill>
                <a:highlight>
                  <a:srgbClr val="E6E8EA"/>
                </a:highlight>
                <a:latin typeface="Courier New"/>
                <a:ea typeface="Courier New"/>
                <a:cs typeface="Courier New"/>
                <a:sym typeface="Courier New"/>
              </a:rPr>
              <a:t>foo = synchronized(lock)(foo)</a:t>
            </a:r>
            <a:endParaRPr sz="1150">
              <a:solidFill>
                <a:srgbClr val="444444"/>
              </a:solidFill>
              <a:highlight>
                <a:srgbClr val="E6E8EA"/>
              </a:highlight>
              <a:latin typeface="Courier New"/>
              <a:ea typeface="Courier New"/>
              <a:cs typeface="Courier New"/>
              <a:sym typeface="Courier New"/>
            </a:endParaRPr>
          </a:p>
          <a:p>
            <a:pPr indent="0" lvl="0" marL="0" marR="139700" rtl="0" algn="l">
              <a:lnSpc>
                <a:spcPct val="187500"/>
              </a:lnSpc>
              <a:spcBef>
                <a:spcPts val="0"/>
              </a:spcBef>
              <a:spcAft>
                <a:spcPts val="0"/>
              </a:spcAft>
              <a:buNone/>
            </a:pPr>
            <a:r>
              <a:rPr lang="bg" sz="1150">
                <a:solidFill>
                  <a:srgbClr val="444444"/>
                </a:solidFill>
                <a:highlight>
                  <a:srgbClr val="E6E8EA"/>
                </a:highlight>
                <a:latin typeface="Courier New"/>
                <a:ea typeface="Courier New"/>
                <a:cs typeface="Courier New"/>
                <a:sym typeface="Courier New"/>
              </a:rPr>
              <a:t>foo = classmethod(foo)</a:t>
            </a:r>
            <a:endParaRPr sz="1150">
              <a:solidFill>
                <a:srgbClr val="444444"/>
              </a:solidFill>
              <a:highlight>
                <a:srgbClr val="F9F9F9"/>
              </a:highlight>
              <a:latin typeface="Arial"/>
              <a:ea typeface="Arial"/>
              <a:cs typeface="Arial"/>
              <a:sym typeface="Arial"/>
            </a:endParaRPr>
          </a:p>
          <a:p>
            <a:pPr indent="0" lvl="0" marL="0" rtl="0" algn="l">
              <a:spcBef>
                <a:spcPts val="1400"/>
              </a:spcBef>
              <a:spcAft>
                <a:spcPts val="1200"/>
              </a:spcAft>
              <a:buNone/>
            </a:pPr>
            <a:r>
              <a:rPr b="1" lang="bg"/>
              <a:t>with…</a:t>
            </a:r>
            <a:endParaRPr b="1"/>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4"/>
          <p:cNvSpPr txBox="1"/>
          <p:nvPr>
            <p:ph idx="1" type="body"/>
          </p:nvPr>
        </p:nvSpPr>
        <p:spPr>
          <a:xfrm>
            <a:off x="1303800" y="202125"/>
            <a:ext cx="7030500" cy="43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444444"/>
                </a:solidFill>
                <a:highlight>
                  <a:srgbClr val="E6E8EA"/>
                </a:highlight>
                <a:latin typeface="Courier New"/>
                <a:ea typeface="Courier New"/>
                <a:cs typeface="Courier New"/>
                <a:sym typeface="Courier New"/>
              </a:rPr>
              <a:t>@classmethod</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@synchronized(lock)</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def foo(cls):</a:t>
            </a:r>
            <a:endParaRPr sz="1150">
              <a:solidFill>
                <a:srgbClr val="444444"/>
              </a:solidFill>
              <a:highlight>
                <a:srgbClr val="E6E8EA"/>
              </a:highlight>
              <a:latin typeface="Courier New"/>
              <a:ea typeface="Courier New"/>
              <a:cs typeface="Courier New"/>
              <a:sym typeface="Courier New"/>
            </a:endParaRPr>
          </a:p>
          <a:p>
            <a:pPr indent="0" lvl="0" marL="139700" marR="139700" rtl="0" algn="l">
              <a:lnSpc>
                <a:spcPct val="187500"/>
              </a:lnSpc>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pass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400"/>
              </a:spcBef>
              <a:spcAft>
                <a:spcPts val="0"/>
              </a:spcAft>
              <a:buNone/>
            </a:pPr>
            <a:r>
              <a:rPr lang="bg" sz="1150">
                <a:solidFill>
                  <a:srgbClr val="444444"/>
                </a:solidFill>
                <a:highlight>
                  <a:srgbClr val="F9F9F9"/>
                </a:highlight>
                <a:latin typeface="Arial"/>
                <a:ea typeface="Arial"/>
                <a:cs typeface="Arial"/>
                <a:sym typeface="Arial"/>
              </a:rPr>
              <a:t>Modifying classes in this fashion is also possible, though the benefits are not as immediately apparent. Almost certainly, anything which could be done with class decorators could be done using metaclasses, but using metaclasses is sufficiently obscure that there is some attraction to having an easier way to make simple modifications to classes. </a:t>
            </a:r>
            <a:endParaRPr sz="1150">
              <a:solidFill>
                <a:srgbClr val="444444"/>
              </a:solidFill>
              <a:highlight>
                <a:srgbClr val="F9F9F9"/>
              </a:highlight>
              <a:latin typeface="Arial"/>
              <a:ea typeface="Arial"/>
              <a:cs typeface="Arial"/>
              <a:sym typeface="Arial"/>
            </a:endParaRPr>
          </a:p>
          <a:p>
            <a:pPr indent="0" lvl="0" marL="0" rtl="0" algn="l">
              <a:spcBef>
                <a:spcPts val="1200"/>
              </a:spcBef>
              <a:spcAft>
                <a:spcPts val="1200"/>
              </a:spcAft>
              <a:buNone/>
            </a:pPr>
            <a:r>
              <a:rPr lang="bg" sz="1150">
                <a:solidFill>
                  <a:srgbClr val="444444"/>
                </a:solidFill>
                <a:highlight>
                  <a:srgbClr val="F9F9F9"/>
                </a:highlight>
                <a:latin typeface="Arial"/>
                <a:ea typeface="Arial"/>
                <a:cs typeface="Arial"/>
                <a:sym typeface="Arial"/>
              </a:rPr>
              <a:t>**For Python 2.4, only function/method decorators are being added.</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5"/>
          <p:cNvSpPr txBox="1"/>
          <p:nvPr>
            <p:ph type="title"/>
          </p:nvPr>
        </p:nvSpPr>
        <p:spPr>
          <a:xfrm>
            <a:off x="1303800" y="103725"/>
            <a:ext cx="7030500" cy="5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Design goals</a:t>
            </a:r>
            <a:endParaRPr/>
          </a:p>
        </p:txBody>
      </p:sp>
      <p:sp>
        <p:nvSpPr>
          <p:cNvPr id="664" name="Google Shape;664;p85"/>
          <p:cNvSpPr txBox="1"/>
          <p:nvPr>
            <p:ph idx="1" type="body"/>
          </p:nvPr>
        </p:nvSpPr>
        <p:spPr>
          <a:xfrm>
            <a:off x="1303800" y="752700"/>
            <a:ext cx="7030500" cy="4216500"/>
          </a:xfrm>
          <a:prstGeom prst="rect">
            <a:avLst/>
          </a:prstGeom>
        </p:spPr>
        <p:txBody>
          <a:bodyPr anchorCtr="0" anchor="t" bIns="91425" lIns="91425" spcFirstLastPara="1" rIns="91425" wrap="square" tIns="91425">
            <a:normAutofit/>
          </a:bodyPr>
          <a:lstStyle/>
          <a:p>
            <a:pPr indent="-301625" lvl="0" marL="673100" rtl="0" algn="l">
              <a:lnSpc>
                <a:spcPct val="165000"/>
              </a:lnSpc>
              <a:spcBef>
                <a:spcPts val="300"/>
              </a:spcBef>
              <a:spcAft>
                <a:spcPts val="0"/>
              </a:spcAft>
              <a:buClr>
                <a:srgbClr val="444444"/>
              </a:buClr>
              <a:buSzPts val="1150"/>
              <a:buFont typeface="Arial"/>
              <a:buChar char="●"/>
            </a:pPr>
            <a:r>
              <a:rPr lang="bg" sz="1150">
                <a:solidFill>
                  <a:srgbClr val="444444"/>
                </a:solidFill>
                <a:highlight>
                  <a:srgbClr val="F9F9F9"/>
                </a:highlight>
                <a:latin typeface="Arial"/>
                <a:ea typeface="Arial"/>
                <a:cs typeface="Arial"/>
                <a:sym typeface="Arial"/>
              </a:rPr>
              <a:t>work for arbitrary wrappers, including user-defined callables and the existing builtins classmethod() and staticmethod(). This requirement also means that a decorator syntax must support passing arguments to the wrapper constructor</a:t>
            </a:r>
            <a:endParaRPr sz="1150">
              <a:solidFill>
                <a:srgbClr val="444444"/>
              </a:solidFill>
              <a:highlight>
                <a:srgbClr val="F9F9F9"/>
              </a:highlight>
              <a:latin typeface="Arial"/>
              <a:ea typeface="Arial"/>
              <a:cs typeface="Arial"/>
              <a:sym typeface="Arial"/>
            </a:endParaRPr>
          </a:p>
          <a:p>
            <a:pPr indent="-301625" lvl="0" marL="673100" rtl="0" algn="l">
              <a:lnSpc>
                <a:spcPct val="165000"/>
              </a:lnSpc>
              <a:spcBef>
                <a:spcPts val="0"/>
              </a:spcBef>
              <a:spcAft>
                <a:spcPts val="0"/>
              </a:spcAft>
              <a:buClr>
                <a:srgbClr val="444444"/>
              </a:buClr>
              <a:buSzPts val="1150"/>
              <a:buFont typeface="Arial"/>
              <a:buChar char="●"/>
            </a:pPr>
            <a:r>
              <a:rPr lang="bg" sz="1150">
                <a:solidFill>
                  <a:srgbClr val="444444"/>
                </a:solidFill>
                <a:highlight>
                  <a:srgbClr val="F9F9F9"/>
                </a:highlight>
                <a:latin typeface="Arial"/>
                <a:ea typeface="Arial"/>
                <a:cs typeface="Arial"/>
                <a:sym typeface="Arial"/>
              </a:rPr>
              <a:t>work with multiple wrappers per definition</a:t>
            </a:r>
            <a:endParaRPr sz="1150">
              <a:solidFill>
                <a:srgbClr val="444444"/>
              </a:solidFill>
              <a:highlight>
                <a:srgbClr val="F9F9F9"/>
              </a:highlight>
              <a:latin typeface="Arial"/>
              <a:ea typeface="Arial"/>
              <a:cs typeface="Arial"/>
              <a:sym typeface="Arial"/>
            </a:endParaRPr>
          </a:p>
          <a:p>
            <a:pPr indent="-301625" lvl="0" marL="673100" rtl="0" algn="l">
              <a:lnSpc>
                <a:spcPct val="165000"/>
              </a:lnSpc>
              <a:spcBef>
                <a:spcPts val="0"/>
              </a:spcBef>
              <a:spcAft>
                <a:spcPts val="0"/>
              </a:spcAft>
              <a:buClr>
                <a:srgbClr val="444444"/>
              </a:buClr>
              <a:buSzPts val="1150"/>
              <a:buFont typeface="Arial"/>
              <a:buChar char="●"/>
            </a:pPr>
            <a:r>
              <a:rPr lang="bg" sz="1150">
                <a:solidFill>
                  <a:srgbClr val="444444"/>
                </a:solidFill>
                <a:highlight>
                  <a:srgbClr val="F9F9F9"/>
                </a:highlight>
                <a:latin typeface="Arial"/>
                <a:ea typeface="Arial"/>
                <a:cs typeface="Arial"/>
                <a:sym typeface="Arial"/>
              </a:rPr>
              <a:t>make it obvious what is happening; at the very least it should be obvious that new users can safely ignore it when writing their own code</a:t>
            </a:r>
            <a:endParaRPr sz="1150">
              <a:solidFill>
                <a:srgbClr val="444444"/>
              </a:solidFill>
              <a:highlight>
                <a:srgbClr val="F9F9F9"/>
              </a:highlight>
              <a:latin typeface="Arial"/>
              <a:ea typeface="Arial"/>
              <a:cs typeface="Arial"/>
              <a:sym typeface="Arial"/>
            </a:endParaRPr>
          </a:p>
          <a:p>
            <a:pPr indent="-301625" lvl="0" marL="673100" rtl="0" algn="l">
              <a:lnSpc>
                <a:spcPct val="165000"/>
              </a:lnSpc>
              <a:spcBef>
                <a:spcPts val="0"/>
              </a:spcBef>
              <a:spcAft>
                <a:spcPts val="0"/>
              </a:spcAft>
              <a:buClr>
                <a:srgbClr val="444444"/>
              </a:buClr>
              <a:buSzPts val="1150"/>
              <a:buFont typeface="Arial"/>
              <a:buChar char="●"/>
            </a:pPr>
            <a:r>
              <a:rPr lang="bg" sz="1150">
                <a:solidFill>
                  <a:srgbClr val="444444"/>
                </a:solidFill>
                <a:highlight>
                  <a:srgbClr val="F9F9F9"/>
                </a:highlight>
                <a:latin typeface="Arial"/>
                <a:ea typeface="Arial"/>
                <a:cs typeface="Arial"/>
                <a:sym typeface="Arial"/>
              </a:rPr>
              <a:t>be a syntax "that ... [is] easy to remember once explained"</a:t>
            </a:r>
            <a:endParaRPr sz="1150">
              <a:solidFill>
                <a:srgbClr val="444444"/>
              </a:solidFill>
              <a:highlight>
                <a:srgbClr val="F9F9F9"/>
              </a:highlight>
              <a:latin typeface="Arial"/>
              <a:ea typeface="Arial"/>
              <a:cs typeface="Arial"/>
              <a:sym typeface="Arial"/>
            </a:endParaRPr>
          </a:p>
          <a:p>
            <a:pPr indent="-301625" lvl="0" marL="673100" rtl="0" algn="l">
              <a:lnSpc>
                <a:spcPct val="165000"/>
              </a:lnSpc>
              <a:spcBef>
                <a:spcPts val="0"/>
              </a:spcBef>
              <a:spcAft>
                <a:spcPts val="0"/>
              </a:spcAft>
              <a:buClr>
                <a:srgbClr val="444444"/>
              </a:buClr>
              <a:buSzPts val="1150"/>
              <a:buFont typeface="Arial"/>
              <a:buChar char="●"/>
            </a:pPr>
            <a:r>
              <a:rPr lang="bg" sz="1150">
                <a:solidFill>
                  <a:srgbClr val="444444"/>
                </a:solidFill>
                <a:highlight>
                  <a:srgbClr val="F9F9F9"/>
                </a:highlight>
                <a:latin typeface="Arial"/>
                <a:ea typeface="Arial"/>
                <a:cs typeface="Arial"/>
                <a:sym typeface="Arial"/>
              </a:rPr>
              <a:t>not make future extensions more difficult</a:t>
            </a:r>
            <a:endParaRPr sz="1150">
              <a:solidFill>
                <a:srgbClr val="444444"/>
              </a:solidFill>
              <a:highlight>
                <a:srgbClr val="F9F9F9"/>
              </a:highlight>
              <a:latin typeface="Arial"/>
              <a:ea typeface="Arial"/>
              <a:cs typeface="Arial"/>
              <a:sym typeface="Arial"/>
            </a:endParaRPr>
          </a:p>
          <a:p>
            <a:pPr indent="-301625" lvl="0" marL="673100" rtl="0" algn="l">
              <a:lnSpc>
                <a:spcPct val="165000"/>
              </a:lnSpc>
              <a:spcBef>
                <a:spcPts val="0"/>
              </a:spcBef>
              <a:spcAft>
                <a:spcPts val="0"/>
              </a:spcAft>
              <a:buClr>
                <a:srgbClr val="444444"/>
              </a:buClr>
              <a:buSzPts val="1150"/>
              <a:buFont typeface="Arial"/>
              <a:buChar char="●"/>
            </a:pPr>
            <a:r>
              <a:rPr lang="bg" sz="1150">
                <a:solidFill>
                  <a:srgbClr val="444444"/>
                </a:solidFill>
                <a:highlight>
                  <a:srgbClr val="F9F9F9"/>
                </a:highlight>
                <a:latin typeface="Arial"/>
                <a:ea typeface="Arial"/>
                <a:cs typeface="Arial"/>
                <a:sym typeface="Arial"/>
              </a:rPr>
              <a:t>be easy to type; programs that use it are expected to use it very frequently</a:t>
            </a:r>
            <a:endParaRPr sz="1150">
              <a:solidFill>
                <a:srgbClr val="444444"/>
              </a:solidFill>
              <a:highlight>
                <a:srgbClr val="F9F9F9"/>
              </a:highlight>
              <a:latin typeface="Arial"/>
              <a:ea typeface="Arial"/>
              <a:cs typeface="Arial"/>
              <a:sym typeface="Arial"/>
            </a:endParaRPr>
          </a:p>
          <a:p>
            <a:pPr indent="-301625" lvl="0" marL="673100" rtl="0" algn="l">
              <a:lnSpc>
                <a:spcPct val="165000"/>
              </a:lnSpc>
              <a:spcBef>
                <a:spcPts val="0"/>
              </a:spcBef>
              <a:spcAft>
                <a:spcPts val="0"/>
              </a:spcAft>
              <a:buClr>
                <a:srgbClr val="444444"/>
              </a:buClr>
              <a:buSzPts val="1150"/>
              <a:buFont typeface="Arial"/>
              <a:buChar char="●"/>
            </a:pPr>
            <a:r>
              <a:rPr lang="bg" sz="1150">
                <a:solidFill>
                  <a:srgbClr val="444444"/>
                </a:solidFill>
                <a:highlight>
                  <a:srgbClr val="F9F9F9"/>
                </a:highlight>
                <a:latin typeface="Arial"/>
                <a:ea typeface="Arial"/>
                <a:cs typeface="Arial"/>
                <a:sym typeface="Arial"/>
              </a:rPr>
              <a:t>not make it more difficult to scan through code quickly. It should still be easy to search for all definitions, a particular definition, or the arguments that a function accepts</a:t>
            </a:r>
            <a:endParaRPr sz="1150">
              <a:solidFill>
                <a:srgbClr val="444444"/>
              </a:solidFill>
              <a:highlight>
                <a:srgbClr val="F9F9F9"/>
              </a:highlight>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6"/>
          <p:cNvSpPr txBox="1"/>
          <p:nvPr>
            <p:ph idx="1" type="body"/>
          </p:nvPr>
        </p:nvSpPr>
        <p:spPr>
          <a:xfrm>
            <a:off x="1303800" y="167275"/>
            <a:ext cx="7030500" cy="436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444444"/>
                </a:solidFill>
                <a:highlight>
                  <a:srgbClr val="E6E8EA"/>
                </a:highlight>
                <a:latin typeface="Courier New"/>
                <a:ea typeface="Courier New"/>
                <a:cs typeface="Courier New"/>
                <a:sym typeface="Courier New"/>
              </a:rPr>
              <a:t>@dec2</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@dec1</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def func(arg1, arg2, ...):</a:t>
            </a:r>
            <a:endParaRPr sz="1150">
              <a:solidFill>
                <a:srgbClr val="444444"/>
              </a:solidFill>
              <a:highlight>
                <a:srgbClr val="E6E8EA"/>
              </a:highlight>
              <a:latin typeface="Courier New"/>
              <a:ea typeface="Courier New"/>
              <a:cs typeface="Courier New"/>
              <a:sym typeface="Courier New"/>
            </a:endParaRPr>
          </a:p>
          <a:p>
            <a:pPr indent="0" lvl="0" marL="139700" marR="139700" rtl="0" algn="l">
              <a:lnSpc>
                <a:spcPct val="187500"/>
              </a:lnSpc>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pass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400"/>
              </a:spcBef>
              <a:spcAft>
                <a:spcPts val="0"/>
              </a:spcAft>
              <a:buNone/>
            </a:pPr>
            <a:r>
              <a:rPr lang="bg" sz="1150">
                <a:solidFill>
                  <a:srgbClr val="444444"/>
                </a:solidFill>
                <a:highlight>
                  <a:srgbClr val="F9F9F9"/>
                </a:highlight>
                <a:latin typeface="Arial"/>
                <a:ea typeface="Arial"/>
                <a:cs typeface="Arial"/>
                <a:sym typeface="Arial"/>
              </a:rPr>
              <a:t>This is equivalent to:</a:t>
            </a:r>
            <a:endParaRPr sz="1150">
              <a:solidFill>
                <a:srgbClr val="444444"/>
              </a:solidFill>
              <a:highlight>
                <a:srgbClr val="F9F9F9"/>
              </a:highlight>
              <a:latin typeface="Arial"/>
              <a:ea typeface="Arial"/>
              <a:cs typeface="Arial"/>
              <a:sym typeface="Arial"/>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def func(arg1, arg2, ...):</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pass</a:t>
            </a:r>
            <a:endParaRPr sz="1150">
              <a:solidFill>
                <a:srgbClr val="444444"/>
              </a:solidFill>
              <a:highlight>
                <a:srgbClr val="E6E8EA"/>
              </a:highlight>
              <a:latin typeface="Courier New"/>
              <a:ea typeface="Courier New"/>
              <a:cs typeface="Courier New"/>
              <a:sym typeface="Courier New"/>
            </a:endParaRPr>
          </a:p>
          <a:p>
            <a:pPr indent="0" lvl="0" marL="0" marR="139700" rtl="0" algn="l">
              <a:lnSpc>
                <a:spcPct val="187500"/>
              </a:lnSpc>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func = dec2(dec1(func))</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400"/>
              </a:spcBef>
              <a:spcAft>
                <a:spcPts val="1200"/>
              </a:spcAft>
              <a:buNone/>
            </a:pPr>
            <a:r>
              <a:rPr lang="bg" sz="1150">
                <a:solidFill>
                  <a:srgbClr val="444444"/>
                </a:solidFill>
                <a:highlight>
                  <a:srgbClr val="F9F9F9"/>
                </a:highlight>
                <a:latin typeface="Arial"/>
                <a:ea typeface="Arial"/>
                <a:cs typeface="Arial"/>
                <a:sym typeface="Arial"/>
              </a:rPr>
              <a:t>without the intermediate assignment to the variable </a:t>
            </a:r>
            <a:r>
              <a:rPr lang="bg" sz="1100">
                <a:solidFill>
                  <a:srgbClr val="444444"/>
                </a:solidFill>
                <a:highlight>
                  <a:srgbClr val="F9F9F9"/>
                </a:highlight>
                <a:latin typeface="Arial"/>
                <a:ea typeface="Arial"/>
                <a:cs typeface="Arial"/>
                <a:sym typeface="Arial"/>
              </a:rPr>
              <a:t>func</a:t>
            </a:r>
            <a:r>
              <a:rPr lang="bg" sz="1150">
                <a:solidFill>
                  <a:srgbClr val="444444"/>
                </a:solidFill>
                <a:highlight>
                  <a:srgbClr val="F9F9F9"/>
                </a:highlight>
                <a:latin typeface="Arial"/>
                <a:ea typeface="Arial"/>
                <a:cs typeface="Arial"/>
                <a:sym typeface="Arial"/>
              </a:rPr>
              <a:t>. The decorators are near the function declaration. The @ sign makes it clear that something new is going on here.</a:t>
            </a:r>
            <a:endParaRPr sz="1150">
              <a:solidFill>
                <a:srgbClr val="444444"/>
              </a:solidFill>
              <a:highlight>
                <a:srgbClr val="F9F9F9"/>
              </a:highlight>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87"/>
          <p:cNvSpPr txBox="1"/>
          <p:nvPr>
            <p:ph idx="1" type="body"/>
          </p:nvPr>
        </p:nvSpPr>
        <p:spPr>
          <a:xfrm>
            <a:off x="1303800" y="146350"/>
            <a:ext cx="7030500" cy="478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444444"/>
                </a:solidFill>
                <a:highlight>
                  <a:srgbClr val="F9F9F9"/>
                </a:highlight>
                <a:latin typeface="Arial"/>
                <a:ea typeface="Arial"/>
                <a:cs typeface="Arial"/>
                <a:sym typeface="Arial"/>
              </a:rPr>
              <a:t>The rationale for the </a:t>
            </a:r>
            <a:r>
              <a:rPr lang="bg" sz="1150">
                <a:solidFill>
                  <a:srgbClr val="3776AB"/>
                </a:solidFill>
                <a:highlight>
                  <a:srgbClr val="F9F9F9"/>
                </a:highlight>
                <a:uFill>
                  <a:noFill/>
                </a:uFill>
                <a:latin typeface="Arial"/>
                <a:ea typeface="Arial"/>
                <a:cs typeface="Arial"/>
                <a:sym typeface="Arial"/>
                <a:hlinkClick r:id="rId3">
                  <a:extLst>
                    <a:ext uri="{A12FA001-AC4F-418D-AE19-62706E023703}">
                      <ahyp:hlinkClr val="tx"/>
                    </a:ext>
                  </a:extLst>
                </a:hlinkClick>
              </a:rPr>
              <a:t>order of application</a:t>
            </a:r>
            <a:r>
              <a:rPr lang="bg" sz="1150">
                <a:solidFill>
                  <a:srgbClr val="444444"/>
                </a:solidFill>
                <a:highlight>
                  <a:srgbClr val="F9F9F9"/>
                </a:highlight>
                <a:latin typeface="Arial"/>
                <a:ea typeface="Arial"/>
                <a:cs typeface="Arial"/>
                <a:sym typeface="Arial"/>
              </a:rPr>
              <a:t> (bottom to top) is that it matches the usual order for function-application. In mathematics, composition of functions (g o f)(x) translates to g(f(x)). In Python, </a:t>
            </a:r>
            <a:r>
              <a:rPr lang="bg" sz="1100">
                <a:solidFill>
                  <a:srgbClr val="444444"/>
                </a:solidFill>
                <a:highlight>
                  <a:srgbClr val="F9F9F9"/>
                </a:highlight>
                <a:latin typeface="Arial"/>
                <a:ea typeface="Arial"/>
                <a:cs typeface="Arial"/>
                <a:sym typeface="Arial"/>
              </a:rPr>
              <a:t>@g @f def foo()</a:t>
            </a:r>
            <a:r>
              <a:rPr lang="bg" sz="1150">
                <a:solidFill>
                  <a:srgbClr val="444444"/>
                </a:solidFill>
                <a:highlight>
                  <a:srgbClr val="F9F9F9"/>
                </a:highlight>
                <a:latin typeface="Arial"/>
                <a:ea typeface="Arial"/>
                <a:cs typeface="Arial"/>
                <a:sym typeface="Arial"/>
              </a:rPr>
              <a:t> translates to </a:t>
            </a:r>
            <a:r>
              <a:rPr lang="bg" sz="1100">
                <a:solidFill>
                  <a:srgbClr val="444444"/>
                </a:solidFill>
                <a:highlight>
                  <a:srgbClr val="F9F9F9"/>
                </a:highlight>
                <a:latin typeface="Arial"/>
                <a:ea typeface="Arial"/>
                <a:cs typeface="Arial"/>
                <a:sym typeface="Arial"/>
              </a:rPr>
              <a:t>foo=g(f(foo)</a:t>
            </a:r>
            <a:r>
              <a:rPr lang="bg" sz="1150">
                <a:solidFill>
                  <a:srgbClr val="444444"/>
                </a:solidFill>
                <a:highlight>
                  <a:srgbClr val="F9F9F9"/>
                </a:highlight>
                <a:latin typeface="Arial"/>
                <a:ea typeface="Arial"/>
                <a:cs typeface="Arial"/>
                <a:sym typeface="Arial"/>
              </a:rPr>
              <a:t>.</a:t>
            </a:r>
            <a:endParaRPr sz="1150">
              <a:solidFill>
                <a:srgbClr val="444444"/>
              </a:solidFill>
              <a:highlight>
                <a:srgbClr val="F9F9F9"/>
              </a:highlight>
              <a:latin typeface="Arial"/>
              <a:ea typeface="Arial"/>
              <a:cs typeface="Arial"/>
              <a:sym typeface="Arial"/>
            </a:endParaRPr>
          </a:p>
          <a:p>
            <a:pPr indent="0" lvl="0" marL="0" rtl="0" algn="l">
              <a:spcBef>
                <a:spcPts val="1200"/>
              </a:spcBef>
              <a:spcAft>
                <a:spcPts val="0"/>
              </a:spcAft>
              <a:buNone/>
            </a:pPr>
            <a:r>
              <a:rPr lang="bg" sz="1150">
                <a:solidFill>
                  <a:srgbClr val="444444"/>
                </a:solidFill>
                <a:highlight>
                  <a:srgbClr val="F9F9F9"/>
                </a:highlight>
                <a:latin typeface="Arial"/>
                <a:ea typeface="Arial"/>
                <a:cs typeface="Arial"/>
                <a:sym typeface="Arial"/>
              </a:rPr>
              <a:t>The decorator statement is limited in what it can accept -- arbitrary expressions will not work. Guido preferred this because of a </a:t>
            </a:r>
            <a:r>
              <a:rPr lang="bg" sz="1150">
                <a:solidFill>
                  <a:srgbClr val="3776AB"/>
                </a:solidFill>
                <a:highlight>
                  <a:srgbClr val="F9F9F9"/>
                </a:highlight>
                <a:uFill>
                  <a:noFill/>
                </a:uFill>
                <a:latin typeface="Arial"/>
                <a:ea typeface="Arial"/>
                <a:cs typeface="Arial"/>
                <a:sym typeface="Arial"/>
                <a:hlinkClick r:id="rId4">
                  <a:extLst>
                    <a:ext uri="{A12FA001-AC4F-418D-AE19-62706E023703}">
                      <ahyp:hlinkClr val="tx"/>
                    </a:ext>
                  </a:extLst>
                </a:hlinkClick>
              </a:rPr>
              <a:t>gut feeling</a:t>
            </a:r>
            <a:r>
              <a:rPr lang="bg" sz="1150">
                <a:solidFill>
                  <a:srgbClr val="444444"/>
                </a:solidFill>
                <a:highlight>
                  <a:srgbClr val="F9F9F9"/>
                </a:highlight>
                <a:latin typeface="Arial"/>
                <a:ea typeface="Arial"/>
                <a:cs typeface="Arial"/>
                <a:sym typeface="Arial"/>
              </a:rPr>
              <a:t>.</a:t>
            </a:r>
            <a:endParaRPr sz="1150">
              <a:solidFill>
                <a:srgbClr val="444444"/>
              </a:solidFill>
              <a:highlight>
                <a:srgbClr val="F9F9F9"/>
              </a:highlight>
              <a:latin typeface="Arial"/>
              <a:ea typeface="Arial"/>
              <a:cs typeface="Arial"/>
              <a:sym typeface="Arial"/>
            </a:endParaRPr>
          </a:p>
          <a:p>
            <a:pPr indent="0" lvl="0" marL="0" rtl="0" algn="l">
              <a:spcBef>
                <a:spcPts val="1200"/>
              </a:spcBef>
              <a:spcAft>
                <a:spcPts val="0"/>
              </a:spcAft>
              <a:buNone/>
            </a:pPr>
            <a:r>
              <a:rPr lang="bg" sz="1150">
                <a:solidFill>
                  <a:srgbClr val="444444"/>
                </a:solidFill>
                <a:highlight>
                  <a:srgbClr val="F9F9F9"/>
                </a:highlight>
                <a:latin typeface="Arial"/>
                <a:ea typeface="Arial"/>
                <a:cs typeface="Arial"/>
                <a:sym typeface="Arial"/>
              </a:rPr>
              <a:t>The current syntax also allows decorator declarations to call a function that returns a decorator:</a:t>
            </a:r>
            <a:endParaRPr sz="1150">
              <a:solidFill>
                <a:srgbClr val="444444"/>
              </a:solidFill>
              <a:highlight>
                <a:srgbClr val="F9F9F9"/>
              </a:highlight>
              <a:latin typeface="Arial"/>
              <a:ea typeface="Arial"/>
              <a:cs typeface="Arial"/>
              <a:sym typeface="Arial"/>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@decomaker(argA, argB, ...)</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def func(arg1, arg2, ...):</a:t>
            </a:r>
            <a:endParaRPr sz="1150">
              <a:solidFill>
                <a:srgbClr val="444444"/>
              </a:solidFill>
              <a:highlight>
                <a:srgbClr val="E6E8EA"/>
              </a:highlight>
              <a:latin typeface="Courier New"/>
              <a:ea typeface="Courier New"/>
              <a:cs typeface="Courier New"/>
              <a:sym typeface="Courier New"/>
            </a:endParaRPr>
          </a:p>
          <a:p>
            <a:pPr indent="0" lvl="0" marL="139700" marR="139700" rtl="0" algn="l">
              <a:lnSpc>
                <a:spcPct val="187500"/>
              </a:lnSpc>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pass</a:t>
            </a:r>
            <a:endParaRPr sz="1150">
              <a:solidFill>
                <a:srgbClr val="444444"/>
              </a:solidFill>
              <a:highlight>
                <a:srgbClr val="E6E8EA"/>
              </a:highlight>
              <a:latin typeface="Courier New"/>
              <a:ea typeface="Courier New"/>
              <a:cs typeface="Courier New"/>
              <a:sym typeface="Courier New"/>
            </a:endParaRPr>
          </a:p>
          <a:p>
            <a:pPr indent="0" lvl="0" marL="0" rtl="0" algn="l">
              <a:lnSpc>
                <a:spcPct val="187500"/>
              </a:lnSpc>
              <a:spcBef>
                <a:spcPts val="1400"/>
              </a:spcBef>
              <a:spcAft>
                <a:spcPts val="0"/>
              </a:spcAft>
              <a:buNone/>
            </a:pPr>
            <a:r>
              <a:rPr lang="bg" sz="1150">
                <a:solidFill>
                  <a:srgbClr val="444444"/>
                </a:solidFill>
                <a:highlight>
                  <a:srgbClr val="F9F9F9"/>
                </a:highlight>
                <a:latin typeface="Arial"/>
                <a:ea typeface="Arial"/>
                <a:cs typeface="Arial"/>
                <a:sym typeface="Arial"/>
              </a:rPr>
              <a:t>This is equivalent to:</a:t>
            </a:r>
            <a:endParaRPr sz="1150">
              <a:solidFill>
                <a:srgbClr val="444444"/>
              </a:solidFill>
              <a:highlight>
                <a:srgbClr val="F9F9F9"/>
              </a:highlight>
              <a:latin typeface="Arial"/>
              <a:ea typeface="Arial"/>
              <a:cs typeface="Arial"/>
              <a:sym typeface="Arial"/>
            </a:endParaRPr>
          </a:p>
          <a:p>
            <a:pPr indent="0" lvl="0" marL="0" marR="139700" rtl="0" algn="l">
              <a:lnSpc>
                <a:spcPct val="187500"/>
              </a:lnSpc>
              <a:spcBef>
                <a:spcPts val="1500"/>
              </a:spcBef>
              <a:spcAft>
                <a:spcPts val="0"/>
              </a:spcAft>
              <a:buNone/>
            </a:pPr>
            <a:r>
              <a:rPr lang="bg" sz="1150">
                <a:solidFill>
                  <a:srgbClr val="444444"/>
                </a:solidFill>
                <a:highlight>
                  <a:srgbClr val="E6E8EA"/>
                </a:highlight>
                <a:latin typeface="Courier New"/>
                <a:ea typeface="Courier New"/>
                <a:cs typeface="Courier New"/>
                <a:sym typeface="Courier New"/>
              </a:rPr>
              <a:t>func = decomaker(argA, argB, ...)(func)</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400"/>
              </a:spcBef>
              <a:spcAft>
                <a:spcPts val="1200"/>
              </a:spcAft>
              <a:buNone/>
            </a:pPr>
            <a:r>
              <a:rPr lang="bg" sz="1150">
                <a:solidFill>
                  <a:srgbClr val="444444"/>
                </a:solidFill>
                <a:highlight>
                  <a:srgbClr val="F9F9F9"/>
                </a:highlight>
                <a:latin typeface="Arial"/>
                <a:ea typeface="Arial"/>
                <a:cs typeface="Arial"/>
                <a:sym typeface="Arial"/>
              </a:rPr>
              <a:t>The rationale for having a function that returns a decorator is that the part after the @ sign can be considered to be an expression (though syntactically restricted to just a function), and whatever that expression returns is called. </a:t>
            </a:r>
            <a:endParaRPr sz="1150">
              <a:solidFill>
                <a:srgbClr val="444444"/>
              </a:solidFill>
              <a:highlight>
                <a:srgbClr val="F9F9F9"/>
              </a:highlight>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8"/>
          <p:cNvSpPr txBox="1"/>
          <p:nvPr>
            <p:ph type="title"/>
          </p:nvPr>
        </p:nvSpPr>
        <p:spPr>
          <a:xfrm>
            <a:off x="1303800" y="124650"/>
            <a:ext cx="7030500" cy="56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Examples</a:t>
            </a:r>
            <a:endParaRPr/>
          </a:p>
        </p:txBody>
      </p:sp>
      <p:sp>
        <p:nvSpPr>
          <p:cNvPr id="680" name="Google Shape;680;p88"/>
          <p:cNvSpPr txBox="1"/>
          <p:nvPr>
            <p:ph idx="1" type="body"/>
          </p:nvPr>
        </p:nvSpPr>
        <p:spPr>
          <a:xfrm>
            <a:off x="1303800" y="689850"/>
            <a:ext cx="7030500" cy="3841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bg" sz="1150">
                <a:solidFill>
                  <a:srgbClr val="444444"/>
                </a:solidFill>
                <a:highlight>
                  <a:srgbClr val="F9F9F9"/>
                </a:highlight>
                <a:latin typeface="Arial"/>
                <a:ea typeface="Arial"/>
                <a:cs typeface="Arial"/>
                <a:sym typeface="Arial"/>
              </a:rPr>
              <a:t>Define a class with a singleton instance. Note that once the class disappears enterprising programmers would have to be more creative to create more instances. (From Shane Hathaway on </a:t>
            </a:r>
            <a:r>
              <a:rPr lang="bg" sz="1100">
                <a:solidFill>
                  <a:srgbClr val="444444"/>
                </a:solidFill>
                <a:highlight>
                  <a:srgbClr val="F9F9F9"/>
                </a:highlight>
                <a:latin typeface="Arial"/>
                <a:ea typeface="Arial"/>
                <a:cs typeface="Arial"/>
                <a:sym typeface="Arial"/>
              </a:rPr>
              <a:t>python-dev</a:t>
            </a:r>
            <a:r>
              <a:rPr lang="bg" sz="1150">
                <a:solidFill>
                  <a:srgbClr val="444444"/>
                </a:solidFill>
                <a:highlight>
                  <a:srgbClr val="F9F9F9"/>
                </a:highlight>
                <a:latin typeface="Arial"/>
                <a:ea typeface="Arial"/>
                <a:cs typeface="Arial"/>
                <a:sym typeface="Arial"/>
              </a:rPr>
              <a:t>.)</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def singleton(cls):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instances = {}</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def getinstance():</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if cls not in instances: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instances[cls] = cls()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return instances[cls]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return getinstance</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@singleton</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class MyClass:</a:t>
            </a:r>
            <a:endParaRPr sz="1150">
              <a:solidFill>
                <a:srgbClr val="444444"/>
              </a:solidFill>
              <a:highlight>
                <a:srgbClr val="E6E8EA"/>
              </a:highlight>
              <a:latin typeface="Courier New"/>
              <a:ea typeface="Courier New"/>
              <a:cs typeface="Courier New"/>
              <a:sym typeface="Courier New"/>
            </a:endParaRPr>
          </a:p>
          <a:p>
            <a:pPr indent="0" lvl="0" marL="139700" marR="139700" rtl="0" algn="l">
              <a:lnSpc>
                <a:spcPct val="187500"/>
              </a:lnSpc>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4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89"/>
          <p:cNvSpPr txBox="1"/>
          <p:nvPr>
            <p:ph idx="1" type="body"/>
          </p:nvPr>
        </p:nvSpPr>
        <p:spPr>
          <a:xfrm>
            <a:off x="1303800" y="97575"/>
            <a:ext cx="7030500" cy="443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bg" sz="1150">
                <a:solidFill>
                  <a:srgbClr val="444444"/>
                </a:solidFill>
                <a:highlight>
                  <a:srgbClr val="F9F9F9"/>
                </a:highlight>
                <a:latin typeface="Arial"/>
                <a:ea typeface="Arial"/>
                <a:cs typeface="Arial"/>
                <a:sym typeface="Arial"/>
              </a:rPr>
              <a:t>Add attributes to a function. (Based on an example posted by Anders Munch on python-dev.)</a:t>
            </a:r>
            <a:endParaRPr sz="1150">
              <a:solidFill>
                <a:srgbClr val="444444"/>
              </a:solidFill>
              <a:highlight>
                <a:srgbClr val="F9F9F9"/>
              </a:highlight>
              <a:latin typeface="Arial"/>
              <a:ea typeface="Arial"/>
              <a:cs typeface="Arial"/>
              <a:sym typeface="Arial"/>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def attrs(**kwds):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def decorate(f):</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for k in kwds: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setattr(f, k, kwds[k])</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return f</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return decorate</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@attrs(versionadded="2.2",</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author="Guido van Rossum")</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def mymethod(f):</a:t>
            </a:r>
            <a:endParaRPr sz="1150">
              <a:solidFill>
                <a:srgbClr val="444444"/>
              </a:solidFill>
              <a:highlight>
                <a:srgbClr val="E6E8EA"/>
              </a:highlight>
              <a:latin typeface="Courier New"/>
              <a:ea typeface="Courier New"/>
              <a:cs typeface="Courier New"/>
              <a:sym typeface="Courier New"/>
            </a:endParaRPr>
          </a:p>
          <a:p>
            <a:pPr indent="0" lvl="0" marL="139700" marR="139700" rtl="0" algn="l">
              <a:lnSpc>
                <a:spcPct val="187500"/>
              </a:lnSpc>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400"/>
              </a:spcBef>
              <a:spcAft>
                <a:spcPts val="0"/>
              </a:spcAft>
              <a:buNone/>
            </a:pPr>
            <a:r>
              <a:t/>
            </a:r>
            <a:endParaRPr sz="1150">
              <a:solidFill>
                <a:srgbClr val="444444"/>
              </a:solidFill>
              <a:highlight>
                <a:srgbClr val="F9F9F9"/>
              </a:highlight>
              <a:latin typeface="Arial"/>
              <a:ea typeface="Arial"/>
              <a:cs typeface="Arial"/>
              <a:sym typeface="Arial"/>
            </a:endParaRPr>
          </a:p>
          <a:p>
            <a:pPr indent="0" lvl="0" marL="0" rtl="0" algn="l">
              <a:spcBef>
                <a:spcPts val="1200"/>
              </a:spcBef>
              <a:spcAft>
                <a:spcPts val="1200"/>
              </a:spcAft>
              <a:buNone/>
            </a:pPr>
            <a:r>
              <a:t/>
            </a:r>
            <a:endParaRPr sz="1150">
              <a:solidFill>
                <a:srgbClr val="444444"/>
              </a:solidFill>
              <a:highlight>
                <a:srgbClr val="F9F9F9"/>
              </a:highlight>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90"/>
          <p:cNvSpPr txBox="1"/>
          <p:nvPr>
            <p:ph idx="1" type="body"/>
          </p:nvPr>
        </p:nvSpPr>
        <p:spPr>
          <a:xfrm>
            <a:off x="1303800" y="153325"/>
            <a:ext cx="7030500" cy="48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444444"/>
                </a:solidFill>
                <a:highlight>
                  <a:srgbClr val="F9F9F9"/>
                </a:highlight>
                <a:latin typeface="Arial"/>
                <a:ea typeface="Arial"/>
                <a:cs typeface="Arial"/>
                <a:sym typeface="Arial"/>
              </a:rPr>
              <a:t>Enforce function argument and return types. </a:t>
            </a:r>
            <a:endParaRPr sz="1150">
              <a:solidFill>
                <a:srgbClr val="444444"/>
              </a:solidFill>
              <a:highlight>
                <a:srgbClr val="F9F9F9"/>
              </a:highlight>
              <a:latin typeface="Arial"/>
              <a:ea typeface="Arial"/>
              <a:cs typeface="Arial"/>
              <a:sym typeface="Arial"/>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def accepts(*types):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def check_accepts(f):</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def new_f(*args, **kwds):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for (a, t) in zip(args, types):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assert isinstance(a, t), \</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"arg %r does not match %s" % (a,t)</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return f(*args, **kwds)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new_f.__name__ = f.__name__</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return new_f</a:t>
            </a:r>
            <a:endParaRPr sz="1150">
              <a:solidFill>
                <a:srgbClr val="444444"/>
              </a:solidFill>
              <a:highlight>
                <a:srgbClr val="E6E8EA"/>
              </a:highlight>
              <a:latin typeface="Courier New"/>
              <a:ea typeface="Courier New"/>
              <a:cs typeface="Courier New"/>
              <a:sym typeface="Courier New"/>
            </a:endParaRPr>
          </a:p>
          <a:p>
            <a:pPr indent="0" lvl="0" marL="139700" marR="139700" rtl="0" algn="l">
              <a:lnSpc>
                <a:spcPct val="187500"/>
              </a:lnSpc>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return check_accepts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400"/>
              </a:spcBef>
              <a:spcAft>
                <a:spcPts val="1200"/>
              </a:spcAft>
              <a:buNone/>
            </a:pPr>
            <a:r>
              <a:t/>
            </a:r>
            <a:endParaRPr sz="1150">
              <a:solidFill>
                <a:srgbClr val="444444"/>
              </a:solidFill>
              <a:highlight>
                <a:srgbClr val="F9F9F9"/>
              </a:highlight>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1"/>
          <p:cNvSpPr txBox="1"/>
          <p:nvPr>
            <p:ph idx="1" type="body"/>
          </p:nvPr>
        </p:nvSpPr>
        <p:spPr>
          <a:xfrm>
            <a:off x="1303800" y="153325"/>
            <a:ext cx="7030500" cy="48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444444"/>
                </a:solidFill>
                <a:highlight>
                  <a:srgbClr val="E6E8EA"/>
                </a:highlight>
                <a:latin typeface="Courier New"/>
                <a:ea typeface="Courier New"/>
                <a:cs typeface="Courier New"/>
                <a:sym typeface="Courier New"/>
              </a:rPr>
              <a:t>def returns(rtype):</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def check_returns(f):</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def new_f(*args, **kwds):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result = f(*args, **kwds)</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assert isinstance(result, rtype), \</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"return value %r does not match %s" % (result,rtype)</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return result</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new_f.__name__ = f.__name__</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return new_f</a:t>
            </a:r>
            <a:endParaRPr sz="1150">
              <a:solidFill>
                <a:srgbClr val="444444"/>
              </a:solidFill>
              <a:highlight>
                <a:srgbClr val="E6E8EA"/>
              </a:highlight>
              <a:latin typeface="Courier New"/>
              <a:ea typeface="Courier New"/>
              <a:cs typeface="Courier New"/>
              <a:sym typeface="Courier New"/>
            </a:endParaRPr>
          </a:p>
          <a:p>
            <a:pPr indent="0" lvl="0" marL="139700" marR="139700" rtl="0" algn="l">
              <a:lnSpc>
                <a:spcPct val="187500"/>
              </a:lnSpc>
              <a:spcBef>
                <a:spcPts val="1200"/>
              </a:spcBef>
              <a:spcAft>
                <a:spcPts val="1400"/>
              </a:spcAft>
              <a:buNone/>
            </a:pPr>
            <a:r>
              <a:rPr lang="bg" sz="1150">
                <a:solidFill>
                  <a:srgbClr val="444444"/>
                </a:solidFill>
                <a:highlight>
                  <a:srgbClr val="E6E8EA"/>
                </a:highlight>
                <a:latin typeface="Courier New"/>
                <a:ea typeface="Courier New"/>
                <a:cs typeface="Courier New"/>
                <a:sym typeface="Courier New"/>
              </a:rPr>
              <a:t> return check_returns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ph idx="1" type="body"/>
          </p:nvPr>
        </p:nvSpPr>
        <p:spPr>
          <a:xfrm>
            <a:off x="1303800" y="791300"/>
            <a:ext cx="7030500" cy="37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000">
                <a:solidFill>
                  <a:srgbClr val="A9B7C6"/>
                </a:solidFill>
                <a:highlight>
                  <a:schemeClr val="lt1"/>
                </a:highlight>
                <a:latin typeface="Courier New"/>
                <a:ea typeface="Courier New"/>
                <a:cs typeface="Courier New"/>
                <a:sym typeface="Courier New"/>
              </a:rPr>
              <a:t>lst = [</a:t>
            </a:r>
            <a:r>
              <a:rPr lang="bg" sz="1000">
                <a:solidFill>
                  <a:srgbClr val="6897BB"/>
                </a:solidFill>
                <a:highlight>
                  <a:schemeClr val="lt1"/>
                </a:highlight>
                <a:latin typeface="Courier New"/>
                <a:ea typeface="Courier New"/>
                <a:cs typeface="Courier New"/>
                <a:sym typeface="Courier New"/>
              </a:rPr>
              <a:t>1</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2</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3</a:t>
            </a:r>
            <a:r>
              <a:rPr lang="bg" sz="1000">
                <a:solidFill>
                  <a:srgbClr val="CC7832"/>
                </a:solidFill>
                <a:highlight>
                  <a:schemeClr val="lt1"/>
                </a:highlight>
                <a:latin typeface="Courier New"/>
                <a:ea typeface="Courier New"/>
                <a:cs typeface="Courier New"/>
                <a:sym typeface="Courier New"/>
              </a:rPr>
              <a:t>, </a:t>
            </a:r>
            <a:r>
              <a:rPr lang="bg" sz="1000">
                <a:solidFill>
                  <a:srgbClr val="6897BB"/>
                </a:solidFill>
                <a:highlight>
                  <a:schemeClr val="lt1"/>
                </a:highlight>
                <a:latin typeface="Courier New"/>
                <a:ea typeface="Courier New"/>
                <a:cs typeface="Courier New"/>
                <a:sym typeface="Courier New"/>
              </a:rPr>
              <a:t>4</a:t>
            </a:r>
            <a:r>
              <a:rPr lang="bg" sz="1000">
                <a:solidFill>
                  <a:srgbClr val="A9B7C6"/>
                </a:solidFill>
                <a:highlight>
                  <a:schemeClr val="lt1"/>
                </a:highlight>
                <a:latin typeface="Courier New"/>
                <a:ea typeface="Courier New"/>
                <a:cs typeface="Courier New"/>
                <a:sym typeface="Courier New"/>
              </a:rPr>
              <a: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list</a:t>
            </a:r>
            <a:r>
              <a:rPr lang="bg" sz="1000">
                <a:solidFill>
                  <a:srgbClr val="A9B7C6"/>
                </a:solidFill>
                <a:highlight>
                  <a:schemeClr val="lt1"/>
                </a:highlight>
                <a:latin typeface="Courier New"/>
                <a:ea typeface="Courier New"/>
                <a:cs typeface="Courier New"/>
                <a:sym typeface="Courier New"/>
              </a:rPr>
              <a:t>(</a:t>
            </a:r>
            <a:r>
              <a:rPr lang="bg" sz="1000">
                <a:solidFill>
                  <a:srgbClr val="8888C6"/>
                </a:solidFill>
                <a:highlight>
                  <a:schemeClr val="lt1"/>
                </a:highlight>
                <a:latin typeface="Courier New"/>
                <a:ea typeface="Courier New"/>
                <a:cs typeface="Courier New"/>
                <a:sym typeface="Courier New"/>
              </a:rPr>
              <a:t>map</a:t>
            </a:r>
            <a:r>
              <a:rPr lang="bg" sz="1000">
                <a:solidFill>
                  <a:srgbClr val="A9B7C6"/>
                </a:solidFill>
                <a:highlight>
                  <a:schemeClr val="lt1"/>
                </a:highlight>
                <a:latin typeface="Courier New"/>
                <a:ea typeface="Courier New"/>
                <a:cs typeface="Courier New"/>
                <a:sym typeface="Courier New"/>
              </a:rPr>
              <a:t>(</a:t>
            </a:r>
            <a:r>
              <a:rPr lang="bg" sz="1000">
                <a:solidFill>
                  <a:srgbClr val="CC7832"/>
                </a:solidFill>
                <a:highlight>
                  <a:schemeClr val="lt1"/>
                </a:highlight>
                <a:latin typeface="Courier New"/>
                <a:ea typeface="Courier New"/>
                <a:cs typeface="Courier New"/>
                <a:sym typeface="Courier New"/>
              </a:rPr>
              <a:t>lambda </a:t>
            </a:r>
            <a:r>
              <a:rPr lang="bg" sz="1000">
                <a:solidFill>
                  <a:srgbClr val="A9B7C6"/>
                </a:solidFill>
                <a:highlight>
                  <a:schemeClr val="lt1"/>
                </a:highlight>
                <a:latin typeface="Courier New"/>
                <a:ea typeface="Courier New"/>
                <a:cs typeface="Courier New"/>
                <a:sym typeface="Courier New"/>
              </a:rPr>
              <a:t>x: x ** </a:t>
            </a:r>
            <a:r>
              <a:rPr lang="bg" sz="1000">
                <a:solidFill>
                  <a:srgbClr val="6897BB"/>
                </a:solidFill>
                <a:highlight>
                  <a:schemeClr val="lt1"/>
                </a:highlight>
                <a:latin typeface="Courier New"/>
                <a:ea typeface="Courier New"/>
                <a:cs typeface="Courier New"/>
                <a:sym typeface="Courier New"/>
              </a:rPr>
              <a:t>3</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lst))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a:t>[1, 8, 27, 64]</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bg" sz="1000">
                <a:solidFill>
                  <a:srgbClr val="8888C6"/>
                </a:solidFill>
                <a:highlight>
                  <a:schemeClr val="lt1"/>
                </a:highlight>
                <a:latin typeface="Courier New"/>
                <a:ea typeface="Courier New"/>
                <a:cs typeface="Courier New"/>
                <a:sym typeface="Courier New"/>
              </a:rPr>
              <a:t>list</a:t>
            </a:r>
            <a:r>
              <a:rPr lang="bg" sz="1000">
                <a:solidFill>
                  <a:srgbClr val="A9B7C6"/>
                </a:solidFill>
                <a:highlight>
                  <a:schemeClr val="lt1"/>
                </a:highlight>
                <a:latin typeface="Courier New"/>
                <a:ea typeface="Courier New"/>
                <a:cs typeface="Courier New"/>
                <a:sym typeface="Courier New"/>
              </a:rPr>
              <a:t>(</a:t>
            </a:r>
            <a:r>
              <a:rPr lang="bg" sz="1000">
                <a:solidFill>
                  <a:srgbClr val="8888C6"/>
                </a:solidFill>
                <a:highlight>
                  <a:schemeClr val="lt1"/>
                </a:highlight>
                <a:latin typeface="Courier New"/>
                <a:ea typeface="Courier New"/>
                <a:cs typeface="Courier New"/>
                <a:sym typeface="Courier New"/>
              </a:rPr>
              <a:t>filter</a:t>
            </a:r>
            <a:r>
              <a:rPr lang="bg" sz="1000">
                <a:solidFill>
                  <a:srgbClr val="A9B7C6"/>
                </a:solidFill>
                <a:highlight>
                  <a:schemeClr val="lt1"/>
                </a:highlight>
                <a:latin typeface="Courier New"/>
                <a:ea typeface="Courier New"/>
                <a:cs typeface="Courier New"/>
                <a:sym typeface="Courier New"/>
              </a:rPr>
              <a:t>(</a:t>
            </a:r>
            <a:r>
              <a:rPr lang="bg" sz="1000">
                <a:solidFill>
                  <a:srgbClr val="CC7832"/>
                </a:solidFill>
                <a:highlight>
                  <a:schemeClr val="lt1"/>
                </a:highlight>
                <a:latin typeface="Courier New"/>
                <a:ea typeface="Courier New"/>
                <a:cs typeface="Courier New"/>
                <a:sym typeface="Courier New"/>
              </a:rPr>
              <a:t>lambda </a:t>
            </a:r>
            <a:r>
              <a:rPr lang="bg" sz="1000">
                <a:solidFill>
                  <a:srgbClr val="A9B7C6"/>
                </a:solidFill>
                <a:highlight>
                  <a:schemeClr val="lt1"/>
                </a:highlight>
                <a:latin typeface="Courier New"/>
                <a:ea typeface="Courier New"/>
                <a:cs typeface="Courier New"/>
                <a:sym typeface="Courier New"/>
              </a:rPr>
              <a:t>x: x &lt; </a:t>
            </a:r>
            <a:r>
              <a:rPr lang="bg" sz="1000">
                <a:solidFill>
                  <a:srgbClr val="6897BB"/>
                </a:solidFill>
                <a:highlight>
                  <a:schemeClr val="lt1"/>
                </a:highlight>
                <a:latin typeface="Courier New"/>
                <a:ea typeface="Courier New"/>
                <a:cs typeface="Courier New"/>
                <a:sym typeface="Courier New"/>
              </a:rPr>
              <a:t>3</a:t>
            </a:r>
            <a:r>
              <a:rPr lang="bg" sz="1000">
                <a:solidFill>
                  <a:srgbClr val="CC7832"/>
                </a:solidFill>
                <a:highlight>
                  <a:schemeClr val="lt1"/>
                </a:highlight>
                <a:latin typeface="Courier New"/>
                <a:ea typeface="Courier New"/>
                <a:cs typeface="Courier New"/>
                <a:sym typeface="Courier New"/>
              </a:rPr>
              <a:t>, </a:t>
            </a:r>
            <a:r>
              <a:rPr lang="bg" sz="1000">
                <a:solidFill>
                  <a:srgbClr val="A9B7C6"/>
                </a:solidFill>
                <a:highlight>
                  <a:schemeClr val="lt1"/>
                </a:highlight>
                <a:latin typeface="Courier New"/>
                <a:ea typeface="Courier New"/>
                <a:cs typeface="Courier New"/>
                <a:sym typeface="Courier New"/>
              </a:rPr>
              <a:t>lst))</a:t>
            </a:r>
            <a:endParaRPr sz="1000">
              <a:solidFill>
                <a:srgbClr val="A9B7C6"/>
              </a:solidFill>
              <a:highlight>
                <a:schemeClr val="lt1"/>
              </a:highlight>
              <a:latin typeface="Courier New"/>
              <a:ea typeface="Courier New"/>
              <a:cs typeface="Courier New"/>
              <a:sym typeface="Courier New"/>
            </a:endParaRPr>
          </a:p>
          <a:p>
            <a:pPr indent="0" lvl="0" marL="0" rtl="0" algn="l">
              <a:spcBef>
                <a:spcPts val="1200"/>
              </a:spcBef>
              <a:spcAft>
                <a:spcPts val="0"/>
              </a:spcAft>
              <a:buNone/>
            </a:pPr>
            <a:r>
              <a:rPr lang="bg" sz="1000">
                <a:solidFill>
                  <a:srgbClr val="2B2B2B"/>
                </a:solidFill>
                <a:highlight>
                  <a:schemeClr val="lt1"/>
                </a:highlight>
                <a:latin typeface="Courier New"/>
                <a:ea typeface="Courier New"/>
                <a:cs typeface="Courier New"/>
                <a:sym typeface="Courier New"/>
              </a:rPr>
              <a:t>[1, 2]</a:t>
            </a:r>
            <a:endParaRPr/>
          </a:p>
          <a:p>
            <a:pPr indent="0" lvl="0" marL="0" rtl="0" algn="l">
              <a:spcBef>
                <a:spcPts val="1200"/>
              </a:spcBef>
              <a:spcAft>
                <a:spcPts val="12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2"/>
          <p:cNvSpPr txBox="1"/>
          <p:nvPr>
            <p:ph idx="1" type="body"/>
          </p:nvPr>
        </p:nvSpPr>
        <p:spPr>
          <a:xfrm>
            <a:off x="1289750" y="778750"/>
            <a:ext cx="7030500" cy="211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1150">
                <a:solidFill>
                  <a:srgbClr val="444444"/>
                </a:solidFill>
                <a:highlight>
                  <a:srgbClr val="E6E8EA"/>
                </a:highlight>
                <a:latin typeface="Courier New"/>
                <a:ea typeface="Courier New"/>
                <a:cs typeface="Courier New"/>
                <a:sym typeface="Courier New"/>
              </a:rPr>
              <a:t>@accepts(int, (int,float))</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@returns((int,float))</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def func(arg1, arg2):</a:t>
            </a:r>
            <a:endParaRPr sz="1150">
              <a:solidFill>
                <a:srgbClr val="444444"/>
              </a:solidFill>
              <a:highlight>
                <a:srgbClr val="E6E8EA"/>
              </a:highlight>
              <a:latin typeface="Courier New"/>
              <a:ea typeface="Courier New"/>
              <a:cs typeface="Courier New"/>
              <a:sym typeface="Courier New"/>
            </a:endParaRPr>
          </a:p>
          <a:p>
            <a:pPr indent="0" lvl="0" marL="139700" marR="139700" rtl="0" algn="l">
              <a:lnSpc>
                <a:spcPct val="187500"/>
              </a:lnSpc>
              <a:spcBef>
                <a:spcPts val="1200"/>
              </a:spcBef>
              <a:spcAft>
                <a:spcPts val="0"/>
              </a:spcAft>
              <a:buNone/>
            </a:pPr>
            <a:r>
              <a:rPr lang="bg" sz="1150">
                <a:solidFill>
                  <a:srgbClr val="444444"/>
                </a:solidFill>
                <a:highlight>
                  <a:srgbClr val="E6E8EA"/>
                </a:highlight>
                <a:latin typeface="Courier New"/>
                <a:ea typeface="Courier New"/>
                <a:cs typeface="Courier New"/>
                <a:sym typeface="Courier New"/>
              </a:rPr>
              <a:t>    return arg1 * arg2</a:t>
            </a:r>
            <a:endParaRPr sz="1150">
              <a:solidFill>
                <a:srgbClr val="444444"/>
              </a:solidFill>
              <a:highlight>
                <a:srgbClr val="E6E8EA"/>
              </a:highlight>
              <a:latin typeface="Courier New"/>
              <a:ea typeface="Courier New"/>
              <a:cs typeface="Courier New"/>
              <a:sym typeface="Courier New"/>
            </a:endParaRPr>
          </a:p>
          <a:p>
            <a:pPr indent="0" lvl="0" marL="0" rtl="0" algn="l">
              <a:spcBef>
                <a:spcPts val="1400"/>
              </a:spcBef>
              <a:spcAft>
                <a:spcPts val="12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4" name="Shape 704"/>
        <p:cNvGrpSpPr/>
        <p:nvPr/>
      </p:nvGrpSpPr>
      <p:grpSpPr>
        <a:xfrm>
          <a:off x="0" y="0"/>
          <a:ext cx="0" cy="0"/>
          <a:chOff x="0" y="0"/>
          <a:chExt cx="0" cy="0"/>
        </a:xfrm>
      </p:grpSpPr>
      <p:sp>
        <p:nvSpPr>
          <p:cNvPr id="705" name="Google Shape;705;p93"/>
          <p:cNvSpPr txBox="1"/>
          <p:nvPr>
            <p:ph idx="1" type="body"/>
          </p:nvPr>
        </p:nvSpPr>
        <p:spPr>
          <a:xfrm>
            <a:off x="1303800" y="124000"/>
            <a:ext cx="7030500" cy="440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6" name="Google Shape;706;p93"/>
          <p:cNvPicPr preferRelativeResize="0"/>
          <p:nvPr/>
        </p:nvPicPr>
        <p:blipFill>
          <a:blip r:embed="rId4">
            <a:alphaModFix/>
          </a:blip>
          <a:stretch>
            <a:fillRect/>
          </a:stretch>
        </p:blipFill>
        <p:spPr>
          <a:xfrm>
            <a:off x="1349100" y="186100"/>
            <a:ext cx="6636450" cy="38766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0" name="Shape 710"/>
        <p:cNvGrpSpPr/>
        <p:nvPr/>
      </p:nvGrpSpPr>
      <p:grpSpPr>
        <a:xfrm>
          <a:off x="0" y="0"/>
          <a:ext cx="0" cy="0"/>
          <a:chOff x="0" y="0"/>
          <a:chExt cx="0" cy="0"/>
        </a:xfrm>
      </p:grpSpPr>
      <p:sp>
        <p:nvSpPr>
          <p:cNvPr id="711" name="Google Shape;711;p94"/>
          <p:cNvSpPr txBox="1"/>
          <p:nvPr>
            <p:ph idx="1" type="body"/>
          </p:nvPr>
        </p:nvSpPr>
        <p:spPr>
          <a:xfrm>
            <a:off x="1303800" y="153750"/>
            <a:ext cx="7030500" cy="437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2" name="Google Shape;712;p94"/>
          <p:cNvPicPr preferRelativeResize="0"/>
          <p:nvPr/>
        </p:nvPicPr>
        <p:blipFill>
          <a:blip r:embed="rId4">
            <a:alphaModFix/>
          </a:blip>
          <a:stretch>
            <a:fillRect/>
          </a:stretch>
        </p:blipFill>
        <p:spPr>
          <a:xfrm>
            <a:off x="1303800" y="153750"/>
            <a:ext cx="7141199" cy="4597899"/>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6" name="Shape 716"/>
        <p:cNvGrpSpPr/>
        <p:nvPr/>
      </p:nvGrpSpPr>
      <p:grpSpPr>
        <a:xfrm>
          <a:off x="0" y="0"/>
          <a:ext cx="0" cy="0"/>
          <a:chOff x="0" y="0"/>
          <a:chExt cx="0" cy="0"/>
        </a:xfrm>
      </p:grpSpPr>
      <p:sp>
        <p:nvSpPr>
          <p:cNvPr id="717" name="Google Shape;717;p95"/>
          <p:cNvSpPr txBox="1"/>
          <p:nvPr>
            <p:ph idx="1" type="body"/>
          </p:nvPr>
        </p:nvSpPr>
        <p:spPr>
          <a:xfrm>
            <a:off x="1303800" y="183525"/>
            <a:ext cx="7030500" cy="434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t>Decorators are specially useful when you need to apply certain new functionality on existing code and you don’t want to repeat yourself on each place, i.e. follow the DRY rule.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1"/>
          <p:cNvSpPr txBox="1"/>
          <p:nvPr>
            <p:ph idx="1" type="body"/>
          </p:nvPr>
        </p:nvSpPr>
        <p:spPr>
          <a:xfrm>
            <a:off x="1303800" y="332325"/>
            <a:ext cx="7030500" cy="419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There does not seem to be a great deal of difference in the</a:t>
            </a:r>
            <a:endParaRPr/>
          </a:p>
          <a:p>
            <a:pPr indent="0" lvl="0" marL="0" rtl="0" algn="l">
              <a:spcBef>
                <a:spcPts val="1200"/>
              </a:spcBef>
              <a:spcAft>
                <a:spcPts val="0"/>
              </a:spcAft>
              <a:buNone/>
            </a:pPr>
            <a:r>
              <a:rPr lang="bg"/>
              <a:t>performance characteristics apart from a slight performance advantage when using the in</a:t>
            </a:r>
            <a:endParaRPr/>
          </a:p>
          <a:p>
            <a:pPr indent="0" lvl="0" marL="0" rtl="0" algn="l">
              <a:spcBef>
                <a:spcPts val="1200"/>
              </a:spcBef>
              <a:spcAft>
                <a:spcPts val="0"/>
              </a:spcAft>
              <a:buNone/>
            </a:pPr>
            <a:r>
              <a:rPr lang="bg"/>
              <a:t>built functions </a:t>
            </a:r>
            <a:r>
              <a:rPr b="1" lang="bg"/>
              <a:t>map</a:t>
            </a:r>
            <a:r>
              <a:rPr lang="bg"/>
              <a:t> and </a:t>
            </a:r>
            <a:r>
              <a:rPr b="1" lang="bg"/>
              <a:t>filter</a:t>
            </a:r>
            <a:r>
              <a:rPr lang="bg"/>
              <a:t> without the lambda operator, compared to list</a:t>
            </a:r>
            <a:endParaRPr/>
          </a:p>
          <a:p>
            <a:pPr indent="0" lvl="0" marL="0" rtl="0" algn="l">
              <a:spcBef>
                <a:spcPts val="1200"/>
              </a:spcBef>
              <a:spcAft>
                <a:spcPts val="0"/>
              </a:spcAft>
              <a:buNone/>
            </a:pPr>
            <a:r>
              <a:rPr lang="bg"/>
              <a:t>comprehensions. Despite this, most style guides recommend the use of list comprehensions</a:t>
            </a:r>
            <a:endParaRPr/>
          </a:p>
          <a:p>
            <a:pPr indent="0" lvl="0" marL="0" rtl="0" algn="l">
              <a:spcBef>
                <a:spcPts val="1200"/>
              </a:spcBef>
              <a:spcAft>
                <a:spcPts val="0"/>
              </a:spcAft>
              <a:buNone/>
            </a:pPr>
            <a:r>
              <a:rPr lang="bg"/>
              <a:t>over built-in functions, possibly because they tend to be easier to read.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