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Nunito"/>
      <p:regular r:id="rId62"/>
      <p:bold r:id="rId63"/>
      <p:italic r:id="rId64"/>
      <p:boldItalic r:id="rId65"/>
    </p:embeddedFont>
    <p:embeddedFont>
      <p:font typeface="Maven Pro"/>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7.xml"/><Relationship Id="rId66" Type="http://schemas.openxmlformats.org/officeDocument/2006/relationships/font" Target="fonts/MavenPro-regular.fntdata"/><Relationship Id="rId21" Type="http://schemas.openxmlformats.org/officeDocument/2006/relationships/slide" Target="slides/slide16.xml"/><Relationship Id="rId65"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MavenPr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218628a4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218628a4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218628a4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218628a4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6b573eb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6b573eb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6b573eb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6b573eb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6b573eb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6b573eb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6b573eb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b573eb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6b573eb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6b573eb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218628a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218628a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218628a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218628a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218628a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218628a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218628a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218628a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218628a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218628a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218628a4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218628a4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218628a4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218628a4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4d343e6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4d343e6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6b573eb6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6b573eb6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6b573eb6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6b573eb6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6b573eb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6b573eb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6b573eb6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6b573eb6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6b573eb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6b573eb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6b573eb6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6b573eb6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6b573e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6b573e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6b573eb6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6b573eb6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6b573eb6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6b573eb6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6b573eb6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6b573eb6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6b573eb6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6b573eb6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6b573eb6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6b573eb6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6b573eb6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6b573eb6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6b573eb6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6b573eb6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6b573eb6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6b573eb6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6b573eb6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16b573eb6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6b573eb6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6b573eb6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6b573eb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6b573eb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6b573eb6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6b573eb6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16b573eb6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16b573eb6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6b573eb6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6b573eb6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6b573eb6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6b573eb6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6b573eb6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6b573eb6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6b573eb6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6b573eb6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6b573eb6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16b573eb6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6b573eb6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6b573eb6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16b573eb6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16b573eb6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6b573eb6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6b573eb6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18628a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18628a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6b573eb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6b573eb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6b573eb6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6b573eb6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6b573eb6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6b573eb6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6b573eb6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16b573eb6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6b573eb6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6b573eb6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6b573eb6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6b573eb6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16b573eb6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16b573eb6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218628a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218628a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6b573eb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6b573eb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6b573eb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6b573eb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218628a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218628a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python.org/3.8/library/" TargetMode="External"/><Relationship Id="rId4" Type="http://schemas.openxmlformats.org/officeDocument/2006/relationships/hyperlink" Target="https://docs.python.org/3.8/libra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python.org/" TargetMode="External"/><Relationship Id="rId4" Type="http://schemas.openxmlformats.org/officeDocument/2006/relationships/hyperlink" Target="https://brew.sh/" TargetMode="External"/><Relationship Id="rId5" Type="http://schemas.openxmlformats.org/officeDocument/2006/relationships/hyperlink" Target="https://packaging.python.org/en/latest/guides/installing-using-linux-tool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packaging.python.org/en/latest/key_projects/#pip" TargetMode="External"/><Relationship Id="rId4" Type="http://schemas.openxmlformats.org/officeDocument/2006/relationships/hyperlink" Target="https://packaging.python.org/en/latest/glossary/#term-Python-Package-Index-PyPI" TargetMode="External"/><Relationship Id="rId5" Type="http://schemas.openxmlformats.org/officeDocument/2006/relationships/hyperlink" Target="https://packaging.python.org/en/latest/glossary/#term-Requirement-Specifier" TargetMode="External"/><Relationship Id="rId6" Type="http://schemas.openxmlformats.org/officeDocument/2006/relationships/hyperlink" Target="https://packaging.python.org/en/latest/glossary/#term-Version-Specifier" TargetMode="External"/><Relationship Id="rId7" Type="http://schemas.openxmlformats.org/officeDocument/2006/relationships/hyperlink" Target="https://www.python.org/dev/peps/pep-0440" TargetMode="External"/><Relationship Id="rId8" Type="http://schemas.openxmlformats.org/officeDocument/2006/relationships/hyperlink" Target="https://www.python.org/dev/peps/pep-0440#version-specifier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packaging.python.org/en/latest/tutorials/packaging-projec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457200" lvl="0" marL="914400" rtl="0" algn="ctr">
              <a:spcBef>
                <a:spcPts val="0"/>
              </a:spcBef>
              <a:spcAft>
                <a:spcPts val="0"/>
              </a:spcAft>
              <a:buNone/>
            </a:pPr>
            <a:r>
              <a:rPr lang="bg" sz="4000"/>
              <a:t>Python modules and packages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p22"/>
          <p:cNvSpPr txBox="1"/>
          <p:nvPr>
            <p:ph idx="1" type="body"/>
          </p:nvPr>
        </p:nvSpPr>
        <p:spPr>
          <a:xfrm>
            <a:off x="1303800" y="148575"/>
            <a:ext cx="7030500" cy="4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If you’re using IDLE, you can graphically look at the search path and the modules on it by using the Path Browser window, which you can start from the File menu of the Python shell window. </a:t>
            </a:r>
            <a:endParaRPr/>
          </a:p>
          <a:p>
            <a:pPr indent="0" lvl="0" marL="0" rtl="0" algn="l">
              <a:spcBef>
                <a:spcPts val="1200"/>
              </a:spcBef>
              <a:spcAft>
                <a:spcPts val="0"/>
              </a:spcAft>
              <a:buNone/>
            </a:pPr>
            <a:r>
              <a:rPr lang="bg"/>
              <a:t>The sys.path variable is initialized from the value of the environment (operating system) variable PYTHONPATH, if it exists, or from a default value that’s dependent on your installation. </a:t>
            </a:r>
            <a:endParaRPr/>
          </a:p>
          <a:p>
            <a:pPr indent="0" lvl="0" marL="0" rtl="0" algn="l">
              <a:spcBef>
                <a:spcPts val="1200"/>
              </a:spcBef>
              <a:spcAft>
                <a:spcPts val="1200"/>
              </a:spcAft>
              <a:buNone/>
            </a:pPr>
            <a:r>
              <a:rPr lang="bg"/>
              <a:t>In addition, whenever you run a Python script, the sys.path variable for that script has the directory containing the script inserted as its first element, which provides a convenient way of determining where the executing Python program is located. In an interactive session such as the previous one, the first element of sys.path is set to the empty string, which Python takes as meaning that it should first look for modules in the current directory.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23"/>
          <p:cNvSpPr txBox="1"/>
          <p:nvPr>
            <p:ph type="title"/>
          </p:nvPr>
        </p:nvSpPr>
        <p:spPr>
          <a:xfrm>
            <a:off x="1275500" y="89175"/>
            <a:ext cx="7030500" cy="582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Where to place your own modules</a:t>
            </a:r>
            <a:endParaRPr/>
          </a:p>
        </p:txBody>
      </p:sp>
      <p:sp>
        <p:nvSpPr>
          <p:cNvPr id="331" name="Google Shape;331;p23"/>
          <p:cNvSpPr txBox="1"/>
          <p:nvPr>
            <p:ph idx="1" type="body"/>
          </p:nvPr>
        </p:nvSpPr>
        <p:spPr>
          <a:xfrm>
            <a:off x="1303800" y="672075"/>
            <a:ext cx="7030500" cy="38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(1) when you execute Python interactively, the first element of sys.path is</a:t>
            </a:r>
            <a:endParaRPr/>
          </a:p>
          <a:p>
            <a:pPr indent="0" lvl="0" marL="0" rtl="0" algn="l">
              <a:spcBef>
                <a:spcPts val="1200"/>
              </a:spcBef>
              <a:spcAft>
                <a:spcPts val="0"/>
              </a:spcAft>
              <a:buNone/>
            </a:pPr>
            <a:r>
              <a:rPr lang="bg"/>
              <a:t>" " , telling Python to look for modules in the current directory; and (2) you executed Python in the directory that contained the </a:t>
            </a:r>
            <a:r>
              <a:rPr b="1" lang="bg"/>
              <a:t>file.py</a:t>
            </a:r>
            <a:r>
              <a:rPr lang="bg"/>
              <a:t> file.</a:t>
            </a:r>
            <a:endParaRPr/>
          </a:p>
          <a:p>
            <a:pPr indent="0" lvl="0" marL="0" rtl="0" algn="l">
              <a:spcBef>
                <a:spcPts val="1200"/>
              </a:spcBef>
              <a:spcAft>
                <a:spcPts val="0"/>
              </a:spcAft>
              <a:buNone/>
            </a:pPr>
            <a:r>
              <a:rPr lang="bg"/>
              <a:t>In a production environment, neither of these conditions typically is true. You won’t be running Python interactively, and Python code files won’t be located in your current directory. To ensure that your programs can use the modules you coded, you need to:</a:t>
            </a:r>
            <a:endParaRPr/>
          </a:p>
          <a:p>
            <a:pPr indent="-311150" lvl="0" marL="457200" rtl="0" algn="l">
              <a:spcBef>
                <a:spcPts val="1200"/>
              </a:spcBef>
              <a:spcAft>
                <a:spcPts val="0"/>
              </a:spcAft>
              <a:buSzPts val="1300"/>
              <a:buChar char="●"/>
            </a:pPr>
            <a:r>
              <a:rPr lang="bg"/>
              <a:t>Place your modules in one of the directories that Python normally searches for modules. </a:t>
            </a:r>
            <a:endParaRPr/>
          </a:p>
          <a:p>
            <a:pPr indent="-311150" lvl="0" marL="457200" rtl="0" algn="l">
              <a:spcBef>
                <a:spcPts val="0"/>
              </a:spcBef>
              <a:spcAft>
                <a:spcPts val="0"/>
              </a:spcAft>
              <a:buSzPts val="1300"/>
              <a:buChar char="●"/>
            </a:pPr>
            <a:r>
              <a:rPr lang="bg"/>
              <a:t>Place all the modules used by a Python program in the same directory as the program.  </a:t>
            </a:r>
            <a:endParaRPr/>
          </a:p>
          <a:p>
            <a:pPr indent="-311150" lvl="0" marL="457200" rtl="0" algn="l">
              <a:spcBef>
                <a:spcPts val="0"/>
              </a:spcBef>
              <a:spcAft>
                <a:spcPts val="0"/>
              </a:spcAft>
              <a:buSzPts val="1300"/>
              <a:buChar char="●"/>
            </a:pPr>
            <a:r>
              <a:rPr lang="bg"/>
              <a:t>Create a directory (or directories) to hold your modules, and modify the sys .path variable so that it includes this new directory (or directories). </a:t>
            </a:r>
            <a:r>
              <a:rPr b="1" lang="bg"/>
              <a:t>This one should be your preferable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ph idx="1" type="body"/>
          </p:nvPr>
        </p:nvSpPr>
        <p:spPr>
          <a:xfrm>
            <a:off x="1303800" y="146350"/>
            <a:ext cx="7030500" cy="480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bg"/>
              <a:t>Of these three options, the first is apparently the easiest and is also an option that you should never choose unless your version of Python includes local code directories in its default module search path.</a:t>
            </a:r>
            <a:endParaRPr/>
          </a:p>
          <a:p>
            <a:pPr indent="0" lvl="0" marL="457200" rtl="0" algn="l">
              <a:spcBef>
                <a:spcPts val="1200"/>
              </a:spcBef>
              <a:spcAft>
                <a:spcPts val="0"/>
              </a:spcAft>
              <a:buNone/>
            </a:pPr>
            <a:r>
              <a:rPr lang="bg"/>
              <a:t> Such directories are specifically intended for site-specific code (that is, code specific to your machine) and aren’t in danger of being overwritten by a new Python install because they’re not part of the Python installation. </a:t>
            </a:r>
            <a:endParaRPr/>
          </a:p>
          <a:p>
            <a:pPr indent="0" lvl="0" marL="457200" rtl="0" algn="l">
              <a:spcBef>
                <a:spcPts val="1200"/>
              </a:spcBef>
              <a:spcAft>
                <a:spcPts val="0"/>
              </a:spcAft>
              <a:buNone/>
            </a:pPr>
            <a:r>
              <a:rPr lang="bg"/>
              <a:t>If your </a:t>
            </a:r>
            <a:r>
              <a:rPr b="1" lang="bg"/>
              <a:t>sys.path</a:t>
            </a:r>
            <a:r>
              <a:rPr lang="bg"/>
              <a:t> refers to such directories, you can put your modules there.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bg"/>
              <a:t>The </a:t>
            </a:r>
            <a:r>
              <a:rPr b="1" lang="bg"/>
              <a:t>second</a:t>
            </a:r>
            <a:r>
              <a:rPr lang="bg"/>
              <a:t> option is a good choice for modules that are associated with a particu-</a:t>
            </a:r>
            <a:endParaRPr/>
          </a:p>
          <a:p>
            <a:pPr indent="0" lvl="0" marL="457200" rtl="0" algn="l">
              <a:spcBef>
                <a:spcPts val="1200"/>
              </a:spcBef>
              <a:spcAft>
                <a:spcPts val="0"/>
              </a:spcAft>
              <a:buNone/>
            </a:pPr>
            <a:r>
              <a:rPr lang="bg"/>
              <a:t>lar program. Just keep them with the program.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5"/>
          <p:cNvSpPr txBox="1"/>
          <p:nvPr>
            <p:ph idx="1" type="body"/>
          </p:nvPr>
        </p:nvSpPr>
        <p:spPr>
          <a:xfrm>
            <a:off x="1303800" y="118475"/>
            <a:ext cx="7030500" cy="48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a:t>
            </a:r>
            <a:r>
              <a:rPr b="1" lang="bg"/>
              <a:t>third</a:t>
            </a:r>
            <a:r>
              <a:rPr lang="bg"/>
              <a:t> option is the right choice for site-specific modules that will be used in</a:t>
            </a:r>
            <a:endParaRPr/>
          </a:p>
          <a:p>
            <a:pPr indent="0" lvl="0" marL="0" rtl="0" algn="l">
              <a:spcBef>
                <a:spcPts val="1200"/>
              </a:spcBef>
              <a:spcAft>
                <a:spcPts val="0"/>
              </a:spcAft>
              <a:buNone/>
            </a:pPr>
            <a:r>
              <a:rPr lang="bg"/>
              <a:t>more than one program at that site. </a:t>
            </a:r>
            <a:endParaRPr/>
          </a:p>
          <a:p>
            <a:pPr indent="0" lvl="0" marL="0" rtl="0" algn="l">
              <a:spcBef>
                <a:spcPts val="1200"/>
              </a:spcBef>
              <a:spcAft>
                <a:spcPts val="0"/>
              </a:spcAft>
              <a:buNone/>
            </a:pPr>
            <a:r>
              <a:rPr lang="bg"/>
              <a:t>You can modify </a:t>
            </a:r>
            <a:r>
              <a:rPr b="1" lang="bg"/>
              <a:t>sys.path</a:t>
            </a:r>
            <a:r>
              <a:rPr lang="bg"/>
              <a:t> in various ways. You can assign to it in your code, which is easy, but doing so hardcodes directory locations into your program code. </a:t>
            </a:r>
            <a:endParaRPr/>
          </a:p>
          <a:p>
            <a:pPr indent="0" lvl="0" marL="0" rtl="0" algn="l">
              <a:spcBef>
                <a:spcPts val="1200"/>
              </a:spcBef>
              <a:spcAft>
                <a:spcPts val="0"/>
              </a:spcAft>
              <a:buNone/>
            </a:pPr>
            <a:r>
              <a:rPr lang="bg"/>
              <a:t>You can set the </a:t>
            </a:r>
            <a:r>
              <a:rPr b="1" lang="bg"/>
              <a:t>PYTHONPATH</a:t>
            </a:r>
            <a:r>
              <a:rPr lang="bg"/>
              <a:t> environment variable, which is relatively easy, but it may not apply to all users at your site; or you can add it to the default search path by using a .pth file.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idx="1" type="body"/>
          </p:nvPr>
        </p:nvSpPr>
        <p:spPr>
          <a:xfrm>
            <a:off x="1303800" y="104550"/>
            <a:ext cx="7030500" cy="47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Private names in modules</a:t>
            </a:r>
            <a:endParaRPr b="1"/>
          </a:p>
          <a:p>
            <a:pPr indent="0" lvl="0" marL="0" rtl="0" algn="l">
              <a:spcBef>
                <a:spcPts val="1200"/>
              </a:spcBef>
              <a:spcAft>
                <a:spcPts val="0"/>
              </a:spcAft>
              <a:buNone/>
            </a:pPr>
            <a:r>
              <a:rPr lang="bg"/>
              <a:t>As mentioned earlier in the chapter that you can enter </a:t>
            </a:r>
            <a:r>
              <a:rPr b="1" lang="bg"/>
              <a:t>from module import *</a:t>
            </a:r>
            <a:r>
              <a:rPr lang="bg"/>
              <a:t> to</a:t>
            </a:r>
            <a:endParaRPr/>
          </a:p>
          <a:p>
            <a:pPr indent="0" lvl="0" marL="0" rtl="0" algn="l">
              <a:spcBef>
                <a:spcPts val="1200"/>
              </a:spcBef>
              <a:spcAft>
                <a:spcPts val="0"/>
              </a:spcAft>
              <a:buNone/>
            </a:pPr>
            <a:r>
              <a:rPr lang="bg"/>
              <a:t>import almost all names from a module. </a:t>
            </a:r>
            <a:endParaRPr/>
          </a:p>
          <a:p>
            <a:pPr indent="0" lvl="0" marL="0" rtl="0" algn="l">
              <a:spcBef>
                <a:spcPts val="1200"/>
              </a:spcBef>
              <a:spcAft>
                <a:spcPts val="0"/>
              </a:spcAft>
              <a:buNone/>
            </a:pPr>
            <a:r>
              <a:rPr lang="bg"/>
              <a:t>The exception is that identifiers in the mod- ule beginning with an underscore can’t be imported with </a:t>
            </a:r>
            <a:r>
              <a:rPr b="1" lang="bg"/>
              <a:t>from module import *</a:t>
            </a:r>
            <a:r>
              <a:rPr lang="bg"/>
              <a:t> .</a:t>
            </a:r>
            <a:endParaRPr/>
          </a:p>
          <a:p>
            <a:pPr indent="0" lvl="0" marL="0" rtl="0" algn="l">
              <a:spcBef>
                <a:spcPts val="1200"/>
              </a:spcBef>
              <a:spcAft>
                <a:spcPts val="0"/>
              </a:spcAft>
              <a:buNone/>
            </a:pPr>
            <a:r>
              <a:rPr lang="bg"/>
              <a:t>People can write modules that are intended for importation with </a:t>
            </a:r>
            <a:r>
              <a:rPr b="1" lang="bg"/>
              <a:t>from module</a:t>
            </a:r>
            <a:endParaRPr b="1"/>
          </a:p>
          <a:p>
            <a:pPr indent="0" lvl="0" marL="0" rtl="0" algn="l">
              <a:spcBef>
                <a:spcPts val="1200"/>
              </a:spcBef>
              <a:spcAft>
                <a:spcPts val="0"/>
              </a:spcAft>
              <a:buNone/>
            </a:pPr>
            <a:r>
              <a:rPr b="1" lang="bg"/>
              <a:t>import *</a:t>
            </a:r>
            <a:r>
              <a:rPr lang="bg"/>
              <a:t> but still keep certain function or variables from being imported.</a:t>
            </a:r>
            <a:endParaRPr/>
          </a:p>
          <a:p>
            <a:pPr indent="0" lvl="0" marL="0" rtl="0" algn="l">
              <a:spcBef>
                <a:spcPts val="1200"/>
              </a:spcBef>
              <a:spcAft>
                <a:spcPts val="12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idx="1" type="body"/>
          </p:nvPr>
        </p:nvSpPr>
        <p:spPr>
          <a:xfrm>
            <a:off x="1303800" y="83625"/>
            <a:ext cx="7030500" cy="49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File modtest.py</a:t>
            </a:r>
            <a:endParaRPr b="1"/>
          </a:p>
          <a:p>
            <a:pPr indent="0" lvl="0" marL="0" rtl="0" algn="l">
              <a:spcBef>
                <a:spcPts val="1200"/>
              </a:spcBef>
              <a:spcAft>
                <a:spcPts val="0"/>
              </a:spcAft>
              <a:buNone/>
            </a:pPr>
            <a:r>
              <a:rPr lang="bg"/>
              <a:t>"""modtest: our test module"""</a:t>
            </a:r>
            <a:endParaRPr/>
          </a:p>
          <a:p>
            <a:pPr indent="0" lvl="0" marL="0" rtl="0" algn="l">
              <a:spcBef>
                <a:spcPts val="1200"/>
              </a:spcBef>
              <a:spcAft>
                <a:spcPts val="0"/>
              </a:spcAft>
              <a:buNone/>
            </a:pPr>
            <a:r>
              <a:rPr b="1" lang="bg"/>
              <a:t>def f(x):</a:t>
            </a:r>
            <a:endParaRPr b="1"/>
          </a:p>
          <a:p>
            <a:pPr indent="457200" lvl="0" marL="0" rtl="0" algn="l">
              <a:spcBef>
                <a:spcPts val="1200"/>
              </a:spcBef>
              <a:spcAft>
                <a:spcPts val="0"/>
              </a:spcAft>
              <a:buNone/>
            </a:pPr>
            <a:r>
              <a:rPr b="1" lang="bg"/>
              <a:t>return x</a:t>
            </a:r>
            <a:endParaRPr b="1"/>
          </a:p>
          <a:p>
            <a:pPr indent="0" lvl="0" marL="0" rtl="0" algn="l">
              <a:spcBef>
                <a:spcPts val="1200"/>
              </a:spcBef>
              <a:spcAft>
                <a:spcPts val="0"/>
              </a:spcAft>
              <a:buNone/>
            </a:pPr>
            <a:r>
              <a:rPr b="1" lang="bg"/>
              <a:t>def _g(x):</a:t>
            </a:r>
            <a:endParaRPr b="1"/>
          </a:p>
          <a:p>
            <a:pPr indent="457200" lvl="0" marL="0" rtl="0" algn="l">
              <a:spcBef>
                <a:spcPts val="1200"/>
              </a:spcBef>
              <a:spcAft>
                <a:spcPts val="0"/>
              </a:spcAft>
              <a:buNone/>
            </a:pPr>
            <a:r>
              <a:rPr b="1" lang="bg"/>
              <a:t>return x</a:t>
            </a:r>
            <a:endParaRPr b="1"/>
          </a:p>
          <a:p>
            <a:pPr indent="0" lvl="0" marL="0" rtl="0" algn="l">
              <a:spcBef>
                <a:spcPts val="1200"/>
              </a:spcBef>
              <a:spcAft>
                <a:spcPts val="0"/>
              </a:spcAft>
              <a:buNone/>
            </a:pPr>
            <a:r>
              <a:rPr b="1" lang="bg"/>
              <a:t>a = 4</a:t>
            </a:r>
            <a:endParaRPr b="1"/>
          </a:p>
          <a:p>
            <a:pPr indent="0" lvl="0" marL="0" rtl="0" algn="l">
              <a:spcBef>
                <a:spcPts val="1200"/>
              </a:spcBef>
              <a:spcAft>
                <a:spcPts val="0"/>
              </a:spcAft>
              <a:buNone/>
            </a:pPr>
            <a:r>
              <a:rPr b="1" lang="bg"/>
              <a:t>_b = 2</a:t>
            </a:r>
            <a:endParaRPr b="1"/>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idx="1" type="body"/>
          </p:nvPr>
        </p:nvSpPr>
        <p:spPr>
          <a:xfrm>
            <a:off x="1303800" y="90600"/>
            <a:ext cx="7030500" cy="489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bg"/>
              <a:t>Now start up an interactive session and enter the following:</a:t>
            </a:r>
            <a:endParaRPr b="1"/>
          </a:p>
          <a:p>
            <a:pPr indent="0" lvl="0" marL="0" rtl="0" algn="l">
              <a:spcBef>
                <a:spcPts val="1200"/>
              </a:spcBef>
              <a:spcAft>
                <a:spcPts val="0"/>
              </a:spcAft>
              <a:buNone/>
            </a:pPr>
            <a:r>
              <a:rPr b="1" lang="bg"/>
              <a:t>&gt;&gt;&gt; from modtest import *</a:t>
            </a:r>
            <a:endParaRPr b="1"/>
          </a:p>
          <a:p>
            <a:pPr indent="0" lvl="0" marL="0" rtl="0" algn="l">
              <a:spcBef>
                <a:spcPts val="1200"/>
              </a:spcBef>
              <a:spcAft>
                <a:spcPts val="0"/>
              </a:spcAft>
              <a:buNone/>
            </a:pPr>
            <a:r>
              <a:rPr b="1" lang="bg"/>
              <a:t>&gt;&gt;&gt; f(3)</a:t>
            </a:r>
            <a:endParaRPr b="1"/>
          </a:p>
          <a:p>
            <a:pPr indent="0" lvl="0" marL="0" rtl="0" algn="l">
              <a:spcBef>
                <a:spcPts val="1200"/>
              </a:spcBef>
              <a:spcAft>
                <a:spcPts val="0"/>
              </a:spcAft>
              <a:buNone/>
            </a:pPr>
            <a:r>
              <a:rPr b="1" lang="bg"/>
              <a:t>3</a:t>
            </a:r>
            <a:endParaRPr b="1"/>
          </a:p>
          <a:p>
            <a:pPr indent="0" lvl="0" marL="0" rtl="0" algn="l">
              <a:spcBef>
                <a:spcPts val="1200"/>
              </a:spcBef>
              <a:spcAft>
                <a:spcPts val="0"/>
              </a:spcAft>
              <a:buNone/>
            </a:pPr>
            <a:r>
              <a:rPr b="1" lang="bg"/>
              <a:t>&gt;&gt;&gt; _g(3)</a:t>
            </a:r>
            <a:endParaRPr b="1"/>
          </a:p>
          <a:p>
            <a:pPr indent="0" lvl="0" marL="0" rtl="0" algn="l">
              <a:spcBef>
                <a:spcPts val="1200"/>
              </a:spcBef>
              <a:spcAft>
                <a:spcPts val="0"/>
              </a:spcAft>
              <a:buNone/>
            </a:pPr>
            <a:r>
              <a:rPr b="1" lang="bg"/>
              <a:t>Traceback (innermost last):</a:t>
            </a:r>
            <a:endParaRPr b="1"/>
          </a:p>
          <a:p>
            <a:pPr indent="0" lvl="0" marL="0" rtl="0" algn="l">
              <a:spcBef>
                <a:spcPts val="1200"/>
              </a:spcBef>
              <a:spcAft>
                <a:spcPts val="0"/>
              </a:spcAft>
              <a:buNone/>
            </a:pPr>
            <a:r>
              <a:rPr b="1" lang="bg"/>
              <a:t>File "&lt;stdin&gt;", line 1, in ?</a:t>
            </a:r>
            <a:endParaRPr b="1"/>
          </a:p>
          <a:p>
            <a:pPr indent="0" lvl="0" marL="0" rtl="0" algn="l">
              <a:spcBef>
                <a:spcPts val="1200"/>
              </a:spcBef>
              <a:spcAft>
                <a:spcPts val="0"/>
              </a:spcAft>
              <a:buNone/>
            </a:pPr>
            <a:r>
              <a:rPr b="1" lang="bg"/>
              <a:t>NameError: name '_g' is not defined</a:t>
            </a:r>
            <a:endParaRPr b="1"/>
          </a:p>
          <a:p>
            <a:pPr indent="0" lvl="0" marL="0" rtl="0" algn="l">
              <a:spcBef>
                <a:spcPts val="1200"/>
              </a:spcBef>
              <a:spcAft>
                <a:spcPts val="0"/>
              </a:spcAft>
              <a:buNone/>
            </a:pPr>
            <a:r>
              <a:rPr b="1" lang="bg"/>
              <a:t>&gt;&gt;&gt; a</a:t>
            </a:r>
            <a:endParaRPr b="1"/>
          </a:p>
          <a:p>
            <a:pPr indent="0" lvl="0" marL="0" rtl="0" algn="l">
              <a:spcBef>
                <a:spcPts val="1200"/>
              </a:spcBef>
              <a:spcAft>
                <a:spcPts val="0"/>
              </a:spcAft>
              <a:buNone/>
            </a:pPr>
            <a:r>
              <a:rPr b="1" lang="bg"/>
              <a:t>4</a:t>
            </a:r>
            <a:endParaRPr b="1"/>
          </a:p>
          <a:p>
            <a:pPr indent="0" lvl="0" marL="0" rtl="0" algn="l">
              <a:spcBef>
                <a:spcPts val="1200"/>
              </a:spcBef>
              <a:spcAft>
                <a:spcPts val="0"/>
              </a:spcAft>
              <a:buNone/>
            </a:pPr>
            <a:r>
              <a:rPr b="1" lang="bg"/>
              <a:t>&gt;&gt;&gt; _b</a:t>
            </a:r>
            <a:endParaRPr b="1"/>
          </a:p>
          <a:p>
            <a:pPr indent="0" lvl="0" marL="0" rtl="0" algn="l">
              <a:spcBef>
                <a:spcPts val="1200"/>
              </a:spcBef>
              <a:spcAft>
                <a:spcPts val="0"/>
              </a:spcAft>
              <a:buNone/>
            </a:pPr>
            <a:r>
              <a:rPr b="1" lang="bg"/>
              <a:t>Traceback (innermost last):</a:t>
            </a:r>
            <a:endParaRPr b="1"/>
          </a:p>
          <a:p>
            <a:pPr indent="0" lvl="0" marL="0" rtl="0" algn="l">
              <a:spcBef>
                <a:spcPts val="1200"/>
              </a:spcBef>
              <a:spcAft>
                <a:spcPts val="0"/>
              </a:spcAft>
              <a:buNone/>
            </a:pPr>
            <a:r>
              <a:rPr b="1" lang="bg"/>
              <a:t>File "&lt;stdin&gt;", line 1, in ?</a:t>
            </a:r>
            <a:endParaRPr b="1"/>
          </a:p>
          <a:p>
            <a:pPr indent="0" lvl="0" marL="0" rtl="0" algn="l">
              <a:spcBef>
                <a:spcPts val="1200"/>
              </a:spcBef>
              <a:spcAft>
                <a:spcPts val="0"/>
              </a:spcAft>
              <a:buNone/>
            </a:pPr>
            <a:r>
              <a:rPr b="1" lang="bg"/>
              <a:t>NameError: name '_b' is not defined</a:t>
            </a:r>
            <a:endParaRPr b="1"/>
          </a:p>
          <a:p>
            <a:pPr indent="0" lvl="0" marL="0" rtl="0" algn="l">
              <a:spcBef>
                <a:spcPts val="1200"/>
              </a:spcBef>
              <a:spcAft>
                <a:spcPts val="12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29"/>
          <p:cNvSpPr txBox="1"/>
          <p:nvPr>
            <p:ph idx="1" type="body"/>
          </p:nvPr>
        </p:nvSpPr>
        <p:spPr>
          <a:xfrm>
            <a:off x="1303800" y="127350"/>
            <a:ext cx="7030500" cy="44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How you import modules in modules, or packages?</a:t>
            </a:r>
            <a:endParaRPr/>
          </a:p>
          <a:p>
            <a:pPr indent="0" lvl="0" marL="0" rtl="0" algn="l">
              <a:spcBef>
                <a:spcPts val="1200"/>
              </a:spcBef>
              <a:spcAft>
                <a:spcPts val="0"/>
              </a:spcAft>
              <a:buNone/>
            </a:pPr>
            <a:r>
              <a:rPr lang="bg"/>
              <a:t>Quite simple.</a:t>
            </a:r>
            <a:endParaRPr/>
          </a:p>
          <a:p>
            <a:pPr indent="0" lvl="0" marL="0" rtl="0" algn="l">
              <a:spcBef>
                <a:spcPts val="1200"/>
              </a:spcBef>
              <a:spcAft>
                <a:spcPts val="0"/>
              </a:spcAft>
              <a:buNone/>
            </a:pPr>
            <a:r>
              <a:rPr lang="bg"/>
              <a:t>You can use the keyword </a:t>
            </a:r>
            <a:r>
              <a:rPr b="1" lang="bg"/>
              <a:t>import &lt;package_name / module based on context level&gt; </a:t>
            </a:r>
            <a:r>
              <a:rPr lang="bg"/>
              <a:t>if you want to import a reference to a certain python package or module.</a:t>
            </a:r>
            <a:endParaRPr/>
          </a:p>
          <a:p>
            <a:pPr indent="0" lvl="0" marL="0" rtl="0" algn="l">
              <a:spcBef>
                <a:spcPts val="1200"/>
              </a:spcBef>
              <a:spcAft>
                <a:spcPts val="0"/>
              </a:spcAft>
              <a:buNone/>
            </a:pPr>
            <a:r>
              <a:rPr lang="bg"/>
              <a:t>Example:</a:t>
            </a:r>
            <a:endParaRPr/>
          </a:p>
          <a:p>
            <a:pPr indent="0" lvl="0" marL="0" rtl="0" algn="l">
              <a:spcBef>
                <a:spcPts val="1200"/>
              </a:spcBef>
              <a:spcAft>
                <a:spcPts val="0"/>
              </a:spcAft>
              <a:buNone/>
            </a:pPr>
            <a:r>
              <a:rPr b="1" lang="bg"/>
              <a:t>import math</a:t>
            </a:r>
            <a:endParaRPr b="1"/>
          </a:p>
          <a:p>
            <a:pPr indent="0" lvl="0" marL="0" rtl="0" algn="l">
              <a:spcBef>
                <a:spcPts val="1200"/>
              </a:spcBef>
              <a:spcAft>
                <a:spcPts val="0"/>
              </a:spcAft>
              <a:buNone/>
            </a:pPr>
            <a:r>
              <a:rPr b="1" lang="bg"/>
              <a:t># Then you can call </a:t>
            </a:r>
            <a:endParaRPr b="1"/>
          </a:p>
          <a:p>
            <a:pPr indent="0" lvl="0" marL="0" rtl="0" algn="l">
              <a:spcBef>
                <a:spcPts val="1200"/>
              </a:spcBef>
              <a:spcAft>
                <a:spcPts val="1200"/>
              </a:spcAft>
              <a:buNone/>
            </a:pPr>
            <a:r>
              <a:rPr b="1" lang="bg"/>
              <a:t>math.sqrt(number)  # Note that you’re using the math module (builtin in that case) from which you access the sqrt function.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30"/>
          <p:cNvSpPr txBox="1"/>
          <p:nvPr>
            <p:ph idx="1" type="body"/>
          </p:nvPr>
        </p:nvSpPr>
        <p:spPr>
          <a:xfrm>
            <a:off x="1303800" y="254700"/>
            <a:ext cx="7030500" cy="427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 we can import a whole module or package by using directly </a:t>
            </a:r>
            <a:r>
              <a:rPr b="1" lang="bg"/>
              <a:t>import.</a:t>
            </a:r>
            <a:endParaRPr b="1"/>
          </a:p>
          <a:p>
            <a:pPr indent="0" lvl="0" marL="0" rtl="0" algn="l">
              <a:spcBef>
                <a:spcPts val="1200"/>
              </a:spcBef>
              <a:spcAft>
                <a:spcPts val="0"/>
              </a:spcAft>
              <a:buNone/>
            </a:pPr>
            <a:r>
              <a:rPr lang="bg"/>
              <a:t>In practice you would see direct </a:t>
            </a:r>
            <a:r>
              <a:rPr b="1" lang="bg"/>
              <a:t>import </a:t>
            </a:r>
            <a:r>
              <a:rPr lang="bg"/>
              <a:t>used on specific cases, mostly oriented on builtin module imports.</a:t>
            </a:r>
            <a:endParaRPr/>
          </a:p>
          <a:p>
            <a:pPr indent="0" lvl="0" marL="0" rtl="0" algn="l">
              <a:spcBef>
                <a:spcPts val="1200"/>
              </a:spcBef>
              <a:spcAft>
                <a:spcPts val="0"/>
              </a:spcAft>
              <a:buNone/>
            </a:pPr>
            <a:r>
              <a:rPr lang="bg"/>
              <a:t>Another way to import wanted functionality is to use </a:t>
            </a:r>
            <a:r>
              <a:rPr b="1" lang="bg"/>
              <a:t>from module import function</a:t>
            </a:r>
            <a:endParaRPr b="1"/>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b="1" lang="bg"/>
              <a:t>from math import sqrt</a:t>
            </a:r>
            <a:endParaRPr b="1"/>
          </a:p>
          <a:p>
            <a:pPr indent="0" lvl="0" marL="0" rtl="0" algn="l">
              <a:spcBef>
                <a:spcPts val="1200"/>
              </a:spcBef>
              <a:spcAft>
                <a:spcPts val="0"/>
              </a:spcAft>
              <a:buNone/>
            </a:pPr>
            <a:r>
              <a:rPr lang="bg"/>
              <a:t>By using direct import you can use the </a:t>
            </a:r>
            <a:r>
              <a:rPr b="1" lang="bg"/>
              <a:t>sqrt() </a:t>
            </a:r>
            <a:r>
              <a:rPr lang="bg"/>
              <a:t>within your module without any worries of </a:t>
            </a:r>
            <a:r>
              <a:rPr b="1" lang="bg"/>
              <a:t>NameError </a:t>
            </a:r>
            <a:r>
              <a:rPr lang="bg"/>
              <a:t>errors.</a:t>
            </a:r>
            <a:endParaRPr/>
          </a:p>
          <a:p>
            <a:pPr indent="0" lvl="0" marL="0" rtl="0" algn="l">
              <a:spcBef>
                <a:spcPts val="1200"/>
              </a:spcBef>
              <a:spcAft>
                <a:spcPts val="1200"/>
              </a:spcAft>
              <a:buNone/>
            </a:pPr>
            <a:r>
              <a:rPr lang="bg"/>
              <a:t>With import math, you’re not importing </a:t>
            </a:r>
            <a:r>
              <a:rPr b="1" lang="bg"/>
              <a:t>sqrt </a:t>
            </a:r>
            <a:r>
              <a:rPr lang="bg"/>
              <a:t>for </a:t>
            </a:r>
            <a:r>
              <a:rPr lang="bg"/>
              <a:t>independent</a:t>
            </a:r>
            <a:r>
              <a:rPr lang="bg"/>
              <a:t> usage.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31"/>
          <p:cNvSpPr txBox="1"/>
          <p:nvPr>
            <p:ph idx="1" type="body"/>
          </p:nvPr>
        </p:nvSpPr>
        <p:spPr>
          <a:xfrm>
            <a:off x="1303800" y="162725"/>
            <a:ext cx="7030500" cy="43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 may want to use the basic interactive mode or IDLE’s Python shell to incrementally test a module as you’re creating it. But if you change your module on disk, retyping the import command won’t cause it to load again. </a:t>
            </a:r>
            <a:endParaRPr/>
          </a:p>
          <a:p>
            <a:pPr indent="0" lvl="0" marL="0" rtl="0" algn="l">
              <a:spcBef>
                <a:spcPts val="1200"/>
              </a:spcBef>
              <a:spcAft>
                <a:spcPts val="0"/>
              </a:spcAft>
              <a:buNone/>
            </a:pPr>
            <a:r>
              <a:rPr lang="bg"/>
              <a:t>You need to use the reload function from the importlib module for this purpose. The importlib module provides an interface to the mechanisms behind importing modules.</a:t>
            </a:r>
            <a:endParaRPr/>
          </a:p>
          <a:p>
            <a:pPr indent="0" lvl="0" marL="0" rtl="0" algn="l">
              <a:spcBef>
                <a:spcPts val="1200"/>
              </a:spcBef>
              <a:spcAft>
                <a:spcPts val="0"/>
              </a:spcAft>
              <a:buNone/>
            </a:pPr>
            <a:r>
              <a:rPr b="1" lang="bg"/>
              <a:t>import mymodule, importlib</a:t>
            </a:r>
            <a:endParaRPr b="1"/>
          </a:p>
          <a:p>
            <a:pPr indent="0" lvl="0" marL="0" rtl="0" algn="l">
              <a:spcBef>
                <a:spcPts val="1200"/>
              </a:spcBef>
              <a:spcAft>
                <a:spcPts val="0"/>
              </a:spcAft>
              <a:buNone/>
            </a:pPr>
            <a:r>
              <a:rPr b="1" lang="bg"/>
              <a:t># mymodule has changes outside of this session.</a:t>
            </a:r>
            <a:endParaRPr b="1"/>
          </a:p>
          <a:p>
            <a:pPr indent="0" lvl="0" marL="0" rtl="0" algn="l">
              <a:spcBef>
                <a:spcPts val="1200"/>
              </a:spcBef>
              <a:spcAft>
                <a:spcPts val="1200"/>
              </a:spcAft>
              <a:buNone/>
            </a:pPr>
            <a:r>
              <a:rPr b="1" lang="bg"/>
              <a:t>importlib.reload(mymodule)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14"/>
          <p:cNvSpPr txBox="1"/>
          <p:nvPr>
            <p:ph idx="1" type="body"/>
          </p:nvPr>
        </p:nvSpPr>
        <p:spPr>
          <a:xfrm>
            <a:off x="1197675" y="16292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Modules are used to organize Python projects. The Python standard library is split into modules to make it more manageable. You don’t need to organize your own code into modules, but if you’re writing any programs that are more than a few pages long or any code that you want to reuse, you should probably do so.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32"/>
          <p:cNvSpPr txBox="1"/>
          <p:nvPr>
            <p:ph idx="1" type="body"/>
          </p:nvPr>
        </p:nvSpPr>
        <p:spPr>
          <a:xfrm>
            <a:off x="1280375" y="443125"/>
            <a:ext cx="7030500" cy="41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When a module is reloaded (or imported for the first time), all of its code is parsed. A syntax exception is raised if an error is found. On the other hand, if everything is okay, a .pyc file (for example, mymath.pyc) containing Python byte code is created. Reloading a module doesn’t put you back into exactly the same situation as when you start a new session and import it for the first time. But the differences won’t normally cause you any problems. If you’re interested, you can look up reload in the section on the importlib module in the Python Language Reference, found at https:// docs.python.org/3/reference/import.html in this page’s importlib section, to find the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33"/>
          <p:cNvSpPr txBox="1"/>
          <p:nvPr>
            <p:ph idx="1" type="body"/>
          </p:nvPr>
        </p:nvSpPr>
        <p:spPr>
          <a:xfrm>
            <a:off x="1303800" y="113200"/>
            <a:ext cx="7030500" cy="44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 should take care when using this particular form of importing.</a:t>
            </a:r>
            <a:endParaRPr/>
          </a:p>
          <a:p>
            <a:pPr indent="0" lvl="0" marL="0" rtl="0" algn="l">
              <a:spcBef>
                <a:spcPts val="1200"/>
              </a:spcBef>
              <a:spcAft>
                <a:spcPts val="0"/>
              </a:spcAft>
              <a:buNone/>
            </a:pPr>
            <a:r>
              <a:rPr lang="bg"/>
              <a:t>If two modules both define a name, and you import both modules using this form of importing, you’ll end up with a name clash, and the name from the second module will replace the name from the first. </a:t>
            </a:r>
            <a:endParaRPr/>
          </a:p>
          <a:p>
            <a:pPr indent="0" lvl="0" marL="0" rtl="0" algn="l">
              <a:spcBef>
                <a:spcPts val="1200"/>
              </a:spcBef>
              <a:spcAft>
                <a:spcPts val="0"/>
              </a:spcAft>
              <a:buNone/>
            </a:pPr>
            <a:r>
              <a:rPr lang="bg"/>
              <a:t>This technique also makes it more difficult for readers of your code to determine where the names you’re using originate. </a:t>
            </a:r>
            <a:endParaRPr/>
          </a:p>
          <a:p>
            <a:pPr indent="0" lvl="0" marL="0" rtl="0" algn="l">
              <a:spcBef>
                <a:spcPts val="1200"/>
              </a:spcBef>
              <a:spcAft>
                <a:spcPts val="1200"/>
              </a:spcAft>
              <a:buNone/>
            </a:pPr>
            <a:r>
              <a:rPr lang="bg"/>
              <a:t>When you use either of the two previous forms of the import statement, you give your reader explicit information about where they’re from.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sp>
        <p:nvSpPr>
          <p:cNvPr id="386" name="Google Shape;386;p34"/>
          <p:cNvSpPr txBox="1"/>
          <p:nvPr>
            <p:ph idx="1" type="body"/>
          </p:nvPr>
        </p:nvSpPr>
        <p:spPr>
          <a:xfrm>
            <a:off x="1303800" y="796350"/>
            <a:ext cx="7030500" cy="373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Assume that in module.py you have:</a:t>
            </a:r>
            <a:endParaRPr/>
          </a:p>
          <a:p>
            <a:pPr indent="0" lvl="0" marL="0" rtl="0" algn="l">
              <a:spcBef>
                <a:spcPts val="1200"/>
              </a:spcBef>
              <a:spcAft>
                <a:spcPts val="0"/>
              </a:spcAft>
              <a:buNone/>
            </a:pPr>
            <a:r>
              <a:rPr lang="bg"/>
              <a:t>name = ‘Name’</a:t>
            </a:r>
            <a:endParaRPr/>
          </a:p>
          <a:p>
            <a:pPr indent="0" lvl="0" marL="0" rtl="0" algn="l">
              <a:spcBef>
                <a:spcPts val="1200"/>
              </a:spcBef>
              <a:spcAft>
                <a:spcPts val="0"/>
              </a:spcAft>
              <a:buNone/>
            </a:pPr>
            <a:r>
              <a:rPr lang="bg"/>
              <a:t>age = 28</a:t>
            </a:r>
            <a:endParaRPr/>
          </a:p>
          <a:p>
            <a:pPr indent="0" lvl="0" marL="0" rtl="0" algn="l">
              <a:spcBef>
                <a:spcPts val="1200"/>
              </a:spcBef>
              <a:spcAft>
                <a:spcPts val="0"/>
              </a:spcAft>
              <a:buNone/>
            </a:pPr>
            <a:r>
              <a:rPr lang="bg"/>
              <a:t>_private_variable = ‘private_variable’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If you do </a:t>
            </a:r>
            <a:r>
              <a:rPr b="1" lang="bg"/>
              <a:t>from module import *</a:t>
            </a:r>
            <a:r>
              <a:rPr lang="bg"/>
              <a:t>, and then you try to use </a:t>
            </a:r>
            <a:r>
              <a:rPr b="1" lang="bg"/>
              <a:t>_private_number</a:t>
            </a:r>
            <a:r>
              <a:rPr lang="bg"/>
              <a:t>, you will get an error - “NameError: name </a:t>
            </a:r>
            <a:r>
              <a:rPr b="1" lang="bg"/>
              <a:t>'_private_number</a:t>
            </a:r>
            <a:r>
              <a:rPr lang="bg"/>
              <a:t>' is not defined”.</a:t>
            </a:r>
            <a:endParaRPr/>
          </a:p>
          <a:p>
            <a:pPr indent="0" lvl="0" marL="0" rtl="0" algn="l">
              <a:spcBef>
                <a:spcPts val="1200"/>
              </a:spcBef>
              <a:spcAft>
                <a:spcPts val="0"/>
              </a:spcAft>
              <a:buNone/>
            </a:pPr>
            <a:r>
              <a:rPr lang="bg"/>
              <a:t>But if you do </a:t>
            </a:r>
            <a:r>
              <a:rPr b="1" lang="bg"/>
              <a:t>from module import _private_number, </a:t>
            </a:r>
            <a:r>
              <a:rPr lang="bg"/>
              <a:t>then you’ll be able to use it outside of</a:t>
            </a:r>
            <a:endParaRPr/>
          </a:p>
          <a:p>
            <a:pPr indent="0" lvl="0" marL="0" rtl="0" algn="l">
              <a:spcBef>
                <a:spcPts val="1200"/>
              </a:spcBef>
              <a:spcAft>
                <a:spcPts val="1200"/>
              </a:spcAft>
              <a:buNone/>
            </a:pPr>
            <a:r>
              <a:rPr b="1" lang="bg"/>
              <a:t>module.py</a:t>
            </a:r>
            <a:r>
              <a:rPr lang="bg"/>
              <a:t>.</a:t>
            </a:r>
            <a:endParaRPr/>
          </a:p>
        </p:txBody>
      </p:sp>
      <p:sp>
        <p:nvSpPr>
          <p:cNvPr id="387" name="Google Shape;387;p34"/>
          <p:cNvSpPr txBox="1"/>
          <p:nvPr/>
        </p:nvSpPr>
        <p:spPr>
          <a:xfrm>
            <a:off x="1306950" y="220175"/>
            <a:ext cx="707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a:latin typeface="Nunito"/>
                <a:ea typeface="Nunito"/>
                <a:cs typeface="Nunito"/>
                <a:sym typeface="Nunito"/>
              </a:rPr>
              <a:t>Private names in modules</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35"/>
          <p:cNvSpPr txBox="1"/>
          <p:nvPr>
            <p:ph type="title"/>
          </p:nvPr>
        </p:nvSpPr>
        <p:spPr>
          <a:xfrm>
            <a:off x="1303800" y="72825"/>
            <a:ext cx="7030500" cy="54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Packages</a:t>
            </a:r>
            <a:endParaRPr/>
          </a:p>
        </p:txBody>
      </p:sp>
      <p:sp>
        <p:nvSpPr>
          <p:cNvPr id="393" name="Google Shape;393;p35"/>
          <p:cNvSpPr txBox="1"/>
          <p:nvPr>
            <p:ph idx="1" type="body"/>
          </p:nvPr>
        </p:nvSpPr>
        <p:spPr>
          <a:xfrm>
            <a:off x="1303800" y="798550"/>
            <a:ext cx="7030500" cy="37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 </a:t>
            </a:r>
            <a:r>
              <a:rPr i="1" lang="bg"/>
              <a:t>module</a:t>
            </a:r>
            <a:r>
              <a:rPr lang="bg"/>
              <a:t> is a file containing code. A module defines a group of usually related</a:t>
            </a:r>
            <a:endParaRPr/>
          </a:p>
          <a:p>
            <a:pPr indent="0" lvl="0" marL="0" rtl="0" algn="l">
              <a:spcBef>
                <a:spcPts val="1200"/>
              </a:spcBef>
              <a:spcAft>
                <a:spcPts val="0"/>
              </a:spcAft>
              <a:buNone/>
            </a:pPr>
            <a:r>
              <a:rPr lang="bg"/>
              <a:t>Python functions or other objects. </a:t>
            </a:r>
            <a:endParaRPr/>
          </a:p>
          <a:p>
            <a:pPr indent="0" lvl="0" marL="0" rtl="0" algn="l">
              <a:spcBef>
                <a:spcPts val="1200"/>
              </a:spcBef>
              <a:spcAft>
                <a:spcPts val="0"/>
              </a:spcAft>
              <a:buNone/>
            </a:pPr>
            <a:r>
              <a:rPr lang="bg"/>
              <a:t>The name of the module is derived from the name of the file.</a:t>
            </a:r>
            <a:endParaRPr/>
          </a:p>
          <a:p>
            <a:pPr indent="0" lvl="0" marL="0" rtl="0" algn="l">
              <a:spcBef>
                <a:spcPts val="1200"/>
              </a:spcBef>
              <a:spcAft>
                <a:spcPts val="0"/>
              </a:spcAft>
              <a:buNone/>
            </a:pPr>
            <a:r>
              <a:rPr lang="bg"/>
              <a:t>When you understand </a:t>
            </a:r>
            <a:r>
              <a:rPr i="1" lang="bg"/>
              <a:t>modules</a:t>
            </a:r>
            <a:r>
              <a:rPr lang="bg"/>
              <a:t>, </a:t>
            </a:r>
            <a:r>
              <a:rPr b="1" lang="bg"/>
              <a:t>packages</a:t>
            </a:r>
            <a:r>
              <a:rPr lang="bg"/>
              <a:t> are easy, because a package is a directory</a:t>
            </a:r>
            <a:endParaRPr/>
          </a:p>
          <a:p>
            <a:pPr indent="0" lvl="0" marL="0" rtl="0" algn="l">
              <a:spcBef>
                <a:spcPts val="1200"/>
              </a:spcBef>
              <a:spcAft>
                <a:spcPts val="0"/>
              </a:spcAft>
              <a:buNone/>
            </a:pPr>
            <a:r>
              <a:rPr lang="bg"/>
              <a:t>containing code and possibly further subdirectories. A </a:t>
            </a:r>
            <a:r>
              <a:rPr b="1" lang="bg"/>
              <a:t>package</a:t>
            </a:r>
            <a:r>
              <a:rPr lang="bg"/>
              <a:t> contains a group of</a:t>
            </a:r>
            <a:endParaRPr/>
          </a:p>
          <a:p>
            <a:pPr indent="0" lvl="0" marL="0" rtl="0" algn="l">
              <a:spcBef>
                <a:spcPts val="1200"/>
              </a:spcBef>
              <a:spcAft>
                <a:spcPts val="0"/>
              </a:spcAft>
              <a:buNone/>
            </a:pPr>
            <a:r>
              <a:rPr lang="bg"/>
              <a:t>usually related code files (modules). </a:t>
            </a:r>
            <a:endParaRPr/>
          </a:p>
          <a:p>
            <a:pPr indent="0" lvl="0" marL="0" rtl="0" algn="l">
              <a:spcBef>
                <a:spcPts val="1200"/>
              </a:spcBef>
              <a:spcAft>
                <a:spcPts val="0"/>
              </a:spcAft>
              <a:buNone/>
            </a:pPr>
            <a:r>
              <a:rPr lang="bg"/>
              <a:t>The name of the </a:t>
            </a:r>
            <a:r>
              <a:rPr b="1" lang="bg"/>
              <a:t>package</a:t>
            </a:r>
            <a:r>
              <a:rPr lang="bg"/>
              <a:t> is derived from the name of the main package directory.</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idx="1" type="body"/>
          </p:nvPr>
        </p:nvSpPr>
        <p:spPr>
          <a:xfrm>
            <a:off x="1303800" y="104550"/>
            <a:ext cx="7030500" cy="4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Packages</a:t>
            </a:r>
            <a:r>
              <a:rPr lang="bg"/>
              <a:t> are a natural extension of the module concept and are designed to han-</a:t>
            </a:r>
            <a:endParaRPr/>
          </a:p>
          <a:p>
            <a:pPr indent="0" lvl="0" marL="0" rtl="0" algn="l">
              <a:spcBef>
                <a:spcPts val="1200"/>
              </a:spcBef>
              <a:spcAft>
                <a:spcPts val="0"/>
              </a:spcAft>
              <a:buNone/>
            </a:pPr>
            <a:r>
              <a:rPr lang="bg"/>
              <a:t>dle very large projects. Just as modules group related functions, classes, and variables,</a:t>
            </a:r>
            <a:endParaRPr/>
          </a:p>
          <a:p>
            <a:pPr indent="0" lvl="0" marL="0" rtl="0" algn="l">
              <a:spcBef>
                <a:spcPts val="1200"/>
              </a:spcBef>
              <a:spcAft>
                <a:spcPts val="0"/>
              </a:spcAft>
              <a:buNone/>
            </a:pPr>
            <a:r>
              <a:rPr lang="bg"/>
              <a:t>packages group related modules.</a:t>
            </a:r>
            <a:endParaRPr/>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lang="bg"/>
              <a:t>To see how packages might work in practice, consider a design layout for a type of</a:t>
            </a:r>
            <a:endParaRPr/>
          </a:p>
          <a:p>
            <a:pPr indent="0" lvl="0" marL="0" rtl="0" algn="l">
              <a:spcBef>
                <a:spcPts val="1200"/>
              </a:spcBef>
              <a:spcAft>
                <a:spcPts val="0"/>
              </a:spcAft>
              <a:buNone/>
            </a:pPr>
            <a:r>
              <a:rPr lang="bg"/>
              <a:t>project that by nature is very large: a generalized mathematics package along the lines</a:t>
            </a:r>
            <a:endParaRPr/>
          </a:p>
          <a:p>
            <a:pPr indent="0" lvl="0" marL="0" rtl="0" algn="l">
              <a:spcBef>
                <a:spcPts val="1200"/>
              </a:spcBef>
              <a:spcAft>
                <a:spcPts val="0"/>
              </a:spcAft>
              <a:buNone/>
            </a:pPr>
            <a:r>
              <a:rPr lang="bg"/>
              <a:t>of Mathematica, Maple, or MATLAB. </a:t>
            </a:r>
            <a:endParaRPr/>
          </a:p>
          <a:p>
            <a:pPr indent="0" lvl="0" marL="0" rtl="0" algn="l">
              <a:spcBef>
                <a:spcPts val="1200"/>
              </a:spcBef>
              <a:spcAft>
                <a:spcPts val="0"/>
              </a:spcAft>
              <a:buNone/>
            </a:pPr>
            <a:r>
              <a:rPr lang="bg"/>
              <a:t>Maple, for example, consists of thousands of files, and some sort of hierarchical structure is vital to keeping such a project ordered.</a:t>
            </a:r>
            <a:endParaRPr/>
          </a:p>
          <a:p>
            <a:pPr indent="0" lvl="0" marL="0" rtl="0" algn="l">
              <a:spcBef>
                <a:spcPts val="1200"/>
              </a:spcBef>
              <a:spcAft>
                <a:spcPts val="0"/>
              </a:spcAft>
              <a:buNone/>
            </a:pPr>
            <a:r>
              <a:rPr lang="bg"/>
              <a:t>Call your project as a whole mathproj.</a:t>
            </a:r>
            <a:endParaRPr/>
          </a:p>
          <a:p>
            <a:pPr indent="0" lvl="0" marL="0" rtl="0" algn="l">
              <a:spcBef>
                <a:spcPts val="1200"/>
              </a:spcBef>
              <a:spcAft>
                <a:spcPts val="120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idx="1" type="body"/>
          </p:nvPr>
        </p:nvSpPr>
        <p:spPr>
          <a:xfrm>
            <a:off x="1303800" y="181200"/>
            <a:ext cx="7030500" cy="48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 can organize such a project in many ways, but a reasonable design splits the</a:t>
            </a:r>
            <a:endParaRPr/>
          </a:p>
          <a:p>
            <a:pPr indent="0" lvl="0" marL="0" rtl="0" algn="l">
              <a:spcBef>
                <a:spcPts val="1200"/>
              </a:spcBef>
              <a:spcAft>
                <a:spcPts val="0"/>
              </a:spcAft>
              <a:buNone/>
            </a:pPr>
            <a:r>
              <a:rPr lang="bg"/>
              <a:t>project into two parts: </a:t>
            </a:r>
            <a:r>
              <a:rPr b="1" lang="bg"/>
              <a:t>ui</a:t>
            </a:r>
            <a:r>
              <a:rPr lang="bg"/>
              <a:t> , consisting of the UI elements, and </a:t>
            </a:r>
            <a:r>
              <a:rPr b="1" lang="bg"/>
              <a:t>comp</a:t>
            </a:r>
            <a:r>
              <a:rPr lang="bg"/>
              <a:t> , the computational</a:t>
            </a:r>
            <a:endParaRPr/>
          </a:p>
          <a:p>
            <a:pPr indent="0" lvl="0" marL="0" rtl="0" algn="l">
              <a:spcBef>
                <a:spcPts val="1200"/>
              </a:spcBef>
              <a:spcAft>
                <a:spcPts val="0"/>
              </a:spcAft>
              <a:buNone/>
            </a:pPr>
            <a:r>
              <a:rPr lang="bg"/>
              <a:t>elements. </a:t>
            </a:r>
            <a:endParaRPr/>
          </a:p>
          <a:p>
            <a:pPr indent="0" lvl="0" marL="0" rtl="0" algn="l">
              <a:spcBef>
                <a:spcPts val="1200"/>
              </a:spcBef>
              <a:spcAft>
                <a:spcPts val="0"/>
              </a:spcAft>
              <a:buNone/>
            </a:pPr>
            <a:r>
              <a:rPr lang="bg"/>
              <a:t>Within </a:t>
            </a:r>
            <a:r>
              <a:rPr b="1" lang="bg"/>
              <a:t>comp</a:t>
            </a:r>
            <a:r>
              <a:rPr lang="bg"/>
              <a:t> , it may make sense to further segment the computational</a:t>
            </a:r>
            <a:endParaRPr/>
          </a:p>
          <a:p>
            <a:pPr indent="0" lvl="0" marL="0" rtl="0" algn="l">
              <a:spcBef>
                <a:spcPts val="1200"/>
              </a:spcBef>
              <a:spcAft>
                <a:spcPts val="0"/>
              </a:spcAft>
              <a:buNone/>
            </a:pPr>
            <a:r>
              <a:rPr lang="bg"/>
              <a:t>aspect into </a:t>
            </a:r>
            <a:r>
              <a:rPr b="1" lang="bg"/>
              <a:t>symbolic</a:t>
            </a:r>
            <a:r>
              <a:rPr lang="bg"/>
              <a:t> (real and complex symbolic computation, such as high school</a:t>
            </a:r>
            <a:endParaRPr/>
          </a:p>
          <a:p>
            <a:pPr indent="0" lvl="0" marL="0" rtl="0" algn="l">
              <a:spcBef>
                <a:spcPts val="1200"/>
              </a:spcBef>
              <a:spcAft>
                <a:spcPts val="0"/>
              </a:spcAft>
              <a:buNone/>
            </a:pPr>
            <a:r>
              <a:rPr lang="bg"/>
              <a:t>algebra) and </a:t>
            </a:r>
            <a:r>
              <a:rPr b="1" lang="bg"/>
              <a:t>numeric</a:t>
            </a:r>
            <a:r>
              <a:rPr lang="bg"/>
              <a:t> (real and complex numerical computation, such as numerical</a:t>
            </a:r>
            <a:endParaRPr/>
          </a:p>
          <a:p>
            <a:pPr indent="0" lvl="0" marL="0" rtl="0" algn="l">
              <a:spcBef>
                <a:spcPts val="1200"/>
              </a:spcBef>
              <a:spcAft>
                <a:spcPts val="0"/>
              </a:spcAft>
              <a:buNone/>
            </a:pPr>
            <a:r>
              <a:rPr lang="bg"/>
              <a:t>integration).</a:t>
            </a:r>
            <a:endParaRPr/>
          </a:p>
          <a:p>
            <a:pPr indent="0" lvl="0" marL="0" rtl="0" algn="l">
              <a:spcBef>
                <a:spcPts val="1200"/>
              </a:spcBef>
              <a:spcAft>
                <a:spcPts val="0"/>
              </a:spcAft>
              <a:buNone/>
            </a:pPr>
            <a:r>
              <a:rPr lang="bg"/>
              <a:t> Then it may make sense to have a </a:t>
            </a:r>
            <a:r>
              <a:rPr b="1" lang="bg"/>
              <a:t>constants.py</a:t>
            </a:r>
            <a:r>
              <a:rPr lang="bg"/>
              <a:t> file in both the symbolic</a:t>
            </a:r>
            <a:endParaRPr/>
          </a:p>
          <a:p>
            <a:pPr indent="0" lvl="0" marL="0" rtl="0" algn="l">
              <a:spcBef>
                <a:spcPts val="1200"/>
              </a:spcBef>
              <a:spcAft>
                <a:spcPts val="0"/>
              </a:spcAft>
              <a:buNone/>
            </a:pPr>
            <a:r>
              <a:rPr lang="bg"/>
              <a:t>and numeric parts of the project.</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idx="1" type="body"/>
          </p:nvPr>
        </p:nvSpPr>
        <p:spPr>
          <a:xfrm>
            <a:off x="1303800" y="153325"/>
            <a:ext cx="7030500" cy="48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a:t>
            </a:r>
            <a:r>
              <a:rPr b="1" lang="bg"/>
              <a:t>constants.py</a:t>
            </a:r>
            <a:r>
              <a:rPr lang="bg"/>
              <a:t> file in the </a:t>
            </a:r>
            <a:r>
              <a:rPr i="1" lang="bg"/>
              <a:t>numeric</a:t>
            </a:r>
            <a:r>
              <a:rPr lang="bg"/>
              <a:t> part of the project defines pi as</a:t>
            </a:r>
            <a:endParaRPr/>
          </a:p>
          <a:p>
            <a:pPr indent="0" lvl="0" marL="0" rtl="0" algn="l">
              <a:spcBef>
                <a:spcPts val="1200"/>
              </a:spcBef>
              <a:spcAft>
                <a:spcPts val="0"/>
              </a:spcAft>
              <a:buNone/>
            </a:pPr>
            <a:r>
              <a:rPr lang="bg"/>
              <a:t>pi = 3.141592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whereas the </a:t>
            </a:r>
            <a:r>
              <a:rPr b="1" lang="bg"/>
              <a:t>constants.py</a:t>
            </a:r>
            <a:r>
              <a:rPr lang="bg"/>
              <a:t> file in the </a:t>
            </a:r>
            <a:r>
              <a:rPr i="1" lang="bg"/>
              <a:t>symbolic</a:t>
            </a:r>
            <a:r>
              <a:rPr lang="bg"/>
              <a:t> part of the project defines pi as</a:t>
            </a:r>
            <a:endParaRPr/>
          </a:p>
          <a:p>
            <a:pPr indent="0" lvl="0" marL="0" rtl="0" algn="l">
              <a:spcBef>
                <a:spcPts val="1200"/>
              </a:spcBef>
              <a:spcAft>
                <a:spcPts val="0"/>
              </a:spcAft>
              <a:buNone/>
            </a:pPr>
            <a:r>
              <a:rPr lang="bg"/>
              <a:t>class PiClass:</a:t>
            </a:r>
            <a:endParaRPr/>
          </a:p>
          <a:p>
            <a:pPr indent="457200" lvl="0" marL="0" rtl="0" algn="l">
              <a:spcBef>
                <a:spcPts val="1200"/>
              </a:spcBef>
              <a:spcAft>
                <a:spcPts val="0"/>
              </a:spcAft>
              <a:buNone/>
            </a:pPr>
            <a:r>
              <a:rPr lang="bg"/>
              <a:t>def __str__(self):</a:t>
            </a:r>
            <a:endParaRPr/>
          </a:p>
          <a:p>
            <a:pPr indent="457200" lvl="0" marL="457200" rtl="0" algn="l">
              <a:spcBef>
                <a:spcPts val="1200"/>
              </a:spcBef>
              <a:spcAft>
                <a:spcPts val="0"/>
              </a:spcAft>
              <a:buNone/>
            </a:pPr>
            <a:r>
              <a:rPr lang="bg"/>
              <a:t>return "PI"</a:t>
            </a:r>
            <a:endParaRPr/>
          </a:p>
          <a:p>
            <a:pPr indent="0" lvl="0" marL="0" rtl="0" algn="l">
              <a:spcBef>
                <a:spcPts val="1200"/>
              </a:spcBef>
              <a:spcAft>
                <a:spcPts val="0"/>
              </a:spcAft>
              <a:buNone/>
            </a:pPr>
            <a:r>
              <a:rPr lang="bg"/>
              <a:t>pi = PiClass</a:t>
            </a:r>
            <a:endParaRPr/>
          </a:p>
          <a:p>
            <a:pPr indent="0" lvl="0" marL="0" rtl="0" algn="l">
              <a:spcBef>
                <a:spcPts val="1200"/>
              </a:spcBef>
              <a:spcAft>
                <a:spcPts val="0"/>
              </a:spcAft>
              <a:buNone/>
            </a:pPr>
            <a:r>
              <a:rPr lang="bg"/>
              <a:t>This means that a name like </a:t>
            </a:r>
            <a:r>
              <a:rPr b="1" lang="bg"/>
              <a:t>pi</a:t>
            </a:r>
            <a:r>
              <a:rPr lang="bg"/>
              <a:t> can be used in (and imported from) two different files</a:t>
            </a:r>
            <a:endParaRPr/>
          </a:p>
          <a:p>
            <a:pPr indent="0" lvl="0" marL="0" rtl="0" algn="l">
              <a:spcBef>
                <a:spcPts val="1200"/>
              </a:spcBef>
              <a:spcAft>
                <a:spcPts val="0"/>
              </a:spcAft>
              <a:buNone/>
            </a:pPr>
            <a:r>
              <a:rPr lang="bg"/>
              <a:t>named </a:t>
            </a:r>
            <a:r>
              <a:rPr b="1" lang="bg"/>
              <a:t>constants.py</a:t>
            </a:r>
            <a:r>
              <a:rPr lang="bg"/>
              <a:t>, as shown in figure…</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idx="1" type="body"/>
          </p:nvPr>
        </p:nvSpPr>
        <p:spPr>
          <a:xfrm>
            <a:off x="5721975" y="146350"/>
            <a:ext cx="2612400" cy="9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Organizing a math </a:t>
            </a:r>
            <a:r>
              <a:rPr b="1" lang="bg"/>
              <a:t>package</a:t>
            </a:r>
            <a:r>
              <a:rPr lang="bg"/>
              <a:t>.</a:t>
            </a:r>
            <a:endParaRPr/>
          </a:p>
        </p:txBody>
      </p:sp>
      <p:pic>
        <p:nvPicPr>
          <p:cNvPr id="414" name="Google Shape;414;p39"/>
          <p:cNvPicPr preferRelativeResize="0"/>
          <p:nvPr/>
        </p:nvPicPr>
        <p:blipFill>
          <a:blip r:embed="rId3">
            <a:alphaModFix/>
          </a:blip>
          <a:stretch>
            <a:fillRect/>
          </a:stretch>
        </p:blipFill>
        <p:spPr>
          <a:xfrm>
            <a:off x="1427825" y="146350"/>
            <a:ext cx="4238625" cy="3562350"/>
          </a:xfrm>
          <a:prstGeom prst="rect">
            <a:avLst/>
          </a:prstGeom>
          <a:noFill/>
          <a:ln>
            <a:noFill/>
          </a:ln>
        </p:spPr>
      </p:pic>
      <p:cxnSp>
        <p:nvCxnSpPr>
          <p:cNvPr id="415" name="Google Shape;415;p39"/>
          <p:cNvCxnSpPr>
            <a:endCxn id="414" idx="0"/>
          </p:cNvCxnSpPr>
          <p:nvPr/>
        </p:nvCxnSpPr>
        <p:spPr>
          <a:xfrm rot="10800000">
            <a:off x="3547138" y="146350"/>
            <a:ext cx="2174700" cy="47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idx="1" type="body"/>
          </p:nvPr>
        </p:nvSpPr>
        <p:spPr>
          <a:xfrm>
            <a:off x="1303800" y="160300"/>
            <a:ext cx="7030500" cy="47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There’s a natural mapping from this design structure to a directory structure. The</a:t>
            </a:r>
            <a:endParaRPr/>
          </a:p>
          <a:p>
            <a:pPr indent="0" lvl="0" marL="0" rtl="0" algn="l">
              <a:spcBef>
                <a:spcPts val="1200"/>
              </a:spcBef>
              <a:spcAft>
                <a:spcPts val="0"/>
              </a:spcAft>
              <a:buNone/>
            </a:pPr>
            <a:r>
              <a:rPr lang="bg"/>
              <a:t>top-level directory of the project, called </a:t>
            </a:r>
            <a:r>
              <a:rPr b="1" lang="bg"/>
              <a:t>mathproj</a:t>
            </a:r>
            <a:r>
              <a:rPr lang="bg"/>
              <a:t>, contains subdirectories </a:t>
            </a:r>
            <a:r>
              <a:rPr b="1" lang="bg"/>
              <a:t>ui</a:t>
            </a:r>
            <a:r>
              <a:rPr lang="bg"/>
              <a:t> and</a:t>
            </a:r>
            <a:endParaRPr/>
          </a:p>
          <a:p>
            <a:pPr indent="0" lvl="0" marL="0" rtl="0" algn="l">
              <a:spcBef>
                <a:spcPts val="1200"/>
              </a:spcBef>
              <a:spcAft>
                <a:spcPts val="0"/>
              </a:spcAft>
              <a:buNone/>
            </a:pPr>
            <a:r>
              <a:rPr b="1" lang="bg"/>
              <a:t>comp</a:t>
            </a:r>
            <a:r>
              <a:rPr lang="bg"/>
              <a:t>;</a:t>
            </a:r>
            <a:endParaRPr/>
          </a:p>
          <a:p>
            <a:pPr indent="0" lvl="0" marL="0" rtl="0" algn="l">
              <a:spcBef>
                <a:spcPts val="1200"/>
              </a:spcBef>
              <a:spcAft>
                <a:spcPts val="0"/>
              </a:spcAft>
              <a:buNone/>
            </a:pPr>
            <a:r>
              <a:rPr b="1" lang="bg"/>
              <a:t>comp</a:t>
            </a:r>
            <a:r>
              <a:rPr lang="bg"/>
              <a:t> in turn contains subdirectories </a:t>
            </a:r>
            <a:r>
              <a:rPr i="1" lang="bg"/>
              <a:t>symbolic</a:t>
            </a:r>
            <a:r>
              <a:rPr lang="bg"/>
              <a:t> and </a:t>
            </a:r>
            <a:r>
              <a:rPr i="1" lang="bg"/>
              <a:t>numeric</a:t>
            </a:r>
            <a:r>
              <a:rPr lang="bg"/>
              <a:t>; and each of</a:t>
            </a:r>
            <a:endParaRPr/>
          </a:p>
          <a:p>
            <a:pPr indent="0" lvl="0" marL="0" rtl="0" algn="l">
              <a:spcBef>
                <a:spcPts val="1200"/>
              </a:spcBef>
              <a:spcAft>
                <a:spcPts val="0"/>
              </a:spcAft>
              <a:buNone/>
            </a:pPr>
            <a:r>
              <a:rPr i="1" lang="bg"/>
              <a:t>symbolic</a:t>
            </a:r>
            <a:r>
              <a:rPr lang="bg"/>
              <a:t> and </a:t>
            </a:r>
            <a:r>
              <a:rPr i="1" lang="bg"/>
              <a:t>numeric</a:t>
            </a:r>
            <a:r>
              <a:rPr lang="bg"/>
              <a:t> contains its own </a:t>
            </a:r>
            <a:r>
              <a:rPr b="1" lang="bg"/>
              <a:t>constants.pi</a:t>
            </a:r>
            <a:r>
              <a:rPr lang="bg"/>
              <a:t> file.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txBox="1"/>
          <p:nvPr>
            <p:ph idx="1" type="body"/>
          </p:nvPr>
        </p:nvSpPr>
        <p:spPr>
          <a:xfrm>
            <a:off x="1303800" y="48775"/>
            <a:ext cx="7030500" cy="44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Given this directory structure, and assuming that the root </a:t>
            </a:r>
            <a:r>
              <a:rPr b="1" lang="bg"/>
              <a:t>mathproj</a:t>
            </a:r>
            <a:r>
              <a:rPr lang="bg"/>
              <a:t> directory is</a:t>
            </a:r>
            <a:endParaRPr/>
          </a:p>
          <a:p>
            <a:pPr indent="0" lvl="0" marL="0" rtl="0" algn="l">
              <a:spcBef>
                <a:spcPts val="1200"/>
              </a:spcBef>
              <a:spcAft>
                <a:spcPts val="0"/>
              </a:spcAft>
              <a:buNone/>
            </a:pPr>
            <a:r>
              <a:rPr lang="bg"/>
              <a:t>installed somewhere in the Python search path, Python code both inside and outside</a:t>
            </a:r>
            <a:endParaRPr/>
          </a:p>
          <a:p>
            <a:pPr indent="0" lvl="0" marL="0" rtl="0" algn="l">
              <a:spcBef>
                <a:spcPts val="1200"/>
              </a:spcBef>
              <a:spcAft>
                <a:spcPts val="0"/>
              </a:spcAft>
              <a:buNone/>
            </a:pPr>
            <a:r>
              <a:rPr lang="bg"/>
              <a:t>the </a:t>
            </a:r>
            <a:r>
              <a:rPr b="1" lang="bg"/>
              <a:t>mathproj package</a:t>
            </a:r>
            <a:r>
              <a:rPr lang="bg"/>
              <a:t> can access the two variants of pi as </a:t>
            </a:r>
            <a:r>
              <a:rPr b="1" lang="bg"/>
              <a:t>mathproj.sym-</a:t>
            </a:r>
            <a:endParaRPr b="1"/>
          </a:p>
          <a:p>
            <a:pPr indent="0" lvl="0" marL="0" rtl="0" algn="l">
              <a:spcBef>
                <a:spcPts val="1200"/>
              </a:spcBef>
              <a:spcAft>
                <a:spcPts val="0"/>
              </a:spcAft>
              <a:buNone/>
            </a:pPr>
            <a:r>
              <a:rPr b="1" lang="bg"/>
              <a:t>bolic.constants.pi</a:t>
            </a:r>
            <a:r>
              <a:rPr lang="bg"/>
              <a:t> and </a:t>
            </a:r>
            <a:r>
              <a:rPr b="1" lang="bg"/>
              <a:t>mathproj.numeric.constants.pi</a:t>
            </a:r>
            <a:r>
              <a:rPr lang="bg"/>
              <a:t>.</a:t>
            </a:r>
            <a:endParaRPr/>
          </a:p>
          <a:p>
            <a:pPr indent="0" lvl="0" marL="0" rtl="0" algn="l">
              <a:spcBef>
                <a:spcPts val="1200"/>
              </a:spcBef>
              <a:spcAft>
                <a:spcPts val="0"/>
              </a:spcAft>
              <a:buNone/>
            </a:pPr>
            <a:r>
              <a:rPr lang="bg"/>
              <a:t>In other words, the Python name for an item in the package is a reflection of the directory pathname to the file containing that item.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idx="1" type="body"/>
          </p:nvPr>
        </p:nvSpPr>
        <p:spPr>
          <a:xfrm>
            <a:off x="1303800" y="160300"/>
            <a:ext cx="7030500" cy="47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 module is a file containing code. It defines a group of Python functions or other</a:t>
            </a:r>
            <a:endParaRPr/>
          </a:p>
          <a:p>
            <a:pPr indent="0" lvl="0" marL="0" rtl="0" algn="l">
              <a:spcBef>
                <a:spcPts val="1200"/>
              </a:spcBef>
              <a:spcAft>
                <a:spcPts val="0"/>
              </a:spcAft>
              <a:buNone/>
            </a:pPr>
            <a:r>
              <a:rPr lang="bg"/>
              <a:t>objects, and the name of the module is derived from the name of the file.</a:t>
            </a:r>
            <a:endParaRPr/>
          </a:p>
          <a:p>
            <a:pPr indent="0" lvl="0" marL="0" rtl="0" algn="l">
              <a:spcBef>
                <a:spcPts val="1200"/>
              </a:spcBef>
              <a:spcAft>
                <a:spcPts val="0"/>
              </a:spcAft>
              <a:buNone/>
            </a:pPr>
            <a:r>
              <a:rPr lang="bg"/>
              <a:t>Modules most often contain Python source code, but they can also be compiled C</a:t>
            </a:r>
            <a:endParaRPr/>
          </a:p>
          <a:p>
            <a:pPr indent="0" lvl="0" marL="0" rtl="0" algn="l">
              <a:spcBef>
                <a:spcPts val="1200"/>
              </a:spcBef>
              <a:spcAft>
                <a:spcPts val="0"/>
              </a:spcAft>
              <a:buNone/>
            </a:pPr>
            <a:r>
              <a:rPr lang="bg"/>
              <a:t>or C++ object files. Compiled modules and Python source modules are used the same</a:t>
            </a:r>
            <a:endParaRPr/>
          </a:p>
          <a:p>
            <a:pPr indent="0" lvl="0" marL="0" rtl="0" algn="l">
              <a:spcBef>
                <a:spcPts val="1200"/>
              </a:spcBef>
              <a:spcAft>
                <a:spcPts val="0"/>
              </a:spcAft>
              <a:buNone/>
            </a:pPr>
            <a:r>
              <a:rPr lang="bg"/>
              <a:t>way.</a:t>
            </a:r>
            <a:endParaRPr/>
          </a:p>
          <a:p>
            <a:pPr indent="0" lvl="0" marL="0" rtl="0" algn="l">
              <a:spcBef>
                <a:spcPts val="1200"/>
              </a:spcBef>
              <a:spcAft>
                <a:spcPts val="0"/>
              </a:spcAft>
              <a:buNone/>
            </a:pPr>
            <a:r>
              <a:rPr lang="bg"/>
              <a:t>As well as grouping related Python objects, modules help avert name-clash problems. You might write a module for your program called </a:t>
            </a:r>
            <a:r>
              <a:rPr b="1" lang="bg"/>
              <a:t>mymodule</a:t>
            </a:r>
            <a:r>
              <a:rPr lang="bg"/>
              <a:t>, which defines a function called </a:t>
            </a:r>
            <a:r>
              <a:rPr b="1" lang="bg"/>
              <a:t>reverse</a:t>
            </a:r>
            <a:r>
              <a:rPr lang="bg"/>
              <a:t>. In the same program, you might also want to use somebody else’s module called </a:t>
            </a:r>
            <a:r>
              <a:rPr b="1" i="1" lang="bg"/>
              <a:t>othermodule</a:t>
            </a:r>
            <a:r>
              <a:rPr lang="bg"/>
              <a:t>, which also defines a function called </a:t>
            </a:r>
            <a:r>
              <a:rPr b="1" i="1" lang="bg"/>
              <a:t>reverse</a:t>
            </a:r>
            <a:r>
              <a:rPr lang="bg"/>
              <a:t> but does something different from your </a:t>
            </a:r>
            <a:r>
              <a:rPr b="1" lang="bg"/>
              <a:t>reverse</a:t>
            </a:r>
            <a:r>
              <a:rPr lang="bg"/>
              <a:t> function. In a language without modules, it would be impossible to use two different functions named </a:t>
            </a:r>
            <a:r>
              <a:rPr b="1" lang="bg">
                <a:solidFill>
                  <a:srgbClr val="FF0000"/>
                </a:solidFill>
              </a:rPr>
              <a:t>reverse</a:t>
            </a:r>
            <a:r>
              <a:rPr lang="bg"/>
              <a:t>. In Python, the process is trivial; you refer to the functions in your main program as </a:t>
            </a:r>
            <a:r>
              <a:rPr b="1" lang="bg"/>
              <a:t>mymodule.reverse</a:t>
            </a:r>
            <a:r>
              <a:rPr lang="bg"/>
              <a:t> and </a:t>
            </a:r>
            <a:r>
              <a:rPr b="1" i="1" lang="bg"/>
              <a:t>othermodule.reverse</a:t>
            </a:r>
            <a:r>
              <a:rPr lang="bg"/>
              <a:t>.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idx="1" type="body"/>
          </p:nvPr>
        </p:nvSpPr>
        <p:spPr>
          <a:xfrm>
            <a:off x="1303800" y="104550"/>
            <a:ext cx="7030500" cy="49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That’s what </a:t>
            </a:r>
            <a:r>
              <a:rPr b="1" lang="bg"/>
              <a:t>packages</a:t>
            </a:r>
            <a:r>
              <a:rPr lang="bg"/>
              <a:t> are all about. </a:t>
            </a:r>
            <a:endParaRPr/>
          </a:p>
          <a:p>
            <a:pPr indent="0" lvl="0" marL="0" rtl="0" algn="l">
              <a:spcBef>
                <a:spcPts val="1200"/>
              </a:spcBef>
              <a:spcAft>
                <a:spcPts val="0"/>
              </a:spcAft>
              <a:buNone/>
            </a:pPr>
            <a:r>
              <a:rPr lang="bg"/>
              <a:t>They’re ways of organizing very large collections of Python code into coherent wholes, by allowing the code to be split among different files and directories and imposing a module/submodule naming scheme based on the directory structure of the package files. </a:t>
            </a:r>
            <a:endParaRPr/>
          </a:p>
          <a:p>
            <a:pPr indent="0" lvl="0" marL="0" rtl="0" algn="l">
              <a:spcBef>
                <a:spcPts val="1200"/>
              </a:spcBef>
              <a:spcAft>
                <a:spcPts val="0"/>
              </a:spcAft>
              <a:buNone/>
            </a:pPr>
            <a:r>
              <a:rPr lang="bg"/>
              <a:t>Unfortunately, packages aren’t this simple in practice because details intrude to make their use more complex than their theory.</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idx="1" type="body"/>
          </p:nvPr>
        </p:nvSpPr>
        <p:spPr>
          <a:xfrm>
            <a:off x="1303800" y="118475"/>
            <a:ext cx="7030500" cy="207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a:t>Example:</a:t>
            </a:r>
            <a:endParaRPr b="1"/>
          </a:p>
          <a:p>
            <a:pPr indent="0" lvl="0" marL="0" rtl="0" algn="l">
              <a:spcBef>
                <a:spcPts val="1200"/>
              </a:spcBef>
              <a:spcAft>
                <a:spcPts val="0"/>
              </a:spcAft>
              <a:buNone/>
            </a:pPr>
            <a:r>
              <a:rPr i="1" lang="bg"/>
              <a:t>File mathproj/__init__.py</a:t>
            </a:r>
            <a:endParaRPr i="1"/>
          </a:p>
          <a:p>
            <a:pPr indent="0" lvl="0" marL="457200" rtl="0" algn="l">
              <a:spcBef>
                <a:spcPts val="1200"/>
              </a:spcBef>
              <a:spcAft>
                <a:spcPts val="0"/>
              </a:spcAft>
              <a:buNone/>
            </a:pPr>
            <a:r>
              <a:rPr lang="bg"/>
              <a:t>print("Hello from mathproj init")</a:t>
            </a:r>
            <a:endParaRPr/>
          </a:p>
          <a:p>
            <a:pPr indent="0" lvl="0" marL="457200" rtl="0" algn="l">
              <a:spcBef>
                <a:spcPts val="1200"/>
              </a:spcBef>
              <a:spcAft>
                <a:spcPts val="0"/>
              </a:spcAft>
              <a:buNone/>
            </a:pPr>
            <a:r>
              <a:rPr lang="bg"/>
              <a:t>__all__ = ['comp']</a:t>
            </a:r>
            <a:endParaRPr/>
          </a:p>
          <a:p>
            <a:pPr indent="0" lvl="0" marL="457200" rtl="0" algn="l">
              <a:spcBef>
                <a:spcPts val="1200"/>
              </a:spcBef>
              <a:spcAft>
                <a:spcPts val="0"/>
              </a:spcAft>
              <a:buNone/>
            </a:pPr>
            <a:r>
              <a:rPr lang="bg"/>
              <a:t>version = 1.03</a:t>
            </a:r>
            <a:endParaRPr/>
          </a:p>
          <a:p>
            <a:pPr indent="0" lvl="0" marL="0" rtl="0" algn="l">
              <a:spcBef>
                <a:spcPts val="1200"/>
              </a:spcBef>
              <a:spcAft>
                <a:spcPts val="1200"/>
              </a:spcAft>
              <a:buNone/>
            </a:pPr>
            <a:r>
              <a:t/>
            </a:r>
            <a:endParaRPr/>
          </a:p>
        </p:txBody>
      </p:sp>
      <p:pic>
        <p:nvPicPr>
          <p:cNvPr id="436" name="Google Shape;436;p43"/>
          <p:cNvPicPr preferRelativeResize="0"/>
          <p:nvPr/>
        </p:nvPicPr>
        <p:blipFill>
          <a:blip r:embed="rId3">
            <a:alphaModFix/>
          </a:blip>
          <a:stretch>
            <a:fillRect/>
          </a:stretch>
        </p:blipFill>
        <p:spPr>
          <a:xfrm>
            <a:off x="1344175" y="1894750"/>
            <a:ext cx="4981652" cy="2643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idx="1" type="body"/>
          </p:nvPr>
        </p:nvSpPr>
        <p:spPr>
          <a:xfrm>
            <a:off x="1303800" y="132425"/>
            <a:ext cx="7030500" cy="484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bg"/>
              <a:t>File mathproj/comp/__init__.py</a:t>
            </a:r>
            <a:endParaRPr i="1"/>
          </a:p>
          <a:p>
            <a:pPr indent="0" lvl="0" marL="457200" rtl="0" algn="l">
              <a:spcBef>
                <a:spcPts val="1200"/>
              </a:spcBef>
              <a:spcAft>
                <a:spcPts val="0"/>
              </a:spcAft>
              <a:buNone/>
            </a:pPr>
            <a:r>
              <a:rPr lang="bg"/>
              <a:t>__all__ = ['c1']</a:t>
            </a:r>
            <a:endParaRPr/>
          </a:p>
          <a:p>
            <a:pPr indent="0" lvl="0" marL="457200" rtl="0" algn="l">
              <a:spcBef>
                <a:spcPts val="1200"/>
              </a:spcBef>
              <a:spcAft>
                <a:spcPts val="0"/>
              </a:spcAft>
              <a:buNone/>
            </a:pPr>
            <a:r>
              <a:rPr lang="bg"/>
              <a:t>print("Hello from mathproj.comp init")</a:t>
            </a:r>
            <a:endParaRPr/>
          </a:p>
          <a:p>
            <a:pPr indent="0" lvl="0" marL="0" rtl="0" algn="l">
              <a:spcBef>
                <a:spcPts val="1200"/>
              </a:spcBef>
              <a:spcAft>
                <a:spcPts val="0"/>
              </a:spcAft>
              <a:buNone/>
            </a:pPr>
            <a:r>
              <a:rPr i="1" lang="bg"/>
              <a:t>File mathproj/comp/c1.py</a:t>
            </a:r>
            <a:endParaRPr i="1"/>
          </a:p>
          <a:p>
            <a:pPr indent="457200" lvl="0" marL="0" rtl="0" algn="l">
              <a:spcBef>
                <a:spcPts val="1200"/>
              </a:spcBef>
              <a:spcAft>
                <a:spcPts val="0"/>
              </a:spcAft>
              <a:buNone/>
            </a:pPr>
            <a:r>
              <a:rPr lang="bg"/>
              <a:t>x = 1.00</a:t>
            </a:r>
            <a:endParaRPr/>
          </a:p>
          <a:p>
            <a:pPr indent="0" lvl="0" marL="0" rtl="0" algn="l">
              <a:spcBef>
                <a:spcPts val="1200"/>
              </a:spcBef>
              <a:spcAft>
                <a:spcPts val="0"/>
              </a:spcAft>
              <a:buNone/>
            </a:pPr>
            <a:r>
              <a:rPr i="1" lang="bg"/>
              <a:t>File mathproj/comp/numeric/__init__.py</a:t>
            </a:r>
            <a:endParaRPr i="1"/>
          </a:p>
          <a:p>
            <a:pPr indent="0" lvl="0" marL="0" rtl="0" algn="l">
              <a:spcBef>
                <a:spcPts val="1200"/>
              </a:spcBef>
              <a:spcAft>
                <a:spcPts val="0"/>
              </a:spcAft>
              <a:buNone/>
            </a:pPr>
            <a:r>
              <a:rPr lang="bg"/>
              <a:t>	print("Hello from numeric init")</a:t>
            </a:r>
            <a:endParaRPr/>
          </a:p>
          <a:p>
            <a:pPr indent="0" lvl="0" marL="0" rtl="0" algn="l">
              <a:spcBef>
                <a:spcPts val="1200"/>
              </a:spcBef>
              <a:spcAft>
                <a:spcPts val="0"/>
              </a:spcAft>
              <a:buNone/>
            </a:pPr>
            <a:r>
              <a:rPr i="1" lang="bg"/>
              <a:t>File mathproj/comp/numeric/n1.py</a:t>
            </a:r>
            <a:endParaRPr i="1"/>
          </a:p>
          <a:p>
            <a:pPr indent="0" lvl="0" marL="457200" rtl="0" algn="l">
              <a:spcBef>
                <a:spcPts val="1200"/>
              </a:spcBef>
              <a:spcAft>
                <a:spcPts val="0"/>
              </a:spcAft>
              <a:buNone/>
            </a:pPr>
            <a:r>
              <a:rPr lang="bg"/>
              <a:t>from mathproj import version</a:t>
            </a:r>
            <a:endParaRPr/>
          </a:p>
          <a:p>
            <a:pPr indent="0" lvl="0" marL="457200" rtl="0" algn="l">
              <a:spcBef>
                <a:spcPts val="1200"/>
              </a:spcBef>
              <a:spcAft>
                <a:spcPts val="0"/>
              </a:spcAft>
              <a:buNone/>
            </a:pPr>
            <a:r>
              <a:rPr lang="bg"/>
              <a:t>from mathproj.comp import c1</a:t>
            </a:r>
            <a:endParaRPr/>
          </a:p>
          <a:p>
            <a:pPr indent="0" lvl="0" marL="457200" rtl="0" algn="l">
              <a:spcBef>
                <a:spcPts val="1200"/>
              </a:spcBef>
              <a:spcAft>
                <a:spcPts val="0"/>
              </a:spcAft>
              <a:buNone/>
            </a:pPr>
            <a:r>
              <a:rPr lang="bg"/>
              <a:t>from mathproj.comp.numeric.n2 import h</a:t>
            </a:r>
            <a:endParaRPr/>
          </a:p>
          <a:p>
            <a:pPr indent="0" lvl="0" marL="457200" rtl="0" algn="l">
              <a:spcBef>
                <a:spcPts val="1200"/>
              </a:spcBef>
              <a:spcAft>
                <a:spcPts val="0"/>
              </a:spcAft>
              <a:buNone/>
            </a:pPr>
            <a:r>
              <a:rPr lang="bg"/>
              <a:t>def g():</a:t>
            </a:r>
            <a:endParaRPr/>
          </a:p>
          <a:p>
            <a:pPr indent="0" lvl="0" marL="457200" rtl="0" algn="l">
              <a:spcBef>
                <a:spcPts val="1200"/>
              </a:spcBef>
              <a:spcAft>
                <a:spcPts val="0"/>
              </a:spcAft>
              <a:buNone/>
            </a:pPr>
            <a:r>
              <a:rPr lang="bg"/>
              <a:t>print("version is", version)</a:t>
            </a:r>
            <a:endParaRPr/>
          </a:p>
          <a:p>
            <a:pPr indent="0" lvl="0" marL="457200" rtl="0" algn="l">
              <a:spcBef>
                <a:spcPts val="1200"/>
              </a:spcBef>
              <a:spcAft>
                <a:spcPts val="0"/>
              </a:spcAft>
              <a:buNone/>
            </a:pPr>
            <a:r>
              <a:rPr lang="bg"/>
              <a:t>print(h())</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idx="1" type="body"/>
          </p:nvPr>
        </p:nvSpPr>
        <p:spPr>
          <a:xfrm>
            <a:off x="1303800" y="69700"/>
            <a:ext cx="7030500" cy="48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bg"/>
              <a:t>File mathproj/comp/numeric/n2.py</a:t>
            </a:r>
            <a:endParaRPr i="1"/>
          </a:p>
          <a:p>
            <a:pPr indent="0" lvl="0" marL="0" rtl="0" algn="l">
              <a:spcBef>
                <a:spcPts val="1200"/>
              </a:spcBef>
              <a:spcAft>
                <a:spcPts val="0"/>
              </a:spcAft>
              <a:buNone/>
            </a:pPr>
            <a:r>
              <a:rPr i="1" lang="bg"/>
              <a:t>	</a:t>
            </a:r>
            <a:r>
              <a:rPr lang="bg"/>
              <a:t>def h():</a:t>
            </a:r>
            <a:endParaRPr/>
          </a:p>
          <a:p>
            <a:pPr indent="457200" lvl="0" marL="457200" rtl="0" algn="l">
              <a:spcBef>
                <a:spcPts val="1200"/>
              </a:spcBef>
              <a:spcAft>
                <a:spcPts val="0"/>
              </a:spcAft>
              <a:buNone/>
            </a:pPr>
            <a:r>
              <a:rPr lang="bg"/>
              <a:t>return "Called function h in module n2"</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6"/>
          <p:cNvSpPr txBox="1"/>
          <p:nvPr>
            <p:ph type="title"/>
          </p:nvPr>
        </p:nvSpPr>
        <p:spPr>
          <a:xfrm>
            <a:off x="1303800" y="68875"/>
            <a:ext cx="7030500" cy="57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__init__.py files in packages</a:t>
            </a:r>
            <a:endParaRPr/>
          </a:p>
        </p:txBody>
      </p:sp>
      <p:sp>
        <p:nvSpPr>
          <p:cNvPr id="452" name="Google Shape;452;p46"/>
          <p:cNvSpPr txBox="1"/>
          <p:nvPr>
            <p:ph idx="1" type="body"/>
          </p:nvPr>
        </p:nvSpPr>
        <p:spPr>
          <a:xfrm>
            <a:off x="1303800" y="648175"/>
            <a:ext cx="7030500" cy="38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You’ll have noticed that all the directories in your package—mathproj, mathproj/</a:t>
            </a:r>
            <a:endParaRPr/>
          </a:p>
          <a:p>
            <a:pPr indent="0" lvl="0" marL="0" rtl="0" algn="l">
              <a:spcBef>
                <a:spcPts val="1200"/>
              </a:spcBef>
              <a:spcAft>
                <a:spcPts val="0"/>
              </a:spcAft>
              <a:buNone/>
            </a:pPr>
            <a:r>
              <a:rPr lang="bg"/>
              <a:t>comp, and mathproj/numeric—contain a file called __init__.py . </a:t>
            </a:r>
            <a:endParaRPr/>
          </a:p>
          <a:p>
            <a:pPr indent="0" lvl="0" marL="0" rtl="0" algn="l">
              <a:spcBef>
                <a:spcPts val="1200"/>
              </a:spcBef>
              <a:spcAft>
                <a:spcPts val="0"/>
              </a:spcAft>
              <a:buNone/>
            </a:pPr>
            <a:r>
              <a:rPr lang="bg"/>
              <a:t>An </a:t>
            </a:r>
            <a:r>
              <a:rPr b="1" lang="bg"/>
              <a:t>__init__.py</a:t>
            </a:r>
            <a:r>
              <a:rPr lang="bg"/>
              <a:t> file serves two purposes:</a:t>
            </a:r>
            <a:endParaRPr/>
          </a:p>
          <a:p>
            <a:pPr indent="-311150" lvl="0" marL="457200" rtl="0" algn="l">
              <a:spcBef>
                <a:spcPts val="1200"/>
              </a:spcBef>
              <a:spcAft>
                <a:spcPts val="0"/>
              </a:spcAft>
              <a:buSzPts val="1300"/>
              <a:buChar char="●"/>
            </a:pPr>
            <a:r>
              <a:rPr lang="bg"/>
              <a:t>Python requires that a directory contain an __init__.py file before it can be</a:t>
            </a:r>
            <a:endParaRPr/>
          </a:p>
          <a:p>
            <a:pPr indent="0" lvl="0" marL="0" rtl="0" algn="l">
              <a:spcBef>
                <a:spcPts val="1200"/>
              </a:spcBef>
              <a:spcAft>
                <a:spcPts val="0"/>
              </a:spcAft>
              <a:buNone/>
            </a:pPr>
            <a:r>
              <a:rPr lang="bg"/>
              <a:t>recognized as a package. This requirement prevents directories containing miscellaneous Python code from being accidentally imported as though they</a:t>
            </a:r>
            <a:endParaRPr/>
          </a:p>
          <a:p>
            <a:pPr indent="0" lvl="0" marL="0" rtl="0" algn="l">
              <a:spcBef>
                <a:spcPts val="1200"/>
              </a:spcBef>
              <a:spcAft>
                <a:spcPts val="0"/>
              </a:spcAft>
              <a:buNone/>
            </a:pPr>
            <a:r>
              <a:rPr lang="bg"/>
              <a:t>defined a package.</a:t>
            </a:r>
            <a:endParaRPr/>
          </a:p>
          <a:p>
            <a:pPr indent="-311150" lvl="0" marL="457200" rtl="0" algn="l">
              <a:spcBef>
                <a:spcPts val="1200"/>
              </a:spcBef>
              <a:spcAft>
                <a:spcPts val="0"/>
              </a:spcAft>
              <a:buSzPts val="1300"/>
              <a:buChar char="●"/>
            </a:pPr>
            <a:r>
              <a:rPr lang="bg"/>
              <a:t>The __init__.py file is automatically executed by Python the first time a package or subpackage is loaded. This execution permits whatever package initialization you desire.</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7"/>
          <p:cNvSpPr txBox="1"/>
          <p:nvPr>
            <p:ph idx="1" type="body"/>
          </p:nvPr>
        </p:nvSpPr>
        <p:spPr>
          <a:xfrm>
            <a:off x="1303800" y="188175"/>
            <a:ext cx="7030500" cy="462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a:t>The first point is usually more important. For many packages, you won’t need to put</a:t>
            </a:r>
            <a:endParaRPr/>
          </a:p>
          <a:p>
            <a:pPr indent="0" lvl="0" marL="0" rtl="0" algn="l">
              <a:spcBef>
                <a:spcPts val="1200"/>
              </a:spcBef>
              <a:spcAft>
                <a:spcPts val="0"/>
              </a:spcAft>
              <a:buNone/>
            </a:pPr>
            <a:r>
              <a:rPr lang="bg"/>
              <a:t>anything in the package’s __init__.py file; just make sure that an empty</a:t>
            </a:r>
            <a:endParaRPr/>
          </a:p>
          <a:p>
            <a:pPr indent="0" lvl="0" marL="0" rtl="0" algn="l">
              <a:spcBef>
                <a:spcPts val="1200"/>
              </a:spcBef>
              <a:spcAft>
                <a:spcPts val="0"/>
              </a:spcAft>
              <a:buNone/>
            </a:pPr>
            <a:r>
              <a:rPr lang="bg"/>
              <a:t>__init__.py file is present.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Basic use of the mathproj package</a:t>
            </a:r>
            <a:endParaRPr b="1"/>
          </a:p>
          <a:p>
            <a:pPr indent="0" lvl="0" marL="0" rtl="0" algn="l">
              <a:spcBef>
                <a:spcPts val="1200"/>
              </a:spcBef>
              <a:spcAft>
                <a:spcPts val="0"/>
              </a:spcAft>
              <a:buNone/>
            </a:pPr>
            <a:r>
              <a:rPr lang="bg"/>
              <a:t>Start a new Python shell, and do the following:</a:t>
            </a:r>
            <a:endParaRPr/>
          </a:p>
          <a:p>
            <a:pPr indent="0" lvl="0" marL="0" rtl="0" algn="l">
              <a:spcBef>
                <a:spcPts val="1200"/>
              </a:spcBef>
              <a:spcAft>
                <a:spcPts val="0"/>
              </a:spcAft>
              <a:buNone/>
            </a:pPr>
            <a:r>
              <a:rPr b="1" lang="bg"/>
              <a:t>&gt;&gt;&gt; import mathproj</a:t>
            </a:r>
            <a:endParaRPr b="1"/>
          </a:p>
          <a:p>
            <a:pPr indent="0" lvl="0" marL="0" rtl="0" algn="l">
              <a:spcBef>
                <a:spcPts val="1200"/>
              </a:spcBef>
              <a:spcAft>
                <a:spcPts val="0"/>
              </a:spcAft>
              <a:buNone/>
            </a:pPr>
            <a:r>
              <a:rPr b="1" lang="bg">
                <a:solidFill>
                  <a:srgbClr val="38761D"/>
                </a:solidFill>
              </a:rPr>
              <a:t>Hello from mathproj init</a:t>
            </a:r>
            <a:endParaRPr b="1">
              <a:solidFill>
                <a:srgbClr val="38761D"/>
              </a:solidFill>
            </a:endParaRPr>
          </a:p>
          <a:p>
            <a:pPr indent="0" lvl="0" marL="0" rtl="0" algn="l">
              <a:spcBef>
                <a:spcPts val="1200"/>
              </a:spcBef>
              <a:spcAft>
                <a:spcPts val="0"/>
              </a:spcAft>
              <a:buNone/>
            </a:pPr>
            <a:r>
              <a:rPr lang="bg"/>
              <a:t>If all goes well, you should get another input prompt and no error messages. Also,</a:t>
            </a:r>
            <a:endParaRPr/>
          </a:p>
          <a:p>
            <a:pPr indent="0" lvl="0" marL="0" rtl="0" algn="l">
              <a:spcBef>
                <a:spcPts val="1200"/>
              </a:spcBef>
              <a:spcAft>
                <a:spcPts val="0"/>
              </a:spcAft>
              <a:buNone/>
            </a:pPr>
            <a:r>
              <a:rPr lang="bg"/>
              <a:t>the message "Hello from mathproj init" should be printed to the screen by</a:t>
            </a:r>
            <a:endParaRPr/>
          </a:p>
          <a:p>
            <a:pPr indent="0" lvl="0" marL="0" rtl="0" algn="l">
              <a:spcBef>
                <a:spcPts val="1200"/>
              </a:spcBef>
              <a:spcAft>
                <a:spcPts val="0"/>
              </a:spcAft>
              <a:buNone/>
            </a:pPr>
            <a:r>
              <a:rPr lang="bg"/>
              <a:t>code in the </a:t>
            </a:r>
            <a:r>
              <a:rPr b="1" lang="bg"/>
              <a:t>mathproj/__init__.py</a:t>
            </a:r>
            <a:r>
              <a:rPr lang="bg"/>
              <a:t> file. For now, all you need to know is that the files run automatically whenever a package is first loaded.</a:t>
            </a:r>
            <a:endParaRPr/>
          </a:p>
          <a:p>
            <a:pPr indent="0" lvl="0" marL="0" rtl="0" algn="l">
              <a:spcBef>
                <a:spcPts val="1200"/>
              </a:spcBef>
              <a:spcAft>
                <a:spcPts val="1200"/>
              </a:spcAft>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txBox="1"/>
          <p:nvPr>
            <p:ph idx="1" type="body"/>
          </p:nvPr>
        </p:nvSpPr>
        <p:spPr>
          <a:xfrm>
            <a:off x="1303800" y="69700"/>
            <a:ext cx="7030500" cy="48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a:t>
            </a:r>
            <a:r>
              <a:rPr b="1" lang="bg"/>
              <a:t>mathproj/__init__.py</a:t>
            </a:r>
            <a:r>
              <a:rPr lang="bg"/>
              <a:t> file assigns </a:t>
            </a:r>
            <a:r>
              <a:rPr b="1" lang="bg"/>
              <a:t>1.03</a:t>
            </a:r>
            <a:r>
              <a:rPr lang="bg"/>
              <a:t> to the variable </a:t>
            </a:r>
            <a:r>
              <a:rPr b="1" i="1" lang="bg"/>
              <a:t>version</a:t>
            </a:r>
            <a:r>
              <a:rPr lang="bg"/>
              <a:t> . version</a:t>
            </a:r>
            <a:endParaRPr/>
          </a:p>
          <a:p>
            <a:pPr indent="0" lvl="0" marL="0" rtl="0" algn="l">
              <a:spcBef>
                <a:spcPts val="1200"/>
              </a:spcBef>
              <a:spcAft>
                <a:spcPts val="0"/>
              </a:spcAft>
              <a:buNone/>
            </a:pPr>
            <a:r>
              <a:rPr lang="bg"/>
              <a:t>is in the scope of the mathproj package namespace, and after it’s created, you can</a:t>
            </a:r>
            <a:endParaRPr/>
          </a:p>
          <a:p>
            <a:pPr indent="0" lvl="0" marL="0" rtl="0" algn="l">
              <a:spcBef>
                <a:spcPts val="1200"/>
              </a:spcBef>
              <a:spcAft>
                <a:spcPts val="0"/>
              </a:spcAft>
              <a:buNone/>
            </a:pPr>
            <a:r>
              <a:rPr lang="bg"/>
              <a:t>see it via </a:t>
            </a:r>
            <a:r>
              <a:rPr b="1" lang="bg"/>
              <a:t>mathproj</a:t>
            </a:r>
            <a:r>
              <a:rPr lang="bg"/>
              <a:t> , even from outside the </a:t>
            </a:r>
            <a:r>
              <a:rPr b="1" lang="bg"/>
              <a:t>mathproj/__init__.py</a:t>
            </a:r>
            <a:r>
              <a:rPr lang="bg"/>
              <a:t> file:</a:t>
            </a:r>
            <a:endParaRPr/>
          </a:p>
          <a:p>
            <a:pPr indent="0" lvl="0" marL="0" rtl="0" algn="l">
              <a:spcBef>
                <a:spcPts val="1200"/>
              </a:spcBef>
              <a:spcAft>
                <a:spcPts val="0"/>
              </a:spcAft>
              <a:buNone/>
            </a:pPr>
            <a:r>
              <a:rPr b="1" lang="bg"/>
              <a:t>&gt;&gt;&gt; mathproj.version</a:t>
            </a:r>
            <a:endParaRPr b="1"/>
          </a:p>
          <a:p>
            <a:pPr indent="0" lvl="0" marL="0" rtl="0" algn="l">
              <a:spcBef>
                <a:spcPts val="1200"/>
              </a:spcBef>
              <a:spcAft>
                <a:spcPts val="0"/>
              </a:spcAft>
              <a:buNone/>
            </a:pPr>
            <a:r>
              <a:rPr b="1" lang="bg"/>
              <a:t>1.03</a:t>
            </a:r>
            <a:endParaRPr b="1"/>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idx="1" type="body"/>
          </p:nvPr>
        </p:nvSpPr>
        <p:spPr>
          <a:xfrm>
            <a:off x="1303800" y="55750"/>
            <a:ext cx="7030500" cy="44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Loading subpackages and submodules</a:t>
            </a:r>
            <a:endParaRPr b="1"/>
          </a:p>
          <a:p>
            <a:pPr indent="0" lvl="0" marL="0" rtl="0" algn="l">
              <a:spcBef>
                <a:spcPts val="1200"/>
              </a:spcBef>
              <a:spcAft>
                <a:spcPts val="0"/>
              </a:spcAft>
              <a:buNone/>
            </a:pPr>
            <a:r>
              <a:rPr lang="bg"/>
              <a:t>Now start looking at how the various files defined in the mathproj package interact</a:t>
            </a:r>
            <a:endParaRPr/>
          </a:p>
          <a:p>
            <a:pPr indent="0" lvl="0" marL="0" rtl="0" algn="l">
              <a:spcBef>
                <a:spcPts val="1200"/>
              </a:spcBef>
              <a:spcAft>
                <a:spcPts val="0"/>
              </a:spcAft>
              <a:buNone/>
            </a:pPr>
            <a:r>
              <a:rPr lang="bg"/>
              <a:t>with one another. To do so, invoke the function g defined in the file </a:t>
            </a:r>
            <a:r>
              <a:rPr b="1" lang="bg"/>
              <a:t>mathproj/</a:t>
            </a:r>
            <a:endParaRPr b="1"/>
          </a:p>
          <a:p>
            <a:pPr indent="0" lvl="0" marL="0" rtl="0" algn="l">
              <a:spcBef>
                <a:spcPts val="1200"/>
              </a:spcBef>
              <a:spcAft>
                <a:spcPts val="0"/>
              </a:spcAft>
              <a:buNone/>
            </a:pPr>
            <a:r>
              <a:rPr b="1" lang="bg"/>
              <a:t>comp/numeric/n1.py</a:t>
            </a:r>
            <a:r>
              <a:rPr lang="bg"/>
              <a:t>. The first obvious question is whether this module has been</a:t>
            </a:r>
            <a:endParaRPr/>
          </a:p>
          <a:p>
            <a:pPr indent="0" lvl="0" marL="0" rtl="0" algn="l">
              <a:spcBef>
                <a:spcPts val="1200"/>
              </a:spcBef>
              <a:spcAft>
                <a:spcPts val="0"/>
              </a:spcAft>
              <a:buNone/>
            </a:pPr>
            <a:r>
              <a:rPr lang="bg"/>
              <a:t>loaded. You’ve already loaded mathproj , but what about its subpackage? To see</a:t>
            </a:r>
            <a:endParaRPr/>
          </a:p>
          <a:p>
            <a:pPr indent="0" lvl="0" marL="0" rtl="0" algn="l">
              <a:spcBef>
                <a:spcPts val="1200"/>
              </a:spcBef>
              <a:spcAft>
                <a:spcPts val="0"/>
              </a:spcAft>
              <a:buNone/>
            </a:pPr>
            <a:r>
              <a:rPr lang="bg"/>
              <a:t>whether it’s known to Python, type</a:t>
            </a:r>
            <a:endParaRPr/>
          </a:p>
          <a:p>
            <a:pPr indent="0" lvl="0" marL="0" rtl="0" algn="l">
              <a:spcBef>
                <a:spcPts val="1200"/>
              </a:spcBef>
              <a:spcAft>
                <a:spcPts val="0"/>
              </a:spcAft>
              <a:buNone/>
            </a:pPr>
            <a:r>
              <a:rPr b="1" lang="bg"/>
              <a:t>&gt;&gt;&gt; mathproj.comp.numeric.n1</a:t>
            </a:r>
            <a:endParaRPr b="1"/>
          </a:p>
          <a:p>
            <a:pPr indent="0" lvl="0" marL="0" rtl="0" algn="l">
              <a:spcBef>
                <a:spcPts val="1200"/>
              </a:spcBef>
              <a:spcAft>
                <a:spcPts val="0"/>
              </a:spcAft>
              <a:buNone/>
            </a:pPr>
            <a:r>
              <a:rPr b="1" lang="bg">
                <a:solidFill>
                  <a:srgbClr val="FF0000"/>
                </a:solidFill>
              </a:rPr>
              <a:t>Traceback (most recent call last):</a:t>
            </a:r>
            <a:endParaRPr b="1">
              <a:solidFill>
                <a:srgbClr val="FF0000"/>
              </a:solidFill>
            </a:endParaRPr>
          </a:p>
          <a:p>
            <a:pPr indent="0" lvl="0" marL="0" rtl="0" algn="l">
              <a:spcBef>
                <a:spcPts val="1200"/>
              </a:spcBef>
              <a:spcAft>
                <a:spcPts val="0"/>
              </a:spcAft>
              <a:buNone/>
            </a:pPr>
            <a:r>
              <a:rPr b="1" lang="bg">
                <a:solidFill>
                  <a:srgbClr val="FF0000"/>
                </a:solidFill>
              </a:rPr>
              <a:t>File "&lt;stdin&gt;", line 1, in &lt;module&gt;</a:t>
            </a:r>
            <a:endParaRPr b="1">
              <a:solidFill>
                <a:srgbClr val="FF0000"/>
              </a:solidFill>
            </a:endParaRPr>
          </a:p>
          <a:p>
            <a:pPr indent="0" lvl="0" marL="0" rtl="0" algn="l">
              <a:spcBef>
                <a:spcPts val="1200"/>
              </a:spcBef>
              <a:spcAft>
                <a:spcPts val="0"/>
              </a:spcAft>
              <a:buNone/>
            </a:pPr>
            <a:r>
              <a:rPr b="1" lang="bg">
                <a:solidFill>
                  <a:srgbClr val="FF0000"/>
                </a:solidFill>
              </a:rPr>
              <a:t>AttributeError: module 'mathproj' has no attribute 'comp'</a:t>
            </a:r>
            <a:endParaRPr b="1">
              <a:solidFill>
                <a:srgbClr val="FF0000"/>
              </a:solidFill>
            </a:endParaRPr>
          </a:p>
          <a:p>
            <a:pPr indent="0" lvl="0" marL="0" rtl="0" algn="l">
              <a:spcBef>
                <a:spcPts val="1200"/>
              </a:spcBef>
              <a:spcAft>
                <a:spcPts val="1200"/>
              </a:spcAft>
              <a:buNone/>
            </a:pPr>
            <a:r>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idx="1" type="body"/>
          </p:nvPr>
        </p:nvSpPr>
        <p:spPr>
          <a:xfrm>
            <a:off x="1303800" y="153325"/>
            <a:ext cx="7030500" cy="476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In other words, loading the top-level module of a package isn’t enough to load all the</a:t>
            </a:r>
            <a:endParaRPr/>
          </a:p>
          <a:p>
            <a:pPr indent="0" lvl="0" marL="0" rtl="0" algn="l">
              <a:spcBef>
                <a:spcPts val="1200"/>
              </a:spcBef>
              <a:spcAft>
                <a:spcPts val="0"/>
              </a:spcAft>
              <a:buNone/>
            </a:pPr>
            <a:r>
              <a:rPr lang="bg"/>
              <a:t>submodules, which is in keeping with Python’s philosophy that it shouldn’t do things</a:t>
            </a:r>
            <a:endParaRPr/>
          </a:p>
          <a:p>
            <a:pPr indent="0" lvl="0" marL="0" rtl="0" algn="l">
              <a:spcBef>
                <a:spcPts val="1200"/>
              </a:spcBef>
              <a:spcAft>
                <a:spcPts val="0"/>
              </a:spcAft>
              <a:buNone/>
            </a:pPr>
            <a:r>
              <a:rPr lang="bg"/>
              <a:t>behind your back. Clarity is more important than conciseness.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This restriction is simple enough to overcome. You import the module of interest</a:t>
            </a:r>
            <a:endParaRPr/>
          </a:p>
          <a:p>
            <a:pPr indent="0" lvl="0" marL="0" rtl="0" algn="l">
              <a:spcBef>
                <a:spcPts val="1200"/>
              </a:spcBef>
              <a:spcAft>
                <a:spcPts val="0"/>
              </a:spcAft>
              <a:buNone/>
            </a:pPr>
            <a:r>
              <a:rPr lang="bg"/>
              <a:t>and then execute the function g in that module: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&gt;&gt;&gt; import mathproj.comp.numeric.n1</a:t>
            </a:r>
            <a:endParaRPr b="1"/>
          </a:p>
          <a:p>
            <a:pPr indent="0" lvl="0" marL="0" rtl="0" algn="l">
              <a:spcBef>
                <a:spcPts val="1200"/>
              </a:spcBef>
              <a:spcAft>
                <a:spcPts val="0"/>
              </a:spcAft>
              <a:buNone/>
            </a:pPr>
            <a:r>
              <a:rPr b="1" lang="bg"/>
              <a:t>Hello from mathproj.comp init</a:t>
            </a:r>
            <a:endParaRPr b="1"/>
          </a:p>
          <a:p>
            <a:pPr indent="0" lvl="0" marL="0" rtl="0" algn="l">
              <a:spcBef>
                <a:spcPts val="1200"/>
              </a:spcBef>
              <a:spcAft>
                <a:spcPts val="0"/>
              </a:spcAft>
              <a:buNone/>
            </a:pPr>
            <a:r>
              <a:rPr b="1" lang="bg"/>
              <a:t>Hello from numeric init</a:t>
            </a:r>
            <a:endParaRPr b="1"/>
          </a:p>
          <a:p>
            <a:pPr indent="0" lvl="0" marL="0" rtl="0" algn="l">
              <a:spcBef>
                <a:spcPts val="1200"/>
              </a:spcBef>
              <a:spcAft>
                <a:spcPts val="0"/>
              </a:spcAft>
              <a:buNone/>
            </a:pPr>
            <a:r>
              <a:rPr b="1" lang="bg"/>
              <a:t>&gt;&gt;&gt; mathproj.comp.numeric.n1.g()</a:t>
            </a:r>
            <a:endParaRPr b="1"/>
          </a:p>
          <a:p>
            <a:pPr indent="0" lvl="0" marL="0" rtl="0" algn="l">
              <a:spcBef>
                <a:spcPts val="1200"/>
              </a:spcBef>
              <a:spcAft>
                <a:spcPts val="0"/>
              </a:spcAft>
              <a:buNone/>
            </a:pPr>
            <a:r>
              <a:rPr b="1" lang="bg"/>
              <a:t>version is 1.03</a:t>
            </a:r>
            <a:endParaRPr b="1"/>
          </a:p>
          <a:p>
            <a:pPr indent="0" lvl="0" marL="0" rtl="0" algn="l">
              <a:spcBef>
                <a:spcPts val="1200"/>
              </a:spcBef>
              <a:spcAft>
                <a:spcPts val="0"/>
              </a:spcAft>
              <a:buNone/>
            </a:pPr>
            <a:r>
              <a:rPr b="1" lang="bg"/>
              <a:t>Called function h in module n2</a:t>
            </a:r>
            <a:endParaRPr b="1"/>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1"/>
          <p:cNvSpPr txBox="1"/>
          <p:nvPr>
            <p:ph idx="1" type="body"/>
          </p:nvPr>
        </p:nvSpPr>
        <p:spPr>
          <a:xfrm>
            <a:off x="1303800" y="69700"/>
            <a:ext cx="7030500" cy="48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Notice, however, that the lines beginning with Hello are printed out as a side effect of</a:t>
            </a:r>
            <a:endParaRPr/>
          </a:p>
          <a:p>
            <a:pPr indent="0" lvl="0" marL="0" rtl="0" algn="l">
              <a:spcBef>
                <a:spcPts val="1200"/>
              </a:spcBef>
              <a:spcAft>
                <a:spcPts val="0"/>
              </a:spcAft>
              <a:buNone/>
            </a:pPr>
            <a:r>
              <a:rPr lang="bg"/>
              <a:t>loading </a:t>
            </a:r>
            <a:r>
              <a:rPr b="1" lang="bg"/>
              <a:t>mathproj.comp.numeric.n1</a:t>
            </a:r>
            <a:r>
              <a:rPr lang="bg"/>
              <a:t>. These two lines are printed out by print</a:t>
            </a:r>
            <a:endParaRPr/>
          </a:p>
          <a:p>
            <a:pPr indent="0" lvl="0" marL="0" rtl="0" algn="l">
              <a:spcBef>
                <a:spcPts val="1200"/>
              </a:spcBef>
              <a:spcAft>
                <a:spcPts val="0"/>
              </a:spcAft>
              <a:buNone/>
            </a:pPr>
            <a:r>
              <a:rPr lang="bg"/>
              <a:t>statements in the </a:t>
            </a:r>
            <a:r>
              <a:rPr b="1" lang="bg"/>
              <a:t>__init__.py</a:t>
            </a:r>
            <a:r>
              <a:rPr lang="bg"/>
              <a:t> files in </a:t>
            </a:r>
            <a:r>
              <a:rPr b="1" lang="bg"/>
              <a:t>mathproj/comp</a:t>
            </a:r>
            <a:r>
              <a:rPr lang="bg"/>
              <a:t> and </a:t>
            </a:r>
            <a:r>
              <a:rPr b="1" lang="bg"/>
              <a:t>mathproj/comp/</a:t>
            </a:r>
            <a:endParaRPr b="1"/>
          </a:p>
          <a:p>
            <a:pPr indent="0" lvl="0" marL="0" rtl="0" algn="l">
              <a:spcBef>
                <a:spcPts val="1200"/>
              </a:spcBef>
              <a:spcAft>
                <a:spcPts val="0"/>
              </a:spcAft>
              <a:buNone/>
            </a:pPr>
            <a:r>
              <a:rPr b="1" lang="bg"/>
              <a:t>numeric</a:t>
            </a:r>
            <a:r>
              <a:rPr lang="bg"/>
              <a:t>. In other words, before Python can import </a:t>
            </a:r>
            <a:r>
              <a:rPr b="1" lang="bg"/>
              <a:t>mathproj.comp.numeric.n1</a:t>
            </a:r>
            <a:r>
              <a:rPr lang="bg"/>
              <a:t>, it</a:t>
            </a:r>
            <a:endParaRPr/>
          </a:p>
          <a:p>
            <a:pPr indent="0" lvl="0" marL="0" rtl="0" algn="l">
              <a:spcBef>
                <a:spcPts val="1200"/>
              </a:spcBef>
              <a:spcAft>
                <a:spcPts val="0"/>
              </a:spcAft>
              <a:buNone/>
            </a:pPr>
            <a:r>
              <a:rPr lang="bg"/>
              <a:t>has to import </a:t>
            </a:r>
            <a:r>
              <a:rPr b="1" lang="bg"/>
              <a:t>mathproj.comp</a:t>
            </a:r>
            <a:r>
              <a:rPr lang="bg"/>
              <a:t> and then </a:t>
            </a:r>
            <a:r>
              <a:rPr b="1" lang="bg"/>
              <a:t>mathproj.comp.numeric</a:t>
            </a:r>
            <a:r>
              <a:rPr lang="bg"/>
              <a:t>. </a:t>
            </a:r>
            <a:endParaRPr/>
          </a:p>
          <a:p>
            <a:pPr indent="0" lvl="0" marL="0" rtl="0" algn="l">
              <a:spcBef>
                <a:spcPts val="1200"/>
              </a:spcBef>
              <a:spcAft>
                <a:spcPts val="0"/>
              </a:spcAft>
              <a:buNone/>
            </a:pPr>
            <a:r>
              <a:rPr lang="bg"/>
              <a:t>Whenever a package is first imported, its associated </a:t>
            </a:r>
            <a:r>
              <a:rPr b="1" lang="bg"/>
              <a:t>__init__.py</a:t>
            </a:r>
            <a:r>
              <a:rPr lang="bg"/>
              <a:t> file is executed, resulting in the </a:t>
            </a:r>
            <a:r>
              <a:rPr b="1" lang="bg"/>
              <a:t>Hello</a:t>
            </a:r>
            <a:r>
              <a:rPr lang="bg"/>
              <a:t> lines. To confirm that both </a:t>
            </a:r>
            <a:r>
              <a:rPr b="1" lang="bg"/>
              <a:t>mathproj.comp</a:t>
            </a:r>
            <a:r>
              <a:rPr lang="bg"/>
              <a:t> and </a:t>
            </a:r>
            <a:r>
              <a:rPr b="1" lang="bg"/>
              <a:t>mathproj.comp.numeric</a:t>
            </a:r>
            <a:endParaRPr b="1"/>
          </a:p>
          <a:p>
            <a:pPr indent="0" lvl="0" marL="0" rtl="0" algn="l">
              <a:spcBef>
                <a:spcPts val="1200"/>
              </a:spcBef>
              <a:spcAft>
                <a:spcPts val="0"/>
              </a:spcAft>
              <a:buNone/>
            </a:pPr>
            <a:r>
              <a:rPr lang="bg"/>
              <a:t>are imported as part of the process of importing </a:t>
            </a:r>
            <a:r>
              <a:rPr b="1" lang="bg"/>
              <a:t>mathproj.comp.numeric.n1</a:t>
            </a:r>
            <a:r>
              <a:rPr lang="bg"/>
              <a:t>, you</a:t>
            </a:r>
            <a:endParaRPr/>
          </a:p>
          <a:p>
            <a:pPr indent="0" lvl="0" marL="0" rtl="0" algn="l">
              <a:spcBef>
                <a:spcPts val="1200"/>
              </a:spcBef>
              <a:spcAft>
                <a:spcPts val="0"/>
              </a:spcAft>
              <a:buNone/>
            </a:pPr>
            <a:r>
              <a:rPr lang="bg"/>
              <a:t>can check to see that </a:t>
            </a:r>
            <a:r>
              <a:rPr b="1" lang="bg"/>
              <a:t>mathproj.comp</a:t>
            </a:r>
            <a:r>
              <a:rPr lang="bg"/>
              <a:t> and </a:t>
            </a:r>
            <a:r>
              <a:rPr b="1" lang="bg"/>
              <a:t>mathproj.comp.numeric</a:t>
            </a:r>
            <a:r>
              <a:rPr lang="bg"/>
              <a:t> are now</a:t>
            </a:r>
            <a:endParaRPr/>
          </a:p>
          <a:p>
            <a:pPr indent="0" lvl="0" marL="0" rtl="0" algn="l">
              <a:spcBef>
                <a:spcPts val="1200"/>
              </a:spcBef>
              <a:spcAft>
                <a:spcPts val="0"/>
              </a:spcAft>
              <a:buNone/>
            </a:pPr>
            <a:r>
              <a:rPr lang="bg"/>
              <a:t>known to the Python session: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ph idx="1" type="body"/>
          </p:nvPr>
        </p:nvSpPr>
        <p:spPr>
          <a:xfrm>
            <a:off x="1303800" y="223025"/>
            <a:ext cx="7030500" cy="4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Using the module names keeps the two reverse functions straight because</a:t>
            </a:r>
            <a:endParaRPr/>
          </a:p>
          <a:p>
            <a:pPr indent="0" lvl="0" marL="0" rtl="0" algn="l">
              <a:spcBef>
                <a:spcPts val="1200"/>
              </a:spcBef>
              <a:spcAft>
                <a:spcPts val="0"/>
              </a:spcAft>
              <a:buNone/>
            </a:pPr>
            <a:r>
              <a:rPr lang="bg"/>
              <a:t>Python uses </a:t>
            </a:r>
            <a:r>
              <a:rPr b="1" i="1" lang="bg"/>
              <a:t>namespaces</a:t>
            </a:r>
            <a:r>
              <a:rPr lang="bg"/>
              <a:t>. A </a:t>
            </a:r>
            <a:r>
              <a:rPr b="1" i="1" lang="bg"/>
              <a:t>namespace</a:t>
            </a:r>
            <a:r>
              <a:rPr lang="bg"/>
              <a:t> is essentially a dictionary of the identifiers avail-</a:t>
            </a:r>
            <a:endParaRPr/>
          </a:p>
          <a:p>
            <a:pPr indent="0" lvl="0" marL="0" rtl="0" algn="l">
              <a:spcBef>
                <a:spcPts val="1200"/>
              </a:spcBef>
              <a:spcAft>
                <a:spcPts val="0"/>
              </a:spcAft>
              <a:buNone/>
            </a:pPr>
            <a:r>
              <a:rPr lang="bg"/>
              <a:t>able to a block, function, class, module, and so on. Be aware that each module has its own namespace, which helps prevent naming conflicts.</a:t>
            </a:r>
            <a:endParaRPr/>
          </a:p>
          <a:p>
            <a:pPr indent="0" lvl="0" marL="0" rtl="0" algn="l">
              <a:spcBef>
                <a:spcPts val="1200"/>
              </a:spcBef>
              <a:spcAft>
                <a:spcPts val="1200"/>
              </a:spcAft>
              <a:buNone/>
            </a:pPr>
            <a:r>
              <a:rPr lang="bg"/>
              <a:t>Most standard Python functions aren’t built into the core of the language but are provided via specific modules, which you can load as needed.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idx="1" type="body"/>
          </p:nvPr>
        </p:nvSpPr>
        <p:spPr>
          <a:xfrm>
            <a:off x="1282875" y="8261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mathproj.comp</a:t>
            </a:r>
            <a:endParaRPr/>
          </a:p>
          <a:p>
            <a:pPr indent="0" lvl="0" marL="0" rtl="0" algn="l">
              <a:spcBef>
                <a:spcPts val="1200"/>
              </a:spcBef>
              <a:spcAft>
                <a:spcPts val="0"/>
              </a:spcAft>
              <a:buNone/>
            </a:pPr>
            <a:r>
              <a:rPr lang="bg"/>
              <a:t>&lt;module 'mathproj.comp' from 'mathproj/comp/__init__.py'&gt;</a:t>
            </a:r>
            <a:endParaRPr/>
          </a:p>
          <a:p>
            <a:pPr indent="0" lvl="0" marL="0" rtl="0" algn="l">
              <a:spcBef>
                <a:spcPts val="1200"/>
              </a:spcBef>
              <a:spcAft>
                <a:spcPts val="0"/>
              </a:spcAft>
              <a:buNone/>
            </a:pPr>
            <a:r>
              <a:rPr lang="bg"/>
              <a:t>&gt;&gt;&gt; mathproj.comp.numeric</a:t>
            </a:r>
            <a:endParaRPr/>
          </a:p>
          <a:p>
            <a:pPr indent="0" lvl="0" marL="0" rtl="0" algn="l">
              <a:spcBef>
                <a:spcPts val="1200"/>
              </a:spcBef>
              <a:spcAft>
                <a:spcPts val="0"/>
              </a:spcAft>
              <a:buNone/>
            </a:pPr>
            <a:r>
              <a:rPr lang="bg"/>
              <a:t>&lt;module 'mathproj.comp.numeric' from 'mathproj/comp/numeric/__init__.py'&gt;</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3"/>
          <p:cNvSpPr txBox="1"/>
          <p:nvPr>
            <p:ph idx="1" type="body"/>
          </p:nvPr>
        </p:nvSpPr>
        <p:spPr>
          <a:xfrm>
            <a:off x="1303800" y="83625"/>
            <a:ext cx="7030500" cy="489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a:t>import statements within packages</a:t>
            </a:r>
            <a:endParaRPr b="1"/>
          </a:p>
          <a:p>
            <a:pPr indent="0" lvl="0" marL="0" rtl="0" algn="l">
              <a:spcBef>
                <a:spcPts val="1200"/>
              </a:spcBef>
              <a:spcAft>
                <a:spcPts val="0"/>
              </a:spcAft>
              <a:buNone/>
            </a:pPr>
            <a:r>
              <a:rPr lang="bg"/>
              <a:t>Files within a package don’t automatically have access to objects defined in other files</a:t>
            </a:r>
            <a:endParaRPr/>
          </a:p>
          <a:p>
            <a:pPr indent="0" lvl="0" marL="0" rtl="0" algn="l">
              <a:spcBef>
                <a:spcPts val="1200"/>
              </a:spcBef>
              <a:spcAft>
                <a:spcPts val="0"/>
              </a:spcAft>
              <a:buNone/>
            </a:pPr>
            <a:r>
              <a:rPr lang="bg"/>
              <a:t>in the same package. As in outside modules, you must use import statements to</a:t>
            </a:r>
            <a:endParaRPr/>
          </a:p>
          <a:p>
            <a:pPr indent="0" lvl="0" marL="0" rtl="0" algn="l">
              <a:spcBef>
                <a:spcPts val="1200"/>
              </a:spcBef>
              <a:spcAft>
                <a:spcPts val="0"/>
              </a:spcAft>
              <a:buNone/>
            </a:pPr>
            <a:r>
              <a:rPr lang="bg"/>
              <a:t>explicitly access objects from other package files. To see how this use of import works</a:t>
            </a:r>
            <a:endParaRPr/>
          </a:p>
          <a:p>
            <a:pPr indent="0" lvl="0" marL="0" rtl="0" algn="l">
              <a:spcBef>
                <a:spcPts val="1200"/>
              </a:spcBef>
              <a:spcAft>
                <a:spcPts val="0"/>
              </a:spcAft>
              <a:buNone/>
            </a:pPr>
            <a:r>
              <a:rPr lang="bg"/>
              <a:t>in practice, look back at the n1 subpackage. The code contained in </a:t>
            </a:r>
            <a:r>
              <a:rPr b="1" lang="bg"/>
              <a:t>n1.py</a:t>
            </a:r>
            <a:r>
              <a:rPr lang="bg"/>
              <a:t> is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bg"/>
              <a:t>from mathproj import version</a:t>
            </a:r>
            <a:endParaRPr b="1"/>
          </a:p>
          <a:p>
            <a:pPr indent="0" lvl="0" marL="0" rtl="0" algn="l">
              <a:spcBef>
                <a:spcPts val="1200"/>
              </a:spcBef>
              <a:spcAft>
                <a:spcPts val="0"/>
              </a:spcAft>
              <a:buNone/>
            </a:pPr>
            <a:r>
              <a:rPr b="1" lang="bg"/>
              <a:t>from mathproj.comp import c1</a:t>
            </a:r>
            <a:endParaRPr b="1"/>
          </a:p>
          <a:p>
            <a:pPr indent="0" lvl="0" marL="0" rtl="0" algn="l">
              <a:spcBef>
                <a:spcPts val="1200"/>
              </a:spcBef>
              <a:spcAft>
                <a:spcPts val="0"/>
              </a:spcAft>
              <a:buNone/>
            </a:pPr>
            <a:r>
              <a:rPr b="1" lang="bg"/>
              <a:t>from mathproj.comp.numeric.n2 import h</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bg"/>
              <a:t>def g():</a:t>
            </a:r>
            <a:endParaRPr b="1"/>
          </a:p>
          <a:p>
            <a:pPr indent="457200" lvl="0" marL="0" rtl="0" algn="l">
              <a:spcBef>
                <a:spcPts val="1200"/>
              </a:spcBef>
              <a:spcAft>
                <a:spcPts val="0"/>
              </a:spcAft>
              <a:buNone/>
            </a:pPr>
            <a:r>
              <a:rPr b="1" lang="bg"/>
              <a:t>print("version is", version)</a:t>
            </a:r>
            <a:endParaRPr b="1"/>
          </a:p>
          <a:p>
            <a:pPr indent="457200" lvl="0" marL="0" rtl="0" algn="l">
              <a:spcBef>
                <a:spcPts val="1200"/>
              </a:spcBef>
              <a:spcAft>
                <a:spcPts val="0"/>
              </a:spcAft>
              <a:buNone/>
            </a:pPr>
            <a:r>
              <a:rPr b="1" lang="bg"/>
              <a:t>print(h())</a:t>
            </a:r>
            <a:endParaRPr b="1"/>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4"/>
          <p:cNvSpPr txBox="1"/>
          <p:nvPr>
            <p:ph idx="1" type="body"/>
          </p:nvPr>
        </p:nvSpPr>
        <p:spPr>
          <a:xfrm>
            <a:off x="1303800" y="118475"/>
            <a:ext cx="7030500" cy="48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g</a:t>
            </a:r>
            <a:r>
              <a:rPr lang="bg"/>
              <a:t> makes use of both version from the top-level </a:t>
            </a:r>
            <a:r>
              <a:rPr b="1" lang="bg"/>
              <a:t>mathproj</a:t>
            </a:r>
            <a:r>
              <a:rPr lang="bg"/>
              <a:t> package and the function</a:t>
            </a:r>
            <a:endParaRPr/>
          </a:p>
          <a:p>
            <a:pPr indent="0" lvl="0" marL="0" rtl="0" algn="l">
              <a:spcBef>
                <a:spcPts val="1200"/>
              </a:spcBef>
              <a:spcAft>
                <a:spcPts val="0"/>
              </a:spcAft>
              <a:buNone/>
            </a:pPr>
            <a:r>
              <a:rPr b="1" lang="bg"/>
              <a:t>h</a:t>
            </a:r>
            <a:r>
              <a:rPr lang="bg"/>
              <a:t> from the </a:t>
            </a:r>
            <a:r>
              <a:rPr b="1" lang="bg"/>
              <a:t>n2</a:t>
            </a:r>
            <a:r>
              <a:rPr lang="bg"/>
              <a:t> module; hence, the module containing </a:t>
            </a:r>
            <a:r>
              <a:rPr b="1" lang="bg"/>
              <a:t>g</a:t>
            </a:r>
            <a:r>
              <a:rPr lang="bg"/>
              <a:t> must import both version</a:t>
            </a:r>
            <a:endParaRPr/>
          </a:p>
          <a:p>
            <a:pPr indent="0" lvl="0" marL="0" rtl="0" algn="l">
              <a:spcBef>
                <a:spcPts val="1200"/>
              </a:spcBef>
              <a:spcAft>
                <a:spcPts val="0"/>
              </a:spcAft>
              <a:buNone/>
            </a:pPr>
            <a:r>
              <a:rPr lang="bg"/>
              <a:t>and h to make them accessible.</a:t>
            </a:r>
            <a:endParaRPr/>
          </a:p>
          <a:p>
            <a:pPr indent="0" lvl="0" marL="0" rtl="0" algn="l">
              <a:spcBef>
                <a:spcPts val="1200"/>
              </a:spcBef>
              <a:spcAft>
                <a:spcPts val="0"/>
              </a:spcAft>
              <a:buNone/>
            </a:pPr>
            <a:r>
              <a:rPr lang="bg"/>
              <a:t> You import version as you would in an import statement from outside the </a:t>
            </a:r>
            <a:r>
              <a:rPr b="1" lang="bg"/>
              <a:t>mathproj</a:t>
            </a:r>
            <a:r>
              <a:rPr lang="bg"/>
              <a:t> package: by saying from mathproj import version . </a:t>
            </a:r>
            <a:endParaRPr/>
          </a:p>
          <a:p>
            <a:pPr indent="0" lvl="0" marL="0" rtl="0" algn="l">
              <a:spcBef>
                <a:spcPts val="1200"/>
              </a:spcBef>
              <a:spcAft>
                <a:spcPts val="0"/>
              </a:spcAft>
              <a:buNone/>
            </a:pPr>
            <a:r>
              <a:rPr lang="bg"/>
              <a:t>In this example, you explicitly import </a:t>
            </a:r>
            <a:r>
              <a:rPr b="1" lang="bg"/>
              <a:t>h</a:t>
            </a:r>
            <a:r>
              <a:rPr lang="bg"/>
              <a:t> into the code by saying from</a:t>
            </a:r>
            <a:endParaRPr/>
          </a:p>
          <a:p>
            <a:pPr indent="0" lvl="0" marL="0" rtl="0" algn="l">
              <a:spcBef>
                <a:spcPts val="1200"/>
              </a:spcBef>
              <a:spcAft>
                <a:spcPts val="0"/>
              </a:spcAft>
              <a:buNone/>
            </a:pPr>
            <a:r>
              <a:rPr b="1" lang="bg"/>
              <a:t>mathproj.comp.numeric.n2 import h</a:t>
            </a:r>
            <a:r>
              <a:rPr lang="bg"/>
              <a:t>, and this technique works in any file.</a:t>
            </a:r>
            <a:endParaRPr/>
          </a:p>
          <a:p>
            <a:pPr indent="0" lvl="0" marL="0" rtl="0" algn="l">
              <a:spcBef>
                <a:spcPts val="1200"/>
              </a:spcBef>
              <a:spcAft>
                <a:spcPts val="0"/>
              </a:spcAft>
              <a:buNone/>
            </a:pPr>
            <a:r>
              <a:rPr lang="bg"/>
              <a:t>Explicit</a:t>
            </a:r>
            <a:r>
              <a:rPr lang="bg"/>
              <a:t> imports of package files are always allowed. But because </a:t>
            </a:r>
            <a:r>
              <a:rPr b="1" lang="bg"/>
              <a:t>n2.py</a:t>
            </a:r>
            <a:r>
              <a:rPr lang="bg"/>
              <a:t> is in the same</a:t>
            </a:r>
            <a:endParaRPr/>
          </a:p>
          <a:p>
            <a:pPr indent="0" lvl="0" marL="0" rtl="0" algn="l">
              <a:spcBef>
                <a:spcPts val="1200"/>
              </a:spcBef>
              <a:spcAft>
                <a:spcPts val="0"/>
              </a:spcAft>
              <a:buNone/>
            </a:pPr>
            <a:r>
              <a:rPr lang="bg"/>
              <a:t>directory as </a:t>
            </a:r>
            <a:r>
              <a:rPr b="1" lang="bg"/>
              <a:t>n1.py</a:t>
            </a:r>
            <a:r>
              <a:rPr lang="bg"/>
              <a:t> , you can also use a relative import by prepending a single dot to</a:t>
            </a:r>
            <a:endParaRPr/>
          </a:p>
          <a:p>
            <a:pPr indent="0" lvl="0" marL="0" rtl="0" algn="l">
              <a:spcBef>
                <a:spcPts val="1200"/>
              </a:spcBef>
              <a:spcAft>
                <a:spcPts val="0"/>
              </a:spcAft>
              <a:buNone/>
            </a:pPr>
            <a:r>
              <a:rPr lang="bg"/>
              <a:t>the submodule name. In other words, you can say</a:t>
            </a:r>
            <a:endParaRPr/>
          </a:p>
          <a:p>
            <a:pPr indent="0" lvl="0" marL="0" rtl="0" algn="l">
              <a:spcBef>
                <a:spcPts val="1200"/>
              </a:spcBef>
              <a:spcAft>
                <a:spcPts val="0"/>
              </a:spcAft>
              <a:buNone/>
            </a:pPr>
            <a:r>
              <a:rPr b="1" lang="bg"/>
              <a:t>from .n2 import h</a:t>
            </a:r>
            <a:endParaRPr b="1"/>
          </a:p>
          <a:p>
            <a:pPr indent="0" lvl="0" marL="0" rtl="0" algn="l">
              <a:spcBef>
                <a:spcPts val="1200"/>
              </a:spcBef>
              <a:spcAft>
                <a:spcPts val="1200"/>
              </a:spcAft>
              <a:buNone/>
            </a:pPr>
            <a:r>
              <a:rPr lang="bg"/>
              <a:t>as the third line in n1.py , and it works fine.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idx="1" type="body"/>
          </p:nvPr>
        </p:nvSpPr>
        <p:spPr>
          <a:xfrm>
            <a:off x="1303800" y="118475"/>
            <a:ext cx="7030500" cy="490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a:t>You can add more dots to move up more levels in the package hierarchy, and you</a:t>
            </a:r>
            <a:endParaRPr/>
          </a:p>
          <a:p>
            <a:pPr indent="0" lvl="0" marL="0" rtl="0" algn="l">
              <a:spcBef>
                <a:spcPts val="1200"/>
              </a:spcBef>
              <a:spcAft>
                <a:spcPts val="0"/>
              </a:spcAft>
              <a:buNone/>
            </a:pPr>
            <a:r>
              <a:rPr lang="bg"/>
              <a:t>can add module names. Instead of writing</a:t>
            </a:r>
            <a:endParaRPr/>
          </a:p>
          <a:p>
            <a:pPr indent="0" lvl="0" marL="0" rtl="0" algn="l">
              <a:spcBef>
                <a:spcPts val="1200"/>
              </a:spcBef>
              <a:spcAft>
                <a:spcPts val="0"/>
              </a:spcAft>
              <a:buNone/>
            </a:pPr>
            <a:r>
              <a:rPr b="1" lang="bg"/>
              <a:t>from mathproj import version</a:t>
            </a:r>
            <a:endParaRPr b="1"/>
          </a:p>
          <a:p>
            <a:pPr indent="0" lvl="0" marL="0" rtl="0" algn="l">
              <a:spcBef>
                <a:spcPts val="1200"/>
              </a:spcBef>
              <a:spcAft>
                <a:spcPts val="0"/>
              </a:spcAft>
              <a:buNone/>
            </a:pPr>
            <a:r>
              <a:rPr b="1" lang="bg"/>
              <a:t>from mathproj.comp import c1</a:t>
            </a:r>
            <a:endParaRPr b="1"/>
          </a:p>
          <a:p>
            <a:pPr indent="0" lvl="0" marL="0" rtl="0" algn="l">
              <a:spcBef>
                <a:spcPts val="1200"/>
              </a:spcBef>
              <a:spcAft>
                <a:spcPts val="0"/>
              </a:spcAft>
              <a:buNone/>
            </a:pPr>
            <a:r>
              <a:rPr b="1" lang="bg"/>
              <a:t>from mathproj.comp.numeric.n2 import h</a:t>
            </a:r>
            <a:endParaRPr b="1"/>
          </a:p>
          <a:p>
            <a:pPr indent="0" lvl="0" marL="0" rtl="0" algn="l">
              <a:spcBef>
                <a:spcPts val="1200"/>
              </a:spcBef>
              <a:spcAft>
                <a:spcPts val="0"/>
              </a:spcAft>
              <a:buNone/>
            </a:pPr>
            <a:r>
              <a:rPr lang="bg"/>
              <a:t>you could have written the imports of n1.py as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from ... import version</a:t>
            </a:r>
            <a:endParaRPr b="1"/>
          </a:p>
          <a:p>
            <a:pPr indent="0" lvl="0" marL="0" rtl="0" algn="l">
              <a:spcBef>
                <a:spcPts val="1200"/>
              </a:spcBef>
              <a:spcAft>
                <a:spcPts val="0"/>
              </a:spcAft>
              <a:buNone/>
            </a:pPr>
            <a:r>
              <a:rPr b="1" lang="bg"/>
              <a:t>from .. import c1</a:t>
            </a:r>
            <a:endParaRPr b="1"/>
          </a:p>
          <a:p>
            <a:pPr indent="0" lvl="0" marL="0" rtl="0" algn="l">
              <a:spcBef>
                <a:spcPts val="1200"/>
              </a:spcBef>
              <a:spcAft>
                <a:spcPts val="0"/>
              </a:spcAft>
              <a:buNone/>
            </a:pPr>
            <a:r>
              <a:rPr b="1" lang="bg"/>
              <a:t>from . n2 import h</a:t>
            </a:r>
            <a:endParaRPr b="1"/>
          </a:p>
          <a:p>
            <a:pPr indent="0" lvl="0" marL="0" rtl="0" algn="l">
              <a:spcBef>
                <a:spcPts val="1200"/>
              </a:spcBef>
              <a:spcAft>
                <a:spcPts val="0"/>
              </a:spcAft>
              <a:buNone/>
            </a:pPr>
            <a:r>
              <a:rPr lang="bg"/>
              <a:t>Relative imports can be handy and quick to type, but be aware that they’re relative to</a:t>
            </a:r>
            <a:endParaRPr/>
          </a:p>
          <a:p>
            <a:pPr indent="0" lvl="0" marL="0" rtl="0" algn="l">
              <a:spcBef>
                <a:spcPts val="1200"/>
              </a:spcBef>
              <a:spcAft>
                <a:spcPts val="0"/>
              </a:spcAft>
              <a:buNone/>
            </a:pPr>
            <a:r>
              <a:rPr lang="bg"/>
              <a:t>the module’s </a:t>
            </a:r>
            <a:r>
              <a:rPr b="1" lang="bg"/>
              <a:t>__name__</a:t>
            </a:r>
            <a:r>
              <a:rPr lang="bg"/>
              <a:t> property. Therefore, any module being executed as the</a:t>
            </a:r>
            <a:endParaRPr/>
          </a:p>
          <a:p>
            <a:pPr indent="0" lvl="0" marL="0" rtl="0" algn="l">
              <a:spcBef>
                <a:spcPts val="1200"/>
              </a:spcBef>
              <a:spcAft>
                <a:spcPts val="0"/>
              </a:spcAft>
              <a:buNone/>
            </a:pPr>
            <a:r>
              <a:rPr lang="bg"/>
              <a:t>main module and thus having </a:t>
            </a:r>
            <a:r>
              <a:rPr b="1" lang="bg"/>
              <a:t>__main__</a:t>
            </a:r>
            <a:r>
              <a:rPr lang="bg"/>
              <a:t> as its </a:t>
            </a:r>
            <a:r>
              <a:rPr b="1" lang="bg"/>
              <a:t>__name__</a:t>
            </a:r>
            <a:r>
              <a:rPr lang="bg"/>
              <a:t> can’t use relative imports.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idx="1" type="body"/>
          </p:nvPr>
        </p:nvSpPr>
        <p:spPr>
          <a:xfrm>
            <a:off x="1303800" y="132425"/>
            <a:ext cx="7030500" cy="479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bg"/>
              <a:t>The __all__ attribute</a:t>
            </a:r>
            <a:endParaRPr b="1"/>
          </a:p>
          <a:p>
            <a:pPr indent="0" lvl="0" marL="0" rtl="0" algn="l">
              <a:spcBef>
                <a:spcPts val="1200"/>
              </a:spcBef>
              <a:spcAft>
                <a:spcPts val="0"/>
              </a:spcAft>
              <a:buNone/>
            </a:pPr>
            <a:r>
              <a:rPr lang="bg"/>
              <a:t>If you look back at the various </a:t>
            </a:r>
            <a:r>
              <a:rPr b="1" lang="bg"/>
              <a:t>__init__.py</a:t>
            </a:r>
            <a:r>
              <a:rPr lang="bg"/>
              <a:t> files defined in </a:t>
            </a:r>
            <a:r>
              <a:rPr b="1" lang="bg"/>
              <a:t>mathproj</a:t>
            </a:r>
            <a:r>
              <a:rPr lang="bg"/>
              <a:t> , you’ll notice</a:t>
            </a:r>
            <a:endParaRPr/>
          </a:p>
          <a:p>
            <a:pPr indent="0" lvl="0" marL="0" rtl="0" algn="l">
              <a:spcBef>
                <a:spcPts val="1200"/>
              </a:spcBef>
              <a:spcAft>
                <a:spcPts val="0"/>
              </a:spcAft>
              <a:buNone/>
            </a:pPr>
            <a:r>
              <a:rPr lang="bg"/>
              <a:t>that some of them define an attribute called </a:t>
            </a:r>
            <a:r>
              <a:rPr b="1" lang="bg"/>
              <a:t>__all__</a:t>
            </a:r>
            <a:r>
              <a:rPr lang="bg"/>
              <a:t> . This attribute has to do with</a:t>
            </a:r>
            <a:endParaRPr/>
          </a:p>
          <a:p>
            <a:pPr indent="0" lvl="0" marL="0" rtl="0" algn="l">
              <a:spcBef>
                <a:spcPts val="1200"/>
              </a:spcBef>
              <a:spcAft>
                <a:spcPts val="0"/>
              </a:spcAft>
              <a:buNone/>
            </a:pPr>
            <a:r>
              <a:rPr lang="bg"/>
              <a:t>execution of statements of the form </a:t>
            </a:r>
            <a:r>
              <a:rPr b="1" lang="bg"/>
              <a:t>from ... import *</a:t>
            </a:r>
            <a:r>
              <a:rPr lang="bg"/>
              <a:t> , and it requires explanation.</a:t>
            </a:r>
            <a:endParaRPr/>
          </a:p>
          <a:p>
            <a:pPr indent="0" lvl="0" marL="0" rtl="0" algn="l">
              <a:spcBef>
                <a:spcPts val="1200"/>
              </a:spcBef>
              <a:spcAft>
                <a:spcPts val="0"/>
              </a:spcAft>
              <a:buNone/>
            </a:pPr>
            <a:r>
              <a:rPr lang="bg"/>
              <a:t>Generally speaking, you’d hope that if outside code executed the statement </a:t>
            </a:r>
            <a:r>
              <a:rPr b="1" lang="bg"/>
              <a:t>from</a:t>
            </a:r>
            <a:endParaRPr b="1"/>
          </a:p>
          <a:p>
            <a:pPr indent="0" lvl="0" marL="0" rtl="0" algn="l">
              <a:spcBef>
                <a:spcPts val="1200"/>
              </a:spcBef>
              <a:spcAft>
                <a:spcPts val="0"/>
              </a:spcAft>
              <a:buNone/>
            </a:pPr>
            <a:r>
              <a:rPr b="1" lang="bg"/>
              <a:t>mathproj import *</a:t>
            </a:r>
            <a:r>
              <a:rPr lang="bg"/>
              <a:t> , it would import all nonprivate names from </a:t>
            </a:r>
            <a:r>
              <a:rPr b="1" lang="bg"/>
              <a:t>mathproj</a:t>
            </a:r>
            <a:r>
              <a:rPr lang="bg"/>
              <a:t>. In prac-</a:t>
            </a:r>
            <a:endParaRPr/>
          </a:p>
          <a:p>
            <a:pPr indent="0" lvl="0" marL="0" rtl="0" algn="l">
              <a:spcBef>
                <a:spcPts val="1200"/>
              </a:spcBef>
              <a:spcAft>
                <a:spcPts val="0"/>
              </a:spcAft>
              <a:buNone/>
            </a:pPr>
            <a:r>
              <a:rPr lang="bg"/>
              <a:t>tice, life is more difficult. The primary problem is that some operating systems have an</a:t>
            </a:r>
            <a:endParaRPr/>
          </a:p>
          <a:p>
            <a:pPr indent="0" lvl="0" marL="0" rtl="0" algn="l">
              <a:spcBef>
                <a:spcPts val="1200"/>
              </a:spcBef>
              <a:spcAft>
                <a:spcPts val="0"/>
              </a:spcAft>
              <a:buNone/>
            </a:pPr>
            <a:r>
              <a:rPr lang="bg"/>
              <a:t>ambiguous definition of case when it comes to filenames. Because objects in packages</a:t>
            </a:r>
            <a:endParaRPr/>
          </a:p>
          <a:p>
            <a:pPr indent="0" lvl="0" marL="0" rtl="0" algn="l">
              <a:spcBef>
                <a:spcPts val="1200"/>
              </a:spcBef>
              <a:spcAft>
                <a:spcPts val="0"/>
              </a:spcAft>
              <a:buNone/>
            </a:pPr>
            <a:r>
              <a:rPr lang="bg"/>
              <a:t>can be defined by files or directories, this situation leads to ambiguity as to the exact</a:t>
            </a:r>
            <a:endParaRPr/>
          </a:p>
          <a:p>
            <a:pPr indent="0" lvl="0" marL="0" rtl="0" algn="l">
              <a:spcBef>
                <a:spcPts val="1200"/>
              </a:spcBef>
              <a:spcAft>
                <a:spcPts val="0"/>
              </a:spcAft>
              <a:buNone/>
            </a:pPr>
            <a:r>
              <a:rPr lang="bg"/>
              <a:t>name under which a subpackage might be imported. If you say </a:t>
            </a:r>
            <a:r>
              <a:rPr b="1" lang="bg"/>
              <a:t>from mathproj</a:t>
            </a:r>
            <a:endParaRPr b="1"/>
          </a:p>
          <a:p>
            <a:pPr indent="0" lvl="0" marL="0" rtl="0" algn="l">
              <a:spcBef>
                <a:spcPts val="1200"/>
              </a:spcBef>
              <a:spcAft>
                <a:spcPts val="0"/>
              </a:spcAft>
              <a:buNone/>
            </a:pPr>
            <a:r>
              <a:rPr b="1" lang="bg"/>
              <a:t>import *</a:t>
            </a:r>
            <a:r>
              <a:rPr lang="bg"/>
              <a:t> , will comp be imported as </a:t>
            </a:r>
            <a:r>
              <a:rPr b="1" lang="bg"/>
              <a:t>comp , Comp , or COMP</a:t>
            </a:r>
            <a:r>
              <a:rPr lang="bg"/>
              <a:t>? If you were to rely only on</a:t>
            </a:r>
            <a:endParaRPr/>
          </a:p>
          <a:p>
            <a:pPr indent="0" lvl="0" marL="0" rtl="0" algn="l">
              <a:spcBef>
                <a:spcPts val="1200"/>
              </a:spcBef>
              <a:spcAft>
                <a:spcPts val="0"/>
              </a:spcAft>
              <a:buNone/>
            </a:pPr>
            <a:r>
              <a:rPr lang="bg"/>
              <a:t>the name as reported by the operating system, the results might be unpredictable.</a:t>
            </a:r>
            <a:endParaRPr/>
          </a:p>
          <a:p>
            <a:pPr indent="0" lvl="0" marL="0" rtl="0" algn="l">
              <a:spcBef>
                <a:spcPts val="1200"/>
              </a:spcBef>
              <a:spcAft>
                <a:spcPts val="1200"/>
              </a:spcAft>
              <a:buNone/>
            </a:pPr>
            <a:r>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idx="1" type="body"/>
          </p:nvPr>
        </p:nvSpPr>
        <p:spPr>
          <a:xfrm>
            <a:off x="1303800" y="111500"/>
            <a:ext cx="7030500" cy="49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There’s no good solution to this problem, which is an inherent one caused by poor</a:t>
            </a:r>
            <a:endParaRPr/>
          </a:p>
          <a:p>
            <a:pPr indent="0" lvl="0" marL="0" rtl="0" algn="l">
              <a:spcBef>
                <a:spcPts val="1200"/>
              </a:spcBef>
              <a:spcAft>
                <a:spcPts val="0"/>
              </a:spcAft>
              <a:buNone/>
            </a:pPr>
            <a:r>
              <a:rPr lang="bg"/>
              <a:t>OS design. </a:t>
            </a:r>
            <a:endParaRPr/>
          </a:p>
          <a:p>
            <a:pPr indent="0" lvl="0" marL="0" rtl="0" algn="l">
              <a:spcBef>
                <a:spcPts val="1200"/>
              </a:spcBef>
              <a:spcAft>
                <a:spcPts val="0"/>
              </a:spcAft>
              <a:buNone/>
            </a:pPr>
            <a:r>
              <a:rPr lang="bg"/>
              <a:t>As the best possible fix, the </a:t>
            </a:r>
            <a:r>
              <a:rPr b="1" lang="bg"/>
              <a:t>__all__</a:t>
            </a:r>
            <a:r>
              <a:rPr lang="bg"/>
              <a:t> attribute was introduced. </a:t>
            </a:r>
            <a:endParaRPr/>
          </a:p>
          <a:p>
            <a:pPr indent="0" lvl="0" marL="0" rtl="0" algn="l">
              <a:spcBef>
                <a:spcPts val="1200"/>
              </a:spcBef>
              <a:spcAft>
                <a:spcPts val="0"/>
              </a:spcAft>
              <a:buNone/>
            </a:pPr>
            <a:r>
              <a:rPr lang="bg"/>
              <a:t>If present in an </a:t>
            </a:r>
            <a:r>
              <a:rPr b="1" lang="bg"/>
              <a:t>__init__.py</a:t>
            </a:r>
            <a:r>
              <a:rPr lang="bg"/>
              <a:t> file, </a:t>
            </a:r>
            <a:r>
              <a:rPr b="1" lang="bg"/>
              <a:t>__all__</a:t>
            </a:r>
            <a:r>
              <a:rPr lang="bg"/>
              <a:t> should give a list of strings, defining those names</a:t>
            </a:r>
            <a:endParaRPr/>
          </a:p>
          <a:p>
            <a:pPr indent="0" lvl="0" marL="0" rtl="0" algn="l">
              <a:spcBef>
                <a:spcPts val="1200"/>
              </a:spcBef>
              <a:spcAft>
                <a:spcPts val="0"/>
              </a:spcAft>
              <a:buNone/>
            </a:pPr>
            <a:r>
              <a:rPr lang="bg"/>
              <a:t>that are to be imported when a </a:t>
            </a:r>
            <a:r>
              <a:rPr b="1" lang="bg"/>
              <a:t>from ... import *</a:t>
            </a:r>
            <a:r>
              <a:rPr lang="bg"/>
              <a:t> is executed on that particular</a:t>
            </a:r>
            <a:endParaRPr/>
          </a:p>
          <a:p>
            <a:pPr indent="0" lvl="0" marL="0" rtl="0" algn="l">
              <a:spcBef>
                <a:spcPts val="1200"/>
              </a:spcBef>
              <a:spcAft>
                <a:spcPts val="0"/>
              </a:spcAft>
              <a:buNone/>
            </a:pPr>
            <a:r>
              <a:rPr lang="bg"/>
              <a:t>package. If </a:t>
            </a:r>
            <a:r>
              <a:rPr b="1" lang="bg"/>
              <a:t>__all__</a:t>
            </a:r>
            <a:r>
              <a:rPr lang="bg"/>
              <a:t> isn’t present, </a:t>
            </a:r>
            <a:r>
              <a:rPr b="1" lang="bg"/>
              <a:t>from ... import *</a:t>
            </a:r>
            <a:r>
              <a:rPr lang="bg"/>
              <a:t> on the given package does</a:t>
            </a:r>
            <a:endParaRPr/>
          </a:p>
          <a:p>
            <a:pPr indent="0" lvl="0" marL="0" rtl="0" algn="l">
              <a:spcBef>
                <a:spcPts val="1200"/>
              </a:spcBef>
              <a:spcAft>
                <a:spcPts val="0"/>
              </a:spcAft>
              <a:buNone/>
            </a:pPr>
            <a:r>
              <a:rPr lang="bg"/>
              <a:t>nothing. Because case in a text file is always meaningful, the names under which</a:t>
            </a:r>
            <a:endParaRPr/>
          </a:p>
          <a:p>
            <a:pPr indent="0" lvl="0" marL="0" rtl="0" algn="l">
              <a:spcBef>
                <a:spcPts val="1200"/>
              </a:spcBef>
              <a:spcAft>
                <a:spcPts val="0"/>
              </a:spcAft>
              <a:buNone/>
            </a:pPr>
            <a:r>
              <a:rPr lang="bg"/>
              <a:t>objects are imported aren’t ambiguous, and if the operating system thinks that comp is</a:t>
            </a:r>
            <a:endParaRPr/>
          </a:p>
          <a:p>
            <a:pPr indent="0" lvl="0" marL="0" rtl="0" algn="l">
              <a:spcBef>
                <a:spcPts val="1200"/>
              </a:spcBef>
              <a:spcAft>
                <a:spcPts val="0"/>
              </a:spcAft>
              <a:buNone/>
            </a:pPr>
            <a:r>
              <a:rPr lang="bg"/>
              <a:t>the same as COMP, that’s its problem.</a:t>
            </a:r>
            <a:endParaRPr/>
          </a:p>
          <a:p>
            <a:pPr indent="0" lvl="0" marL="0" rtl="0" algn="l">
              <a:spcBef>
                <a:spcPts val="1200"/>
              </a:spcBef>
              <a:spcAft>
                <a:spcPts val="1200"/>
              </a:spcAft>
              <a:buNone/>
            </a:pPr>
            <a:r>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1" type="body"/>
          </p:nvPr>
        </p:nvSpPr>
        <p:spPr>
          <a:xfrm>
            <a:off x="1303800" y="76675"/>
            <a:ext cx="7030500" cy="48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Fire up Python again, and try the following:</a:t>
            </a:r>
            <a:endParaRPr/>
          </a:p>
          <a:p>
            <a:pPr indent="0" lvl="0" marL="0" rtl="0" algn="l">
              <a:spcBef>
                <a:spcPts val="1200"/>
              </a:spcBef>
              <a:spcAft>
                <a:spcPts val="0"/>
              </a:spcAft>
              <a:buNone/>
            </a:pPr>
            <a:r>
              <a:rPr b="1" lang="bg"/>
              <a:t>&gt;&gt;&gt; from mathproj import *</a:t>
            </a:r>
            <a:endParaRPr b="1"/>
          </a:p>
          <a:p>
            <a:pPr indent="0" lvl="0" marL="0" rtl="0" algn="l">
              <a:spcBef>
                <a:spcPts val="1200"/>
              </a:spcBef>
              <a:spcAft>
                <a:spcPts val="0"/>
              </a:spcAft>
              <a:buNone/>
            </a:pPr>
            <a:r>
              <a:rPr b="1" lang="bg"/>
              <a:t>Hello from mathproj init</a:t>
            </a:r>
            <a:endParaRPr b="1"/>
          </a:p>
          <a:p>
            <a:pPr indent="0" lvl="0" marL="0" rtl="0" algn="l">
              <a:spcBef>
                <a:spcPts val="1200"/>
              </a:spcBef>
              <a:spcAft>
                <a:spcPts val="0"/>
              </a:spcAft>
              <a:buNone/>
            </a:pPr>
            <a:r>
              <a:rPr b="1" lang="bg"/>
              <a:t>Hello from mathproj.comp init</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bg"/>
              <a:t>The </a:t>
            </a:r>
            <a:r>
              <a:rPr b="1" lang="bg"/>
              <a:t>__all__</a:t>
            </a:r>
            <a:r>
              <a:rPr lang="bg"/>
              <a:t> attribute in </a:t>
            </a:r>
            <a:r>
              <a:rPr b="1" lang="bg"/>
              <a:t>mathproj/__init__.py</a:t>
            </a:r>
            <a:r>
              <a:rPr lang="bg"/>
              <a:t> contains a single entry, comp ,</a:t>
            </a:r>
            <a:endParaRPr/>
          </a:p>
          <a:p>
            <a:pPr indent="0" lvl="0" marL="0" rtl="0" algn="l">
              <a:spcBef>
                <a:spcPts val="1200"/>
              </a:spcBef>
              <a:spcAft>
                <a:spcPts val="0"/>
              </a:spcAft>
              <a:buNone/>
            </a:pPr>
            <a:r>
              <a:rPr lang="bg"/>
              <a:t>and the import statement imports only comp . It’s easy enough to check whether</a:t>
            </a:r>
            <a:endParaRPr/>
          </a:p>
          <a:p>
            <a:pPr indent="0" lvl="0" marL="0" rtl="0" algn="l">
              <a:spcBef>
                <a:spcPts val="1200"/>
              </a:spcBef>
              <a:spcAft>
                <a:spcPts val="0"/>
              </a:spcAft>
              <a:buNone/>
            </a:pPr>
            <a:r>
              <a:rPr lang="bg"/>
              <a:t>comp is now known to the Python session:</a:t>
            </a:r>
            <a:endParaRPr/>
          </a:p>
          <a:p>
            <a:pPr indent="0" lvl="0" marL="0" rtl="0" algn="l">
              <a:spcBef>
                <a:spcPts val="1200"/>
              </a:spcBef>
              <a:spcAft>
                <a:spcPts val="0"/>
              </a:spcAft>
              <a:buNone/>
            </a:pPr>
            <a:r>
              <a:rPr b="1" lang="bg"/>
              <a:t>&gt;&gt;&gt; comp</a:t>
            </a:r>
            <a:endParaRPr b="1"/>
          </a:p>
          <a:p>
            <a:pPr indent="0" lvl="0" marL="0" rtl="0" algn="l">
              <a:spcBef>
                <a:spcPts val="1200"/>
              </a:spcBef>
              <a:spcAft>
                <a:spcPts val="0"/>
              </a:spcAft>
              <a:buNone/>
            </a:pPr>
            <a:r>
              <a:rPr b="1" lang="bg"/>
              <a:t>&lt;module 'mathproj.comp' from 'mathproj/comp/__init__.py'&gt;</a:t>
            </a:r>
            <a:endParaRPr b="1"/>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idx="1" type="body"/>
          </p:nvPr>
        </p:nvSpPr>
        <p:spPr>
          <a:xfrm>
            <a:off x="1303800" y="132425"/>
            <a:ext cx="7030500" cy="4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But note that there’s no recursive importing of names with a </a:t>
            </a:r>
            <a:r>
              <a:rPr b="1" lang="bg"/>
              <a:t>from ... import *</a:t>
            </a:r>
            <a:endParaRPr b="1"/>
          </a:p>
          <a:p>
            <a:pPr indent="0" lvl="0" marL="0" rtl="0" algn="l">
              <a:spcBef>
                <a:spcPts val="1200"/>
              </a:spcBef>
              <a:spcAft>
                <a:spcPts val="0"/>
              </a:spcAft>
              <a:buNone/>
            </a:pPr>
            <a:r>
              <a:rPr lang="bg"/>
              <a:t>statement. The </a:t>
            </a:r>
            <a:r>
              <a:rPr b="1" lang="bg"/>
              <a:t>__all__</a:t>
            </a:r>
            <a:r>
              <a:rPr lang="bg"/>
              <a:t> attribute for the comp package contains c1 , but c1 isn’t mag-</a:t>
            </a:r>
            <a:endParaRPr/>
          </a:p>
          <a:p>
            <a:pPr indent="0" lvl="0" marL="0" rtl="0" algn="l">
              <a:spcBef>
                <a:spcPts val="1200"/>
              </a:spcBef>
              <a:spcAft>
                <a:spcPts val="0"/>
              </a:spcAft>
              <a:buNone/>
            </a:pPr>
            <a:r>
              <a:rPr lang="bg"/>
              <a:t>ically loaded by your </a:t>
            </a:r>
            <a:r>
              <a:rPr b="1" lang="bg"/>
              <a:t>from mathproj import *</a:t>
            </a:r>
            <a:r>
              <a:rPr lang="bg"/>
              <a:t> statement:</a:t>
            </a:r>
            <a:endParaRPr/>
          </a:p>
          <a:p>
            <a:pPr indent="0" lvl="0" marL="0" rtl="0" algn="l">
              <a:spcBef>
                <a:spcPts val="1200"/>
              </a:spcBef>
              <a:spcAft>
                <a:spcPts val="0"/>
              </a:spcAft>
              <a:buNone/>
            </a:pPr>
            <a:r>
              <a:rPr b="1" lang="bg"/>
              <a:t>&gt;&gt;&gt; c1</a:t>
            </a:r>
            <a:endParaRPr b="1"/>
          </a:p>
          <a:p>
            <a:pPr indent="0" lvl="0" marL="0" rtl="0" algn="l">
              <a:spcBef>
                <a:spcPts val="1200"/>
              </a:spcBef>
              <a:spcAft>
                <a:spcPts val="0"/>
              </a:spcAft>
              <a:buNone/>
            </a:pPr>
            <a:r>
              <a:rPr b="1" lang="bg">
                <a:solidFill>
                  <a:srgbClr val="FF0000"/>
                </a:solidFill>
              </a:rPr>
              <a:t>Traceback (most recent call last):</a:t>
            </a:r>
            <a:endParaRPr b="1">
              <a:solidFill>
                <a:srgbClr val="FF0000"/>
              </a:solidFill>
            </a:endParaRPr>
          </a:p>
          <a:p>
            <a:pPr indent="0" lvl="0" marL="0" rtl="0" algn="l">
              <a:spcBef>
                <a:spcPts val="1200"/>
              </a:spcBef>
              <a:spcAft>
                <a:spcPts val="0"/>
              </a:spcAft>
              <a:buNone/>
            </a:pPr>
            <a:r>
              <a:rPr b="1" lang="bg">
                <a:solidFill>
                  <a:srgbClr val="FF0000"/>
                </a:solidFill>
              </a:rPr>
              <a:t>File "&lt;stdin&gt;", line 1, in &lt;module&gt;</a:t>
            </a:r>
            <a:endParaRPr b="1">
              <a:solidFill>
                <a:srgbClr val="FF0000"/>
              </a:solidFill>
            </a:endParaRPr>
          </a:p>
          <a:p>
            <a:pPr indent="0" lvl="0" marL="0" rtl="0" algn="l">
              <a:spcBef>
                <a:spcPts val="1200"/>
              </a:spcBef>
              <a:spcAft>
                <a:spcPts val="0"/>
              </a:spcAft>
              <a:buNone/>
            </a:pPr>
            <a:r>
              <a:rPr b="1" lang="bg">
                <a:solidFill>
                  <a:srgbClr val="FF0000"/>
                </a:solidFill>
              </a:rPr>
              <a:t>NameError: name 'c1' is not defined</a:t>
            </a:r>
            <a:endParaRPr b="1">
              <a:solidFill>
                <a:srgbClr val="FF0000"/>
              </a:solidFill>
            </a:endParaRPr>
          </a:p>
          <a:p>
            <a:pPr indent="0" lvl="0" marL="0" rtl="0" algn="l">
              <a:spcBef>
                <a:spcPts val="1200"/>
              </a:spcBef>
              <a:spcAft>
                <a:spcPts val="0"/>
              </a:spcAft>
              <a:buNone/>
            </a:pPr>
            <a:r>
              <a:rPr lang="bg"/>
              <a:t>To insert names from </a:t>
            </a:r>
            <a:r>
              <a:rPr b="1" lang="bg"/>
              <a:t>mathproj.comp</a:t>
            </a:r>
            <a:r>
              <a:rPr lang="bg"/>
              <a:t> , you must again do an explicit import:</a:t>
            </a:r>
            <a:endParaRPr/>
          </a:p>
          <a:p>
            <a:pPr indent="0" lvl="0" marL="0" rtl="0" algn="l">
              <a:spcBef>
                <a:spcPts val="1200"/>
              </a:spcBef>
              <a:spcAft>
                <a:spcPts val="0"/>
              </a:spcAft>
              <a:buNone/>
            </a:pPr>
            <a:r>
              <a:rPr b="1" lang="bg"/>
              <a:t>&gt;&gt;&gt; from mathproj.comp import c1</a:t>
            </a:r>
            <a:endParaRPr b="1"/>
          </a:p>
          <a:p>
            <a:pPr indent="0" lvl="0" marL="0" rtl="0" algn="l">
              <a:spcBef>
                <a:spcPts val="1200"/>
              </a:spcBef>
              <a:spcAft>
                <a:spcPts val="0"/>
              </a:spcAft>
              <a:buNone/>
            </a:pPr>
            <a:r>
              <a:rPr b="1" lang="bg"/>
              <a:t>&gt;&gt;&gt; c1</a:t>
            </a:r>
            <a:endParaRPr b="1"/>
          </a:p>
          <a:p>
            <a:pPr indent="0" lvl="0" marL="0" rtl="0" algn="l">
              <a:spcBef>
                <a:spcPts val="1200"/>
              </a:spcBef>
              <a:spcAft>
                <a:spcPts val="0"/>
              </a:spcAft>
              <a:buNone/>
            </a:pPr>
            <a:r>
              <a:rPr b="1" lang="bg"/>
              <a:t>&lt;module 'mathproj.comp.c1' from 'mathproj/comp/c1.py'&gt;</a:t>
            </a:r>
            <a:endParaRPr b="1"/>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idx="1" type="body"/>
          </p:nvPr>
        </p:nvSpPr>
        <p:spPr>
          <a:xfrm>
            <a:off x="1303800" y="83625"/>
            <a:ext cx="7030500" cy="4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Proper use of packages</a:t>
            </a:r>
            <a:endParaRPr b="1"/>
          </a:p>
          <a:p>
            <a:pPr indent="-311150" lvl="0" marL="457200" rtl="0" algn="l">
              <a:spcBef>
                <a:spcPts val="1200"/>
              </a:spcBef>
              <a:spcAft>
                <a:spcPts val="0"/>
              </a:spcAft>
              <a:buSzPts val="1300"/>
              <a:buChar char="●"/>
            </a:pPr>
            <a:r>
              <a:rPr lang="bg"/>
              <a:t>Packages shouldn’t use deeply nested directory structures. Except for absolutely</a:t>
            </a:r>
            <a:endParaRPr/>
          </a:p>
          <a:p>
            <a:pPr indent="0" lvl="0" marL="0" rtl="0" algn="l">
              <a:spcBef>
                <a:spcPts val="1200"/>
              </a:spcBef>
              <a:spcAft>
                <a:spcPts val="0"/>
              </a:spcAft>
              <a:buNone/>
            </a:pPr>
            <a:r>
              <a:rPr lang="bg"/>
              <a:t>huge collections of code, there should be no need to do so.</a:t>
            </a:r>
            <a:endParaRPr/>
          </a:p>
          <a:p>
            <a:pPr indent="-311150" lvl="0" marL="457200" rtl="0" algn="l">
              <a:spcBef>
                <a:spcPts val="1200"/>
              </a:spcBef>
              <a:spcAft>
                <a:spcPts val="0"/>
              </a:spcAft>
              <a:buSzPts val="1300"/>
              <a:buChar char="●"/>
            </a:pPr>
            <a:r>
              <a:rPr lang="bg"/>
              <a:t>Although you can use the __all__ attribute to hide names from </a:t>
            </a:r>
            <a:r>
              <a:rPr b="1" lang="bg"/>
              <a:t>from ...</a:t>
            </a:r>
            <a:endParaRPr b="1"/>
          </a:p>
          <a:p>
            <a:pPr indent="0" lvl="0" marL="0" rtl="0" algn="l">
              <a:spcBef>
                <a:spcPts val="1200"/>
              </a:spcBef>
              <a:spcAft>
                <a:spcPts val="0"/>
              </a:spcAft>
              <a:buNone/>
            </a:pPr>
            <a:r>
              <a:rPr b="1" lang="bg"/>
              <a:t>import *</a:t>
            </a:r>
            <a:r>
              <a:rPr lang="bg"/>
              <a:t> by not listing those names, doing so probably is not a good idea,</a:t>
            </a:r>
            <a:endParaRPr/>
          </a:p>
          <a:p>
            <a:pPr indent="0" lvl="0" marL="0" rtl="0" algn="l">
              <a:spcBef>
                <a:spcPts val="1200"/>
              </a:spcBef>
              <a:spcAft>
                <a:spcPts val="0"/>
              </a:spcAft>
              <a:buNone/>
            </a:pPr>
            <a:r>
              <a:rPr lang="bg"/>
              <a:t>because it’s inconsistent. If you want to hide names, make them private by pref-</a:t>
            </a:r>
            <a:endParaRPr/>
          </a:p>
          <a:p>
            <a:pPr indent="0" lvl="0" marL="0" rtl="0" algn="l">
              <a:spcBef>
                <a:spcPts val="1200"/>
              </a:spcBef>
              <a:spcAft>
                <a:spcPts val="0"/>
              </a:spcAft>
              <a:buNone/>
            </a:pPr>
            <a:r>
              <a:rPr lang="bg"/>
              <a:t>acing them with an </a:t>
            </a:r>
            <a:r>
              <a:rPr b="1" lang="bg"/>
              <a:t>underscore</a:t>
            </a:r>
            <a:r>
              <a:rPr lang="bg"/>
              <a:t>.</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1"/>
          <p:cNvSpPr txBox="1"/>
          <p:nvPr>
            <p:ph idx="1" type="body"/>
          </p:nvPr>
        </p:nvSpPr>
        <p:spPr>
          <a:xfrm>
            <a:off x="1303800" y="132425"/>
            <a:ext cx="7030500" cy="48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Library and third-party modules</a:t>
            </a:r>
            <a:endParaRPr b="1"/>
          </a:p>
          <a:p>
            <a:pPr indent="0" lvl="0" marL="0" rtl="0" algn="l">
              <a:spcBef>
                <a:spcPts val="1200"/>
              </a:spcBef>
              <a:spcAft>
                <a:spcPts val="0"/>
              </a:spcAft>
              <a:buNone/>
            </a:pPr>
            <a:r>
              <a:rPr lang="bg"/>
              <a:t>As mentioned that the standard Python distribution is split into modules to make it more manageable. </a:t>
            </a:r>
            <a:endParaRPr/>
          </a:p>
          <a:p>
            <a:pPr indent="0" lvl="0" marL="0" rtl="0" algn="l">
              <a:spcBef>
                <a:spcPts val="1200"/>
              </a:spcBef>
              <a:spcAft>
                <a:spcPts val="0"/>
              </a:spcAft>
              <a:buNone/>
            </a:pPr>
            <a:r>
              <a:rPr lang="bg"/>
              <a:t>After you’ve installed Python, all the functionality in these library modules is available to you. </a:t>
            </a:r>
            <a:endParaRPr/>
          </a:p>
          <a:p>
            <a:pPr indent="0" lvl="0" marL="0" rtl="0" algn="l">
              <a:spcBef>
                <a:spcPts val="1200"/>
              </a:spcBef>
              <a:spcAft>
                <a:spcPts val="0"/>
              </a:spcAft>
              <a:buNone/>
            </a:pPr>
            <a:r>
              <a:rPr lang="bg"/>
              <a:t>All that’s needed is to import the appropriate modules, functions, classes, and so forth explicitly, before you use them.</a:t>
            </a:r>
            <a:endParaRPr/>
          </a:p>
          <a:p>
            <a:pPr indent="0" lvl="0" marL="0" rtl="0" algn="l">
              <a:spcBef>
                <a:spcPts val="1200"/>
              </a:spcBef>
              <a:spcAft>
                <a:spcPts val="0"/>
              </a:spcAft>
              <a:buNone/>
            </a:pPr>
            <a:r>
              <a:rPr lang="bg"/>
              <a:t>The standard Python distribution includes far more than what this book</a:t>
            </a:r>
            <a:endParaRPr/>
          </a:p>
          <a:p>
            <a:pPr indent="0" lvl="0" marL="0" rtl="0" algn="l">
              <a:spcBef>
                <a:spcPts val="1200"/>
              </a:spcBef>
              <a:spcAft>
                <a:spcPts val="0"/>
              </a:spcAft>
              <a:buNone/>
            </a:pPr>
            <a:r>
              <a:rPr lang="bg"/>
              <a:t>describes. At the very least, you should browse the table of contents of the </a:t>
            </a:r>
            <a:r>
              <a:rPr lang="bg" u="sng">
                <a:solidFill>
                  <a:schemeClr val="hlink"/>
                </a:solidFill>
                <a:hlinkClick r:id="rId3"/>
              </a:rPr>
              <a:t>Python</a:t>
            </a:r>
            <a:endParaRPr/>
          </a:p>
          <a:p>
            <a:pPr indent="0" lvl="0" marL="0" rtl="0" algn="l">
              <a:spcBef>
                <a:spcPts val="1200"/>
              </a:spcBef>
              <a:spcAft>
                <a:spcPts val="0"/>
              </a:spcAft>
              <a:buNone/>
            </a:pPr>
            <a:r>
              <a:rPr lang="bg" u="sng">
                <a:solidFill>
                  <a:schemeClr val="hlink"/>
                </a:solidFill>
                <a:hlinkClick r:id="rId4"/>
              </a:rPr>
              <a:t>Library Reference</a:t>
            </a:r>
            <a:r>
              <a:rPr lang="bg"/>
              <a:t>. ** Latest version of 3.8 is used as a referance here.</a:t>
            </a:r>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7"/>
          <p:cNvSpPr txBox="1"/>
          <p:nvPr>
            <p:ph type="title"/>
          </p:nvPr>
        </p:nvSpPr>
        <p:spPr>
          <a:xfrm>
            <a:off x="1303800" y="67950"/>
            <a:ext cx="7030500" cy="58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What on Earth is a python module?</a:t>
            </a:r>
            <a:endParaRPr/>
          </a:p>
        </p:txBody>
      </p:sp>
      <p:sp>
        <p:nvSpPr>
          <p:cNvPr id="298" name="Google Shape;298;p17"/>
          <p:cNvSpPr txBox="1"/>
          <p:nvPr>
            <p:ph idx="1" type="body"/>
          </p:nvPr>
        </p:nvSpPr>
        <p:spPr>
          <a:xfrm>
            <a:off x="1303800" y="997575"/>
            <a:ext cx="7030500" cy="35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 module is a file, ending with the .</a:t>
            </a:r>
            <a:r>
              <a:rPr b="1" lang="bg"/>
              <a:t>py </a:t>
            </a:r>
            <a:r>
              <a:rPr lang="bg"/>
              <a:t> extension, which is created to whole a certain functionality code.</a:t>
            </a:r>
            <a:endParaRPr/>
          </a:p>
          <a:p>
            <a:pPr indent="0" lvl="0" marL="0" rtl="0" algn="l">
              <a:spcBef>
                <a:spcPts val="1200"/>
              </a:spcBef>
              <a:spcAft>
                <a:spcPts val="0"/>
              </a:spcAft>
              <a:buNone/>
            </a:pPr>
            <a:r>
              <a:rPr lang="bg"/>
              <a:t>With that said, it is logical to expect that within a python module related to Mathematical </a:t>
            </a:r>
            <a:endParaRPr/>
          </a:p>
          <a:p>
            <a:pPr indent="0" lvl="0" marL="0" rtl="0" algn="l">
              <a:spcBef>
                <a:spcPts val="1200"/>
              </a:spcBef>
              <a:spcAft>
                <a:spcPts val="1200"/>
              </a:spcAft>
              <a:buNone/>
            </a:pPr>
            <a:r>
              <a:rPr lang="bg"/>
              <a:t>functionalities, you won’t see functionalities related to reversing joke strings. A module name should be a representative for its functionalities. I.e. python relies on </a:t>
            </a:r>
            <a:r>
              <a:rPr lang="bg"/>
              <a:t>semantic</a:t>
            </a:r>
            <a:r>
              <a:rPr lang="bg"/>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idx="1" type="body"/>
          </p:nvPr>
        </p:nvSpPr>
        <p:spPr>
          <a:xfrm>
            <a:off x="1338650" y="76650"/>
            <a:ext cx="7030500" cy="4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Available third-party modules and links to them are identified in the Python Pack-</a:t>
            </a:r>
            <a:endParaRPr/>
          </a:p>
          <a:p>
            <a:pPr indent="0" lvl="0" marL="0" rtl="0" algn="l">
              <a:spcBef>
                <a:spcPts val="1200"/>
              </a:spcBef>
              <a:spcAft>
                <a:spcPts val="0"/>
              </a:spcAft>
              <a:buNone/>
            </a:pPr>
            <a:r>
              <a:rPr lang="bg"/>
              <a:t>age Index (pyPI).</a:t>
            </a:r>
            <a:endParaRPr/>
          </a:p>
          <a:p>
            <a:pPr indent="0" lvl="0" marL="0" rtl="0" algn="ctr">
              <a:spcBef>
                <a:spcPts val="1200"/>
              </a:spcBef>
              <a:spcAft>
                <a:spcPts val="0"/>
              </a:spcAft>
              <a:buNone/>
            </a:pPr>
            <a:r>
              <a:rPr lang="bg" sz="2400">
                <a:solidFill>
                  <a:srgbClr val="1A1A1A"/>
                </a:solidFill>
                <a:highlight>
                  <a:srgbClr val="FFFFFF"/>
                </a:highlight>
                <a:latin typeface="Arial"/>
                <a:ea typeface="Arial"/>
                <a:cs typeface="Arial"/>
                <a:sym typeface="Arial"/>
              </a:rPr>
              <a:t>Installing Packages</a:t>
            </a:r>
            <a:endParaRPr sz="240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1A1A1A"/>
                </a:solidFill>
                <a:highlight>
                  <a:srgbClr val="FFFFFF"/>
                </a:highlight>
                <a:latin typeface="Arial"/>
                <a:ea typeface="Arial"/>
                <a:cs typeface="Arial"/>
                <a:sym typeface="Arial"/>
              </a:rPr>
              <a:t>Requirements for Installing Packages</a:t>
            </a:r>
            <a:endParaRPr u="sng">
              <a:solidFill>
                <a:srgbClr val="00B0E4"/>
              </a:solidFill>
              <a:highlight>
                <a:srgbClr val="FFFFFF"/>
              </a:highlight>
              <a:latin typeface="Arial"/>
              <a:ea typeface="Arial"/>
              <a:cs typeface="Arial"/>
              <a:sym typeface="Arial"/>
            </a:endParaRPr>
          </a:p>
          <a:p>
            <a:pPr indent="-311150" lvl="0" marL="457200" rtl="0" algn="l">
              <a:spcBef>
                <a:spcPts val="0"/>
              </a:spcBef>
              <a:spcAft>
                <a:spcPts val="0"/>
              </a:spcAft>
              <a:buClr>
                <a:srgbClr val="1A1A1A"/>
              </a:buClr>
              <a:buSzPts val="1300"/>
              <a:buFont typeface="Arial"/>
              <a:buChar char="●"/>
            </a:pPr>
            <a:r>
              <a:rPr lang="bg">
                <a:solidFill>
                  <a:srgbClr val="1A1A1A"/>
                </a:solidFill>
                <a:highlight>
                  <a:srgbClr val="FFFFFF"/>
                </a:highlight>
                <a:latin typeface="Arial"/>
                <a:ea typeface="Arial"/>
                <a:cs typeface="Arial"/>
                <a:sym typeface="Arial"/>
              </a:rPr>
              <a:t>Ensure you can run Python from the command line</a:t>
            </a:r>
            <a:endParaRPr>
              <a:solidFill>
                <a:srgbClr val="1A1A1A"/>
              </a:solidFill>
              <a:highlight>
                <a:srgbClr val="FFFFFF"/>
              </a:highlight>
              <a:latin typeface="Arial"/>
              <a:ea typeface="Arial"/>
              <a:cs typeface="Arial"/>
              <a:sym typeface="Arial"/>
            </a:endParaRPr>
          </a:p>
          <a:p>
            <a:pPr indent="-311150" lvl="0" marL="457200" rtl="0" algn="just">
              <a:lnSpc>
                <a:spcPct val="130000"/>
              </a:lnSpc>
              <a:spcBef>
                <a:spcPts val="0"/>
              </a:spcBef>
              <a:spcAft>
                <a:spcPts val="0"/>
              </a:spcAft>
              <a:buClr>
                <a:srgbClr val="222222"/>
              </a:buClr>
              <a:buSzPts val="1300"/>
              <a:buFont typeface="Arial"/>
              <a:buChar char="●"/>
            </a:pPr>
            <a:r>
              <a:rPr lang="bg">
                <a:solidFill>
                  <a:srgbClr val="1A1A1A"/>
                </a:solidFill>
                <a:highlight>
                  <a:schemeClr val="lt1"/>
                </a:highlight>
                <a:latin typeface="Arial"/>
                <a:ea typeface="Arial"/>
                <a:cs typeface="Arial"/>
                <a:sym typeface="Arial"/>
              </a:rPr>
              <a:t>Ensure you can run pip from the command line</a:t>
            </a:r>
            <a:endParaRPr>
              <a:solidFill>
                <a:srgbClr val="0072AA"/>
              </a:solidFill>
              <a:highlight>
                <a:schemeClr val="lt1"/>
              </a:highlight>
              <a:latin typeface="Arial"/>
              <a:ea typeface="Arial"/>
              <a:cs typeface="Arial"/>
              <a:sym typeface="Arial"/>
            </a:endParaRPr>
          </a:p>
          <a:p>
            <a:pPr indent="-304800" lvl="0" marL="457200" rtl="0" algn="just">
              <a:lnSpc>
                <a:spcPct val="130000"/>
              </a:lnSpc>
              <a:spcBef>
                <a:spcPts val="0"/>
              </a:spcBef>
              <a:spcAft>
                <a:spcPts val="0"/>
              </a:spcAft>
              <a:buClr>
                <a:srgbClr val="1A1A1A"/>
              </a:buClr>
              <a:buSzPts val="1200"/>
              <a:buFont typeface="Arial"/>
              <a:buChar char="●"/>
            </a:pPr>
            <a:r>
              <a:rPr lang="bg" sz="1200">
                <a:solidFill>
                  <a:srgbClr val="1A1A1A"/>
                </a:solidFill>
                <a:highlight>
                  <a:schemeClr val="lt1"/>
                </a:highlight>
                <a:latin typeface="Arial"/>
                <a:ea typeface="Arial"/>
                <a:cs typeface="Arial"/>
                <a:sym typeface="Arial"/>
              </a:rPr>
              <a:t>Ensure pip, setuptools, and wheel are up to date</a:t>
            </a:r>
            <a:endParaRPr sz="1200">
              <a:solidFill>
                <a:srgbClr val="1A1A1A"/>
              </a:solidFill>
              <a:highlight>
                <a:schemeClr val="lt1"/>
              </a:highlight>
              <a:latin typeface="Arial"/>
              <a:ea typeface="Arial"/>
              <a:cs typeface="Arial"/>
              <a:sym typeface="Arial"/>
            </a:endParaRPr>
          </a:p>
          <a:p>
            <a:pPr indent="-304800" lvl="0" marL="457200" rtl="0" algn="just">
              <a:lnSpc>
                <a:spcPct val="130000"/>
              </a:lnSpc>
              <a:spcBef>
                <a:spcPts val="0"/>
              </a:spcBef>
              <a:spcAft>
                <a:spcPts val="0"/>
              </a:spcAft>
              <a:buClr>
                <a:srgbClr val="222222"/>
              </a:buClr>
              <a:buSzPts val="1200"/>
              <a:buFont typeface="Arial"/>
              <a:buChar char="●"/>
            </a:pPr>
            <a:r>
              <a:rPr lang="bg" sz="1200">
                <a:solidFill>
                  <a:srgbClr val="1A1A1A"/>
                </a:solidFill>
                <a:highlight>
                  <a:schemeClr val="lt1"/>
                </a:highlight>
                <a:latin typeface="Arial"/>
                <a:ea typeface="Arial"/>
                <a:cs typeface="Arial"/>
                <a:sym typeface="Arial"/>
              </a:rPr>
              <a:t>Optionally, create a virtual environment</a:t>
            </a:r>
            <a:endParaRPr sz="1200">
              <a:solidFill>
                <a:srgbClr val="0072AA"/>
              </a:solidFill>
              <a:highlight>
                <a:schemeClr val="lt1"/>
              </a:highlight>
              <a:latin typeface="Arial"/>
              <a:ea typeface="Arial"/>
              <a:cs typeface="Arial"/>
              <a:sym typeface="Arial"/>
            </a:endParaRPr>
          </a:p>
          <a:p>
            <a:pPr indent="0" lvl="0" marL="0" rtl="0" algn="l">
              <a:spcBef>
                <a:spcPts val="1200"/>
              </a:spcBef>
              <a:spcAft>
                <a:spcPts val="0"/>
              </a:spcAft>
              <a:buNone/>
            </a:pPr>
            <a:r>
              <a:t/>
            </a:r>
            <a:endParaRPr>
              <a:solidFill>
                <a:srgbClr val="1A1A1A"/>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idx="1" type="body"/>
          </p:nvPr>
        </p:nvSpPr>
        <p:spPr>
          <a:xfrm>
            <a:off x="1248025" y="209075"/>
            <a:ext cx="7030500" cy="43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700">
                <a:highlight>
                  <a:srgbClr val="FFFFFF"/>
                </a:highlight>
                <a:latin typeface="Arial"/>
                <a:ea typeface="Arial"/>
                <a:cs typeface="Arial"/>
                <a:sym typeface="Arial"/>
              </a:rPr>
              <a:t>Ensure you can run Python from the command line</a:t>
            </a:r>
            <a:endParaRPr b="1"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Unix / macOS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python3 --version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Windows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 --version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0"/>
              </a:spcAft>
              <a:buNone/>
            </a:pPr>
            <a:r>
              <a:rPr b="1" lang="bg" sz="1700">
                <a:highlight>
                  <a:srgbClr val="FFFFFF"/>
                </a:highlight>
                <a:latin typeface="Arial"/>
                <a:ea typeface="Arial"/>
                <a:cs typeface="Arial"/>
                <a:sym typeface="Arial"/>
              </a:rPr>
              <a:t>Ensure you can run pip from the command line</a:t>
            </a:r>
            <a:endParaRPr b="1" sz="1700" u="sng">
              <a:solidFill>
                <a:srgbClr val="00B0E4"/>
              </a:solidFill>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Unix / macOS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python3 -m pip --version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b="1"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Windows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 -m pip --version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idx="1" type="body"/>
          </p:nvPr>
        </p:nvSpPr>
        <p:spPr>
          <a:xfrm>
            <a:off x="1303800" y="153325"/>
            <a:ext cx="7030500" cy="4753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bg" sz="1200">
                <a:solidFill>
                  <a:srgbClr val="222222"/>
                </a:solidFill>
                <a:highlight>
                  <a:srgbClr val="FFFFFF"/>
                </a:highlight>
                <a:latin typeface="Arial"/>
                <a:ea typeface="Arial"/>
                <a:cs typeface="Arial"/>
                <a:sym typeface="Arial"/>
              </a:rPr>
              <a:t>If you installed Python from source, with an installer from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python.org</a:t>
            </a:r>
            <a:r>
              <a:rPr lang="bg" sz="1200">
                <a:solidFill>
                  <a:srgbClr val="222222"/>
                </a:solidFill>
                <a:highlight>
                  <a:srgbClr val="FFFFFF"/>
                </a:highlight>
                <a:latin typeface="Arial"/>
                <a:ea typeface="Arial"/>
                <a:cs typeface="Arial"/>
                <a:sym typeface="Arial"/>
              </a:rPr>
              <a:t>, or via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Homebrew</a:t>
            </a:r>
            <a:r>
              <a:rPr lang="bg" sz="1200">
                <a:solidFill>
                  <a:srgbClr val="222222"/>
                </a:solidFill>
                <a:highlight>
                  <a:srgbClr val="FFFFFF"/>
                </a:highlight>
                <a:latin typeface="Arial"/>
                <a:ea typeface="Arial"/>
                <a:cs typeface="Arial"/>
                <a:sym typeface="Arial"/>
              </a:rPr>
              <a:t> you should already have pip. If you’re on Linux and installed using your OS package manager, you may have to install pip separately, see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Installing pip/setuptools/wheel with Linux Package Managers</a:t>
            </a:r>
            <a:r>
              <a:rPr lang="bg" sz="1200">
                <a:solidFill>
                  <a:srgbClr val="222222"/>
                </a:solidFill>
                <a:highlight>
                  <a:srgbClr val="FFFFFF"/>
                </a:highlight>
                <a:latin typeface="Arial"/>
                <a:ea typeface="Arial"/>
                <a:cs typeface="Arial"/>
                <a:sym typeface="Arial"/>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5"/>
          <p:cNvSpPr txBox="1"/>
          <p:nvPr>
            <p:ph idx="1" type="body"/>
          </p:nvPr>
        </p:nvSpPr>
        <p:spPr>
          <a:xfrm>
            <a:off x="1303800" y="291800"/>
            <a:ext cx="7030500" cy="439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sz="1700">
                <a:highlight>
                  <a:srgbClr val="FFFFFF"/>
                </a:highlight>
                <a:latin typeface="Arial"/>
                <a:ea typeface="Arial"/>
                <a:cs typeface="Arial"/>
                <a:sym typeface="Arial"/>
              </a:rPr>
              <a:t>Ensure pip, setuptools, and wheel are up to date</a:t>
            </a:r>
            <a:endParaRPr b="1" sz="1700">
              <a:highlight>
                <a:srgbClr val="FFFFFF"/>
              </a:highlight>
              <a:latin typeface="Arial"/>
              <a:ea typeface="Arial"/>
              <a:cs typeface="Arial"/>
              <a:sym typeface="Arial"/>
            </a:endParaRPr>
          </a:p>
          <a:p>
            <a:pPr indent="0" lvl="0" marL="0" rtl="0" algn="l">
              <a:spcBef>
                <a:spcPts val="0"/>
              </a:spcBef>
              <a:spcAft>
                <a:spcPts val="0"/>
              </a:spcAft>
              <a:buNone/>
            </a:pPr>
            <a:r>
              <a:t/>
            </a:r>
            <a:endParaRPr b="1"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Unix / macOS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--upgrade pip setuptools wheel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Windows</a:t>
            </a:r>
            <a:endParaRPr sz="1700">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 -m pip install --upgrade pip setuptools wheel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0"/>
              </a:spcAft>
              <a:buNone/>
            </a:pPr>
            <a:r>
              <a:rPr b="1" lang="bg" sz="1700">
                <a:highlight>
                  <a:srgbClr val="FFFFFF"/>
                </a:highlight>
                <a:latin typeface="Arial"/>
                <a:ea typeface="Arial"/>
                <a:cs typeface="Arial"/>
                <a:sym typeface="Arial"/>
              </a:rPr>
              <a:t>Optionally, create a virtual environment</a:t>
            </a:r>
            <a:endParaRPr b="1"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Unix / macOS</a:t>
            </a:r>
            <a:endParaRPr sz="1700">
              <a:highlight>
                <a:srgbClr val="FFFFFF"/>
              </a:highlight>
              <a:latin typeface="Arial"/>
              <a:ea typeface="Arial"/>
              <a:cs typeface="Arial"/>
              <a:sym typeface="Arial"/>
            </a:endParaRPr>
          </a:p>
          <a:p>
            <a:pPr indent="0" lvl="0" marL="0" rtl="0" algn="l">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python3 -m venv tutorial_venv</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26327"/>
              </a:lnSpc>
              <a:spcBef>
                <a:spcPts val="0"/>
              </a:spcBef>
              <a:spcAft>
                <a:spcPts val="0"/>
              </a:spcAft>
              <a:buNone/>
            </a:pPr>
            <a:r>
              <a:rPr lang="bg" sz="1150">
                <a:solidFill>
                  <a:srgbClr val="007020"/>
                </a:solidFill>
                <a:highlight>
                  <a:srgbClr val="EEFFCC"/>
                </a:highlight>
                <a:latin typeface="Courier New"/>
                <a:ea typeface="Courier New"/>
                <a:cs typeface="Courier New"/>
                <a:sym typeface="Courier New"/>
              </a:rPr>
              <a:t>source</a:t>
            </a:r>
            <a:r>
              <a:rPr lang="bg" sz="1150">
                <a:solidFill>
                  <a:srgbClr val="333333"/>
                </a:solidFill>
                <a:highlight>
                  <a:srgbClr val="EEFFCC"/>
                </a:highlight>
                <a:latin typeface="Courier New"/>
                <a:ea typeface="Courier New"/>
                <a:cs typeface="Courier New"/>
                <a:sym typeface="Courier New"/>
              </a:rPr>
              <a:t> tutorial_env/bin/activate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0"/>
              </a:spcAft>
              <a:buNone/>
            </a:pPr>
            <a:r>
              <a:rPr lang="bg" sz="1700">
                <a:highlight>
                  <a:srgbClr val="FFFFFF"/>
                </a:highlight>
                <a:latin typeface="Arial"/>
                <a:ea typeface="Arial"/>
                <a:cs typeface="Arial"/>
                <a:sym typeface="Arial"/>
              </a:rPr>
              <a:t>Windows</a:t>
            </a:r>
            <a:endParaRPr sz="1700">
              <a:highlight>
                <a:srgbClr val="FFFFFF"/>
              </a:highlight>
              <a:latin typeface="Arial"/>
              <a:ea typeface="Arial"/>
              <a:cs typeface="Arial"/>
              <a:sym typeface="Arial"/>
            </a:endParaRPr>
          </a:p>
          <a:p>
            <a:pPr indent="0" lvl="0" marL="0" rtl="0" algn="l">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 -m venv tutorial_env</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tutorial_env\Scripts\activate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6"/>
          <p:cNvSpPr txBox="1"/>
          <p:nvPr>
            <p:ph idx="1" type="body"/>
          </p:nvPr>
        </p:nvSpPr>
        <p:spPr>
          <a:xfrm>
            <a:off x="1303800" y="146350"/>
            <a:ext cx="7030500" cy="46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Installing from PyPI</a:t>
            </a:r>
            <a:endParaRPr b="1"/>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The most common usage of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pip</a:t>
            </a:r>
            <a:r>
              <a:rPr lang="bg" sz="1200">
                <a:solidFill>
                  <a:srgbClr val="222222"/>
                </a:solidFill>
                <a:highlight>
                  <a:srgbClr val="FFFFFF"/>
                </a:highlight>
                <a:latin typeface="Arial"/>
                <a:ea typeface="Arial"/>
                <a:cs typeface="Arial"/>
                <a:sym typeface="Arial"/>
              </a:rPr>
              <a:t> is to install from the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Python Package Index</a:t>
            </a:r>
            <a:r>
              <a:rPr lang="bg" sz="1200">
                <a:solidFill>
                  <a:srgbClr val="222222"/>
                </a:solidFill>
                <a:highlight>
                  <a:srgbClr val="FFFFFF"/>
                </a:highlight>
                <a:latin typeface="Arial"/>
                <a:ea typeface="Arial"/>
                <a:cs typeface="Arial"/>
                <a:sym typeface="Arial"/>
              </a:rPr>
              <a:t> using a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requirement specifier</a:t>
            </a:r>
            <a:r>
              <a:rPr lang="bg" sz="1200">
                <a:solidFill>
                  <a:srgbClr val="222222"/>
                </a:solidFill>
                <a:highlight>
                  <a:srgbClr val="FFFFFF"/>
                </a:highlight>
                <a:latin typeface="Arial"/>
                <a:ea typeface="Arial"/>
                <a:cs typeface="Arial"/>
                <a:sym typeface="Arial"/>
              </a:rPr>
              <a:t>. Generally speaking, a requirement specifier is composed of a project name followed by an optional </a:t>
            </a:r>
            <a:r>
              <a:rPr lang="bg" sz="1200">
                <a:solidFill>
                  <a:srgbClr val="0072AA"/>
                </a:solidFill>
                <a:highlight>
                  <a:srgbClr val="FFFFFF"/>
                </a:highlight>
                <a:uFill>
                  <a:noFill/>
                </a:uFill>
                <a:latin typeface="Arial"/>
                <a:ea typeface="Arial"/>
                <a:cs typeface="Arial"/>
                <a:sym typeface="Arial"/>
                <a:hlinkClick r:id="rId6">
                  <a:extLst>
                    <a:ext uri="{A12FA001-AC4F-418D-AE19-62706E023703}">
                      <ahyp:hlinkClr val="tx"/>
                    </a:ext>
                  </a:extLst>
                </a:hlinkClick>
              </a:rPr>
              <a:t>version specifier</a:t>
            </a:r>
            <a:r>
              <a:rPr lang="bg" sz="1200">
                <a:solidFill>
                  <a:srgbClr val="222222"/>
                </a:solidFill>
                <a:highlight>
                  <a:srgbClr val="FFFFFF"/>
                </a:highlight>
                <a:latin typeface="Arial"/>
                <a:ea typeface="Arial"/>
                <a:cs typeface="Arial"/>
                <a:sym typeface="Arial"/>
              </a:rPr>
              <a:t>. </a:t>
            </a:r>
            <a:r>
              <a:rPr b="1" lang="bg" sz="1200">
                <a:solidFill>
                  <a:srgbClr val="0072AA"/>
                </a:solidFill>
                <a:highlight>
                  <a:srgbClr val="FFFFFF"/>
                </a:highlight>
                <a:uFill>
                  <a:noFill/>
                </a:uFill>
                <a:latin typeface="Arial"/>
                <a:ea typeface="Arial"/>
                <a:cs typeface="Arial"/>
                <a:sym typeface="Arial"/>
                <a:hlinkClick r:id="rId7">
                  <a:extLst>
                    <a:ext uri="{A12FA001-AC4F-418D-AE19-62706E023703}">
                      <ahyp:hlinkClr val="tx"/>
                    </a:ext>
                  </a:extLst>
                </a:hlinkClick>
              </a:rPr>
              <a:t>PEP 440</a:t>
            </a:r>
            <a:r>
              <a:rPr lang="bg" sz="1200">
                <a:solidFill>
                  <a:srgbClr val="222222"/>
                </a:solidFill>
                <a:highlight>
                  <a:srgbClr val="FFFFFF"/>
                </a:highlight>
                <a:latin typeface="Arial"/>
                <a:ea typeface="Arial"/>
                <a:cs typeface="Arial"/>
                <a:sym typeface="Arial"/>
              </a:rPr>
              <a:t> contains a </a:t>
            </a:r>
            <a:r>
              <a:rPr b="1" lang="bg" sz="1200">
                <a:solidFill>
                  <a:srgbClr val="0072AA"/>
                </a:solidFill>
                <a:highlight>
                  <a:srgbClr val="FFFFFF"/>
                </a:highlight>
                <a:uFill>
                  <a:noFill/>
                </a:uFill>
                <a:latin typeface="Arial"/>
                <a:ea typeface="Arial"/>
                <a:cs typeface="Arial"/>
                <a:sym typeface="Arial"/>
                <a:hlinkClick r:id="rId8">
                  <a:extLst>
                    <a:ext uri="{A12FA001-AC4F-418D-AE19-62706E023703}">
                      <ahyp:hlinkClr val="tx"/>
                    </a:ext>
                  </a:extLst>
                </a:hlinkClick>
              </a:rPr>
              <a:t>full specification</a:t>
            </a:r>
            <a:r>
              <a:rPr lang="bg" sz="1200">
                <a:solidFill>
                  <a:srgbClr val="222222"/>
                </a:solidFill>
                <a:highlight>
                  <a:srgbClr val="FFFFFF"/>
                </a:highlight>
                <a:latin typeface="Arial"/>
                <a:ea typeface="Arial"/>
                <a:cs typeface="Arial"/>
                <a:sym typeface="Arial"/>
              </a:rPr>
              <a:t> of the currently supported specifiers. Below are some examples.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Unic / macOS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To install the latest version of “SomeProject”:</a:t>
            </a:r>
            <a:endParaRPr sz="1200">
              <a:solidFill>
                <a:srgbClr val="222222"/>
              </a:solidFill>
              <a:highlight>
                <a:srgbClr val="FFFFFF"/>
              </a:highlight>
              <a:latin typeface="Arial"/>
              <a:ea typeface="Arial"/>
              <a:cs typeface="Arial"/>
              <a:sym typeface="Arial"/>
            </a:endParaRPr>
          </a:p>
          <a:p>
            <a:pPr indent="0" lvl="0" marL="50800" marR="50800" rtl="0" algn="l">
              <a:lnSpc>
                <a:spcPct val="126327"/>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a:t>
            </a:r>
            <a:r>
              <a:rPr lang="bg" sz="1150">
                <a:solidFill>
                  <a:srgbClr val="4070A0"/>
                </a:solidFill>
                <a:highlight>
                  <a:srgbClr val="EEFFCC"/>
                </a:highlight>
                <a:latin typeface="Courier New"/>
                <a:ea typeface="Courier New"/>
                <a:cs typeface="Courier New"/>
                <a:sym typeface="Courier New"/>
              </a:rPr>
              <a:t>"SomeProject"</a:t>
            </a:r>
            <a:endParaRPr sz="1150">
              <a:solidFill>
                <a:srgbClr val="4070A0"/>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To install a specific version:</a:t>
            </a:r>
            <a:endParaRPr sz="1200">
              <a:solidFill>
                <a:srgbClr val="222222"/>
              </a:solidFill>
              <a:highlight>
                <a:srgbClr val="FFFFFF"/>
              </a:highlight>
              <a:latin typeface="Arial"/>
              <a:ea typeface="Arial"/>
              <a:cs typeface="Arial"/>
              <a:sym typeface="Arial"/>
            </a:endParaRPr>
          </a:p>
          <a:p>
            <a:pPr indent="0" lvl="0" marL="50800" marR="50800" rtl="0" algn="l">
              <a:lnSpc>
                <a:spcPct val="126327"/>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a:t>
            </a:r>
            <a:r>
              <a:rPr lang="bg" sz="1150">
                <a:solidFill>
                  <a:srgbClr val="4070A0"/>
                </a:solidFill>
                <a:highlight>
                  <a:srgbClr val="EEFFCC"/>
                </a:highlight>
                <a:latin typeface="Courier New"/>
                <a:ea typeface="Courier New"/>
                <a:cs typeface="Courier New"/>
                <a:sym typeface="Courier New"/>
              </a:rPr>
              <a:t>"SomeProject==1.4"</a:t>
            </a:r>
            <a:endParaRPr sz="1150">
              <a:solidFill>
                <a:srgbClr val="4070A0"/>
              </a:solidFill>
              <a:highlight>
                <a:srgbClr val="EEFFCC"/>
              </a:highlight>
              <a:latin typeface="Courier New"/>
              <a:ea typeface="Courier New"/>
              <a:cs typeface="Courier New"/>
              <a:sym typeface="Courier New"/>
            </a:endParaRPr>
          </a:p>
          <a:p>
            <a:pPr indent="0" lvl="0" marL="50800" marR="50800" rtl="0" algn="l">
              <a:lnSpc>
                <a:spcPct val="126327"/>
              </a:lnSpc>
              <a:spcBef>
                <a:spcPts val="0"/>
              </a:spcBef>
              <a:spcAft>
                <a:spcPts val="0"/>
              </a:spcAft>
              <a:buNone/>
            </a:pPr>
            <a:r>
              <a:t/>
            </a:r>
            <a:endParaRPr sz="1150">
              <a:solidFill>
                <a:srgbClr val="4070A0"/>
              </a:solidFill>
              <a:highlight>
                <a:srgbClr val="EEFFCC"/>
              </a:highlight>
              <a:latin typeface="Courier New"/>
              <a:ea typeface="Courier New"/>
              <a:cs typeface="Courier New"/>
              <a:sym typeface="Courier New"/>
            </a:endParaRPr>
          </a:p>
          <a:p>
            <a:pPr indent="0" lvl="0" marL="50800" marR="50800" rtl="0" algn="l">
              <a:lnSpc>
                <a:spcPct val="126327"/>
              </a:lnSpc>
              <a:spcBef>
                <a:spcPts val="0"/>
              </a:spcBef>
              <a:spcAft>
                <a:spcPts val="0"/>
              </a:spcAft>
              <a:buNone/>
            </a:pPr>
            <a:r>
              <a:rPr lang="bg" sz="1200">
                <a:solidFill>
                  <a:srgbClr val="222222"/>
                </a:solidFill>
                <a:highlight>
                  <a:srgbClr val="FFFFFF"/>
                </a:highlight>
                <a:latin typeface="Arial"/>
                <a:ea typeface="Arial"/>
                <a:cs typeface="Arial"/>
                <a:sym typeface="Arial"/>
              </a:rPr>
              <a:t>To install greater than or equal to one version and less than another:</a:t>
            </a:r>
            <a:endParaRPr sz="1200">
              <a:solidFill>
                <a:srgbClr val="222222"/>
              </a:solidFill>
              <a:highlight>
                <a:srgbClr val="FFFFFF"/>
              </a:highlight>
              <a:latin typeface="Arial"/>
              <a:ea typeface="Arial"/>
              <a:cs typeface="Arial"/>
              <a:sym typeface="Arial"/>
            </a:endParaRPr>
          </a:p>
          <a:p>
            <a:pPr indent="0" lvl="0" marL="50800" marR="50800" rtl="0" algn="l">
              <a:lnSpc>
                <a:spcPct val="126327"/>
              </a:lnSpc>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a:t>
            </a:r>
            <a:r>
              <a:rPr lang="bg" sz="1150">
                <a:solidFill>
                  <a:srgbClr val="4070A0"/>
                </a:solidFill>
                <a:highlight>
                  <a:srgbClr val="EEFFCC"/>
                </a:highlight>
                <a:latin typeface="Courier New"/>
                <a:ea typeface="Courier New"/>
                <a:cs typeface="Courier New"/>
                <a:sym typeface="Courier New"/>
              </a:rPr>
              <a:t>"SomeProject&gt;=1,&lt;2"</a:t>
            </a:r>
            <a:endParaRPr sz="1150">
              <a:solidFill>
                <a:srgbClr val="4070A0"/>
              </a:solidFill>
              <a:highlight>
                <a:srgbClr val="EEFFCC"/>
              </a:highlight>
              <a:latin typeface="Courier New"/>
              <a:ea typeface="Courier New"/>
              <a:cs typeface="Courier New"/>
              <a:sym typeface="Courier New"/>
            </a:endParaRPr>
          </a:p>
          <a:p>
            <a:pPr indent="0" lvl="0" marL="50800" marR="50800" rtl="0" algn="l">
              <a:lnSpc>
                <a:spcPct val="126327"/>
              </a:lnSpc>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7"/>
          <p:cNvSpPr txBox="1"/>
          <p:nvPr>
            <p:ph idx="1" type="body"/>
          </p:nvPr>
        </p:nvSpPr>
        <p:spPr>
          <a:xfrm>
            <a:off x="1303800" y="153325"/>
            <a:ext cx="7030500" cy="47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900">
                <a:highlight>
                  <a:srgbClr val="FFFFFF"/>
                </a:highlight>
                <a:latin typeface="Arial"/>
                <a:ea typeface="Arial"/>
                <a:cs typeface="Arial"/>
                <a:sym typeface="Arial"/>
              </a:rPr>
              <a:t>Upgrading packages</a:t>
            </a:r>
            <a:endParaRPr b="1" sz="1900" u="sng">
              <a:solidFill>
                <a:srgbClr val="00B0E4"/>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Upgrade an already installed </a:t>
            </a:r>
            <a:r>
              <a:rPr lang="bg" sz="1150">
                <a:solidFill>
                  <a:srgbClr val="222222"/>
                </a:solidFill>
                <a:highlight>
                  <a:srgbClr val="ECF0F3"/>
                </a:highlight>
                <a:latin typeface="Courier New"/>
                <a:ea typeface="Courier New"/>
                <a:cs typeface="Courier New"/>
                <a:sym typeface="Courier New"/>
              </a:rPr>
              <a:t>SomeProject</a:t>
            </a:r>
            <a:r>
              <a:rPr lang="bg" sz="1200">
                <a:solidFill>
                  <a:srgbClr val="222222"/>
                </a:solidFill>
                <a:highlight>
                  <a:srgbClr val="FFFFFF"/>
                </a:highlight>
                <a:latin typeface="Arial"/>
                <a:ea typeface="Arial"/>
                <a:cs typeface="Arial"/>
                <a:sym typeface="Arial"/>
              </a:rPr>
              <a:t> to the latest from PyPI.</a:t>
            </a:r>
            <a:endParaRPr sz="1200">
              <a:solidFill>
                <a:srgbClr val="222222"/>
              </a:solidFill>
              <a:highlight>
                <a:srgbClr val="FFFFFF"/>
              </a:highlight>
              <a:latin typeface="Arial"/>
              <a:ea typeface="Arial"/>
              <a:cs typeface="Arial"/>
              <a:sym typeface="Arial"/>
            </a:endParaRPr>
          </a:p>
          <a:p>
            <a:pPr indent="0" lvl="0" marL="50800" marR="50800" rtl="0" algn="l">
              <a:lnSpc>
                <a:spcPct val="126327"/>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--upgrade SomeProject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900">
                <a:solidFill>
                  <a:srgbClr val="222222"/>
                </a:solidFill>
                <a:highlight>
                  <a:srgbClr val="FFFFFF"/>
                </a:highlight>
                <a:latin typeface="Arial"/>
                <a:ea typeface="Arial"/>
                <a:cs typeface="Arial"/>
                <a:sym typeface="Arial"/>
              </a:rPr>
              <a:t>Requirements files</a:t>
            </a:r>
            <a:endParaRPr b="1" sz="1900">
              <a:solidFill>
                <a:srgbClr val="222222"/>
              </a:solidFill>
              <a:highlight>
                <a:srgbClr val="FFFFFF"/>
              </a:highlight>
              <a:latin typeface="Arial"/>
              <a:ea typeface="Arial"/>
              <a:cs typeface="Arial"/>
              <a:sym typeface="Arial"/>
            </a:endParaRPr>
          </a:p>
          <a:p>
            <a:pPr indent="0" lvl="0" marL="50800" marR="50800" rtl="0" algn="l">
              <a:lnSpc>
                <a:spcPct val="126327"/>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python3 -m pip install -r requirements.txt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b="1" sz="19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8"/>
          <p:cNvSpPr txBox="1"/>
          <p:nvPr>
            <p:ph idx="1" type="body"/>
          </p:nvPr>
        </p:nvSpPr>
        <p:spPr>
          <a:xfrm>
            <a:off x="1303800" y="250900"/>
            <a:ext cx="7030500" cy="42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How do we upload package?</a:t>
            </a:r>
            <a:endParaRPr b="1"/>
          </a:p>
          <a:p>
            <a:pPr indent="0" lvl="0" marL="0" rtl="0" algn="l">
              <a:spcBef>
                <a:spcPts val="1200"/>
              </a:spcBef>
              <a:spcAft>
                <a:spcPts val="0"/>
              </a:spcAft>
              <a:buNone/>
            </a:pPr>
            <a:r>
              <a:rPr lang="bg"/>
              <a:t>You can read here: </a:t>
            </a:r>
            <a:r>
              <a:rPr lang="bg" u="sng">
                <a:solidFill>
                  <a:schemeClr val="hlink"/>
                </a:solidFill>
                <a:hlinkClick r:id="rId3"/>
              </a:rPr>
              <a:t>https://packaging.python.org/en/latest/tutorials/packaging-projects/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Time to play with modules and packages.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18"/>
          <p:cNvSpPr txBox="1"/>
          <p:nvPr>
            <p:ph type="title"/>
          </p:nvPr>
        </p:nvSpPr>
        <p:spPr>
          <a:xfrm>
            <a:off x="1303800" y="103325"/>
            <a:ext cx="7030500" cy="55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import statement</a:t>
            </a:r>
            <a:endParaRPr/>
          </a:p>
        </p:txBody>
      </p:sp>
      <p:sp>
        <p:nvSpPr>
          <p:cNvPr id="304" name="Google Shape;304;p18"/>
          <p:cNvSpPr txBox="1"/>
          <p:nvPr>
            <p:ph idx="1" type="body"/>
          </p:nvPr>
        </p:nvSpPr>
        <p:spPr>
          <a:xfrm>
            <a:off x="1303800" y="742875"/>
            <a:ext cx="7030500" cy="378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import statement takes three different forms. The most basic is </a:t>
            </a:r>
            <a:endParaRPr/>
          </a:p>
          <a:p>
            <a:pPr indent="0" lvl="0" marL="0" rtl="0" algn="l">
              <a:spcBef>
                <a:spcPts val="1200"/>
              </a:spcBef>
              <a:spcAft>
                <a:spcPts val="0"/>
              </a:spcAft>
              <a:buNone/>
            </a:pPr>
            <a:r>
              <a:rPr b="1" i="1" lang="bg"/>
              <a:t>import modulename</a:t>
            </a:r>
            <a:endParaRPr b="1" i="1"/>
          </a:p>
          <a:p>
            <a:pPr indent="0" lvl="0" marL="0" rtl="0" algn="l">
              <a:spcBef>
                <a:spcPts val="1200"/>
              </a:spcBef>
              <a:spcAft>
                <a:spcPts val="1200"/>
              </a:spcAft>
              <a:buNone/>
            </a:pPr>
            <a:r>
              <a:rPr lang="bg"/>
              <a:t>which searches for a Python module of the given name, parses its contents, and makes it available. The importing code can use the contents of the module, but any references by that code to names within the module must still be prepended with the module name. If the named module isn’t found, an error is generated.</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idx="1" type="body"/>
          </p:nvPr>
        </p:nvSpPr>
        <p:spPr>
          <a:xfrm>
            <a:off x="1303800" y="111500"/>
            <a:ext cx="7030500" cy="49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The second form of import statement</a:t>
            </a:r>
            <a:endParaRPr i="1"/>
          </a:p>
          <a:p>
            <a:pPr indent="0" lvl="0" marL="0" rtl="0" algn="l">
              <a:spcBef>
                <a:spcPts val="1200"/>
              </a:spcBef>
              <a:spcAft>
                <a:spcPts val="0"/>
              </a:spcAft>
              <a:buNone/>
            </a:pPr>
            <a:r>
              <a:rPr b="1" i="1" lang="bg"/>
              <a:t>from modulename import name1, name2, name3, . . .  </a:t>
            </a:r>
            <a:endParaRPr b="1" i="1"/>
          </a:p>
          <a:p>
            <a:pPr indent="0" lvl="0" marL="0" rtl="0" algn="l">
              <a:spcBef>
                <a:spcPts val="1200"/>
              </a:spcBef>
              <a:spcAft>
                <a:spcPts val="0"/>
              </a:spcAft>
              <a:buNone/>
            </a:pPr>
            <a:r>
              <a:rPr lang="bg"/>
              <a:t>Each of </a:t>
            </a:r>
            <a:r>
              <a:rPr b="1" lang="bg"/>
              <a:t>name1, name2,</a:t>
            </a:r>
            <a:r>
              <a:rPr lang="bg"/>
              <a:t> and so forth from within modulename is made available to the importing code; code after the import statement can use any of name1, name2, name3, and so on </a:t>
            </a:r>
            <a:r>
              <a:rPr b="1" lang="bg"/>
              <a:t>without your prepending the module name</a:t>
            </a:r>
            <a:r>
              <a:rPr lang="bg"/>
              <a:t>.</a:t>
            </a:r>
            <a:endParaRPr/>
          </a:p>
          <a:p>
            <a:pPr indent="0" lvl="0" marL="0" rtl="0" algn="l">
              <a:spcBef>
                <a:spcPts val="1200"/>
              </a:spcBef>
              <a:spcAft>
                <a:spcPts val="0"/>
              </a:spcAft>
              <a:buNone/>
            </a:pPr>
            <a:r>
              <a:rPr lang="bg"/>
              <a:t>Finally, there’s a general form of the from . . . import . . . statement: </a:t>
            </a:r>
            <a:endParaRPr/>
          </a:p>
          <a:p>
            <a:pPr indent="0" lvl="0" marL="0" rtl="0" algn="l">
              <a:spcBef>
                <a:spcPts val="1200"/>
              </a:spcBef>
              <a:spcAft>
                <a:spcPts val="0"/>
              </a:spcAft>
              <a:buNone/>
            </a:pPr>
            <a:r>
              <a:rPr b="1" i="1" lang="bg"/>
              <a:t>from modulename import *</a:t>
            </a:r>
            <a:endParaRPr b="1" i="1"/>
          </a:p>
          <a:p>
            <a:pPr indent="0" lvl="0" marL="0" rtl="0" algn="l">
              <a:spcBef>
                <a:spcPts val="1200"/>
              </a:spcBef>
              <a:spcAft>
                <a:spcPts val="1200"/>
              </a:spcAft>
              <a:buNone/>
            </a:pPr>
            <a:r>
              <a:rPr lang="bg"/>
              <a:t>The * stands for all the exported names in modulename. from modulename import * imports all public names from modulename—that is, those that don’t begin with an underscore—and makes them available to the importing code without the necessity of prepending the module name. But if a list of names called </a:t>
            </a:r>
            <a:r>
              <a:rPr b="1" lang="bg"/>
              <a:t>__all__</a:t>
            </a:r>
            <a:r>
              <a:rPr lang="bg"/>
              <a:t> exists in the module (or the package’s __init__.py), the names are the ones imported, whether or not they begin with an underscore.</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idx="1" type="body"/>
          </p:nvPr>
        </p:nvSpPr>
        <p:spPr>
          <a:xfrm>
            <a:off x="1303800" y="153325"/>
            <a:ext cx="7030500" cy="48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 should take care when using this particular form of importing. If two modules</a:t>
            </a:r>
            <a:endParaRPr/>
          </a:p>
          <a:p>
            <a:pPr indent="0" lvl="0" marL="0" rtl="0" algn="l">
              <a:spcBef>
                <a:spcPts val="1200"/>
              </a:spcBef>
              <a:spcAft>
                <a:spcPts val="0"/>
              </a:spcAft>
              <a:buNone/>
            </a:pPr>
            <a:r>
              <a:rPr lang="bg"/>
              <a:t>both define a name, and you import both modules using this form of importing,</a:t>
            </a:r>
            <a:endParaRPr/>
          </a:p>
          <a:p>
            <a:pPr indent="0" lvl="0" marL="0" rtl="0" algn="l">
              <a:spcBef>
                <a:spcPts val="1200"/>
              </a:spcBef>
              <a:spcAft>
                <a:spcPts val="0"/>
              </a:spcAft>
              <a:buNone/>
            </a:pPr>
            <a:r>
              <a:rPr lang="bg"/>
              <a:t>you’ll end up with a name clash, and the name from the second module will replace</a:t>
            </a:r>
            <a:endParaRPr/>
          </a:p>
          <a:p>
            <a:pPr indent="0" lvl="0" marL="0" rtl="0" algn="l">
              <a:spcBef>
                <a:spcPts val="1200"/>
              </a:spcBef>
              <a:spcAft>
                <a:spcPts val="0"/>
              </a:spcAft>
              <a:buNone/>
            </a:pPr>
            <a:r>
              <a:rPr lang="bg"/>
              <a:t>the name from the first. This technique also makes it more difficult for readers of</a:t>
            </a:r>
            <a:endParaRPr/>
          </a:p>
          <a:p>
            <a:pPr indent="0" lvl="0" marL="0" rtl="0" algn="l">
              <a:spcBef>
                <a:spcPts val="1200"/>
              </a:spcBef>
              <a:spcAft>
                <a:spcPts val="0"/>
              </a:spcAft>
              <a:buNone/>
            </a:pPr>
            <a:r>
              <a:rPr lang="bg"/>
              <a:t>your code to determine where the names you’re using originate. When you use either</a:t>
            </a:r>
            <a:endParaRPr/>
          </a:p>
          <a:p>
            <a:pPr indent="0" lvl="0" marL="0" rtl="0" algn="l">
              <a:spcBef>
                <a:spcPts val="1200"/>
              </a:spcBef>
              <a:spcAft>
                <a:spcPts val="0"/>
              </a:spcAft>
              <a:buNone/>
            </a:pPr>
            <a:r>
              <a:rPr lang="bg"/>
              <a:t>of the two previous forms of the import statement, you give your reader explicit infor-</a:t>
            </a:r>
            <a:endParaRPr/>
          </a:p>
          <a:p>
            <a:pPr indent="0" lvl="0" marL="0" rtl="0" algn="l">
              <a:spcBef>
                <a:spcPts val="1200"/>
              </a:spcBef>
              <a:spcAft>
                <a:spcPts val="0"/>
              </a:spcAft>
              <a:buNone/>
            </a:pPr>
            <a:r>
              <a:rPr lang="bg"/>
              <a:t>mation about where they’re from.</a:t>
            </a:r>
            <a:endParaRPr/>
          </a:p>
          <a:p>
            <a:pPr indent="0" lvl="0" marL="0" rtl="0" algn="l">
              <a:spcBef>
                <a:spcPts val="1200"/>
              </a:spcBef>
              <a:spcAft>
                <a:spcPts val="0"/>
              </a:spcAft>
              <a:buNone/>
            </a:pPr>
            <a:r>
              <a:rPr lang="bg"/>
              <a:t>It’s also common to use the general import to save keystrokes when using an interactive shell.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Inspect </a:t>
            </a:r>
            <a:r>
              <a:rPr b="1" lang="bg"/>
              <a:t>math.py &amp; typing.py </a:t>
            </a:r>
            <a:r>
              <a:rPr lang="bg"/>
              <a:t>to see the a module without and with __all__ implemented.</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21"/>
          <p:cNvSpPr txBox="1"/>
          <p:nvPr>
            <p:ph type="title"/>
          </p:nvPr>
        </p:nvSpPr>
        <p:spPr>
          <a:xfrm>
            <a:off x="1303800" y="60875"/>
            <a:ext cx="7030500" cy="56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 The module search path</a:t>
            </a:r>
            <a:endParaRPr/>
          </a:p>
        </p:txBody>
      </p:sp>
      <p:sp>
        <p:nvSpPr>
          <p:cNvPr id="320" name="Google Shape;320;p21"/>
          <p:cNvSpPr txBox="1"/>
          <p:nvPr>
            <p:ph idx="1" type="body"/>
          </p:nvPr>
        </p:nvSpPr>
        <p:spPr>
          <a:xfrm>
            <a:off x="1303800" y="749950"/>
            <a:ext cx="7030500" cy="3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Inspect:</a:t>
            </a:r>
            <a:endParaRPr/>
          </a:p>
          <a:p>
            <a:pPr indent="0" lvl="0" marL="0" rtl="0" algn="l">
              <a:spcBef>
                <a:spcPts val="1200"/>
              </a:spcBef>
              <a:spcAft>
                <a:spcPts val="0"/>
              </a:spcAft>
              <a:buNone/>
            </a:pPr>
            <a:r>
              <a:rPr b="1" lang="bg"/>
              <a:t>import sys</a:t>
            </a:r>
            <a:endParaRPr b="1"/>
          </a:p>
          <a:p>
            <a:pPr indent="0" lvl="0" marL="0" rtl="0" algn="l">
              <a:spcBef>
                <a:spcPts val="1200"/>
              </a:spcBef>
              <a:spcAft>
                <a:spcPts val="0"/>
              </a:spcAft>
              <a:buNone/>
            </a:pPr>
            <a:r>
              <a:rPr b="1" lang="bg"/>
              <a:t>print(sys.path)</a:t>
            </a:r>
            <a:endParaRPr b="1"/>
          </a:p>
          <a:p>
            <a:pPr indent="0" lvl="0" marL="0" rtl="0" algn="l">
              <a:spcBef>
                <a:spcPts val="1200"/>
              </a:spcBef>
              <a:spcAft>
                <a:spcPts val="1200"/>
              </a:spcAft>
              <a:buNone/>
            </a:pPr>
            <a:r>
              <a:rPr lang="bg"/>
              <a:t>The value shown in place of _list of directories in the search path_ depends on the configuration of your system. Regardless of the details, the string indicates a list of directories that Python searches (in order) when attempting to execute an import statement. The first module found that satisfies the import request is used. If there’s no satisfactory module in the module search path, an </a:t>
            </a:r>
            <a:r>
              <a:rPr b="1" lang="bg"/>
              <a:t>ImportError</a:t>
            </a:r>
            <a:r>
              <a:rPr lang="bg"/>
              <a:t> exception is raised.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