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879A2-8C98-42D6-BA0F-BD3E0FC3D384}" type="datetimeFigureOut">
              <a:rPr lang="en-US" smtClean="0"/>
              <a:t>7/30/2022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F5170-571B-4BA1-A296-1CF0E78D8CE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F111E7-C97B-43B9-A893-BF83AB872AF8}" type="datetimeFigureOut">
              <a:rPr lang="en-US" smtClean="0"/>
              <a:t>7/29/2022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15B6EB-B010-4B76-AB1C-C75B4F5581D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111E7-C97B-43B9-A893-BF83AB872AF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111E7-C97B-43B9-A893-BF83AB872AF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111E7-C97B-43B9-A893-BF83AB872AF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F111E7-C97B-43B9-A893-BF83AB872AF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5B6EB-B010-4B76-AB1C-C75B4F5581D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F111E7-C97B-43B9-A893-BF83AB872AF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F111E7-C97B-43B9-A893-BF83AB872AF8}"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F111E7-C97B-43B9-A893-BF83AB872AF8}"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111E7-C97B-43B9-A893-BF83AB872AF8}"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F111E7-C97B-43B9-A893-BF83AB872AF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5B6EB-B010-4B76-AB1C-C75B4F5581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F111E7-C97B-43B9-A893-BF83AB872AF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815B6EB-B010-4B76-AB1C-C75B4F5581D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4F111E7-C97B-43B9-A893-BF83AB872AF8}" type="datetimeFigureOut">
              <a:rPr lang="en-US" smtClean="0"/>
              <a:t>7/29/2022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815B6EB-B010-4B76-AB1C-C75B4F5581D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developer.com/" TargetMode="External"/><Relationship Id="rId2" Type="http://schemas.openxmlformats.org/officeDocument/2006/relationships/hyperlink" Target="http://www,php.net/" TargetMode="External"/><Relationship Id="rId1" Type="http://schemas.openxmlformats.org/officeDocument/2006/relationships/slideLayout" Target="../slideLayouts/slideLayout7.xml"/><Relationship Id="rId6" Type="http://schemas.openxmlformats.org/officeDocument/2006/relationships/hyperlink" Target="http://cssed.sourceforge.net/" TargetMode="External"/><Relationship Id="rId5" Type="http://schemas.openxmlformats.org/officeDocument/2006/relationships/hyperlink" Target="http://www.mysql.com/" TargetMode="External"/><Relationship Id="rId4" Type="http://schemas.openxmlformats.org/officeDocument/2006/relationships/hyperlink" Target="http://www.15second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00174"/>
            <a:ext cx="9144000" cy="535782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8662" y="571480"/>
            <a:ext cx="8715436" cy="923330"/>
          </a:xfrm>
          <a:prstGeom prst="rect">
            <a:avLst/>
          </a:prstGeom>
          <a:noFill/>
        </p:spPr>
        <p:txBody>
          <a:bodyPr wrap="square" rtlCol="0">
            <a:spAutoFit/>
          </a:bodyPr>
          <a:lstStyle/>
          <a:p>
            <a:r>
              <a:rPr lang="en-IN" sz="5400" dirty="0" smtClean="0">
                <a:solidFill>
                  <a:schemeClr val="bg2">
                    <a:lumMod val="40000"/>
                    <a:lumOff val="60000"/>
                  </a:schemeClr>
                </a:solidFill>
                <a:latin typeface="Algerian" pitchFamily="82" charset="0"/>
              </a:rPr>
              <a:t>ONLINE GROCERY  STORE</a:t>
            </a:r>
            <a:endParaRPr lang="en-US" sz="5400" dirty="0">
              <a:solidFill>
                <a:schemeClr val="bg2">
                  <a:lumMod val="40000"/>
                  <a:lumOff val="60000"/>
                </a:schemeClr>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802435"/>
            <a:ext cx="8858312" cy="769441"/>
          </a:xfrm>
          <a:prstGeom prst="rect">
            <a:avLst/>
          </a:prstGeom>
          <a:noFill/>
        </p:spPr>
        <p:txBody>
          <a:bodyPr wrap="square" rtlCol="0">
            <a:spAutoFit/>
          </a:bodyPr>
          <a:lstStyle/>
          <a:p>
            <a:pPr algn="ctr"/>
            <a:r>
              <a:rPr lang="en-IN" sz="4400" b="1" dirty="0" smtClean="0">
                <a:latin typeface="Book Antiqua" pitchFamily="18" charset="0"/>
                <a:cs typeface="Times New Roman" pitchFamily="18" charset="0"/>
              </a:rPr>
              <a:t>Thank You…. </a:t>
            </a:r>
            <a:endParaRPr lang="en-US" sz="4400" b="1" dirty="0">
              <a:latin typeface="Book Antiqua"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85861"/>
            <a:ext cx="9144000" cy="584775"/>
          </a:xfrm>
          <a:prstGeom prst="rect">
            <a:avLst/>
          </a:prstGeom>
          <a:noFill/>
        </p:spPr>
        <p:txBody>
          <a:bodyPr wrap="square" rtlCol="0">
            <a:spAutoFit/>
          </a:bodyPr>
          <a:lstStyle/>
          <a:p>
            <a:pPr algn="ctr"/>
            <a:r>
              <a:rPr lang="en-IN" sz="3200" b="1" u="dbl" dirty="0" smtClean="0">
                <a:latin typeface="Bell MT" pitchFamily="18" charset="0"/>
              </a:rPr>
              <a:t>OUTLINE</a:t>
            </a:r>
            <a:endParaRPr lang="en-US" sz="3200" b="1" u="dbl" dirty="0">
              <a:latin typeface="Bell MT" pitchFamily="18" charset="0"/>
            </a:endParaRPr>
          </a:p>
        </p:txBody>
      </p:sp>
      <p:sp>
        <p:nvSpPr>
          <p:cNvPr id="3" name="TextBox 2"/>
          <p:cNvSpPr txBox="1"/>
          <p:nvPr/>
        </p:nvSpPr>
        <p:spPr>
          <a:xfrm>
            <a:off x="928662" y="2357430"/>
            <a:ext cx="7572428" cy="2951064"/>
          </a:xfrm>
          <a:prstGeom prst="rect">
            <a:avLst/>
          </a:prstGeom>
          <a:noFill/>
        </p:spPr>
        <p:txBody>
          <a:bodyPr wrap="square" rtlCol="0">
            <a:spAutoFit/>
          </a:bodyPr>
          <a:lstStyle/>
          <a:p>
            <a:pPr marL="342900" indent="-342900">
              <a:lnSpc>
                <a:spcPct val="150000"/>
              </a:lnSpc>
              <a:buAutoNum type="arabicPeriod"/>
            </a:pPr>
            <a:r>
              <a:rPr lang="en-IN" dirty="0" smtClean="0">
                <a:latin typeface="Times New Roman" pitchFamily="18" charset="0"/>
                <a:cs typeface="Times New Roman" pitchFamily="18" charset="0"/>
              </a:rPr>
              <a:t>Introduction</a:t>
            </a:r>
          </a:p>
          <a:p>
            <a:pPr marL="342900" indent="-342900">
              <a:lnSpc>
                <a:spcPct val="150000"/>
              </a:lnSpc>
              <a:buAutoNum type="arabicPeriod" startAt="2"/>
            </a:pPr>
            <a:r>
              <a:rPr lang="en-IN" dirty="0" smtClean="0">
                <a:latin typeface="Times New Roman" pitchFamily="18" charset="0"/>
                <a:cs typeface="Times New Roman" pitchFamily="18" charset="0"/>
              </a:rPr>
              <a:t>Objective</a:t>
            </a:r>
          </a:p>
          <a:p>
            <a:pPr marL="342900" indent="-342900">
              <a:lnSpc>
                <a:spcPct val="150000"/>
              </a:lnSpc>
              <a:buAutoNum type="arabicPeriod" startAt="2"/>
            </a:pPr>
            <a:r>
              <a:rPr lang="en-IN" dirty="0" smtClean="0">
                <a:latin typeface="Times New Roman" pitchFamily="18" charset="0"/>
                <a:cs typeface="Times New Roman" pitchFamily="18" charset="0"/>
              </a:rPr>
              <a:t>Background</a:t>
            </a:r>
          </a:p>
          <a:p>
            <a:pPr marL="342900" indent="-342900">
              <a:lnSpc>
                <a:spcPct val="150000"/>
              </a:lnSpc>
              <a:buAutoNum type="arabicPeriod" startAt="2"/>
            </a:pPr>
            <a:r>
              <a:rPr lang="en-US" dirty="0" smtClean="0">
                <a:latin typeface="Times New Roman" pitchFamily="18" charset="0"/>
                <a:cs typeface="Times New Roman" pitchFamily="18" charset="0"/>
              </a:rPr>
              <a:t>Hardware And Software Requirements</a:t>
            </a:r>
          </a:p>
          <a:p>
            <a:pPr marL="342900" indent="-342900">
              <a:lnSpc>
                <a:spcPct val="150000"/>
              </a:lnSpc>
              <a:buAutoNum type="arabicPeriod" startAt="2"/>
            </a:pPr>
            <a:r>
              <a:rPr lang="en-US" dirty="0" smtClean="0">
                <a:latin typeface="Times New Roman" pitchFamily="18" charset="0"/>
                <a:cs typeface="Times New Roman" pitchFamily="18" charset="0"/>
              </a:rPr>
              <a:t>Future Scope</a:t>
            </a:r>
          </a:p>
          <a:p>
            <a:pPr marL="342900" indent="-342900">
              <a:lnSpc>
                <a:spcPct val="150000"/>
              </a:lnSpc>
              <a:buAutoNum type="arabicPeriod" startAt="2"/>
            </a:pPr>
            <a:r>
              <a:rPr lang="en-US" dirty="0" smtClean="0">
                <a:latin typeface="Times New Roman" pitchFamily="18" charset="0"/>
                <a:cs typeface="Times New Roman" pitchFamily="18" charset="0"/>
              </a:rPr>
              <a:t>Conclusion</a:t>
            </a:r>
          </a:p>
          <a:p>
            <a:pPr marL="342900" indent="-342900">
              <a:lnSpc>
                <a:spcPct val="150000"/>
              </a:lnSpc>
              <a:buAutoNum type="arabicPeriod" startAt="2"/>
            </a:pPr>
            <a:r>
              <a:rPr lang="en-US" dirty="0" smtClean="0">
                <a:latin typeface="Times New Roman" pitchFamily="18" charset="0"/>
                <a:cs typeface="Times New Roman" pitchFamily="18" charset="0"/>
              </a:rPr>
              <a:t>References And Bibliography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571612"/>
            <a:ext cx="8715404" cy="584775"/>
          </a:xfrm>
          <a:prstGeom prst="rect">
            <a:avLst/>
          </a:prstGeom>
          <a:noFill/>
        </p:spPr>
        <p:txBody>
          <a:bodyPr wrap="square" rtlCol="0">
            <a:spAutoFit/>
          </a:bodyPr>
          <a:lstStyle/>
          <a:p>
            <a:pPr algn="ctr"/>
            <a:r>
              <a:rPr lang="en-US" sz="3200" b="1" u="dbl" dirty="0" smtClean="0">
                <a:latin typeface="Bell MT" pitchFamily="18" charset="0"/>
              </a:rPr>
              <a:t>INTRODUCTION</a:t>
            </a:r>
            <a:endParaRPr lang="en-US" sz="3200" b="1" u="dbl" dirty="0">
              <a:latin typeface="Bell MT" pitchFamily="18" charset="0"/>
            </a:endParaRPr>
          </a:p>
        </p:txBody>
      </p:sp>
      <p:sp>
        <p:nvSpPr>
          <p:cNvPr id="5" name="TextBox 4"/>
          <p:cNvSpPr txBox="1"/>
          <p:nvPr/>
        </p:nvSpPr>
        <p:spPr>
          <a:xfrm>
            <a:off x="642910" y="2857496"/>
            <a:ext cx="8001056" cy="3277820"/>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Online </a:t>
            </a:r>
            <a:r>
              <a:rPr lang="en-US" dirty="0">
                <a:latin typeface="Times New Roman" pitchFamily="18" charset="0"/>
                <a:cs typeface="Times New Roman" pitchFamily="18" charset="0"/>
              </a:rPr>
              <a:t>Grocery Shopping is the norm these days. There are lots of successful websites such as BigBasket.com, askmegorocery.com etc in this space. Purpose of Online Grocery Shopping system is to allow customer to shop will increase the ease, efficiency and reduce the chance of manual errors. With the popularity of PCs, and mobile easy access to internet and World Wide Web (WWW), Internet is increasingly used by consumers &amp; vendors as a channel for shopping, payment &amp; other operations.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558341"/>
            <a:ext cx="8358246" cy="584775"/>
          </a:xfrm>
          <a:prstGeom prst="rect">
            <a:avLst/>
          </a:prstGeom>
          <a:noFill/>
        </p:spPr>
        <p:txBody>
          <a:bodyPr wrap="square" rtlCol="0">
            <a:spAutoFit/>
          </a:bodyPr>
          <a:lstStyle/>
          <a:p>
            <a:pPr algn="ctr"/>
            <a:r>
              <a:rPr lang="en-US" sz="3200" b="1" u="dbl" dirty="0" smtClean="0">
                <a:latin typeface="Bell MT" pitchFamily="18" charset="0"/>
              </a:rPr>
              <a:t>OBJECTIVE</a:t>
            </a:r>
            <a:r>
              <a:rPr lang="en-US" sz="3200" b="1" u="sng" dirty="0" smtClean="0">
                <a:latin typeface="Bell MT" pitchFamily="18" charset="0"/>
              </a:rPr>
              <a:t>   </a:t>
            </a:r>
            <a:endParaRPr lang="en-US" sz="3200" b="1" u="sng" dirty="0">
              <a:latin typeface="Bell MT" pitchFamily="18" charset="0"/>
            </a:endParaRPr>
          </a:p>
        </p:txBody>
      </p:sp>
      <p:sp>
        <p:nvSpPr>
          <p:cNvPr id="5" name="TextBox 4"/>
          <p:cNvSpPr txBox="1"/>
          <p:nvPr/>
        </p:nvSpPr>
        <p:spPr>
          <a:xfrm>
            <a:off x="857224" y="2714620"/>
            <a:ext cx="7358114" cy="2862322"/>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main objective of proposed system is used to provide Online Grocery Shopping solution to consumers and vendors. It will automate some of the basic operations of an online store. Scope would be to provide basic functionalities using a web application so that that manual process can be automated. It will include providing administration access to vendors and </a:t>
            </a:r>
            <a:r>
              <a:rPr lang="en-US" dirty="0" err="1">
                <a:latin typeface="Times New Roman" pitchFamily="18" charset="0"/>
                <a:cs typeface="Times New Roman" pitchFamily="18" charset="0"/>
              </a:rPr>
              <a:t>admins</a:t>
            </a:r>
            <a:r>
              <a:rPr lang="en-US" dirty="0">
                <a:latin typeface="Times New Roman" pitchFamily="18" charset="0"/>
                <a:cs typeface="Times New Roman" pitchFamily="18" charset="0"/>
              </a:rPr>
              <a:t> and using specific access to customers.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558341"/>
            <a:ext cx="8572528" cy="584775"/>
          </a:xfrm>
          <a:prstGeom prst="rect">
            <a:avLst/>
          </a:prstGeom>
          <a:noFill/>
        </p:spPr>
        <p:txBody>
          <a:bodyPr wrap="square" rtlCol="0">
            <a:spAutoFit/>
          </a:bodyPr>
          <a:lstStyle/>
          <a:p>
            <a:pPr algn="ctr"/>
            <a:r>
              <a:rPr lang="en-US" sz="3200" b="1" u="dbl" dirty="0">
                <a:latin typeface="Bell MT" pitchFamily="18" charset="0"/>
              </a:rPr>
              <a:t>BACKGROUND</a:t>
            </a:r>
          </a:p>
        </p:txBody>
      </p:sp>
      <p:sp>
        <p:nvSpPr>
          <p:cNvPr id="5" name="TextBox 4"/>
          <p:cNvSpPr txBox="1"/>
          <p:nvPr/>
        </p:nvSpPr>
        <p:spPr>
          <a:xfrm>
            <a:off x="928662" y="2786058"/>
            <a:ext cx="7500990" cy="2446824"/>
          </a:xfrm>
          <a:prstGeom prst="rect">
            <a:avLst/>
          </a:prstGeom>
          <a:noFill/>
        </p:spPr>
        <p:txBody>
          <a:bodyPr wrap="square" rtlCol="0">
            <a:spAutoFit/>
          </a:bodyPr>
          <a:lstStyle/>
          <a:p>
            <a:pPr algn="just">
              <a:lnSpc>
                <a:spcPct val="150000"/>
              </a:lnSpc>
            </a:pP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fast pace of time today everyone is squeezed for time, people want to easily shopping without going to shop. The software has ability to host allow a user to maintain the online shopping system. In the on-line grocery shop to provide many facilities like home delivery at the time, debit card/credit card/net banking/cash on delivery payments systems, add cart or remove etc.</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43050"/>
            <a:ext cx="9144000" cy="523220"/>
          </a:xfrm>
          <a:prstGeom prst="rect">
            <a:avLst/>
          </a:prstGeom>
          <a:noFill/>
        </p:spPr>
        <p:txBody>
          <a:bodyPr wrap="square" rtlCol="0">
            <a:spAutoFit/>
          </a:bodyPr>
          <a:lstStyle/>
          <a:p>
            <a:pPr algn="ctr"/>
            <a:r>
              <a:rPr lang="en-US" sz="2800" b="1" u="dbl" dirty="0">
                <a:latin typeface="Bell MT" pitchFamily="18" charset="0"/>
              </a:rPr>
              <a:t>HARDWARE AND SOFTWARE REQUIREMENTS</a:t>
            </a:r>
          </a:p>
        </p:txBody>
      </p:sp>
      <p:sp>
        <p:nvSpPr>
          <p:cNvPr id="5" name="TextBox 4"/>
          <p:cNvSpPr txBox="1"/>
          <p:nvPr/>
        </p:nvSpPr>
        <p:spPr>
          <a:xfrm>
            <a:off x="428596" y="2571744"/>
            <a:ext cx="7786742" cy="4031873"/>
          </a:xfrm>
          <a:prstGeom prst="rect">
            <a:avLst/>
          </a:prstGeom>
          <a:noFill/>
        </p:spPr>
        <p:txBody>
          <a:bodyPr wrap="square" rtlCol="0">
            <a:spAutoFit/>
          </a:bodyPr>
          <a:lstStyle/>
          <a:p>
            <a:r>
              <a:rPr lang="en-IN" sz="2000" b="1" u="sng" dirty="0">
                <a:latin typeface="Times New Roman" pitchFamily="18" charset="0"/>
                <a:cs typeface="Times New Roman" pitchFamily="18" charset="0"/>
              </a:rPr>
              <a:t>Software Requirements:</a:t>
            </a:r>
            <a:endParaRPr lang="en-US" sz="2000" dirty="0">
              <a:latin typeface="Times New Roman" pitchFamily="18" charset="0"/>
              <a:cs typeface="Times New Roman" pitchFamily="18" charset="0"/>
            </a:endParaRPr>
          </a:p>
          <a:p>
            <a:r>
              <a:rPr lang="en-IN"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Microsoft </a:t>
            </a:r>
            <a:r>
              <a:rPr lang="en-IN" dirty="0">
                <a:latin typeface="Times New Roman" pitchFamily="18" charset="0"/>
                <a:cs typeface="Times New Roman" pitchFamily="18" charset="0"/>
              </a:rPr>
              <a:t>Windows 9/10/11 or Linux.</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XAMPP </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Apache, PHP).</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Atom </a:t>
            </a:r>
            <a:r>
              <a:rPr lang="en-IN" dirty="0">
                <a:latin typeface="Times New Roman" pitchFamily="18" charset="0"/>
                <a:cs typeface="Times New Roman" pitchFamily="18" charset="0"/>
              </a:rPr>
              <a:t>or any other text editor.</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Chrome </a:t>
            </a:r>
            <a:r>
              <a:rPr lang="en-IN" dirty="0">
                <a:latin typeface="Times New Roman" pitchFamily="18" charset="0"/>
                <a:cs typeface="Times New Roman" pitchFamily="18" charset="0"/>
              </a:rPr>
              <a:t>or any other browser.</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IN" sz="2000" b="1" u="sng" dirty="0">
                <a:latin typeface="Times New Roman" pitchFamily="18" charset="0"/>
                <a:cs typeface="Times New Roman" pitchFamily="18" charset="0"/>
              </a:rPr>
              <a:t>Hardware Requirements:</a:t>
            </a:r>
            <a:endParaRPr lang="en-US" sz="2000" dirty="0">
              <a:latin typeface="Times New Roman" pitchFamily="18" charset="0"/>
              <a:cs typeface="Times New Roman" pitchFamily="18" charset="0"/>
            </a:endParaRPr>
          </a:p>
          <a:p>
            <a:r>
              <a:rPr lang="en-IN"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Intel </a:t>
            </a:r>
            <a:r>
              <a:rPr lang="en-IN" dirty="0">
                <a:latin typeface="Times New Roman" pitchFamily="18" charset="0"/>
                <a:cs typeface="Times New Roman" pitchFamily="18" charset="0"/>
              </a:rPr>
              <a:t>processor 2.0 GHz or above.</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2 </a:t>
            </a:r>
            <a:r>
              <a:rPr lang="en-IN" dirty="0">
                <a:latin typeface="Times New Roman" pitchFamily="18" charset="0"/>
                <a:cs typeface="Times New Roman" pitchFamily="18" charset="0"/>
              </a:rPr>
              <a:t>GB RAM or more.</a:t>
            </a:r>
            <a:endParaRPr lang="en-US" dirty="0">
              <a:latin typeface="Times New Roman" pitchFamily="18" charset="0"/>
              <a:cs typeface="Times New Roman" pitchFamily="18" charset="0"/>
            </a:endParaRPr>
          </a:p>
          <a:p>
            <a:pPr lvl="0">
              <a:buFont typeface="Wingdings" pitchFamily="2" charset="2"/>
              <a:buChar char="§"/>
            </a:pPr>
            <a:r>
              <a:rPr lang="en-IN" dirty="0" smtClean="0">
                <a:latin typeface="Times New Roman" pitchFamily="18" charset="0"/>
                <a:cs typeface="Times New Roman" pitchFamily="18" charset="0"/>
              </a:rPr>
              <a:t>  256 </a:t>
            </a:r>
            <a:r>
              <a:rPr lang="en-IN" dirty="0">
                <a:latin typeface="Times New Roman" pitchFamily="18" charset="0"/>
                <a:cs typeface="Times New Roman" pitchFamily="18" charset="0"/>
              </a:rPr>
              <a:t>GB or more Hard Disk Drive or above.</a:t>
            </a:r>
            <a:endParaRPr lang="en-US"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643050"/>
            <a:ext cx="8143900" cy="584775"/>
          </a:xfrm>
          <a:prstGeom prst="rect">
            <a:avLst/>
          </a:prstGeom>
          <a:noFill/>
        </p:spPr>
        <p:txBody>
          <a:bodyPr wrap="square" rtlCol="0">
            <a:spAutoFit/>
          </a:bodyPr>
          <a:lstStyle/>
          <a:p>
            <a:pPr algn="ctr"/>
            <a:r>
              <a:rPr lang="en-US" sz="3200" b="1" u="dbl" dirty="0">
                <a:latin typeface="Bell MT" pitchFamily="18" charset="0"/>
              </a:rPr>
              <a:t>FUTURE SCOPE</a:t>
            </a:r>
          </a:p>
        </p:txBody>
      </p:sp>
      <p:sp>
        <p:nvSpPr>
          <p:cNvPr id="3" name="TextBox 2"/>
          <p:cNvSpPr txBox="1"/>
          <p:nvPr/>
        </p:nvSpPr>
        <p:spPr>
          <a:xfrm>
            <a:off x="428596" y="2571744"/>
            <a:ext cx="8286808" cy="3693319"/>
          </a:xfrm>
          <a:prstGeom prst="rect">
            <a:avLst/>
          </a:prstGeom>
          <a:noFill/>
        </p:spPr>
        <p:txBody>
          <a:bodyPr wrap="square" rtlCol="0">
            <a:spAutoFit/>
          </a:bodyPr>
          <a:lstStyle/>
          <a:p>
            <a:pPr lvl="0" algn="just">
              <a:lnSpc>
                <a:spcPct val="150000"/>
              </a:lnSpc>
              <a:buFont typeface="Arial" pitchFamily="34" charset="0"/>
              <a:buChar char="•"/>
            </a:pPr>
            <a:r>
              <a:rPr lang="en-IN" dirty="0" smtClean="0">
                <a:latin typeface="Times New Roman" pitchFamily="18" charset="0"/>
                <a:cs typeface="Times New Roman" pitchFamily="18" charset="0"/>
              </a:rPr>
              <a:t>   This </a:t>
            </a:r>
            <a:r>
              <a:rPr lang="en-IN" dirty="0">
                <a:latin typeface="Times New Roman" pitchFamily="18" charset="0"/>
                <a:cs typeface="Times New Roman" pitchFamily="18" charset="0"/>
              </a:rPr>
              <a:t>web application involves almost all the features of the online shopping. The </a:t>
            </a:r>
            <a:r>
              <a:rPr lang="en-IN" dirty="0" smtClean="0">
                <a:latin typeface="Times New Roman" pitchFamily="18" charset="0"/>
                <a:cs typeface="Times New Roman" pitchFamily="18" charset="0"/>
              </a:rPr>
              <a:t>    </a:t>
            </a:r>
          </a:p>
          <a:p>
            <a:pPr lvl="0" algn="just">
              <a:lnSpc>
                <a:spcPct val="150000"/>
              </a:lnSpc>
            </a:pPr>
            <a:r>
              <a:rPr lang="en-IN" dirty="0" smtClean="0">
                <a:latin typeface="Times New Roman" pitchFamily="18" charset="0"/>
                <a:cs typeface="Times New Roman" pitchFamily="18" charset="0"/>
              </a:rPr>
              <a:t>     future </a:t>
            </a:r>
            <a:r>
              <a:rPr lang="en-IN" dirty="0">
                <a:latin typeface="Times New Roman" pitchFamily="18" charset="0"/>
                <a:cs typeface="Times New Roman" pitchFamily="18" charset="0"/>
              </a:rPr>
              <a:t>implementation will be online help for the customers and chatting with  </a:t>
            </a:r>
            <a:endParaRPr lang="en-IN" dirty="0" smtClean="0">
              <a:latin typeface="Times New Roman" pitchFamily="18" charset="0"/>
              <a:cs typeface="Times New Roman" pitchFamily="18" charset="0"/>
            </a:endParaRPr>
          </a:p>
          <a:p>
            <a:pPr lvl="0" algn="just">
              <a:lnSpc>
                <a:spcPct val="150000"/>
              </a:lnSpc>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website </a:t>
            </a:r>
            <a:r>
              <a:rPr lang="en-IN" dirty="0">
                <a:latin typeface="Times New Roman" pitchFamily="18" charset="0"/>
                <a:cs typeface="Times New Roman" pitchFamily="18" charset="0"/>
              </a:rPr>
              <a:t>administrator.</a:t>
            </a:r>
            <a:endParaRPr lang="en-US" dirty="0">
              <a:latin typeface="Times New Roman" pitchFamily="18" charset="0"/>
              <a:cs typeface="Times New Roman" pitchFamily="18" charset="0"/>
            </a:endParaRPr>
          </a:p>
          <a:p>
            <a:pPr lvl="0" algn="just">
              <a:lnSpc>
                <a:spcPct val="150000"/>
              </a:lnSpc>
              <a:buFont typeface="Arial" pitchFamily="34" charset="0"/>
              <a:buChar char="•"/>
            </a:pPr>
            <a:r>
              <a:rPr lang="en-US" dirty="0" smtClean="0">
                <a:latin typeface="Times New Roman" pitchFamily="18" charset="0"/>
                <a:cs typeface="Times New Roman" pitchFamily="18" charset="0"/>
              </a:rPr>
              <a:t>    There </a:t>
            </a:r>
            <a:r>
              <a:rPr lang="en-US" dirty="0">
                <a:latin typeface="Times New Roman" pitchFamily="18" charset="0"/>
                <a:cs typeface="Times New Roman" pitchFamily="18" charset="0"/>
              </a:rPr>
              <a:t>will be lot of scope to improve this project, since currently basic </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      functionality </a:t>
            </a:r>
            <a:r>
              <a:rPr lang="en-US" dirty="0">
                <a:latin typeface="Times New Roman" pitchFamily="18" charset="0"/>
                <a:cs typeface="Times New Roman" pitchFamily="18" charset="0"/>
              </a:rPr>
              <a:t>would be provided.</a:t>
            </a:r>
          </a:p>
          <a:p>
            <a:pPr lvl="0" algn="just">
              <a:lnSpc>
                <a:spcPct val="150000"/>
              </a:lnSpc>
              <a:buFont typeface="Arial" pitchFamily="34" charset="0"/>
              <a:buChar char="•"/>
            </a:pPr>
            <a:r>
              <a:rPr lang="en-US" dirty="0" smtClean="0">
                <a:latin typeface="Times New Roman" pitchFamily="18" charset="0"/>
                <a:cs typeface="Times New Roman" pitchFamily="18" charset="0"/>
              </a:rPr>
              <a:t>    Some </a:t>
            </a:r>
            <a:r>
              <a:rPr lang="en-US" dirty="0">
                <a:latin typeface="Times New Roman" pitchFamily="18" charset="0"/>
                <a:cs typeface="Times New Roman" pitchFamily="18" charset="0"/>
              </a:rPr>
              <a:t>of the modules to improve are admin part such as personalized </a:t>
            </a:r>
            <a:endParaRPr lang="en-US" dirty="0" smtClean="0">
              <a:latin typeface="Times New Roman" pitchFamily="18" charset="0"/>
              <a:cs typeface="Times New Roman" pitchFamily="18" charset="0"/>
            </a:endParaRPr>
          </a:p>
          <a:p>
            <a:pPr lvl="0" algn="just">
              <a:lnSpc>
                <a:spcPct val="150000"/>
              </a:lnSpc>
            </a:pPr>
            <a:r>
              <a:rPr lang="en-US" dirty="0" smtClean="0">
                <a:latin typeface="Times New Roman" pitchFamily="18" charset="0"/>
                <a:cs typeface="Times New Roman" pitchFamily="18" charset="0"/>
              </a:rPr>
              <a:t>      recommendations</a:t>
            </a:r>
            <a:r>
              <a:rPr lang="en-US" dirty="0">
                <a:latin typeface="Times New Roman" pitchFamily="18" charset="0"/>
                <a:cs typeface="Times New Roman" pitchFamily="18" charset="0"/>
              </a:rPr>
              <a:t>, discount &amp; offer management. For customers, notification &amp; </a:t>
            </a:r>
            <a:r>
              <a:rPr lang="en-US" dirty="0" smtClean="0">
                <a:latin typeface="Times New Roman" pitchFamily="18" charset="0"/>
                <a:cs typeface="Times New Roman" pitchFamily="18" charset="0"/>
              </a:rPr>
              <a:t>  </a:t>
            </a:r>
          </a:p>
          <a:p>
            <a:pPr lvl="0"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messaging </a:t>
            </a:r>
            <a:r>
              <a:rPr lang="en-US" dirty="0">
                <a:latin typeface="Times New Roman" pitchFamily="18" charset="0"/>
                <a:cs typeface="Times New Roman" pitchFamily="18" charset="0"/>
              </a:rPr>
              <a:t>etc can be improved. These can be developed to make it more effective.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0" y="1714488"/>
            <a:ext cx="7715272" cy="584775"/>
          </a:xfrm>
          <a:prstGeom prst="rect">
            <a:avLst/>
          </a:prstGeom>
          <a:noFill/>
        </p:spPr>
        <p:txBody>
          <a:bodyPr wrap="square" rtlCol="0">
            <a:spAutoFit/>
          </a:bodyPr>
          <a:lstStyle/>
          <a:p>
            <a:pPr algn="ctr"/>
            <a:r>
              <a:rPr lang="en-US" sz="3200" b="1" u="dbl" dirty="0">
                <a:latin typeface="Times New Roman" pitchFamily="18" charset="0"/>
                <a:cs typeface="Times New Roman" pitchFamily="18" charset="0"/>
              </a:rPr>
              <a:t>CONCLUSION</a:t>
            </a:r>
          </a:p>
        </p:txBody>
      </p:sp>
      <p:sp>
        <p:nvSpPr>
          <p:cNvPr id="3" name="TextBox 2"/>
          <p:cNvSpPr txBox="1"/>
          <p:nvPr/>
        </p:nvSpPr>
        <p:spPr>
          <a:xfrm>
            <a:off x="857224" y="3286124"/>
            <a:ext cx="7358114" cy="2031325"/>
          </a:xfrm>
          <a:prstGeom prst="rect">
            <a:avLst/>
          </a:prstGeom>
          <a:noFill/>
        </p:spPr>
        <p:txBody>
          <a:bodyPr wrap="square" rtlCol="0">
            <a:spAutoFit/>
          </a:bodyPr>
          <a:lstStyle/>
          <a:p>
            <a:pPr algn="just">
              <a:lnSpc>
                <a:spcPct val="150000"/>
              </a:lnSpc>
            </a:pPr>
            <a:r>
              <a:rPr lang="en-IN" dirty="0" smtClean="0">
                <a:latin typeface="Times New Roman" pitchFamily="18" charset="0"/>
                <a:cs typeface="Times New Roman" pitchFamily="18" charset="0"/>
              </a:rPr>
              <a:t>      The </a:t>
            </a:r>
            <a:r>
              <a:rPr lang="en-IN" dirty="0">
                <a:latin typeface="Times New Roman" pitchFamily="18" charset="0"/>
                <a:cs typeface="Times New Roman" pitchFamily="18" charset="0"/>
              </a:rPr>
              <a:t>project entitled “Online Grocery Shopping” is developed using HTML, CSS and JavaScript as front end and PHP and </a:t>
            </a:r>
            <a:r>
              <a:rPr lang="en-IN" dirty="0" err="1">
                <a:latin typeface="Times New Roman" pitchFamily="18" charset="0"/>
                <a:cs typeface="Times New Roman" pitchFamily="18" charset="0"/>
              </a:rPr>
              <a:t>MySQL</a:t>
            </a:r>
            <a:r>
              <a:rPr lang="en-IN" dirty="0">
                <a:latin typeface="Times New Roman" pitchFamily="18" charset="0"/>
                <a:cs typeface="Times New Roman" pitchFamily="18" charset="0"/>
              </a:rPr>
              <a:t> database in back end to computerize the process of online buying of grocery products. This project covers only the basic feature required</a:t>
            </a:r>
            <a:r>
              <a:rPr lang="en-IN" dirty="0"/>
              <a:t>.</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571612"/>
            <a:ext cx="8143900" cy="584775"/>
          </a:xfrm>
          <a:prstGeom prst="rect">
            <a:avLst/>
          </a:prstGeom>
          <a:noFill/>
        </p:spPr>
        <p:txBody>
          <a:bodyPr wrap="square" rtlCol="0">
            <a:spAutoFit/>
          </a:bodyPr>
          <a:lstStyle/>
          <a:p>
            <a:pPr algn="ctr"/>
            <a:r>
              <a:rPr lang="en-US" dirty="0"/>
              <a:t> </a:t>
            </a:r>
            <a:r>
              <a:rPr lang="en-US" sz="3200" b="1" u="dbl" dirty="0">
                <a:latin typeface="Bell MT" pitchFamily="18" charset="0"/>
                <a:cs typeface="Times New Roman" pitchFamily="18" charset="0"/>
              </a:rPr>
              <a:t>REFERENCES AND BIBLIOGRAPHY</a:t>
            </a:r>
            <a:endParaRPr lang="en-US" b="1" u="dbl" dirty="0">
              <a:latin typeface="Bell MT" pitchFamily="18" charset="0"/>
              <a:cs typeface="Times New Roman" pitchFamily="18" charset="0"/>
            </a:endParaRPr>
          </a:p>
        </p:txBody>
      </p:sp>
      <p:sp>
        <p:nvSpPr>
          <p:cNvPr id="3" name="TextBox 2"/>
          <p:cNvSpPr txBox="1"/>
          <p:nvPr/>
        </p:nvSpPr>
        <p:spPr>
          <a:xfrm>
            <a:off x="1142976" y="2593201"/>
            <a:ext cx="7215238" cy="3693319"/>
          </a:xfrm>
          <a:prstGeom prst="rect">
            <a:avLst/>
          </a:prstGeom>
          <a:noFill/>
        </p:spPr>
        <p:txBody>
          <a:bodyPr wrap="square" rtlCol="0">
            <a:spAutoFit/>
          </a:bodyPr>
          <a:lstStyle/>
          <a:p>
            <a:pPr lvl="0">
              <a:buFont typeface="Wingdings" pitchFamily="2" charset="2"/>
              <a:buChar char="Ø"/>
            </a:pPr>
            <a:r>
              <a:rPr lang="en-IN" b="1" dirty="0" smtClean="0"/>
              <a:t>    For </a:t>
            </a:r>
            <a:r>
              <a:rPr lang="en-IN" b="1" dirty="0"/>
              <a:t>PHP Installation:      </a:t>
            </a:r>
            <a:endParaRPr lang="en-US" dirty="0"/>
          </a:p>
          <a:p>
            <a:pPr lvl="0"/>
            <a:r>
              <a:rPr lang="en-IN" b="1" dirty="0" smtClean="0"/>
              <a:t>             </a:t>
            </a:r>
            <a:r>
              <a:rPr lang="en-IN" u="sng" dirty="0">
                <a:hlinkClick r:id="rId2"/>
              </a:rPr>
              <a:t>http://www,php.net/</a:t>
            </a:r>
            <a:endParaRPr lang="en-US" dirty="0"/>
          </a:p>
          <a:p>
            <a:r>
              <a:rPr lang="en-IN" b="1" dirty="0"/>
              <a:t> </a:t>
            </a:r>
            <a:endParaRPr lang="en-US" dirty="0"/>
          </a:p>
          <a:p>
            <a:pPr lvl="0">
              <a:buFont typeface="Wingdings" pitchFamily="2" charset="2"/>
              <a:buChar char="Ø"/>
            </a:pPr>
            <a:r>
              <a:rPr lang="en-IN" b="1" dirty="0" smtClean="0"/>
              <a:t>   For </a:t>
            </a:r>
            <a:r>
              <a:rPr lang="en-IN" b="1" dirty="0"/>
              <a:t>Deployment and Packing On </a:t>
            </a:r>
            <a:r>
              <a:rPr lang="en-IN" b="1" dirty="0" smtClean="0"/>
              <a:t>Server:</a:t>
            </a:r>
            <a:endParaRPr lang="en-US" b="1" dirty="0" smtClean="0"/>
          </a:p>
          <a:p>
            <a:pPr lvl="0"/>
            <a:r>
              <a:rPr lang="en-IN" b="1" dirty="0" smtClean="0"/>
              <a:t>           </a:t>
            </a:r>
            <a:r>
              <a:rPr lang="en-IN" u="sng" dirty="0" smtClean="0">
                <a:hlinkClick r:id="rId3"/>
              </a:rPr>
              <a:t>www.developer.com</a:t>
            </a:r>
            <a:r>
              <a:rPr lang="en-US" u="sng" dirty="0"/>
              <a:t> </a:t>
            </a:r>
            <a:endParaRPr lang="en-US" u="sng" dirty="0" smtClean="0"/>
          </a:p>
          <a:p>
            <a:pPr lvl="0"/>
            <a:r>
              <a:rPr lang="en-IN" b="1" dirty="0" smtClean="0"/>
              <a:t>           </a:t>
            </a:r>
            <a:r>
              <a:rPr lang="en-IN" u="sng" dirty="0" smtClean="0">
                <a:hlinkClick r:id="rId4"/>
              </a:rPr>
              <a:t>www.15seconds.com</a:t>
            </a:r>
            <a:endParaRPr lang="en-US" dirty="0" smtClean="0"/>
          </a:p>
          <a:p>
            <a:r>
              <a:rPr lang="en-IN" b="1" dirty="0" smtClean="0"/>
              <a:t> </a:t>
            </a:r>
            <a:r>
              <a:rPr lang="en-IN" b="1" dirty="0"/>
              <a:t> </a:t>
            </a:r>
            <a:endParaRPr lang="en-US" dirty="0"/>
          </a:p>
          <a:p>
            <a:pPr lvl="0">
              <a:buFont typeface="Wingdings" pitchFamily="2" charset="2"/>
              <a:buChar char="Ø"/>
            </a:pPr>
            <a:r>
              <a:rPr lang="en-IN" b="1" dirty="0" smtClean="0"/>
              <a:t>    For </a:t>
            </a:r>
            <a:r>
              <a:rPr lang="en-IN" b="1" dirty="0"/>
              <a:t>My SQL:</a:t>
            </a:r>
            <a:endParaRPr lang="en-US" dirty="0"/>
          </a:p>
          <a:p>
            <a:r>
              <a:rPr lang="en-IN" dirty="0" smtClean="0"/>
              <a:t>           </a:t>
            </a:r>
            <a:r>
              <a:rPr lang="en-IN" u="sng" dirty="0" smtClean="0">
                <a:hlinkClick r:id="rId5"/>
              </a:rPr>
              <a:t>http://www.mysql.com/</a:t>
            </a:r>
            <a:endParaRPr lang="en-US" dirty="0" smtClean="0"/>
          </a:p>
          <a:p>
            <a:pPr lvl="0"/>
            <a:endParaRPr lang="en-US" dirty="0"/>
          </a:p>
          <a:p>
            <a:pPr lvl="0">
              <a:buFont typeface="Wingdings" pitchFamily="2" charset="2"/>
              <a:buChar char="Ø"/>
            </a:pPr>
            <a:r>
              <a:rPr lang="en-IN" b="1" dirty="0" smtClean="0"/>
              <a:t>     For </a:t>
            </a:r>
            <a:r>
              <a:rPr lang="en-IN" b="1" dirty="0"/>
              <a:t>CSS:</a:t>
            </a:r>
            <a:endParaRPr lang="en-US" dirty="0"/>
          </a:p>
          <a:p>
            <a:pPr lvl="0"/>
            <a:r>
              <a:rPr lang="en-IN" dirty="0" smtClean="0"/>
              <a:t>         </a:t>
            </a:r>
            <a:r>
              <a:rPr lang="en-IN" u="sng" dirty="0" smtClean="0">
                <a:hlinkClick r:id="rId6"/>
              </a:rPr>
              <a:t>http://cssed.sourceforge.net/</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TotalTime>
  <Words>417</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Debargha Sen</dc:creator>
  <cp:lastModifiedBy>Debargha Sen</cp:lastModifiedBy>
  <cp:revision>7</cp:revision>
  <dcterms:created xsi:type="dcterms:W3CDTF">2022-07-29T18:24:14Z</dcterms:created>
  <dcterms:modified xsi:type="dcterms:W3CDTF">2022-07-29T19:30:41Z</dcterms:modified>
</cp:coreProperties>
</file>