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7"/>
  </p:notesMasterIdLst>
  <p:sldIdLst>
    <p:sldId id="258" r:id="rId2"/>
    <p:sldId id="278" r:id="rId3"/>
    <p:sldId id="259" r:id="rId4"/>
    <p:sldId id="260" r:id="rId5"/>
    <p:sldId id="279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64" r:id="rId14"/>
    <p:sldId id="274" r:id="rId15"/>
    <p:sldId id="275" r:id="rId16"/>
    <p:sldId id="276" r:id="rId17"/>
    <p:sldId id="266" r:id="rId18"/>
    <p:sldId id="281" r:id="rId19"/>
    <p:sldId id="282" r:id="rId20"/>
    <p:sldId id="267" r:id="rId21"/>
    <p:sldId id="283" r:id="rId22"/>
    <p:sldId id="284" r:id="rId23"/>
    <p:sldId id="268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38" autoAdjust="0"/>
  </p:normalViewPr>
  <p:slideViewPr>
    <p:cSldViewPr snapToGrid="0">
      <p:cViewPr varScale="1">
        <p:scale>
          <a:sx n="90" d="100"/>
          <a:sy n="90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E4AE9-E60B-4796-8F31-6AAF5B0167AF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4BC56-0D7B-40AB-B1B2-D997CEF11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2D3-CC8E-4DC8-AD61-E0D6696E21B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4EA-C455-4875-8B48-536905B489A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C9C8-B7F3-43CA-B5EC-5B7B3BDD333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39D-EF7B-41FE-955C-5741C7B59137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E59-1E4A-40C4-9479-5E735FA72C81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0E77-5730-4BC4-95B4-DBD01D29954A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F052-5EE8-4844-AF2B-2C3A44C7B8E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3794-0AB9-40F0-8D35-507D2B1F59E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30AC-70EE-46F0-928E-EF74D2AE793A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FB82E4D-75D1-4462-B369-D3413B708F1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3D5663-8224-459A-8F7B-D2B34552503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AE449E3-6119-45F6-AEA0-97418E3FEB8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/>
            <a:endParaRPr lang="en-US" sz="2800" b="1" dirty="0">
              <a:solidFill>
                <a:schemeClr val="tx1"/>
              </a:solidFill>
              <a:latin typeface="Century Gothic"/>
            </a:endParaRPr>
          </a:p>
          <a:p>
            <a:pPr lvl="0" defTabSz="457200"/>
            <a:endParaRPr lang="en-US" sz="2800" b="1" dirty="0">
              <a:solidFill>
                <a:schemeClr val="tx1"/>
              </a:solidFill>
              <a:latin typeface="Century Gothic"/>
            </a:endParaRPr>
          </a:p>
          <a:p>
            <a:pPr lvl="0" defTabSz="457200"/>
            <a:endParaRPr lang="en-US" sz="2800" b="1" dirty="0">
              <a:solidFill>
                <a:schemeClr val="tx1"/>
              </a:solidFill>
              <a:latin typeface="Century Gothic"/>
            </a:endParaRPr>
          </a:p>
          <a:p>
            <a:pPr lvl="0" defTabSz="457200"/>
            <a:endParaRPr lang="en-US" sz="2800" b="1" dirty="0">
              <a:solidFill>
                <a:schemeClr val="tx1"/>
              </a:solidFill>
              <a:latin typeface="Century Gothic"/>
            </a:endParaRPr>
          </a:p>
          <a:p>
            <a:pPr lvl="0" defTabSz="457200"/>
            <a:endParaRPr lang="en-US" sz="2800" b="1" dirty="0">
              <a:solidFill>
                <a:schemeClr val="tx1"/>
              </a:solidFill>
              <a:latin typeface="Century Gothic"/>
            </a:endParaRPr>
          </a:p>
          <a:p>
            <a:pPr defTabSz="457200"/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Presented By:                                    Supervised By:</a:t>
            </a:r>
            <a:br>
              <a:rPr lang="en-US" sz="3600" b="1" dirty="0">
                <a:solidFill>
                  <a:schemeClr val="tx1"/>
                </a:solidFill>
                <a:latin typeface="Century Gothic"/>
              </a:rPr>
            </a:br>
            <a:r>
              <a:rPr lang="en-US" b="1" dirty="0">
                <a:solidFill>
                  <a:schemeClr val="tx1"/>
                </a:solidFill>
                <a:latin typeface="Century Gothic"/>
              </a:rPr>
              <a:t>Sourav Mandol</a:t>
            </a:r>
            <a:r>
              <a:rPr lang="en-US" dirty="0">
                <a:solidFill>
                  <a:schemeClr val="tx1"/>
                </a:solidFill>
                <a:latin typeface="Century Gothic"/>
              </a:rPr>
              <a:t>									       </a:t>
            </a:r>
            <a:r>
              <a:rPr lang="en-US" b="1" dirty="0">
                <a:solidFill>
                  <a:schemeClr val="tx1"/>
                </a:solidFill>
              </a:rPr>
              <a:t>Dr. </a:t>
            </a:r>
            <a:r>
              <a:rPr lang="en-US" b="1" dirty="0" err="1">
                <a:solidFill>
                  <a:schemeClr val="tx1"/>
                </a:solidFill>
              </a:rPr>
              <a:t>Kazi</a:t>
            </a:r>
            <a:r>
              <a:rPr lang="en-US" b="1" dirty="0">
                <a:solidFill>
                  <a:schemeClr val="tx1"/>
                </a:solidFill>
              </a:rPr>
              <a:t> Md. </a:t>
            </a:r>
            <a:r>
              <a:rPr lang="en-US" b="1" dirty="0" err="1">
                <a:solidFill>
                  <a:schemeClr val="tx1"/>
                </a:solidFill>
              </a:rPr>
              <a:t>Rokibul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Alam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r>
              <a:rPr lang="en-US" dirty="0">
                <a:solidFill>
                  <a:schemeClr val="tx1"/>
                </a:solidFill>
                <a:latin typeface="Century Gothic"/>
              </a:rPr>
              <a:t>1607044												Professor,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r>
              <a:rPr lang="en-US" dirty="0">
                <a:solidFill>
                  <a:schemeClr val="tx1"/>
                </a:solidFill>
                <a:latin typeface="Century Gothic"/>
              </a:rPr>
              <a:t>													Department of Computer  Science and  Engineering  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r>
              <a:rPr lang="en-US" b="1" dirty="0">
                <a:solidFill>
                  <a:schemeClr val="tx1"/>
                </a:solidFill>
                <a:latin typeface="Century Gothic"/>
              </a:rPr>
              <a:t>Sumon Mia</a:t>
            </a:r>
            <a:r>
              <a:rPr lang="en-US" dirty="0">
                <a:solidFill>
                  <a:schemeClr val="tx1"/>
                </a:solidFill>
                <a:latin typeface="Century Gothic"/>
              </a:rPr>
              <a:t>									              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Khulna University of  Engineering and Technology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r>
              <a:rPr lang="en-US" dirty="0">
                <a:solidFill>
                  <a:schemeClr val="tx1"/>
                </a:solidFill>
                <a:latin typeface="Century Gothic"/>
              </a:rPr>
              <a:t>1607045</a:t>
            </a:r>
          </a:p>
          <a:p>
            <a:pPr algn="just">
              <a:buNone/>
            </a:pP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A37030C-7E1C-4F30-8FD5-603179D0AEA6}"/>
              </a:ext>
            </a:extLst>
          </p:cNvPr>
          <p:cNvSpPr>
            <a:spLocks noGrp="1"/>
          </p:cNvSpPr>
          <p:nvPr/>
        </p:nvSpPr>
        <p:spPr>
          <a:xfrm>
            <a:off x="545849" y="405523"/>
            <a:ext cx="12190460" cy="120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 sz="4400" b="1" dirty="0">
                <a:solidFill>
                  <a:schemeClr val="tx1"/>
                </a:solidFill>
                <a:latin typeface="Big Shoulders Text Light" panose="020B0604020202020204" charset="0"/>
              </a:rPr>
              <a:t>An E-voting Protocol Based on Blockchain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5260F06-55B0-4498-8EA1-6E3A830F16D1}"/>
              </a:ext>
            </a:extLst>
          </p:cNvPr>
          <p:cNvSpPr>
            <a:spLocks noGrp="1"/>
          </p:cNvSpPr>
          <p:nvPr/>
        </p:nvSpPr>
        <p:spPr>
          <a:xfrm>
            <a:off x="368049" y="4298732"/>
            <a:ext cx="10384034" cy="174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12700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AF3B57C-13E6-49AB-8434-88D8390FB412}"/>
              </a:ext>
            </a:extLst>
          </p:cNvPr>
          <p:cNvSpPr txBox="1">
            <a:spLocks/>
          </p:cNvSpPr>
          <p:nvPr/>
        </p:nvSpPr>
        <p:spPr>
          <a:xfrm>
            <a:off x="9176084" y="4625586"/>
            <a:ext cx="3014376" cy="146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endParaRPr lang="en-US" sz="1800" b="0" i="0" dirty="0">
              <a:solidFill>
                <a:schemeClr val="bg1"/>
              </a:solidFill>
              <a:effectLst/>
              <a:latin typeface="Big Shoulders Text Light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8116" y="1520328"/>
            <a:ext cx="488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Course No - CSE 4000</a:t>
            </a:r>
          </a:p>
          <a:p>
            <a:pPr lvl="0"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Course Title - Thesis and Project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3A042-69AB-4625-B091-72F0E9C5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8D9C-E78B-4E89-A72D-44DD0BD8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 : Hyperledger Fabric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EE5D-F8CB-4AAB-85C1-F8BFECF7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foundation which makes the e-voting solution possible, with the use of Hyper-ledger Fabric. Hyper-ledger Fabric is a blockchain framework implementation which enables the development of blockchain information system solutions by using a modular architecture approach.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8B07F-1138-4700-A5EB-FD51189D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47" y="3355016"/>
            <a:ext cx="7660105" cy="1828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4681" y="5232361"/>
            <a:ext cx="459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Fig.2:  Hyperledger fabric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B0973-6794-4E04-A41D-69AE227A8217}"/>
              </a:ext>
            </a:extLst>
          </p:cNvPr>
          <p:cNvSpPr txBox="1"/>
          <p:nvPr/>
        </p:nvSpPr>
        <p:spPr>
          <a:xfrm>
            <a:off x="9388604" y="6122271"/>
            <a:ext cx="28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Tools[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59252-4405-4DB7-A766-03E5276C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908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8D9C-E78B-4E89-A72D-44DD0BD8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 : Micro-services Layer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EE5D-F8CB-4AAB-85C1-F8BFECF7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021" y="2572529"/>
            <a:ext cx="6463363" cy="2334126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These services performs by heading into a general objective together. These services are inter-related, but they are not inter-depended. They enable all the access to services is governed through access control and permissions determined by the responsibilities of each node type.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24BBE0-5EEE-4648-83F4-B65544C72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96368"/>
              </p:ext>
            </p:extLst>
          </p:nvPr>
        </p:nvGraphicFramePr>
        <p:xfrm>
          <a:off x="1996534" y="2572529"/>
          <a:ext cx="3081688" cy="209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688">
                  <a:extLst>
                    <a:ext uri="{9D8B030D-6E8A-4147-A177-3AD203B41FA5}">
                      <a16:colId xmlns:a16="http://schemas.microsoft.com/office/drawing/2014/main" val="3470602134"/>
                    </a:ext>
                  </a:extLst>
                </a:gridCol>
              </a:tblGrid>
              <a:tr h="523931">
                <a:tc>
                  <a:txBody>
                    <a:bodyPr/>
                    <a:lstStyle/>
                    <a:p>
                      <a:r>
                        <a:rPr lang="en-US" dirty="0"/>
                        <a:t>Layer4 : 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34019"/>
                  </a:ext>
                </a:extLst>
              </a:tr>
              <a:tr h="523931">
                <a:tc>
                  <a:txBody>
                    <a:bodyPr/>
                    <a:lstStyle/>
                    <a:p>
                      <a:r>
                        <a:rPr lang="en-US" dirty="0"/>
                        <a:t>Layer3 : Application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51394"/>
                  </a:ext>
                </a:extLst>
              </a:tr>
              <a:tr h="523931">
                <a:tc>
                  <a:txBody>
                    <a:bodyPr/>
                    <a:lstStyle/>
                    <a:p>
                      <a:r>
                        <a:rPr lang="en-US" dirty="0"/>
                        <a:t>Layer2 :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9583"/>
                  </a:ext>
                </a:extLst>
              </a:tr>
              <a:tr h="523931">
                <a:tc>
                  <a:txBody>
                    <a:bodyPr/>
                    <a:lstStyle/>
                    <a:p>
                      <a:r>
                        <a:rPr lang="en-US" dirty="0"/>
                        <a:t>Layer1 :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853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194C2B7-742F-4B48-B6E9-30B95CF01F1B}"/>
              </a:ext>
            </a:extLst>
          </p:cNvPr>
          <p:cNvSpPr/>
          <p:nvPr/>
        </p:nvSpPr>
        <p:spPr>
          <a:xfrm>
            <a:off x="1892968" y="2430379"/>
            <a:ext cx="2959768" cy="6176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9608C4-3743-46A4-87D2-7C4D24AB4BF4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852736" y="2739189"/>
            <a:ext cx="4892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7C460BB-7B18-4A83-A972-D602DC4B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4" y="2010496"/>
            <a:ext cx="1082134" cy="416850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33EF97-5E6B-40F6-A442-342470BC1B74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1323568" y="2739189"/>
            <a:ext cx="5694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5864772"/>
            <a:ext cx="334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Fig.3: Micro-services Layer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460BB-7B18-4A83-A972-D602DC4B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8" y="1977445"/>
            <a:ext cx="1082134" cy="4168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8EA379-160D-4AD9-9B9C-29FFA7C66760}"/>
              </a:ext>
            </a:extLst>
          </p:cNvPr>
          <p:cNvSpPr txBox="1"/>
          <p:nvPr/>
        </p:nvSpPr>
        <p:spPr>
          <a:xfrm>
            <a:off x="9478350" y="6141771"/>
            <a:ext cx="28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Tools[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6BEF7-56DE-41D8-8382-4F835E5F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703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8D9C-E78B-4E89-A72D-44DD0BD8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 : RESTful APIs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EE5D-F8CB-4AAB-85C1-F8BFECF7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Representational state transfer (REST) is a software architectural style that defines a set of constraints to be used for creating Web services. It enables the end-user-layer.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1D08C-7E62-48EA-A88A-7CBB871DF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3" y="3039979"/>
            <a:ext cx="6092436" cy="2624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4648" y="6053959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Fig.4: RESTful APIs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F6FA-E566-4FD2-B2EB-157E836187A6}"/>
              </a:ext>
            </a:extLst>
          </p:cNvPr>
          <p:cNvSpPr txBox="1"/>
          <p:nvPr/>
        </p:nvSpPr>
        <p:spPr>
          <a:xfrm>
            <a:off x="9451054" y="6086044"/>
            <a:ext cx="28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Tools[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D4442-17DF-4859-84B9-A24ACB87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042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08E-7D11-46B8-83C1-7EC3C0D3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Signature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D356A-B3F7-4ED8-97D8-E086A713A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9" y="3316704"/>
            <a:ext cx="462861" cy="17124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64B20B-DE35-44D3-B583-61710D640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95" y="3429000"/>
            <a:ext cx="1939838" cy="2219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8F0EEF-0653-4A58-B19D-E1D5358D2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43" y="2356597"/>
            <a:ext cx="821810" cy="1149331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31F7936-93F9-4E36-B0EC-49A18FCE7A59}"/>
              </a:ext>
            </a:extLst>
          </p:cNvPr>
          <p:cNvCxnSpPr>
            <a:stCxn id="7" idx="3"/>
            <a:endCxn id="27" idx="1"/>
          </p:cNvCxnSpPr>
          <p:nvPr/>
        </p:nvCxnSpPr>
        <p:spPr>
          <a:xfrm flipV="1">
            <a:off x="1097280" y="2931263"/>
            <a:ext cx="4730363" cy="124168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5C756F-A44E-47CA-A5ED-52F8DBAF13A2}"/>
              </a:ext>
            </a:extLst>
          </p:cNvPr>
          <p:cNvSpPr txBox="1"/>
          <p:nvPr/>
        </p:nvSpPr>
        <p:spPr>
          <a:xfrm>
            <a:off x="210701" y="2564461"/>
            <a:ext cx="13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Voter : 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394884-CF87-451F-9602-E0C0DBD02C22}"/>
              </a:ext>
            </a:extLst>
          </p:cNvPr>
          <p:cNvSpPr txBox="1"/>
          <p:nvPr/>
        </p:nvSpPr>
        <p:spPr>
          <a:xfrm>
            <a:off x="5404024" y="201994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Organizer : Bob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19BFA3-57B3-4CF1-AAFF-C0CAE119DCB7}"/>
              </a:ext>
            </a:extLst>
          </p:cNvPr>
          <p:cNvSpPr txBox="1"/>
          <p:nvPr/>
        </p:nvSpPr>
        <p:spPr>
          <a:xfrm>
            <a:off x="9959703" y="3136596"/>
            <a:ext cx="17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Inspector : Carol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142B4-6CC2-439E-8A50-48DA7BDF2BBB}"/>
              </a:ext>
            </a:extLst>
          </p:cNvPr>
          <p:cNvSpPr txBox="1"/>
          <p:nvPr/>
        </p:nvSpPr>
        <p:spPr>
          <a:xfrm>
            <a:off x="1411704" y="3736773"/>
            <a:ext cx="2013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ₐₗᵢ𝒸ₑ</a:t>
            </a:r>
            <a:r>
              <a:rPr lang="en-US" sz="2200" dirty="0">
                <a:solidFill>
                  <a:srgbClr val="FF0000"/>
                </a:solidFill>
              </a:rPr>
              <a:t>(hash(V))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6FE2BC-EB95-4E10-B70B-27BE16EE8276}"/>
              </a:ext>
            </a:extLst>
          </p:cNvPr>
          <p:cNvSpPr txBox="1"/>
          <p:nvPr/>
        </p:nvSpPr>
        <p:spPr>
          <a:xfrm>
            <a:off x="2627937" y="4588527"/>
            <a:ext cx="3877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S'</a:t>
            </a:r>
            <a:r>
              <a:rPr lang="el-GR" sz="2200" dirty="0">
                <a:solidFill>
                  <a:srgbClr val="FF0000"/>
                </a:solidFill>
              </a:rPr>
              <a:t>ᵦ</a:t>
            </a:r>
            <a:r>
              <a:rPr lang="en-US" sz="2200" dirty="0">
                <a:solidFill>
                  <a:srgbClr val="FF0000"/>
                </a:solidFill>
              </a:rPr>
              <a:t>ₒ</a:t>
            </a:r>
            <a:r>
              <a:rPr lang="el-GR" sz="2200" dirty="0">
                <a:solidFill>
                  <a:srgbClr val="FF0000"/>
                </a:solidFill>
              </a:rPr>
              <a:t>ᵦ </a:t>
            </a:r>
            <a:r>
              <a:rPr lang="en-US" sz="2200" dirty="0"/>
              <a:t>(C</a:t>
            </a:r>
            <a:r>
              <a:rPr lang="en-US" dirty="0"/>
              <a:t>ₐₗᵢ𝒸ₑ</a:t>
            </a:r>
            <a:r>
              <a:rPr lang="en-US" sz="2200" dirty="0"/>
              <a:t>(hash(V)))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E095317-2FB3-4139-A3E2-4A882F7765B0}"/>
              </a:ext>
            </a:extLst>
          </p:cNvPr>
          <p:cNvCxnSpPr>
            <a:stCxn id="27" idx="2"/>
          </p:cNvCxnSpPr>
          <p:nvPr/>
        </p:nvCxnSpPr>
        <p:spPr>
          <a:xfrm rot="5400000">
            <a:off x="3174984" y="1428224"/>
            <a:ext cx="985861" cy="514126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28F1FF-A746-48AF-94D9-D88936DFC635}"/>
              </a:ext>
            </a:extLst>
          </p:cNvPr>
          <p:cNvSpPr txBox="1"/>
          <p:nvPr/>
        </p:nvSpPr>
        <p:spPr>
          <a:xfrm>
            <a:off x="9388604" y="6050796"/>
            <a:ext cx="28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Tools[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D1A05A-4703-4AF0-A9E5-47A7AA77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7B40E-D3DA-449E-A55C-A12E57AB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Signature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4BA85-0910-4963-9CF4-34B790688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9" y="3316704"/>
            <a:ext cx="462861" cy="1712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2FE7E-5F01-455B-B8D2-B8FE9861C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95" y="3429000"/>
            <a:ext cx="1939838" cy="22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DADD9-9C8D-4E6A-9536-9280B7CBB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43" y="2356597"/>
            <a:ext cx="821810" cy="1149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F7D76-4180-4A98-A617-0A9D2B7B2898}"/>
              </a:ext>
            </a:extLst>
          </p:cNvPr>
          <p:cNvSpPr txBox="1"/>
          <p:nvPr/>
        </p:nvSpPr>
        <p:spPr>
          <a:xfrm>
            <a:off x="210701" y="2564461"/>
            <a:ext cx="13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Voter : Alice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AE300-E8C6-4308-B769-D45C6F720E35}"/>
              </a:ext>
            </a:extLst>
          </p:cNvPr>
          <p:cNvSpPr txBox="1"/>
          <p:nvPr/>
        </p:nvSpPr>
        <p:spPr>
          <a:xfrm>
            <a:off x="5404024" y="201994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Organizer : Bob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3678F-6047-4C2E-A1E9-F85D8EF2461E}"/>
              </a:ext>
            </a:extLst>
          </p:cNvPr>
          <p:cNvSpPr txBox="1"/>
          <p:nvPr/>
        </p:nvSpPr>
        <p:spPr>
          <a:xfrm>
            <a:off x="9959703" y="3136596"/>
            <a:ext cx="17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Inspector : Carol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21280-A92E-4B59-8BDB-87AFE5FFCB21}"/>
              </a:ext>
            </a:extLst>
          </p:cNvPr>
          <p:cNvSpPr txBox="1"/>
          <p:nvPr/>
        </p:nvSpPr>
        <p:spPr>
          <a:xfrm>
            <a:off x="1336548" y="3760894"/>
            <a:ext cx="3877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S'</a:t>
            </a:r>
            <a:r>
              <a:rPr lang="el-GR" sz="2200" dirty="0"/>
              <a:t>ᵦ</a:t>
            </a:r>
            <a:r>
              <a:rPr lang="en-US" sz="2200" dirty="0"/>
              <a:t>ₒ</a:t>
            </a:r>
            <a:r>
              <a:rPr lang="el-GR" sz="2200" dirty="0"/>
              <a:t>ᵦ </a:t>
            </a:r>
            <a:r>
              <a:rPr lang="en-US" sz="2200" dirty="0"/>
              <a:t>(C</a:t>
            </a:r>
            <a:r>
              <a:rPr lang="en-US" dirty="0"/>
              <a:t>ₐₗᵢ𝒸ₑ</a:t>
            </a:r>
            <a:r>
              <a:rPr lang="en-US" sz="2200" dirty="0"/>
              <a:t>(hash(V)))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DDB57-A80B-4F12-BC0B-B14F25C58356}"/>
              </a:ext>
            </a:extLst>
          </p:cNvPr>
          <p:cNvSpPr txBox="1"/>
          <p:nvPr/>
        </p:nvSpPr>
        <p:spPr>
          <a:xfrm>
            <a:off x="624771" y="5108142"/>
            <a:ext cx="3584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C'ₐₗᵢ𝒸ₑ</a:t>
            </a:r>
            <a:r>
              <a:rPr lang="en-US" sz="2200" dirty="0"/>
              <a:t>(S'</a:t>
            </a:r>
            <a:r>
              <a:rPr lang="el-GR" sz="2200" dirty="0"/>
              <a:t>ᵦ</a:t>
            </a:r>
            <a:r>
              <a:rPr lang="en-US" sz="2200" dirty="0"/>
              <a:t>ₒ</a:t>
            </a:r>
            <a:r>
              <a:rPr lang="el-GR" sz="2200" dirty="0"/>
              <a:t>ᵦ </a:t>
            </a:r>
            <a:r>
              <a:rPr lang="en-US" sz="2200" dirty="0"/>
              <a:t>(C</a:t>
            </a:r>
            <a:r>
              <a:rPr lang="en-US" dirty="0"/>
              <a:t>ₐₗᵢ𝒸ₑ</a:t>
            </a:r>
            <a:r>
              <a:rPr lang="en-US" sz="2200" dirty="0"/>
              <a:t>(hash(V))))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3C4C21C-9FBE-47D1-B0BF-1860855B3477}"/>
              </a:ext>
            </a:extLst>
          </p:cNvPr>
          <p:cNvSpPr/>
          <p:nvPr/>
        </p:nvSpPr>
        <p:spPr>
          <a:xfrm>
            <a:off x="4101202" y="5247995"/>
            <a:ext cx="577516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CDB7BB-7FC1-4E23-8831-A4E8C3B0C0C4}"/>
              </a:ext>
            </a:extLst>
          </p:cNvPr>
          <p:cNvSpPr txBox="1"/>
          <p:nvPr/>
        </p:nvSpPr>
        <p:spPr>
          <a:xfrm>
            <a:off x="4737310" y="5140274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S’</a:t>
            </a:r>
            <a:r>
              <a:rPr lang="el-GR" sz="1800" dirty="0"/>
              <a:t>ᵦ</a:t>
            </a:r>
            <a:r>
              <a:rPr lang="en-US" sz="1800" dirty="0"/>
              <a:t>ₒ</a:t>
            </a:r>
            <a:r>
              <a:rPr lang="el-GR" sz="1800" dirty="0"/>
              <a:t>ᵦ</a:t>
            </a:r>
            <a:r>
              <a:rPr lang="en-US" sz="1800" dirty="0"/>
              <a:t>(hash(v))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2380E1-859E-4840-855D-7D74FB8C40C7}"/>
              </a:ext>
            </a:extLst>
          </p:cNvPr>
          <p:cNvSpPr/>
          <p:nvPr/>
        </p:nvSpPr>
        <p:spPr>
          <a:xfrm>
            <a:off x="4737310" y="5109363"/>
            <a:ext cx="1511090" cy="538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9C08455-6CC2-468F-91AA-F1435818587A}"/>
              </a:ext>
            </a:extLst>
          </p:cNvPr>
          <p:cNvCxnSpPr>
            <a:stCxn id="7" idx="3"/>
            <a:endCxn id="21" idx="3"/>
          </p:cNvCxnSpPr>
          <p:nvPr/>
        </p:nvCxnSpPr>
        <p:spPr>
          <a:xfrm flipH="1">
            <a:off x="6574131" y="2931263"/>
            <a:ext cx="75322" cy="2393677"/>
          </a:xfrm>
          <a:prstGeom prst="curvedConnector3">
            <a:avLst>
              <a:gd name="adj1" fmla="val -3034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D2B178-31F7-497A-AC0C-56D1B2DB060F}"/>
              </a:ext>
            </a:extLst>
          </p:cNvPr>
          <p:cNvSpPr txBox="1"/>
          <p:nvPr/>
        </p:nvSpPr>
        <p:spPr>
          <a:xfrm>
            <a:off x="6975184" y="3804935"/>
            <a:ext cx="2593932" cy="66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Signature of Bob without revealing hash(v)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790E30-A3D9-434C-9313-ACFE15E2D34A}"/>
              </a:ext>
            </a:extLst>
          </p:cNvPr>
          <p:cNvSpPr txBox="1"/>
          <p:nvPr/>
        </p:nvSpPr>
        <p:spPr>
          <a:xfrm>
            <a:off x="8352284" y="6077782"/>
            <a:ext cx="28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Tools[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2A475-EA76-4A7F-9575-9461FA4B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6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 animBg="1"/>
      <p:bldP spid="21" grpId="0"/>
      <p:bldP spid="22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DAB65D37-4A68-488C-A49A-E249011D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Signature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54BC04-D4FF-4A2F-9BE1-714573BEB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9" y="3316704"/>
            <a:ext cx="462861" cy="17124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F0DB4D-8092-4837-B78F-04ADFCC3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95" y="3429000"/>
            <a:ext cx="1939838" cy="22193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B9A0567-BD79-4829-8AF2-04BD0ED43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43" y="2356597"/>
            <a:ext cx="821810" cy="114933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282A66-06E4-4CEF-A749-ED48B8BB45DC}"/>
              </a:ext>
            </a:extLst>
          </p:cNvPr>
          <p:cNvSpPr txBox="1"/>
          <p:nvPr/>
        </p:nvSpPr>
        <p:spPr>
          <a:xfrm>
            <a:off x="210701" y="2564461"/>
            <a:ext cx="13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Voter : 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F219B1-0926-4D81-9818-852281F17627}"/>
              </a:ext>
            </a:extLst>
          </p:cNvPr>
          <p:cNvSpPr txBox="1"/>
          <p:nvPr/>
        </p:nvSpPr>
        <p:spPr>
          <a:xfrm>
            <a:off x="5404024" y="201994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Organizer : Bob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D319BA-B7F1-465A-B3B4-12750DD807E7}"/>
              </a:ext>
            </a:extLst>
          </p:cNvPr>
          <p:cNvSpPr txBox="1"/>
          <p:nvPr/>
        </p:nvSpPr>
        <p:spPr>
          <a:xfrm>
            <a:off x="9959703" y="3136596"/>
            <a:ext cx="17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Inspector : Carol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D7363D-EDAD-4690-90F8-0475AA60D3C9}"/>
              </a:ext>
            </a:extLst>
          </p:cNvPr>
          <p:cNvCxnSpPr>
            <a:cxnSpLocks/>
          </p:cNvCxnSpPr>
          <p:nvPr/>
        </p:nvCxnSpPr>
        <p:spPr>
          <a:xfrm>
            <a:off x="1097280" y="4196296"/>
            <a:ext cx="8862423" cy="6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762D74-6E3B-48C6-9F9E-7864A1ED6E63}"/>
              </a:ext>
            </a:extLst>
          </p:cNvPr>
          <p:cNvSpPr txBox="1"/>
          <p:nvPr/>
        </p:nvSpPr>
        <p:spPr>
          <a:xfrm>
            <a:off x="1520996" y="3708764"/>
            <a:ext cx="2013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ₐₗᵢ𝒸ₑ</a:t>
            </a:r>
            <a:r>
              <a:rPr lang="en-US" sz="2200" dirty="0">
                <a:solidFill>
                  <a:srgbClr val="FF0000"/>
                </a:solidFill>
              </a:rPr>
              <a:t>(hash(V))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B6C8FB-4338-4B1B-8B50-51E4395D0FC1}"/>
              </a:ext>
            </a:extLst>
          </p:cNvPr>
          <p:cNvCxnSpPr>
            <a:stCxn id="34" idx="1"/>
          </p:cNvCxnSpPr>
          <p:nvPr/>
        </p:nvCxnSpPr>
        <p:spPr>
          <a:xfrm flipH="1">
            <a:off x="1097280" y="4538663"/>
            <a:ext cx="8921015" cy="9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6515CD-FFCA-45FE-AE31-1B0E234B0D56}"/>
              </a:ext>
            </a:extLst>
          </p:cNvPr>
          <p:cNvSpPr txBox="1"/>
          <p:nvPr/>
        </p:nvSpPr>
        <p:spPr>
          <a:xfrm>
            <a:off x="2660021" y="4667243"/>
            <a:ext cx="3877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S'𝒸ₐᵣₒₗ</a:t>
            </a:r>
            <a:r>
              <a:rPr lang="en-US" sz="2200" dirty="0"/>
              <a:t>(C</a:t>
            </a:r>
            <a:r>
              <a:rPr lang="en-US" dirty="0"/>
              <a:t>ₐₗᵢ𝒸ₑ</a:t>
            </a:r>
            <a:r>
              <a:rPr lang="en-US" sz="2200" dirty="0"/>
              <a:t>(hash(V)))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FEBE2A-8C91-4FF7-9E28-3E7734DF1B4E}"/>
              </a:ext>
            </a:extLst>
          </p:cNvPr>
          <p:cNvSpPr txBox="1"/>
          <p:nvPr/>
        </p:nvSpPr>
        <p:spPr>
          <a:xfrm>
            <a:off x="624771" y="5108142"/>
            <a:ext cx="3584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C'ₐₗᵢ𝒸ₑ</a:t>
            </a:r>
            <a:r>
              <a:rPr lang="en-US" sz="2200" dirty="0"/>
              <a:t>(S'𝒸ₐᵣₒₗ</a:t>
            </a:r>
            <a:r>
              <a:rPr lang="el-GR" sz="2200" dirty="0"/>
              <a:t> </a:t>
            </a:r>
            <a:r>
              <a:rPr lang="en-US" sz="2200" dirty="0"/>
              <a:t>(C</a:t>
            </a:r>
            <a:r>
              <a:rPr lang="en-US" dirty="0"/>
              <a:t>ₐₗᵢ𝒸ₑ</a:t>
            </a:r>
            <a:r>
              <a:rPr lang="en-US" sz="2200" dirty="0"/>
              <a:t>(hash(V))))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02DD7CD-1F4B-4DD5-AAF2-C92DA248BFC4}"/>
              </a:ext>
            </a:extLst>
          </p:cNvPr>
          <p:cNvSpPr/>
          <p:nvPr/>
        </p:nvSpPr>
        <p:spPr>
          <a:xfrm>
            <a:off x="4101202" y="5247995"/>
            <a:ext cx="577516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200B2E-D09A-4892-BDC1-8C44E0624D9E}"/>
              </a:ext>
            </a:extLst>
          </p:cNvPr>
          <p:cNvSpPr txBox="1"/>
          <p:nvPr/>
        </p:nvSpPr>
        <p:spPr>
          <a:xfrm>
            <a:off x="4737311" y="5108142"/>
            <a:ext cx="1939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S'𝒸ₐᵣₒₗ</a:t>
            </a:r>
            <a:r>
              <a:rPr lang="en-US" sz="2200" dirty="0"/>
              <a:t>(hash(V))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D9C8E13-A075-444C-BFFA-B6F6B97001F6}"/>
              </a:ext>
            </a:extLst>
          </p:cNvPr>
          <p:cNvSpPr/>
          <p:nvPr/>
        </p:nvSpPr>
        <p:spPr>
          <a:xfrm>
            <a:off x="4678718" y="5064315"/>
            <a:ext cx="2462464" cy="509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27EFAB-23B8-4730-9ED6-CB8DF35491D2}"/>
              </a:ext>
            </a:extLst>
          </p:cNvPr>
          <p:cNvSpPr txBox="1"/>
          <p:nvPr/>
        </p:nvSpPr>
        <p:spPr>
          <a:xfrm>
            <a:off x="6537158" y="5677438"/>
            <a:ext cx="2593932" cy="66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Signature of Carol without revealing hash(v)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70F7D39-F33A-4872-BAC2-E477BBB5FA82}"/>
              </a:ext>
            </a:extLst>
          </p:cNvPr>
          <p:cNvCxnSpPr>
            <a:stCxn id="34" idx="2"/>
            <a:endCxn id="61" idx="3"/>
          </p:cNvCxnSpPr>
          <p:nvPr/>
        </p:nvCxnSpPr>
        <p:spPr>
          <a:xfrm rot="5400000">
            <a:off x="9879148" y="4900267"/>
            <a:ext cx="361009" cy="185712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240C95-1A8E-4B8C-ACF5-9ABAA962C731}"/>
              </a:ext>
            </a:extLst>
          </p:cNvPr>
          <p:cNvSpPr txBox="1"/>
          <p:nvPr/>
        </p:nvSpPr>
        <p:spPr>
          <a:xfrm>
            <a:off x="9154737" y="6069483"/>
            <a:ext cx="28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Tools[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28841C-A9C6-4510-99D6-956CA562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6" grpId="0"/>
      <p:bldP spid="57" grpId="0" animBg="1"/>
      <p:bldP spid="59" grpId="0"/>
      <p:bldP spid="60" grpId="0" animBg="1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424191-0237-4567-AB5C-ED520281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Signature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83070-56DC-4F5F-BFA8-AE8A61D1C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9" y="3316704"/>
            <a:ext cx="462861" cy="1712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D316-F517-4FA0-BBD9-E30A0D195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95" y="3429000"/>
            <a:ext cx="1939838" cy="22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5DBB2-AE8C-4994-B3B0-2ED2A74C5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43" y="2356597"/>
            <a:ext cx="821810" cy="1149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B4C36-98CB-4C4E-AF13-3223843E8EAA}"/>
              </a:ext>
            </a:extLst>
          </p:cNvPr>
          <p:cNvSpPr txBox="1"/>
          <p:nvPr/>
        </p:nvSpPr>
        <p:spPr>
          <a:xfrm>
            <a:off x="210701" y="2564461"/>
            <a:ext cx="13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Voter : Alice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E23B0-C901-46D4-9064-36A597652B12}"/>
              </a:ext>
            </a:extLst>
          </p:cNvPr>
          <p:cNvSpPr txBox="1"/>
          <p:nvPr/>
        </p:nvSpPr>
        <p:spPr>
          <a:xfrm>
            <a:off x="5404024" y="201994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Organizer : Bob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3BB67-3FDF-4B7E-8BBC-344F03D5854D}"/>
              </a:ext>
            </a:extLst>
          </p:cNvPr>
          <p:cNvSpPr txBox="1"/>
          <p:nvPr/>
        </p:nvSpPr>
        <p:spPr>
          <a:xfrm>
            <a:off x="9959703" y="3136596"/>
            <a:ext cx="17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Inspector : Carol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7D2318-102A-40D0-A9D6-AE8A25092F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82" y="2926902"/>
            <a:ext cx="615199" cy="7796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DB2025-9B2F-40C0-9A7D-B4D5D14BF2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95" y="4639397"/>
            <a:ext cx="615199" cy="7796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A24A41-87AD-4ACA-A2A7-C988FE97282E}"/>
              </a:ext>
            </a:extLst>
          </p:cNvPr>
          <p:cNvSpPr txBox="1"/>
          <p:nvPr/>
        </p:nvSpPr>
        <p:spPr>
          <a:xfrm>
            <a:off x="2729753" y="4076997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both organizer and Inspector approves voter(allice) vote without knowing any information of vote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88ED07B-48F8-48FE-85D4-D6DB914E2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9" y="3835065"/>
            <a:ext cx="1196422" cy="1196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14548B-04BE-4A1E-91E6-2F19EC0E730A}"/>
              </a:ext>
            </a:extLst>
          </p:cNvPr>
          <p:cNvSpPr txBox="1"/>
          <p:nvPr/>
        </p:nvSpPr>
        <p:spPr>
          <a:xfrm>
            <a:off x="8558005" y="6052382"/>
            <a:ext cx="28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Tools[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327C9-BFFF-4001-851A-E531BA8C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74C5-320D-4A7A-9007-694E19C3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Mechanism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0CE3A-C2B9-4992-853D-EBE909F013FE}"/>
              </a:ext>
            </a:extLst>
          </p:cNvPr>
          <p:cNvSpPr txBox="1"/>
          <p:nvPr/>
        </p:nvSpPr>
        <p:spPr>
          <a:xfrm>
            <a:off x="1097280" y="2815390"/>
            <a:ext cx="1012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14151A"/>
                </a:solidFill>
                <a:effectLst/>
                <a:latin typeface="Binance Plex"/>
              </a:rPr>
              <a:t>The Proof of Authority model relies on a limited number of block validators and this is what makes it a highly scalable system. Blocks and transactions are verified by pre-approved participants, who act as moderators of the system.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2D9B1-C6D0-4180-81E4-249BB84120D9}"/>
              </a:ext>
            </a:extLst>
          </p:cNvPr>
          <p:cNvSpPr txBox="1"/>
          <p:nvPr/>
        </p:nvSpPr>
        <p:spPr>
          <a:xfrm>
            <a:off x="4459706" y="1981201"/>
            <a:ext cx="36012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Authority(POA)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9E43D-DB82-483E-A55F-1ADE49F3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9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61DD-7BD6-460D-B3A5-1985017A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Voting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B408-5811-4C12-AB6D-4625CDE6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the whole process into  these two following stages of voting-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 casting Stage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Voting Stage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3DE2-3281-4E45-B384-9F5955B6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1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770C-C85F-4764-94A0-FD60D470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6536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 Casting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8A4FA-ADA4-423D-8167-A8E8A0112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7" y="2856768"/>
            <a:ext cx="495829" cy="14507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EE6D9D-43D7-4A6F-A169-485EDA3E24BD}"/>
              </a:ext>
            </a:extLst>
          </p:cNvPr>
          <p:cNvCxnSpPr>
            <a:stCxn id="5" idx="3"/>
          </p:cNvCxnSpPr>
          <p:nvPr/>
        </p:nvCxnSpPr>
        <p:spPr>
          <a:xfrm flipV="1">
            <a:off x="1424386" y="3574630"/>
            <a:ext cx="1075267" cy="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5F50DE-476C-46B9-863A-8D9866ABD77F}"/>
              </a:ext>
            </a:extLst>
          </p:cNvPr>
          <p:cNvSpPr/>
          <p:nvPr/>
        </p:nvSpPr>
        <p:spPr>
          <a:xfrm>
            <a:off x="4548587" y="3204448"/>
            <a:ext cx="1210733" cy="720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User_end_layer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D0027F-C95D-4504-9F32-20985D6403EF}"/>
              </a:ext>
            </a:extLst>
          </p:cNvPr>
          <p:cNvCxnSpPr>
            <a:cxnSpLocks/>
          </p:cNvCxnSpPr>
          <p:nvPr/>
        </p:nvCxnSpPr>
        <p:spPr>
          <a:xfrm flipV="1">
            <a:off x="3710386" y="3564757"/>
            <a:ext cx="770467" cy="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CEE751F-46CD-4DBF-A3AE-61F7FE0A8184}"/>
              </a:ext>
            </a:extLst>
          </p:cNvPr>
          <p:cNvSpPr/>
          <p:nvPr/>
        </p:nvSpPr>
        <p:spPr>
          <a:xfrm>
            <a:off x="2567385" y="3240176"/>
            <a:ext cx="1075267" cy="6641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33EBA-72E8-4058-8597-B8843F82BAAB}"/>
              </a:ext>
            </a:extLst>
          </p:cNvPr>
          <p:cNvSpPr/>
          <p:nvPr/>
        </p:nvSpPr>
        <p:spPr>
          <a:xfrm rot="2629038">
            <a:off x="8625571" y="4641434"/>
            <a:ext cx="1186939" cy="1114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7ACF5-73C7-4181-95E0-B7C614B4873D}"/>
              </a:ext>
            </a:extLst>
          </p:cNvPr>
          <p:cNvSpPr txBox="1"/>
          <p:nvPr/>
        </p:nvSpPr>
        <p:spPr>
          <a:xfrm>
            <a:off x="8404874" y="4937261"/>
            <a:ext cx="156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Approved By Blind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03F06-107D-4856-AD07-53EA90D6615F}"/>
              </a:ext>
            </a:extLst>
          </p:cNvPr>
          <p:cNvCxnSpPr>
            <a:cxnSpLocks/>
          </p:cNvCxnSpPr>
          <p:nvPr/>
        </p:nvCxnSpPr>
        <p:spPr>
          <a:xfrm flipV="1">
            <a:off x="5793292" y="3564755"/>
            <a:ext cx="577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6EEE288-6358-405C-B998-72B54B4E3A15}"/>
              </a:ext>
            </a:extLst>
          </p:cNvPr>
          <p:cNvSpPr/>
          <p:nvPr/>
        </p:nvSpPr>
        <p:spPr>
          <a:xfrm>
            <a:off x="5759320" y="4865869"/>
            <a:ext cx="1540085" cy="524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 voting Stage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A777B-A72D-44CB-B119-0E8CEF0F97E7}"/>
              </a:ext>
            </a:extLst>
          </p:cNvPr>
          <p:cNvCxnSpPr>
            <a:cxnSpLocks/>
          </p:cNvCxnSpPr>
          <p:nvPr/>
        </p:nvCxnSpPr>
        <p:spPr>
          <a:xfrm flipV="1">
            <a:off x="7827549" y="3563247"/>
            <a:ext cx="577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71ED16-5C34-419E-8ABB-6B686A993AE1}"/>
              </a:ext>
            </a:extLst>
          </p:cNvPr>
          <p:cNvSpPr txBox="1"/>
          <p:nvPr/>
        </p:nvSpPr>
        <p:spPr>
          <a:xfrm>
            <a:off x="1097280" y="2135246"/>
            <a:ext cx="1011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Stage defines how voters will give their vote and how they will be approved without revealing their voting information. Proposed Voting stage block diagram is given below: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45471-ADD1-498B-BFFD-3CE0CB69F0F2}"/>
              </a:ext>
            </a:extLst>
          </p:cNvPr>
          <p:cNvSpPr txBox="1"/>
          <p:nvPr/>
        </p:nvSpPr>
        <p:spPr>
          <a:xfrm>
            <a:off x="3935857" y="6060132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Fig.5 : Block diagram of Voting Casting Stage.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73DC9-2FCB-4895-8C92-61AC577B14ED}"/>
              </a:ext>
            </a:extLst>
          </p:cNvPr>
          <p:cNvSpPr txBox="1"/>
          <p:nvPr/>
        </p:nvSpPr>
        <p:spPr>
          <a:xfrm>
            <a:off x="9659002" y="6033452"/>
            <a:ext cx="241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Voting Stages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058C1-60E2-42E4-A3C4-866EB346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2E2092-379A-454B-A25E-3B02EE59B9F4}"/>
              </a:ext>
            </a:extLst>
          </p:cNvPr>
          <p:cNvSpPr/>
          <p:nvPr/>
        </p:nvSpPr>
        <p:spPr>
          <a:xfrm>
            <a:off x="8466874" y="3245527"/>
            <a:ext cx="1740385" cy="6463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Microservices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6EEEE60-EB77-44F3-84D7-41FD7B535752}"/>
              </a:ext>
            </a:extLst>
          </p:cNvPr>
          <p:cNvSpPr/>
          <p:nvPr/>
        </p:nvSpPr>
        <p:spPr>
          <a:xfrm>
            <a:off x="6419718" y="3067548"/>
            <a:ext cx="347135" cy="96345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D790A3E-8738-4225-9836-4EBE1219B257}"/>
              </a:ext>
            </a:extLst>
          </p:cNvPr>
          <p:cNvSpPr/>
          <p:nvPr/>
        </p:nvSpPr>
        <p:spPr>
          <a:xfrm>
            <a:off x="7368301" y="3067548"/>
            <a:ext cx="284024" cy="96345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2729D1-E2B4-4F4A-B813-635225A648DB}"/>
              </a:ext>
            </a:extLst>
          </p:cNvPr>
          <p:cNvSpPr txBox="1"/>
          <p:nvPr/>
        </p:nvSpPr>
        <p:spPr>
          <a:xfrm>
            <a:off x="6273422" y="3342972"/>
            <a:ext cx="156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RESTful </a:t>
            </a:r>
          </a:p>
          <a:p>
            <a:pPr algn="ctr"/>
            <a:r>
              <a:rPr lang="en-US" sz="1400" dirty="0"/>
              <a:t>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1771B5-3A7A-45CD-823E-388C9624E60D}"/>
              </a:ext>
            </a:extLst>
          </p:cNvPr>
          <p:cNvCxnSpPr>
            <a:cxnSpLocks/>
          </p:cNvCxnSpPr>
          <p:nvPr/>
        </p:nvCxnSpPr>
        <p:spPr>
          <a:xfrm>
            <a:off x="9197509" y="4003368"/>
            <a:ext cx="0" cy="3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AB2632-9652-4567-A72D-9B52F461CB71}"/>
              </a:ext>
            </a:extLst>
          </p:cNvPr>
          <p:cNvCxnSpPr>
            <a:cxnSpLocks/>
          </p:cNvCxnSpPr>
          <p:nvPr/>
        </p:nvCxnSpPr>
        <p:spPr>
          <a:xfrm flipH="1">
            <a:off x="7652325" y="5173460"/>
            <a:ext cx="59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D183-5DF6-43D0-8D75-EA46E0D9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18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E51B-D317-4216-8A26-0DC42A99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986" y="2238704"/>
            <a:ext cx="3270110" cy="3048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</a:t>
            </a:r>
          </a:p>
          <a:p>
            <a:pPr lvl="4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</a:t>
            </a:r>
          </a:p>
          <a:p>
            <a:pPr lvl="4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signature</a:t>
            </a:r>
          </a:p>
          <a:p>
            <a:pPr lvl="4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Mechanism</a:t>
            </a:r>
          </a:p>
          <a:p>
            <a:pPr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6201" y="1988421"/>
            <a:ext cx="3352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Voting Stages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283FB-63DC-4C65-BB20-D9E304AD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115" y="6388834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6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AA2B-DE6D-462B-BD21-B143164F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Voting Stage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75C0A-5DD1-4AA5-B9DD-F2D07D44F591}"/>
              </a:ext>
            </a:extLst>
          </p:cNvPr>
          <p:cNvSpPr txBox="1"/>
          <p:nvPr/>
        </p:nvSpPr>
        <p:spPr>
          <a:xfrm>
            <a:off x="4414289" y="2101516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: All Ballots</a:t>
            </a:r>
          </a:p>
          <a:p>
            <a:r>
              <a:rPr lang="en-US" dirty="0"/>
              <a:t>Output : All valid Ballots &amp;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83EB-1DBF-4C20-9143-CBDC05C01760}"/>
              </a:ext>
            </a:extLst>
          </p:cNvPr>
          <p:cNvSpPr txBox="1"/>
          <p:nvPr/>
        </p:nvSpPr>
        <p:spPr>
          <a:xfrm>
            <a:off x="1097281" y="3007894"/>
            <a:ext cx="550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  </a:t>
            </a:r>
            <a:r>
              <a:rPr lang="en-US" dirty="0">
                <a:solidFill>
                  <a:schemeClr val="accent3"/>
                </a:solidFill>
              </a:rPr>
              <a:t>for each b ∈ Ballots do</a:t>
            </a:r>
          </a:p>
          <a:p>
            <a:r>
              <a:rPr lang="en-US" dirty="0"/>
              <a:t>2:   </a:t>
            </a:r>
            <a:r>
              <a:rPr lang="en-US" dirty="0">
                <a:solidFill>
                  <a:schemeClr val="accent3"/>
                </a:solidFill>
              </a:rPr>
              <a:t>if </a:t>
            </a:r>
            <a:r>
              <a:rPr lang="en-US" dirty="0" err="1">
                <a:solidFill>
                  <a:schemeClr val="accent3"/>
                </a:solidFill>
              </a:rPr>
              <a:t>isCorrectF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ormat</a:t>
            </a:r>
            <a:r>
              <a:rPr lang="en-US" dirty="0">
                <a:solidFill>
                  <a:schemeClr val="accent3"/>
                </a:solidFill>
              </a:rPr>
              <a:t>(b) &amp; </a:t>
            </a:r>
            <a:r>
              <a:rPr lang="en-US" dirty="0" err="1">
                <a:solidFill>
                  <a:schemeClr val="accent3"/>
                </a:solidFill>
              </a:rPr>
              <a:t>hasAllSignature</a:t>
            </a:r>
            <a:r>
              <a:rPr lang="en-US" dirty="0">
                <a:solidFill>
                  <a:schemeClr val="accent3"/>
                </a:solidFill>
              </a:rPr>
              <a:t>(b) &amp; 	</a:t>
            </a:r>
            <a:r>
              <a:rPr lang="en-US" dirty="0" err="1">
                <a:solidFill>
                  <a:schemeClr val="accent3"/>
                </a:solidFill>
              </a:rPr>
              <a:t>isCastOnT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ime</a:t>
            </a:r>
            <a:r>
              <a:rPr lang="en-US" dirty="0">
                <a:solidFill>
                  <a:schemeClr val="accent3"/>
                </a:solidFill>
              </a:rPr>
              <a:t>(b) &amp; </a:t>
            </a:r>
            <a:r>
              <a:rPr lang="en-US" dirty="0" err="1">
                <a:solidFill>
                  <a:schemeClr val="accent3"/>
                </a:solidFill>
              </a:rPr>
              <a:t>hasNotBeenCounted</a:t>
            </a:r>
            <a:r>
              <a:rPr lang="en-US" dirty="0">
                <a:solidFill>
                  <a:schemeClr val="accent3"/>
                </a:solidFill>
              </a:rPr>
              <a:t>(b) 	then-</a:t>
            </a:r>
          </a:p>
          <a:p>
            <a:r>
              <a:rPr lang="en-US" dirty="0"/>
              <a:t>3:  </a:t>
            </a:r>
            <a:r>
              <a:rPr lang="en-US" dirty="0" err="1">
                <a:solidFill>
                  <a:schemeClr val="accent3"/>
                </a:solidFill>
              </a:rPr>
              <a:t>ValidBallots</a:t>
            </a:r>
            <a:r>
              <a:rPr lang="en-US" dirty="0">
                <a:solidFill>
                  <a:schemeClr val="accent3"/>
                </a:solidFill>
              </a:rPr>
              <a:t> ← </a:t>
            </a:r>
            <a:r>
              <a:rPr lang="en-US" dirty="0" err="1">
                <a:solidFill>
                  <a:schemeClr val="accent3"/>
                </a:solidFill>
              </a:rPr>
              <a:t>ValidBallots</a:t>
            </a:r>
            <a:r>
              <a:rPr lang="en-US" dirty="0">
                <a:solidFill>
                  <a:schemeClr val="accent3"/>
                </a:solidFill>
              </a:rPr>
              <a:t> ∪ {b} </a:t>
            </a:r>
          </a:p>
          <a:p>
            <a:r>
              <a:rPr lang="en-US" dirty="0"/>
              <a:t>4:  </a:t>
            </a:r>
            <a:r>
              <a:rPr lang="en-US" dirty="0">
                <a:solidFill>
                  <a:schemeClr val="accent3"/>
                </a:solidFill>
              </a:rPr>
              <a:t>end if</a:t>
            </a:r>
          </a:p>
          <a:p>
            <a:r>
              <a:rPr lang="en-US" dirty="0"/>
              <a:t>5:  </a:t>
            </a:r>
            <a:r>
              <a:rPr lang="en-US" dirty="0">
                <a:solidFill>
                  <a:schemeClr val="accent3"/>
                </a:solidFill>
              </a:rPr>
              <a:t>end for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17387-4CDC-490A-BBFF-F89545B9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1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F8AC-43A0-4B67-AB6C-6464602C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Working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83B1-49FE-4284-A0F1-22962846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have done these following steps-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Hyperledger Fabric rather than Ethereum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Vote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 casting (hash transaction)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CD67D-B8DA-49CF-A30D-73C639FA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4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A9D2-DE1B-46CF-97DD-A9017BBC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35BF-F6C8-4B79-842A-F59602E6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do these following progress-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Blind signature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Authority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 Counting Process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CF5D2-D304-4152-98A8-42ABEADA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8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4638-8025-4CCF-AB29-DE498B44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7358-7263-4E21-B405-FE5AE490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Ballot Collision:</a:t>
            </a:r>
          </a:p>
          <a:p>
            <a:pPr lvl="6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Ballots are identified by the choice code and the random string in the voting string. If it happens that different voters produce the same string, a collision occurs and one of the two ballots will be invalid. According to the Birthday Attack, for 128-bit voting strings, the probability that collisions occur is less than 10−18. </a:t>
            </a:r>
          </a:p>
          <a:p>
            <a:r>
              <a:rPr lang="en-US" sz="2000" dirty="0"/>
              <a:t>Resisting Coercion:</a:t>
            </a:r>
          </a:p>
          <a:p>
            <a:pPr lvl="6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Voters can be forced by politically to cast their vote for a fixed candidate. Then it’s quite impossible to make a neutral election.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94-B13A-4CFB-A461-349BAF9C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6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DB56-D2E5-48A1-85FD-990CD378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D61A-FF8C-4344-8559-10F4EB9C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Liu, Yi, and Qi Wang. "An E-voting Protocol Based on Blockchain."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IACR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Cryptol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ePrint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Arch.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2017 (2017).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Mukherjee,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Prodipta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Promit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 Hyper-ledger Fabric Framework as a Service for Improved Quality E-voting System."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 Region 10 Symposium (TENSYMP)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2020.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[3] Ma,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Xiaoyu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et al. "A Blockchain Voting System Based on the Feedback Mechanism and Wilson Score." Information 11.12 (2020).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[4]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Khan, Kashif Mehboob, Junaid Arshad, and Muhammad Mubashir Khan. "Secure digital voting system based 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technology."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Electronic Government Research (IJEGR)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14.1 (2018): 53-62.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EE089-0C6A-4EE9-B7F3-D88C8B54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ngItem_1519164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50824" y="1712969"/>
            <a:ext cx="5524500" cy="30099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2E03B-CF1E-48FC-B2BA-9365817C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08E-7D11-46B8-83C1-7EC3C0D3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856D-3BC7-437A-8C0E-368E8FFA7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Blockchain based E-voting technology provides a platform for creating a highly secure,decentralized, anonymized, yet auditable chain of voting, used presently in cryptocurrency systems.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technology doesn’t entirely replace the voting system rather integrates within a current         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FEFC-5088-42F9-9E64-FC6D462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3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08E-7D11-46B8-83C1-7EC3C0D3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856D-3BC7-437A-8C0E-368E8FFA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distributed, immutable, incontrovertible, public ledger. That’s why this technology gives this following extra features: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 Single Point of Failure.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Distributed Control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Prevent Tempering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Mining &amp; Consensus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Dependability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13F5A-0AE7-4E8F-9F98-DF917F95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9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233C-A35D-4E6F-994C-780C4065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6CA4-73CC-4DD7-B63A-7168C21CA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639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Liu, Yi, and Qi Wang proposed a e-voting system with public blockchain with blind signature.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Privacy was gained by their proposal but a permission less network can be dangerous. [1]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Xiaoyu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proposed a feed back mechanism based e-voting system with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blockchain.But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sometimes feedback can be malicious or feedback can be come from fraud node. [3]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Mukherjee,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Prodipta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Promit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proposed a e-voting system with Hyperledger fabric framework.[2]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Khan, Kashif Mehboob, Junaid Arshad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proposed an Ethereum based e-voting system.[4]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A01AD-AC5C-4BF7-80C3-123B7BD2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3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08E-7D11-46B8-83C1-7EC3C0D3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856D-3BC7-437A-8C0E-368E8FFA7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5801"/>
            <a:ext cx="10058400" cy="3760891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the dependency on TTP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(Trusted Third party).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Auditability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Whole process will be recorded on blockchain.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Only voters can know the information of their own vote.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Due to the transparency of blockchain, the whole procedure is open to 				the public. This leads to more fairness and validity.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5.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Verifiability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Each voter will  able to verify individual voting procedure.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307E2-BDC5-4DBE-A744-580B640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08E-7D11-46B8-83C1-7EC3C0D3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856D-3BC7-437A-8C0E-368E8FFA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proposal is not to change the whole voting system but integrating these new following techniques with the existing voting system-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Blockchain Based Network </a:t>
            </a:r>
            <a:r>
              <a:rPr lang="en-US" dirty="0">
                <a:solidFill>
                  <a:schemeClr val="tx1"/>
                </a:solidFill>
              </a:rPr>
              <a:t>(For transparent and decentralized network)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Hyperledger Fabric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Blind Signature </a:t>
            </a:r>
            <a:r>
              <a:rPr lang="en-US" dirty="0">
                <a:solidFill>
                  <a:schemeClr val="tx1"/>
                </a:solidFill>
              </a:rPr>
              <a:t>(For confirming voters and their votes)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Consensus  Mechanism </a:t>
            </a:r>
            <a:r>
              <a:rPr lang="en-US" dirty="0">
                <a:solidFill>
                  <a:schemeClr val="tx1"/>
                </a:solidFill>
              </a:rPr>
              <a:t>(For getting final feedback)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Proof of Authority(POA)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5FE405B5-E4FA-4899-9573-22FB95DA3A09}"/>
              </a:ext>
            </a:extLst>
          </p:cNvPr>
          <p:cNvSpPr/>
          <p:nvPr/>
        </p:nvSpPr>
        <p:spPr>
          <a:xfrm>
            <a:off x="1628270" y="3445041"/>
            <a:ext cx="280737" cy="3208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083AD6EE-0F80-4A97-B232-022C89221BC4}"/>
              </a:ext>
            </a:extLst>
          </p:cNvPr>
          <p:cNvSpPr/>
          <p:nvPr/>
        </p:nvSpPr>
        <p:spPr>
          <a:xfrm>
            <a:off x="1628270" y="4942302"/>
            <a:ext cx="280737" cy="3208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6337-CD42-44D4-9C74-97074C18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32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08E-7D11-46B8-83C1-7EC3C0D3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18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856D-3BC7-437A-8C0E-368E8FFA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proposed Hyperledger Fabric as FAAS (Framework As  A Service). This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these 3 following stages: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Hyper-ledger Fabric Framework </a:t>
            </a:r>
          </a:p>
          <a:p>
            <a:pPr lvl="5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Micro-services Layer </a:t>
            </a:r>
          </a:p>
          <a:p>
            <a:pPr lvl="5">
              <a:buClr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APIs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0AD11-D6C2-40C2-ADAA-4356A86CEB7C}"/>
              </a:ext>
            </a:extLst>
          </p:cNvPr>
          <p:cNvSpPr txBox="1"/>
          <p:nvPr/>
        </p:nvSpPr>
        <p:spPr>
          <a:xfrm>
            <a:off x="9388604" y="6026982"/>
            <a:ext cx="28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Tools[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030F0-75BA-40CF-8E3A-3DDD5C11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7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08E-7D11-46B8-83C1-7EC3C0D3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18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9831E-40FC-4457-9101-1CD5990B9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5" y="2868579"/>
            <a:ext cx="1216743" cy="1510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77D02E-AE66-4494-8D08-3AE126CEFEBF}"/>
              </a:ext>
            </a:extLst>
          </p:cNvPr>
          <p:cNvSpPr/>
          <p:nvPr/>
        </p:nvSpPr>
        <p:spPr>
          <a:xfrm>
            <a:off x="1292946" y="4481593"/>
            <a:ext cx="3272589" cy="1748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8B2AAE-2A7D-439E-A43E-EE4B94333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76" y="1963255"/>
            <a:ext cx="3004662" cy="3392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EB3A63-AF16-41AF-B62E-A37303499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02" y="1949596"/>
            <a:ext cx="1480545" cy="3392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859EEA-4D3A-4993-8790-C275825D4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95" y="2027854"/>
            <a:ext cx="2034716" cy="3316429"/>
          </a:xfrm>
          <a:prstGeom prst="rect">
            <a:avLst/>
          </a:prstGeom>
        </p:spPr>
      </p:pic>
      <p:sp>
        <p:nvSpPr>
          <p:cNvPr id="23" name="Arrow: Quad 22">
            <a:extLst>
              <a:ext uri="{FF2B5EF4-FFF2-40B4-BE49-F238E27FC236}">
                <a16:creationId xmlns:a16="http://schemas.microsoft.com/office/drawing/2014/main" id="{AF36EADA-F7CD-4F34-BC6B-9323FB09E960}"/>
              </a:ext>
            </a:extLst>
          </p:cNvPr>
          <p:cNvSpPr/>
          <p:nvPr/>
        </p:nvSpPr>
        <p:spPr>
          <a:xfrm>
            <a:off x="7500500" y="2868579"/>
            <a:ext cx="2259868" cy="2306780"/>
          </a:xfrm>
          <a:prstGeom prst="quad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A36ED-688E-4236-9545-D7D21CBC73AC}"/>
              </a:ext>
            </a:extLst>
          </p:cNvPr>
          <p:cNvSpPr txBox="1"/>
          <p:nvPr/>
        </p:nvSpPr>
        <p:spPr>
          <a:xfrm>
            <a:off x="2501387" y="5366091"/>
            <a:ext cx="2307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 Framework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EDCD091-52E5-4CCD-B7A2-3F138F67EE9F}"/>
              </a:ext>
            </a:extLst>
          </p:cNvPr>
          <p:cNvSpPr/>
          <p:nvPr/>
        </p:nvSpPr>
        <p:spPr>
          <a:xfrm>
            <a:off x="1476409" y="3429001"/>
            <a:ext cx="45666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ABEEE89-0FD9-4C24-B263-5B51A765BC51}"/>
              </a:ext>
            </a:extLst>
          </p:cNvPr>
          <p:cNvSpPr/>
          <p:nvPr/>
        </p:nvSpPr>
        <p:spPr>
          <a:xfrm>
            <a:off x="5218619" y="3535325"/>
            <a:ext cx="466752" cy="210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F6364B-FD5C-40B7-A0F1-0FF87619A323}"/>
              </a:ext>
            </a:extLst>
          </p:cNvPr>
          <p:cNvSpPr txBox="1"/>
          <p:nvPr/>
        </p:nvSpPr>
        <p:spPr>
          <a:xfrm>
            <a:off x="5819268" y="5352509"/>
            <a:ext cx="16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Micro-services Layer 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F1B887-4359-42BA-9613-1D3505CDA41F}"/>
              </a:ext>
            </a:extLst>
          </p:cNvPr>
          <p:cNvSpPr txBox="1"/>
          <p:nvPr/>
        </p:nvSpPr>
        <p:spPr>
          <a:xfrm>
            <a:off x="10322516" y="5413480"/>
            <a:ext cx="1256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End-User-Layer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349FF7-01CC-4622-82FE-8A9B6B58222B}"/>
              </a:ext>
            </a:extLst>
          </p:cNvPr>
          <p:cNvSpPr txBox="1"/>
          <p:nvPr/>
        </p:nvSpPr>
        <p:spPr>
          <a:xfrm>
            <a:off x="1476409" y="5722352"/>
            <a:ext cx="8363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A top level architectural design of a E-voting system using Hyper-ledger Fabric based Framework as a Service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561A1-FE93-47A0-9D36-36FEB0F79DAE}"/>
              </a:ext>
            </a:extLst>
          </p:cNvPr>
          <p:cNvSpPr txBox="1"/>
          <p:nvPr/>
        </p:nvSpPr>
        <p:spPr>
          <a:xfrm>
            <a:off x="9497355" y="6083583"/>
            <a:ext cx="2803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Security Tools[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17D51-ADC8-4682-A947-F61555DF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324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{24546B1E-73CA-42BF-897F-119FF78CE1C2}tf56160789_win32</Template>
  <TotalTime>1096</TotalTime>
  <Words>1459</Words>
  <Application>Microsoft Office PowerPoint</Application>
  <PresentationFormat>Widescreen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Big Shoulders Text Light</vt:lpstr>
      <vt:lpstr>Binance Plex</vt:lpstr>
      <vt:lpstr>Blinker SemiBold</vt:lpstr>
      <vt:lpstr>Bookman Old Style</vt:lpstr>
      <vt:lpstr>Calibri</vt:lpstr>
      <vt:lpstr>Century Gothic</vt:lpstr>
      <vt:lpstr>Franklin Gothic Book</vt:lpstr>
      <vt:lpstr>Times New Roman</vt:lpstr>
      <vt:lpstr>Wingdings</vt:lpstr>
      <vt:lpstr>1_RetrospectVTI</vt:lpstr>
      <vt:lpstr>PowerPoint Presentation</vt:lpstr>
      <vt:lpstr>Outline</vt:lpstr>
      <vt:lpstr>Introduction</vt:lpstr>
      <vt:lpstr>Motivation</vt:lpstr>
      <vt:lpstr>Related Works</vt:lpstr>
      <vt:lpstr>Objectives</vt:lpstr>
      <vt:lpstr>Required Security Tools</vt:lpstr>
      <vt:lpstr>Hyperledger Fabric</vt:lpstr>
      <vt:lpstr>Hyperledger Fabric</vt:lpstr>
      <vt:lpstr>  Hyperledger Fabric : Hyperledger Fabric Framework</vt:lpstr>
      <vt:lpstr>   Hyperledger Fabric : Micro-services Layer </vt:lpstr>
      <vt:lpstr>    Hyperledger Fabric : RESTful APIs Layer</vt:lpstr>
      <vt:lpstr>Blind Signature</vt:lpstr>
      <vt:lpstr>Blind Signature</vt:lpstr>
      <vt:lpstr>Blind Signature</vt:lpstr>
      <vt:lpstr>Blind Signature</vt:lpstr>
      <vt:lpstr>Consensus Mechanism</vt:lpstr>
      <vt:lpstr>Proposed Voting Stages</vt:lpstr>
      <vt:lpstr>Vote Casting Stage</vt:lpstr>
      <vt:lpstr>Post Voting Stage</vt:lpstr>
      <vt:lpstr>Working Progress</vt:lpstr>
      <vt:lpstr>Remaining Works</vt:lpstr>
      <vt:lpstr>Challenges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sourav Mandol</dc:creator>
  <cp:lastModifiedBy>sourav Mandol</cp:lastModifiedBy>
  <cp:revision>88</cp:revision>
  <dcterms:created xsi:type="dcterms:W3CDTF">2021-01-30T09:12:56Z</dcterms:created>
  <dcterms:modified xsi:type="dcterms:W3CDTF">2021-02-02T03:03:23Z</dcterms:modified>
</cp:coreProperties>
</file>