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2" r:id="rId5"/>
    <p:sldId id="264" r:id="rId6"/>
    <p:sldId id="265" r:id="rId7"/>
    <p:sldId id="261" r:id="rId8"/>
    <p:sldId id="260"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607"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isin McPhillips" userId="5464169ef79c6a16" providerId="LiveId" clId="{C632F951-35D2-48DC-ACBE-678BA37D0987}"/>
    <pc:docChg chg="modSld sldOrd">
      <pc:chgData name="Roisin McPhillips" userId="5464169ef79c6a16" providerId="LiveId" clId="{C632F951-35D2-48DC-ACBE-678BA37D0987}" dt="2021-11-09T14:05:02.115" v="4"/>
      <pc:docMkLst>
        <pc:docMk/>
      </pc:docMkLst>
      <pc:sldChg chg="modSp mod">
        <pc:chgData name="Roisin McPhillips" userId="5464169ef79c6a16" providerId="LiveId" clId="{C632F951-35D2-48DC-ACBE-678BA37D0987}" dt="2021-11-09T13:32:47.422" v="0" actId="20577"/>
        <pc:sldMkLst>
          <pc:docMk/>
          <pc:sldMk cId="2179685813" sldId="256"/>
        </pc:sldMkLst>
        <pc:spChg chg="mod">
          <ac:chgData name="Roisin McPhillips" userId="5464169ef79c6a16" providerId="LiveId" clId="{C632F951-35D2-48DC-ACBE-678BA37D0987}" dt="2021-11-09T13:32:47.422" v="0" actId="20577"/>
          <ac:spMkLst>
            <pc:docMk/>
            <pc:sldMk cId="2179685813" sldId="256"/>
            <ac:spMk id="3" creationId="{EA8B96C4-357F-494B-A78A-1000DCE9C53A}"/>
          </ac:spMkLst>
        </pc:spChg>
      </pc:sldChg>
      <pc:sldChg chg="ord">
        <pc:chgData name="Roisin McPhillips" userId="5464169ef79c6a16" providerId="LiveId" clId="{C632F951-35D2-48DC-ACBE-678BA37D0987}" dt="2021-11-09T14:05:02.115" v="4"/>
        <pc:sldMkLst>
          <pc:docMk/>
          <pc:sldMk cId="2166920466" sldId="259"/>
        </pc:sldMkLst>
      </pc:sldChg>
      <pc:sldChg chg="ord">
        <pc:chgData name="Roisin McPhillips" userId="5464169ef79c6a16" providerId="LiveId" clId="{C632F951-35D2-48DC-ACBE-678BA37D0987}" dt="2021-11-09T14:04:42.195" v="2"/>
        <pc:sldMkLst>
          <pc:docMk/>
          <pc:sldMk cId="2436169207" sldId="262"/>
        </pc:sldMkLst>
      </pc:sldChg>
      <pc:sldChg chg="ord">
        <pc:chgData name="Roisin McPhillips" userId="5464169ef79c6a16" providerId="LiveId" clId="{C632F951-35D2-48DC-ACBE-678BA37D0987}" dt="2021-11-09T14:04:42.195" v="2"/>
        <pc:sldMkLst>
          <pc:docMk/>
          <pc:sldMk cId="3832683554" sldId="264"/>
        </pc:sldMkLst>
      </pc:sldChg>
      <pc:sldChg chg="ord">
        <pc:chgData name="Roisin McPhillips" userId="5464169ef79c6a16" providerId="LiveId" clId="{C632F951-35D2-48DC-ACBE-678BA37D0987}" dt="2021-11-09T14:04:42.195" v="2"/>
        <pc:sldMkLst>
          <pc:docMk/>
          <pc:sldMk cId="3667559654" sldId="265"/>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11/9/2021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959B-E8E7-4234-B442-3804DDC80276}"/>
              </a:ext>
            </a:extLst>
          </p:cNvPr>
          <p:cNvSpPr>
            <a:spLocks noGrp="1"/>
          </p:cNvSpPr>
          <p:nvPr>
            <p:ph type="ctrTitle"/>
          </p:nvPr>
        </p:nvSpPr>
        <p:spPr/>
        <p:txBody>
          <a:bodyPr/>
          <a:lstStyle/>
          <a:p>
            <a:r>
              <a:rPr lang="en-US" dirty="0"/>
              <a:t>Dash Warning </a:t>
            </a:r>
            <a:endParaRPr lang="en-GB" dirty="0"/>
          </a:p>
        </p:txBody>
      </p:sp>
      <p:sp>
        <p:nvSpPr>
          <p:cNvPr id="3" name="Subtitle 2">
            <a:extLst>
              <a:ext uri="{FF2B5EF4-FFF2-40B4-BE49-F238E27FC236}">
                <a16:creationId xmlns:a16="http://schemas.microsoft.com/office/drawing/2014/main" id="{EA8B96C4-357F-494B-A78A-1000DCE9C53A}"/>
              </a:ext>
            </a:extLst>
          </p:cNvPr>
          <p:cNvSpPr>
            <a:spLocks noGrp="1"/>
          </p:cNvSpPr>
          <p:nvPr>
            <p:ph type="subTitle" idx="1"/>
          </p:nvPr>
        </p:nvSpPr>
        <p:spPr/>
        <p:txBody>
          <a:bodyPr/>
          <a:lstStyle/>
          <a:p>
            <a:r>
              <a:rPr lang="en-US" dirty="0"/>
              <a:t>Group Name: </a:t>
            </a:r>
            <a:r>
              <a:rPr lang="en-US" b="1" dirty="0"/>
              <a:t>AutoTek</a:t>
            </a:r>
          </a:p>
          <a:p>
            <a:r>
              <a:rPr lang="en-US" dirty="0"/>
              <a:t>Roisin McPhillips</a:t>
            </a:r>
            <a:r>
              <a:rPr lang="en-GB" dirty="0"/>
              <a:t>, Kingsley </a:t>
            </a:r>
            <a:r>
              <a:rPr lang="en-GB" dirty="0" err="1"/>
              <a:t>Osemwenkhae</a:t>
            </a:r>
            <a:r>
              <a:rPr lang="en-GB" dirty="0"/>
              <a:t>, Aisling Smith, Yahya </a:t>
            </a:r>
            <a:r>
              <a:rPr lang="en-GB" dirty="0" err="1"/>
              <a:t>Angawi</a:t>
            </a:r>
            <a:endParaRPr lang="en-US" dirty="0"/>
          </a:p>
          <a:p>
            <a:endParaRPr lang="en-GB" dirty="0"/>
          </a:p>
        </p:txBody>
      </p:sp>
    </p:spTree>
    <p:extLst>
      <p:ext uri="{BB962C8B-B14F-4D97-AF65-F5344CB8AC3E}">
        <p14:creationId xmlns:p14="http://schemas.microsoft.com/office/powerpoint/2010/main" val="217968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8776-D01C-42DB-9F06-C224025A818F}"/>
              </a:ext>
            </a:extLst>
          </p:cNvPr>
          <p:cNvSpPr>
            <a:spLocks noGrp="1"/>
          </p:cNvSpPr>
          <p:nvPr>
            <p:ph type="title"/>
          </p:nvPr>
        </p:nvSpPr>
        <p:spPr/>
        <p:txBody>
          <a:bodyPr>
            <a:normAutofit fontScale="90000"/>
          </a:bodyPr>
          <a:lstStyle/>
          <a:p>
            <a:r>
              <a:rPr lang="en-US" b="0" i="0" dirty="0">
                <a:solidFill>
                  <a:srgbClr val="333333"/>
                </a:solidFill>
                <a:effectLst/>
                <a:latin typeface="-apple-system"/>
              </a:rPr>
              <a:t>Names &amp; roles of each team member</a:t>
            </a:r>
            <a:br>
              <a:rPr lang="en-US" b="0" i="0" dirty="0">
                <a:solidFill>
                  <a:srgbClr val="333333"/>
                </a:solidFill>
                <a:effectLst/>
                <a:latin typeface="-apple-system"/>
              </a:rPr>
            </a:br>
            <a:endParaRPr lang="en-GB" dirty="0"/>
          </a:p>
        </p:txBody>
      </p:sp>
      <p:sp>
        <p:nvSpPr>
          <p:cNvPr id="3" name="Content Placeholder 2">
            <a:extLst>
              <a:ext uri="{FF2B5EF4-FFF2-40B4-BE49-F238E27FC236}">
                <a16:creationId xmlns:a16="http://schemas.microsoft.com/office/drawing/2014/main" id="{C37C485C-4FAF-4582-9D4E-95AEAA983658}"/>
              </a:ext>
            </a:extLst>
          </p:cNvPr>
          <p:cNvSpPr>
            <a:spLocks noGrp="1"/>
          </p:cNvSpPr>
          <p:nvPr>
            <p:ph idx="1"/>
          </p:nvPr>
        </p:nvSpPr>
        <p:spPr/>
        <p:txBody>
          <a:bodyPr>
            <a:normAutofit lnSpcReduction="10000"/>
          </a:bodyPr>
          <a:lstStyle/>
          <a:p>
            <a:pPr algn="l"/>
            <a:r>
              <a:rPr lang="en-US" sz="1700" b="1" i="0" dirty="0">
                <a:solidFill>
                  <a:srgbClr val="000000"/>
                </a:solidFill>
                <a:effectLst/>
                <a:latin typeface="Arial" panose="020B0604020202020204" pitchFamily="34" charset="0"/>
              </a:rPr>
              <a:t>Roisin McPhillips</a:t>
            </a:r>
          </a:p>
          <a:p>
            <a:pPr algn="l"/>
            <a:r>
              <a:rPr lang="en-US" sz="1700" b="1" i="0" dirty="0">
                <a:solidFill>
                  <a:srgbClr val="000000"/>
                </a:solidFill>
                <a:effectLst/>
                <a:latin typeface="Arial" panose="020B0604020202020204" pitchFamily="34" charset="0"/>
              </a:rPr>
              <a:t>Team Roles:</a:t>
            </a:r>
            <a:r>
              <a:rPr lang="en-US" sz="1700" b="0" i="0" dirty="0">
                <a:solidFill>
                  <a:srgbClr val="000000"/>
                </a:solidFill>
                <a:effectLst/>
                <a:latin typeface="Arial" panose="020B0604020202020204" pitchFamily="34" charset="0"/>
              </a:rPr>
              <a:t> Lead Frontend Developer, Backend Assist, GitHub Control Master &amp; Team </a:t>
            </a:r>
            <a:r>
              <a:rPr lang="en-US" sz="1700" b="0" i="0" dirty="0" err="1">
                <a:solidFill>
                  <a:srgbClr val="000000"/>
                </a:solidFill>
                <a:effectLst/>
                <a:latin typeface="Arial" panose="020B0604020202020204" pitchFamily="34" charset="0"/>
              </a:rPr>
              <a:t>Mahara</a:t>
            </a:r>
            <a:r>
              <a:rPr lang="en-US" sz="1700" b="0" i="0" dirty="0">
                <a:solidFill>
                  <a:srgbClr val="000000"/>
                </a:solidFill>
                <a:effectLst/>
                <a:latin typeface="Arial" panose="020B0604020202020204" pitchFamily="34" charset="0"/>
              </a:rPr>
              <a:t> Management</a:t>
            </a:r>
          </a:p>
          <a:p>
            <a:pPr algn="l"/>
            <a:r>
              <a:rPr lang="en-US" sz="1700" b="1" i="0" dirty="0">
                <a:solidFill>
                  <a:srgbClr val="000000"/>
                </a:solidFill>
                <a:effectLst/>
                <a:latin typeface="Arial" panose="020B0604020202020204" pitchFamily="34" charset="0"/>
              </a:rPr>
              <a:t>Aisling Smith</a:t>
            </a:r>
          </a:p>
          <a:p>
            <a:pPr algn="l"/>
            <a:r>
              <a:rPr lang="en-US" sz="1700" b="1" i="0" dirty="0">
                <a:solidFill>
                  <a:srgbClr val="000000"/>
                </a:solidFill>
                <a:effectLst/>
                <a:latin typeface="Arial" panose="020B0604020202020204" pitchFamily="34" charset="0"/>
              </a:rPr>
              <a:t>Team Roles:</a:t>
            </a:r>
            <a:r>
              <a:rPr lang="en-US" sz="1700" b="0" i="0" dirty="0">
                <a:solidFill>
                  <a:srgbClr val="000000"/>
                </a:solidFill>
                <a:effectLst/>
                <a:latin typeface="Arial" panose="020B0604020202020204" pitchFamily="34" charset="0"/>
              </a:rPr>
              <a:t> Lead Tester, Frontend support &amp; Documentation</a:t>
            </a:r>
          </a:p>
          <a:p>
            <a:pPr algn="l"/>
            <a:r>
              <a:rPr lang="en-GB" sz="1700" b="1" i="0" dirty="0">
                <a:solidFill>
                  <a:srgbClr val="000000"/>
                </a:solidFill>
                <a:effectLst/>
                <a:latin typeface="Arial" panose="020B0604020202020204" pitchFamily="34" charset="0"/>
              </a:rPr>
              <a:t>Yahya </a:t>
            </a:r>
            <a:r>
              <a:rPr lang="en-GB" sz="1700" b="1" i="0" dirty="0" err="1">
                <a:solidFill>
                  <a:srgbClr val="000000"/>
                </a:solidFill>
                <a:effectLst/>
                <a:latin typeface="Arial" panose="020B0604020202020204" pitchFamily="34" charset="0"/>
              </a:rPr>
              <a:t>Angawi</a:t>
            </a:r>
            <a:endParaRPr lang="en-GB" sz="1700" b="1" i="0" dirty="0">
              <a:solidFill>
                <a:srgbClr val="000000"/>
              </a:solidFill>
              <a:effectLst/>
              <a:latin typeface="Arial" panose="020B0604020202020204" pitchFamily="34" charset="0"/>
            </a:endParaRPr>
          </a:p>
          <a:p>
            <a:pPr algn="l"/>
            <a:r>
              <a:rPr lang="en-GB" sz="1700" b="1" i="0" dirty="0">
                <a:solidFill>
                  <a:srgbClr val="000000"/>
                </a:solidFill>
                <a:effectLst/>
                <a:latin typeface="Arial" panose="020B0604020202020204" pitchFamily="34" charset="0"/>
              </a:rPr>
              <a:t>Team Roles:</a:t>
            </a:r>
            <a:r>
              <a:rPr lang="en-GB" sz="1700" b="0" i="0" dirty="0">
                <a:solidFill>
                  <a:srgbClr val="000000"/>
                </a:solidFill>
                <a:effectLst/>
                <a:latin typeface="Arial" panose="020B0604020202020204" pitchFamily="34" charset="0"/>
              </a:rPr>
              <a:t> Scrum Master, User Interface (UI) Design and Lead User Experience (UX)</a:t>
            </a:r>
          </a:p>
          <a:p>
            <a:pPr algn="l"/>
            <a:r>
              <a:rPr lang="en-US" sz="1700" b="1" i="0" dirty="0">
                <a:solidFill>
                  <a:srgbClr val="000000"/>
                </a:solidFill>
                <a:effectLst/>
                <a:latin typeface="Arial" panose="020B0604020202020204" pitchFamily="34" charset="0"/>
              </a:rPr>
              <a:t>Kingsley </a:t>
            </a:r>
            <a:r>
              <a:rPr lang="en-US" sz="1700" b="1" i="0" dirty="0" err="1">
                <a:solidFill>
                  <a:srgbClr val="000000"/>
                </a:solidFill>
                <a:effectLst/>
                <a:latin typeface="Arial" panose="020B0604020202020204" pitchFamily="34" charset="0"/>
              </a:rPr>
              <a:t>Osemwenkhae</a:t>
            </a:r>
            <a:endParaRPr lang="en-US" sz="1700" b="1" i="0" dirty="0">
              <a:solidFill>
                <a:srgbClr val="000000"/>
              </a:solidFill>
              <a:effectLst/>
              <a:latin typeface="Arial" panose="020B0604020202020204" pitchFamily="34" charset="0"/>
            </a:endParaRPr>
          </a:p>
          <a:p>
            <a:pPr algn="l"/>
            <a:r>
              <a:rPr lang="en-US" sz="1700" b="1" i="0" dirty="0">
                <a:solidFill>
                  <a:srgbClr val="000000"/>
                </a:solidFill>
                <a:effectLst/>
                <a:latin typeface="Arial" panose="020B0604020202020204" pitchFamily="34" charset="0"/>
              </a:rPr>
              <a:t>Team Roles:</a:t>
            </a:r>
            <a:r>
              <a:rPr lang="en-US" sz="1700" b="0" i="0" dirty="0">
                <a:solidFill>
                  <a:srgbClr val="000000"/>
                </a:solidFill>
                <a:effectLst/>
                <a:latin typeface="Arial" panose="020B0604020202020204" pitchFamily="34" charset="0"/>
              </a:rPr>
              <a:t> Team Lead, Lead Backend Development &amp; Security</a:t>
            </a:r>
          </a:p>
          <a:p>
            <a:endParaRPr lang="en-GB" dirty="0"/>
          </a:p>
        </p:txBody>
      </p:sp>
    </p:spTree>
    <p:extLst>
      <p:ext uri="{BB962C8B-B14F-4D97-AF65-F5344CB8AC3E}">
        <p14:creationId xmlns:p14="http://schemas.microsoft.com/office/powerpoint/2010/main" val="2326560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DC86-08B8-409E-B6A9-24EDC90BED23}"/>
              </a:ext>
            </a:extLst>
          </p:cNvPr>
          <p:cNvSpPr>
            <a:spLocks noGrp="1"/>
          </p:cNvSpPr>
          <p:nvPr>
            <p:ph type="title"/>
          </p:nvPr>
        </p:nvSpPr>
        <p:spPr/>
        <p:txBody>
          <a:bodyPr>
            <a:normAutofit fontScale="90000"/>
          </a:bodyPr>
          <a:lstStyle/>
          <a:p>
            <a:r>
              <a:rPr lang="en-US" b="0" i="0" dirty="0">
                <a:solidFill>
                  <a:srgbClr val="333333"/>
                </a:solidFill>
                <a:effectLst/>
                <a:latin typeface="-apple-system"/>
              </a:rPr>
              <a:t>Overview of the application </a:t>
            </a:r>
            <a:br>
              <a:rPr lang="en-US" b="0" i="0" dirty="0">
                <a:solidFill>
                  <a:srgbClr val="333333"/>
                </a:solidFill>
                <a:effectLst/>
                <a:latin typeface="-apple-system"/>
              </a:rPr>
            </a:br>
            <a:endParaRPr lang="en-GB" dirty="0"/>
          </a:p>
        </p:txBody>
      </p:sp>
      <p:sp>
        <p:nvSpPr>
          <p:cNvPr id="3" name="Content Placeholder 2">
            <a:extLst>
              <a:ext uri="{FF2B5EF4-FFF2-40B4-BE49-F238E27FC236}">
                <a16:creationId xmlns:a16="http://schemas.microsoft.com/office/drawing/2014/main" id="{5EF5D072-8E6D-471D-BF20-8CA988385649}"/>
              </a:ext>
            </a:extLst>
          </p:cNvPr>
          <p:cNvSpPr>
            <a:spLocks noGrp="1"/>
          </p:cNvSpPr>
          <p:nvPr>
            <p:ph idx="1"/>
          </p:nvPr>
        </p:nvSpPr>
        <p:spPr/>
        <p:txBody>
          <a:bodyPr/>
          <a:lstStyle/>
          <a:p>
            <a:pPr algn="just"/>
            <a:r>
              <a:rPr lang="en-US" sz="1800" dirty="0">
                <a:effectLst/>
                <a:latin typeface="Arial" panose="020B0604020202020204" pitchFamily="34" charset="0"/>
                <a:ea typeface="Times New Roman" panose="02020603050405020304" pitchFamily="18" charset="0"/>
                <a:cs typeface="Arial" panose="020B0604020202020204" pitchFamily="34" charset="0"/>
              </a:rPr>
              <a:t>Dash Warning App allow users to scan the symbols that appears on their vehicle dashboard and displays what each symbol means. Apart from displaying what the symbols means, it shows or recommends nearby repair shops in situations when a mechanic is needed. The app may also display phone numbers for road side assistance if the user has broken down or has a serious dashboard warning light appear. </a:t>
            </a:r>
          </a:p>
          <a:p>
            <a:r>
              <a:rPr lang="en-US" sz="1800" dirty="0">
                <a:latin typeface="Arial" panose="020B0604020202020204" pitchFamily="34" charset="0"/>
                <a:ea typeface="Times New Roman" panose="02020603050405020304" pitchFamily="18" charset="0"/>
                <a:cs typeface="Arial" panose="020B0604020202020204" pitchFamily="34" charset="0"/>
              </a:rPr>
              <a:t>Focus Group: Anyone with a car, new or old models.</a:t>
            </a:r>
          </a:p>
          <a:p>
            <a:r>
              <a:rPr lang="en-US" sz="1800" dirty="0">
                <a:latin typeface="Arial" panose="020B0604020202020204" pitchFamily="34" charset="0"/>
                <a:ea typeface="Times New Roman" panose="02020603050405020304" pitchFamily="18" charset="0"/>
                <a:cs typeface="Arial" panose="020B0604020202020204" pitchFamily="34" charset="0"/>
              </a:rPr>
              <a:t>Partnership: Seeking.</a:t>
            </a:r>
          </a:p>
          <a:p>
            <a:endParaRPr lang="en-GB" dirty="0"/>
          </a:p>
        </p:txBody>
      </p:sp>
    </p:spTree>
    <p:extLst>
      <p:ext uri="{BB962C8B-B14F-4D97-AF65-F5344CB8AC3E}">
        <p14:creationId xmlns:p14="http://schemas.microsoft.com/office/powerpoint/2010/main" val="216692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2D93E-3306-494C-B162-DB52E0B9B2E8}"/>
              </a:ext>
            </a:extLst>
          </p:cNvPr>
          <p:cNvSpPr>
            <a:spLocks noGrp="1"/>
          </p:cNvSpPr>
          <p:nvPr>
            <p:ph type="title"/>
          </p:nvPr>
        </p:nvSpPr>
        <p:spPr>
          <a:xfrm>
            <a:off x="1303866" y="1424045"/>
            <a:ext cx="3718455" cy="1371600"/>
          </a:xfrm>
        </p:spPr>
        <p:txBody>
          <a:bodyPr/>
          <a:lstStyle/>
          <a:p>
            <a:r>
              <a:rPr lang="en-US" dirty="0"/>
              <a:t>User Personas</a:t>
            </a:r>
            <a:endParaRPr lang="en-GB" dirty="0"/>
          </a:p>
        </p:txBody>
      </p:sp>
      <p:sp>
        <p:nvSpPr>
          <p:cNvPr id="3" name="Content Placeholder 2">
            <a:extLst>
              <a:ext uri="{FF2B5EF4-FFF2-40B4-BE49-F238E27FC236}">
                <a16:creationId xmlns:a16="http://schemas.microsoft.com/office/drawing/2014/main" id="{FD20B1E3-295C-4514-8CA5-C3AE4D10E2E3}"/>
              </a:ext>
            </a:extLst>
          </p:cNvPr>
          <p:cNvSpPr>
            <a:spLocks noGrp="1"/>
          </p:cNvSpPr>
          <p:nvPr>
            <p:ph idx="1"/>
          </p:nvPr>
        </p:nvSpPr>
        <p:spPr>
          <a:xfrm>
            <a:off x="5480812" y="1319482"/>
            <a:ext cx="5469466" cy="4893735"/>
          </a:xfrm>
        </p:spPr>
        <p:txBody>
          <a:bodyPr>
            <a:normAutofit/>
          </a:bodyPr>
          <a:lstStyle/>
          <a:p>
            <a:pPr marL="0" indent="0">
              <a:buNone/>
            </a:pPr>
            <a:endParaRPr lang="en-US" sz="1600" b="1" dirty="0"/>
          </a:p>
          <a:p>
            <a:pPr marL="0" indent="0">
              <a:buNone/>
            </a:pPr>
            <a:r>
              <a:rPr lang="en-US" sz="1600" b="1" dirty="0">
                <a:latin typeface="Arial" panose="020B0604020202020204" pitchFamily="34" charset="0"/>
                <a:cs typeface="Arial" panose="020B0604020202020204" pitchFamily="34" charset="0"/>
              </a:rPr>
              <a:t>Jenny’s Goals:</a:t>
            </a:r>
          </a:p>
          <a:p>
            <a:r>
              <a:rPr lang="en-US" sz="1600" dirty="0">
                <a:latin typeface="Arial" panose="020B0604020202020204" pitchFamily="34" charset="0"/>
                <a:cs typeface="Arial" panose="020B0604020202020204" pitchFamily="34" charset="0"/>
              </a:rPr>
              <a:t>To learn more about cars.</a:t>
            </a:r>
          </a:p>
          <a:p>
            <a:r>
              <a:rPr lang="en-US" sz="1600" dirty="0">
                <a:latin typeface="Arial" panose="020B0604020202020204" pitchFamily="34" charset="0"/>
                <a:cs typeface="Arial" panose="020B0604020202020204" pitchFamily="34" charset="0"/>
              </a:rPr>
              <a:t>To understand what warning symbols that are appearing on her dashboard mean.</a:t>
            </a:r>
          </a:p>
          <a:p>
            <a:pPr marL="0" indent="0">
              <a:buNone/>
            </a:pPr>
            <a:r>
              <a:rPr lang="en-US" sz="1600" b="1" dirty="0">
                <a:latin typeface="Arial" panose="020B0604020202020204" pitchFamily="34" charset="0"/>
                <a:cs typeface="Arial" panose="020B0604020202020204" pitchFamily="34" charset="0"/>
              </a:rPr>
              <a:t>Interface Requirements: </a:t>
            </a:r>
          </a:p>
          <a:p>
            <a:r>
              <a:rPr lang="en-US" sz="1600" dirty="0">
                <a:latin typeface="Arial" panose="020B0604020202020204" pitchFamily="34" charset="0"/>
                <a:cs typeface="Arial" panose="020B0604020202020204" pitchFamily="34" charset="0"/>
              </a:rPr>
              <a:t>To be able to access roadside assistance where necessary. </a:t>
            </a:r>
          </a:p>
          <a:p>
            <a:r>
              <a:rPr lang="en-US" sz="1600" dirty="0">
                <a:latin typeface="Arial" panose="020B0604020202020204" pitchFamily="34" charset="0"/>
                <a:cs typeface="Arial" panose="020B0604020202020204" pitchFamily="34" charset="0"/>
              </a:rPr>
              <a:t>Be able to navigate through the app with ease.</a:t>
            </a:r>
          </a:p>
          <a:p>
            <a:r>
              <a:rPr lang="en-US" sz="1600" dirty="0">
                <a:latin typeface="Arial" panose="020B0604020202020204" pitchFamily="34" charset="0"/>
                <a:cs typeface="Arial" panose="020B0604020202020204" pitchFamily="34" charset="0"/>
              </a:rPr>
              <a:t>Receive relevant information about the warning symbols that appear on her dashboard. </a:t>
            </a:r>
          </a:p>
          <a:p>
            <a:endParaRPr lang="en-US" sz="1600" dirty="0"/>
          </a:p>
          <a:p>
            <a:pPr marL="0" indent="0">
              <a:buNone/>
            </a:pPr>
            <a:endParaRPr lang="en-US" sz="1600" dirty="0"/>
          </a:p>
          <a:p>
            <a:endParaRPr lang="en-GB" dirty="0"/>
          </a:p>
        </p:txBody>
      </p:sp>
      <p:sp>
        <p:nvSpPr>
          <p:cNvPr id="6" name="Text Placeholder 5">
            <a:extLst>
              <a:ext uri="{FF2B5EF4-FFF2-40B4-BE49-F238E27FC236}">
                <a16:creationId xmlns:a16="http://schemas.microsoft.com/office/drawing/2014/main" id="{4B22AD2F-1B42-4551-8478-B7FD864511AC}"/>
              </a:ext>
            </a:extLst>
          </p:cNvPr>
          <p:cNvSpPr>
            <a:spLocks noGrp="1"/>
          </p:cNvSpPr>
          <p:nvPr>
            <p:ph type="body" sz="half" idx="2"/>
          </p:nvPr>
        </p:nvSpPr>
        <p:spPr>
          <a:xfrm>
            <a:off x="2921875" y="3141333"/>
            <a:ext cx="2332704" cy="1554417"/>
          </a:xfrm>
        </p:spPr>
        <p:txBody>
          <a:bodyPr>
            <a:normAutofit fontScale="92500" lnSpcReduction="20000"/>
          </a:bodyPr>
          <a:lstStyle/>
          <a:p>
            <a:pPr algn="l"/>
            <a:r>
              <a:rPr lang="en-US" sz="1600" b="1" dirty="0"/>
              <a:t>Name:</a:t>
            </a:r>
            <a:r>
              <a:rPr lang="en-US" sz="1600" dirty="0"/>
              <a:t> Jenny </a:t>
            </a:r>
          </a:p>
          <a:p>
            <a:pPr algn="l"/>
            <a:r>
              <a:rPr lang="en-US" sz="1600" b="1" dirty="0"/>
              <a:t>Age: </a:t>
            </a:r>
            <a:r>
              <a:rPr lang="en-US" sz="1600" dirty="0"/>
              <a:t>19 </a:t>
            </a:r>
          </a:p>
          <a:p>
            <a:pPr algn="l"/>
            <a:r>
              <a:rPr lang="en-US" sz="1600" b="1" dirty="0"/>
              <a:t>Occupation:</a:t>
            </a:r>
            <a:r>
              <a:rPr lang="en-US" sz="1600" dirty="0"/>
              <a:t> Student</a:t>
            </a:r>
          </a:p>
          <a:p>
            <a:pPr algn="l"/>
            <a:r>
              <a:rPr lang="en-US" sz="1600" b="1" dirty="0"/>
              <a:t>Technical Experience: </a:t>
            </a:r>
            <a:r>
              <a:rPr lang="en-US" sz="1600" dirty="0"/>
              <a:t>Excellent</a:t>
            </a:r>
          </a:p>
          <a:p>
            <a:endParaRPr lang="en-GB" dirty="0"/>
          </a:p>
        </p:txBody>
      </p:sp>
      <p:pic>
        <p:nvPicPr>
          <p:cNvPr id="5" name="Picture 4">
            <a:extLst>
              <a:ext uri="{FF2B5EF4-FFF2-40B4-BE49-F238E27FC236}">
                <a16:creationId xmlns:a16="http://schemas.microsoft.com/office/drawing/2014/main" id="{9F6FBEAC-B65B-4393-9E06-5A490F5D8A9A}"/>
              </a:ext>
            </a:extLst>
          </p:cNvPr>
          <p:cNvPicPr>
            <a:picLocks noChangeAspect="1"/>
          </p:cNvPicPr>
          <p:nvPr/>
        </p:nvPicPr>
        <p:blipFill rotWithShape="1">
          <a:blip r:embed="rId2"/>
          <a:srcRect l="25112" t="8993" r="17533"/>
          <a:stretch/>
        </p:blipFill>
        <p:spPr>
          <a:xfrm>
            <a:off x="1526963" y="3036156"/>
            <a:ext cx="1136341" cy="1863699"/>
          </a:xfrm>
          <a:prstGeom prst="rect">
            <a:avLst/>
          </a:prstGeom>
        </p:spPr>
      </p:pic>
    </p:spTree>
    <p:extLst>
      <p:ext uri="{BB962C8B-B14F-4D97-AF65-F5344CB8AC3E}">
        <p14:creationId xmlns:p14="http://schemas.microsoft.com/office/powerpoint/2010/main" val="2436169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00E839-66C4-4E59-80E8-EE62203A3877}"/>
              </a:ext>
            </a:extLst>
          </p:cNvPr>
          <p:cNvSpPr>
            <a:spLocks noGrp="1"/>
          </p:cNvSpPr>
          <p:nvPr>
            <p:ph type="title"/>
          </p:nvPr>
        </p:nvSpPr>
        <p:spPr/>
        <p:txBody>
          <a:bodyPr/>
          <a:lstStyle/>
          <a:p>
            <a:r>
              <a:rPr lang="en-US" dirty="0"/>
              <a:t>User Personas</a:t>
            </a:r>
            <a:endParaRPr lang="en-GB" dirty="0"/>
          </a:p>
        </p:txBody>
      </p:sp>
      <p:pic>
        <p:nvPicPr>
          <p:cNvPr id="9" name="Content Placeholder 8">
            <a:extLst>
              <a:ext uri="{FF2B5EF4-FFF2-40B4-BE49-F238E27FC236}">
                <a16:creationId xmlns:a16="http://schemas.microsoft.com/office/drawing/2014/main" id="{23D6591C-CAAF-4B62-8C35-4B2603B09B11}"/>
              </a:ext>
            </a:extLst>
          </p:cNvPr>
          <p:cNvPicPr>
            <a:picLocks noGrp="1" noChangeAspect="1"/>
          </p:cNvPicPr>
          <p:nvPr>
            <p:ph idx="1"/>
          </p:nvPr>
        </p:nvPicPr>
        <p:blipFill rotWithShape="1">
          <a:blip r:embed="rId2"/>
          <a:srcRect l="21201" r="15137"/>
          <a:stretch/>
        </p:blipFill>
        <p:spPr>
          <a:xfrm>
            <a:off x="1553592" y="2968923"/>
            <a:ext cx="1599446" cy="2527178"/>
          </a:xfrm>
        </p:spPr>
      </p:pic>
      <p:sp>
        <p:nvSpPr>
          <p:cNvPr id="7" name="Text Placeholder 6">
            <a:extLst>
              <a:ext uri="{FF2B5EF4-FFF2-40B4-BE49-F238E27FC236}">
                <a16:creationId xmlns:a16="http://schemas.microsoft.com/office/drawing/2014/main" id="{E9A442C7-AB02-4704-87EF-39A3072D7435}"/>
              </a:ext>
            </a:extLst>
          </p:cNvPr>
          <p:cNvSpPr>
            <a:spLocks noGrp="1"/>
          </p:cNvSpPr>
          <p:nvPr>
            <p:ph type="body" sz="half" idx="2"/>
          </p:nvPr>
        </p:nvSpPr>
        <p:spPr>
          <a:xfrm>
            <a:off x="3153038" y="2942289"/>
            <a:ext cx="1987133" cy="2438404"/>
          </a:xfrm>
        </p:spPr>
        <p:txBody>
          <a:bodyPr/>
          <a:lstStyle/>
          <a:p>
            <a:pPr algn="l"/>
            <a:r>
              <a:rPr lang="en-US" sz="1600" b="1" dirty="0"/>
              <a:t>Name:</a:t>
            </a:r>
            <a:r>
              <a:rPr lang="en-US" sz="1600" dirty="0"/>
              <a:t> John</a:t>
            </a:r>
          </a:p>
          <a:p>
            <a:pPr algn="l"/>
            <a:r>
              <a:rPr lang="en-US" sz="1600" b="1" dirty="0"/>
              <a:t>Age: </a:t>
            </a:r>
            <a:r>
              <a:rPr lang="en-US" dirty="0"/>
              <a:t>35</a:t>
            </a:r>
            <a:r>
              <a:rPr lang="en-US" sz="1600" dirty="0"/>
              <a:t> </a:t>
            </a:r>
          </a:p>
          <a:p>
            <a:pPr algn="l"/>
            <a:r>
              <a:rPr lang="en-US" sz="1600" b="1" dirty="0"/>
              <a:t>Occupation:</a:t>
            </a:r>
            <a:r>
              <a:rPr lang="en-US" sz="1600" dirty="0"/>
              <a:t> Doctor</a:t>
            </a:r>
          </a:p>
          <a:p>
            <a:pPr algn="l"/>
            <a:r>
              <a:rPr lang="en-US" sz="1600" b="1" dirty="0"/>
              <a:t>Technical Experience: </a:t>
            </a:r>
            <a:r>
              <a:rPr lang="en-US" sz="1600" dirty="0"/>
              <a:t>Average</a:t>
            </a:r>
          </a:p>
          <a:p>
            <a:endParaRPr lang="en-GB" dirty="0"/>
          </a:p>
        </p:txBody>
      </p:sp>
      <p:sp>
        <p:nvSpPr>
          <p:cNvPr id="11" name="TextBox 10">
            <a:extLst>
              <a:ext uri="{FF2B5EF4-FFF2-40B4-BE49-F238E27FC236}">
                <a16:creationId xmlns:a16="http://schemas.microsoft.com/office/drawing/2014/main" id="{7DD56419-F876-4A8E-8481-AE1A396CF480}"/>
              </a:ext>
            </a:extLst>
          </p:cNvPr>
          <p:cNvSpPr txBox="1"/>
          <p:nvPr/>
        </p:nvSpPr>
        <p:spPr>
          <a:xfrm>
            <a:off x="5690586" y="1388534"/>
            <a:ext cx="4734758" cy="4431983"/>
          </a:xfrm>
          <a:prstGeom prst="rect">
            <a:avLst/>
          </a:prstGeom>
          <a:noFill/>
        </p:spPr>
        <p:txBody>
          <a:bodyPr wrap="square" rtlCol="0">
            <a:spAutoFit/>
          </a:bodyPr>
          <a:lstStyle/>
          <a:p>
            <a:pPr marL="285750" indent="-285750">
              <a:buFont typeface="Arial" panose="020B0604020202020204" pitchFamily="34" charset="0"/>
              <a:buChar char="•"/>
            </a:pPr>
            <a:endParaRPr lang="en-US" sz="1800" b="1" dirty="0"/>
          </a:p>
          <a:p>
            <a:r>
              <a:rPr lang="en-US" sz="1600" b="1" dirty="0">
                <a:latin typeface="Arial" panose="020B0604020202020204" pitchFamily="34" charset="0"/>
                <a:cs typeface="Arial" panose="020B0604020202020204" pitchFamily="34" charset="0"/>
              </a:rPr>
              <a:t>John’s Goals: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To understand what warning symbols that are appearing on his dashboard mean.</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To understand what level of urgency the colour of the warning symbols mean.</a:t>
            </a:r>
          </a:p>
          <a:p>
            <a:pPr marL="285750" indent="-285750">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Interface Requirements: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To be able to access roadside assistance where necessary.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Be able to navigate through the app with ease.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Receive relevant information about the warning symbols that appear on her dashboard.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83268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A947-7571-48EE-9355-DCDB4B958201}"/>
              </a:ext>
            </a:extLst>
          </p:cNvPr>
          <p:cNvSpPr>
            <a:spLocks noGrp="1"/>
          </p:cNvSpPr>
          <p:nvPr>
            <p:ph type="title"/>
          </p:nvPr>
        </p:nvSpPr>
        <p:spPr/>
        <p:txBody>
          <a:bodyPr/>
          <a:lstStyle/>
          <a:p>
            <a:r>
              <a:rPr lang="en-US" dirty="0"/>
              <a:t>User Personas</a:t>
            </a:r>
            <a:endParaRPr lang="en-GB" dirty="0"/>
          </a:p>
        </p:txBody>
      </p:sp>
      <p:pic>
        <p:nvPicPr>
          <p:cNvPr id="6" name="Content Placeholder 5">
            <a:extLst>
              <a:ext uri="{FF2B5EF4-FFF2-40B4-BE49-F238E27FC236}">
                <a16:creationId xmlns:a16="http://schemas.microsoft.com/office/drawing/2014/main" id="{05DC8A5C-DD71-4E13-B426-328C3FB3204F}"/>
              </a:ext>
            </a:extLst>
          </p:cNvPr>
          <p:cNvPicPr>
            <a:picLocks noGrp="1" noChangeAspect="1"/>
          </p:cNvPicPr>
          <p:nvPr>
            <p:ph idx="1"/>
          </p:nvPr>
        </p:nvPicPr>
        <p:blipFill rotWithShape="1">
          <a:blip r:embed="rId2"/>
          <a:srcRect l="31286" t="6044" r="32595" b="6679"/>
          <a:stretch/>
        </p:blipFill>
        <p:spPr>
          <a:xfrm>
            <a:off x="1418103" y="3031065"/>
            <a:ext cx="1429305" cy="2536794"/>
          </a:xfrm>
        </p:spPr>
      </p:pic>
      <p:sp>
        <p:nvSpPr>
          <p:cNvPr id="4" name="Text Placeholder 3">
            <a:extLst>
              <a:ext uri="{FF2B5EF4-FFF2-40B4-BE49-F238E27FC236}">
                <a16:creationId xmlns:a16="http://schemas.microsoft.com/office/drawing/2014/main" id="{8272040A-118D-4730-8D8F-7E3A9BB00FB8}"/>
              </a:ext>
            </a:extLst>
          </p:cNvPr>
          <p:cNvSpPr>
            <a:spLocks noGrp="1"/>
          </p:cNvSpPr>
          <p:nvPr>
            <p:ph type="body" sz="half" idx="2"/>
          </p:nvPr>
        </p:nvSpPr>
        <p:spPr>
          <a:xfrm>
            <a:off x="3051591" y="3080260"/>
            <a:ext cx="1857762" cy="2438404"/>
          </a:xfrm>
        </p:spPr>
        <p:txBody>
          <a:bodyPr/>
          <a:lstStyle/>
          <a:p>
            <a:pPr algn="l"/>
            <a:r>
              <a:rPr lang="en-US" sz="1600" b="1" dirty="0"/>
              <a:t>Name:</a:t>
            </a:r>
            <a:r>
              <a:rPr lang="en-US" sz="1600" dirty="0"/>
              <a:t> Tim</a:t>
            </a:r>
          </a:p>
          <a:p>
            <a:pPr algn="l"/>
            <a:r>
              <a:rPr lang="en-US" sz="1600" b="1" dirty="0"/>
              <a:t>Age: </a:t>
            </a:r>
            <a:r>
              <a:rPr lang="en-US" sz="1600" dirty="0"/>
              <a:t>6</a:t>
            </a:r>
            <a:r>
              <a:rPr lang="en-US" dirty="0"/>
              <a:t>5</a:t>
            </a:r>
            <a:r>
              <a:rPr lang="en-US" sz="1600" dirty="0"/>
              <a:t> </a:t>
            </a:r>
          </a:p>
          <a:p>
            <a:pPr algn="l"/>
            <a:r>
              <a:rPr lang="en-US" sz="1600" b="1" dirty="0"/>
              <a:t>Occupation:</a:t>
            </a:r>
            <a:r>
              <a:rPr lang="en-US" sz="1600" dirty="0"/>
              <a:t> Retired</a:t>
            </a:r>
          </a:p>
          <a:p>
            <a:pPr algn="l"/>
            <a:r>
              <a:rPr lang="en-US" sz="1600" b="1" dirty="0"/>
              <a:t>Technical Experience: </a:t>
            </a:r>
            <a:r>
              <a:rPr lang="en-US" dirty="0"/>
              <a:t>Very little</a:t>
            </a:r>
            <a:endParaRPr lang="en-US" sz="1600" dirty="0"/>
          </a:p>
          <a:p>
            <a:endParaRPr lang="en-GB" dirty="0"/>
          </a:p>
          <a:p>
            <a:endParaRPr lang="en-GB" dirty="0"/>
          </a:p>
        </p:txBody>
      </p:sp>
      <p:sp>
        <p:nvSpPr>
          <p:cNvPr id="8" name="TextBox 7">
            <a:extLst>
              <a:ext uri="{FF2B5EF4-FFF2-40B4-BE49-F238E27FC236}">
                <a16:creationId xmlns:a16="http://schemas.microsoft.com/office/drawing/2014/main" id="{647BCBB1-1E60-40F5-A2E6-43F4890B22D9}"/>
              </a:ext>
            </a:extLst>
          </p:cNvPr>
          <p:cNvSpPr txBox="1"/>
          <p:nvPr/>
        </p:nvSpPr>
        <p:spPr>
          <a:xfrm>
            <a:off x="5537555" y="1790442"/>
            <a:ext cx="5293202" cy="4739759"/>
          </a:xfrm>
          <a:prstGeom prst="rect">
            <a:avLst/>
          </a:prstGeom>
          <a:noFill/>
        </p:spPr>
        <p:txBody>
          <a:bodyPr wrap="square" rtlCol="0">
            <a:spAutoFit/>
          </a:bodyPr>
          <a:lstStyle/>
          <a:p>
            <a:pPr marL="285750" indent="-285750">
              <a:buFont typeface="Arial" panose="020B0604020202020204" pitchFamily="34" charset="0"/>
              <a:buChar char="•"/>
            </a:pPr>
            <a:endParaRPr lang="en-US" sz="2000" b="1" dirty="0"/>
          </a:p>
          <a:p>
            <a:r>
              <a:rPr lang="en-US" sz="1600" b="1" dirty="0">
                <a:latin typeface="Arial" panose="020B0604020202020204" pitchFamily="34" charset="0"/>
                <a:cs typeface="Arial" panose="020B0604020202020204" pitchFamily="34" charset="0"/>
              </a:rPr>
              <a:t>Tim’s Goals: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To be able to fully understand the application and how to use it properly.</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To understand what warning symbols that are appearing on his dashboard mean.</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Interface Requirements: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To be able to access roadside assistance where necessary.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Be able to navigate through the app with ease.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Receive relevant information about the warning symbols that appear on her dashboard.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3667559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DD374-5C4E-4A5F-A22B-13DD245021DB}"/>
              </a:ext>
            </a:extLst>
          </p:cNvPr>
          <p:cNvSpPr>
            <a:spLocks noGrp="1"/>
          </p:cNvSpPr>
          <p:nvPr>
            <p:ph type="title"/>
          </p:nvPr>
        </p:nvSpPr>
        <p:spPr/>
        <p:txBody>
          <a:bodyPr/>
          <a:lstStyle/>
          <a:p>
            <a:r>
              <a:rPr lang="en-US" dirty="0"/>
              <a:t>Requirements</a:t>
            </a:r>
            <a:endParaRPr lang="en-GB" dirty="0"/>
          </a:p>
        </p:txBody>
      </p:sp>
      <p:sp>
        <p:nvSpPr>
          <p:cNvPr id="3" name="Content Placeholder 2">
            <a:extLst>
              <a:ext uri="{FF2B5EF4-FFF2-40B4-BE49-F238E27FC236}">
                <a16:creationId xmlns:a16="http://schemas.microsoft.com/office/drawing/2014/main" id="{474857B9-E83C-44BC-83AA-F0FF7157D514}"/>
              </a:ext>
            </a:extLst>
          </p:cNvPr>
          <p:cNvSpPr>
            <a:spLocks noGrp="1"/>
          </p:cNvSpPr>
          <p:nvPr>
            <p:ph sz="half" idx="1"/>
          </p:nvPr>
        </p:nvSpPr>
        <p:spPr/>
        <p:txBody>
          <a:bodyPr>
            <a:noAutofit/>
          </a:bodyPr>
          <a:lstStyle/>
          <a:p>
            <a:pPr marL="0" indent="0">
              <a:buNone/>
            </a:pPr>
            <a:r>
              <a:rPr lang="en-ES" sz="1400" b="1" u="sng" dirty="0">
                <a:latin typeface="Arial" panose="020B0604020202020204" pitchFamily="34" charset="0"/>
                <a:cs typeface="Arial" panose="020B0604020202020204" pitchFamily="34" charset="0"/>
              </a:rPr>
              <a:t>Must Have</a:t>
            </a:r>
          </a:p>
          <a:p>
            <a:pPr marL="285750" indent="-285750">
              <a:buFont typeface="Arial" panose="020B0604020202020204" pitchFamily="34" charset="0"/>
              <a:buChar char="•"/>
            </a:pPr>
            <a:r>
              <a:rPr lang="en-ES" sz="1400" dirty="0">
                <a:latin typeface="Arial" panose="020B0604020202020204" pitchFamily="34" charset="0"/>
                <a:cs typeface="Arial" panose="020B0604020202020204" pitchFamily="34" charset="0"/>
              </a:rPr>
              <a:t>Scan the dashboard symbols.</a:t>
            </a:r>
          </a:p>
          <a:p>
            <a:pPr marL="285750" indent="-285750">
              <a:buFont typeface="Arial" panose="020B0604020202020204" pitchFamily="34" charset="0"/>
              <a:buChar char="•"/>
            </a:pPr>
            <a:r>
              <a:rPr lang="en-ES" sz="1400" dirty="0">
                <a:latin typeface="Arial" panose="020B0604020202020204" pitchFamily="34" charset="0"/>
                <a:cs typeface="Arial" panose="020B0604020202020204" pitchFamily="34" charset="0"/>
              </a:rPr>
              <a:t>Analyse the the dashboard symbols.</a:t>
            </a:r>
          </a:p>
          <a:p>
            <a:pPr marL="285750" indent="-285750">
              <a:buFont typeface="Arial" panose="020B0604020202020204" pitchFamily="34" charset="0"/>
              <a:buChar char="•"/>
            </a:pPr>
            <a:r>
              <a:rPr lang="en-ES" sz="1400" dirty="0">
                <a:latin typeface="Arial" panose="020B0604020202020204" pitchFamily="34" charset="0"/>
                <a:cs typeface="Arial" panose="020B0604020202020204" pitchFamily="34" charset="0"/>
              </a:rPr>
              <a:t>Display symbols relative information.</a:t>
            </a:r>
          </a:p>
          <a:p>
            <a:pPr marL="0" indent="0">
              <a:buNone/>
            </a:pPr>
            <a:r>
              <a:rPr lang="en-ES" sz="1400" b="1" u="sng" dirty="0">
                <a:latin typeface="Arial" panose="020B0604020202020204" pitchFamily="34" charset="0"/>
                <a:cs typeface="Arial" panose="020B0604020202020204" pitchFamily="34" charset="0"/>
              </a:rPr>
              <a:t>Should Have </a:t>
            </a:r>
          </a:p>
          <a:p>
            <a:pPr marL="285750" indent="-285750">
              <a:buFont typeface="Arial" panose="020B0604020202020204" pitchFamily="34" charset="0"/>
              <a:buChar char="•"/>
            </a:pPr>
            <a:r>
              <a:rPr lang="en-ES" sz="1400" dirty="0">
                <a:latin typeface="Arial" panose="020B0604020202020204" pitchFamily="34" charset="0"/>
                <a:cs typeface="Arial" panose="020B0604020202020204" pitchFamily="34" charset="0"/>
              </a:rPr>
              <a:t>Display locations of nearby repair shops nearby.</a:t>
            </a: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Phone numbers for road side repair services/assistance.</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Most common error symbols displayed when device is offline.</a:t>
            </a:r>
            <a:endParaRPr lang="en-ES" sz="1400" dirty="0">
              <a:latin typeface="Arial" panose="020B0604020202020204" pitchFamily="34" charset="0"/>
              <a:cs typeface="Arial" panose="020B0604020202020204" pitchFamily="34" charset="0"/>
            </a:endParaRPr>
          </a:p>
          <a:p>
            <a:endParaRPr lang="en-GB" sz="1400" dirty="0"/>
          </a:p>
        </p:txBody>
      </p:sp>
      <p:sp>
        <p:nvSpPr>
          <p:cNvPr id="5" name="Content Placeholder 4">
            <a:extLst>
              <a:ext uri="{FF2B5EF4-FFF2-40B4-BE49-F238E27FC236}">
                <a16:creationId xmlns:a16="http://schemas.microsoft.com/office/drawing/2014/main" id="{A7C74E69-A8B3-41D9-BD89-A337AEE17EA9}"/>
              </a:ext>
            </a:extLst>
          </p:cNvPr>
          <p:cNvSpPr>
            <a:spLocks noGrp="1"/>
          </p:cNvSpPr>
          <p:nvPr>
            <p:ph sz="half" idx="2"/>
          </p:nvPr>
        </p:nvSpPr>
        <p:spPr/>
        <p:txBody>
          <a:bodyPr>
            <a:normAutofit/>
          </a:bodyPr>
          <a:lstStyle/>
          <a:p>
            <a:pPr marL="0" indent="0">
              <a:buNone/>
            </a:pPr>
            <a:r>
              <a:rPr lang="en-ES" sz="1400" b="1" u="sng" dirty="0">
                <a:latin typeface="Arial" panose="020B0604020202020204" pitchFamily="34" charset="0"/>
                <a:cs typeface="Arial" panose="020B0604020202020204" pitchFamily="34" charset="0"/>
              </a:rPr>
              <a:t>Could Have</a:t>
            </a:r>
          </a:p>
          <a:p>
            <a:pPr marL="285750" indent="-285750">
              <a:buFont typeface="Arial" panose="020B0604020202020204" pitchFamily="34" charset="0"/>
              <a:buChar char="•"/>
            </a:pPr>
            <a:r>
              <a:rPr lang="en-ES" sz="1400" dirty="0">
                <a:latin typeface="Arial" panose="020B0604020202020204" pitchFamily="34" charset="0"/>
                <a:cs typeface="Arial" panose="020B0604020202020204" pitchFamily="34" charset="0"/>
              </a:rPr>
              <a:t>Display possible repair cost</a:t>
            </a:r>
          </a:p>
          <a:p>
            <a:pPr marL="285750" indent="-285750">
              <a:buFont typeface="Arial" panose="020B0604020202020204" pitchFamily="34" charset="0"/>
              <a:buChar char="•"/>
            </a:pPr>
            <a:r>
              <a:rPr lang="en-ES" sz="1400" dirty="0">
                <a:latin typeface="Arial" panose="020B0604020202020204" pitchFamily="34" charset="0"/>
                <a:cs typeface="Arial" panose="020B0604020202020204" pitchFamily="34" charset="0"/>
              </a:rPr>
              <a:t>Login account for managing user history</a:t>
            </a:r>
          </a:p>
          <a:p>
            <a:endParaRPr lang="en-GB" sz="1400" dirty="0"/>
          </a:p>
          <a:p>
            <a:endParaRPr lang="en-GB" sz="1400" dirty="0"/>
          </a:p>
        </p:txBody>
      </p:sp>
    </p:spTree>
    <p:extLst>
      <p:ext uri="{BB962C8B-B14F-4D97-AF65-F5344CB8AC3E}">
        <p14:creationId xmlns:p14="http://schemas.microsoft.com/office/powerpoint/2010/main" val="2827178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668D-2420-4902-89D6-894C6FD4728F}"/>
              </a:ext>
            </a:extLst>
          </p:cNvPr>
          <p:cNvSpPr>
            <a:spLocks noGrp="1"/>
          </p:cNvSpPr>
          <p:nvPr>
            <p:ph type="title"/>
          </p:nvPr>
        </p:nvSpPr>
        <p:spPr/>
        <p:txBody>
          <a:bodyPr>
            <a:normAutofit/>
          </a:bodyPr>
          <a:lstStyle/>
          <a:p>
            <a:r>
              <a:rPr lang="en-US" b="0" i="0" dirty="0">
                <a:solidFill>
                  <a:srgbClr val="333333"/>
                </a:solidFill>
                <a:effectLst/>
                <a:latin typeface="-apple-system"/>
              </a:rPr>
              <a:t>Supporting visuals </a:t>
            </a:r>
            <a:br>
              <a:rPr lang="en-US" b="0" i="0" dirty="0">
                <a:solidFill>
                  <a:srgbClr val="333333"/>
                </a:solidFill>
                <a:effectLst/>
                <a:latin typeface="-apple-system"/>
              </a:rPr>
            </a:br>
            <a:r>
              <a:rPr lang="en-US" sz="2400" b="0" i="0" dirty="0">
                <a:solidFill>
                  <a:srgbClr val="333333"/>
                </a:solidFill>
                <a:effectLst/>
                <a:latin typeface="-apple-system"/>
              </a:rPr>
              <a:t>Architectural Diagram</a:t>
            </a:r>
            <a:endParaRPr lang="en-GB" dirty="0"/>
          </a:p>
        </p:txBody>
      </p:sp>
      <p:pic>
        <p:nvPicPr>
          <p:cNvPr id="7" name="Picture 6">
            <a:extLst>
              <a:ext uri="{FF2B5EF4-FFF2-40B4-BE49-F238E27FC236}">
                <a16:creationId xmlns:a16="http://schemas.microsoft.com/office/drawing/2014/main" id="{BD638E84-DB4E-46EA-8D95-21E3AA9650E7}"/>
              </a:ext>
            </a:extLst>
          </p:cNvPr>
          <p:cNvPicPr>
            <a:picLocks noChangeAspect="1"/>
          </p:cNvPicPr>
          <p:nvPr/>
        </p:nvPicPr>
        <p:blipFill>
          <a:blip r:embed="rId2"/>
          <a:stretch>
            <a:fillRect/>
          </a:stretch>
        </p:blipFill>
        <p:spPr>
          <a:xfrm>
            <a:off x="2916218" y="2675360"/>
            <a:ext cx="6235276" cy="3200508"/>
          </a:xfrm>
          <a:prstGeom prst="rect">
            <a:avLst/>
          </a:prstGeom>
        </p:spPr>
      </p:pic>
    </p:spTree>
    <p:extLst>
      <p:ext uri="{BB962C8B-B14F-4D97-AF65-F5344CB8AC3E}">
        <p14:creationId xmlns:p14="http://schemas.microsoft.com/office/powerpoint/2010/main" val="3010493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BE09-EF79-4151-9E1C-58DF2C0C176C}"/>
              </a:ext>
            </a:extLst>
          </p:cNvPr>
          <p:cNvSpPr>
            <a:spLocks noGrp="1"/>
          </p:cNvSpPr>
          <p:nvPr>
            <p:ph type="title"/>
          </p:nvPr>
        </p:nvSpPr>
        <p:spPr/>
        <p:txBody>
          <a:bodyPr>
            <a:normAutofit/>
          </a:bodyPr>
          <a:lstStyle/>
          <a:p>
            <a:r>
              <a:rPr lang="en-US" b="0" i="0" dirty="0">
                <a:solidFill>
                  <a:srgbClr val="333333"/>
                </a:solidFill>
                <a:effectLst/>
                <a:latin typeface="-apple-system"/>
              </a:rPr>
              <a:t>Supporting visuals</a:t>
            </a:r>
            <a:br>
              <a:rPr lang="en-US" b="0" i="0" dirty="0">
                <a:solidFill>
                  <a:srgbClr val="333333"/>
                </a:solidFill>
                <a:effectLst/>
                <a:latin typeface="-apple-system"/>
              </a:rPr>
            </a:br>
            <a:r>
              <a:rPr lang="en-US" sz="2400" b="0" i="0" dirty="0">
                <a:solidFill>
                  <a:srgbClr val="333333"/>
                </a:solidFill>
                <a:effectLst/>
                <a:latin typeface="-apple-system"/>
              </a:rPr>
              <a:t>Paper Prototype</a:t>
            </a:r>
            <a:endParaRPr lang="en-GB" dirty="0"/>
          </a:p>
        </p:txBody>
      </p:sp>
      <p:pic>
        <p:nvPicPr>
          <p:cNvPr id="4" name="Content Placeholder 3">
            <a:extLst>
              <a:ext uri="{FF2B5EF4-FFF2-40B4-BE49-F238E27FC236}">
                <a16:creationId xmlns:a16="http://schemas.microsoft.com/office/drawing/2014/main" id="{F9816931-8C51-44BC-BAB9-88213C25912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5425" y="2668588"/>
            <a:ext cx="9201150" cy="3095625"/>
          </a:xfrm>
          <a:prstGeom prst="rect">
            <a:avLst/>
          </a:prstGeom>
          <a:noFill/>
          <a:ln>
            <a:noFill/>
          </a:ln>
        </p:spPr>
      </p:pic>
    </p:spTree>
    <p:extLst>
      <p:ext uri="{BB962C8B-B14F-4D97-AF65-F5344CB8AC3E}">
        <p14:creationId xmlns:p14="http://schemas.microsoft.com/office/powerpoint/2010/main" val="25339737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542</TotalTime>
  <Words>491</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-apple-system</vt:lpstr>
      <vt:lpstr>Arial</vt:lpstr>
      <vt:lpstr>Garamond</vt:lpstr>
      <vt:lpstr>Organic</vt:lpstr>
      <vt:lpstr>Dash Warning </vt:lpstr>
      <vt:lpstr>Names &amp; roles of each team member </vt:lpstr>
      <vt:lpstr>Overview of the application  </vt:lpstr>
      <vt:lpstr>User Personas</vt:lpstr>
      <vt:lpstr>User Personas</vt:lpstr>
      <vt:lpstr>User Personas</vt:lpstr>
      <vt:lpstr>Requirements</vt:lpstr>
      <vt:lpstr>Supporting visuals  Architectural Diagram</vt:lpstr>
      <vt:lpstr>Supporting visuals Paper Prototype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 Warning </dc:title>
  <dc:creator>Aisling Smith</dc:creator>
  <cp:lastModifiedBy>Roisin McPhillips</cp:lastModifiedBy>
  <cp:revision>22</cp:revision>
  <dcterms:created xsi:type="dcterms:W3CDTF">2021-11-08T11:49:52Z</dcterms:created>
  <dcterms:modified xsi:type="dcterms:W3CDTF">2021-11-09T14:05:24Z</dcterms:modified>
</cp:coreProperties>
</file>