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8" r:id="rId5"/>
    <p:sldId id="301" r:id="rId6"/>
    <p:sldId id="261" r:id="rId7"/>
    <p:sldId id="290" r:id="rId8"/>
    <p:sldId id="293" r:id="rId9"/>
    <p:sldId id="295" r:id="rId10"/>
    <p:sldId id="297" r:id="rId11"/>
    <p:sldId id="298" r:id="rId12"/>
    <p:sldId id="30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A0000"/>
    <a:srgbClr val="AF6666"/>
    <a:srgbClr val="3D8C41"/>
    <a:srgbClr val="32A1A6"/>
    <a:srgbClr val="EBEBDD"/>
    <a:srgbClr val="4D4D4D"/>
    <a:srgbClr val="006F83"/>
    <a:srgbClr val="DED8A4"/>
    <a:srgbClr val="969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5" autoAdjust="0"/>
  </p:normalViewPr>
  <p:slideViewPr>
    <p:cSldViewPr snapToGrid="0" showGuides="1">
      <p:cViewPr varScale="1">
        <p:scale>
          <a:sx n="83" d="100"/>
          <a:sy n="83" d="100"/>
        </p:scale>
        <p:origin x="1325" y="106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6/12/2021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dT7TTFiiEGX-arduinopong" TargetMode="External"/><Relationship Id="rId2" Type="http://schemas.openxmlformats.org/officeDocument/2006/relationships/hyperlink" Target="mailto:v.tonchev2003@gmail.com" TargetMode="Externa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Text&#10;&#10;Description automatically generated with low confidence">
            <a:extLst>
              <a:ext uri="{FF2B5EF4-FFF2-40B4-BE49-F238E27FC236}">
                <a16:creationId xmlns:a16="http://schemas.microsoft.com/office/drawing/2014/main" id="{84195734-4269-46FE-B38C-5B14306F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202845" cy="68580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233284D-B06A-4DD8-9B73-0A0244A41192}"/>
              </a:ext>
            </a:extLst>
          </p:cNvPr>
          <p:cNvSpPr/>
          <p:nvPr/>
        </p:nvSpPr>
        <p:spPr>
          <a:xfrm>
            <a:off x="4093464" y="4345552"/>
            <a:ext cx="4005072" cy="1561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3464" y="5296342"/>
            <a:ext cx="4005072" cy="156165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Валери Тончев</a:t>
            </a:r>
            <a:endParaRPr lang="en-US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1"/>
                </a:solidFill>
              </a:rPr>
              <a:t>Arduino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4331D4-208D-40F9-8AED-2F087E38EC7F}"/>
              </a:ext>
            </a:extLst>
          </p:cNvPr>
          <p:cNvSpPr/>
          <p:nvPr/>
        </p:nvSpPr>
        <p:spPr>
          <a:xfrm>
            <a:off x="-7259369" y="5090762"/>
            <a:ext cx="7248525" cy="2099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CC94F0-4FF4-4700-ABCF-401AC80464FB}"/>
              </a:ext>
            </a:extLst>
          </p:cNvPr>
          <p:cNvSpPr/>
          <p:nvPr/>
        </p:nvSpPr>
        <p:spPr>
          <a:xfrm>
            <a:off x="4093464" y="555967"/>
            <a:ext cx="4005072" cy="17255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D58BC-F033-4023-83E4-E4384DD0379E}"/>
              </a:ext>
            </a:extLst>
          </p:cNvPr>
          <p:cNvSpPr/>
          <p:nvPr/>
        </p:nvSpPr>
        <p:spPr>
          <a:xfrm>
            <a:off x="12213687" y="1907630"/>
            <a:ext cx="7248525" cy="2099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59453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5961 1.48148E-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D8A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963D-AA4C-40BF-BAD2-FF1B7F76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728A0-ABBA-4B43-8CF0-A2A684FDB837}"/>
              </a:ext>
            </a:extLst>
          </p:cNvPr>
          <p:cNvSpPr/>
          <p:nvPr/>
        </p:nvSpPr>
        <p:spPr>
          <a:xfrm>
            <a:off x="-10280073" y="16000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3C6ED30-F465-4140-AFE9-74BFAEF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-815013"/>
            <a:ext cx="3920231" cy="655215"/>
          </a:xfrm>
        </p:spPr>
        <p:txBody>
          <a:bodyPr/>
          <a:lstStyle/>
          <a:p>
            <a:r>
              <a:rPr lang="bg-BG" sz="4400" dirty="0"/>
              <a:t>Съдържание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C2E61C3-BA0E-45A6-A7A7-A414EED293AF}"/>
              </a:ext>
            </a:extLst>
          </p:cNvPr>
          <p:cNvSpPr txBox="1">
            <a:spLocks/>
          </p:cNvSpPr>
          <p:nvPr/>
        </p:nvSpPr>
        <p:spPr>
          <a:xfrm>
            <a:off x="683581" y="2149913"/>
            <a:ext cx="5099035" cy="3593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Описание на проекта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Приложение и употреба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Функционалност на кода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Блокова схема и ел. схема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Защо избрах този проект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Бъдещо развитие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8740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3.541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84322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1ADBA-CE66-4BFB-B4FB-33A8566C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DB21EC-A694-46EC-A11A-C6E02A13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545" y="-619395"/>
            <a:ext cx="5309203" cy="619395"/>
          </a:xfrm>
        </p:spPr>
        <p:txBody>
          <a:bodyPr anchor="ctr">
            <a:normAutofit/>
          </a:bodyPr>
          <a:lstStyle/>
          <a:p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96FD62-B299-468D-AC37-BC8FE0EF0F2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53896" y="3671047"/>
            <a:ext cx="4899904" cy="2591711"/>
          </a:xfrm>
        </p:spPr>
        <p:txBody>
          <a:bodyPr anchor="t">
            <a:noAutofit/>
          </a:bodyPr>
          <a:lstStyle/>
          <a:p>
            <a:pPr algn="just"/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Проектът пресъздава </a:t>
            </a:r>
            <a:r>
              <a:rPr lang="bg-BG" sz="2000" dirty="0" err="1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аркадната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 пиксел игра „</a:t>
            </a:r>
            <a:r>
              <a:rPr lang="en-US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Pong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“, използвайки микроконтролера </a:t>
            </a:r>
            <a:r>
              <a:rPr lang="en-US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Arduino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. В проектът е включен екран, на който се визуализира играта, бутони, с които се управляват платформите на двамата играчи и </a:t>
            </a:r>
            <a:r>
              <a:rPr lang="en-US" sz="2000" dirty="0" err="1">
                <a:solidFill>
                  <a:srgbClr val="000000"/>
                </a:solidFill>
                <a:latin typeface="Bahnschrift SemiLight Condensed" panose="020B0502040204020203" pitchFamily="34" charset="0"/>
              </a:rPr>
              <a:t>NeoPixels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, които дават сигнал кой играч печели и кой губи.</a:t>
            </a:r>
            <a:endParaRPr lang="en-US" sz="32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813CFFE-3EDD-44C3-85E1-0386A239AB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150" r="31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86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7997B-3DE6-4B7C-8862-96FD133D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CB4BF-9B07-4469-8BA9-76C5005B5E00}"/>
              </a:ext>
            </a:extLst>
          </p:cNvPr>
          <p:cNvSpPr/>
          <p:nvPr/>
        </p:nvSpPr>
        <p:spPr>
          <a:xfrm>
            <a:off x="-8513685" y="1924157"/>
            <a:ext cx="8513685" cy="187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70BB4927-51B6-4BA2-8287-CAB1BB53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-1597891"/>
            <a:ext cx="6761018" cy="665019"/>
          </a:xfrm>
        </p:spPr>
        <p:txBody>
          <a:bodyPr anchor="ctr">
            <a:noAutofit/>
          </a:bodyPr>
          <a:lstStyle/>
          <a:p>
            <a:r>
              <a:rPr lang="bg-BG" sz="4000" dirty="0"/>
              <a:t>Приложение и употреба</a:t>
            </a:r>
            <a:endParaRPr lang="en-US" sz="40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A05B3F-E238-498A-A3F0-F5D9DA08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91" y="2357764"/>
            <a:ext cx="4433454" cy="3611842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FF8760E-1F3D-4AFA-A269-B712EA305E53}"/>
              </a:ext>
            </a:extLst>
          </p:cNvPr>
          <p:cNvSpPr txBox="1">
            <a:spLocks/>
          </p:cNvSpPr>
          <p:nvPr/>
        </p:nvSpPr>
        <p:spPr>
          <a:xfrm>
            <a:off x="166254" y="2357764"/>
            <a:ext cx="4899904" cy="259171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Проектът е с чисто развлекателна цел, имащ за идея да забавлява и да откъсне от напрежението в ежедневието.</a:t>
            </a:r>
            <a:endParaRPr lang="en-US" sz="32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69753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4.81481E-6 L -0.00182 0.401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0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963D-AA4C-40BF-BAD2-FF1B7F76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728A0-ABBA-4B43-8CF0-A2A684FDB837}"/>
              </a:ext>
            </a:extLst>
          </p:cNvPr>
          <p:cNvSpPr/>
          <p:nvPr/>
        </p:nvSpPr>
        <p:spPr>
          <a:xfrm>
            <a:off x="-10280073" y="16000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259DFB0-3BAF-46D1-A674-2CAD50699BF6}"/>
              </a:ext>
            </a:extLst>
          </p:cNvPr>
          <p:cNvSpPr txBox="1">
            <a:spLocks/>
          </p:cNvSpPr>
          <p:nvPr/>
        </p:nvSpPr>
        <p:spPr>
          <a:xfrm>
            <a:off x="221696" y="2087971"/>
            <a:ext cx="5397869" cy="43605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3C6ED30-F465-4140-AFE9-74BFAEF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-815013"/>
            <a:ext cx="6802985" cy="655215"/>
          </a:xfrm>
        </p:spPr>
        <p:txBody>
          <a:bodyPr>
            <a:normAutofit fontScale="90000"/>
          </a:bodyPr>
          <a:lstStyle/>
          <a:p>
            <a:r>
              <a:rPr lang="bg-BG" sz="4400" dirty="0"/>
              <a:t>Функционалност на кода</a:t>
            </a:r>
            <a:endParaRPr lang="bg-BG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21F9006-99A5-44F5-BE5A-9034B4C6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13" y="2004291"/>
            <a:ext cx="4033891" cy="4094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32685-B517-4169-953B-0CC366E6203A}"/>
              </a:ext>
            </a:extLst>
          </p:cNvPr>
          <p:cNvSpPr txBox="1"/>
          <p:nvPr/>
        </p:nvSpPr>
        <p:spPr>
          <a:xfrm>
            <a:off x="434109" y="2142513"/>
            <a:ext cx="5661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>
                <a:latin typeface="Bahnschrift SemiLight Condensed" panose="020B0502040204020203" pitchFamily="34" charset="0"/>
              </a:rPr>
              <a:t>Кодът започва с дефинирането на компонентите, използвани в проекта. </a:t>
            </a:r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</a:rPr>
              <a:t>Въвеждам необходимите </a:t>
            </a:r>
            <a:r>
              <a:rPr lang="en-US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</a:rPr>
              <a:t>input </a:t>
            </a:r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</a:rPr>
              <a:t>на пиновете. Проверявам дали старт бутона е натиснат. Ако е, играта стартира с движение на топчето към лявата страна на полето. Когато играч </a:t>
            </a:r>
            <a:r>
              <a:rPr lang="bg-BG" sz="2000" dirty="0">
                <a:latin typeface="Bahnschrift SemiLight Condensed" panose="020B0502040204020203" pitchFamily="34" charset="0"/>
                <a:ea typeface="Calibri" panose="020F0502020204030204" pitchFamily="34" charset="0"/>
              </a:rPr>
              <a:t>у</a:t>
            </a:r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</a:rPr>
              <a:t>цели топчето, получава точка и топчето продължава да се мърда. Не уцели ли обаче, на екрана се изписва победителя и програмата се стартира от начало, нулирайки резултатите.</a:t>
            </a:r>
            <a:endParaRPr lang="bg-BG" sz="2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3.54167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84322 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6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E181558-2187-4086-A6BF-246B338CFF41}"/>
              </a:ext>
            </a:extLst>
          </p:cNvPr>
          <p:cNvSpPr/>
          <p:nvPr/>
        </p:nvSpPr>
        <p:spPr>
          <a:xfrm>
            <a:off x="6096001" y="1682496"/>
            <a:ext cx="5013036" cy="51755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9E9A0-040B-456E-A0DA-BEF62BF6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B1A4E-9843-479E-BD0C-8AF2DE6E8D63}"/>
              </a:ext>
            </a:extLst>
          </p:cNvPr>
          <p:cNvSpPr/>
          <p:nvPr/>
        </p:nvSpPr>
        <p:spPr>
          <a:xfrm>
            <a:off x="-5007006" y="1367637"/>
            <a:ext cx="5007006" cy="194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itle 39">
            <a:extLst>
              <a:ext uri="{FF2B5EF4-FFF2-40B4-BE49-F238E27FC236}">
                <a16:creationId xmlns:a16="http://schemas.microsoft.com/office/drawing/2014/main" id="{6D67F850-13A8-41F0-8C30-4F513634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07006" cy="1367636"/>
          </a:xfrm>
        </p:spPr>
        <p:txBody>
          <a:bodyPr anchor="ctr">
            <a:normAutofit/>
          </a:bodyPr>
          <a:lstStyle/>
          <a:p>
            <a:pPr algn="ctr"/>
            <a:r>
              <a:rPr lang="bg-BG" sz="2800" dirty="0"/>
              <a:t>Блокова и електрическа схема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5307AE-2167-4E12-92FA-7276FC7DEFF6}"/>
              </a:ext>
            </a:extLst>
          </p:cNvPr>
          <p:cNvSpPr/>
          <p:nvPr/>
        </p:nvSpPr>
        <p:spPr>
          <a:xfrm>
            <a:off x="563418" y="1682496"/>
            <a:ext cx="5110815" cy="517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B4C010-7671-47D8-B811-5D91826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0" y="2606701"/>
            <a:ext cx="4713109" cy="332709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9DBC642-2379-4D86-B672-E3EB96F3F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750" y="2385158"/>
            <a:ext cx="4731538" cy="37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41068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963D-AA4C-40BF-BAD2-FF1B7F76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728A0-ABBA-4B43-8CF0-A2A684FDB837}"/>
              </a:ext>
            </a:extLst>
          </p:cNvPr>
          <p:cNvSpPr/>
          <p:nvPr/>
        </p:nvSpPr>
        <p:spPr>
          <a:xfrm>
            <a:off x="0" y="16000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3C6ED30-F465-4140-AFE9-74BFAEF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944849"/>
            <a:ext cx="6853561" cy="655215"/>
          </a:xfrm>
        </p:spPr>
        <p:txBody>
          <a:bodyPr>
            <a:normAutofit fontScale="90000"/>
          </a:bodyPr>
          <a:lstStyle/>
          <a:p>
            <a:r>
              <a:rPr lang="bg-BG" sz="4400" dirty="0"/>
              <a:t>Защо избрах този проект</a:t>
            </a:r>
            <a:endParaRPr lang="bg-BG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B38F442-157B-4E98-BA39-8D37D1C4233E}"/>
              </a:ext>
            </a:extLst>
          </p:cNvPr>
          <p:cNvSpPr txBox="1">
            <a:spLocks/>
          </p:cNvSpPr>
          <p:nvPr/>
        </p:nvSpPr>
        <p:spPr>
          <a:xfrm>
            <a:off x="240132" y="2028678"/>
            <a:ext cx="6205056" cy="375068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Не беше трудно да измисля тема за проекта си. Исках да направя нещо, което лично на мен да ми харесва и да мога да използвам. Нещо, което ще ми бъде интересно да създам. Едно от първите неща, които някога съм програмирал беше играта </a:t>
            </a:r>
            <a:r>
              <a:rPr lang="en-US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“Pong”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 и супер много се забавлявах докато работех върху нея. Замислих се дали бих могъл да направя така, че да я пресъздам изцяло като я направя във физически вариант. Не е точно във физически вариант в момента, но симулацията доста добре пресъздава това, което исках да направя.</a:t>
            </a:r>
            <a:endParaRPr lang="en-US" sz="32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1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DC26B-E7B0-4221-AE65-0A2D4DA5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19430435-9634-48F3-BB89-52D64966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4998127" cy="1469907"/>
          </a:xfrm>
        </p:spPr>
        <p:txBody>
          <a:bodyPr anchor="b">
            <a:noAutofit/>
          </a:bodyPr>
          <a:lstStyle/>
          <a:p>
            <a:r>
              <a:rPr lang="bg-BG" sz="3600" dirty="0"/>
              <a:t>Бъдещо развитие на проекта</a:t>
            </a:r>
            <a:endParaRPr lang="en-US" sz="3600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1F121CC-433B-4229-A2E2-8A917202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>
            <a:normAutofit/>
          </a:bodyPr>
          <a:lstStyle/>
          <a:p>
            <a:pPr algn="just"/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Следващият етап</a:t>
            </a:r>
            <a:r>
              <a:rPr lang="en-US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развитие по проекта е да бъде разработен физически вариант, разполагащ с по-голям дисплей и алтернативни на бутоните контроли. Ще бъдат създадени различни нива на трудност, а графиките ще бъдат подобрени. Ще се добави звук към играта.</a:t>
            </a:r>
            <a:endParaRPr lang="en-GB" sz="20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FEA53D5-0F07-4C6C-8261-A54F05F5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27" y="2466975"/>
            <a:ext cx="7017204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7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B569B74-3677-457E-8047-DFFB33495541}"/>
              </a:ext>
            </a:extLst>
          </p:cNvPr>
          <p:cNvSpPr/>
          <p:nvPr/>
        </p:nvSpPr>
        <p:spPr>
          <a:xfrm>
            <a:off x="955962" y="26385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CCE51-51BF-4596-B801-B9C7437692C0}"/>
              </a:ext>
            </a:extLst>
          </p:cNvPr>
          <p:cNvSpPr txBox="1"/>
          <p:nvPr/>
        </p:nvSpPr>
        <p:spPr>
          <a:xfrm>
            <a:off x="2966620" y="1733177"/>
            <a:ext cx="625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5400" dirty="0">
                <a:latin typeface="Bahnschrift SemiLight Condensed" panose="020B0502040204020203" pitchFamily="34" charset="0"/>
              </a:rPr>
              <a:t>Благодаря за вниманието!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DF5DD40-58D1-4F31-94D6-53AE15DF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953DBB-C4D4-43A3-A95F-005C5509814C}"/>
              </a:ext>
            </a:extLst>
          </p:cNvPr>
          <p:cNvSpPr txBox="1"/>
          <p:nvPr/>
        </p:nvSpPr>
        <p:spPr>
          <a:xfrm>
            <a:off x="310718" y="6191076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Light Condensed" panose="020B0502040204020203" pitchFamily="34" charset="0"/>
              </a:rPr>
              <a:t>Email: </a:t>
            </a:r>
            <a:r>
              <a:rPr lang="en-US" dirty="0">
                <a:latin typeface="Bahnschrift SemiLight Condensed" panose="020B0502040204020203" pitchFamily="34" charset="0"/>
                <a:hlinkClick r:id="rId2"/>
              </a:rPr>
              <a:t>v.tonchev2003@gmail.com</a:t>
            </a:r>
            <a:endParaRPr lang="bg-BG" dirty="0">
              <a:latin typeface="Bahnschrift SemiLight Condense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C43C7-AF11-482F-9240-6269F1C48931}"/>
              </a:ext>
            </a:extLst>
          </p:cNvPr>
          <p:cNvSpPr txBox="1"/>
          <p:nvPr/>
        </p:nvSpPr>
        <p:spPr>
          <a:xfrm>
            <a:off x="310718" y="5821744"/>
            <a:ext cx="667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 Condensed" panose="020B0502040204020203" pitchFamily="34" charset="0"/>
              </a:rPr>
              <a:t>Project: </a:t>
            </a:r>
            <a:r>
              <a:rPr lang="bg-BG" dirty="0">
                <a:solidFill>
                  <a:srgbClr val="0563C1"/>
                </a:solidFill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https://www.tinkercad.com/things/dT7TTFiiEGX-arduinopong</a:t>
            </a:r>
            <a:endParaRPr lang="en-GB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18321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</TotalTime>
  <Words>372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SemiLight Condensed</vt:lpstr>
      <vt:lpstr>Calibri</vt:lpstr>
      <vt:lpstr>Tahoma</vt:lpstr>
      <vt:lpstr>Times New Roman</vt:lpstr>
      <vt:lpstr>Wingdings</vt:lpstr>
      <vt:lpstr>Financial_PitchDeck_MO-v6</vt:lpstr>
      <vt:lpstr>Arduino Pong</vt:lpstr>
      <vt:lpstr>Съдържание</vt:lpstr>
      <vt:lpstr>Описание на проекта</vt:lpstr>
      <vt:lpstr>Приложение и употреба</vt:lpstr>
      <vt:lpstr>Функционалност на кода</vt:lpstr>
      <vt:lpstr>Блокова и електрическа схема</vt:lpstr>
      <vt:lpstr>Защо избрах този проект</vt:lpstr>
      <vt:lpstr>Бъдещо развитие на проекта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Е WEB ДИЗАЙН</dc:title>
  <dc:creator>Valeri Tonchev</dc:creator>
  <cp:lastModifiedBy>Valeri Tonchev</cp:lastModifiedBy>
  <cp:revision>91</cp:revision>
  <dcterms:created xsi:type="dcterms:W3CDTF">2021-02-20T10:25:05Z</dcterms:created>
  <dcterms:modified xsi:type="dcterms:W3CDTF">2021-06-12T08:00:56Z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