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9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613" r:id="rId35"/>
    <p:sldId id="608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8A25963-47A3-410E-827E-D2E8D8725550}">
          <p14:sldIdLst>
            <p14:sldId id="256"/>
            <p14:sldId id="258"/>
            <p14:sldId id="296"/>
          </p14:sldIdLst>
        </p14:section>
        <p14:section name="Model-View Controller" id="{88A218D0-BAE1-4E32-9DF5-7A4AC86E2C5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pring MVC" id="{A6A84B82-507D-4EC2-9DC5-F2A60B2E515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Thymeleaf" id="{868870F9-BF8F-466D-8EEB-129EC289CF63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B5034CE0-1EA8-47EE-82FA-7BC788FB60A4}">
          <p14:sldIdLst>
            <p14:sldId id="287"/>
            <p14:sldId id="293"/>
            <p14:sldId id="613"/>
            <p14:sldId id="608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131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16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14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93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96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Spring and Thymeleaf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Web Project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A8A0BB43-1D00-46F2-89F2-F83AED9E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882355" y="2185796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45D633F1-E450-4C23-B5CE-C18AD31E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4831449" y="1385091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</p:spTree>
    <p:extLst>
      <p:ext uri="{BB962C8B-B14F-4D97-AF65-F5344CB8AC3E}">
        <p14:creationId xmlns:p14="http://schemas.microsoft.com/office/powerpoint/2010/main" val="14018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7D91B-EE83-4D39-9DDC-A1B479271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2257" y="1257411"/>
            <a:ext cx="10129234" cy="5546589"/>
          </a:xfrm>
        </p:spPr>
        <p:txBody>
          <a:bodyPr/>
          <a:lstStyle/>
          <a:p>
            <a:r>
              <a:rPr lang="en-GB" dirty="0"/>
              <a:t>Spring MVC == open source Web MVC </a:t>
            </a:r>
            <a:br>
              <a:rPr lang="en-GB" dirty="0"/>
            </a:br>
            <a:r>
              <a:rPr lang="en-GB" dirty="0"/>
              <a:t>framework for Java</a:t>
            </a:r>
          </a:p>
          <a:p>
            <a:pPr lvl="1"/>
            <a:r>
              <a:rPr lang="en-GB" dirty="0"/>
              <a:t>Developed by Pivotal Software</a:t>
            </a:r>
          </a:p>
          <a:p>
            <a:pPr lvl="1"/>
            <a:r>
              <a:rPr lang="en-GB" dirty="0">
                <a:hlinkClick r:id="rId2"/>
              </a:rPr>
              <a:t>https://spring.io</a:t>
            </a:r>
            <a:endParaRPr lang="en-GB" dirty="0"/>
          </a:p>
          <a:p>
            <a:r>
              <a:rPr lang="en-US" dirty="0"/>
              <a:t>Built top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API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C93657-7388-4930-A607-7BD8893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pic>
        <p:nvPicPr>
          <p:cNvPr id="7" name="Picture 4" descr="File:Pivotal Java Spring Logo.png">
            <a:extLst>
              <a:ext uri="{FF2B5EF4-FFF2-40B4-BE49-F238E27FC236}">
                <a16:creationId xmlns:a16="http://schemas.microsoft.com/office/drawing/2014/main" id="{489A9576-552A-4BEB-95A9-21FC096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617" y="4734000"/>
            <a:ext cx="4340257" cy="1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1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DDF38-458F-464A-A8A2-540AC31D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Simplifies building Spring applications</a:t>
            </a:r>
          </a:p>
          <a:p>
            <a:pPr>
              <a:buClr>
                <a:schemeClr val="tx1"/>
              </a:buClr>
            </a:pPr>
            <a:r>
              <a:rPr lang="en-GB" dirty="0"/>
              <a:t>Convention-over-configuration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Rapid application development with Spring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Create production-grade applications that you can "</a:t>
            </a:r>
            <a:r>
              <a:rPr lang="en-GB" b="1" dirty="0">
                <a:solidFill>
                  <a:schemeClr val="bg1"/>
                </a:solidFill>
              </a:rPr>
              <a:t>just run</a:t>
            </a:r>
            <a:r>
              <a:rPr lang="en-GB" dirty="0"/>
              <a:t>"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Automatically</a:t>
            </a:r>
            <a:r>
              <a:rPr lang="en-GB" dirty="0"/>
              <a:t> configure Spring Framework</a:t>
            </a:r>
          </a:p>
          <a:p>
            <a:pPr>
              <a:buClr>
                <a:schemeClr val="tx1"/>
              </a:buClr>
            </a:pPr>
            <a:r>
              <a:rPr lang="en-GB" dirty="0"/>
              <a:t>Built-in Web server (Tomcat)</a:t>
            </a:r>
          </a:p>
          <a:p>
            <a:pPr>
              <a:buClr>
                <a:schemeClr val="tx1"/>
              </a:buClr>
            </a:pPr>
            <a:r>
              <a:rPr lang="en-GB" dirty="0"/>
              <a:t>Integrates Spring MVC, Spring Data and </a:t>
            </a:r>
            <a:br>
              <a:rPr lang="en-GB" dirty="0"/>
            </a:br>
            <a:r>
              <a:rPr lang="en-GB" dirty="0"/>
              <a:t>other Spring technologies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F36E29-931E-47B0-83CF-FEC0C58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5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F3B81-FAEB-4710-83DB-C52C1D99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new Maven-based Java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A2672-4C5B-420B-88F7-BA0838F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12F576-12ED-4F74-8FC3-CD491349870C}"/>
              </a:ext>
            </a:extLst>
          </p:cNvPr>
          <p:cNvSpPr/>
          <p:nvPr/>
        </p:nvSpPr>
        <p:spPr bwMode="auto">
          <a:xfrm>
            <a:off x="6519427" y="3623162"/>
            <a:ext cx="546847" cy="367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661F0-42E4-44D4-ADCD-38AD99AE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96" y="3179350"/>
            <a:ext cx="3580104" cy="125517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9" y="1944000"/>
            <a:ext cx="5468676" cy="429627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3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5360644"/>
            <a:chOff x="965376" y="1254231"/>
            <a:chExt cx="9990313" cy="536064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77320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&lt;artifactId&gt;spring-boot-starter-parent&lt;/artifactId&gt;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&lt;version&gt;2.0.4.RELEASE&lt;/version&gt;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&lt;properties&gt;&lt;</a:t>
              </a:r>
              <a:r>
                <a:rPr lang="en-US" sz="2400" dirty="0" err="1">
                  <a:solidFill>
                    <a:schemeClr val="tx1"/>
                  </a:solidFill>
                </a:rPr>
                <a:t>java.version</a:t>
              </a:r>
              <a:r>
                <a:rPr lang="en-US" sz="2400" dirty="0">
                  <a:solidFill>
                    <a:schemeClr val="tx1"/>
                  </a:solidFill>
                </a:rPr>
                <a:t>&gt;11&lt;/java.version&gt;&lt;/properties&gt;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 (2)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471577"/>
            <a:ext cx="9990313" cy="4837423"/>
            <a:chOff x="965376" y="1254231"/>
            <a:chExt cx="9990313" cy="4837423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2499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&lt;artifactId&gt;spring-boot-starter-thymeleaf&lt;/artifactId&gt;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&lt;artifactId&gt;spring-boot-starter-web&lt;/artifactId&gt;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0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8734-CEDF-4803-A5EC-08B98F2B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Application Class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C15EA-7C23-4F21-929B-3A6B9D39B933}"/>
              </a:ext>
            </a:extLst>
          </p:cNvPr>
          <p:cNvGrpSpPr/>
          <p:nvPr/>
        </p:nvGrpSpPr>
        <p:grpSpPr>
          <a:xfrm>
            <a:off x="1861062" y="1227870"/>
            <a:ext cx="8469876" cy="5391423"/>
            <a:chOff x="1663926" y="1279266"/>
            <a:chExt cx="9317583" cy="612306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CB2DDCAB-26C6-4EAD-9C0E-777FF9FABEA4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279266"/>
              <a:ext cx="9317583" cy="6671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src/main/java/app/MvcAppExample.java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A39C9B98-6943-4DFC-92E1-3E1A27CEE3A5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946426"/>
              <a:ext cx="9317583" cy="54559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package app;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import org.springframework.boot.*;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import org.springframework.boot.autoconfigure.*;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@SpringBootApplication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public class MvcAppExample {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public static void main(String[] args) {</a:t>
              </a:r>
            </a:p>
            <a:p>
              <a:r>
                <a:rPr lang="en-US" sz="2200" dirty="0"/>
                <a:t>    </a:t>
              </a:r>
              <a:r>
                <a:rPr lang="en-US" sz="2200" dirty="0">
                  <a:solidFill>
                    <a:schemeClr val="bg1"/>
                  </a:solidFill>
                </a:rPr>
                <a:t>SpringApplication.run</a:t>
              </a:r>
              <a:r>
                <a:rPr lang="en-US" sz="2200" dirty="0">
                  <a:solidFill>
                    <a:schemeClr val="tx1"/>
                  </a:solidFill>
                </a:rPr>
                <a:t>(MvcAppExample.class, args);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}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A63A2-A42E-4DF8-83AB-76F16D39B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uses strongly-typed annotations</a:t>
            </a:r>
          </a:p>
          <a:p>
            <a:pPr lvl="1"/>
            <a:r>
              <a:rPr lang="en-GB" dirty="0"/>
              <a:t>Syntax highlighting + error checking</a:t>
            </a:r>
          </a:p>
          <a:p>
            <a:pPr lvl="1"/>
            <a:r>
              <a:rPr lang="en-GB" dirty="0"/>
              <a:t>Describe the code below them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A490FB-29AA-4823-BA9E-3E0971C4FC75}"/>
              </a:ext>
            </a:extLst>
          </p:cNvPr>
          <p:cNvSpPr txBox="1">
            <a:spLocks/>
          </p:cNvSpPr>
          <p:nvPr/>
        </p:nvSpPr>
        <p:spPr>
          <a:xfrm>
            <a:off x="6432750" y="3346206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</a:t>
            </a:r>
            <a:r>
              <a:rPr lang="en-GB" sz="2200" dirty="0">
                <a:solidFill>
                  <a:schemeClr val="tx1"/>
                </a:solidFill>
              </a:rPr>
              <a:t>("/hello")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hello()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8774A-984E-47F1-89C4-C84DBE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Annotations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FDC2E2-2B4C-4932-B166-41C6B70B414D}"/>
              </a:ext>
            </a:extLst>
          </p:cNvPr>
          <p:cNvSpPr txBox="1">
            <a:spLocks/>
          </p:cNvSpPr>
          <p:nvPr/>
        </p:nvSpPr>
        <p:spPr>
          <a:xfrm>
            <a:off x="857003" y="3346207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/>
              <a:t>Defined with </a:t>
            </a:r>
            <a:r>
              <a:rPr lang="en-GB" b="1" dirty="0">
                <a:solidFill>
                  <a:schemeClr val="bg1"/>
                </a:solidFill>
              </a:rPr>
              <a:t>@Controller </a:t>
            </a:r>
            <a:r>
              <a:rPr lang="en-GB" dirty="0"/>
              <a:t>annotations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Controllers can hold multiple actions on different routes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58807" y="2581562"/>
            <a:ext cx="476873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758808" y="5439894"/>
            <a:ext cx="9297192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@GetMapping("home")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home (ModelAndView modelAndView) { … }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788" y="5275948"/>
            <a:ext cx="3809049" cy="688499"/>
          </a:xfrm>
          <a:prstGeom prst="wedgeRoundRectCallout">
            <a:avLst>
              <a:gd name="adj1" fmla="val -56269"/>
              <a:gd name="adj2" fmla="val 20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http://localhost:8080/hello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21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8EF15-1530-48DB-AF79-046AC7FD1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GetMapping</a:t>
            </a:r>
            <a:r>
              <a:rPr lang="bg-BG" dirty="0"/>
              <a:t> –</a:t>
            </a:r>
            <a:r>
              <a:rPr lang="en-GB" dirty="0"/>
              <a:t> GET Request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PostMapping – POST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742814" y="1891876"/>
            <a:ext cx="9088186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@GetMapping("/home")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home(ModelAndView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9954-1B38-4B86-864D-C5AC12DA5BE9}"/>
              </a:ext>
            </a:extLst>
          </p:cNvPr>
          <p:cNvSpPr txBox="1">
            <a:spLocks/>
          </p:cNvSpPr>
          <p:nvPr/>
        </p:nvSpPr>
        <p:spPr>
          <a:xfrm>
            <a:off x="742814" y="4672050"/>
            <a:ext cx="90881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</a:t>
            </a:r>
            <a:r>
              <a:rPr lang="en-GB" sz="2200" dirty="0" err="1">
                <a:solidFill>
                  <a:schemeClr val="bg1"/>
                </a:solidFill>
              </a:rPr>
              <a:t>PostMapping</a:t>
            </a:r>
            <a:r>
              <a:rPr lang="en-GB" sz="2200" dirty="0">
                <a:solidFill>
                  <a:schemeClr val="bg1"/>
                </a:solidFill>
              </a:rPr>
              <a:t>("/register")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 err="1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register(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45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3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101205-D16D-4F2F-ACE2-DC7DD89C3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Web controller + action /hello + view hello.html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C6907-7EA5-4657-8A25-89FFA2E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Controller: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165C93-39EA-48BE-966D-CD769C5AC9C5}"/>
              </a:ext>
            </a:extLst>
          </p:cNvPr>
          <p:cNvSpPr txBox="1">
            <a:spLocks/>
          </p:cNvSpPr>
          <p:nvPr/>
        </p:nvSpPr>
        <p:spPr>
          <a:xfrm>
            <a:off x="717565" y="1969018"/>
            <a:ext cx="978843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GreetingController 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@</a:t>
            </a:r>
            <a:r>
              <a:rPr lang="en-GB" sz="2400" dirty="0" err="1">
                <a:solidFill>
                  <a:schemeClr val="bg1"/>
                </a:solidFill>
              </a:rPr>
              <a:t>GetMapping</a:t>
            </a:r>
            <a:r>
              <a:rPr lang="en-GB" sz="2400" dirty="0">
                <a:solidFill>
                  <a:schemeClr val="bg1"/>
                </a:solidFill>
              </a:rPr>
              <a:t>("/hello")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public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 home(</a:t>
            </a:r>
            <a:r>
              <a:rPr lang="en-GB" sz="2400" dirty="0">
                <a:solidFill>
                  <a:schemeClr val="bg1"/>
                </a:solidFill>
              </a:rPr>
              <a:t>ModelAndView modelAndView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modelAndView.</a:t>
            </a:r>
            <a:r>
              <a:rPr lang="en-GB" sz="2400" dirty="0">
                <a:solidFill>
                  <a:schemeClr val="bg1"/>
                </a:solidFill>
              </a:rPr>
              <a:t>setViewName</a:t>
            </a:r>
            <a:r>
              <a:rPr lang="en-GB" sz="2400" dirty="0">
                <a:solidFill>
                  <a:schemeClr val="tx1"/>
                </a:solidFill>
              </a:rPr>
              <a:t>("hello.html");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return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;  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50974FA-442D-4E01-B8FC-C7A5E2F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655" y="4620646"/>
            <a:ext cx="3559277" cy="1450547"/>
          </a:xfrm>
          <a:prstGeom prst="wedgeRoundRectCallout">
            <a:avLst>
              <a:gd name="adj1" fmla="val -64221"/>
              <a:gd name="adj2" fmla="val -53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 resources/templates/hello.html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28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spring mvc leaf">
            <a:extLst>
              <a:ext uri="{FF2B5EF4-FFF2-40B4-BE49-F238E27FC236}">
                <a16:creationId xmlns:a16="http://schemas.microsoft.com/office/drawing/2014/main" id="{79C950DD-BC86-4489-BA5E-56CBD059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7" y="1522257"/>
            <a:ext cx="2542325" cy="1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Thymeleaf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Engine</a:t>
            </a:r>
          </a:p>
        </p:txBody>
      </p:sp>
    </p:spTree>
    <p:extLst>
      <p:ext uri="{BB962C8B-B14F-4D97-AF65-F5344CB8AC3E}">
        <p14:creationId xmlns:p14="http://schemas.microsoft.com/office/powerpoint/2010/main" val="3798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2675" y="1254247"/>
            <a:ext cx="10129234" cy="5546589"/>
          </a:xfrm>
        </p:spPr>
        <p:txBody>
          <a:bodyPr/>
          <a:lstStyle/>
          <a:p>
            <a:r>
              <a:rPr lang="en-GB" dirty="0"/>
              <a:t>Thymeleaf is a view engine used in </a:t>
            </a: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Thymeleaf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5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B41152-985D-4DE6-ACCB-5D67A649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All Thymeleaf tags and attributes begin with </a:t>
            </a:r>
            <a:r>
              <a:rPr lang="en-GB" b="1" dirty="0">
                <a:solidFill>
                  <a:schemeClr val="bg1"/>
                </a:solidFill>
              </a:rPr>
              <a:t>th:</a:t>
            </a:r>
          </a:p>
          <a:p>
            <a:pPr>
              <a:buClr>
                <a:schemeClr val="tx1"/>
              </a:buClr>
            </a:pPr>
            <a:r>
              <a:rPr lang="en-GB" dirty="0"/>
              <a:t>Example of Thymeleaf attribute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th:block</a:t>
            </a:r>
            <a:r>
              <a:rPr lang="en-GB" dirty="0"/>
              <a:t> is an attribute container that disappears in the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533F68-13EB-4ACB-98E9-6FBAFBC8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Tags and Attributes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E986EBE-BE1E-4D45-B972-E0E20117AD93}"/>
              </a:ext>
            </a:extLst>
          </p:cNvPr>
          <p:cNvSpPr txBox="1">
            <a:spLocks/>
          </p:cNvSpPr>
          <p:nvPr/>
        </p:nvSpPr>
        <p:spPr>
          <a:xfrm>
            <a:off x="741000" y="2571559"/>
            <a:ext cx="466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&lt;p </a:t>
            </a:r>
            <a:r>
              <a:rPr lang="en-GB" sz="2400" dirty="0">
                <a:solidFill>
                  <a:schemeClr val="bg1"/>
                </a:solidFill>
              </a:rPr>
              <a:t>th:text</a:t>
            </a:r>
            <a:r>
              <a:rPr lang="en-GB" sz="2400" dirty="0">
                <a:solidFill>
                  <a:schemeClr val="tx1"/>
                </a:solidFill>
              </a:rPr>
              <a:t>="Example"&gt;…&lt;/p&gt;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006AE23-68E2-4A8F-8AC3-10BDF9F37F6C}"/>
              </a:ext>
            </a:extLst>
          </p:cNvPr>
          <p:cNvSpPr txBox="1">
            <a:spLocks/>
          </p:cNvSpPr>
          <p:nvPr/>
        </p:nvSpPr>
        <p:spPr>
          <a:xfrm>
            <a:off x="741000" y="4059000"/>
            <a:ext cx="466423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…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8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Expressions are executed on 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Variable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62328" y="1899000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62327" y="333214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41000" y="435312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62327" y="537410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article.author.name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E979C-214B-4E26-857A-1F259031D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Link Expressions are used to build URLs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/>
              <a:t>You can also pass query string parameters</a:t>
            </a:r>
          </a:p>
          <a:p>
            <a:endParaRPr lang="en-GB" dirty="0"/>
          </a:p>
          <a:p>
            <a:r>
              <a:rPr lang="en-GB" dirty="0"/>
              <a:t>Create dynamic URLs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E49F0-4D17-4F12-862D-60F4AE6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Link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A297994-C8FD-4FDA-9A44-4B6554E6FACA}"/>
              </a:ext>
            </a:extLst>
          </p:cNvPr>
          <p:cNvSpPr txBox="1">
            <a:spLocks/>
          </p:cNvSpPr>
          <p:nvPr/>
        </p:nvSpPr>
        <p:spPr>
          <a:xfrm>
            <a:off x="754435" y="190105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EF17-5280-42FE-962C-742C41363C6C}"/>
              </a:ext>
            </a:extLst>
          </p:cNvPr>
          <p:cNvSpPr txBox="1">
            <a:spLocks/>
          </p:cNvSpPr>
          <p:nvPr/>
        </p:nvSpPr>
        <p:spPr>
          <a:xfrm>
            <a:off x="754435" y="3266334"/>
            <a:ext cx="66849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@{/register}</a:t>
            </a:r>
            <a:r>
              <a:rPr lang="en-GB" sz="2400" dirty="0">
                <a:solidFill>
                  <a:schemeClr val="tx1"/>
                </a:solidFill>
              </a:rPr>
              <a:t>"&gt;Register&lt;/a&gt;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BCE3B5-E90A-411F-AE8E-71FFEAA137CA}"/>
              </a:ext>
            </a:extLst>
          </p:cNvPr>
          <p:cNvSpPr txBox="1">
            <a:spLocks/>
          </p:cNvSpPr>
          <p:nvPr/>
        </p:nvSpPr>
        <p:spPr>
          <a:xfrm>
            <a:off x="754435" y="4671128"/>
            <a:ext cx="89420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@{/details(id=${game.id})}</a:t>
            </a:r>
            <a:r>
              <a:rPr lang="en-GB" sz="2400" dirty="0">
                <a:solidFill>
                  <a:schemeClr val="tx1"/>
                </a:solidFill>
              </a:rPr>
              <a:t>"&gt;Details&lt;/a&gt;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DCC4FA-015D-45F6-96FE-46BC7EC456D7}"/>
              </a:ext>
            </a:extLst>
          </p:cNvPr>
          <p:cNvSpPr txBox="1">
            <a:spLocks/>
          </p:cNvSpPr>
          <p:nvPr/>
        </p:nvSpPr>
        <p:spPr>
          <a:xfrm>
            <a:off x="754435" y="6022471"/>
            <a:ext cx="974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@{/games/{id}/edit(id=${game.id})}</a:t>
            </a:r>
            <a:r>
              <a:rPr lang="en-GB" sz="2400" dirty="0">
                <a:solidFill>
                  <a:schemeClr val="tx1"/>
                </a:solidFill>
              </a:rPr>
              <a:t>"&gt;Edit&lt;/a&gt;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4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Thymeleaf 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parse the input as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41000" y="1906571"/>
            <a:ext cx="796623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&lt;form </a:t>
            </a:r>
            <a:r>
              <a:rPr lang="en-GB" sz="2400" dirty="0">
                <a:solidFill>
                  <a:schemeClr val="bg1"/>
                </a:solidFill>
              </a:rPr>
              <a:t>th:action</a:t>
            </a:r>
            <a:r>
              <a:rPr lang="en-GB" sz="2400" dirty="0">
                <a:solidFill>
                  <a:schemeClr val="tx1"/>
                </a:solidFill>
              </a:rPr>
              <a:t>="@{/user}" </a:t>
            </a:r>
            <a:r>
              <a:rPr lang="en-GB" sz="2400" dirty="0">
                <a:solidFill>
                  <a:schemeClr val="bg1"/>
                </a:solidFill>
              </a:rPr>
              <a:t>th:method</a:t>
            </a:r>
            <a:r>
              <a:rPr lang="en-GB" sz="2400" dirty="0">
                <a:solidFill>
                  <a:schemeClr val="tx1"/>
                </a:solidFill>
              </a:rPr>
              <a:t>="post"&gt;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type="number" name="id"/&gt;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type="text" name="name"/&gt;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type="submit"&gt;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41000" y="5360853"/>
            <a:ext cx="1060783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@PostMapping("/user")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register(</a:t>
            </a:r>
            <a:r>
              <a:rPr lang="en-US" sz="2400" dirty="0">
                <a:solidFill>
                  <a:schemeClr val="bg1"/>
                </a:solidFill>
              </a:rPr>
              <a:t>@ModelAttribute</a:t>
            </a:r>
            <a:r>
              <a:rPr lang="en-US" sz="2400" dirty="0">
                <a:solidFill>
                  <a:schemeClr val="tx1"/>
                </a:solidFill>
              </a:rPr>
              <a:t> User user) { …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86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if statements in thymeleaf using </a:t>
            </a:r>
            <a:r>
              <a:rPr lang="en-GB" b="1" dirty="0">
                <a:solidFill>
                  <a:schemeClr val="bg1"/>
                </a:solidFill>
              </a:rPr>
              <a:t>th:if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You can create inverted if statements using </a:t>
            </a:r>
            <a:r>
              <a:rPr lang="en-GB" b="1" dirty="0" err="1">
                <a:solidFill>
                  <a:schemeClr val="bg1"/>
                </a:solidFill>
              </a:rPr>
              <a:t>th:unless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756818" y="1795118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th:if="${…}"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true"&lt;/p&gt;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678346-56A8-449E-9D22-0F6B8294BD52}"/>
              </a:ext>
            </a:extLst>
          </p:cNvPr>
          <p:cNvSpPr txBox="1">
            <a:spLocks/>
          </p:cNvSpPr>
          <p:nvPr/>
        </p:nvSpPr>
        <p:spPr>
          <a:xfrm>
            <a:off x="756818" y="4096154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th:unless="${…}"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false"&lt;/p&gt;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3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2E252-08ED-433E-AE2B-DD9CB8589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696000" y="1806407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${#numbers.sequence(start, end, step)}"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696000" y="4573791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${#numbers.sequence(1, 5, 1)}"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//1 2 3 4 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74696-0C58-4D7C-8845-F85A4CA2E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For-each loop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1DDA1-337C-4D88-8EF5-0ED44C8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42A213-8158-4A05-B7F3-80A7F9AD9C27}"/>
              </a:ext>
            </a:extLst>
          </p:cNvPr>
          <p:cNvSpPr txBox="1">
            <a:spLocks/>
          </p:cNvSpPr>
          <p:nvPr/>
        </p:nvSpPr>
        <p:spPr>
          <a:xfrm>
            <a:off x="696000" y="4048360"/>
            <a:ext cx="6675516" cy="2679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th:each="book : ${books}"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book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name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${book.author}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${book.price}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050B0-441D-48D6-BB1E-D348A0B471FD}"/>
              </a:ext>
            </a:extLst>
          </p:cNvPr>
          <p:cNvSpPr txBox="1">
            <a:spLocks/>
          </p:cNvSpPr>
          <p:nvPr/>
        </p:nvSpPr>
        <p:spPr>
          <a:xfrm>
            <a:off x="696000" y="1812419"/>
            <a:ext cx="6675516" cy="163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th:each="item : ${collection}"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item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property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73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Model-View Controller (MVC)</a:t>
            </a:r>
            <a:endParaRPr lang="bg-BG" dirty="0"/>
          </a:p>
          <a:p>
            <a:r>
              <a:rPr lang="en-GB" dirty="0"/>
              <a:t>Spring MVC</a:t>
            </a:r>
          </a:p>
          <a:p>
            <a:pPr lvl="1"/>
            <a:r>
              <a:rPr lang="en-GB" dirty="0"/>
              <a:t>Annotations</a:t>
            </a:r>
          </a:p>
          <a:p>
            <a:pPr lvl="1"/>
            <a:r>
              <a:rPr lang="en-GB" dirty="0"/>
              <a:t>Controllers</a:t>
            </a:r>
          </a:p>
          <a:p>
            <a:pPr lvl="1"/>
            <a:r>
              <a:rPr lang="en-GB" dirty="0"/>
              <a:t>Processing Requests</a:t>
            </a:r>
          </a:p>
          <a:p>
            <a:r>
              <a:rPr lang="en-GB" dirty="0" err="1"/>
              <a:t>Thymeleaf</a:t>
            </a:r>
            <a:r>
              <a:rPr lang="en-GB" dirty="0"/>
              <a:t> View Engine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6" y="3531130"/>
            <a:ext cx="938484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@GetMapping("/hello")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hello(ModelAndView modelAndView)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modelAndView.setViewName("hello");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</a:t>
            </a:r>
            <a:r>
              <a:rPr lang="en-US" sz="2400" dirty="0">
                <a:solidFill>
                  <a:schemeClr val="bg1"/>
                </a:solidFill>
              </a:rPr>
              <a:t>addObject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"name"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"Peter"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3848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&lt;p&gt;Hello, &lt;span th:text="</a:t>
            </a:r>
            <a:r>
              <a:rPr lang="en-GB" sz="2400" dirty="0">
                <a:solidFill>
                  <a:schemeClr val="bg1"/>
                </a:solidFill>
              </a:rPr>
              <a:t>${name}</a:t>
            </a:r>
            <a:r>
              <a:rPr lang="en-GB" sz="2400" dirty="0">
                <a:solidFill>
                  <a:schemeClr val="tx1"/>
                </a:solidFill>
              </a:rPr>
              <a:t>"&gt;&lt;/span&gt;&lt;/p&gt;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&lt;/body&gt;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5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collection to the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7" y="3372555"/>
            <a:ext cx="923809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@GetMapping("/all")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listBooks(ModelAndView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modelAndView.</a:t>
            </a:r>
            <a:r>
              <a:rPr lang="en-GB" sz="2200" dirty="0">
                <a:solidFill>
                  <a:schemeClr val="bg1"/>
                </a:solidFill>
              </a:rPr>
              <a:t>addObject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"books"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dirty="0">
                <a:solidFill>
                  <a:schemeClr val="bg1"/>
                </a:solidFill>
              </a:rPr>
              <a:t>books</a:t>
            </a:r>
            <a:r>
              <a:rPr lang="en-GB" sz="2200" dirty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23809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&lt;div th:each="</a:t>
            </a:r>
            <a:r>
              <a:rPr lang="en-GB" sz="2200" dirty="0">
                <a:solidFill>
                  <a:schemeClr val="bg1"/>
                </a:solidFill>
              </a:rPr>
              <a:t>book</a:t>
            </a:r>
            <a:r>
              <a:rPr lang="en-GB" sz="2200" dirty="0">
                <a:solidFill>
                  <a:schemeClr val="tx1"/>
                </a:solidFill>
              </a:rPr>
              <a:t> : </a:t>
            </a:r>
            <a:r>
              <a:rPr lang="en-GB" sz="2200" dirty="0">
                <a:solidFill>
                  <a:schemeClr val="bg1"/>
                </a:solidFill>
              </a:rPr>
              <a:t>${books}"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&lt;p th:text="</a:t>
            </a:r>
            <a:r>
              <a:rPr lang="en-GB" sz="2200" dirty="0">
                <a:solidFill>
                  <a:schemeClr val="bg1"/>
                </a:solidFill>
              </a:rPr>
              <a:t>${book.name}</a:t>
            </a:r>
            <a:r>
              <a:rPr lang="en-GB" sz="2200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3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18174" y="1541539"/>
            <a:ext cx="778053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Implementing </a:t>
            </a:r>
            <a:r>
              <a:rPr lang="en-US" sz="3200" b="1" dirty="0">
                <a:solidFill>
                  <a:schemeClr val="bg1"/>
                </a:solidFill>
              </a:rPr>
              <a:t>MVC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Spring 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Open Source </a:t>
            </a:r>
            <a:r>
              <a:rPr lang="en-US" sz="3000" b="1" dirty="0">
                <a:solidFill>
                  <a:schemeClr val="bg1"/>
                </a:solidFill>
              </a:rPr>
              <a:t>Framework</a:t>
            </a:r>
            <a:r>
              <a:rPr lang="en-US" sz="3000" dirty="0">
                <a:solidFill>
                  <a:schemeClr val="bg2"/>
                </a:solidFill>
              </a:rPr>
              <a:t> for </a:t>
            </a:r>
            <a:r>
              <a:rPr lang="en-US" sz="3000" b="1" dirty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Spring Boot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Configures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simplifies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Spring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Thymeleaf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342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MVC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Model-View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35571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4770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ORM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0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40284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</a:t>
            </a:r>
            <a:br>
              <a:rPr lang="en-GB" dirty="0"/>
            </a:br>
            <a:r>
              <a:rPr lang="en-GB" dirty="0"/>
              <a:t>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36956"/>
            <a:ext cx="10129234" cy="5546589"/>
          </a:xfrm>
        </p:spPr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4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2675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-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"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1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7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1713</Words>
  <Application>Microsoft Office PowerPoint</Application>
  <PresentationFormat>Широк екран</PresentationFormat>
  <Paragraphs>346</Paragraphs>
  <Slides>37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Basic Web Project</vt:lpstr>
      <vt:lpstr>Have a Question?</vt:lpstr>
      <vt:lpstr>Table of Contents</vt:lpstr>
      <vt:lpstr>MVC</vt:lpstr>
      <vt:lpstr>What is Model-View Controller</vt:lpstr>
      <vt:lpstr>Model (Data)</vt:lpstr>
      <vt:lpstr>View </vt:lpstr>
      <vt:lpstr>Controller</vt:lpstr>
      <vt:lpstr>The MVC Pattern</vt:lpstr>
      <vt:lpstr>Spring MVC</vt:lpstr>
      <vt:lpstr>Spring MVC</vt:lpstr>
      <vt:lpstr>Spring Boot</vt:lpstr>
      <vt:lpstr>Starting with Spring Boot</vt:lpstr>
      <vt:lpstr>Starting with Spring Boot</vt:lpstr>
      <vt:lpstr>Starting with Spring Boot (2)</vt:lpstr>
      <vt:lpstr>Spring Boot Application Class</vt:lpstr>
      <vt:lpstr>Spring Annotations</vt:lpstr>
      <vt:lpstr>Spring Controllers</vt:lpstr>
      <vt:lpstr>Controller Actions</vt:lpstr>
      <vt:lpstr>Spring Controller: Example</vt:lpstr>
      <vt:lpstr>Thymeleaf</vt:lpstr>
      <vt:lpstr>Thymeleaf</vt:lpstr>
      <vt:lpstr>Thymeleaf Tags and Attributes</vt:lpstr>
      <vt:lpstr>Thymeleaf Variable Expressions</vt:lpstr>
      <vt:lpstr>Thymeleaf Link Expressions</vt:lpstr>
      <vt:lpstr>Forms in Thymeleaf</vt:lpstr>
      <vt:lpstr>Conditional Statements in Thymeleaf</vt:lpstr>
      <vt:lpstr>Loops in Thymeleaf</vt:lpstr>
      <vt:lpstr>Loops in Thymeleaf (2)</vt:lpstr>
      <vt:lpstr>Passing Attributes to View</vt:lpstr>
      <vt:lpstr>Passing Attributes to View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Web</dc:title>
  <dc:subject>Java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29</cp:revision>
  <dcterms:created xsi:type="dcterms:W3CDTF">2018-05-23T13:08:44Z</dcterms:created>
  <dcterms:modified xsi:type="dcterms:W3CDTF">2022-12-19T10:21:04Z</dcterms:modified>
  <cp:category>programming; education; software engineering; software development</cp:category>
</cp:coreProperties>
</file>