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notesSlides/notesSlide1.xml" ContentType="application/vnd.openxmlformats-officedocument.presentationml.notesSlide+xml"/>
  <Override PartName="/ppt/media/image4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5.jpeg" ContentType="image/jpeg"/>
  <Override PartName="/ppt/media/image6.jpeg" ContentType="image/jpeg"/>
  <Override PartName="/ppt/media/image7.jpeg" ContentType="image/jpeg"/>
  <Override PartName="/ppt/notesSlides/notesSlide4.xml" ContentType="application/vnd.openxmlformats-officedocument.presentationml.notesSlide+xml"/>
  <Override PartName="/ppt/media/image8.jpeg" ContentType="image/jpeg"/>
  <Override PartName="/ppt/notesSlides/notesSlide5.xml" ContentType="application/vnd.openxmlformats-officedocument.presentationml.notesSlide+xml"/>
  <Override PartName="/ppt/media/image9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" name="Shape 8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Poll Question:</a:t>
            </a:r>
          </a:p>
          <a:p>
            <a:pPr/>
          </a:p>
          <a:p>
            <a:pPr/>
            <a:r>
              <a:t>1.  How many of you are already using AWS?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5" name="Shape 1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Regions are completely isolated from each other.</a:t>
            </a:r>
          </a:p>
          <a:p>
            <a:pPr/>
            <a:r>
              <a:t>AZ’s are isolated from each other, but connected through low latency links.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Regions are completely isolated from each other.</a:t>
            </a:r>
          </a:p>
          <a:p>
            <a:pPr/>
            <a:r>
              <a:t>AZ’s are isolated from each other, but connected through low latency links.</a:t>
            </a:r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/28 = 14 / 9 usable</a:t>
            </a:r>
          </a:p>
          <a:p>
            <a:pPr/>
            <a:r>
              <a:t>/20 = 4,096 / 4,091 usable</a:t>
            </a:r>
          </a:p>
          <a:p>
            <a:pPr/>
          </a:p>
          <a:p>
            <a:pPr/>
            <a:r>
              <a:t>Each subnet loses 5 address (network, broadcast, 3x AWS reserved)</a:t>
            </a:r>
          </a:p>
          <a:p>
            <a:pPr/>
          </a:p>
          <a:p>
            <a:pPr/>
            <a:r>
              <a:t>We’re going to use public IP addresses with our bastion hosts today, but in a real world deployment you would want to assign EIP.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the VPC console to create these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>
            <p:ph type="body" sz="quarter" idx="1"/>
          </p:nvPr>
        </p:nvSpPr>
        <p:spPr>
          <a:xfrm>
            <a:off x="2838174" y="4572001"/>
            <a:ext cx="6062868" cy="46051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500"/>
              </a:spcBef>
              <a:buSzTx/>
              <a:buFontTx/>
              <a:buNone/>
              <a:defRPr sz="2100">
                <a:solidFill>
                  <a:srgbClr val="FFFFFF"/>
                </a:solidFill>
              </a:defRPr>
            </a:lvl1pPr>
            <a:lvl2pPr marL="0" indent="411480" algn="r">
              <a:spcBef>
                <a:spcPts val="500"/>
              </a:spcBef>
              <a:buSzTx/>
              <a:buFontTx/>
              <a:buNone/>
              <a:defRPr sz="2100">
                <a:solidFill>
                  <a:srgbClr val="FFFFFF"/>
                </a:solidFill>
              </a:defRPr>
            </a:lvl2pPr>
            <a:lvl3pPr marL="0" indent="822960" algn="r">
              <a:spcBef>
                <a:spcPts val="500"/>
              </a:spcBef>
              <a:buSzTx/>
              <a:buFontTx/>
              <a:buNone/>
              <a:defRPr sz="2100">
                <a:solidFill>
                  <a:srgbClr val="FFFFFF"/>
                </a:solidFill>
              </a:defRPr>
            </a:lvl3pPr>
            <a:lvl4pPr marL="0" indent="1234439" algn="r">
              <a:spcBef>
                <a:spcPts val="500"/>
              </a:spcBef>
              <a:buSzTx/>
              <a:buFontTx/>
              <a:buNone/>
              <a:defRPr sz="2100">
                <a:solidFill>
                  <a:srgbClr val="FFFFFF"/>
                </a:solidFill>
              </a:defRPr>
            </a:lvl4pPr>
            <a:lvl5pPr marL="0" indent="1645920" algn="r">
              <a:spcBef>
                <a:spcPts val="500"/>
              </a:spcBef>
              <a:buSzTx/>
              <a:buFontTx/>
              <a:buNone/>
              <a:defRPr sz="2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" name="image2.png" descr="SoftchoiceLogo2010_tagline.eps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1044" y="221142"/>
            <a:ext cx="1805941" cy="82296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</p:pic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ub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>
            <p:ph type="title"/>
          </p:nvPr>
        </p:nvSpPr>
        <p:spPr>
          <a:xfrm>
            <a:off x="1590263" y="4177653"/>
            <a:ext cx="7310782" cy="386265"/>
          </a:xfrm>
          <a:prstGeom prst="rect">
            <a:avLst/>
          </a:prstGeom>
        </p:spPr>
        <p:txBody>
          <a:bodyPr/>
          <a:lstStyle>
            <a:lvl1pPr algn="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2838174" y="4572001"/>
            <a:ext cx="6062868" cy="46051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500"/>
              </a:spcBef>
              <a:buSzTx/>
              <a:buFontTx/>
              <a:buNone/>
              <a:defRPr sz="2100">
                <a:solidFill>
                  <a:srgbClr val="FFFFFF"/>
                </a:solidFill>
              </a:defRPr>
            </a:lvl1pPr>
            <a:lvl2pPr marL="0" indent="411480" algn="r">
              <a:spcBef>
                <a:spcPts val="500"/>
              </a:spcBef>
              <a:buSzTx/>
              <a:buFontTx/>
              <a:buNone/>
              <a:defRPr sz="2100">
                <a:solidFill>
                  <a:srgbClr val="FFFFFF"/>
                </a:solidFill>
              </a:defRPr>
            </a:lvl2pPr>
            <a:lvl3pPr marL="0" indent="822960" algn="r">
              <a:spcBef>
                <a:spcPts val="500"/>
              </a:spcBef>
              <a:buSzTx/>
              <a:buFontTx/>
              <a:buNone/>
              <a:defRPr sz="2100">
                <a:solidFill>
                  <a:srgbClr val="FFFFFF"/>
                </a:solidFill>
              </a:defRPr>
            </a:lvl3pPr>
            <a:lvl4pPr marL="0" indent="1234439" algn="r">
              <a:spcBef>
                <a:spcPts val="500"/>
              </a:spcBef>
              <a:buSzTx/>
              <a:buFontTx/>
              <a:buNone/>
              <a:defRPr sz="2100">
                <a:solidFill>
                  <a:srgbClr val="FFFFFF"/>
                </a:solidFill>
              </a:defRPr>
            </a:lvl4pPr>
            <a:lvl5pPr marL="0" indent="1645920" algn="r">
              <a:spcBef>
                <a:spcPts val="500"/>
              </a:spcBef>
              <a:buSzTx/>
              <a:buFontTx/>
              <a:buNone/>
              <a:defRPr sz="2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" name="image2.tif" descr="SoftchoiceLogo2010_tagline.eps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1044" y="221142"/>
            <a:ext cx="1800611" cy="61539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</p:pic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57985"/>
            <a:ext cx="9144000" cy="654327"/>
          </a:xfrm>
          <a:prstGeom prst="rect">
            <a:avLst/>
          </a:prstGeom>
          <a:solidFill>
            <a:srgbClr val="F79F3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4" name="Shape 34"/>
          <p:cNvSpPr/>
          <p:nvPr/>
        </p:nvSpPr>
        <p:spPr>
          <a:xfrm>
            <a:off x="0" y="-1"/>
            <a:ext cx="9144000" cy="53676"/>
          </a:xfrm>
          <a:prstGeom prst="rect">
            <a:avLst/>
          </a:prstGeom>
          <a:solidFill>
            <a:srgbClr val="ED692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</a:p>
        </p:txBody>
      </p:sp>
      <p:pic>
        <p:nvPicPr>
          <p:cNvPr id="35" name="image4.png" descr="new_Softchoice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28003" y="4457431"/>
            <a:ext cx="1016001" cy="58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>
            <p:ph type="title"/>
          </p:nvPr>
        </p:nvSpPr>
        <p:spPr>
          <a:xfrm>
            <a:off x="121483" y="129320"/>
            <a:ext cx="8924443" cy="513523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331790" y="1002507"/>
            <a:ext cx="8491538" cy="3277216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 marL="717640" indent="-306160">
              <a:defRPr sz="2500"/>
            </a:lvl2pPr>
            <a:lvl3pPr marL="1108710" indent="-285750">
              <a:defRPr sz="2500"/>
            </a:lvl3pPr>
            <a:lvl4pPr marL="1555908" indent="-321468">
              <a:defRPr sz="2500"/>
            </a:lvl4pPr>
            <a:lvl5pPr marL="1967388" indent="-321468">
              <a:defRPr sz="2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57985"/>
            <a:ext cx="9144000" cy="654327"/>
          </a:xfrm>
          <a:prstGeom prst="rect">
            <a:avLst/>
          </a:prstGeom>
          <a:solidFill>
            <a:srgbClr val="F79F3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46" name="Shape 46"/>
          <p:cNvSpPr/>
          <p:nvPr/>
        </p:nvSpPr>
        <p:spPr>
          <a:xfrm>
            <a:off x="0" y="-1"/>
            <a:ext cx="9144000" cy="53676"/>
          </a:xfrm>
          <a:prstGeom prst="rect">
            <a:avLst/>
          </a:prstGeom>
          <a:solidFill>
            <a:srgbClr val="ED692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47" name="Shape 47"/>
          <p:cNvSpPr/>
          <p:nvPr>
            <p:ph type="title"/>
          </p:nvPr>
        </p:nvSpPr>
        <p:spPr>
          <a:xfrm>
            <a:off x="121483" y="132516"/>
            <a:ext cx="8924443" cy="513523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48" name="image4.png" descr="new_Softchoice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28003" y="4457431"/>
            <a:ext cx="1016001" cy="584201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57985"/>
            <a:ext cx="9144000" cy="654327"/>
          </a:xfrm>
          <a:prstGeom prst="rect">
            <a:avLst/>
          </a:prstGeom>
          <a:solidFill>
            <a:srgbClr val="F79F3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0" y="-1"/>
            <a:ext cx="9144000" cy="53676"/>
          </a:xfrm>
          <a:prstGeom prst="rect">
            <a:avLst/>
          </a:prstGeom>
          <a:solidFill>
            <a:srgbClr val="ED692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58" name="Shape 58"/>
          <p:cNvSpPr/>
          <p:nvPr>
            <p:ph type="title"/>
          </p:nvPr>
        </p:nvSpPr>
        <p:spPr>
          <a:xfrm>
            <a:off x="121483" y="132516"/>
            <a:ext cx="8924443" cy="513523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ull bleed imag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.png" descr="new_Softchoice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28003" y="4457431"/>
            <a:ext cx="1016001" cy="58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transition xmlns:p14="http://schemas.microsoft.com/office/powerpoint/2010/main" spd="med" advClick="1"/>
  <p:txStyles>
    <p:titleStyle>
      <a:lvl1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411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308609" marR="0" indent="-308609" algn="l" defTabSz="41148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699516" marR="0" indent="-288036" algn="l" defTabSz="41148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097279" marR="0" indent="-274319" algn="l" defTabSz="41148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554480" marR="0" indent="-320040" algn="l" defTabSz="41148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1965960" marR="0" indent="-320039" algn="l" defTabSz="41148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377439" marR="0" indent="-320039" algn="l" defTabSz="41148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2788920" marR="0" indent="-320039" algn="l" defTabSz="41148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200400" marR="0" indent="-320039" algn="l" defTabSz="41148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3611879" marR="0" indent="-320040" algn="l" defTabSz="41148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0.awsstatic.com/whitepapers/compliance/AWS_Auditing_Security_Checklist.pdf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Relationship Id="rId3" Type="http://schemas.openxmlformats.org/officeDocument/2006/relationships/image" Target="../media/image6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brettg98/aws-bootcamp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ctrTitle" idx="4294967295"/>
          </p:nvPr>
        </p:nvSpPr>
        <p:spPr>
          <a:xfrm>
            <a:off x="2244037" y="3080201"/>
            <a:ext cx="6579704" cy="1789288"/>
          </a:xfrm>
          <a:prstGeom prst="rect">
            <a:avLst/>
          </a:prstGeom>
        </p:spPr>
        <p:txBody>
          <a:bodyPr/>
          <a:lstStyle/>
          <a:p>
            <a:pPr algn="r" defTabSz="288036">
              <a:defRPr b="1" sz="5600">
                <a:solidFill>
                  <a:srgbClr val="FFFFFF"/>
                </a:solidFill>
              </a:defRPr>
            </a:pPr>
            <a:r>
              <a:t>AWS Bootcamp</a:t>
            </a:r>
            <a:br/>
            <a:r>
              <a:t> Dallas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121483" y="129320"/>
            <a:ext cx="8924443" cy="513523"/>
          </a:xfrm>
          <a:prstGeom prst="rect">
            <a:avLst/>
          </a:prstGeom>
        </p:spPr>
        <p:txBody>
          <a:bodyPr/>
          <a:lstStyle/>
          <a:p>
            <a:pPr/>
            <a:r>
              <a:t>Luigi Plumbing</a:t>
            </a:r>
          </a:p>
        </p:txBody>
      </p:sp>
      <p:pic>
        <p:nvPicPr>
          <p:cNvPr id="126" name="websit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1780" y="1194279"/>
            <a:ext cx="6626082" cy="348888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121483" y="129320"/>
            <a:ext cx="8924443" cy="513523"/>
          </a:xfrm>
          <a:prstGeom prst="rect">
            <a:avLst/>
          </a:prstGeom>
        </p:spPr>
        <p:txBody>
          <a:bodyPr/>
          <a:lstStyle/>
          <a:p>
            <a:pPr/>
            <a:r>
              <a:t>Secure Your AWS Account</a:t>
            </a:r>
          </a:p>
        </p:txBody>
      </p:sp>
      <p:sp>
        <p:nvSpPr>
          <p:cNvPr id="129" name="Shape 129"/>
          <p:cNvSpPr/>
          <p:nvPr/>
        </p:nvSpPr>
        <p:spPr>
          <a:xfrm>
            <a:off x="121483" y="1001484"/>
            <a:ext cx="8924443" cy="2661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Secure your AWS account using Identity and Access Management (IAM)</a:t>
            </a:r>
          </a:p>
          <a:p>
            <a:pPr lvl="1" marL="742950" indent="-285750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EC2 Roles</a:t>
            </a:r>
          </a:p>
          <a:p>
            <a:pPr lvl="1" marL="742950" indent="-285750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Review best practices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Enable CloudTrail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Enable AWS Config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Create EC2 Key Pairs (1x Bastion, 1x Web Server)</a:t>
            </a:r>
          </a:p>
        </p:txBody>
      </p:sp>
      <p:sp>
        <p:nvSpPr>
          <p:cNvPr id="130" name="Shape 130"/>
          <p:cNvSpPr/>
          <p:nvPr/>
        </p:nvSpPr>
        <p:spPr>
          <a:xfrm>
            <a:off x="1070745" y="3899940"/>
            <a:ext cx="700251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https://d0.awsstatic.com/whitepapers/compliance/AWS_Auditing_Security_Checklist.pdf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121483" y="129320"/>
            <a:ext cx="8924443" cy="513523"/>
          </a:xfrm>
          <a:prstGeom prst="rect">
            <a:avLst/>
          </a:prstGeom>
        </p:spPr>
        <p:txBody>
          <a:bodyPr/>
          <a:lstStyle/>
          <a:p>
            <a:pPr/>
            <a:r>
              <a:t>Creating a Virtual Network</a:t>
            </a:r>
          </a:p>
        </p:txBody>
      </p:sp>
      <p:pic>
        <p:nvPicPr>
          <p:cNvPr id="133" name="image1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483" y="827314"/>
            <a:ext cx="4646024" cy="407670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4767507" y="914398"/>
            <a:ext cx="4077894" cy="324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Virtual Private Cloud (VPC)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Create a network - /16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Create 2x public subnets (public IP)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Create 4x private subnets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2x webservers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2x databases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Create an Internet Gateway (IGW)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Create route tables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1x public + associate with IGW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1x private + associate with NG</a:t>
            </a:r>
          </a:p>
        </p:txBody>
      </p:sp>
      <p:sp>
        <p:nvSpPr>
          <p:cNvPr id="135" name="Shape 135"/>
          <p:cNvSpPr/>
          <p:nvPr/>
        </p:nvSpPr>
        <p:spPr>
          <a:xfrm>
            <a:off x="4767507" y="3869249"/>
            <a:ext cx="2271497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Deploy NAT Gateway</a:t>
            </a:r>
          </a:p>
        </p:txBody>
      </p:sp>
      <p:sp>
        <p:nvSpPr>
          <p:cNvPr id="136" name="Shape 136"/>
          <p:cNvSpPr/>
          <p:nvPr/>
        </p:nvSpPr>
        <p:spPr>
          <a:xfrm>
            <a:off x="4767507" y="4386631"/>
            <a:ext cx="2403171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Use /24 for all subnets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121483" y="129320"/>
            <a:ext cx="8924443" cy="513523"/>
          </a:xfrm>
          <a:prstGeom prst="rect">
            <a:avLst/>
          </a:prstGeom>
        </p:spPr>
        <p:txBody>
          <a:bodyPr/>
          <a:lstStyle/>
          <a:p>
            <a:pPr/>
            <a:r>
              <a:t>Securing a Virtual Network</a:t>
            </a:r>
          </a:p>
        </p:txBody>
      </p:sp>
      <p:sp>
        <p:nvSpPr>
          <p:cNvPr id="141" name="Shape 141"/>
          <p:cNvSpPr/>
          <p:nvPr/>
        </p:nvSpPr>
        <p:spPr>
          <a:xfrm>
            <a:off x="4767507" y="914399"/>
            <a:ext cx="4043985" cy="159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Virtual Private Cloud (VPC)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Create Security Groups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Bastion Hosts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Elastic Load Balancer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Web Servers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Database Servers</a:t>
            </a:r>
          </a:p>
        </p:txBody>
      </p:sp>
      <p:sp>
        <p:nvSpPr>
          <p:cNvPr id="142" name="Shape 142"/>
          <p:cNvSpPr/>
          <p:nvPr/>
        </p:nvSpPr>
        <p:spPr>
          <a:xfrm>
            <a:off x="4767507" y="3791985"/>
            <a:ext cx="4079259" cy="9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What’s the difference between a Security Group and a Network Access Control List (NACL)?</a:t>
            </a:r>
          </a:p>
        </p:txBody>
      </p:sp>
      <p:pic>
        <p:nvPicPr>
          <p:cNvPr id="143" name="security-group-layout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9408" y="997677"/>
            <a:ext cx="3434517" cy="38329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121483" y="129320"/>
            <a:ext cx="8924443" cy="513523"/>
          </a:xfrm>
          <a:prstGeom prst="rect">
            <a:avLst/>
          </a:prstGeom>
        </p:spPr>
        <p:txBody>
          <a:bodyPr/>
          <a:lstStyle/>
          <a:p>
            <a:pPr/>
            <a:r>
              <a:t>Storage Built for the Internet</a:t>
            </a:r>
          </a:p>
        </p:txBody>
      </p:sp>
      <p:pic>
        <p:nvPicPr>
          <p:cNvPr id="148" name="image1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820" y="912516"/>
            <a:ext cx="1612901" cy="170180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3030734" y="912516"/>
            <a:ext cx="5693126" cy="1924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Simple Storage Service (S3)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Create an S3 bucket in Oregon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Copy files from GitHub (web-server) into bucket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Let’s update our EC2 role</a:t>
            </a:r>
          </a:p>
        </p:txBody>
      </p:sp>
      <p:sp>
        <p:nvSpPr>
          <p:cNvPr id="150" name="Shape 150"/>
          <p:cNvSpPr/>
          <p:nvPr/>
        </p:nvSpPr>
        <p:spPr>
          <a:xfrm>
            <a:off x="450820" y="3016129"/>
            <a:ext cx="5159831" cy="1556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Other Features to Consider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Lifecycle Management Rules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Events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Static Website / Content Delivery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121483" y="129320"/>
            <a:ext cx="8924443" cy="513523"/>
          </a:xfrm>
          <a:prstGeom prst="rect">
            <a:avLst/>
          </a:prstGeom>
        </p:spPr>
        <p:txBody>
          <a:bodyPr/>
          <a:lstStyle/>
          <a:p>
            <a:pPr/>
            <a:r>
              <a:t>Leveraging Multiple Availability Zones</a:t>
            </a:r>
          </a:p>
        </p:txBody>
      </p:sp>
      <p:pic>
        <p:nvPicPr>
          <p:cNvPr id="153" name="image1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997" y="847699"/>
            <a:ext cx="1638301" cy="191135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3030734" y="820057"/>
            <a:ext cx="5693126" cy="2292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Elastic Load Balancer (ELB)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Create a Load Balancer 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Associate it with the two public subnets (ignore the warning)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Adjust the health checks (TCP and shorter)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121483" y="129320"/>
            <a:ext cx="8924443" cy="513523"/>
          </a:xfrm>
          <a:prstGeom prst="rect">
            <a:avLst/>
          </a:prstGeom>
        </p:spPr>
        <p:txBody>
          <a:bodyPr/>
          <a:lstStyle/>
          <a:p>
            <a:pPr/>
            <a:r>
              <a:t>Autoscaling and Launch Configurations - Bastion</a:t>
            </a:r>
          </a:p>
        </p:txBody>
      </p:sp>
      <p:sp>
        <p:nvSpPr>
          <p:cNvPr id="157" name="Shape 157"/>
          <p:cNvSpPr/>
          <p:nvPr/>
        </p:nvSpPr>
        <p:spPr>
          <a:xfrm>
            <a:off x="3030734" y="820057"/>
            <a:ext cx="5693126" cy="3615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Launch Configuration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Create Launch Configuration &amp; Autoscaling group for the Bastion Host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Use AWS Linux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Update user-data (yum update </a:t>
            </a:r>
            <a:r>
              <a:t>–</a:t>
            </a:r>
            <a:r>
              <a:t>y)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Add security group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Auto Scaling Group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Set group size to 1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 correct VPC and Subnets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Leave scaling policy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Add tags (Name)</a:t>
            </a:r>
          </a:p>
        </p:txBody>
      </p:sp>
      <p:pic>
        <p:nvPicPr>
          <p:cNvPr id="158" name="image15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021" y="979474"/>
            <a:ext cx="1668521" cy="1620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121483" y="129320"/>
            <a:ext cx="8924443" cy="513523"/>
          </a:xfrm>
          <a:prstGeom prst="rect">
            <a:avLst/>
          </a:prstGeom>
        </p:spPr>
        <p:txBody>
          <a:bodyPr/>
          <a:lstStyle/>
          <a:p>
            <a:pPr/>
            <a:r>
              <a:t>Bootstrapping</a:t>
            </a:r>
          </a:p>
        </p:txBody>
      </p:sp>
      <p:sp>
        <p:nvSpPr>
          <p:cNvPr id="161" name="Shape 161"/>
          <p:cNvSpPr/>
          <p:nvPr/>
        </p:nvSpPr>
        <p:spPr>
          <a:xfrm>
            <a:off x="3030734" y="820057"/>
            <a:ext cx="5693126" cy="240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Using Amazon Machine Images (AMI)</a:t>
            </a: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Create a ‘gold image’ for our web servers.  Later, we’ll associate it with a launch configuration and autoscaling group.</a:t>
            </a: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Create a new t2.micro AWS Linux EC2 instance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Associate it one of your public subnets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Update the user-data script (from GitHub)</a:t>
            </a:r>
          </a:p>
        </p:txBody>
      </p:sp>
      <p:pic>
        <p:nvPicPr>
          <p:cNvPr id="162" name="image16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292" y="990597"/>
            <a:ext cx="1733121" cy="1796145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3030734" y="3397927"/>
            <a:ext cx="787198" cy="45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Test!</a:t>
            </a:r>
          </a:p>
        </p:txBody>
      </p:sp>
      <p:sp>
        <p:nvSpPr>
          <p:cNvPr id="164" name="Shape 164"/>
          <p:cNvSpPr/>
          <p:nvPr/>
        </p:nvSpPr>
        <p:spPr>
          <a:xfrm>
            <a:off x="3030735" y="3859593"/>
            <a:ext cx="2606625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Good?  Create an image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xfrm>
            <a:off x="121483" y="129320"/>
            <a:ext cx="8924443" cy="513523"/>
          </a:xfrm>
          <a:prstGeom prst="rect">
            <a:avLst/>
          </a:prstGeom>
        </p:spPr>
        <p:txBody>
          <a:bodyPr/>
          <a:lstStyle/>
          <a:p>
            <a:pPr/>
            <a:r>
              <a:t>Autoscaling and Launch Configurations </a:t>
            </a:r>
            <a:r>
              <a:t>–</a:t>
            </a:r>
            <a:r>
              <a:t> Web Server</a:t>
            </a:r>
          </a:p>
        </p:txBody>
      </p:sp>
      <p:sp>
        <p:nvSpPr>
          <p:cNvPr id="167" name="Shape 167"/>
          <p:cNvSpPr/>
          <p:nvPr/>
        </p:nvSpPr>
        <p:spPr>
          <a:xfrm>
            <a:off x="3030734" y="820057"/>
            <a:ext cx="5693126" cy="333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Launch Configuration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Create Launch Configuration &amp; Autoscaling group for the WebHost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Use your Amazon Machine Image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Add security group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Auto Scaling Group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Set group size to 2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 correct VPC and Subnets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Leave scaling policy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Add tags (Name)</a:t>
            </a:r>
          </a:p>
        </p:txBody>
      </p:sp>
      <p:pic>
        <p:nvPicPr>
          <p:cNvPr id="168" name="image15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021" y="979474"/>
            <a:ext cx="1668521" cy="1620158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3030734" y="4321257"/>
            <a:ext cx="787198" cy="45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Test!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121483" y="129320"/>
            <a:ext cx="8924443" cy="513523"/>
          </a:xfrm>
          <a:prstGeom prst="rect">
            <a:avLst/>
          </a:prstGeom>
        </p:spPr>
        <p:txBody>
          <a:bodyPr/>
          <a:lstStyle/>
          <a:p>
            <a:pPr/>
            <a:r>
              <a:t>Databases on the AWS Platform</a:t>
            </a:r>
          </a:p>
        </p:txBody>
      </p:sp>
      <p:pic>
        <p:nvPicPr>
          <p:cNvPr id="172" name="image17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577" y="1066799"/>
            <a:ext cx="1205594" cy="1320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18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577" y="2387209"/>
            <a:ext cx="1209146" cy="13243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2791249" y="1066799"/>
            <a:ext cx="5693125" cy="12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Platform-as-a-Service (RDS)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Create an option group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Create a parameter group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Create a subnet group (select the correct subnets!)</a:t>
            </a:r>
          </a:p>
        </p:txBody>
      </p:sp>
      <p:sp>
        <p:nvSpPr>
          <p:cNvPr id="175" name="Shape 175"/>
          <p:cNvSpPr/>
          <p:nvPr/>
        </p:nvSpPr>
        <p:spPr>
          <a:xfrm>
            <a:off x="209552" y="3762245"/>
            <a:ext cx="1819555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SQL or NoSQL?</a:t>
            </a:r>
          </a:p>
        </p:txBody>
      </p:sp>
      <p:sp>
        <p:nvSpPr>
          <p:cNvPr id="176" name="Shape 176"/>
          <p:cNvSpPr/>
          <p:nvPr/>
        </p:nvSpPr>
        <p:spPr>
          <a:xfrm>
            <a:off x="2791249" y="3249845"/>
            <a:ext cx="5822493" cy="45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Plan Ahead </a:t>
            </a:r>
            <a:r>
              <a:t>–</a:t>
            </a:r>
            <a:r>
              <a:t> there are a ton of options!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121483" y="129320"/>
            <a:ext cx="8924443" cy="513523"/>
          </a:xfrm>
          <a:prstGeom prst="rect">
            <a:avLst/>
          </a:prstGeom>
        </p:spPr>
        <p:txBody>
          <a:bodyPr/>
          <a:lstStyle/>
          <a:p>
            <a:pPr/>
            <a:r>
              <a:t>Introductions</a:t>
            </a:r>
          </a:p>
        </p:txBody>
      </p:sp>
      <p:pic>
        <p:nvPicPr>
          <p:cNvPr id="85" name="image5.jpg"/>
          <p:cNvPicPr>
            <a:picLocks noChangeAspect="1"/>
          </p:cNvPicPr>
          <p:nvPr/>
        </p:nvPicPr>
        <p:blipFill>
          <a:blip r:embed="rId2">
            <a:extLst/>
          </a:blip>
          <a:srcRect l="0" t="0" r="2" b="2"/>
          <a:stretch>
            <a:fillRect/>
          </a:stretch>
        </p:blipFill>
        <p:spPr>
          <a:xfrm>
            <a:off x="4769615" y="1808892"/>
            <a:ext cx="2251472" cy="2251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2" y="0"/>
                </a:moveTo>
                <a:cubicBezTo>
                  <a:pt x="4837" y="0"/>
                  <a:pt x="0" y="4837"/>
                  <a:pt x="0" y="10802"/>
                </a:cubicBezTo>
                <a:cubicBezTo>
                  <a:pt x="0" y="16767"/>
                  <a:pt x="4837" y="21600"/>
                  <a:pt x="10802" y="21600"/>
                </a:cubicBezTo>
                <a:cubicBezTo>
                  <a:pt x="16767" y="21600"/>
                  <a:pt x="21600" y="16767"/>
                  <a:pt x="21600" y="10802"/>
                </a:cubicBezTo>
                <a:cubicBezTo>
                  <a:pt x="21600" y="4837"/>
                  <a:pt x="16767" y="0"/>
                  <a:pt x="10802" y="0"/>
                </a:cubicBezTo>
                <a:close/>
              </a:path>
            </a:pathLst>
          </a:custGeom>
          <a:ln w="63500" cap="rnd">
            <a:solidFill>
              <a:srgbClr val="333333"/>
            </a:solidFill>
          </a:ln>
          <a:effectLst>
            <a:outerShdw sx="100000" sy="100000" kx="0" ky="0" algn="b" rotWithShape="0" blurRad="381000" dist="292100" dir="5400000">
              <a:srgbClr val="000000">
                <a:alpha val="22000"/>
              </a:srgbClr>
            </a:outerShdw>
          </a:effectLst>
        </p:spPr>
      </p:pic>
      <p:pic>
        <p:nvPicPr>
          <p:cNvPr id="86" name="image7.jpeg"/>
          <p:cNvPicPr>
            <a:picLocks noChangeAspect="1"/>
          </p:cNvPicPr>
          <p:nvPr/>
        </p:nvPicPr>
        <p:blipFill>
          <a:blip r:embed="rId3">
            <a:extLst/>
          </a:blip>
          <a:srcRect l="0" t="0" r="7" b="7"/>
          <a:stretch>
            <a:fillRect/>
          </a:stretch>
        </p:blipFill>
        <p:spPr>
          <a:xfrm>
            <a:off x="2055354" y="1810706"/>
            <a:ext cx="2258617" cy="2258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2" y="0"/>
                </a:moveTo>
                <a:cubicBezTo>
                  <a:pt x="4837" y="0"/>
                  <a:pt x="0" y="4837"/>
                  <a:pt x="0" y="10802"/>
                </a:cubicBezTo>
                <a:cubicBezTo>
                  <a:pt x="0" y="16767"/>
                  <a:pt x="4837" y="21600"/>
                  <a:pt x="10802" y="21600"/>
                </a:cubicBezTo>
                <a:cubicBezTo>
                  <a:pt x="16767" y="21600"/>
                  <a:pt x="21600" y="16767"/>
                  <a:pt x="21600" y="10802"/>
                </a:cubicBezTo>
                <a:cubicBezTo>
                  <a:pt x="21600" y="4837"/>
                  <a:pt x="16767" y="0"/>
                  <a:pt x="10802" y="0"/>
                </a:cubicBezTo>
                <a:close/>
              </a:path>
            </a:pathLst>
          </a:custGeom>
          <a:ln w="63500" cap="rnd">
            <a:solidFill>
              <a:srgbClr val="333333"/>
            </a:solidFill>
          </a:ln>
          <a:effectLst>
            <a:outerShdw sx="100000" sy="100000" kx="0" ky="0" algn="b" rotWithShape="0" blurRad="381000" dist="292100" dir="5400000">
              <a:srgbClr val="000000">
                <a:alpha val="22000"/>
              </a:srgbClr>
            </a:outerShdw>
          </a:effectLst>
        </p:spPr>
      </p:pic>
      <p:sp>
        <p:nvSpPr>
          <p:cNvPr id="87" name="Shape 87"/>
          <p:cNvSpPr/>
          <p:nvPr/>
        </p:nvSpPr>
        <p:spPr>
          <a:xfrm>
            <a:off x="4670362" y="1042427"/>
            <a:ext cx="2450034" cy="6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Richard Finlay,</a:t>
            </a:r>
          </a:p>
          <a:p>
            <a:pPr algn="ctr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Business Development</a:t>
            </a:r>
          </a:p>
        </p:txBody>
      </p:sp>
      <p:sp>
        <p:nvSpPr>
          <p:cNvPr id="88" name="Shape 88"/>
          <p:cNvSpPr/>
          <p:nvPr/>
        </p:nvSpPr>
        <p:spPr>
          <a:xfrm>
            <a:off x="2144784" y="1042427"/>
            <a:ext cx="2079931" cy="6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Brett Gillett,</a:t>
            </a:r>
          </a:p>
          <a:p>
            <a:pPr algn="ctr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AWS Practice Lead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121483" y="129320"/>
            <a:ext cx="8924443" cy="513523"/>
          </a:xfrm>
          <a:prstGeom prst="rect">
            <a:avLst/>
          </a:prstGeom>
        </p:spPr>
        <p:txBody>
          <a:bodyPr/>
          <a:lstStyle/>
          <a:p>
            <a:pPr/>
            <a:r>
              <a:t>Content Delivery</a:t>
            </a:r>
          </a:p>
        </p:txBody>
      </p:sp>
      <p:sp>
        <p:nvSpPr>
          <p:cNvPr id="179" name="Shape 179"/>
          <p:cNvSpPr/>
          <p:nvPr/>
        </p:nvSpPr>
        <p:spPr>
          <a:xfrm>
            <a:off x="2791249" y="1066799"/>
            <a:ext cx="5693125" cy="3806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CloudFront</a:t>
            </a: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Deliver content from over 50 edge locations around the globe to improve customer experience.</a:t>
            </a: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Create a CloudFront Web Distribution and point it at your S3 bucket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Modify the index.php file to point to the new CloudFront URL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Update S3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Create new Launch Configuration (bootstrap?)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Update Auto scaling group</a:t>
            </a: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180" name="image19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9472" y="1066799"/>
            <a:ext cx="1333501" cy="1555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xfrm>
            <a:off x="121483" y="129320"/>
            <a:ext cx="8924443" cy="513523"/>
          </a:xfrm>
          <a:prstGeom prst="rect">
            <a:avLst/>
          </a:prstGeom>
        </p:spPr>
        <p:txBody>
          <a:bodyPr/>
          <a:lstStyle/>
          <a:p>
            <a:pPr/>
            <a:r>
              <a:t>We Made It!</a:t>
            </a:r>
          </a:p>
        </p:txBody>
      </p:sp>
      <p:pic>
        <p:nvPicPr>
          <p:cNvPr id="183" name="image20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1486" y="908505"/>
            <a:ext cx="1814902" cy="402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bootcamp-v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2245" y="855303"/>
            <a:ext cx="4805248" cy="4216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192474" y="128387"/>
            <a:ext cx="8759052" cy="513523"/>
          </a:xfrm>
          <a:prstGeom prst="rect">
            <a:avLst/>
          </a:prstGeom>
        </p:spPr>
        <p:txBody>
          <a:bodyPr/>
          <a:lstStyle/>
          <a:p>
            <a:pPr/>
            <a:r>
              <a:t>House Keeping</a:t>
            </a:r>
          </a:p>
        </p:txBody>
      </p:sp>
      <p:sp>
        <p:nvSpPr>
          <p:cNvPr id="91" name="Shape 91"/>
          <p:cNvSpPr/>
          <p:nvPr/>
        </p:nvSpPr>
        <p:spPr>
          <a:xfrm>
            <a:off x="172284" y="3869454"/>
            <a:ext cx="8047178" cy="513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Login: first name Password: bootcamp!S0ftchoice</a:t>
            </a:r>
          </a:p>
        </p:txBody>
      </p:sp>
      <p:sp>
        <p:nvSpPr>
          <p:cNvPr id="92" name="Shape 92"/>
          <p:cNvSpPr/>
          <p:nvPr/>
        </p:nvSpPr>
        <p:spPr>
          <a:xfrm>
            <a:off x="178222" y="900430"/>
            <a:ext cx="8824874" cy="1645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28600" indent="-228600">
              <a:lnSpc>
                <a:spcPct val="120000"/>
              </a:lnSpc>
              <a:buSzPct val="100000"/>
              <a:buChar char="•"/>
              <a:defRPr sz="3000">
                <a:latin typeface="+mj-lt"/>
                <a:ea typeface="+mj-ea"/>
                <a:cs typeface="+mj-cs"/>
                <a:sym typeface="Helvetica"/>
              </a:defRPr>
            </a:pPr>
            <a:r>
              <a:t>Handouts - IAM Console Access</a:t>
            </a:r>
          </a:p>
          <a:p>
            <a:pPr marL="228600" indent="-228600">
              <a:lnSpc>
                <a:spcPct val="120000"/>
              </a:lnSpc>
              <a:buSzPct val="100000"/>
              <a:buChar char="•"/>
              <a:defRPr sz="3000">
                <a:latin typeface="+mj-lt"/>
                <a:ea typeface="+mj-ea"/>
                <a:cs typeface="+mj-cs"/>
                <a:sym typeface="Helvetica"/>
              </a:defRPr>
            </a:pPr>
            <a:r>
              <a:t>Putty &amp; PuttyGen (Windows Only)</a:t>
            </a:r>
          </a:p>
          <a:p>
            <a:pPr marL="228600" indent="-228600">
              <a:lnSpc>
                <a:spcPct val="120000"/>
              </a:lnSpc>
              <a:buSzPct val="100000"/>
              <a:buChar char="•"/>
              <a:defRPr sz="3000">
                <a:latin typeface="+mj-lt"/>
                <a:ea typeface="+mj-ea"/>
                <a:cs typeface="+mj-cs"/>
                <a:sym typeface="Helvetica"/>
              </a:defRPr>
            </a:pPr>
            <a:r>
              <a:t>GitHub: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https://github.com/brettg98/aws-bootcamp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121483" y="129320"/>
            <a:ext cx="8924443" cy="513523"/>
          </a:xfrm>
          <a:prstGeom prst="rect">
            <a:avLst/>
          </a:prstGeom>
        </p:spPr>
        <p:txBody>
          <a:bodyPr/>
          <a:lstStyle/>
          <a:p>
            <a:pPr/>
            <a:r>
              <a:t>Rules of Engagement</a:t>
            </a:r>
          </a:p>
        </p:txBody>
      </p:sp>
      <p:sp>
        <p:nvSpPr>
          <p:cNvPr id="95" name="Shape 95"/>
          <p:cNvSpPr/>
          <p:nvPr/>
        </p:nvSpPr>
        <p:spPr>
          <a:xfrm>
            <a:off x="5655128" y="1893890"/>
            <a:ext cx="3416555" cy="70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Lets all use the same region:</a:t>
            </a:r>
          </a:p>
          <a:p>
            <a:pPr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Oregon (US-WEST)</a:t>
            </a:r>
          </a:p>
        </p:txBody>
      </p:sp>
      <p:sp>
        <p:nvSpPr>
          <p:cNvPr id="96" name="Shape 96"/>
          <p:cNvSpPr/>
          <p:nvPr/>
        </p:nvSpPr>
        <p:spPr>
          <a:xfrm>
            <a:off x="397328" y="3863032"/>
            <a:ext cx="5860594" cy="451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EC2 (Size and Type): t2.micro / AWS Linux</a:t>
            </a:r>
          </a:p>
        </p:txBody>
      </p:sp>
      <p:sp>
        <p:nvSpPr>
          <p:cNvPr id="97" name="Shape 97"/>
          <p:cNvSpPr/>
          <p:nvPr/>
        </p:nvSpPr>
        <p:spPr>
          <a:xfrm>
            <a:off x="397328" y="4372924"/>
            <a:ext cx="5879797" cy="451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RDS (Size and Type): db.t2.micro / MySQL</a:t>
            </a:r>
          </a:p>
        </p:txBody>
      </p:sp>
      <p:pic>
        <p:nvPicPr>
          <p:cNvPr id="98" name="region-and-account-orego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1264" y="1044899"/>
            <a:ext cx="5250325" cy="260393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121483" y="129320"/>
            <a:ext cx="8924443" cy="513523"/>
          </a:xfrm>
          <a:prstGeom prst="rect">
            <a:avLst/>
          </a:prstGeom>
        </p:spPr>
        <p:txBody>
          <a:bodyPr/>
          <a:lstStyle/>
          <a:p>
            <a:pPr/>
            <a:r>
              <a:t>Global Infrastructure</a:t>
            </a:r>
          </a:p>
        </p:txBody>
      </p:sp>
      <p:pic>
        <p:nvPicPr>
          <p:cNvPr id="10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41" y="543222"/>
            <a:ext cx="8394946" cy="47595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121483" y="129320"/>
            <a:ext cx="8924443" cy="513523"/>
          </a:xfrm>
          <a:prstGeom prst="rect">
            <a:avLst/>
          </a:prstGeom>
        </p:spPr>
        <p:txBody>
          <a:bodyPr/>
          <a:lstStyle/>
          <a:p>
            <a:pPr/>
            <a:r>
              <a:t>Shared Security Model</a:t>
            </a:r>
          </a:p>
        </p:txBody>
      </p:sp>
      <p:pic>
        <p:nvPicPr>
          <p:cNvPr id="108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2761" y="987455"/>
            <a:ext cx="6741887" cy="3636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121483" y="129320"/>
            <a:ext cx="8924443" cy="513523"/>
          </a:xfrm>
          <a:prstGeom prst="rect">
            <a:avLst/>
          </a:prstGeom>
        </p:spPr>
        <p:txBody>
          <a:bodyPr/>
          <a:lstStyle/>
          <a:p>
            <a:pPr/>
            <a:r>
              <a:t>AWS Services</a:t>
            </a:r>
          </a:p>
        </p:txBody>
      </p:sp>
      <p:pic>
        <p:nvPicPr>
          <p:cNvPr id="111" name="aws-service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0141" y="813812"/>
            <a:ext cx="5976785" cy="4318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121483" y="129320"/>
            <a:ext cx="8924443" cy="513523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16" name="Shape 116"/>
          <p:cNvSpPr/>
          <p:nvPr/>
        </p:nvSpPr>
        <p:spPr>
          <a:xfrm>
            <a:off x="-13661" y="2375151"/>
            <a:ext cx="9171322" cy="736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 algn="ctr" defTabSz="914400"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Let’s Build some Stuff!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121483" y="129320"/>
            <a:ext cx="8924443" cy="513523"/>
          </a:xfrm>
          <a:prstGeom prst="rect">
            <a:avLst/>
          </a:prstGeom>
        </p:spPr>
        <p:txBody>
          <a:bodyPr/>
          <a:lstStyle/>
          <a:p>
            <a:pPr/>
            <a:r>
              <a:t>What we’re going to Build</a:t>
            </a:r>
          </a:p>
        </p:txBody>
      </p:sp>
      <p:sp>
        <p:nvSpPr>
          <p:cNvPr id="119" name="Shape 119"/>
          <p:cNvSpPr/>
          <p:nvPr/>
        </p:nvSpPr>
        <p:spPr>
          <a:xfrm>
            <a:off x="5725886" y="1284514"/>
            <a:ext cx="2625446" cy="562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Highly Secure</a:t>
            </a:r>
          </a:p>
        </p:txBody>
      </p:sp>
      <p:sp>
        <p:nvSpPr>
          <p:cNvPr id="120" name="Shape 120"/>
          <p:cNvSpPr/>
          <p:nvPr/>
        </p:nvSpPr>
        <p:spPr>
          <a:xfrm>
            <a:off x="5546349" y="1926184"/>
            <a:ext cx="2979015" cy="56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Highly Available</a:t>
            </a:r>
          </a:p>
        </p:txBody>
      </p:sp>
      <p:sp>
        <p:nvSpPr>
          <p:cNvPr id="121" name="Shape 121"/>
          <p:cNvSpPr/>
          <p:nvPr/>
        </p:nvSpPr>
        <p:spPr>
          <a:xfrm>
            <a:off x="5763395" y="2567856"/>
            <a:ext cx="2550263" cy="562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Fault Tolerant</a:t>
            </a:r>
          </a:p>
        </p:txBody>
      </p:sp>
      <p:sp>
        <p:nvSpPr>
          <p:cNvPr id="122" name="Shape 122"/>
          <p:cNvSpPr/>
          <p:nvPr/>
        </p:nvSpPr>
        <p:spPr>
          <a:xfrm>
            <a:off x="6211915" y="3209526"/>
            <a:ext cx="1661872" cy="56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Scalable</a:t>
            </a:r>
          </a:p>
        </p:txBody>
      </p:sp>
      <p:pic>
        <p:nvPicPr>
          <p:cNvPr id="123" name="bootcamp-v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245" y="855303"/>
            <a:ext cx="4805248" cy="4216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oftchoice_Corporate_Template_WIDE_2014">
  <a:themeElements>
    <a:clrScheme name="Softchoice_Corporate_Template_WIDE_2014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Softchoice_Corporate_Template_WIDE_2014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oftchoice_Corporate_Template_WIDE_201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oftchoice_Corporate_Template_WIDE_2014">
  <a:themeElements>
    <a:clrScheme name="Softchoice_Corporate_Template_WIDE_2014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Softchoice_Corporate_Template_WIDE_2014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oftchoice_Corporate_Template_WIDE_201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