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8" r:id="rId4"/>
    <p:sldId id="273" r:id="rId5"/>
    <p:sldId id="267" r:id="rId6"/>
    <p:sldId id="266" r:id="rId7"/>
    <p:sldId id="270" r:id="rId8"/>
    <p:sldId id="271" r:id="rId9"/>
    <p:sldId id="27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545" userDrawn="1">
          <p15:clr>
            <a:srgbClr val="A4A3A4"/>
          </p15:clr>
        </p15:guide>
        <p15:guide id="3" orient="horz" pos="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F38"/>
    <a:srgbClr val="ED6925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5" autoAdjust="0"/>
    <p:restoredTop sz="68627" autoAdjust="0"/>
  </p:normalViewPr>
  <p:slideViewPr>
    <p:cSldViewPr snapToGrid="0" snapToObjects="1">
      <p:cViewPr>
        <p:scale>
          <a:sx n="59" d="100"/>
          <a:sy n="59" d="100"/>
        </p:scale>
        <p:origin x="552" y="592"/>
      </p:cViewPr>
      <p:guideLst>
        <p:guide orient="horz"/>
        <p:guide pos="5545"/>
        <p:guide orient="horz" pos="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E985D-693F-6744-A7F2-16E241ED1EDC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B5CC7-969E-7E42-B7A7-1D9A93EE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 Question:</a:t>
            </a:r>
          </a:p>
          <a:p>
            <a:endParaRPr lang="en-US" dirty="0" smtClean="0"/>
          </a:p>
          <a:p>
            <a:r>
              <a:rPr lang="en-US" dirty="0" smtClean="0"/>
              <a:t>1.  How many of you are already using AWS?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B5CC7-969E-7E42-B7A7-1D9A93EEA4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B5CC7-969E-7E42-B7A7-1D9A93EEA4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B5CC7-969E-7E42-B7A7-1D9A93EEA4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/28</a:t>
            </a:r>
            <a:r>
              <a:rPr lang="en-US" baseline="0" dirty="0" smtClean="0"/>
              <a:t> = 14 / 9 usable</a:t>
            </a:r>
          </a:p>
          <a:p>
            <a:r>
              <a:rPr lang="en-US" dirty="0" smtClean="0"/>
              <a:t>/20 = 4,096 / 4,091 usable</a:t>
            </a:r>
          </a:p>
          <a:p>
            <a:endParaRPr lang="en-US" dirty="0" smtClean="0"/>
          </a:p>
          <a:p>
            <a:r>
              <a:rPr lang="en-US" dirty="0" smtClean="0"/>
              <a:t>Each</a:t>
            </a:r>
            <a:r>
              <a:rPr lang="en-US" baseline="0" dirty="0" smtClean="0"/>
              <a:t> subnet loses 5 address (network, broadcast, 3x AWS reserved)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use public IP addresses with our bastion hosts today, but in a real world deployment you would want to assign EIP.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B5CC7-969E-7E42-B7A7-1D9A93EEA4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the VPC console to create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B5CC7-969E-7E42-B7A7-1D9A93EEA4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B5CC7-969E-7E42-B7A7-1D9A93EEA4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B5CC7-969E-7E42-B7A7-1D9A93EEA4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B5CC7-969E-7E42-B7A7-1D9A93EEA4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B5CC7-969E-7E42-B7A7-1D9A93EEA4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5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B5CC7-969E-7E42-B7A7-1D9A93EEA4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B5CC7-969E-7E42-B7A7-1D9A93EEA4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174" y="4572001"/>
            <a:ext cx="6062868" cy="460513"/>
          </a:xfrm>
        </p:spPr>
        <p:txBody>
          <a:bodyPr>
            <a:normAutofit/>
          </a:bodyPr>
          <a:lstStyle>
            <a:lvl1pPr marL="0" indent="0" algn="r">
              <a:buNone/>
              <a:defRPr sz="216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SoftchoiceLogo2010_tagline.eps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045" y="221143"/>
            <a:ext cx="180594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7051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264" y="4177654"/>
            <a:ext cx="7310781" cy="386264"/>
          </a:xfrm>
          <a:prstGeom prst="rect">
            <a:avLst/>
          </a:prstGeom>
        </p:spPr>
        <p:txBody>
          <a:bodyPr/>
          <a:lstStyle>
            <a:lvl1pPr algn="r">
              <a:defRPr sz="324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174" y="4572001"/>
            <a:ext cx="6062868" cy="460513"/>
          </a:xfrm>
        </p:spPr>
        <p:txBody>
          <a:bodyPr>
            <a:normAutofit/>
          </a:bodyPr>
          <a:lstStyle>
            <a:lvl1pPr marL="0" indent="0" algn="r">
              <a:buNone/>
              <a:defRPr sz="216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 descr="SoftchoiceLogo2010_tagline.eps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045" y="221143"/>
            <a:ext cx="1800610" cy="6153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7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p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7985"/>
            <a:ext cx="9144000" cy="654326"/>
          </a:xfrm>
          <a:prstGeom prst="rect">
            <a:avLst/>
          </a:prstGeom>
          <a:solidFill>
            <a:srgbClr val="F79F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53674"/>
          </a:xfrm>
          <a:prstGeom prst="rect">
            <a:avLst/>
          </a:prstGeom>
          <a:solidFill>
            <a:srgbClr val="ED69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9" name="Picture 8" descr="new_Softchoic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3" y="4457431"/>
            <a:ext cx="1016000" cy="5842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1484" y="129321"/>
            <a:ext cx="8924441" cy="51352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2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31791" y="1002507"/>
            <a:ext cx="8491537" cy="3277215"/>
          </a:xfrm>
        </p:spPr>
        <p:txBody>
          <a:bodyPr>
            <a:normAutofit/>
          </a:bodyPr>
          <a:lstStyle>
            <a:lvl1pPr>
              <a:defRPr sz="2520">
                <a:latin typeface="Helvetica"/>
                <a:cs typeface="Helvetica"/>
              </a:defRPr>
            </a:lvl1pPr>
            <a:lvl2pPr>
              <a:defRPr sz="216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20">
                <a:latin typeface="Helvetica"/>
                <a:cs typeface="Helvetica"/>
              </a:defRPr>
            </a:lvl4pPr>
            <a:lvl5pPr>
              <a:defRPr sz="162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4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go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7985"/>
            <a:ext cx="9144000" cy="654326"/>
          </a:xfrm>
          <a:prstGeom prst="rect">
            <a:avLst/>
          </a:prstGeom>
          <a:solidFill>
            <a:srgbClr val="F79F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53674"/>
          </a:xfrm>
          <a:prstGeom prst="rect">
            <a:avLst/>
          </a:prstGeom>
          <a:solidFill>
            <a:srgbClr val="ED69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1484" y="132517"/>
            <a:ext cx="8924441" cy="51352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2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new_Softchoic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3" y="4457431"/>
            <a:ext cx="1016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0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7985"/>
            <a:ext cx="9144000" cy="654326"/>
          </a:xfrm>
          <a:prstGeom prst="rect">
            <a:avLst/>
          </a:prstGeom>
          <a:solidFill>
            <a:srgbClr val="F79F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53674"/>
          </a:xfrm>
          <a:prstGeom prst="rect">
            <a:avLst/>
          </a:prstGeom>
          <a:solidFill>
            <a:srgbClr val="ED69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1484" y="132517"/>
            <a:ext cx="8924441" cy="51352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2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3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_Softchoic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3" y="4457431"/>
            <a:ext cx="1016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79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ly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636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6" r:id="rId3"/>
    <p:sldLayoutId id="2147483670" r:id="rId4"/>
    <p:sldLayoutId id="2147483669" r:id="rId5"/>
    <p:sldLayoutId id="2147483672" r:id="rId6"/>
    <p:sldLayoutId id="2147483673" r:id="rId7"/>
  </p:sldLayoutIdLst>
  <p:timing>
    <p:tnLst>
      <p:par>
        <p:cTn id="1" dur="indefinite" restart="never" nodeType="tmRoot"/>
      </p:par>
    </p:tnLst>
  </p:timing>
  <p:txStyles>
    <p:titleStyle>
      <a:lvl1pPr algn="ctr" defTabSz="411480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668655" indent="-257175" algn="l" defTabSz="411480" rtl="0" eaLnBrk="1" latinLnBrk="0" hangingPunct="1">
        <a:spcBef>
          <a:spcPct val="20000"/>
        </a:spcBef>
        <a:buFont typeface="Arial"/>
        <a:buChar char="–"/>
        <a:defRPr sz="252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028700" indent="-205740" algn="l" defTabSz="411480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440180" indent="-205740" algn="l" defTabSz="41148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851660" indent="-205740" algn="l" defTabSz="41148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20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888437" y="4197802"/>
            <a:ext cx="6579703" cy="3476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AWS Bootcamp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Mississauga 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6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Virtual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" y="827314"/>
            <a:ext cx="4646023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7507" y="914399"/>
            <a:ext cx="412324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Virtual Private Cloud (VPC)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a network - /16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2x public subnets (public IP)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4x private subnets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2x webservers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2x databases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an Internet Gateway (IGW)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route tables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1x public + associate with IGW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1x private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7507" y="3869249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Deploy NAT Gateways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7507" y="4386631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Use /24 for all subnets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Securing a Virtual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" y="827314"/>
            <a:ext cx="4646023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7507" y="914399"/>
            <a:ext cx="407925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Virtual Private Cloud (VPC)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 Neue" charset="0"/>
                <a:ea typeface="Helvetica Neue" charset="0"/>
                <a:cs typeface="Helvetica Neue" charset="0"/>
              </a:rPr>
              <a:t>Create Security Groups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latin typeface="Helvetica Neue" charset="0"/>
                <a:ea typeface="Helvetica Neue" charset="0"/>
                <a:cs typeface="Helvetica Neue" charset="0"/>
              </a:rPr>
              <a:t>Bastion Hosts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latin typeface="Helvetica Neue" charset="0"/>
                <a:ea typeface="Helvetica Neue" charset="0"/>
                <a:cs typeface="Helvetica Neue" charset="0"/>
              </a:rPr>
              <a:t>Elastic Load Balancer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latin typeface="Helvetica Neue" charset="0"/>
                <a:ea typeface="Helvetica Neue" charset="0"/>
                <a:cs typeface="Helvetica Neue" charset="0"/>
              </a:rPr>
              <a:t>Web Servers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latin typeface="Helvetica Neue" charset="0"/>
                <a:ea typeface="Helvetica Neue" charset="0"/>
                <a:cs typeface="Helvetica Neue" charset="0"/>
              </a:rPr>
              <a:t>Database Servers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7507" y="3791986"/>
            <a:ext cx="407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What’s the difference between a Security Group and a Network Access Control List (NACL)?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1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Built for the Internet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1" y="912516"/>
            <a:ext cx="16129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30735" y="912516"/>
            <a:ext cx="5693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Simple Storage Service (S3)</a:t>
            </a:r>
            <a:endParaRPr 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Create an S3 bucket in US-EAST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Copy files from GitHub (web-server) into bucket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Let’s update our EC2 role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21" y="3016129"/>
            <a:ext cx="5159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Other Features to Consider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Lifecycle Management Rules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Events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Static Website / Content Delivery</a:t>
            </a:r>
          </a:p>
        </p:txBody>
      </p:sp>
    </p:spTree>
    <p:extLst>
      <p:ext uri="{BB962C8B-B14F-4D97-AF65-F5344CB8AC3E}">
        <p14:creationId xmlns:p14="http://schemas.microsoft.com/office/powerpoint/2010/main" val="427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Leveraging Multiple Availability Zones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8" y="847699"/>
            <a:ext cx="1638300" cy="1911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30735" y="820057"/>
            <a:ext cx="569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Elastic Load Balancer (ELB)</a:t>
            </a:r>
            <a:endParaRPr 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Create a Load Balancer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Associate it with the two public subnets (ignore the warning)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Adjust the health checks (TCP and shorter)</a:t>
            </a:r>
          </a:p>
        </p:txBody>
      </p:sp>
    </p:spTree>
    <p:extLst>
      <p:ext uri="{BB962C8B-B14F-4D97-AF65-F5344CB8AC3E}">
        <p14:creationId xmlns:p14="http://schemas.microsoft.com/office/powerpoint/2010/main" val="3630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Autoscaling</a:t>
            </a:r>
            <a:r>
              <a:rPr lang="en-US" dirty="0" smtClean="0"/>
              <a:t> and Launch Configurations - Bastion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30735" y="820057"/>
            <a:ext cx="56931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Launch Configuration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Launch Configuration &amp;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Autoscaling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group for the Bastion Host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Use AWS Linux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Update user-data (yum update </a:t>
            </a:r>
            <a:r>
              <a:rPr lang="mr-IN" dirty="0" smtClean="0"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y)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Add security group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Auto Scaling Group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Set group size to 2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Select correct VPC and Subnets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Leave scaling policy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Add tags (Name)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21" y="979474"/>
            <a:ext cx="1668520" cy="162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7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30735" y="820057"/>
            <a:ext cx="56931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Helvetica Neue" charset="0"/>
                <a:ea typeface="Helvetica Neue" charset="0"/>
                <a:cs typeface="Helvetica Neue" charset="0"/>
              </a:rPr>
              <a:t>Using Amazon Machine Images (AMI)</a:t>
            </a:r>
          </a:p>
          <a:p>
            <a:r>
              <a:rPr lang="en-CA" dirty="0" smtClean="0">
                <a:latin typeface="Helvetica Neue" charset="0"/>
                <a:ea typeface="Helvetica Neue" charset="0"/>
                <a:cs typeface="Helvetica Neue" charset="0"/>
              </a:rPr>
              <a:t>Create a ‘gold image’ for our web servers.  Later, we’ll associate it with a launch configuration and </a:t>
            </a:r>
            <a:r>
              <a:rPr lang="en-CA" dirty="0" err="1" smtClean="0">
                <a:latin typeface="Helvetica Neue" charset="0"/>
                <a:ea typeface="Helvetica Neue" charset="0"/>
                <a:cs typeface="Helvetica Neue" charset="0"/>
              </a:rPr>
              <a:t>autoscaling</a:t>
            </a:r>
            <a:r>
              <a:rPr lang="en-CA" dirty="0" smtClean="0">
                <a:latin typeface="Helvetica Neue" charset="0"/>
                <a:ea typeface="Helvetica Neue" charset="0"/>
                <a:cs typeface="Helvetica Neue" charset="0"/>
              </a:rPr>
              <a:t> group.</a:t>
            </a:r>
          </a:p>
          <a:p>
            <a:endParaRPr lang="en-CA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latin typeface="Helvetica Neue" charset="0"/>
                <a:ea typeface="Helvetica Neue" charset="0"/>
                <a:cs typeface="Helvetica Neue" charset="0"/>
              </a:rPr>
              <a:t>Create a new t2.micro AWS Linux EC2 instance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latin typeface="Helvetica Neue" charset="0"/>
                <a:ea typeface="Helvetica Neue" charset="0"/>
                <a:cs typeface="Helvetica Neue" charset="0"/>
              </a:rPr>
              <a:t>Associate it one of your public subnets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latin typeface="Helvetica Neue" charset="0"/>
                <a:ea typeface="Helvetica Neue" charset="0"/>
                <a:cs typeface="Helvetica Neue" charset="0"/>
              </a:rPr>
              <a:t>Update the user-data script (from GitHub)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3" y="990598"/>
            <a:ext cx="1733120" cy="1796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0735" y="3397928"/>
            <a:ext cx="87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Test!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0735" y="3859593"/>
            <a:ext cx="270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Good?  Create an image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Autoscaling</a:t>
            </a:r>
            <a:r>
              <a:rPr lang="en-US" dirty="0" smtClean="0"/>
              <a:t> and Launch Configurations </a:t>
            </a:r>
            <a:r>
              <a:rPr lang="mr-IN" dirty="0" smtClean="0"/>
              <a:t>–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30735" y="820057"/>
            <a:ext cx="56931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Launch Configuration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Launch Configuration &amp;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Autoscaling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group for the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WebHost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Use your Amazon Machine Image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Add security group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Auto Scaling Group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Set group size to 2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Select correct VPC and Subnets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Leave scaling policy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Add tags (Name)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21" y="979474"/>
            <a:ext cx="1668520" cy="1620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0735" y="4321258"/>
            <a:ext cx="87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Test!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Databases on the AWS Platform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8" y="1066799"/>
            <a:ext cx="1205593" cy="1320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78" y="2387210"/>
            <a:ext cx="1209144" cy="1324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1249" y="1066799"/>
            <a:ext cx="56931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Platform-as-a-Service (RDS)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an option group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a parameter group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a subnet group (select the correct subnets!)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552" y="3762245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 charset="0"/>
                <a:ea typeface="Helvetica Neue" charset="0"/>
                <a:cs typeface="Helvetica Neue" charset="0"/>
              </a:rPr>
              <a:t>SQL or NoSQL?</a:t>
            </a:r>
            <a:endParaRPr lang="en-US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1249" y="3249845"/>
            <a:ext cx="595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Plan Ahead </a:t>
            </a:r>
            <a:r>
              <a:rPr lang="mr-IN" sz="2400" b="1" dirty="0" smtClean="0"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 there are a ton of options!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Content Delivery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1249" y="1066799"/>
            <a:ext cx="56931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Helvetica Neue" charset="0"/>
                <a:ea typeface="Helvetica Neue" charset="0"/>
                <a:cs typeface="Helvetica Neue" charset="0"/>
              </a:rPr>
              <a:t>CloudFront</a:t>
            </a:r>
            <a:endParaRPr lang="en-US" sz="24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Deliver content from over 50 edge locations around the globe (Canada as well!) to improve customer experience.</a:t>
            </a:r>
          </a:p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a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CloudFront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Web Distribution and point it at your S3 bucket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Modify the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index.php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file to point to the new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CloudFront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URL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Update S3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Create new Launch Configuration (bootstrap?)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Update Auto scaling group</a:t>
            </a:r>
          </a:p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2" y="1066799"/>
            <a:ext cx="133350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Made It!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0" y="827316"/>
            <a:ext cx="4720459" cy="4142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487" y="908505"/>
            <a:ext cx="1814901" cy="40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39" y="1877777"/>
            <a:ext cx="2251529" cy="2251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43" y="1877777"/>
            <a:ext cx="2260600" cy="2260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78" y="1879591"/>
            <a:ext cx="2258786" cy="2258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3308354" y="1111312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Richard Finlay,</a:t>
            </a:r>
          </a:p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Business Development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429" y="1111312"/>
            <a:ext cx="217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Brett Gillett,</a:t>
            </a:r>
          </a:p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AWS Practice Lead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9986" y="1111312"/>
            <a:ext cx="211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Jonathan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Beardall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</a:p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Solutions Engineer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House Keeping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84" y="1175657"/>
            <a:ext cx="5460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Handouts </a:t>
            </a:r>
            <a:r>
              <a:rPr lang="mr-IN" sz="2800" dirty="0" smtClean="0"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IAM Console Access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84" y="1708471"/>
            <a:ext cx="542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latin typeface="Helvetica Neue" charset="0"/>
                <a:ea typeface="Helvetica Neue" charset="0"/>
                <a:cs typeface="Helvetica Neue" charset="0"/>
              </a:rPr>
              <a:t>Putty &amp; </a:t>
            </a:r>
            <a:r>
              <a:rPr lang="en-CA" sz="2800" dirty="0" err="1" smtClean="0">
                <a:latin typeface="Helvetica Neue" charset="0"/>
                <a:ea typeface="Helvetica Neue" charset="0"/>
                <a:cs typeface="Helvetica Neue" charset="0"/>
              </a:rPr>
              <a:t>Puttygen</a:t>
            </a:r>
            <a:r>
              <a:rPr lang="en-CA" sz="2800" dirty="0" smtClean="0">
                <a:latin typeface="Helvetica Neue" charset="0"/>
                <a:ea typeface="Helvetica Neue" charset="0"/>
                <a:cs typeface="Helvetica Neue" charset="0"/>
              </a:rPr>
              <a:t> (Windows only)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84" y="2241285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latin typeface="Helvetica Neue" charset="0"/>
                <a:ea typeface="Helvetica Neue" charset="0"/>
                <a:cs typeface="Helvetica Neue" charset="0"/>
              </a:rPr>
              <a:t>Google Authenticator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484" y="2774099"/>
            <a:ext cx="8526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Helvetica Neue" charset="0"/>
                <a:ea typeface="Helvetica Neue" charset="0"/>
                <a:cs typeface="Helvetica Neue" charset="0"/>
              </a:rPr>
              <a:t>GitHub: https://</a:t>
            </a:r>
            <a:r>
              <a:rPr lang="en-CA" sz="2800" dirty="0" err="1">
                <a:latin typeface="Helvetica Neue" charset="0"/>
                <a:ea typeface="Helvetica Neue" charset="0"/>
                <a:cs typeface="Helvetica Neue" charset="0"/>
              </a:rPr>
              <a:t>github.com</a:t>
            </a:r>
            <a:r>
              <a:rPr lang="en-CA" sz="2800" dirty="0">
                <a:latin typeface="Helvetica Neue" charset="0"/>
                <a:ea typeface="Helvetica Neue" charset="0"/>
                <a:cs typeface="Helvetica Neue" charset="0"/>
              </a:rPr>
              <a:t>/brettg98/</a:t>
            </a:r>
            <a:r>
              <a:rPr lang="en-CA" sz="2800" dirty="0" err="1">
                <a:latin typeface="Helvetica Neue" charset="0"/>
                <a:ea typeface="Helvetica Neue" charset="0"/>
                <a:cs typeface="Helvetica Neue" charset="0"/>
              </a:rPr>
              <a:t>aws-bootcamp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84" y="3869454"/>
            <a:ext cx="821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Login</a:t>
            </a:r>
            <a:r>
              <a:rPr lang="en-US" sz="2800" smtClean="0">
                <a:latin typeface="Helvetica Neue" charset="0"/>
                <a:ea typeface="Helvetica Neue" charset="0"/>
                <a:cs typeface="Helvetica Neue" charset="0"/>
              </a:rPr>
              <a:t>: first name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Password: bootcamp!S0ftchoice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484" y="3306913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latin typeface="Helvetica Neue" charset="0"/>
                <a:ea typeface="Helvetica Neue" charset="0"/>
                <a:cs typeface="Helvetica Neue" charset="0"/>
              </a:rPr>
              <a:t>Parking!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of Engagement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9" y="997857"/>
            <a:ext cx="52578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5129" y="1893891"/>
            <a:ext cx="34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Lets all use the same region:</a:t>
            </a:r>
          </a:p>
          <a:p>
            <a:r>
              <a:rPr lang="en-US" sz="2000" b="1" dirty="0" smtClean="0">
                <a:latin typeface="Helvetica Neue" charset="0"/>
                <a:ea typeface="Helvetica Neue" charset="0"/>
                <a:cs typeface="Helvetica Neue" charset="0"/>
              </a:rPr>
              <a:t>N. Virginia (US-EAST)</a:t>
            </a:r>
            <a:endParaRPr lang="en-US" sz="2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29" y="3863033"/>
            <a:ext cx="599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EC2 (Size and Type): t2.micro / AWS Linux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329" y="4372924"/>
            <a:ext cx="601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RDS (Size and Type): db.t2.micro / MySQL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5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8352" y="2222752"/>
            <a:ext cx="5850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4400" smtClean="0">
                <a:latin typeface="Helvetica Neue" charset="0"/>
                <a:ea typeface="Helvetica Neue" charset="0"/>
                <a:cs typeface="Helvetica Neue" charset="0"/>
              </a:rPr>
              <a:t>Let’s Build some Stuff!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Security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61" y="1076355"/>
            <a:ext cx="6741886" cy="36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we’re going to Build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7" y="892631"/>
            <a:ext cx="4720459" cy="4142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5886" y="1284514"/>
            <a:ext cx="2727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Helvetica Neue" charset="0"/>
                <a:ea typeface="Helvetica Neue" charset="0"/>
                <a:cs typeface="Helvetica Neue" charset="0"/>
              </a:rPr>
              <a:t>Highly Secure</a:t>
            </a:r>
            <a:endParaRPr lang="en-US" sz="32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50" y="1926185"/>
            <a:ext cx="308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Highly Available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3396" y="2567856"/>
            <a:ext cx="2652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Helvetica Neue" charset="0"/>
                <a:ea typeface="Helvetica Neue" charset="0"/>
                <a:cs typeface="Helvetica Neue" charset="0"/>
              </a:rPr>
              <a:t>Fault Tolerant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1915" y="3209527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Helvetica Neue" charset="0"/>
                <a:ea typeface="Helvetica Neue" charset="0"/>
                <a:cs typeface="Helvetica Neue" charset="0"/>
              </a:rPr>
              <a:t>Scalable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Luigi Plumbing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" y="812402"/>
            <a:ext cx="7197271" cy="41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Securing Your AWS Account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84" y="1001485"/>
            <a:ext cx="89244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Secure your AWS account using Identity and Access Management (IAM)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Enable Multi-Factor Authentication (MFA) on your IAM account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Review best practices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EC2 Roles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Enable </a:t>
            </a:r>
            <a:r>
              <a:rPr lang="en-US" sz="2400" dirty="0" err="1" smtClean="0">
                <a:latin typeface="Helvetica Neue" charset="0"/>
                <a:ea typeface="Helvetica Neue" charset="0"/>
                <a:cs typeface="Helvetica Neue" charset="0"/>
              </a:rPr>
              <a:t>CloudTrail</a:t>
            </a:r>
            <a:endParaRPr 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Enable AWS </a:t>
            </a:r>
            <a:r>
              <a:rPr lang="en-US" sz="2400" dirty="0" err="1" smtClean="0">
                <a:latin typeface="Helvetica Neue" charset="0"/>
                <a:ea typeface="Helvetica Neue" charset="0"/>
                <a:cs typeface="Helvetica Neue" charset="0"/>
              </a:rPr>
              <a:t>Config</a:t>
            </a:r>
            <a:endParaRPr 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Create EC2 Key Pairs (1x Bastion, 1x Web Server)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4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choice_Corporate_Template_WID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Softchoice_Corporate_Template_WIDE_2014</Template>
  <TotalTime>8116</TotalTime>
  <Words>685</Words>
  <Application>Microsoft Macintosh PowerPoint</Application>
  <PresentationFormat>On-screen Show (16:9)</PresentationFormat>
  <Paragraphs>143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Helvetica</vt:lpstr>
      <vt:lpstr>Helvetica Neue</vt:lpstr>
      <vt:lpstr>Arial</vt:lpstr>
      <vt:lpstr>Softchoice_Corporate_Template_WIDE_2014</vt:lpstr>
      <vt:lpstr>AWS Bootcamp Mississauga 2016</vt:lpstr>
      <vt:lpstr>Introductions</vt:lpstr>
      <vt:lpstr>House Keeping</vt:lpstr>
      <vt:lpstr>Rules of Engagement</vt:lpstr>
      <vt:lpstr>Agenda</vt:lpstr>
      <vt:lpstr>Shared Security Model</vt:lpstr>
      <vt:lpstr>What we’re going to Build</vt:lpstr>
      <vt:lpstr>Luigi Plumbing</vt:lpstr>
      <vt:lpstr>Securing Your AWS Account</vt:lpstr>
      <vt:lpstr>Creating a Virtual Network</vt:lpstr>
      <vt:lpstr>Securing a Virtual Network</vt:lpstr>
      <vt:lpstr>Storage Built for the Internet</vt:lpstr>
      <vt:lpstr>Leveraging Multiple Availability Zones</vt:lpstr>
      <vt:lpstr>Autoscaling and Launch Configurations - Bastion</vt:lpstr>
      <vt:lpstr>Bootstrapping</vt:lpstr>
      <vt:lpstr>Autoscaling and Launch Configurations – Web Server</vt:lpstr>
      <vt:lpstr>Databases on the AWS Platform</vt:lpstr>
      <vt:lpstr>Content Delivery</vt:lpstr>
      <vt:lpstr>We Made It!</vt:lpstr>
    </vt:vector>
  </TitlesOfParts>
  <Manager/>
  <Company>Softchoice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AWS-Bootcamp-2016-Mississauga</dc:title>
  <dc:subject/>
  <dc:creator>Brett Gillett</dc:creator>
  <cp:keywords/>
  <dc:description/>
  <cp:lastModifiedBy>Brett Gillett</cp:lastModifiedBy>
  <cp:revision>95</cp:revision>
  <dcterms:created xsi:type="dcterms:W3CDTF">2015-04-24T16:06:02Z</dcterms:created>
  <dcterms:modified xsi:type="dcterms:W3CDTF">2016-08-11T11:43:10Z</dcterms:modified>
  <cp:category/>
</cp:coreProperties>
</file>