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9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80" r:id="rId21"/>
    <p:sldId id="276" r:id="rId22"/>
    <p:sldId id="277" r:id="rId23"/>
    <p:sldId id="281" r:id="rId24"/>
  </p:sldIdLst>
  <p:sldSz cx="9144000" cy="5143500" type="screen16x9"/>
  <p:notesSz cx="9144000" cy="51435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7" d="100"/>
          <a:sy n="107" d="100"/>
        </p:scale>
        <p:origin x="754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2700" y="0"/>
            <a:ext cx="9173370" cy="5142161"/>
            <a:chOff x="-16934" y="0"/>
            <a:chExt cx="12231160" cy="6856214"/>
          </a:xfrm>
        </p:grpSpPr>
        <p:pic>
          <p:nvPicPr>
            <p:cNvPr id="16" name="Picture 15" descr="HD-PanelTitle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26" name="Rectangle 25"/>
            <p:cNvSpPr/>
            <p:nvPr/>
          </p:nvSpPr>
          <p:spPr>
            <a:xfrm>
              <a:off x="2328332" y="1540931"/>
              <a:ext cx="7543802" cy="3835401"/>
            </a:xfrm>
            <a:prstGeom prst="rect">
              <a:avLst/>
            </a:prstGeom>
            <a:noFill/>
            <a:ln w="15875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7" name="Picture 16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6934" y="3147609"/>
              <a:ext cx="2478024" cy="612648"/>
            </a:xfrm>
            <a:prstGeom prst="rect">
              <a:avLst/>
            </a:prstGeom>
          </p:spPr>
        </p:pic>
        <p:pic>
          <p:nvPicPr>
            <p:cNvPr id="20" name="Picture 19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9736202" y="3147609"/>
              <a:ext cx="2478024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19299" y="1403349"/>
            <a:ext cx="5111752" cy="1136650"/>
          </a:xfrm>
        </p:spPr>
        <p:txBody>
          <a:bodyPr anchor="b">
            <a:noAutofit/>
          </a:bodyPr>
          <a:lstStyle>
            <a:lvl1pPr algn="ctr">
              <a:defRPr sz="405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19299" y="2743198"/>
            <a:ext cx="5111752" cy="990602"/>
          </a:xfrm>
        </p:spPr>
        <p:txBody>
          <a:bodyPr anchor="t">
            <a:normAutofit/>
          </a:bodyPr>
          <a:lstStyle>
            <a:lvl1pPr marL="0" indent="0" algn="ctr">
              <a:buNone/>
              <a:defRPr sz="1575">
                <a:solidFill>
                  <a:schemeClr val="tx1"/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87425" y="3778247"/>
            <a:ext cx="673100" cy="209550"/>
          </a:xfrm>
        </p:spPr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019298" y="3778247"/>
            <a:ext cx="3910976" cy="20955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17676" y="3778247"/>
            <a:ext cx="413375" cy="209550"/>
          </a:xfrm>
        </p:spPr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299" y="2641598"/>
            <a:ext cx="5111751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300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3611561"/>
            <a:ext cx="7207250" cy="425054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1070" y="781050"/>
            <a:ext cx="7579479" cy="2501902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51" y="4036615"/>
            <a:ext cx="7207250" cy="370284"/>
          </a:xfrm>
        </p:spPr>
        <p:txBody>
          <a:bodyPr>
            <a:normAutofit/>
          </a:bodyPr>
          <a:lstStyle>
            <a:lvl1pPr marL="0" indent="0" algn="ctr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21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7901" y="736599"/>
            <a:ext cx="7194549" cy="2216151"/>
          </a:xfrm>
        </p:spPr>
        <p:txBody>
          <a:bodyPr anchor="ctr">
            <a:normAutofit/>
          </a:bodyPr>
          <a:lstStyle>
            <a:lvl1pPr algn="ctr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7901" y="3257550"/>
            <a:ext cx="7194549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34854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77800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256109" y="2514600"/>
            <a:ext cx="6629402" cy="43815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500"/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257550"/>
            <a:ext cx="7207250" cy="114935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950200" y="2120903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047127" y="3105149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63744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2" y="2481436"/>
            <a:ext cx="7207251" cy="1101600"/>
          </a:xfrm>
        </p:spPr>
        <p:txBody>
          <a:bodyPr anchor="b">
            <a:normAutofit/>
          </a:bodyPr>
          <a:lstStyle>
            <a:lvl1pPr algn="l">
              <a:defRPr sz="2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583036"/>
            <a:ext cx="7207251" cy="645300"/>
          </a:xfrm>
        </p:spPr>
        <p:txBody>
          <a:bodyPr anchor="t">
            <a:normAutofit/>
          </a:bodyPr>
          <a:lstStyle>
            <a:lvl1pPr marL="0" indent="0" algn="l">
              <a:buNone/>
              <a:defRPr sz="15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66606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60" y="736599"/>
            <a:ext cx="6972299" cy="1682751"/>
          </a:xfrm>
        </p:spPr>
        <p:txBody>
          <a:bodyPr anchor="ctr">
            <a:normAutofit/>
          </a:bodyPr>
          <a:lstStyle>
            <a:lvl1pPr algn="ctr">
              <a:defRPr sz="24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9484"/>
            <a:ext cx="7207251" cy="66522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3397250"/>
            <a:ext cx="7207251" cy="100965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46510" y="659971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950200" y="1949446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 algn="r"/>
            <a:r>
              <a:rPr lang="en-US" sz="6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0217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736599"/>
            <a:ext cx="7207250" cy="1682751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2"/>
          <p:cNvSpPr>
            <a:spLocks noGrp="1"/>
          </p:cNvSpPr>
          <p:nvPr>
            <p:ph type="body" idx="13"/>
          </p:nvPr>
        </p:nvSpPr>
        <p:spPr>
          <a:xfrm>
            <a:off x="971551" y="2722626"/>
            <a:ext cx="7207251" cy="63093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1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3352800"/>
            <a:ext cx="7207253" cy="1054100"/>
          </a:xfrm>
        </p:spPr>
        <p:txBody>
          <a:bodyPr anchor="t">
            <a:normAutofit/>
          </a:bodyPr>
          <a:lstStyle>
            <a:lvl1pPr marL="0" indent="0" algn="l">
              <a:buNone/>
              <a:defRPr sz="135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047127" y="257175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44037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903375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49518" y="736599"/>
            <a:ext cx="1418171" cy="36703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71549" y="736599"/>
            <a:ext cx="5574769" cy="36703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647918" y="742950"/>
            <a:ext cx="0" cy="36576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5747145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>
  <p:cSld name="1_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793750" y="1217930"/>
            <a:ext cx="5450586" cy="100672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000" b="1" i="0">
                <a:solidFill>
                  <a:schemeClr val="bg1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800" cy="12858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950" b="0" i="0">
                <a:solidFill>
                  <a:schemeClr val="bg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9/12/2025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38059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42720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11302" y="1314454"/>
            <a:ext cx="6119016" cy="1366886"/>
          </a:xfrm>
        </p:spPr>
        <p:txBody>
          <a:bodyPr anchor="b">
            <a:normAutofit/>
          </a:bodyPr>
          <a:lstStyle>
            <a:lvl1pPr algn="ctr">
              <a:defRPr sz="33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11300" y="2884539"/>
            <a:ext cx="6119018" cy="71591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509542" y="2782939"/>
            <a:ext cx="612253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917368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73836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6008" y="1920240"/>
            <a:ext cx="3538728" cy="248259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6460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0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71550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35503" y="1993900"/>
            <a:ext cx="3538728" cy="432197"/>
          </a:xfrm>
        </p:spPr>
        <p:txBody>
          <a:bodyPr anchor="b">
            <a:noAutofit/>
          </a:bodyPr>
          <a:lstStyle>
            <a:lvl1pPr marL="0" indent="0">
              <a:spcBef>
                <a:spcPts val="504"/>
              </a:spcBef>
              <a:spcAft>
                <a:spcPts val="450"/>
              </a:spcAft>
              <a:buNone/>
              <a:defRPr sz="2100" b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35503" y="2432447"/>
            <a:ext cx="3538728" cy="1974454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8" name="Straight Connector 17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40741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047127" y="1816100"/>
            <a:ext cx="70554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46292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38615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0359" y="1041401"/>
            <a:ext cx="2788841" cy="1028700"/>
          </a:xfrm>
        </p:spPr>
        <p:txBody>
          <a:bodyPr anchor="b">
            <a:normAutofit/>
          </a:bodyPr>
          <a:lstStyle>
            <a:lvl1pPr algn="ctr">
              <a:defRPr sz="1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64001" y="736599"/>
            <a:ext cx="4102100" cy="3670301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0359" y="2273299"/>
            <a:ext cx="2788841" cy="1828803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047127" y="2184400"/>
            <a:ext cx="263587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60702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49" y="1412874"/>
            <a:ext cx="4681362" cy="1028700"/>
          </a:xfrm>
        </p:spPr>
        <p:txBody>
          <a:bodyPr anchor="b">
            <a:normAutofit/>
          </a:bodyPr>
          <a:lstStyle>
            <a:lvl1pPr algn="ctr">
              <a:defRPr sz="21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71124" y="781050"/>
            <a:ext cx="2297510" cy="35814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71549" y="2441574"/>
            <a:ext cx="4681362" cy="1371600"/>
          </a:xfrm>
        </p:spPr>
        <p:txBody>
          <a:bodyPr anchor="t">
            <a:normAutofit/>
          </a:bodyPr>
          <a:lstStyle>
            <a:lvl1pPr marL="0" indent="0" algn="ctr">
              <a:buNone/>
              <a:defRPr sz="13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8778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1802" y="0"/>
            <a:ext cx="9172472" cy="5142161"/>
            <a:chOff x="-15736" y="0"/>
            <a:chExt cx="12229962" cy="6856214"/>
          </a:xfrm>
        </p:grpSpPr>
        <p:pic>
          <p:nvPicPr>
            <p:cNvPr id="8" name="Picture 7" descr="HD-PanelContent.png"/>
            <p:cNvPicPr>
              <a:picLocks noChangeAspect="1"/>
            </p:cNvPicPr>
            <p:nvPr/>
          </p:nvPicPr>
          <p:blipFill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12188825" cy="6856214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608012" y="609600"/>
              <a:ext cx="10972800" cy="5638800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-15736" y="3153832"/>
              <a:ext cx="77724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1436986" y="3153832"/>
              <a:ext cx="77724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71552" y="736600"/>
            <a:ext cx="7200897" cy="9779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1551" y="1917699"/>
            <a:ext cx="7200897" cy="248920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08126" y="4476750"/>
            <a:ext cx="1200150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1D8BD707-D9CF-40AE-B4C6-C98DA3205C0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71551" y="4476750"/>
            <a:ext cx="5479425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65426" y="4476750"/>
            <a:ext cx="407023" cy="2095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5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2623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  <p:sldLayoutId id="2147483684" r:id="rId18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143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5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900113" indent="-214313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3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1572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2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1500188" indent="-128588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ct val="20000"/>
        </a:spcBef>
        <a:spcAft>
          <a:spcPts val="450"/>
        </a:spcAft>
        <a:buClr>
          <a:schemeClr val="accent1"/>
        </a:buClr>
        <a:buSzPct val="115000"/>
        <a:buFont typeface="Arial"/>
        <a:buChar char="•"/>
        <a:defRPr sz="105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g"/><Relationship Id="rId2" Type="http://schemas.openxmlformats.org/officeDocument/2006/relationships/image" Target="../media/image24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jp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jp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2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2743199" cy="51434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573011" y="2426461"/>
            <a:ext cx="2570988" cy="2717038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0"/>
            <a:ext cx="2740787" cy="2175764"/>
          </a:xfrm>
          <a:prstGeom prst="rect">
            <a:avLst/>
          </a:prstGeom>
        </p:spPr>
      </p:pic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090801" y="1283335"/>
            <a:ext cx="5250815" cy="119126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0499"/>
              </a:lnSpc>
              <a:spcBef>
                <a:spcPts val="105"/>
              </a:spcBef>
            </a:pPr>
            <a:r>
              <a:rPr sz="3800" spc="-135" dirty="0">
                <a:latin typeface="Arial Black" panose="020B0A04020102020204" pitchFamily="34" charset="0"/>
              </a:rPr>
              <a:t>Customer</a:t>
            </a:r>
            <a:r>
              <a:rPr sz="3800" spc="-190" dirty="0">
                <a:latin typeface="Arial Black" panose="020B0A04020102020204" pitchFamily="34" charset="0"/>
              </a:rPr>
              <a:t> </a:t>
            </a:r>
            <a:r>
              <a:rPr sz="3800" spc="-125" dirty="0">
                <a:latin typeface="Arial Black" panose="020B0A04020102020204" pitchFamily="34" charset="0"/>
              </a:rPr>
              <a:t>Behaviour </a:t>
            </a:r>
            <a:r>
              <a:rPr sz="3800" spc="-180" dirty="0">
                <a:latin typeface="Arial Black" panose="020B0A04020102020204" pitchFamily="34" charset="0"/>
              </a:rPr>
              <a:t>Analysis</a:t>
            </a:r>
            <a:r>
              <a:rPr sz="3800" spc="-185" dirty="0">
                <a:latin typeface="Arial Black" panose="020B0A04020102020204" pitchFamily="34" charset="0"/>
              </a:rPr>
              <a:t> </a:t>
            </a:r>
            <a:r>
              <a:rPr sz="3800" spc="-10" dirty="0">
                <a:latin typeface="Arial Black" panose="020B0A04020102020204" pitchFamily="34" charset="0"/>
              </a:rPr>
              <a:t>Project</a:t>
            </a:r>
            <a:endParaRPr sz="3800" dirty="0">
              <a:latin typeface="Arial Black" panose="020B0A04020102020204" pitchFamily="34" charset="0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090801" y="2655506"/>
            <a:ext cx="4024629" cy="170367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b="1" dirty="0">
                <a:latin typeface="+mn-lt"/>
                <a:cs typeface="Calibri"/>
              </a:rPr>
              <a:t>Task</a:t>
            </a:r>
            <a:r>
              <a:rPr b="1" spc="-15" dirty="0">
                <a:latin typeface="+mn-lt"/>
                <a:cs typeface="Calibri"/>
              </a:rPr>
              <a:t> </a:t>
            </a:r>
            <a:r>
              <a:rPr b="1" spc="-50" dirty="0">
                <a:latin typeface="+mn-lt"/>
                <a:cs typeface="Calibri"/>
              </a:rPr>
              <a:t>1</a:t>
            </a:r>
            <a:endParaRPr b="1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+mn-lt"/>
                <a:cs typeface="Calibri"/>
              </a:rPr>
              <a:t>Objective:</a:t>
            </a:r>
            <a:r>
              <a:rPr lang="en-US" b="1" dirty="0">
                <a:latin typeface="+mn-lt"/>
                <a:cs typeface="Calibri"/>
              </a:rPr>
              <a:t>-</a:t>
            </a:r>
            <a:r>
              <a:rPr b="1" spc="170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Customer</a:t>
            </a:r>
            <a:r>
              <a:rPr b="1" spc="200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Behaviour</a:t>
            </a:r>
            <a:r>
              <a:rPr b="1" spc="105" dirty="0">
                <a:latin typeface="+mn-lt"/>
                <a:cs typeface="Calibri"/>
              </a:rPr>
              <a:t> </a:t>
            </a:r>
            <a:r>
              <a:rPr b="1" spc="-10" dirty="0">
                <a:latin typeface="+mn-lt"/>
                <a:cs typeface="Calibri"/>
              </a:rPr>
              <a:t>Analysis</a:t>
            </a:r>
            <a:endParaRPr b="1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b="1" dirty="0">
                <a:latin typeface="+mn-lt"/>
                <a:cs typeface="Calibri"/>
              </a:rPr>
              <a:t>Company:</a:t>
            </a:r>
            <a:r>
              <a:rPr lang="en-US" b="1" dirty="0">
                <a:latin typeface="+mn-lt"/>
                <a:cs typeface="Calibri"/>
              </a:rPr>
              <a:t>-</a:t>
            </a:r>
            <a:r>
              <a:rPr b="1" spc="160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Alfido</a:t>
            </a:r>
            <a:r>
              <a:rPr b="1" spc="125" dirty="0">
                <a:latin typeface="+mn-lt"/>
                <a:cs typeface="Calibri"/>
              </a:rPr>
              <a:t> </a:t>
            </a:r>
            <a:r>
              <a:rPr b="1" spc="-20" dirty="0">
                <a:latin typeface="+mn-lt"/>
                <a:cs typeface="Calibri"/>
              </a:rPr>
              <a:t>Tech</a:t>
            </a:r>
            <a:endParaRPr b="1" dirty="0">
              <a:latin typeface="+mn-lt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b="1" dirty="0">
                <a:latin typeface="+mn-lt"/>
                <a:cs typeface="Calibri"/>
              </a:rPr>
              <a:t>Tech</a:t>
            </a:r>
            <a:r>
              <a:rPr b="1" spc="140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Stack:</a:t>
            </a:r>
            <a:r>
              <a:rPr lang="en-US" b="1" dirty="0">
                <a:latin typeface="+mn-lt"/>
                <a:cs typeface="Calibri"/>
              </a:rPr>
              <a:t>-</a:t>
            </a:r>
            <a:r>
              <a:rPr b="1" spc="85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Python(Pandas,</a:t>
            </a:r>
            <a:r>
              <a:rPr b="1" spc="120" dirty="0">
                <a:latin typeface="+mn-lt"/>
                <a:cs typeface="Calibri"/>
              </a:rPr>
              <a:t> </a:t>
            </a:r>
            <a:r>
              <a:rPr b="1" dirty="0">
                <a:latin typeface="+mn-lt"/>
                <a:cs typeface="Calibri"/>
              </a:rPr>
              <a:t>Seaborn,</a:t>
            </a:r>
            <a:r>
              <a:rPr b="1" spc="114" dirty="0">
                <a:latin typeface="+mn-lt"/>
                <a:cs typeface="Calibri"/>
              </a:rPr>
              <a:t> </a:t>
            </a:r>
            <a:r>
              <a:rPr b="1" spc="-10" dirty="0">
                <a:latin typeface="+mn-lt"/>
                <a:cs typeface="Calibri"/>
              </a:rPr>
              <a:t>Matplotlib)</a:t>
            </a:r>
            <a:endParaRPr b="1" dirty="0">
              <a:latin typeface="+mn-lt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2109851" y="2586101"/>
            <a:ext cx="6064250" cy="635"/>
          </a:xfrm>
          <a:custGeom>
            <a:avLst/>
            <a:gdLst/>
            <a:ahLst/>
            <a:cxnLst/>
            <a:rect l="l" t="t" r="r" b="b"/>
            <a:pathLst>
              <a:path w="6064250" h="635">
                <a:moveTo>
                  <a:pt x="0" y="0"/>
                </a:moveTo>
                <a:lnTo>
                  <a:pt x="6064123" y="254"/>
                </a:lnTo>
              </a:path>
            </a:pathLst>
          </a:custGeom>
          <a:ln w="9525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114550"/>
            <a:ext cx="60530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85" dirty="0">
                <a:latin typeface="Arial Black" panose="020B0A04020102020204" pitchFamily="34" charset="0"/>
              </a:rPr>
              <a:t>Data</a:t>
            </a:r>
            <a:r>
              <a:rPr sz="4800" spc="-210" dirty="0">
                <a:latin typeface="Arial Black" panose="020B0A04020102020204" pitchFamily="34" charset="0"/>
              </a:rPr>
              <a:t> </a:t>
            </a:r>
            <a:r>
              <a:rPr lang="en-US" sz="4800" b="1" spc="-140" dirty="0">
                <a:latin typeface="Arial Black" panose="020B0A04020102020204" pitchFamily="34" charset="0"/>
                <a:cs typeface="Verdana"/>
              </a:rPr>
              <a:t>Visualization </a:t>
            </a:r>
            <a:r>
              <a:rPr lang="en-US" sz="4800" b="1" spc="-80" dirty="0">
                <a:latin typeface="Arial Black" panose="020B0A04020102020204" pitchFamily="34" charset="0"/>
                <a:cs typeface="Verdana"/>
              </a:rPr>
              <a:t>and</a:t>
            </a:r>
            <a:r>
              <a:rPr lang="en-US" sz="4800" b="1" spc="-270" dirty="0">
                <a:latin typeface="Arial Black" panose="020B0A04020102020204" pitchFamily="34" charset="0"/>
                <a:cs typeface="Verdana"/>
              </a:rPr>
              <a:t> </a:t>
            </a:r>
            <a:r>
              <a:rPr lang="en-US" sz="4800" b="1" spc="-40" dirty="0">
                <a:latin typeface="Arial Black" panose="020B0A04020102020204" pitchFamily="34" charset="0"/>
                <a:cs typeface="Verdana"/>
              </a:rPr>
              <a:t>Analysis</a:t>
            </a:r>
            <a:endParaRPr sz="4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926" y="1047750"/>
            <a:ext cx="876300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345" dirty="0">
                <a:solidFill>
                  <a:srgbClr val="8FDCF7"/>
                </a:solidFill>
                <a:latin typeface="Tahoma"/>
                <a:cs typeface="Tahoma"/>
              </a:rPr>
              <a:t>0</a:t>
            </a:r>
            <a:r>
              <a:rPr lang="en-US" sz="5400" spc="345" dirty="0">
                <a:solidFill>
                  <a:srgbClr val="8FDCF7"/>
                </a:solidFill>
                <a:latin typeface="Tahoma"/>
                <a:cs typeface="Tahoma"/>
              </a:rPr>
              <a:t>3</a:t>
            </a:r>
            <a:endParaRPr sz="5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470955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555740" y="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685800" y="1180483"/>
            <a:ext cx="29718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45" dirty="0">
                <a:latin typeface="Arial Black" panose="020B0A04020102020204" pitchFamily="34" charset="0"/>
              </a:rPr>
              <a:t>Visuals</a:t>
            </a:r>
            <a:r>
              <a:rPr spc="-85" dirty="0">
                <a:latin typeface="Arial Black" panose="020B0A04020102020204" pitchFamily="34" charset="0"/>
              </a:rPr>
              <a:t> </a:t>
            </a:r>
            <a:r>
              <a:rPr spc="-70" dirty="0">
                <a:latin typeface="Arial Black" panose="020B0A04020102020204" pitchFamily="34" charset="0"/>
              </a:rPr>
              <a:t>Used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793750" y="2034857"/>
            <a:ext cx="3830954" cy="195181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10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1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incorporated</a:t>
            </a:r>
            <a:r>
              <a:rPr sz="1400" spc="1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various</a:t>
            </a:r>
            <a:r>
              <a:rPr sz="1400" spc="1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visual</a:t>
            </a:r>
            <a:r>
              <a:rPr sz="1400" spc="1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tools</a:t>
            </a:r>
            <a:r>
              <a:rPr sz="1400" spc="1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including</a:t>
            </a:r>
            <a:r>
              <a:rPr sz="1400" spc="16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bar </a:t>
            </a:r>
            <a:r>
              <a:rPr sz="1400" dirty="0">
                <a:latin typeface="Calibri"/>
                <a:cs typeface="Calibri"/>
              </a:rPr>
              <a:t>charts,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pie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charts,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KPI’s,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tables,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scatter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plots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illustrate </a:t>
            </a:r>
            <a:r>
              <a:rPr sz="1400" dirty="0">
                <a:latin typeface="Calibri"/>
                <a:cs typeface="Calibri"/>
              </a:rPr>
              <a:t>customer</a:t>
            </a:r>
            <a:r>
              <a:rPr sz="1400" spc="1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segmentation,</a:t>
            </a:r>
            <a:r>
              <a:rPr sz="1400" spc="2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purchase</a:t>
            </a:r>
            <a:r>
              <a:rPr sz="1400" spc="2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behaviors,</a:t>
            </a:r>
            <a:r>
              <a:rPr sz="1400" spc="2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04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Payment </a:t>
            </a:r>
            <a:r>
              <a:rPr sz="1400" dirty="0">
                <a:latin typeface="Calibri"/>
                <a:cs typeface="Calibri"/>
              </a:rPr>
              <a:t>mode</a:t>
            </a:r>
            <a:r>
              <a:rPr sz="1400" spc="229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preferences.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These</a:t>
            </a:r>
            <a:r>
              <a:rPr sz="1400" spc="229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visualizations</a:t>
            </a:r>
            <a:r>
              <a:rPr sz="1400" spc="25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enhance</a:t>
            </a:r>
            <a:r>
              <a:rPr sz="1400" spc="225" dirty="0">
                <a:latin typeface="Calibri"/>
                <a:cs typeface="Calibri"/>
              </a:rPr>
              <a:t>  </a:t>
            </a:r>
            <a:r>
              <a:rPr sz="1400" spc="-20" dirty="0">
                <a:latin typeface="Calibri"/>
                <a:cs typeface="Calibri"/>
              </a:rPr>
              <a:t>data </a:t>
            </a:r>
            <a:r>
              <a:rPr sz="1400" dirty="0">
                <a:latin typeface="Calibri"/>
                <a:cs typeface="Calibri"/>
              </a:rPr>
              <a:t>comprehension</a:t>
            </a:r>
            <a:r>
              <a:rPr sz="1400" spc="4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4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clearly</a:t>
            </a:r>
            <a:r>
              <a:rPr sz="1400" spc="48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highlighting</a:t>
            </a:r>
            <a:r>
              <a:rPr sz="1400" spc="4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significant</a:t>
            </a:r>
            <a:r>
              <a:rPr sz="1400" spc="4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trends, </a:t>
            </a:r>
            <a:r>
              <a:rPr sz="1400" dirty="0">
                <a:latin typeface="Calibri"/>
                <a:cs typeface="Calibri"/>
              </a:rPr>
              <a:t>relationships,</a:t>
            </a:r>
            <a:r>
              <a:rPr sz="1400" spc="1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outliers,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thereby</a:t>
            </a:r>
            <a:r>
              <a:rPr sz="1400" spc="1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facilitating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informed decision-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strategic</a:t>
            </a:r>
            <a:r>
              <a:rPr sz="1400" spc="-1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planning</a:t>
            </a:r>
            <a:r>
              <a:rPr sz="1400" spc="-10" dirty="0">
                <a:solidFill>
                  <a:srgbClr val="FFFFFF"/>
                </a:solidFill>
                <a:latin typeface="Calibri"/>
                <a:cs typeface="Calibri"/>
              </a:rPr>
              <a:t>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0150" y="-1"/>
            <a:ext cx="413385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62000" y="1200150"/>
            <a:ext cx="2695575" cy="26003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1015" dirty="0">
                <a:latin typeface="Arial Black" panose="020B0A04020102020204" pitchFamily="34" charset="0"/>
              </a:rPr>
              <a:t>1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469481" y="1809750"/>
            <a:ext cx="4810125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415" dirty="0">
                <a:latin typeface="Arial Black" panose="020B0A04020102020204" pitchFamily="34" charset="0"/>
              </a:rPr>
              <a:t>2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2587" y="1719104"/>
            <a:ext cx="2676526" cy="167640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6775" y="1066800"/>
            <a:ext cx="4600575" cy="32575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415" dirty="0">
                <a:latin typeface="Arial Black" panose="020B0A04020102020204" pitchFamily="34" charset="0"/>
              </a:rPr>
              <a:t>3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14096" y="1752600"/>
            <a:ext cx="2420303" cy="241935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0575" y="1009650"/>
            <a:ext cx="5324475" cy="34671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50" dirty="0">
                <a:latin typeface="Arial Black" panose="020B0A04020102020204" pitchFamily="34" charset="0"/>
              </a:rPr>
              <a:t>4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85775" y="1171574"/>
            <a:ext cx="5905500" cy="33813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403181" y="1733550"/>
            <a:ext cx="2255044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157277" y="1504950"/>
            <a:ext cx="2409825" cy="28765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415" dirty="0">
                <a:latin typeface="Arial Black" panose="020B0A04020102020204" pitchFamily="34" charset="0"/>
              </a:rPr>
              <a:t>5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33400" y="1054377"/>
            <a:ext cx="5638800" cy="3466847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28216" y="507542"/>
            <a:ext cx="238658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120" dirty="0">
                <a:latin typeface="Arial Black" panose="020B0A04020102020204" pitchFamily="34" charset="0"/>
              </a:rPr>
              <a:t>6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05000" y="3333750"/>
            <a:ext cx="4870990" cy="1323975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09600" y="1209675"/>
            <a:ext cx="7667625" cy="2124075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0" y="1519237"/>
            <a:ext cx="2609850" cy="21050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-990600" y="742950"/>
            <a:ext cx="6381115" cy="4751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931544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340" dirty="0">
                <a:latin typeface="Arial Black" panose="020B0A04020102020204" pitchFamily="34" charset="0"/>
              </a:rPr>
              <a:t>7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33095" y="1399055"/>
            <a:ext cx="5081905" cy="3150514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581651" y="1143000"/>
            <a:ext cx="2876550" cy="333375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728216" y="439105"/>
            <a:ext cx="2234184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30" dirty="0">
                <a:latin typeface="Arial Black" panose="020B0A04020102020204" pitchFamily="34" charset="0"/>
              </a:rPr>
              <a:t>Visual</a:t>
            </a:r>
            <a:r>
              <a:rPr spc="-114" dirty="0">
                <a:latin typeface="Arial Black" panose="020B0A04020102020204" pitchFamily="34" charset="0"/>
              </a:rPr>
              <a:t> </a:t>
            </a:r>
            <a:r>
              <a:rPr spc="-50" dirty="0">
                <a:latin typeface="Arial Black" panose="020B0A04020102020204" pitchFamily="34" charset="0"/>
              </a:rPr>
              <a:t>8</a:t>
            </a: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33425" y="1051276"/>
            <a:ext cx="4848225" cy="3120674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926" y="2235771"/>
            <a:ext cx="305498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90" dirty="0">
                <a:latin typeface="Arial Black" panose="020B0A04020102020204" pitchFamily="34" charset="0"/>
              </a:rPr>
              <a:t>Overview</a:t>
            </a:r>
            <a:endParaRPr sz="4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926" y="1217930"/>
            <a:ext cx="734060" cy="845103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-135" dirty="0">
                <a:solidFill>
                  <a:srgbClr val="8FDCF7"/>
                </a:solidFill>
                <a:latin typeface="Tahoma"/>
                <a:cs typeface="Tahoma"/>
              </a:rPr>
              <a:t>01</a:t>
            </a:r>
            <a:endParaRPr sz="5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76400" y="2114550"/>
            <a:ext cx="6053074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01699"/>
              </a:lnSpc>
              <a:spcBef>
                <a:spcPts val="45"/>
              </a:spcBef>
            </a:pPr>
            <a:r>
              <a:rPr lang="en-US" sz="4800" b="1" spc="-240" dirty="0">
                <a:latin typeface="Arial Black" panose="020B0A04020102020204" pitchFamily="34" charset="0"/>
                <a:cs typeface="Verdana"/>
              </a:rPr>
              <a:t>Insights</a:t>
            </a:r>
            <a:r>
              <a:rPr lang="en-US" sz="4800" b="1" spc="-110" dirty="0">
                <a:latin typeface="Arial Black" panose="020B0A04020102020204" pitchFamily="34" charset="0"/>
                <a:cs typeface="Verdana"/>
              </a:rPr>
              <a:t> </a:t>
            </a:r>
            <a:r>
              <a:rPr lang="en-US" sz="4800" b="1" spc="-25" dirty="0">
                <a:latin typeface="Arial Black" panose="020B0A04020102020204" pitchFamily="34" charset="0"/>
                <a:cs typeface="Verdana"/>
              </a:rPr>
              <a:t>and </a:t>
            </a:r>
            <a:r>
              <a:rPr lang="en-US" sz="4800" b="1" spc="-105" dirty="0">
                <a:latin typeface="Arial Black" panose="020B0A04020102020204" pitchFamily="34" charset="0"/>
                <a:cs typeface="Verdana"/>
              </a:rPr>
              <a:t>Decision</a:t>
            </a:r>
            <a:r>
              <a:rPr lang="en-US" sz="4800" b="1" spc="-215" dirty="0">
                <a:latin typeface="Arial Black" panose="020B0A04020102020204" pitchFamily="34" charset="0"/>
                <a:cs typeface="Verdana"/>
              </a:rPr>
              <a:t> </a:t>
            </a:r>
            <a:r>
              <a:rPr lang="en-US" sz="4800" b="1" spc="-45" dirty="0">
                <a:latin typeface="Arial Black" panose="020B0A04020102020204" pitchFamily="34" charset="0"/>
                <a:cs typeface="Verdana"/>
              </a:rPr>
              <a:t>Making</a:t>
            </a:r>
            <a:endParaRPr lang="en-US" sz="4800" dirty="0">
              <a:latin typeface="Arial Black" panose="020B0A04020102020204" pitchFamily="34" charset="0"/>
              <a:cs typeface="Verdan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926" y="1047750"/>
            <a:ext cx="876300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345" dirty="0">
                <a:solidFill>
                  <a:srgbClr val="8FDCF7"/>
                </a:solidFill>
                <a:latin typeface="Tahoma"/>
                <a:cs typeface="Tahoma"/>
              </a:rPr>
              <a:t>0</a:t>
            </a:r>
            <a:r>
              <a:rPr lang="en-US" sz="5400" spc="345" dirty="0">
                <a:solidFill>
                  <a:srgbClr val="8FDCF7"/>
                </a:solidFill>
                <a:latin typeface="Tahoma"/>
                <a:cs typeface="Tahoma"/>
              </a:rPr>
              <a:t>4</a:t>
            </a:r>
            <a:endParaRPr sz="54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99361092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555740" y="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-1219200" y="77726"/>
            <a:ext cx="7200897" cy="977900"/>
          </a:xfrm>
          <a:prstGeom prst="rect">
            <a:avLst/>
          </a:prstGeom>
        </p:spPr>
        <p:txBody>
          <a:bodyPr vert="horz" wrap="square" lIns="0" tIns="30949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120" dirty="0">
                <a:latin typeface="Arial" panose="020B0604020202020204" pitchFamily="34" charset="0"/>
                <a:cs typeface="Arial" panose="020B0604020202020204" pitchFamily="34" charset="0"/>
              </a:rPr>
              <a:t>Key</a:t>
            </a:r>
            <a:r>
              <a:rPr spc="-18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spc="-165" dirty="0">
                <a:latin typeface="Arial" panose="020B0604020202020204" pitchFamily="34" charset="0"/>
                <a:cs typeface="Arial" panose="020B0604020202020204" pitchFamily="34" charset="0"/>
              </a:rPr>
              <a:t>Insights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185579" y="1268985"/>
            <a:ext cx="4695190" cy="3584956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12700" marR="5715" indent="123825">
              <a:spcBef>
                <a:spcPts val="235"/>
              </a:spcBef>
              <a:buAutoNum type="arabicPeriod"/>
              <a:tabLst>
                <a:tab pos="136525" algn="l"/>
              </a:tabLst>
            </a:pPr>
            <a:r>
              <a:rPr sz="1050" dirty="0">
                <a:latin typeface="Calibri"/>
                <a:cs typeface="Calibri"/>
              </a:rPr>
              <a:t>Customers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use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payment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methods</a:t>
            </a:r>
            <a:r>
              <a:rPr sz="1050" spc="1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(Credit</a:t>
            </a:r>
            <a:r>
              <a:rPr sz="1050" spc="8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Card,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PayPal,</a:t>
            </a:r>
            <a:r>
              <a:rPr sz="1050" spc="16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Cash)</a:t>
            </a:r>
            <a:r>
              <a:rPr sz="1050" spc="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almost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equally,</a:t>
            </a:r>
            <a:r>
              <a:rPr sz="1050" spc="114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showing </a:t>
            </a:r>
            <a:r>
              <a:rPr sz="1050" dirty="0">
                <a:latin typeface="Calibri"/>
                <a:cs typeface="Calibri"/>
              </a:rPr>
              <a:t>no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dominant</a:t>
            </a:r>
            <a:r>
              <a:rPr sz="1050" spc="1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preference.</a:t>
            </a:r>
            <a:endParaRPr sz="1050" dirty="0">
              <a:latin typeface="Calibri"/>
              <a:cs typeface="Calibri"/>
            </a:endParaRPr>
          </a:p>
          <a:p>
            <a:pPr marL="161290" indent="-148590">
              <a:spcBef>
                <a:spcPts val="1025"/>
              </a:spcBef>
              <a:buAutoNum type="arabicPeriod"/>
              <a:tabLst>
                <a:tab pos="161290" algn="l"/>
              </a:tabLst>
            </a:pPr>
            <a:r>
              <a:rPr sz="1050" dirty="0">
                <a:latin typeface="Calibri"/>
                <a:cs typeface="Calibri"/>
              </a:rPr>
              <a:t>The</a:t>
            </a:r>
            <a:r>
              <a:rPr sz="1050" spc="28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Home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category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generates</a:t>
            </a:r>
            <a:r>
              <a:rPr sz="1050" spc="3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the</a:t>
            </a:r>
            <a:r>
              <a:rPr sz="1050" spc="28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highest</a:t>
            </a:r>
            <a:r>
              <a:rPr sz="1050" spc="3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revenue</a:t>
            </a:r>
            <a:r>
              <a:rPr sz="1050" spc="3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($171M+),</a:t>
            </a:r>
            <a:r>
              <a:rPr sz="1050" spc="3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but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also</a:t>
            </a:r>
            <a:r>
              <a:rPr sz="1050" spc="2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records</a:t>
            </a:r>
            <a:r>
              <a:rPr sz="1050" spc="295" dirty="0">
                <a:latin typeface="Calibri"/>
                <a:cs typeface="Calibri"/>
              </a:rPr>
              <a:t> </a:t>
            </a:r>
            <a:r>
              <a:rPr sz="1050" spc="-25" dirty="0">
                <a:latin typeface="Calibri"/>
                <a:cs typeface="Calibri"/>
              </a:rPr>
              <a:t>the</a:t>
            </a:r>
            <a:endParaRPr sz="1050" dirty="0">
              <a:latin typeface="Calibri"/>
              <a:cs typeface="Calibri"/>
            </a:endParaRPr>
          </a:p>
          <a:p>
            <a:pPr marL="12700"/>
            <a:r>
              <a:rPr sz="1050" dirty="0">
                <a:latin typeface="Calibri"/>
                <a:cs typeface="Calibri"/>
              </a:rPr>
              <a:t>largest</a:t>
            </a:r>
            <a:r>
              <a:rPr sz="1050" spc="1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number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of</a:t>
            </a:r>
            <a:r>
              <a:rPr sz="1050" spc="1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returns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($25K+).</a:t>
            </a:r>
            <a:endParaRPr sz="1050" dirty="0">
              <a:latin typeface="Calibri"/>
              <a:cs typeface="Calibri"/>
            </a:endParaRPr>
          </a:p>
          <a:p>
            <a:pPr marL="12700" marR="5715" indent="158750">
              <a:spcBef>
                <a:spcPts val="1085"/>
              </a:spcBef>
              <a:buAutoNum type="arabicPeriod" startAt="3"/>
              <a:tabLst>
                <a:tab pos="171450" algn="l"/>
              </a:tabLst>
            </a:pPr>
            <a:r>
              <a:rPr sz="1050" dirty="0">
                <a:latin typeface="Calibri"/>
                <a:cs typeface="Calibri"/>
              </a:rPr>
              <a:t>A</a:t>
            </a:r>
            <a:r>
              <a:rPr sz="1050" spc="3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few</a:t>
            </a:r>
            <a:r>
              <a:rPr sz="1050" spc="37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specific</a:t>
            </a:r>
            <a:r>
              <a:rPr sz="1050" spc="3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customers</a:t>
            </a:r>
            <a:r>
              <a:rPr sz="1050" spc="4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are</a:t>
            </a:r>
            <a:r>
              <a:rPr sz="1050" spc="40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responsible</a:t>
            </a:r>
            <a:r>
              <a:rPr sz="1050" spc="3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for</a:t>
            </a:r>
            <a:r>
              <a:rPr sz="1050" spc="4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frequent</a:t>
            </a:r>
            <a:r>
              <a:rPr sz="1050" spc="40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product</a:t>
            </a:r>
            <a:r>
              <a:rPr sz="1050" spc="434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returns,</a:t>
            </a:r>
            <a:r>
              <a:rPr sz="1050" spc="35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indicating </a:t>
            </a:r>
            <a:r>
              <a:rPr sz="1050" dirty="0">
                <a:latin typeface="Calibri"/>
                <a:cs typeface="Calibri"/>
              </a:rPr>
              <a:t>possible</a:t>
            </a:r>
            <a:r>
              <a:rPr sz="1050" spc="18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dissatisfaction</a:t>
            </a:r>
            <a:r>
              <a:rPr sz="1050" spc="1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or</a:t>
            </a:r>
            <a:r>
              <a:rPr sz="1050" spc="1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unusual</a:t>
            </a:r>
            <a:r>
              <a:rPr sz="1050" spc="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buying</a:t>
            </a:r>
            <a:r>
              <a:rPr sz="1050" spc="13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behavior.</a:t>
            </a:r>
            <a:endParaRPr sz="1050" dirty="0">
              <a:latin typeface="Calibri"/>
              <a:cs typeface="Calibri"/>
            </a:endParaRPr>
          </a:p>
          <a:p>
            <a:pPr marL="12700" marR="5715" indent="132080">
              <a:spcBef>
                <a:spcPts val="969"/>
              </a:spcBef>
              <a:buAutoNum type="arabicPeriod" startAt="3"/>
              <a:tabLst>
                <a:tab pos="144780" algn="l"/>
              </a:tabLst>
            </a:pPr>
            <a:r>
              <a:rPr sz="1050" dirty="0">
                <a:latin typeface="Calibri"/>
                <a:cs typeface="Calibri"/>
              </a:rPr>
              <a:t>Churn</a:t>
            </a:r>
            <a:r>
              <a:rPr sz="1050" spc="16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rate</a:t>
            </a:r>
            <a:r>
              <a:rPr sz="1050" spc="1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17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steady</a:t>
            </a:r>
            <a:r>
              <a:rPr sz="1050" spc="1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at</a:t>
            </a:r>
            <a:r>
              <a:rPr sz="1050" spc="204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around</a:t>
            </a:r>
            <a:r>
              <a:rPr sz="1050" spc="17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20%</a:t>
            </a:r>
            <a:r>
              <a:rPr sz="1050" spc="1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across</a:t>
            </a:r>
            <a:r>
              <a:rPr sz="1050" spc="16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all</a:t>
            </a:r>
            <a:r>
              <a:rPr sz="1050" spc="2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product</a:t>
            </a:r>
            <a:r>
              <a:rPr sz="1050" spc="20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categories,</a:t>
            </a:r>
            <a:r>
              <a:rPr sz="1050" spc="1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suggesting</a:t>
            </a:r>
            <a:r>
              <a:rPr sz="1050" spc="18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customer </a:t>
            </a:r>
            <a:r>
              <a:rPr sz="1050" dirty="0">
                <a:latin typeface="Calibri"/>
                <a:cs typeface="Calibri"/>
              </a:rPr>
              <a:t>drop-off</a:t>
            </a:r>
            <a:r>
              <a:rPr sz="1050" spc="1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not</a:t>
            </a:r>
            <a:r>
              <a:rPr sz="1050" spc="1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category-</a:t>
            </a:r>
            <a:r>
              <a:rPr sz="1050" spc="-10" dirty="0">
                <a:latin typeface="Calibri"/>
                <a:cs typeface="Calibri"/>
              </a:rPr>
              <a:t>specific.</a:t>
            </a:r>
            <a:endParaRPr sz="1050" dirty="0">
              <a:latin typeface="Calibri"/>
              <a:cs typeface="Calibri"/>
            </a:endParaRPr>
          </a:p>
          <a:p>
            <a:pPr marL="163195" indent="-150495">
              <a:spcBef>
                <a:spcPts val="1000"/>
              </a:spcBef>
              <a:buAutoNum type="arabicPeriod" startAt="3"/>
              <a:tabLst>
                <a:tab pos="163195" algn="l"/>
              </a:tabLst>
            </a:pPr>
            <a:r>
              <a:rPr sz="1050" dirty="0">
                <a:latin typeface="Calibri"/>
                <a:cs typeface="Calibri"/>
              </a:rPr>
              <a:t>Sales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remained</a:t>
            </a:r>
            <a:r>
              <a:rPr sz="1050" spc="3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stable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during</a:t>
            </a:r>
            <a:r>
              <a:rPr sz="1050" spc="3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2020–2021</a:t>
            </a:r>
            <a:r>
              <a:rPr sz="1050" spc="2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but</a:t>
            </a:r>
            <a:r>
              <a:rPr sz="1050" spc="3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experienced</a:t>
            </a:r>
            <a:r>
              <a:rPr sz="1050" spc="32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</a:t>
            </a:r>
            <a:r>
              <a:rPr sz="1050" spc="3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sharp</a:t>
            </a:r>
            <a:r>
              <a:rPr sz="1050" spc="3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decline</a:t>
            </a:r>
            <a:r>
              <a:rPr sz="1050" spc="36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</a:t>
            </a:r>
            <a:r>
              <a:rPr sz="1050" spc="32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2022,</a:t>
            </a:r>
            <a:endParaRPr sz="1050" dirty="0">
              <a:latin typeface="Calibri"/>
              <a:cs typeface="Calibri"/>
            </a:endParaRPr>
          </a:p>
          <a:p>
            <a:pPr marL="12700"/>
            <a:r>
              <a:rPr sz="1050" dirty="0">
                <a:latin typeface="Calibri"/>
                <a:cs typeface="Calibri"/>
              </a:rPr>
              <a:t>raising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concerns</a:t>
            </a:r>
            <a:r>
              <a:rPr sz="1050" spc="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about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retention</a:t>
            </a:r>
            <a:r>
              <a:rPr sz="1050" spc="11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or</a:t>
            </a:r>
            <a:r>
              <a:rPr sz="1050" spc="12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market</a:t>
            </a:r>
            <a:r>
              <a:rPr sz="1050" spc="16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changes.</a:t>
            </a:r>
            <a:endParaRPr sz="1050" dirty="0">
              <a:latin typeface="Calibri"/>
              <a:cs typeface="Calibri"/>
            </a:endParaRPr>
          </a:p>
          <a:p>
            <a:pPr marL="12700" marR="6350" indent="139065">
              <a:spcBef>
                <a:spcPts val="1150"/>
              </a:spcBef>
              <a:buAutoNum type="arabicPeriod" startAt="6"/>
              <a:tabLst>
                <a:tab pos="151765" algn="l"/>
              </a:tabLst>
            </a:pPr>
            <a:r>
              <a:rPr sz="1050" dirty="0">
                <a:latin typeface="Calibri"/>
                <a:cs typeface="Calibri"/>
              </a:rPr>
              <a:t>Gender-wise</a:t>
            </a:r>
            <a:r>
              <a:rPr sz="1050" spc="23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sales</a:t>
            </a:r>
            <a:r>
              <a:rPr sz="1050" spc="27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distribution</a:t>
            </a:r>
            <a:r>
              <a:rPr sz="1050" spc="229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shows</a:t>
            </a:r>
            <a:r>
              <a:rPr sz="1050" spc="229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near-equal</a:t>
            </a:r>
            <a:r>
              <a:rPr sz="1050" spc="2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contributions</a:t>
            </a:r>
            <a:r>
              <a:rPr sz="1050" spc="31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from</a:t>
            </a:r>
            <a:r>
              <a:rPr sz="1050" spc="2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male</a:t>
            </a:r>
            <a:r>
              <a:rPr sz="1050" spc="26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31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female </a:t>
            </a:r>
            <a:r>
              <a:rPr sz="1050" spc="10" dirty="0">
                <a:latin typeface="Calibri"/>
                <a:cs typeface="Calibri"/>
              </a:rPr>
              <a:t>customers,</a:t>
            </a:r>
            <a:r>
              <a:rPr sz="1050" spc="50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reflecting</a:t>
            </a:r>
            <a:r>
              <a:rPr sz="1050" spc="12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balanced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demand</a:t>
            </a:r>
            <a:r>
              <a:rPr sz="1050" spc="65" dirty="0">
                <a:latin typeface="Calibri"/>
                <a:cs typeface="Calibri"/>
              </a:rPr>
              <a:t> </a:t>
            </a:r>
            <a:r>
              <a:rPr sz="1050" spc="10" dirty="0">
                <a:latin typeface="Calibri"/>
                <a:cs typeface="Calibri"/>
              </a:rPr>
              <a:t>across</a:t>
            </a:r>
            <a:r>
              <a:rPr sz="1050" spc="70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demographics.</a:t>
            </a:r>
            <a:endParaRPr sz="1050" dirty="0">
              <a:latin typeface="Calibri"/>
              <a:cs typeface="Calibri"/>
            </a:endParaRPr>
          </a:p>
          <a:p>
            <a:pPr marL="142240" indent="-129539">
              <a:spcBef>
                <a:spcPts val="1019"/>
              </a:spcBef>
              <a:buAutoNum type="arabicPeriod" startAt="6"/>
              <a:tabLst>
                <a:tab pos="142240" algn="l"/>
              </a:tabLst>
            </a:pPr>
            <a:r>
              <a:rPr sz="1050" dirty="0">
                <a:latin typeface="Calibri"/>
                <a:cs typeface="Calibri"/>
              </a:rPr>
              <a:t>Price</a:t>
            </a:r>
            <a:r>
              <a:rPr sz="1050" spc="18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vs.</a:t>
            </a:r>
            <a:r>
              <a:rPr sz="1050" spc="1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Quantity</a:t>
            </a:r>
            <a:r>
              <a:rPr sz="1050" spc="19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analysis</a:t>
            </a:r>
            <a:r>
              <a:rPr sz="1050" spc="14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indicates</a:t>
            </a:r>
            <a:r>
              <a:rPr sz="1050" spc="17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no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significant</a:t>
            </a:r>
            <a:r>
              <a:rPr sz="1050" spc="114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link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between</a:t>
            </a:r>
            <a:r>
              <a:rPr sz="1050" spc="16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higher</a:t>
            </a:r>
            <a:r>
              <a:rPr sz="1050" spc="16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prices</a:t>
            </a:r>
            <a:r>
              <a:rPr sz="1050" spc="16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and</a:t>
            </a:r>
            <a:r>
              <a:rPr sz="1050" spc="185" dirty="0">
                <a:latin typeface="Calibri"/>
                <a:cs typeface="Calibri"/>
              </a:rPr>
              <a:t> </a:t>
            </a:r>
            <a:r>
              <a:rPr sz="1050" spc="-10" dirty="0">
                <a:latin typeface="Calibri"/>
                <a:cs typeface="Calibri"/>
              </a:rPr>
              <a:t>lower</a:t>
            </a:r>
            <a:endParaRPr sz="1050" dirty="0">
              <a:latin typeface="Calibri"/>
              <a:cs typeface="Calibri"/>
            </a:endParaRPr>
          </a:p>
          <a:p>
            <a:pPr marL="12700"/>
            <a:r>
              <a:rPr sz="1050" dirty="0">
                <a:latin typeface="Calibri"/>
                <a:cs typeface="Calibri"/>
              </a:rPr>
              <a:t>purchase</a:t>
            </a:r>
            <a:r>
              <a:rPr sz="1050" spc="14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quantities,</a:t>
            </a:r>
            <a:r>
              <a:rPr sz="1050" spc="18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suggesting</a:t>
            </a:r>
            <a:r>
              <a:rPr sz="1050" spc="19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demand</a:t>
            </a:r>
            <a:r>
              <a:rPr sz="1050" spc="13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is</a:t>
            </a:r>
            <a:r>
              <a:rPr sz="1050" spc="150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not</a:t>
            </a:r>
            <a:r>
              <a:rPr sz="1050" spc="15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strongly</a:t>
            </a:r>
            <a:r>
              <a:rPr sz="1050" spc="105" dirty="0">
                <a:latin typeface="Calibri"/>
                <a:cs typeface="Calibri"/>
              </a:rPr>
              <a:t> </a:t>
            </a:r>
            <a:r>
              <a:rPr sz="1050" dirty="0">
                <a:latin typeface="Calibri"/>
                <a:cs typeface="Calibri"/>
              </a:rPr>
              <a:t>price-</a:t>
            </a:r>
            <a:r>
              <a:rPr sz="1050" spc="-10" dirty="0">
                <a:latin typeface="Calibri"/>
                <a:cs typeface="Calibri"/>
              </a:rPr>
              <a:t>sensitive</a:t>
            </a:r>
            <a:r>
              <a:rPr sz="950" spc="-10" dirty="0">
                <a:latin typeface="Calibri"/>
                <a:cs typeface="Calibri"/>
              </a:rPr>
              <a:t>.</a:t>
            </a:r>
            <a:endParaRPr sz="950" dirty="0">
              <a:latin typeface="Calibri"/>
              <a:cs typeface="Calibri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0149" y="1"/>
            <a:ext cx="413385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901922" y="819150"/>
            <a:ext cx="4800600" cy="838115"/>
          </a:xfrm>
          <a:prstGeom prst="rect">
            <a:avLst/>
          </a:prstGeom>
        </p:spPr>
        <p:txBody>
          <a:bodyPr vert="horz" wrap="square" lIns="0" tIns="5080" rIns="0" bIns="0" rtlCol="0">
            <a:spAutoFit/>
          </a:bodyPr>
          <a:lstStyle/>
          <a:p>
            <a:pPr marL="12700" marR="5080">
              <a:lnSpc>
                <a:spcPct val="102000"/>
              </a:lnSpc>
              <a:spcBef>
                <a:spcPts val="40"/>
              </a:spcBef>
            </a:pPr>
            <a:r>
              <a:rPr sz="2700" spc="-85" dirty="0">
                <a:latin typeface="Arial Black" panose="020B0A04020102020204" pitchFamily="34" charset="0"/>
              </a:rPr>
              <a:t>Recommendations</a:t>
            </a:r>
            <a:r>
              <a:rPr sz="2700" spc="-125" dirty="0">
                <a:latin typeface="Arial Black" panose="020B0A04020102020204" pitchFamily="34" charset="0"/>
              </a:rPr>
              <a:t> </a:t>
            </a:r>
            <a:r>
              <a:rPr sz="2700" spc="-85" dirty="0">
                <a:latin typeface="Arial Black" panose="020B0A04020102020204" pitchFamily="34" charset="0"/>
              </a:rPr>
              <a:t>for </a:t>
            </a:r>
            <a:r>
              <a:rPr sz="2700" spc="-95" dirty="0">
                <a:latin typeface="Arial Black" panose="020B0A04020102020204" pitchFamily="34" charset="0"/>
              </a:rPr>
              <a:t>Decision </a:t>
            </a:r>
            <a:r>
              <a:rPr sz="2700" spc="-10" dirty="0">
                <a:latin typeface="Arial Black" panose="020B0A04020102020204" pitchFamily="34" charset="0"/>
              </a:rPr>
              <a:t>Makers</a:t>
            </a:r>
            <a:endParaRPr sz="27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idx="1"/>
          </p:nvPr>
        </p:nvSpPr>
        <p:spPr>
          <a:xfrm>
            <a:off x="1447800" y="1809750"/>
            <a:ext cx="5434584" cy="2886046"/>
          </a:xfrm>
          <a:prstGeom prst="rect">
            <a:avLst/>
          </a:prstGeom>
        </p:spPr>
        <p:txBody>
          <a:bodyPr vert="horz" wrap="square" lIns="0" tIns="46355" rIns="0" bIns="0" rtlCol="0">
            <a:spAutoFit/>
          </a:bodyPr>
          <a:lstStyle/>
          <a:p>
            <a:pPr marL="12700" marR="379730" indent="122555">
              <a:spcBef>
                <a:spcPts val="365"/>
              </a:spcBef>
              <a:buAutoNum type="arabicPeriod"/>
              <a:tabLst>
                <a:tab pos="135255" algn="l"/>
              </a:tabLst>
            </a:pPr>
            <a:r>
              <a:rPr sz="1050" dirty="0">
                <a:solidFill>
                  <a:schemeClr val="tx1"/>
                </a:solidFill>
              </a:rPr>
              <a:t>Investigate</a:t>
            </a:r>
            <a:r>
              <a:rPr sz="1050" spc="13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the</a:t>
            </a:r>
            <a:r>
              <a:rPr sz="1050" spc="14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high</a:t>
            </a:r>
            <a:r>
              <a:rPr sz="1050" spc="10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return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rate</a:t>
            </a:r>
            <a:r>
              <a:rPr sz="1050" spc="13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in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the</a:t>
            </a:r>
            <a:r>
              <a:rPr sz="1050" spc="13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Home</a:t>
            </a:r>
            <a:r>
              <a:rPr sz="1050" spc="14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category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by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improving</a:t>
            </a:r>
            <a:r>
              <a:rPr sz="1050" spc="18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product</a:t>
            </a:r>
            <a:r>
              <a:rPr sz="1050" spc="5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quality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checks, </a:t>
            </a:r>
            <a:r>
              <a:rPr sz="1050" spc="10" dirty="0">
                <a:solidFill>
                  <a:schemeClr val="tx1"/>
                </a:solidFill>
              </a:rPr>
              <a:t>enhancing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descriptions,</a:t>
            </a:r>
            <a:r>
              <a:rPr sz="1050" spc="6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and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strengthening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after-sales</a:t>
            </a:r>
            <a:r>
              <a:rPr sz="1050" spc="75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service.</a:t>
            </a:r>
          </a:p>
          <a:p>
            <a:pPr marL="135255" indent="-122555">
              <a:spcBef>
                <a:spcPts val="815"/>
              </a:spcBef>
              <a:buAutoNum type="arabicPeriod"/>
              <a:tabLst>
                <a:tab pos="135255" algn="l"/>
              </a:tabLst>
            </a:pPr>
            <a:r>
              <a:rPr sz="1050" dirty="0">
                <a:solidFill>
                  <a:schemeClr val="tx1"/>
                </a:solidFill>
              </a:rPr>
              <a:t>Continue</a:t>
            </a:r>
            <a:r>
              <a:rPr sz="1050" spc="18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offering</a:t>
            </a:r>
            <a:r>
              <a:rPr sz="1050" spc="114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multiple</a:t>
            </a:r>
            <a:r>
              <a:rPr sz="1050" spc="18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payment</a:t>
            </a:r>
            <a:r>
              <a:rPr sz="1050" spc="8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options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to</a:t>
            </a:r>
            <a:r>
              <a:rPr sz="1050" spc="14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maintain</a:t>
            </a:r>
            <a:r>
              <a:rPr sz="1050" spc="14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customer</a:t>
            </a:r>
            <a:r>
              <a:rPr sz="1050" spc="17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convenience</a:t>
            </a:r>
            <a:r>
              <a:rPr sz="1050" spc="19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and</a:t>
            </a:r>
            <a:r>
              <a:rPr sz="1050" spc="14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inclusivity.</a:t>
            </a:r>
          </a:p>
          <a:p>
            <a:pPr marL="135255" indent="-122555">
              <a:spcBef>
                <a:spcPts val="810"/>
              </a:spcBef>
              <a:buAutoNum type="arabicPeriod"/>
              <a:tabLst>
                <a:tab pos="135255" algn="l"/>
              </a:tabLst>
            </a:pPr>
            <a:r>
              <a:rPr sz="1050" dirty="0">
                <a:solidFill>
                  <a:schemeClr val="tx1"/>
                </a:solidFill>
              </a:rPr>
              <a:t>Address</a:t>
            </a:r>
            <a:r>
              <a:rPr sz="1050" spc="204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the</a:t>
            </a:r>
            <a:r>
              <a:rPr sz="1050" spc="16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consistent</a:t>
            </a:r>
            <a:r>
              <a:rPr sz="1050" spc="6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churn</a:t>
            </a:r>
            <a:r>
              <a:rPr sz="1050" spc="13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rate</a:t>
            </a:r>
            <a:r>
              <a:rPr sz="1050" spc="16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by</a:t>
            </a:r>
            <a:r>
              <a:rPr sz="1050" spc="12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introducing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loyalty</a:t>
            </a:r>
            <a:r>
              <a:rPr sz="1050" spc="12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programs,</a:t>
            </a:r>
            <a:r>
              <a:rPr sz="1050" spc="8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personalized</a:t>
            </a:r>
            <a:r>
              <a:rPr sz="1050" spc="13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offers,</a:t>
            </a:r>
            <a:r>
              <a:rPr sz="1050" spc="18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and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better</a:t>
            </a:r>
          </a:p>
          <a:p>
            <a:pPr marL="12700"/>
            <a:r>
              <a:rPr sz="1050" spc="10" dirty="0">
                <a:solidFill>
                  <a:schemeClr val="tx1"/>
                </a:solidFill>
              </a:rPr>
              <a:t>engagement</a:t>
            </a:r>
            <a:r>
              <a:rPr sz="1050" spc="2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initiatives</a:t>
            </a:r>
            <a:r>
              <a:rPr sz="1050" spc="5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to</a:t>
            </a:r>
            <a:r>
              <a:rPr sz="1050" spc="7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retain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customers</a:t>
            </a:r>
            <a:r>
              <a:rPr sz="1050" spc="14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across</a:t>
            </a:r>
            <a:r>
              <a:rPr sz="1050" spc="14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categories.</a:t>
            </a:r>
          </a:p>
          <a:p>
            <a:pPr marL="12700" marR="234315" indent="122555">
              <a:spcBef>
                <a:spcPts val="980"/>
              </a:spcBef>
              <a:buAutoNum type="arabicPeriod" startAt="4"/>
              <a:tabLst>
                <a:tab pos="135255" algn="l"/>
              </a:tabLst>
            </a:pPr>
            <a:r>
              <a:rPr sz="1050" spc="10" dirty="0">
                <a:solidFill>
                  <a:schemeClr val="tx1"/>
                </a:solidFill>
              </a:rPr>
              <a:t>Examine</a:t>
            </a:r>
            <a:r>
              <a:rPr sz="1050" spc="1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the</a:t>
            </a:r>
            <a:r>
              <a:rPr sz="1050" spc="2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2022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sales</a:t>
            </a:r>
            <a:r>
              <a:rPr sz="1050" spc="5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decline</a:t>
            </a:r>
            <a:r>
              <a:rPr sz="1050" spc="10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through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customer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feedback,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competitive</a:t>
            </a:r>
            <a:r>
              <a:rPr sz="1050" spc="1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analysis,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and</a:t>
            </a:r>
            <a:r>
              <a:rPr sz="1050" spc="75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market </a:t>
            </a:r>
            <a:r>
              <a:rPr sz="1050" dirty="0">
                <a:solidFill>
                  <a:schemeClr val="tx1"/>
                </a:solidFill>
              </a:rPr>
              <a:t>research,</a:t>
            </a:r>
            <a:r>
              <a:rPr sz="1050" spc="8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followed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by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corrective</a:t>
            </a:r>
            <a:r>
              <a:rPr sz="1050" spc="16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actions</a:t>
            </a:r>
            <a:r>
              <a:rPr sz="1050" spc="2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such</a:t>
            </a:r>
            <a:r>
              <a:rPr sz="1050" spc="13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as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targeted</a:t>
            </a:r>
            <a:r>
              <a:rPr sz="1050" spc="13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promotions</a:t>
            </a:r>
            <a:r>
              <a:rPr sz="1050" spc="2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or</a:t>
            </a:r>
            <a:r>
              <a:rPr sz="1050" spc="4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pricing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adjustments.</a:t>
            </a:r>
          </a:p>
          <a:p>
            <a:pPr marL="12700" marR="17780" indent="122555">
              <a:spcBef>
                <a:spcPts val="894"/>
              </a:spcBef>
              <a:buAutoNum type="arabicPeriod" startAt="4"/>
              <a:tabLst>
                <a:tab pos="135255" algn="l"/>
              </a:tabLst>
            </a:pPr>
            <a:r>
              <a:rPr sz="1050" spc="10" dirty="0">
                <a:solidFill>
                  <a:schemeClr val="tx1"/>
                </a:solidFill>
              </a:rPr>
              <a:t>Leverage</a:t>
            </a:r>
            <a:r>
              <a:rPr sz="1050" spc="3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the</a:t>
            </a:r>
            <a:r>
              <a:rPr sz="1050" spc="3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balanced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gender</a:t>
            </a:r>
            <a:r>
              <a:rPr sz="1050" spc="12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demand</a:t>
            </a:r>
            <a:r>
              <a:rPr sz="1050" spc="9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by</a:t>
            </a:r>
            <a:r>
              <a:rPr sz="1050" spc="9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designing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inclusive</a:t>
            </a:r>
            <a:r>
              <a:rPr sz="1050" spc="4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marketing</a:t>
            </a:r>
            <a:r>
              <a:rPr sz="1050" spc="1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campaigns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that</a:t>
            </a:r>
            <a:r>
              <a:rPr sz="1050" spc="4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appeal</a:t>
            </a:r>
            <a:r>
              <a:rPr sz="1050" spc="75" dirty="0">
                <a:solidFill>
                  <a:schemeClr val="tx1"/>
                </a:solidFill>
              </a:rPr>
              <a:t> </a:t>
            </a:r>
            <a:r>
              <a:rPr sz="1050" spc="-25" dirty="0">
                <a:solidFill>
                  <a:schemeClr val="tx1"/>
                </a:solidFill>
              </a:rPr>
              <a:t>to</a:t>
            </a:r>
            <a:r>
              <a:rPr sz="1050" dirty="0">
                <a:solidFill>
                  <a:schemeClr val="tx1"/>
                </a:solidFill>
              </a:rPr>
              <a:t> both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male</a:t>
            </a:r>
            <a:r>
              <a:rPr sz="1050" spc="45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and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dirty="0">
                <a:solidFill>
                  <a:schemeClr val="tx1"/>
                </a:solidFill>
              </a:rPr>
              <a:t>female</a:t>
            </a:r>
            <a:r>
              <a:rPr sz="1050" spc="145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customers.</a:t>
            </a:r>
          </a:p>
          <a:p>
            <a:pPr marL="12700" marR="113030" indent="122555">
              <a:spcBef>
                <a:spcPts val="969"/>
              </a:spcBef>
              <a:buAutoNum type="arabicPeriod" startAt="4"/>
              <a:tabLst>
                <a:tab pos="135255" algn="l"/>
              </a:tabLst>
            </a:pPr>
            <a:r>
              <a:rPr sz="1050" spc="10" dirty="0">
                <a:solidFill>
                  <a:schemeClr val="tx1"/>
                </a:solidFill>
              </a:rPr>
              <a:t>Take</a:t>
            </a:r>
            <a:r>
              <a:rPr sz="1050" spc="10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advantage</a:t>
            </a:r>
            <a:r>
              <a:rPr sz="1050" spc="2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of</a:t>
            </a:r>
            <a:r>
              <a:rPr sz="1050" spc="6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the</a:t>
            </a:r>
            <a:r>
              <a:rPr sz="1050" spc="2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price-insensitive demand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by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introducing</a:t>
            </a:r>
            <a:r>
              <a:rPr sz="1050" spc="4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premium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product</a:t>
            </a:r>
            <a:r>
              <a:rPr sz="1050" spc="12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lines,</a:t>
            </a:r>
            <a:r>
              <a:rPr sz="1050" spc="12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bundling </a:t>
            </a:r>
            <a:r>
              <a:rPr sz="1050" spc="10" dirty="0">
                <a:solidFill>
                  <a:schemeClr val="tx1"/>
                </a:solidFill>
              </a:rPr>
              <a:t>strategies,</a:t>
            </a:r>
            <a:r>
              <a:rPr sz="1050" spc="3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or</a:t>
            </a:r>
            <a:r>
              <a:rPr sz="1050" spc="9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upselling</a:t>
            </a:r>
            <a:r>
              <a:rPr sz="1050" spc="4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opportunities,</a:t>
            </a:r>
            <a:r>
              <a:rPr sz="1050" spc="3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while</a:t>
            </a:r>
            <a:r>
              <a:rPr sz="1050" spc="1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ensuring</a:t>
            </a:r>
            <a:r>
              <a:rPr sz="1050" spc="4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strong</a:t>
            </a:r>
            <a:r>
              <a:rPr sz="1050" spc="13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brand</a:t>
            </a:r>
            <a:r>
              <a:rPr sz="1050" spc="70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positioning</a:t>
            </a:r>
            <a:r>
              <a:rPr sz="1050" spc="13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and</a:t>
            </a:r>
            <a:r>
              <a:rPr sz="1050" spc="65" dirty="0">
                <a:solidFill>
                  <a:schemeClr val="tx1"/>
                </a:solidFill>
              </a:rPr>
              <a:t> </a:t>
            </a:r>
            <a:r>
              <a:rPr sz="1050" spc="10" dirty="0">
                <a:solidFill>
                  <a:schemeClr val="tx1"/>
                </a:solidFill>
              </a:rPr>
              <a:t>product</a:t>
            </a:r>
            <a:r>
              <a:rPr sz="1050" spc="110" dirty="0">
                <a:solidFill>
                  <a:schemeClr val="tx1"/>
                </a:solidFill>
              </a:rPr>
              <a:t> </a:t>
            </a:r>
            <a:r>
              <a:rPr sz="1050" spc="-10" dirty="0">
                <a:solidFill>
                  <a:schemeClr val="tx1"/>
                </a:solidFill>
              </a:rPr>
              <a:t>quality.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6640A3E-AF7E-4B51-AF74-89CE7DE5D0AF}"/>
              </a:ext>
            </a:extLst>
          </p:cNvPr>
          <p:cNvSpPr txBox="1"/>
          <p:nvPr/>
        </p:nvSpPr>
        <p:spPr>
          <a:xfrm>
            <a:off x="2133600" y="742950"/>
            <a:ext cx="5257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328559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>
            <a:off x="6555740" y="0"/>
            <a:ext cx="2588260" cy="5143500"/>
            <a:chOff x="6555740" y="0"/>
            <a:chExt cx="2588260" cy="514350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24800" y="0"/>
              <a:ext cx="1219200" cy="27813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6555740" y="2190114"/>
              <a:ext cx="2588259" cy="2953383"/>
            </a:xfrm>
            <a:prstGeom prst="rect">
              <a:avLst/>
            </a:prstGeom>
          </p:spPr>
        </p:pic>
      </p:grpSp>
      <p:sp>
        <p:nvSpPr>
          <p:cNvPr id="10" name="object 10"/>
          <p:cNvSpPr txBox="1"/>
          <p:nvPr/>
        </p:nvSpPr>
        <p:spPr>
          <a:xfrm>
            <a:off x="793750" y="1326451"/>
            <a:ext cx="2539365" cy="4838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000" b="1" spc="-125" dirty="0">
                <a:latin typeface="Arial Black" panose="020B0A04020102020204" pitchFamily="34" charset="0"/>
                <a:cs typeface="Verdana"/>
              </a:rPr>
              <a:t>Introduction</a:t>
            </a:r>
            <a:endParaRPr sz="3000" dirty="0">
              <a:latin typeface="Arial Black" panose="020B0A04020102020204" pitchFamily="34" charset="0"/>
              <a:cs typeface="Verdana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93750" y="2025880"/>
            <a:ext cx="3826510" cy="1681871"/>
          </a:xfrm>
          <a:prstGeom prst="rect">
            <a:avLst/>
          </a:prstGeom>
        </p:spPr>
        <p:txBody>
          <a:bodyPr vert="horz" wrap="square" lIns="0" tIns="19685" rIns="0" bIns="0" rtlCol="0" anchor="ctr">
            <a:spAutoFit/>
          </a:bodyPr>
          <a:lstStyle/>
          <a:p>
            <a:pPr marL="12700" marR="10160" lvl="1" algn="just">
              <a:spcBef>
                <a:spcPts val="155"/>
              </a:spcBef>
              <a:tabLst>
                <a:tab pos="400685" algn="l"/>
                <a:tab pos="979169" algn="l"/>
                <a:tab pos="1409065" algn="l"/>
                <a:tab pos="1678305" algn="l"/>
                <a:tab pos="2277745" algn="l"/>
                <a:tab pos="3001645" algn="l"/>
                <a:tab pos="3683000" algn="l"/>
              </a:tabLst>
            </a:pPr>
            <a:r>
              <a:rPr lang="en-US" spc="-2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This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	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project </a:t>
            </a:r>
            <a:r>
              <a:rPr lang="en-US" spc="-2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aims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	</a:t>
            </a:r>
            <a:r>
              <a:rPr lang="en-US" spc="-2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analyze customer behavior </a:t>
            </a:r>
            <a:r>
              <a:rPr lang="en-US" spc="-5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to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understand</a:t>
            </a:r>
            <a:r>
              <a:rPr lang="en-US" spc="-5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purchasing patterns,</a:t>
            </a:r>
            <a:r>
              <a:rPr lang="en-US" spc="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preferences,</a:t>
            </a:r>
            <a:r>
              <a:rPr lang="en-US" spc="-2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and</a:t>
            </a:r>
            <a:r>
              <a:rPr lang="en-US" spc="-2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trends.</a:t>
            </a:r>
            <a:endParaRPr lang="en-US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marL="12700" lvl="1" algn="just"/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The</a:t>
            </a:r>
            <a:r>
              <a:rPr lang="en-US" spc="34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analysis</a:t>
            </a:r>
            <a:r>
              <a:rPr lang="en-US" spc="34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helps</a:t>
            </a:r>
            <a:r>
              <a:rPr lang="en-US" spc="35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uncover</a:t>
            </a:r>
            <a:r>
              <a:rPr lang="en-US" spc="31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underlying</a:t>
            </a:r>
            <a:r>
              <a:rPr lang="en-US" spc="34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factors</a:t>
            </a:r>
            <a:r>
              <a:rPr lang="en-US" spc="33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influencing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customer</a:t>
            </a:r>
            <a:r>
              <a:rPr lang="en-US" spc="-3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decisions</a:t>
            </a:r>
            <a:r>
              <a:rPr lang="en-US" spc="-3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in</a:t>
            </a:r>
            <a:r>
              <a:rPr lang="en-US" spc="-4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a</a:t>
            </a:r>
            <a:r>
              <a:rPr lang="en-US" spc="-2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competitive</a:t>
            </a:r>
            <a:r>
              <a:rPr lang="en-US" spc="15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market</a:t>
            </a:r>
            <a:r>
              <a:rPr lang="en-US" spc="-4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 </a:t>
            </a:r>
            <a:r>
              <a:rPr lang="en-US" spc="-10" dirty="0">
                <a:latin typeface="+mn-lt"/>
                <a:ea typeface="Calibri Light" panose="020F0302020204030204" pitchFamily="34" charset="0"/>
                <a:cs typeface="Calibri Light" panose="020F0302020204030204" pitchFamily="34" charset="0"/>
              </a:rPr>
              <a:t>environment.</a:t>
            </a:r>
            <a:endParaRPr lang="en-US" dirty="0">
              <a:latin typeface="+mn-lt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010150" y="-1"/>
            <a:ext cx="4133850" cy="514349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19200" y="1047750"/>
            <a:ext cx="4495800" cy="521297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-90" dirty="0">
                <a:latin typeface="Arial Black" panose="020B0A04020102020204" pitchFamily="34" charset="0"/>
              </a:rPr>
              <a:t>Problem</a:t>
            </a:r>
            <a:r>
              <a:rPr spc="-195" dirty="0">
                <a:latin typeface="Arial Black" panose="020B0A04020102020204" pitchFamily="34" charset="0"/>
              </a:rPr>
              <a:t> </a:t>
            </a:r>
            <a:r>
              <a:rPr spc="-80" dirty="0">
                <a:latin typeface="Arial Black" panose="020B0A04020102020204" pitchFamily="34" charset="0"/>
              </a:rPr>
              <a:t>Statement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728216" y="2102167"/>
            <a:ext cx="5270500" cy="173573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spcBef>
                <a:spcPts val="95"/>
              </a:spcBef>
            </a:pPr>
            <a:r>
              <a:rPr sz="1600" dirty="0">
                <a:latin typeface="Calibri"/>
                <a:cs typeface="Calibri"/>
              </a:rPr>
              <a:t>The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primary</a:t>
            </a:r>
            <a:r>
              <a:rPr sz="1600" spc="2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goals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are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identify</a:t>
            </a:r>
            <a:r>
              <a:rPr sz="1600" spc="3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analyze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key</a:t>
            </a:r>
            <a:r>
              <a:rPr sz="1600" spc="30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behavioral</a:t>
            </a:r>
            <a:r>
              <a:rPr sz="1600" spc="3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trends,</a:t>
            </a:r>
            <a:r>
              <a:rPr sz="1600" spc="30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segment </a:t>
            </a:r>
            <a:r>
              <a:rPr sz="1600" dirty="0">
                <a:latin typeface="Calibri"/>
                <a:cs typeface="Calibri"/>
              </a:rPr>
              <a:t>customers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by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demographics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purchasing</a:t>
            </a:r>
            <a:r>
              <a:rPr sz="1600" spc="49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patterns,</a:t>
            </a:r>
            <a:r>
              <a:rPr sz="1600" spc="114" dirty="0">
                <a:latin typeface="Calibri"/>
                <a:cs typeface="Calibri"/>
              </a:rPr>
              <a:t> 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4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generate</a:t>
            </a:r>
            <a:r>
              <a:rPr sz="1600" spc="45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strategic </a:t>
            </a:r>
            <a:r>
              <a:rPr sz="1600" dirty="0">
                <a:latin typeface="Calibri"/>
                <a:cs typeface="Calibri"/>
              </a:rPr>
              <a:t>insights.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These</a:t>
            </a:r>
            <a:r>
              <a:rPr sz="1600" spc="17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insights</a:t>
            </a:r>
            <a:r>
              <a:rPr sz="1600" spc="2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enable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targeted</a:t>
            </a:r>
            <a:r>
              <a:rPr sz="1600" spc="17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marketing</a:t>
            </a:r>
            <a:r>
              <a:rPr sz="1600" spc="2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campaigns,</a:t>
            </a:r>
            <a:r>
              <a:rPr sz="1600" spc="20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optimized</a:t>
            </a:r>
            <a:r>
              <a:rPr sz="1600" spc="22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product </a:t>
            </a:r>
            <a:r>
              <a:rPr sz="1600" dirty="0">
                <a:latin typeface="Calibri"/>
                <a:cs typeface="Calibri"/>
              </a:rPr>
              <a:t>offerings,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36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improved</a:t>
            </a:r>
            <a:r>
              <a:rPr sz="1600" spc="3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customer</a:t>
            </a:r>
            <a:r>
              <a:rPr sz="1600" spc="3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relationship</a:t>
            </a:r>
            <a:r>
              <a:rPr sz="1600" spc="3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management,</a:t>
            </a:r>
            <a:r>
              <a:rPr sz="1600" spc="39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ultimately</a:t>
            </a:r>
            <a:r>
              <a:rPr sz="1600" spc="38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driving </a:t>
            </a:r>
            <a:r>
              <a:rPr sz="1600" dirty="0">
                <a:latin typeface="Calibri"/>
                <a:cs typeface="Calibri"/>
              </a:rPr>
              <a:t>business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growth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competitive</a:t>
            </a:r>
            <a:r>
              <a:rPr sz="1600" spc="5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advantage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-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dynamic</a:t>
            </a:r>
            <a:r>
              <a:rPr sz="1600" spc="-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market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spc="-10" dirty="0">
                <a:latin typeface="Calibri"/>
                <a:cs typeface="Calibri"/>
              </a:rPr>
              <a:t>environment.</a:t>
            </a:r>
            <a:endParaRPr sz="16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947926" y="2235771"/>
            <a:ext cx="4568825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800" spc="-185" dirty="0">
                <a:latin typeface="Arial Black" panose="020B0A04020102020204" pitchFamily="34" charset="0"/>
              </a:rPr>
              <a:t>Data</a:t>
            </a:r>
            <a:r>
              <a:rPr sz="4800" spc="-210" dirty="0">
                <a:latin typeface="Arial Black" panose="020B0A04020102020204" pitchFamily="34" charset="0"/>
              </a:rPr>
              <a:t> </a:t>
            </a:r>
            <a:r>
              <a:rPr sz="4800" spc="-110" dirty="0">
                <a:latin typeface="Arial Black" panose="020B0A04020102020204" pitchFamily="34" charset="0"/>
              </a:rPr>
              <a:t>Cleaning</a:t>
            </a:r>
            <a:endParaRPr sz="48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947926" y="1047750"/>
            <a:ext cx="876300" cy="85026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5400" spc="345" dirty="0">
                <a:solidFill>
                  <a:srgbClr val="8FDCF7"/>
                </a:solidFill>
                <a:latin typeface="Tahoma"/>
                <a:cs typeface="Tahoma"/>
              </a:rPr>
              <a:t>02</a:t>
            </a:r>
            <a:endParaRPr sz="54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4800" y="804604"/>
            <a:ext cx="7200897" cy="97790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57605" algn="ctr">
              <a:lnSpc>
                <a:spcPct val="100000"/>
              </a:lnSpc>
              <a:spcBef>
                <a:spcPts val="105"/>
              </a:spcBef>
            </a:pPr>
            <a:r>
              <a:rPr sz="2400" spc="-120" dirty="0">
                <a:latin typeface="Arial Black" panose="020B0A04020102020204" pitchFamily="34" charset="0"/>
              </a:rPr>
              <a:t>Importing</a:t>
            </a:r>
            <a:r>
              <a:rPr sz="2400" spc="-150" dirty="0">
                <a:latin typeface="Arial Black" panose="020B0A04020102020204" pitchFamily="34" charset="0"/>
              </a:rPr>
              <a:t> </a:t>
            </a:r>
            <a:r>
              <a:rPr sz="2400" spc="-120" dirty="0">
                <a:latin typeface="Arial Black" panose="020B0A04020102020204" pitchFamily="34" charset="0"/>
              </a:rPr>
              <a:t>Libraries </a:t>
            </a:r>
            <a:r>
              <a:rPr sz="2400" spc="-70" dirty="0">
                <a:latin typeface="Arial Black" panose="020B0A04020102020204" pitchFamily="34" charset="0"/>
              </a:rPr>
              <a:t>and</a:t>
            </a:r>
            <a:r>
              <a:rPr sz="2400" spc="-125" dirty="0">
                <a:latin typeface="Arial Black" panose="020B0A04020102020204" pitchFamily="34" charset="0"/>
              </a:rPr>
              <a:t> </a:t>
            </a:r>
            <a:r>
              <a:rPr sz="2400" spc="-20" dirty="0">
                <a:latin typeface="Arial Black" panose="020B0A04020102020204" pitchFamily="34" charset="0"/>
              </a:rPr>
              <a:t>Reading</a:t>
            </a:r>
            <a:endParaRPr sz="2400" dirty="0">
              <a:latin typeface="Arial Black" panose="020B0A04020102020204" pitchFamily="34" charset="0"/>
            </a:endParaRPr>
          </a:p>
          <a:p>
            <a:pPr marL="1157605" algn="ctr">
              <a:lnSpc>
                <a:spcPct val="100000"/>
              </a:lnSpc>
              <a:spcBef>
                <a:spcPts val="50"/>
              </a:spcBef>
            </a:pPr>
            <a:r>
              <a:rPr sz="2400" spc="-85" dirty="0">
                <a:latin typeface="Arial Black" panose="020B0A04020102020204" pitchFamily="34" charset="0"/>
              </a:rPr>
              <a:t>Data</a:t>
            </a:r>
            <a:r>
              <a:rPr sz="2400" spc="-114" dirty="0">
                <a:latin typeface="Arial Black" panose="020B0A04020102020204" pitchFamily="34" charset="0"/>
              </a:rPr>
              <a:t> </a:t>
            </a:r>
            <a:r>
              <a:rPr sz="2400" spc="-100" dirty="0">
                <a:latin typeface="Arial Black" panose="020B0A04020102020204" pitchFamily="34" charset="0"/>
              </a:rPr>
              <a:t>from </a:t>
            </a:r>
            <a:r>
              <a:rPr sz="2400" spc="-105" dirty="0">
                <a:latin typeface="Arial Black" panose="020B0A04020102020204" pitchFamily="34" charset="0"/>
              </a:rPr>
              <a:t>CSV</a:t>
            </a:r>
            <a:r>
              <a:rPr sz="2400" spc="-125" dirty="0">
                <a:latin typeface="Arial Black" panose="020B0A04020102020204" pitchFamily="34" charset="0"/>
              </a:rPr>
              <a:t> </a:t>
            </a:r>
            <a:r>
              <a:rPr sz="2400" spc="-20" dirty="0">
                <a:latin typeface="Arial Black" panose="020B0A04020102020204" pitchFamily="34" charset="0"/>
              </a:rPr>
              <a:t>File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685800" y="1930191"/>
            <a:ext cx="7467600" cy="758541"/>
          </a:xfrm>
          <a:prstGeom prst="rect">
            <a:avLst/>
          </a:prstGeom>
        </p:spPr>
        <p:txBody>
          <a:bodyPr vert="horz" wrap="square" lIns="0" tIns="19685" rIns="0" bIns="0" rtlCol="0">
            <a:spAutoFit/>
          </a:bodyPr>
          <a:lstStyle/>
          <a:p>
            <a:pPr marL="12700" marR="5080" algn="just">
              <a:spcBef>
                <a:spcPts val="155"/>
              </a:spcBef>
            </a:pPr>
            <a:r>
              <a:rPr sz="1600" dirty="0">
                <a:latin typeface="Calibri"/>
                <a:cs typeface="Calibri"/>
              </a:rPr>
              <a:t>We</a:t>
            </a:r>
            <a:r>
              <a:rPr sz="1600" spc="26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import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NumPy,</a:t>
            </a:r>
            <a:r>
              <a:rPr sz="1600" spc="28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Pandas,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Seaborn</a:t>
            </a:r>
            <a:r>
              <a:rPr sz="1600" spc="3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3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handle</a:t>
            </a:r>
            <a:r>
              <a:rPr sz="1600" spc="32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numerical</a:t>
            </a:r>
            <a:r>
              <a:rPr sz="1600" spc="28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operations,</a:t>
            </a:r>
            <a:r>
              <a:rPr sz="1600" spc="265" dirty="0">
                <a:latin typeface="Calibri"/>
                <a:cs typeface="Calibri"/>
              </a:rPr>
              <a:t> </a:t>
            </a:r>
            <a:r>
              <a:rPr sz="1600" spc="-20" dirty="0">
                <a:latin typeface="Calibri"/>
                <a:cs typeface="Calibri"/>
              </a:rPr>
              <a:t>data </a:t>
            </a:r>
            <a:r>
              <a:rPr sz="1600" dirty="0">
                <a:latin typeface="Calibri"/>
                <a:cs typeface="Calibri"/>
              </a:rPr>
              <a:t>manipulation,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visualization.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CSV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file</a:t>
            </a:r>
            <a:r>
              <a:rPr sz="1600" spc="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 read</a:t>
            </a:r>
            <a:r>
              <a:rPr sz="1600" spc="1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into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</a:t>
            </a:r>
            <a:r>
              <a:rPr sz="1600" spc="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Pandas</a:t>
            </a:r>
            <a:r>
              <a:rPr sz="1600" spc="2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DataFrame,</a:t>
            </a:r>
            <a:r>
              <a:rPr sz="1600" spc="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and</a:t>
            </a:r>
            <a:r>
              <a:rPr sz="1600" spc="20" dirty="0">
                <a:latin typeface="Calibri"/>
                <a:cs typeface="Calibri"/>
              </a:rPr>
              <a:t> </a:t>
            </a:r>
            <a:r>
              <a:rPr sz="1600" spc="-50" dirty="0">
                <a:latin typeface="Calibri"/>
                <a:cs typeface="Calibri"/>
              </a:rPr>
              <a:t>a </a:t>
            </a:r>
            <a:r>
              <a:rPr sz="1600" dirty="0">
                <a:latin typeface="Calibri"/>
                <a:cs typeface="Calibri"/>
              </a:rPr>
              <a:t>copy</a:t>
            </a:r>
            <a:r>
              <a:rPr sz="1600" spc="-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is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created</a:t>
            </a:r>
            <a:r>
              <a:rPr sz="1600" spc="-4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to</a:t>
            </a:r>
            <a:r>
              <a:rPr sz="1600" spc="-1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preserve</a:t>
            </a:r>
            <a:r>
              <a:rPr sz="1600" spc="-5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the</a:t>
            </a:r>
            <a:r>
              <a:rPr sz="1600" spc="-5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original</a:t>
            </a:r>
            <a:r>
              <a:rPr sz="1600" spc="-4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dataset</a:t>
            </a:r>
            <a:r>
              <a:rPr sz="1600" spc="-30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for</a:t>
            </a:r>
            <a:r>
              <a:rPr sz="1600" spc="-35" dirty="0">
                <a:latin typeface="Calibri"/>
                <a:cs typeface="Calibri"/>
              </a:rPr>
              <a:t> </a:t>
            </a:r>
            <a:r>
              <a:rPr sz="1600" dirty="0">
                <a:latin typeface="Calibri"/>
                <a:cs typeface="Calibri"/>
              </a:rPr>
              <a:t>safe</a:t>
            </a:r>
            <a:r>
              <a:rPr sz="1600" spc="-10" dirty="0">
                <a:latin typeface="Calibri"/>
                <a:cs typeface="Calibri"/>
              </a:rPr>
              <a:t> analysis.</a:t>
            </a:r>
            <a:endParaRPr sz="16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8600" y="2787717"/>
            <a:ext cx="4288155" cy="1752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0" y="971550"/>
            <a:ext cx="7620000" cy="76495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149985" algn="ctr">
              <a:lnSpc>
                <a:spcPct val="100000"/>
              </a:lnSpc>
              <a:spcBef>
                <a:spcPts val="105"/>
              </a:spcBef>
            </a:pPr>
            <a:r>
              <a:rPr sz="2400" spc="-95" dirty="0">
                <a:latin typeface="Arial Black" panose="020B0A04020102020204" pitchFamily="34" charset="0"/>
              </a:rPr>
              <a:t>Gathering</a:t>
            </a:r>
            <a:r>
              <a:rPr sz="2400" spc="-40" dirty="0">
                <a:latin typeface="Arial Black" panose="020B0A04020102020204" pitchFamily="34" charset="0"/>
              </a:rPr>
              <a:t> </a:t>
            </a:r>
            <a:r>
              <a:rPr sz="2400" spc="-135" dirty="0">
                <a:latin typeface="Arial Black" panose="020B0A04020102020204" pitchFamily="34" charset="0"/>
              </a:rPr>
              <a:t>Information</a:t>
            </a:r>
            <a:r>
              <a:rPr sz="2400" spc="-10" dirty="0">
                <a:latin typeface="Arial Black" panose="020B0A04020102020204" pitchFamily="34" charset="0"/>
              </a:rPr>
              <a:t> </a:t>
            </a:r>
            <a:r>
              <a:rPr sz="2400" spc="-25" dirty="0">
                <a:latin typeface="Arial Black" panose="020B0A04020102020204" pitchFamily="34" charset="0"/>
              </a:rPr>
              <a:t>about</a:t>
            </a:r>
            <a:endParaRPr sz="2400" dirty="0">
              <a:latin typeface="Arial Black" panose="020B0A04020102020204" pitchFamily="34" charset="0"/>
            </a:endParaRPr>
          </a:p>
          <a:p>
            <a:pPr marL="1149985" algn="ctr">
              <a:lnSpc>
                <a:spcPct val="100000"/>
              </a:lnSpc>
              <a:spcBef>
                <a:spcPts val="50"/>
              </a:spcBef>
            </a:pPr>
            <a:r>
              <a:rPr sz="2400" spc="-80" dirty="0">
                <a:latin typeface="Arial Black" panose="020B0A04020102020204" pitchFamily="34" charset="0"/>
              </a:rPr>
              <a:t>the</a:t>
            </a:r>
            <a:r>
              <a:rPr sz="2400" spc="-140" dirty="0">
                <a:latin typeface="Arial Black" panose="020B0A04020102020204" pitchFamily="34" charset="0"/>
              </a:rPr>
              <a:t> </a:t>
            </a:r>
            <a:r>
              <a:rPr sz="2400" spc="-10" dirty="0">
                <a:latin typeface="Arial Black" panose="020B0A04020102020204" pitchFamily="34" charset="0"/>
              </a:rPr>
              <a:t>Dataset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14400" y="2038350"/>
            <a:ext cx="7391400" cy="1323439"/>
          </a:xfrm>
          <a:prstGeom prst="rect">
            <a:avLst/>
          </a:prstGeom>
        </p:spPr>
        <p:txBody>
          <a:bodyPr vert="horz" wrap="square" lIns="0" tIns="30480" rIns="0" bIns="0" rtlCol="0">
            <a:spAutoFit/>
          </a:bodyPr>
          <a:lstStyle/>
          <a:p>
            <a:pPr marL="12700" marR="5080" algn="just">
              <a:spcBef>
                <a:spcPts val="240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dataset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5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first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explored</a:t>
            </a:r>
            <a:r>
              <a:rPr sz="1400" spc="2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to</a:t>
            </a:r>
            <a:r>
              <a:rPr sz="1400" spc="2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gain</a:t>
            </a:r>
            <a:r>
              <a:rPr sz="1400" spc="2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clear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understanding</a:t>
            </a:r>
            <a:r>
              <a:rPr sz="1400" spc="2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2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its</a:t>
            </a:r>
            <a:r>
              <a:rPr sz="1400" spc="29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structure</a:t>
            </a:r>
            <a:r>
              <a:rPr sz="1400" spc="28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dirty="0">
                <a:latin typeface="Calibri"/>
                <a:cs typeface="Calibri"/>
              </a:rPr>
              <a:t>contents.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info(),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we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can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check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column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names,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 types,</a:t>
            </a:r>
            <a:r>
              <a:rPr sz="1400" spc="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 presence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of </a:t>
            </a:r>
            <a:r>
              <a:rPr sz="1400" dirty="0">
                <a:latin typeface="Calibri"/>
                <a:cs typeface="Calibri"/>
              </a:rPr>
              <a:t>null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values.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shape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attribute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provides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number</a:t>
            </a:r>
            <a:r>
              <a:rPr sz="1400" spc="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1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rows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columns,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helping </a:t>
            </a:r>
            <a:r>
              <a:rPr sz="1400" dirty="0">
                <a:latin typeface="Calibri"/>
                <a:cs typeface="Calibri"/>
              </a:rPr>
              <a:t>us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gauge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dataset’s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size.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Finally,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describe()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generates</a:t>
            </a:r>
            <a:r>
              <a:rPr sz="1400" spc="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summary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statistics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such</a:t>
            </a:r>
            <a:r>
              <a:rPr sz="1400" spc="2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as </a:t>
            </a:r>
            <a:r>
              <a:rPr sz="1400" dirty="0">
                <a:latin typeface="Calibri"/>
                <a:cs typeface="Calibri"/>
              </a:rPr>
              <a:t>mean,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median, minimum,</a:t>
            </a:r>
            <a:r>
              <a:rPr sz="1400" spc="-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maximum,</a:t>
            </a:r>
            <a:r>
              <a:rPr sz="1400" spc="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-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standard</a:t>
            </a:r>
            <a:r>
              <a:rPr sz="1400" spc="-2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deviation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 numerical</a:t>
            </a:r>
            <a:r>
              <a:rPr sz="1400" spc="10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columns, </a:t>
            </a:r>
            <a:r>
              <a:rPr sz="1400" dirty="0">
                <a:latin typeface="Calibri"/>
                <a:cs typeface="Calibri"/>
              </a:rPr>
              <a:t>giving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</a:t>
            </a:r>
            <a:r>
              <a:rPr sz="1400" spc="48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initial</a:t>
            </a:r>
            <a:r>
              <a:rPr sz="1400" spc="1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overview</a:t>
            </a:r>
            <a:r>
              <a:rPr sz="1400" spc="114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of</a:t>
            </a:r>
            <a:r>
              <a:rPr sz="1400" spc="4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4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distribution</a:t>
            </a:r>
            <a:r>
              <a:rPr sz="1400" spc="1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helping</a:t>
            </a:r>
            <a:r>
              <a:rPr sz="1400" spc="13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identify</a:t>
            </a:r>
            <a:r>
              <a:rPr sz="1400" spc="120" dirty="0">
                <a:latin typeface="Calibri"/>
                <a:cs typeface="Calibri"/>
              </a:rPr>
              <a:t>  </a:t>
            </a:r>
            <a:r>
              <a:rPr sz="1400" spc="-25" dirty="0">
                <a:latin typeface="Calibri"/>
                <a:cs typeface="Calibri"/>
              </a:rPr>
              <a:t>any </a:t>
            </a:r>
            <a:r>
              <a:rPr sz="1400" dirty="0">
                <a:latin typeface="Calibri"/>
                <a:cs typeface="Calibri"/>
              </a:rPr>
              <a:t>irregularities</a:t>
            </a:r>
            <a:r>
              <a:rPr sz="1400" spc="-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or</a:t>
            </a:r>
            <a:r>
              <a:rPr sz="1400" spc="-55" dirty="0">
                <a:latin typeface="Calibri"/>
                <a:cs typeface="Calibri"/>
              </a:rPr>
              <a:t> </a:t>
            </a:r>
            <a:r>
              <a:rPr sz="1400" spc="-10" dirty="0">
                <a:latin typeface="Calibri"/>
                <a:cs typeface="Calibri"/>
              </a:rPr>
              <a:t>patterns.</a:t>
            </a:r>
            <a:endParaRPr sz="1400" dirty="0">
              <a:latin typeface="Calibri"/>
              <a:cs typeface="Calibri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00" y="3257550"/>
            <a:ext cx="5181600" cy="1323022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762000" y="915940"/>
            <a:ext cx="6381115" cy="489877"/>
          </a:xfrm>
          <a:prstGeom prst="rect">
            <a:avLst/>
          </a:prstGeom>
        </p:spPr>
        <p:txBody>
          <a:bodyPr vert="horz" wrap="square" lIns="0" tIns="119379" rIns="0" bIns="0" rtlCol="0">
            <a:spAutoFit/>
          </a:bodyPr>
          <a:lstStyle/>
          <a:p>
            <a:pPr marL="2072639" algn="l">
              <a:lnSpc>
                <a:spcPct val="100000"/>
              </a:lnSpc>
              <a:spcBef>
                <a:spcPts val="105"/>
              </a:spcBef>
            </a:pPr>
            <a:r>
              <a:rPr sz="2400" spc="-85" dirty="0">
                <a:latin typeface="Arial Black" panose="020B0A04020102020204" pitchFamily="34" charset="0"/>
              </a:rPr>
              <a:t>Data</a:t>
            </a:r>
            <a:r>
              <a:rPr sz="2400" spc="-114" dirty="0">
                <a:latin typeface="Arial Black" panose="020B0A04020102020204" pitchFamily="34" charset="0"/>
              </a:rPr>
              <a:t> </a:t>
            </a:r>
            <a:r>
              <a:rPr sz="2400" spc="-70" dirty="0">
                <a:latin typeface="Arial Black" panose="020B0A04020102020204" pitchFamily="34" charset="0"/>
              </a:rPr>
              <a:t>Cleaning</a:t>
            </a:r>
            <a:r>
              <a:rPr sz="2400" spc="-145" dirty="0">
                <a:latin typeface="Arial Black" panose="020B0A04020102020204" pitchFamily="34" charset="0"/>
              </a:rPr>
              <a:t> </a:t>
            </a:r>
            <a:r>
              <a:rPr sz="2400" spc="-45" dirty="0">
                <a:latin typeface="Arial Black" panose="020B0A04020102020204" pitchFamily="34" charset="0"/>
              </a:rPr>
              <a:t>Code</a:t>
            </a:r>
            <a:r>
              <a:rPr sz="2400" spc="-150" dirty="0">
                <a:latin typeface="Arial Black" panose="020B0A04020102020204" pitchFamily="34" charset="0"/>
              </a:rPr>
              <a:t> </a:t>
            </a:r>
            <a:r>
              <a:rPr sz="2400" spc="-825" dirty="0">
                <a:latin typeface="Arial Black" panose="020B0A04020102020204" pitchFamily="34" charset="0"/>
              </a:rPr>
              <a:t>1</a:t>
            </a:r>
            <a:r>
              <a:rPr lang="en-US" sz="2400" spc="-825" dirty="0">
                <a:latin typeface="Arial Black" panose="020B0A04020102020204" pitchFamily="34" charset="0"/>
              </a:rPr>
              <a:t> 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990600" y="1894337"/>
            <a:ext cx="7239000" cy="1091453"/>
          </a:xfrm>
          <a:prstGeom prst="rect">
            <a:avLst/>
          </a:prstGeom>
        </p:spPr>
        <p:txBody>
          <a:bodyPr vert="horz" wrap="square" lIns="0" tIns="49530" rIns="0" bIns="0" rtlCol="0">
            <a:spAutoFit/>
          </a:bodyPr>
          <a:lstStyle/>
          <a:p>
            <a:pPr marL="12700" marR="5080" algn="just">
              <a:lnSpc>
                <a:spcPct val="80000"/>
              </a:lnSpc>
              <a:spcBef>
                <a:spcPts val="390"/>
              </a:spcBef>
            </a:pPr>
            <a:r>
              <a:rPr sz="1400" dirty="0">
                <a:latin typeface="+mj-lt"/>
                <a:cs typeface="Arial MT"/>
              </a:rPr>
              <a:t>In</a:t>
            </a:r>
            <a:r>
              <a:rPr sz="1400" spc="34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this</a:t>
            </a:r>
            <a:r>
              <a:rPr sz="1400" spc="37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step,</a:t>
            </a:r>
            <a:r>
              <a:rPr sz="1400" spc="40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the</a:t>
            </a:r>
            <a:r>
              <a:rPr sz="1400" spc="40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dataset</a:t>
            </a:r>
            <a:r>
              <a:rPr sz="1400" spc="38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is</a:t>
            </a:r>
            <a:r>
              <a:rPr sz="1400" spc="34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cleaned</a:t>
            </a:r>
            <a:r>
              <a:rPr sz="1400" spc="36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to</a:t>
            </a:r>
            <a:r>
              <a:rPr sz="1400" spc="34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make</a:t>
            </a:r>
            <a:r>
              <a:rPr sz="1400" spc="38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it</a:t>
            </a:r>
            <a:r>
              <a:rPr sz="1400" spc="35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ready</a:t>
            </a:r>
            <a:r>
              <a:rPr sz="1400" spc="37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for</a:t>
            </a:r>
            <a:r>
              <a:rPr sz="1400" spc="409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analysis.</a:t>
            </a:r>
            <a:r>
              <a:rPr sz="1400" spc="385" dirty="0">
                <a:latin typeface="+mj-lt"/>
                <a:cs typeface="Arial MT"/>
              </a:rPr>
              <a:t> </a:t>
            </a:r>
            <a:r>
              <a:rPr sz="1400" spc="-25" dirty="0">
                <a:latin typeface="+mj-lt"/>
                <a:cs typeface="Arial MT"/>
              </a:rPr>
              <a:t>The </a:t>
            </a:r>
            <a:r>
              <a:rPr sz="1400" dirty="0">
                <a:latin typeface="+mj-lt"/>
                <a:cs typeface="Arial MT"/>
              </a:rPr>
              <a:t>Purchase</a:t>
            </a:r>
            <a:r>
              <a:rPr sz="1400" spc="7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Date</a:t>
            </a:r>
            <a:r>
              <a:rPr sz="1400" spc="8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column</a:t>
            </a:r>
            <a:r>
              <a:rPr sz="1400" spc="7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is</a:t>
            </a:r>
            <a:r>
              <a:rPr sz="1400" spc="6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converted</a:t>
            </a:r>
            <a:r>
              <a:rPr sz="1400" spc="10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into</a:t>
            </a:r>
            <a:r>
              <a:rPr sz="1400" spc="9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</a:t>
            </a:r>
            <a:r>
              <a:rPr sz="1400" spc="10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proper</a:t>
            </a:r>
            <a:r>
              <a:rPr sz="1400" spc="9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datetime</a:t>
            </a:r>
            <a:r>
              <a:rPr sz="1400" spc="13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format</a:t>
            </a:r>
            <a:r>
              <a:rPr sz="1400" spc="9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to</a:t>
            </a:r>
            <a:r>
              <a:rPr sz="1400" spc="65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ensure </a:t>
            </a:r>
            <a:r>
              <a:rPr sz="1400" dirty="0">
                <a:latin typeface="+mj-lt"/>
                <a:cs typeface="Arial MT"/>
              </a:rPr>
              <a:t>consistency.</a:t>
            </a:r>
            <a:r>
              <a:rPr sz="1400" spc="36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Next,</a:t>
            </a:r>
            <a:r>
              <a:rPr sz="1400" spc="35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the</a:t>
            </a:r>
            <a:r>
              <a:rPr sz="1400" spc="38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dataset</a:t>
            </a:r>
            <a:r>
              <a:rPr sz="1400" spc="35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is</a:t>
            </a:r>
            <a:r>
              <a:rPr sz="1400" spc="33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checked</a:t>
            </a:r>
            <a:r>
              <a:rPr sz="1400" spc="33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for</a:t>
            </a:r>
            <a:r>
              <a:rPr sz="1400" spc="39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any</a:t>
            </a:r>
            <a:r>
              <a:rPr sz="1400" spc="34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missing</a:t>
            </a:r>
            <a:r>
              <a:rPr sz="1400" spc="37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values</a:t>
            </a:r>
            <a:r>
              <a:rPr sz="1400" spc="375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using </a:t>
            </a:r>
            <a:r>
              <a:rPr sz="1400" dirty="0">
                <a:latin typeface="+mj-lt"/>
                <a:cs typeface="Arial MT"/>
              </a:rPr>
              <a:t>isnull().sum(),</a:t>
            </a:r>
            <a:r>
              <a:rPr sz="1400" spc="-2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and</a:t>
            </a:r>
            <a:r>
              <a:rPr sz="1400" spc="-3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null</a:t>
            </a:r>
            <a:r>
              <a:rPr sz="1400" spc="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entries</a:t>
            </a:r>
            <a:r>
              <a:rPr sz="1400" spc="-1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are</a:t>
            </a:r>
            <a:r>
              <a:rPr sz="1400" spc="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handled</a:t>
            </a:r>
            <a:r>
              <a:rPr sz="1400" spc="-2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by</a:t>
            </a:r>
            <a:r>
              <a:rPr sz="1400" spc="-2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replacing</a:t>
            </a:r>
            <a:r>
              <a:rPr sz="1400" spc="-2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them</a:t>
            </a:r>
            <a:r>
              <a:rPr sz="1400" spc="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with</a:t>
            </a:r>
            <a:r>
              <a:rPr sz="1400" spc="-4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zeros</a:t>
            </a:r>
            <a:r>
              <a:rPr sz="1400" spc="-5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using </a:t>
            </a:r>
            <a:r>
              <a:rPr sz="1400" dirty="0">
                <a:latin typeface="+mj-lt"/>
                <a:cs typeface="Arial MT"/>
              </a:rPr>
              <a:t>fillna(0,</a:t>
            </a:r>
            <a:r>
              <a:rPr sz="1400" spc="10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inplace=True).</a:t>
            </a:r>
            <a:r>
              <a:rPr sz="1400" spc="10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This</a:t>
            </a:r>
            <a:r>
              <a:rPr sz="1400" spc="11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ensures</a:t>
            </a:r>
            <a:r>
              <a:rPr sz="1400" spc="9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that</a:t>
            </a:r>
            <a:r>
              <a:rPr sz="1400" spc="114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the</a:t>
            </a:r>
            <a:r>
              <a:rPr sz="1400" spc="12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data</a:t>
            </a:r>
            <a:r>
              <a:rPr sz="1400" spc="11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remains</a:t>
            </a:r>
            <a:r>
              <a:rPr sz="1400" spc="8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complete,</a:t>
            </a:r>
            <a:r>
              <a:rPr sz="1400" spc="80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avoids </a:t>
            </a:r>
            <a:r>
              <a:rPr sz="1400" dirty="0">
                <a:latin typeface="+mj-lt"/>
                <a:cs typeface="Arial MT"/>
              </a:rPr>
              <a:t>calculation</a:t>
            </a:r>
            <a:r>
              <a:rPr sz="1400" spc="10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errors,</a:t>
            </a:r>
            <a:r>
              <a:rPr sz="1400" spc="5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and</a:t>
            </a:r>
            <a:r>
              <a:rPr sz="1400" spc="5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maintains</a:t>
            </a:r>
            <a:r>
              <a:rPr sz="1400" spc="8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logical</a:t>
            </a:r>
            <a:r>
              <a:rPr sz="1400" spc="4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consistency,</a:t>
            </a:r>
            <a:r>
              <a:rPr sz="1400" spc="10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especially</a:t>
            </a:r>
            <a:r>
              <a:rPr sz="1400" spc="7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in</a:t>
            </a:r>
            <a:r>
              <a:rPr sz="1400" spc="3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cases</a:t>
            </a:r>
            <a:r>
              <a:rPr sz="1400" spc="50" dirty="0">
                <a:latin typeface="+mj-lt"/>
                <a:cs typeface="Arial MT"/>
              </a:rPr>
              <a:t> </a:t>
            </a:r>
            <a:r>
              <a:rPr sz="1400" spc="-20" dirty="0">
                <a:latin typeface="+mj-lt"/>
                <a:cs typeface="Arial MT"/>
              </a:rPr>
              <a:t>like </a:t>
            </a:r>
            <a:r>
              <a:rPr sz="1400" dirty="0">
                <a:latin typeface="+mj-lt"/>
                <a:cs typeface="Arial MT"/>
              </a:rPr>
              <a:t>returns</a:t>
            </a:r>
            <a:r>
              <a:rPr sz="1400" spc="-3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where</a:t>
            </a:r>
            <a:r>
              <a:rPr sz="1400" spc="-5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</a:t>
            </a:r>
            <a:r>
              <a:rPr sz="1400" spc="-2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missing</a:t>
            </a:r>
            <a:r>
              <a:rPr sz="1400" spc="-1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value can</a:t>
            </a:r>
            <a:r>
              <a:rPr sz="1400" spc="-2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reasonably</a:t>
            </a:r>
            <a:r>
              <a:rPr sz="1400" spc="-3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be</a:t>
            </a:r>
            <a:r>
              <a:rPr sz="1400" spc="-30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treated</a:t>
            </a:r>
            <a:r>
              <a:rPr sz="1400" spc="-25" dirty="0">
                <a:latin typeface="+mj-lt"/>
                <a:cs typeface="Arial MT"/>
              </a:rPr>
              <a:t> </a:t>
            </a:r>
            <a:r>
              <a:rPr sz="1400" dirty="0">
                <a:latin typeface="+mj-lt"/>
                <a:cs typeface="Arial MT"/>
              </a:rPr>
              <a:t>as</a:t>
            </a:r>
            <a:r>
              <a:rPr sz="1400" spc="-20" dirty="0">
                <a:latin typeface="+mj-lt"/>
                <a:cs typeface="Arial MT"/>
              </a:rPr>
              <a:t> </a:t>
            </a:r>
            <a:r>
              <a:rPr sz="1400" spc="-10" dirty="0">
                <a:latin typeface="+mj-lt"/>
                <a:cs typeface="Arial MT"/>
              </a:rPr>
              <a:t>zero.</a:t>
            </a:r>
            <a:endParaRPr sz="1400" dirty="0">
              <a:latin typeface="+mj-lt"/>
              <a:cs typeface="Arial MT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971800" y="2800350"/>
            <a:ext cx="52578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057400" y="2956020"/>
            <a:ext cx="6229350" cy="1685925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808990" y="465836"/>
            <a:ext cx="6381115" cy="489877"/>
          </a:xfrm>
          <a:prstGeom prst="rect">
            <a:avLst/>
          </a:prstGeom>
        </p:spPr>
        <p:txBody>
          <a:bodyPr vert="horz" wrap="square" lIns="0" tIns="119379" rIns="0" bIns="0" rtlCol="0">
            <a:spAutoFit/>
          </a:bodyPr>
          <a:lstStyle/>
          <a:p>
            <a:pPr marL="2088514">
              <a:lnSpc>
                <a:spcPct val="100000"/>
              </a:lnSpc>
              <a:spcBef>
                <a:spcPts val="105"/>
              </a:spcBef>
            </a:pPr>
            <a:r>
              <a:rPr sz="2400" spc="-85" dirty="0">
                <a:latin typeface="Arial Black" panose="020B0A04020102020204" pitchFamily="34" charset="0"/>
              </a:rPr>
              <a:t>Data</a:t>
            </a:r>
            <a:r>
              <a:rPr sz="2400" spc="-114" dirty="0">
                <a:latin typeface="Arial Black" panose="020B0A04020102020204" pitchFamily="34" charset="0"/>
              </a:rPr>
              <a:t> </a:t>
            </a:r>
            <a:r>
              <a:rPr sz="2400" spc="-70" dirty="0">
                <a:latin typeface="Arial Black" panose="020B0A04020102020204" pitchFamily="34" charset="0"/>
              </a:rPr>
              <a:t>Cleaning</a:t>
            </a:r>
            <a:r>
              <a:rPr sz="2400" spc="-165" dirty="0">
                <a:latin typeface="Arial Black" panose="020B0A04020102020204" pitchFamily="34" charset="0"/>
              </a:rPr>
              <a:t> </a:t>
            </a:r>
            <a:r>
              <a:rPr sz="2400" spc="-35" dirty="0">
                <a:latin typeface="Arial Black" panose="020B0A04020102020204" pitchFamily="34" charset="0"/>
              </a:rPr>
              <a:t>Code</a:t>
            </a:r>
            <a:r>
              <a:rPr sz="2400" spc="-150" dirty="0">
                <a:latin typeface="Arial Black" panose="020B0A04020102020204" pitchFamily="34" charset="0"/>
              </a:rPr>
              <a:t> </a:t>
            </a:r>
            <a:r>
              <a:rPr sz="2400" spc="-360" dirty="0">
                <a:latin typeface="Arial Black" panose="020B0A04020102020204" pitchFamily="34" charset="0"/>
              </a:rPr>
              <a:t>2</a:t>
            </a:r>
            <a:endParaRPr sz="2400" dirty="0">
              <a:latin typeface="Arial Black" panose="020B0A04020102020204" pitchFamily="34" charset="0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66800" y="2038350"/>
            <a:ext cx="7391400" cy="893193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 marR="5080" algn="just">
              <a:spcBef>
                <a:spcPts val="245"/>
              </a:spcBef>
            </a:pPr>
            <a:r>
              <a:rPr sz="1400" dirty="0">
                <a:latin typeface="Calibri"/>
                <a:cs typeface="Calibri"/>
              </a:rPr>
              <a:t>The</a:t>
            </a:r>
            <a:r>
              <a:rPr sz="1400" spc="23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dataset</a:t>
            </a:r>
            <a:r>
              <a:rPr sz="1400" spc="229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22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further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cleaned</a:t>
            </a:r>
            <a:r>
              <a:rPr sz="1400" spc="21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by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checking</a:t>
            </a:r>
            <a:r>
              <a:rPr sz="1400" spc="24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2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duplicate</a:t>
            </a:r>
            <a:r>
              <a:rPr sz="1400" spc="225" dirty="0">
                <a:latin typeface="Calibri"/>
                <a:cs typeface="Calibri"/>
              </a:rPr>
              <a:t>  </a:t>
            </a:r>
            <a:r>
              <a:rPr sz="1400" dirty="0">
                <a:latin typeface="Calibri"/>
                <a:cs typeface="Calibri"/>
              </a:rPr>
              <a:t>records</a:t>
            </a:r>
            <a:r>
              <a:rPr sz="1400" spc="240" dirty="0">
                <a:latin typeface="Calibri"/>
                <a:cs typeface="Calibri"/>
              </a:rPr>
              <a:t>  </a:t>
            </a:r>
            <a:r>
              <a:rPr sz="1400" spc="-10" dirty="0">
                <a:latin typeface="Calibri"/>
                <a:cs typeface="Calibri"/>
              </a:rPr>
              <a:t>using </a:t>
            </a:r>
            <a:r>
              <a:rPr sz="1400" b="1" dirty="0">
                <a:latin typeface="Calibri"/>
                <a:cs typeface="Calibri"/>
              </a:rPr>
              <a:t>duplicated().any()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43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ensuring</a:t>
            </a:r>
            <a:r>
              <a:rPr sz="1400" spc="40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that</a:t>
            </a:r>
            <a:r>
              <a:rPr sz="1400" spc="4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each</a:t>
            </a:r>
            <a:r>
              <a:rPr sz="1400" spc="3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entry</a:t>
            </a:r>
            <a:r>
              <a:rPr sz="1400" spc="4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4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unique</a:t>
            </a:r>
            <a:r>
              <a:rPr sz="1400" spc="44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and</a:t>
            </a:r>
            <a:r>
              <a:rPr sz="1400" spc="43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reliable.</a:t>
            </a:r>
            <a:r>
              <a:rPr sz="1400" spc="43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Since</a:t>
            </a:r>
            <a:r>
              <a:rPr sz="1400" spc="455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no </a:t>
            </a:r>
            <a:r>
              <a:rPr sz="1400" dirty="0">
                <a:latin typeface="Calibri"/>
                <a:cs typeface="Calibri"/>
              </a:rPr>
              <a:t>duplicates</a:t>
            </a:r>
            <a:r>
              <a:rPr sz="1400" spc="11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are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found,</a:t>
            </a:r>
            <a:r>
              <a:rPr sz="1400" spc="12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is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already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consistent.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Finally,</a:t>
            </a:r>
            <a:r>
              <a:rPr sz="1400" spc="15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the</a:t>
            </a:r>
            <a:r>
              <a:rPr sz="1400" spc="9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cleaned</a:t>
            </a:r>
            <a:r>
              <a:rPr sz="1400" spc="7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dataset</a:t>
            </a:r>
            <a:r>
              <a:rPr sz="1400" spc="114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is </a:t>
            </a:r>
            <a:r>
              <a:rPr sz="1400" dirty="0">
                <a:latin typeface="Calibri"/>
                <a:cs typeface="Calibri"/>
              </a:rPr>
              <a:t>saved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into</a:t>
            </a:r>
            <a:r>
              <a:rPr sz="1400" spc="6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new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Excel</a:t>
            </a:r>
            <a:r>
              <a:rPr sz="1400" spc="8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file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using</a:t>
            </a:r>
            <a:r>
              <a:rPr sz="1400" spc="30" dirty="0">
                <a:latin typeface="Calibri"/>
                <a:cs typeface="Calibri"/>
              </a:rPr>
              <a:t> </a:t>
            </a:r>
            <a:r>
              <a:rPr sz="1400" b="1" dirty="0">
                <a:latin typeface="Calibri"/>
                <a:cs typeface="Calibri"/>
              </a:rPr>
              <a:t>to_excel()</a:t>
            </a:r>
            <a:r>
              <a:rPr sz="1400" dirty="0">
                <a:latin typeface="Calibri"/>
                <a:cs typeface="Calibri"/>
              </a:rPr>
              <a:t>,</a:t>
            </a:r>
            <a:r>
              <a:rPr sz="1400" spc="6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making</a:t>
            </a:r>
            <a:r>
              <a:rPr sz="1400" spc="4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it</a:t>
            </a:r>
            <a:r>
              <a:rPr sz="1400" spc="3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ready</a:t>
            </a:r>
            <a:r>
              <a:rPr sz="1400" spc="80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for</a:t>
            </a:r>
            <a:r>
              <a:rPr sz="1400" spc="5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future</a:t>
            </a:r>
            <a:r>
              <a:rPr sz="1400" spc="75" dirty="0">
                <a:latin typeface="Calibri"/>
                <a:cs typeface="Calibri"/>
              </a:rPr>
              <a:t> </a:t>
            </a:r>
            <a:r>
              <a:rPr sz="1400" dirty="0">
                <a:latin typeface="Calibri"/>
                <a:cs typeface="Calibri"/>
              </a:rPr>
              <a:t>analysis</a:t>
            </a:r>
            <a:r>
              <a:rPr sz="1400" spc="90" dirty="0">
                <a:latin typeface="Calibri"/>
                <a:cs typeface="Calibri"/>
              </a:rPr>
              <a:t> </a:t>
            </a:r>
            <a:r>
              <a:rPr sz="1400" spc="-25" dirty="0">
                <a:latin typeface="Calibri"/>
                <a:cs typeface="Calibri"/>
              </a:rPr>
              <a:t>and </a:t>
            </a:r>
            <a:r>
              <a:rPr sz="1400" spc="-10" dirty="0">
                <a:latin typeface="Calibri"/>
                <a:cs typeface="Calibri"/>
              </a:rPr>
              <a:t>reporting.</a:t>
            </a:r>
            <a:endParaRPr sz="14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65</TotalTime>
  <Words>815</Words>
  <Application>Microsoft Office PowerPoint</Application>
  <PresentationFormat>On-screen Show (16:9)</PresentationFormat>
  <Paragraphs>58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Arial Black</vt:lpstr>
      <vt:lpstr>Calibri</vt:lpstr>
      <vt:lpstr>Garamond</vt:lpstr>
      <vt:lpstr>Tahoma</vt:lpstr>
      <vt:lpstr>Verdana</vt:lpstr>
      <vt:lpstr>Organic</vt:lpstr>
      <vt:lpstr>Customer Behaviour Analysis Project</vt:lpstr>
      <vt:lpstr>Overview</vt:lpstr>
      <vt:lpstr>PowerPoint Presentation</vt:lpstr>
      <vt:lpstr>Problem Statement</vt:lpstr>
      <vt:lpstr>Data Cleaning</vt:lpstr>
      <vt:lpstr>Importing Libraries and Reading Data from CSV File</vt:lpstr>
      <vt:lpstr>Gathering Information about the Dataset</vt:lpstr>
      <vt:lpstr>Data Cleaning Code 1 </vt:lpstr>
      <vt:lpstr>Data Cleaning Code 2</vt:lpstr>
      <vt:lpstr>Data Visualization and Analysis</vt:lpstr>
      <vt:lpstr>Visuals Used</vt:lpstr>
      <vt:lpstr>Visual 1</vt:lpstr>
      <vt:lpstr>Visual 2</vt:lpstr>
      <vt:lpstr>Visual 3</vt:lpstr>
      <vt:lpstr>Visual 4</vt:lpstr>
      <vt:lpstr>Visual 5</vt:lpstr>
      <vt:lpstr>Visual 6</vt:lpstr>
      <vt:lpstr>Visual 7</vt:lpstr>
      <vt:lpstr>Visual 8</vt:lpstr>
      <vt:lpstr>Insights and Decision Making</vt:lpstr>
      <vt:lpstr>Key Insights</vt:lpstr>
      <vt:lpstr>Recommendations for Decision Makers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Customer Behaviour Analysis Project</dc:title>
  <cp:lastModifiedBy>Dev Solanki</cp:lastModifiedBy>
  <cp:revision>12</cp:revision>
  <dcterms:created xsi:type="dcterms:W3CDTF">2025-09-09T14:37:45Z</dcterms:created>
  <dcterms:modified xsi:type="dcterms:W3CDTF">2025-09-12T13:16:52Z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2025-09-09T00:00:00Z</vt:filetime>
  </property>
  <property fmtid="{D5CDD505-2E9C-101B-9397-08002B2CF9AE}" pid="3" name="LastSaved">
    <vt:filetime>2025-09-09T00:00:00Z</vt:filetime>
  </property>
</Properties>
</file>