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/>
    <p:restoredTop sz="93675"/>
  </p:normalViewPr>
  <p:slideViewPr>
    <p:cSldViewPr>
      <p:cViewPr varScale="1">
        <p:scale>
          <a:sx n="108" d="100"/>
          <a:sy n="108" d="100"/>
        </p:scale>
        <p:origin x="21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F48-B3EA-45A1-ACBB-FE4CE5C0EA9C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80A66-3B23-44D1-A9AC-99B47B489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80A66-3B23-44D1-A9AC-99B47B48959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33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55D8-A5A9-4C6D-88A9-78131E5589D8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196A-CFE2-46EA-91C8-1DC2CF9B654F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B2E82-CBDF-49D3-B140-C81BE727309D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4539-5351-435C-877D-827FA79B475E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DEA1-3EFE-4E13-90F7-1B0E40C3E5CD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2ECE-5155-4195-9BDB-7622AED6F3C4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621-C59D-4F9E-9AA2-AD14FA1062C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3E37-CB6A-4E3A-BE84-02DCE213B96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6D0F-F58E-40B5-A32B-AB8868C7E60D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D648-C4A9-4C73-96B8-57B77ED494AC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DD15-BE7D-490B-93F9-3B96EDACA757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0226C0-B09D-45A4-9FE1-42A25CE7939E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F8E194-A304-4310-8966-8634EC6287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高等軟體工程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73211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專題題目</a:t>
            </a:r>
            <a:r>
              <a:rPr lang="en-US" altLang="zh-TW" sz="2800" dirty="0" smtClean="0"/>
              <a:t>:Hai-</a:t>
            </a:r>
            <a:r>
              <a:rPr lang="en-US" altLang="zh-TW" sz="2800" dirty="0" err="1" smtClean="0"/>
              <a:t>ya</a:t>
            </a:r>
            <a:r>
              <a:rPr lang="zh-TW" altLang="en-US" sz="2800" dirty="0" smtClean="0"/>
              <a:t>料理小教室</a:t>
            </a:r>
            <a:endParaRPr lang="en-US" altLang="zh-TW" sz="2800" dirty="0"/>
          </a:p>
          <a:p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zh-TW" altLang="en-US" dirty="0" smtClean="0"/>
              <a:t>  黃鉦淩 </a:t>
            </a:r>
            <a:r>
              <a:rPr lang="en-US" altLang="zh-TW" dirty="0" smtClean="0"/>
              <a:t>D0641860</a:t>
            </a:r>
          </a:p>
          <a:p>
            <a:r>
              <a:rPr lang="en-US" altLang="zh-TW" dirty="0" smtClean="0"/>
              <a:t>  </a:t>
            </a:r>
            <a:r>
              <a:rPr lang="zh-TW" altLang="en-US" dirty="0" smtClean="0"/>
              <a:t>阮育恆 </a:t>
            </a:r>
            <a:r>
              <a:rPr lang="en-US" altLang="zh-TW" dirty="0" smtClean="0"/>
              <a:t>D0642195</a:t>
            </a:r>
          </a:p>
          <a:p>
            <a:r>
              <a:rPr lang="zh-TW" altLang="en-US" dirty="0" smtClean="0"/>
              <a:t>  許熠楷 </a:t>
            </a:r>
            <a:r>
              <a:rPr lang="en-US" altLang="zh-TW" dirty="0" smtClean="0"/>
              <a:t>D0641826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388995"/>
            <a:ext cx="8229600" cy="990600"/>
          </a:xfrm>
        </p:spPr>
        <p:txBody>
          <a:bodyPr/>
          <a:lstStyle/>
          <a:p>
            <a:r>
              <a:rPr lang="zh-TW" altLang="en-US" dirty="0" smtClean="0"/>
              <a:t>資料流程分析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51948"/>
            <a:ext cx="7759558" cy="44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實體關連分析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68823"/>
            <a:ext cx="8640960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擴充實體關連分析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1" y="1218448"/>
            <a:ext cx="3865416" cy="54393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13" y="1340768"/>
            <a:ext cx="3744414" cy="53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狀態行為分析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橢圓 4"/>
          <p:cNvSpPr>
            <a:spLocks noChangeArrowheads="1"/>
          </p:cNvSpPr>
          <p:nvPr/>
        </p:nvSpPr>
        <p:spPr bwMode="auto">
          <a:xfrm>
            <a:off x="1097445" y="2386063"/>
            <a:ext cx="214313" cy="214313"/>
          </a:xfrm>
          <a:prstGeom prst="ellipse">
            <a:avLst/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TW" altLang="en-US">
              <a:latin typeface="+mn-lt"/>
              <a:ea typeface="新細明體" pitchFamily="18" charset="-120"/>
            </a:endParaRPr>
          </a:p>
        </p:txBody>
      </p:sp>
      <p:sp>
        <p:nvSpPr>
          <p:cNvPr id="6" name="圓角矩形 5"/>
          <p:cNvSpPr>
            <a:spLocks noChangeArrowheads="1"/>
          </p:cNvSpPr>
          <p:nvPr/>
        </p:nvSpPr>
        <p:spPr bwMode="auto">
          <a:xfrm>
            <a:off x="2454758" y="2100313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  <a:ea typeface="+mn-ea"/>
              </a:rPr>
              <a:t>變成會員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sp>
        <p:nvSpPr>
          <p:cNvPr id="7" name="圓角矩形 6"/>
          <p:cNvSpPr>
            <a:spLocks noChangeArrowheads="1"/>
          </p:cNvSpPr>
          <p:nvPr/>
        </p:nvSpPr>
        <p:spPr bwMode="auto">
          <a:xfrm>
            <a:off x="5169383" y="2100313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  <a:ea typeface="+mn-ea"/>
              </a:rPr>
              <a:t>變成一般用戶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grpSp>
        <p:nvGrpSpPr>
          <p:cNvPr id="8" name="群組 20"/>
          <p:cNvGrpSpPr>
            <a:grpSpLocks/>
          </p:cNvGrpSpPr>
          <p:nvPr/>
        </p:nvGrpSpPr>
        <p:grpSpPr bwMode="auto">
          <a:xfrm>
            <a:off x="7669695" y="2314626"/>
            <a:ext cx="357188" cy="357187"/>
            <a:chOff x="7572396" y="5072074"/>
            <a:chExt cx="357190" cy="357190"/>
          </a:xfrm>
        </p:grpSpPr>
        <p:sp>
          <p:nvSpPr>
            <p:cNvPr id="9" name="橢圓 8"/>
            <p:cNvSpPr>
              <a:spLocks noChangeArrowheads="1"/>
            </p:cNvSpPr>
            <p:nvPr/>
          </p:nvSpPr>
          <p:spPr bwMode="auto">
            <a:xfrm>
              <a:off x="7572396" y="5072074"/>
              <a:ext cx="357190" cy="357190"/>
            </a:xfrm>
            <a:prstGeom prst="ellipse">
              <a:avLst/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  <p:sp>
          <p:nvSpPr>
            <p:cNvPr id="10" name="橢圓 9"/>
            <p:cNvSpPr>
              <a:spLocks noChangeArrowheads="1"/>
            </p:cNvSpPr>
            <p:nvPr/>
          </p:nvSpPr>
          <p:spPr bwMode="auto">
            <a:xfrm>
              <a:off x="7643834" y="5143512"/>
              <a:ext cx="198438" cy="198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</p:grpSp>
      <p:cxnSp>
        <p:nvCxnSpPr>
          <p:cNvPr id="11" name="直線單箭頭接點 9"/>
          <p:cNvCxnSpPr>
            <a:cxnSpLocks noChangeShapeType="1"/>
            <a:stCxn id="5" idx="6"/>
            <a:endCxn id="6" idx="1"/>
          </p:cNvCxnSpPr>
          <p:nvPr/>
        </p:nvCxnSpPr>
        <p:spPr bwMode="auto">
          <a:xfrm>
            <a:off x="1311758" y="2494013"/>
            <a:ext cx="1143000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單箭頭接點 11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3954945" y="2528938"/>
            <a:ext cx="12144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字方塊 15"/>
          <p:cNvSpPr txBox="1">
            <a:spLocks noChangeArrowheads="1"/>
          </p:cNvSpPr>
          <p:nvPr/>
        </p:nvSpPr>
        <p:spPr bwMode="auto">
          <a:xfrm>
            <a:off x="3990254" y="2149772"/>
            <a:ext cx="157162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使用者登出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cxnSp>
        <p:nvCxnSpPr>
          <p:cNvPr id="15" name="直線單箭頭接點 16"/>
          <p:cNvCxnSpPr>
            <a:cxnSpLocks noChangeShapeType="1"/>
            <a:stCxn id="7" idx="3"/>
            <a:endCxn id="9" idx="2"/>
          </p:cNvCxnSpPr>
          <p:nvPr/>
        </p:nvCxnSpPr>
        <p:spPr bwMode="auto">
          <a:xfrm flipV="1">
            <a:off x="6669570" y="2494013"/>
            <a:ext cx="1000125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文字方塊 19"/>
          <p:cNvSpPr txBox="1">
            <a:spLocks noChangeArrowheads="1"/>
          </p:cNvSpPr>
          <p:nvPr/>
        </p:nvSpPr>
        <p:spPr bwMode="auto">
          <a:xfrm>
            <a:off x="6867525" y="2119364"/>
            <a:ext cx="128587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結束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19" name="文字方塊 15"/>
          <p:cNvSpPr txBox="1">
            <a:spLocks noChangeArrowheads="1"/>
          </p:cNvSpPr>
          <p:nvPr/>
        </p:nvSpPr>
        <p:spPr bwMode="auto">
          <a:xfrm>
            <a:off x="931254" y="2076154"/>
            <a:ext cx="1832570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smtClean="0">
                <a:solidFill>
                  <a:schemeClr val="tx1"/>
                </a:solidFill>
                <a:latin typeface="標楷體" charset="-120"/>
              </a:rPr>
              <a:t>使用者輸入帳戶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32" name="橢圓 31"/>
          <p:cNvSpPr>
            <a:spLocks noChangeArrowheads="1"/>
          </p:cNvSpPr>
          <p:nvPr/>
        </p:nvSpPr>
        <p:spPr bwMode="auto">
          <a:xfrm>
            <a:off x="1097445" y="3637013"/>
            <a:ext cx="214313" cy="214313"/>
          </a:xfrm>
          <a:prstGeom prst="ellipse">
            <a:avLst/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TW" altLang="en-US">
              <a:latin typeface="+mn-lt"/>
              <a:ea typeface="新細明體" pitchFamily="18" charset="-120"/>
            </a:endParaRPr>
          </a:p>
        </p:txBody>
      </p:sp>
      <p:sp>
        <p:nvSpPr>
          <p:cNvPr id="33" name="圓角矩形 32"/>
          <p:cNvSpPr>
            <a:spLocks noChangeArrowheads="1"/>
          </p:cNvSpPr>
          <p:nvPr/>
        </p:nvSpPr>
        <p:spPr bwMode="auto">
          <a:xfrm>
            <a:off x="2454758" y="3351263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  <a:ea typeface="+mn-ea"/>
              </a:rPr>
              <a:t>未過期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sp>
        <p:nvSpPr>
          <p:cNvPr id="34" name="圓角矩形 33"/>
          <p:cNvSpPr>
            <a:spLocks noChangeArrowheads="1"/>
          </p:cNvSpPr>
          <p:nvPr/>
        </p:nvSpPr>
        <p:spPr bwMode="auto">
          <a:xfrm>
            <a:off x="5169383" y="3351263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  <a:ea typeface="+mn-ea"/>
              </a:rPr>
              <a:t>過期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grpSp>
        <p:nvGrpSpPr>
          <p:cNvPr id="35" name="群組 20"/>
          <p:cNvGrpSpPr>
            <a:grpSpLocks/>
          </p:cNvGrpSpPr>
          <p:nvPr/>
        </p:nvGrpSpPr>
        <p:grpSpPr bwMode="auto">
          <a:xfrm>
            <a:off x="7669695" y="3565576"/>
            <a:ext cx="357188" cy="357187"/>
            <a:chOff x="7572396" y="5072074"/>
            <a:chExt cx="357190" cy="357190"/>
          </a:xfrm>
        </p:grpSpPr>
        <p:sp>
          <p:nvSpPr>
            <p:cNvPr id="36" name="橢圓 35"/>
            <p:cNvSpPr>
              <a:spLocks noChangeArrowheads="1"/>
            </p:cNvSpPr>
            <p:nvPr/>
          </p:nvSpPr>
          <p:spPr bwMode="auto">
            <a:xfrm>
              <a:off x="7572396" y="5072074"/>
              <a:ext cx="357190" cy="357190"/>
            </a:xfrm>
            <a:prstGeom prst="ellipse">
              <a:avLst/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  <p:sp>
          <p:nvSpPr>
            <p:cNvPr id="37" name="橢圓 36"/>
            <p:cNvSpPr>
              <a:spLocks noChangeArrowheads="1"/>
            </p:cNvSpPr>
            <p:nvPr/>
          </p:nvSpPr>
          <p:spPr bwMode="auto">
            <a:xfrm>
              <a:off x="7643834" y="5143512"/>
              <a:ext cx="198438" cy="198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</p:grpSp>
      <p:cxnSp>
        <p:nvCxnSpPr>
          <p:cNvPr id="38" name="直線單箭頭接點 9"/>
          <p:cNvCxnSpPr>
            <a:cxnSpLocks noChangeShapeType="1"/>
            <a:stCxn id="32" idx="6"/>
            <a:endCxn id="33" idx="1"/>
          </p:cNvCxnSpPr>
          <p:nvPr/>
        </p:nvCxnSpPr>
        <p:spPr bwMode="auto">
          <a:xfrm>
            <a:off x="1311758" y="3744963"/>
            <a:ext cx="1143000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線單箭頭接點 38"/>
          <p:cNvCxnSpPr>
            <a:cxnSpLocks noChangeShapeType="1"/>
            <a:stCxn id="33" idx="3"/>
            <a:endCxn id="34" idx="1"/>
          </p:cNvCxnSpPr>
          <p:nvPr/>
        </p:nvCxnSpPr>
        <p:spPr bwMode="auto">
          <a:xfrm>
            <a:off x="3954945" y="3779888"/>
            <a:ext cx="121443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15"/>
          <p:cNvSpPr txBox="1">
            <a:spLocks noChangeArrowheads="1"/>
          </p:cNvSpPr>
          <p:nvPr/>
        </p:nvSpPr>
        <p:spPr bwMode="auto">
          <a:xfrm>
            <a:off x="4026383" y="3410001"/>
            <a:ext cx="157162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超過時效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cxnSp>
        <p:nvCxnSpPr>
          <p:cNvPr id="41" name="直線單箭頭接點 16"/>
          <p:cNvCxnSpPr>
            <a:cxnSpLocks noChangeShapeType="1"/>
            <a:stCxn id="34" idx="3"/>
            <a:endCxn id="36" idx="2"/>
          </p:cNvCxnSpPr>
          <p:nvPr/>
        </p:nvCxnSpPr>
        <p:spPr bwMode="auto">
          <a:xfrm flipV="1">
            <a:off x="6669570" y="3744963"/>
            <a:ext cx="1000125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文字方塊 19"/>
          <p:cNvSpPr txBox="1">
            <a:spLocks noChangeArrowheads="1"/>
          </p:cNvSpPr>
          <p:nvPr/>
        </p:nvSpPr>
        <p:spPr bwMode="auto">
          <a:xfrm>
            <a:off x="4158125" y="5387295"/>
            <a:ext cx="128587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否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43" name="文字方塊 15"/>
          <p:cNvSpPr txBox="1">
            <a:spLocks noChangeArrowheads="1"/>
          </p:cNvSpPr>
          <p:nvPr/>
        </p:nvSpPr>
        <p:spPr bwMode="auto">
          <a:xfrm>
            <a:off x="1004778" y="3309403"/>
            <a:ext cx="1716086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食材存入冰箱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56" name="橢圓 55"/>
          <p:cNvSpPr>
            <a:spLocks noChangeArrowheads="1"/>
          </p:cNvSpPr>
          <p:nvPr/>
        </p:nvSpPr>
        <p:spPr bwMode="auto">
          <a:xfrm>
            <a:off x="347351" y="4853038"/>
            <a:ext cx="214313" cy="214313"/>
          </a:xfrm>
          <a:prstGeom prst="ellipse">
            <a:avLst/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TW" altLang="en-US">
              <a:latin typeface="+mn-lt"/>
              <a:ea typeface="新細明體" pitchFamily="18" charset="-120"/>
            </a:endParaRPr>
          </a:p>
        </p:txBody>
      </p:sp>
      <p:sp>
        <p:nvSpPr>
          <p:cNvPr id="57" name="圓角矩形 56"/>
          <p:cNvSpPr>
            <a:spLocks noChangeArrowheads="1"/>
          </p:cNvSpPr>
          <p:nvPr/>
        </p:nvSpPr>
        <p:spPr bwMode="auto">
          <a:xfrm>
            <a:off x="1704664" y="4567288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標楷體" pitchFamily="65" charset="-120"/>
                <a:ea typeface="+mn-ea"/>
              </a:rPr>
              <a:t>上架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cxnSp>
        <p:nvCxnSpPr>
          <p:cNvPr id="62" name="直線單箭頭接點 9"/>
          <p:cNvCxnSpPr>
            <a:cxnSpLocks noChangeShapeType="1"/>
            <a:stCxn id="56" idx="6"/>
            <a:endCxn id="57" idx="1"/>
          </p:cNvCxnSpPr>
          <p:nvPr/>
        </p:nvCxnSpPr>
        <p:spPr bwMode="auto">
          <a:xfrm>
            <a:off x="561664" y="4960988"/>
            <a:ext cx="1143000" cy="34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文字方塊 15"/>
          <p:cNvSpPr txBox="1">
            <a:spLocks noChangeArrowheads="1"/>
          </p:cNvSpPr>
          <p:nvPr/>
        </p:nvSpPr>
        <p:spPr bwMode="auto">
          <a:xfrm>
            <a:off x="561664" y="4569136"/>
            <a:ext cx="1832570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食譜建立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76" name="圓角矩形 75"/>
          <p:cNvSpPr>
            <a:spLocks noChangeArrowheads="1"/>
          </p:cNvSpPr>
          <p:nvPr/>
        </p:nvSpPr>
        <p:spPr bwMode="auto">
          <a:xfrm>
            <a:off x="6719727" y="4680405"/>
            <a:ext cx="1500187" cy="8572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595FF"/>
              </a:gs>
              <a:gs pos="35001">
                <a:srgbClr val="B6B6FF"/>
              </a:gs>
              <a:gs pos="100000">
                <a:srgbClr val="E1E1FF"/>
              </a:gs>
            </a:gsLst>
            <a:lin ang="16200000" scaled="1"/>
          </a:gradFill>
          <a:ln w="9525">
            <a:solidFill>
              <a:srgbClr val="2E2EC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lnSpc>
                <a:spcPct val="89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TW" altLang="en-US" sz="2000" dirty="0" smtClean="0">
                <a:latin typeface="標楷體" pitchFamily="65" charset="-120"/>
              </a:rPr>
              <a:t>下架</a:t>
            </a:r>
            <a:endParaRPr lang="zh-TW" altLang="en-US" sz="2000" dirty="0">
              <a:solidFill>
                <a:schemeClr val="tx1"/>
              </a:solidFill>
              <a:latin typeface="標楷體" pitchFamily="65" charset="-120"/>
              <a:ea typeface="+mn-ea"/>
            </a:endParaRPr>
          </a:p>
        </p:txBody>
      </p:sp>
      <p:grpSp>
        <p:nvGrpSpPr>
          <p:cNvPr id="77" name="群組 20"/>
          <p:cNvGrpSpPr>
            <a:grpSpLocks/>
          </p:cNvGrpSpPr>
          <p:nvPr/>
        </p:nvGrpSpPr>
        <p:grpSpPr bwMode="auto">
          <a:xfrm>
            <a:off x="8616986" y="4888757"/>
            <a:ext cx="357188" cy="357187"/>
            <a:chOff x="7572396" y="5072074"/>
            <a:chExt cx="357190" cy="357190"/>
          </a:xfrm>
        </p:grpSpPr>
        <p:sp>
          <p:nvSpPr>
            <p:cNvPr id="78" name="橢圓 77"/>
            <p:cNvSpPr>
              <a:spLocks noChangeArrowheads="1"/>
            </p:cNvSpPr>
            <p:nvPr/>
          </p:nvSpPr>
          <p:spPr bwMode="auto">
            <a:xfrm>
              <a:off x="7572396" y="5072074"/>
              <a:ext cx="357190" cy="357190"/>
            </a:xfrm>
            <a:prstGeom prst="ellipse">
              <a:avLst/>
            </a:prstGeom>
            <a:gradFill rotWithShape="1">
              <a:gsLst>
                <a:gs pos="0">
                  <a:srgbClr val="9595FF"/>
                </a:gs>
                <a:gs pos="35001">
                  <a:srgbClr val="B6B6FF"/>
                </a:gs>
                <a:gs pos="100000">
                  <a:srgbClr val="E1E1FF"/>
                </a:gs>
              </a:gsLst>
              <a:lin ang="16200000" scaled="1"/>
            </a:gra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  <p:sp>
          <p:nvSpPr>
            <p:cNvPr id="79" name="橢圓 78"/>
            <p:cNvSpPr>
              <a:spLocks noChangeArrowheads="1"/>
            </p:cNvSpPr>
            <p:nvPr/>
          </p:nvSpPr>
          <p:spPr bwMode="auto">
            <a:xfrm>
              <a:off x="7643834" y="5143512"/>
              <a:ext cx="198438" cy="1984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2E2ECB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/>
            <a:lstStyle/>
            <a:p>
              <a:pPr eaLnBrk="1" hangingPunct="1">
                <a:lnSpc>
                  <a:spcPct val="89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zh-TW" altLang="en-US">
                <a:latin typeface="+mn-lt"/>
                <a:ea typeface="新細明體" pitchFamily="18" charset="-120"/>
              </a:endParaRPr>
            </a:p>
          </p:txBody>
        </p:sp>
      </p:grpSp>
      <p:cxnSp>
        <p:nvCxnSpPr>
          <p:cNvPr id="80" name="直線單箭頭接點 79"/>
          <p:cNvCxnSpPr>
            <a:cxnSpLocks noChangeShapeType="1"/>
            <a:endCxn id="18" idx="1"/>
          </p:cNvCxnSpPr>
          <p:nvPr/>
        </p:nvCxnSpPr>
        <p:spPr bwMode="auto">
          <a:xfrm>
            <a:off x="3210671" y="5023132"/>
            <a:ext cx="1150928" cy="268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文字方塊 15"/>
          <p:cNvSpPr txBox="1">
            <a:spLocks noChangeArrowheads="1"/>
          </p:cNvSpPr>
          <p:nvPr/>
        </p:nvSpPr>
        <p:spPr bwMode="auto">
          <a:xfrm>
            <a:off x="3266431" y="4642156"/>
            <a:ext cx="157162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食譜修</a:t>
            </a:r>
            <a:r>
              <a:rPr lang="zh-TW" altLang="en-US" sz="1600" dirty="0">
                <a:solidFill>
                  <a:schemeClr val="tx1"/>
                </a:solidFill>
                <a:latin typeface="標楷體" charset="-120"/>
              </a:rPr>
              <a:t>改</a:t>
            </a:r>
          </a:p>
        </p:txBody>
      </p:sp>
      <p:cxnSp>
        <p:nvCxnSpPr>
          <p:cNvPr id="82" name="直線單箭頭接點 16"/>
          <p:cNvCxnSpPr>
            <a:cxnSpLocks noChangeShapeType="1"/>
          </p:cNvCxnSpPr>
          <p:nvPr/>
        </p:nvCxnSpPr>
        <p:spPr bwMode="auto">
          <a:xfrm flipV="1">
            <a:off x="6118555" y="5023132"/>
            <a:ext cx="601172" cy="1812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文字方塊 19"/>
          <p:cNvSpPr txBox="1">
            <a:spLocks noChangeArrowheads="1"/>
          </p:cNvSpPr>
          <p:nvPr/>
        </p:nvSpPr>
        <p:spPr bwMode="auto">
          <a:xfrm>
            <a:off x="8152642" y="4567288"/>
            <a:ext cx="128587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食譜刪除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4361599" y="4579963"/>
            <a:ext cx="1842588" cy="93997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是否有問題</a:t>
            </a:r>
            <a:endParaRPr lang="zh-TW" altLang="en-US" dirty="0"/>
          </a:p>
        </p:txBody>
      </p:sp>
      <p:sp>
        <p:nvSpPr>
          <p:cNvPr id="52" name="文字方塊 19"/>
          <p:cNvSpPr txBox="1">
            <a:spLocks noChangeArrowheads="1"/>
          </p:cNvSpPr>
          <p:nvPr/>
        </p:nvSpPr>
        <p:spPr bwMode="auto">
          <a:xfrm>
            <a:off x="6719727" y="3458076"/>
            <a:ext cx="128587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latin typeface="標楷體" charset="-120"/>
              </a:rPr>
              <a:t>註銷食材</a:t>
            </a:r>
            <a:endParaRPr lang="zh-TW" altLang="en-US" sz="1600" dirty="0">
              <a:solidFill>
                <a:schemeClr val="tx1"/>
              </a:solidFill>
              <a:latin typeface="標楷體" charset="-120"/>
            </a:endParaRPr>
          </a:p>
        </p:txBody>
      </p:sp>
      <p:sp>
        <p:nvSpPr>
          <p:cNvPr id="53" name="文字方塊 19"/>
          <p:cNvSpPr txBox="1">
            <a:spLocks noChangeArrowheads="1"/>
          </p:cNvSpPr>
          <p:nvPr/>
        </p:nvSpPr>
        <p:spPr bwMode="auto">
          <a:xfrm>
            <a:off x="5598008" y="4618314"/>
            <a:ext cx="1285875" cy="31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9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charset="2"/>
              <a:buBlip>
                <a:blip r:embed="rId3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1pPr>
            <a:lvl2pPr marL="742950" indent="-285750">
              <a:lnSpc>
                <a:spcPct val="89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charset="2"/>
              <a:buBlip>
                <a:blip r:embed="rId4"/>
              </a:buBlip>
              <a:defRPr sz="24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2pPr>
            <a:lvl3pPr marL="1143000" indent="-228600">
              <a:lnSpc>
                <a:spcPct val="89000"/>
              </a:lnSpc>
              <a:spcBef>
                <a:spcPts val="500"/>
              </a:spcBef>
              <a:buClr>
                <a:srgbClr val="3333CC"/>
              </a:buClr>
              <a:buSzPct val="42000"/>
              <a:buFont typeface="Wingdings" charset="2"/>
              <a:buBlip>
                <a:blip r:embed="rId5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3pPr>
            <a:lvl4pPr marL="1600200" indent="-228600">
              <a:lnSpc>
                <a:spcPct val="89000"/>
              </a:lnSpc>
              <a:spcBef>
                <a:spcPts val="450"/>
              </a:spcBef>
              <a:buClr>
                <a:srgbClr val="FFCF01"/>
              </a:buClr>
              <a:buSzPct val="41000"/>
              <a:buFont typeface="Wingdings" charset="2"/>
              <a:buBlip>
                <a:blip r:embed="rId6"/>
              </a:buBlip>
              <a:defRPr sz="20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4pPr>
            <a:lvl5pPr marL="2057400" indent="-228600">
              <a:lnSpc>
                <a:spcPct val="89000"/>
              </a:lnSpc>
              <a:spcBef>
                <a:spcPts val="400"/>
              </a:spcBef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5pPr>
            <a:lvl6pPr marL="25146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6pPr>
            <a:lvl7pPr marL="29718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7pPr>
            <a:lvl8pPr marL="34290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8pPr>
            <a:lvl9pPr marL="3886200" indent="-228600" defTabSz="449263" eaLnBrk="0" fontAlgn="base" hangingPunct="0">
              <a:lnSpc>
                <a:spcPct val="89000"/>
              </a:lnSpc>
              <a:spcBef>
                <a:spcPts val="400"/>
              </a:spcBef>
              <a:spcAft>
                <a:spcPct val="0"/>
              </a:spcAft>
              <a:buClr>
                <a:srgbClr val="FFCF01"/>
              </a:buClr>
              <a:buSzPct val="33000"/>
              <a:buFont typeface="Wingdings" charset="2"/>
              <a:buBlip>
                <a:blip r:embed="rId7"/>
              </a:buBlip>
              <a:defRPr sz="1600">
                <a:solidFill>
                  <a:srgbClr val="000000"/>
                </a:solidFill>
                <a:latin typeface="Times New Roman" charset="0"/>
                <a:ea typeface="標楷體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zh-TW" altLang="en-US" sz="1600" dirty="0">
                <a:solidFill>
                  <a:schemeClr val="tx1"/>
                </a:solidFill>
                <a:latin typeface="標楷體" charset="-120"/>
              </a:rPr>
              <a:t>是</a:t>
            </a:r>
          </a:p>
        </p:txBody>
      </p:sp>
      <p:cxnSp>
        <p:nvCxnSpPr>
          <p:cNvPr id="58" name="直線單箭頭接點 16"/>
          <p:cNvCxnSpPr>
            <a:cxnSpLocks noChangeShapeType="1"/>
          </p:cNvCxnSpPr>
          <p:nvPr/>
        </p:nvCxnSpPr>
        <p:spPr bwMode="auto">
          <a:xfrm flipV="1">
            <a:off x="8219914" y="5109030"/>
            <a:ext cx="397072" cy="138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線接點 45"/>
          <p:cNvCxnSpPr>
            <a:stCxn id="18" idx="2"/>
          </p:cNvCxnSpPr>
          <p:nvPr/>
        </p:nvCxnSpPr>
        <p:spPr>
          <a:xfrm>
            <a:off x="5282893" y="5519941"/>
            <a:ext cx="0" cy="5733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2394234" y="6032812"/>
            <a:ext cx="2890819" cy="604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7" idx="2"/>
          </p:cNvCxnSpPr>
          <p:nvPr/>
        </p:nvCxnSpPr>
        <p:spPr>
          <a:xfrm flipV="1">
            <a:off x="2394234" y="5424538"/>
            <a:ext cx="60524" cy="60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企業流程分析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764374" y="1623119"/>
            <a:ext cx="2603379" cy="3587559"/>
            <a:chOff x="460033" y="1571878"/>
            <a:chExt cx="2603379" cy="3587559"/>
          </a:xfrm>
        </p:grpSpPr>
        <p:sp>
          <p:nvSpPr>
            <p:cNvPr id="7" name="文字方塊 6"/>
            <p:cNvSpPr txBox="1"/>
            <p:nvPr/>
          </p:nvSpPr>
          <p:spPr>
            <a:xfrm>
              <a:off x="553974" y="1638499"/>
              <a:ext cx="1149678" cy="26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使用者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913734" y="1625445"/>
              <a:ext cx="1149678" cy="26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食譜</a:t>
              </a:r>
              <a:endParaRPr lang="zh-TW" alt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1521273" y="1571878"/>
              <a:ext cx="0" cy="35078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2958125" y="1594641"/>
              <a:ext cx="0" cy="3564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圓角矩形 23"/>
            <p:cNvSpPr/>
            <p:nvPr/>
          </p:nvSpPr>
          <p:spPr>
            <a:xfrm>
              <a:off x="504251" y="2103155"/>
              <a:ext cx="884368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輸入食材</a:t>
              </a:r>
              <a:endParaRPr lang="zh-TW" altLang="en-US" dirty="0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542117" y="2869604"/>
              <a:ext cx="814021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搜尋</a:t>
              </a:r>
              <a:endParaRPr lang="zh-TW" altLang="en-US" dirty="0"/>
            </a:p>
          </p:txBody>
        </p:sp>
        <p:cxnSp>
          <p:nvCxnSpPr>
            <p:cNvPr id="35" name="直線單箭頭接點 34"/>
            <p:cNvCxnSpPr>
              <a:stCxn id="24" idx="2"/>
            </p:cNvCxnSpPr>
            <p:nvPr/>
          </p:nvCxnSpPr>
          <p:spPr>
            <a:xfrm flipH="1">
              <a:off x="946435" y="2614355"/>
              <a:ext cx="1" cy="25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1356138" y="3293457"/>
              <a:ext cx="705850" cy="319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圓角矩形 38"/>
            <p:cNvSpPr/>
            <p:nvPr/>
          </p:nvSpPr>
          <p:spPr>
            <a:xfrm>
              <a:off x="1928790" y="3613024"/>
              <a:ext cx="884368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輸出食譜</a:t>
              </a:r>
              <a:endParaRPr lang="zh-TW" altLang="en-US" dirty="0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460033" y="4446209"/>
              <a:ext cx="884368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查看食譜</a:t>
              </a:r>
              <a:endParaRPr lang="zh-TW" altLang="en-US" dirty="0"/>
            </a:p>
          </p:txBody>
        </p:sp>
        <p:cxnSp>
          <p:nvCxnSpPr>
            <p:cNvPr id="42" name="直線單箭頭接點 41"/>
            <p:cNvCxnSpPr/>
            <p:nvPr/>
          </p:nvCxnSpPr>
          <p:spPr>
            <a:xfrm flipH="1">
              <a:off x="1001556" y="4124224"/>
              <a:ext cx="1037130" cy="300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>
            <a:off x="4932040" y="1594641"/>
            <a:ext cx="3145007" cy="3564796"/>
            <a:chOff x="4733978" y="1456053"/>
            <a:chExt cx="3145007" cy="3564796"/>
          </a:xfrm>
        </p:grpSpPr>
        <p:sp>
          <p:nvSpPr>
            <p:cNvPr id="63" name="文字方塊 62"/>
            <p:cNvSpPr txBox="1"/>
            <p:nvPr/>
          </p:nvSpPr>
          <p:spPr>
            <a:xfrm>
              <a:off x="5169927" y="1545330"/>
              <a:ext cx="1149678" cy="26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使用者</a:t>
              </a:r>
              <a:endParaRPr lang="zh-TW" altLang="en-US" dirty="0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6729307" y="1571878"/>
              <a:ext cx="11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食</a:t>
              </a:r>
              <a:r>
                <a:rPr lang="zh-TW" altLang="en-US" dirty="0"/>
                <a:t>材</a:t>
              </a:r>
            </a:p>
          </p:txBody>
        </p:sp>
        <p:cxnSp>
          <p:nvCxnSpPr>
            <p:cNvPr id="66" name="直線接點 65"/>
            <p:cNvCxnSpPr/>
            <p:nvPr/>
          </p:nvCxnSpPr>
          <p:spPr>
            <a:xfrm>
              <a:off x="6154469" y="1484531"/>
              <a:ext cx="0" cy="35078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7740352" y="1456053"/>
              <a:ext cx="0" cy="356479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圓角矩形 68"/>
            <p:cNvSpPr/>
            <p:nvPr/>
          </p:nvSpPr>
          <p:spPr>
            <a:xfrm>
              <a:off x="5137447" y="2015808"/>
              <a:ext cx="884368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輸入菜名</a:t>
              </a:r>
              <a:endParaRPr lang="zh-TW" altLang="en-US" dirty="0"/>
            </a:p>
          </p:txBody>
        </p:sp>
        <p:sp>
          <p:nvSpPr>
            <p:cNvPr id="70" name="圓角矩形 69"/>
            <p:cNvSpPr/>
            <p:nvPr/>
          </p:nvSpPr>
          <p:spPr>
            <a:xfrm>
              <a:off x="5175313" y="2782257"/>
              <a:ext cx="855589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搜尋</a:t>
              </a:r>
              <a:endParaRPr lang="zh-TW" altLang="en-US" dirty="0"/>
            </a:p>
          </p:txBody>
        </p:sp>
        <p:cxnSp>
          <p:nvCxnSpPr>
            <p:cNvPr id="71" name="直線單箭頭接點 70"/>
            <p:cNvCxnSpPr>
              <a:stCxn id="69" idx="2"/>
            </p:cNvCxnSpPr>
            <p:nvPr/>
          </p:nvCxnSpPr>
          <p:spPr>
            <a:xfrm flipH="1">
              <a:off x="5579631" y="2527008"/>
              <a:ext cx="1" cy="255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021815" y="3293457"/>
              <a:ext cx="707492" cy="245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圓角矩形 72"/>
            <p:cNvSpPr/>
            <p:nvPr/>
          </p:nvSpPr>
          <p:spPr>
            <a:xfrm>
              <a:off x="6613264" y="3546389"/>
              <a:ext cx="884368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輸出食材</a:t>
              </a:r>
              <a:endParaRPr lang="zh-TW" altLang="en-US" dirty="0"/>
            </a:p>
          </p:txBody>
        </p:sp>
        <p:sp>
          <p:nvSpPr>
            <p:cNvPr id="74" name="圓角矩形 73"/>
            <p:cNvSpPr/>
            <p:nvPr/>
          </p:nvSpPr>
          <p:spPr>
            <a:xfrm>
              <a:off x="4733978" y="4358862"/>
              <a:ext cx="1243619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查看所需食材</a:t>
              </a:r>
              <a:endParaRPr lang="zh-TW" altLang="en-US" dirty="0"/>
            </a:p>
          </p:txBody>
        </p:sp>
        <p:cxnSp>
          <p:nvCxnSpPr>
            <p:cNvPr id="75" name="直線單箭頭接點 74"/>
            <p:cNvCxnSpPr/>
            <p:nvPr/>
          </p:nvCxnSpPr>
          <p:spPr>
            <a:xfrm flipH="1">
              <a:off x="5737726" y="4064926"/>
              <a:ext cx="991581" cy="27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企業流程分析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15</a:t>
            </a:fld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2801182" y="1340768"/>
            <a:ext cx="2778930" cy="5334000"/>
            <a:chOff x="2801182" y="1340768"/>
            <a:chExt cx="2778930" cy="5334000"/>
          </a:xfrm>
        </p:grpSpPr>
        <p:sp>
          <p:nvSpPr>
            <p:cNvPr id="33" name="文字方塊 32"/>
            <p:cNvSpPr txBox="1"/>
            <p:nvPr/>
          </p:nvSpPr>
          <p:spPr>
            <a:xfrm>
              <a:off x="3020897" y="1395597"/>
              <a:ext cx="1149678" cy="262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使用者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430434" y="1397682"/>
              <a:ext cx="1149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冰箱</a:t>
              </a:r>
              <a:endParaRPr lang="zh-TW" altLang="en-US" dirty="0"/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4132621" y="1397723"/>
              <a:ext cx="0" cy="52770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580112" y="1340768"/>
              <a:ext cx="0" cy="5334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圓角矩形 43"/>
            <p:cNvSpPr/>
            <p:nvPr/>
          </p:nvSpPr>
          <p:spPr>
            <a:xfrm>
              <a:off x="2801182" y="1929000"/>
              <a:ext cx="1198785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登入帳戶</a:t>
              </a:r>
              <a:endParaRPr lang="zh-TW" altLang="en-US" dirty="0"/>
            </a:p>
          </p:txBody>
        </p:sp>
        <p:sp>
          <p:nvSpPr>
            <p:cNvPr id="80" name="圓角矩形 79"/>
            <p:cNvSpPr/>
            <p:nvPr/>
          </p:nvSpPr>
          <p:spPr>
            <a:xfrm>
              <a:off x="2818402" y="2867566"/>
              <a:ext cx="1181565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登錄</a:t>
              </a:r>
              <a:r>
                <a:rPr lang="zh-TW" altLang="en-US" dirty="0" smtClean="0"/>
                <a:t>食材</a:t>
              </a:r>
              <a:endParaRPr lang="zh-TW" altLang="en-US" dirty="0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4240084" y="3727875"/>
              <a:ext cx="1198785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顯示食材資訊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>
              <a:stCxn id="44" idx="2"/>
            </p:cNvCxnSpPr>
            <p:nvPr/>
          </p:nvCxnSpPr>
          <p:spPr>
            <a:xfrm flipH="1">
              <a:off x="3400574" y="2440200"/>
              <a:ext cx="1" cy="42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endCxn id="81" idx="0"/>
            </p:cNvCxnSpPr>
            <p:nvPr/>
          </p:nvCxnSpPr>
          <p:spPr>
            <a:xfrm>
              <a:off x="3707904" y="3378766"/>
              <a:ext cx="1131573" cy="349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圓角矩形 81"/>
            <p:cNvSpPr/>
            <p:nvPr/>
          </p:nvSpPr>
          <p:spPr>
            <a:xfrm>
              <a:off x="4265276" y="4588184"/>
              <a:ext cx="1198785" cy="511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食材過期</a:t>
              </a:r>
              <a:endParaRPr lang="zh-TW" altLang="en-US" dirty="0"/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4873257" y="5099384"/>
              <a:ext cx="1" cy="349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圓角矩形 83"/>
            <p:cNvSpPr/>
            <p:nvPr/>
          </p:nvSpPr>
          <p:spPr>
            <a:xfrm>
              <a:off x="4240083" y="5448492"/>
              <a:ext cx="1223977" cy="7514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食材註銷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9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一般人首頁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678180"/>
            <a:ext cx="4205795" cy="56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1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登入者首頁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36976"/>
            <a:ext cx="4536504" cy="60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冰箱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77" y="1142160"/>
            <a:ext cx="3831758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推薦菜單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678180"/>
            <a:ext cx="4349811" cy="580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系統理念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為什麼想做這個</a:t>
            </a:r>
            <a:r>
              <a:rPr lang="zh-TW" altLang="en-US" dirty="0" smtClean="0"/>
              <a:t>系統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zh-TW" altLang="en-US" dirty="0" smtClean="0"/>
              <a:t>懶得出去買</a:t>
            </a:r>
            <a:r>
              <a:rPr lang="en-US" altLang="zh-TW" dirty="0" smtClean="0"/>
              <a:t>/</a:t>
            </a:r>
            <a:r>
              <a:rPr lang="zh-TW" altLang="en-US" dirty="0" smtClean="0"/>
              <a:t>家裡有食材</a:t>
            </a:r>
            <a:r>
              <a:rPr lang="en-US" altLang="zh-TW" dirty="0" smtClean="0"/>
              <a:t>/</a:t>
            </a:r>
            <a:r>
              <a:rPr lang="zh-TW" altLang="en-US" dirty="0" smtClean="0"/>
              <a:t>想嘗試</a:t>
            </a:r>
            <a:r>
              <a:rPr lang="en-US" altLang="zh-TW" dirty="0" smtClean="0"/>
              <a:t>cooking</a:t>
            </a:r>
            <a:endParaRPr lang="zh-TW" altLang="en-US" dirty="0"/>
          </a:p>
          <a:p>
            <a:r>
              <a:rPr lang="zh-TW" altLang="en-US" dirty="0" smtClean="0"/>
              <a:t>傳遞</a:t>
            </a:r>
            <a:r>
              <a:rPr lang="zh-TW" altLang="en-US" dirty="0"/>
              <a:t>什麼樣的內容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傳播知識</a:t>
            </a:r>
            <a:endParaRPr lang="en-US" altLang="zh-TW" dirty="0"/>
          </a:p>
          <a:p>
            <a:r>
              <a:rPr lang="zh-TW" altLang="en-US" dirty="0"/>
              <a:t>系統類型</a:t>
            </a:r>
            <a:endParaRPr lang="en-US" altLang="zh-TW" dirty="0"/>
          </a:p>
          <a:p>
            <a:pPr lvl="1"/>
            <a:r>
              <a:rPr lang="en-US" altLang="zh-TW" dirty="0" smtClean="0"/>
              <a:t>Web </a:t>
            </a:r>
            <a:endParaRPr lang="en-US" altLang="zh-TW" dirty="0"/>
          </a:p>
          <a:p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5050-0936-438B-A295-959184CC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登入頁面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64704"/>
            <a:ext cx="4214887" cy="5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73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47" y="182880"/>
            <a:ext cx="8229600" cy="990600"/>
          </a:xfrm>
        </p:spPr>
        <p:txBody>
          <a:bodyPr/>
          <a:lstStyle/>
          <a:p>
            <a:r>
              <a:rPr lang="en-US" altLang="zh-TW" dirty="0" smtClean="0"/>
              <a:t>UI-</a:t>
            </a:r>
            <a:r>
              <a:rPr lang="zh-TW" altLang="en-US" dirty="0" smtClean="0"/>
              <a:t>註冊頁面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6" y="535981"/>
            <a:ext cx="4334083" cy="57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4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zh-TW" altLang="en-US" dirty="0" smtClean="0"/>
              <a:t>登入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註冊</a:t>
            </a:r>
            <a:endParaRPr lang="en-US" altLang="zh-TW" dirty="0" smtClean="0"/>
          </a:p>
          <a:p>
            <a:pPr marL="182880" lvl="1"/>
            <a:r>
              <a:rPr lang="zh-TW" altLang="en-US" dirty="0" smtClean="0"/>
              <a:t>提供實作影片</a:t>
            </a:r>
            <a:endParaRPr lang="en-US" altLang="zh-TW" dirty="0" smtClean="0"/>
          </a:p>
          <a:p>
            <a:pPr marL="182880" lvl="1"/>
            <a:r>
              <a:rPr lang="zh-TW" altLang="en-US" dirty="0"/>
              <a:t>預設</a:t>
            </a:r>
            <a:r>
              <a:rPr lang="zh-TW" altLang="en-US" dirty="0" smtClean="0"/>
              <a:t>類別搜尋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炒飯</a:t>
            </a:r>
            <a:r>
              <a:rPr lang="en-US" altLang="zh-TW" dirty="0" smtClean="0"/>
              <a:t>/</a:t>
            </a:r>
            <a:r>
              <a:rPr lang="zh-TW" altLang="en-US" dirty="0" smtClean="0"/>
              <a:t>炒麵</a:t>
            </a:r>
            <a:r>
              <a:rPr lang="en-US" altLang="zh-TW" dirty="0" smtClean="0"/>
              <a:t>)</a:t>
            </a:r>
          </a:p>
          <a:p>
            <a:pPr marL="182880" lvl="1"/>
            <a:r>
              <a:rPr lang="zh-TW" altLang="en-US" dirty="0"/>
              <a:t>材料</a:t>
            </a:r>
            <a:r>
              <a:rPr lang="zh-TW" altLang="en-US" dirty="0" smtClean="0"/>
              <a:t>搜尋食譜</a:t>
            </a:r>
            <a:r>
              <a:rPr lang="en-US" altLang="zh-TW" dirty="0" smtClean="0"/>
              <a:t>(Ex:</a:t>
            </a:r>
            <a:r>
              <a:rPr lang="zh-TW" altLang="en-US" dirty="0" smtClean="0"/>
              <a:t>白飯</a:t>
            </a:r>
            <a:r>
              <a:rPr lang="en-US" altLang="zh-TW" dirty="0" smtClean="0"/>
              <a:t>,</a:t>
            </a:r>
            <a:r>
              <a:rPr lang="zh-TW" altLang="en-US" dirty="0" smtClean="0"/>
              <a:t>蔥</a:t>
            </a:r>
            <a:r>
              <a:rPr lang="en-US" altLang="zh-TW" dirty="0" smtClean="0"/>
              <a:t>…)</a:t>
            </a:r>
          </a:p>
          <a:p>
            <a:pPr marL="182880" lvl="1"/>
            <a:r>
              <a:rPr lang="zh-TW" altLang="en-US" dirty="0" smtClean="0"/>
              <a:t>食材管理</a:t>
            </a:r>
            <a:endParaRPr lang="en-US" altLang="zh-TW" dirty="0" smtClean="0"/>
          </a:p>
          <a:p>
            <a:pPr marL="182880" lvl="1"/>
            <a:r>
              <a:rPr lang="zh-TW" altLang="en-US" dirty="0" smtClean="0"/>
              <a:t>菜單規劃</a:t>
            </a:r>
            <a:endParaRPr lang="en-US" altLang="zh-TW" dirty="0" smtClean="0"/>
          </a:p>
          <a:p>
            <a:pPr marL="0" lvl="1" indent="0">
              <a:buNone/>
            </a:pPr>
            <a:endParaRPr lang="en-US" altLang="zh-TW" dirty="0" smtClean="0"/>
          </a:p>
          <a:p>
            <a:pPr marL="457200" lvl="2"/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D0A0-E4B6-4015-A445-0C5C6E1B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身為一個廚房新手，想嘗試做個炒飯，打開這個系統，輸入炒飯，觀看搜尋出來的製作炒飯影片，學習並實作。</a:t>
            </a:r>
            <a:endParaRPr lang="en-US" altLang="zh-TW" dirty="0" smtClean="0"/>
          </a:p>
          <a:p>
            <a:r>
              <a:rPr lang="zh-TW" altLang="en-US" dirty="0" smtClean="0"/>
              <a:t>身為一個今天想煮飯的人，但不知道今天想煮甚麼，可以使用上面的類別搜尋，找到想做的菜的影片。</a:t>
            </a:r>
            <a:endParaRPr lang="en-US" altLang="zh-TW" dirty="0" smtClean="0"/>
          </a:p>
          <a:p>
            <a:r>
              <a:rPr lang="zh-TW" altLang="en-US" dirty="0" smtClean="0"/>
              <a:t>同樣是想煮飯的人，觀察了冰箱剩餘的食材後，將剩餘的食材輸入進去，可以知道有哪些菜是可以用這些剩餘的食材完成的。</a:t>
            </a:r>
            <a:endParaRPr lang="en-US" altLang="zh-TW" dirty="0" smtClean="0"/>
          </a:p>
          <a:p>
            <a:r>
              <a:rPr lang="zh-TW" altLang="en-US" dirty="0" smtClean="0"/>
              <a:t>身為一個有冰箱的人，在你買完菜後，將其輸入到系統，他會在菜快要過期前提醒你即將過期。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9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70558"/>
              </p:ext>
            </p:extLst>
          </p:nvPr>
        </p:nvGraphicFramePr>
        <p:xfrm>
          <a:off x="250824" y="1709928"/>
          <a:ext cx="8642351" cy="4020711"/>
        </p:xfrm>
        <a:graphic>
          <a:graphicData uri="http://schemas.openxmlformats.org/drawingml/2006/table">
            <a:tbl>
              <a:tblPr/>
              <a:tblGrid>
                <a:gridCol w="482020">
                  <a:extLst>
                    <a:ext uri="{9D8B030D-6E8A-4147-A177-3AD203B41FA5}">
                      <a16:colId xmlns:a16="http://schemas.microsoft.com/office/drawing/2014/main" val="4108110918"/>
                    </a:ext>
                  </a:extLst>
                </a:gridCol>
                <a:gridCol w="2274141">
                  <a:extLst>
                    <a:ext uri="{9D8B030D-6E8A-4147-A177-3AD203B41FA5}">
                      <a16:colId xmlns:a16="http://schemas.microsoft.com/office/drawing/2014/main" val="2977196894"/>
                    </a:ext>
                  </a:extLst>
                </a:gridCol>
                <a:gridCol w="2447172">
                  <a:extLst>
                    <a:ext uri="{9D8B030D-6E8A-4147-A177-3AD203B41FA5}">
                      <a16:colId xmlns:a16="http://schemas.microsoft.com/office/drawing/2014/main" val="1228188667"/>
                    </a:ext>
                  </a:extLst>
                </a:gridCol>
                <a:gridCol w="2214685">
                  <a:extLst>
                    <a:ext uri="{9D8B030D-6E8A-4147-A177-3AD203B41FA5}">
                      <a16:colId xmlns:a16="http://schemas.microsoft.com/office/drawing/2014/main" val="3237566104"/>
                    </a:ext>
                  </a:extLst>
                </a:gridCol>
                <a:gridCol w="1224333">
                  <a:extLst>
                    <a:ext uri="{9D8B030D-6E8A-4147-A177-3AD203B41FA5}">
                      <a16:colId xmlns:a16="http://schemas.microsoft.com/office/drawing/2014/main" val="870508543"/>
                    </a:ext>
                  </a:extLst>
                </a:gridCol>
              </a:tblGrid>
              <a:tr h="29372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編號</a:t>
                      </a:r>
                      <a:endParaRPr lang="en-US" sz="12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待辦項目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備註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如何測試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預估工時</a:t>
                      </a:r>
                      <a:r>
                        <a:rPr lang="en-US" altLang="zh-TW" sz="1400" b="1" i="0" u="none" strike="noStrike" dirty="0" smtClean="0">
                          <a:latin typeface="Arial"/>
                        </a:rPr>
                        <a:t/>
                      </a:r>
                      <a:br>
                        <a:rPr lang="en-US" altLang="zh-TW" sz="1400" b="1" i="0" u="none" strike="noStrike" dirty="0" smtClean="0">
                          <a:latin typeface="Arial"/>
                        </a:rPr>
                      </a:br>
                      <a:r>
                        <a:rPr lang="en-US" altLang="zh-TW" sz="1400" b="1" i="0" u="none" strike="noStrike" dirty="0" smtClean="0">
                          <a:latin typeface="Arial"/>
                        </a:rPr>
                        <a:t>(</a:t>
                      </a:r>
                      <a:r>
                        <a:rPr lang="zh-TW" altLang="en-US" sz="1400" b="1" i="0" u="none" strike="noStrike" dirty="0" smtClean="0">
                          <a:latin typeface="Arial"/>
                        </a:rPr>
                        <a:t>人天</a:t>
                      </a:r>
                      <a:r>
                        <a:rPr lang="en-US" altLang="zh-TW" sz="1400" b="1" i="0" u="none" strike="noStrike" dirty="0" smtClean="0">
                          <a:latin typeface="Arial"/>
                        </a:rPr>
                        <a:t>)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8404"/>
                  </a:ext>
                </a:extLst>
              </a:tr>
              <a:tr h="9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latin typeface="細明體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身為一個廚房新手，想嘗試做個炒飯，打開這個系統，輸入炒飯，觀看搜尋出來的製作炒飯影片，學習並實作。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不須登入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使用者打開此網頁，搜尋炒飯，會有很多個關於炒飯的影片，使用者任選一個進行觀看，學習並實作。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30012"/>
                  </a:ext>
                </a:extLst>
              </a:tr>
              <a:tr h="121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latin typeface="細明體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身為一個今天想煮飯的人，但不知道今天想煮甚麼，可以使用上面的類別搜尋，找到想做的菜的影片。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不須登入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使用者打開此網頁，在搜尋欄下面會有預設類別搜尋，點進去後，會出現相對應的影片供參考實作。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25828"/>
                  </a:ext>
                </a:extLst>
              </a:tr>
              <a:tr h="1399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latin typeface="細明體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同樣是想煮飯的人，觀察了冰箱剩餘的食材後，將剩餘的食材輸入進去，可以知道有哪些菜是可以用這些剩餘的食材完成的。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不須登入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使用者打開此網頁，在食材搜尋欄輸入食材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(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空格分開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)</a:t>
                      </a:r>
                    </a:p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，會出現能用這些食材做的對應的菜的影片供參考實作</a:t>
                      </a:r>
                      <a:endParaRPr lang="en-US" altLang="zh-TW" sz="1400" b="0" i="0" u="none" strike="noStrike" dirty="0" smtClean="0">
                        <a:latin typeface="細明體"/>
                      </a:endParaRPr>
                    </a:p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82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使用者角度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50039"/>
              </p:ext>
            </p:extLst>
          </p:nvPr>
        </p:nvGraphicFramePr>
        <p:xfrm>
          <a:off x="250824" y="1709928"/>
          <a:ext cx="8642351" cy="2621199"/>
        </p:xfrm>
        <a:graphic>
          <a:graphicData uri="http://schemas.openxmlformats.org/drawingml/2006/table">
            <a:tbl>
              <a:tblPr/>
              <a:tblGrid>
                <a:gridCol w="482020">
                  <a:extLst>
                    <a:ext uri="{9D8B030D-6E8A-4147-A177-3AD203B41FA5}">
                      <a16:colId xmlns:a16="http://schemas.microsoft.com/office/drawing/2014/main" val="4108110918"/>
                    </a:ext>
                  </a:extLst>
                </a:gridCol>
                <a:gridCol w="2274141">
                  <a:extLst>
                    <a:ext uri="{9D8B030D-6E8A-4147-A177-3AD203B41FA5}">
                      <a16:colId xmlns:a16="http://schemas.microsoft.com/office/drawing/2014/main" val="2977196894"/>
                    </a:ext>
                  </a:extLst>
                </a:gridCol>
                <a:gridCol w="2447172">
                  <a:extLst>
                    <a:ext uri="{9D8B030D-6E8A-4147-A177-3AD203B41FA5}">
                      <a16:colId xmlns:a16="http://schemas.microsoft.com/office/drawing/2014/main" val="1228188667"/>
                    </a:ext>
                  </a:extLst>
                </a:gridCol>
                <a:gridCol w="2214685">
                  <a:extLst>
                    <a:ext uri="{9D8B030D-6E8A-4147-A177-3AD203B41FA5}">
                      <a16:colId xmlns:a16="http://schemas.microsoft.com/office/drawing/2014/main" val="3237566104"/>
                    </a:ext>
                  </a:extLst>
                </a:gridCol>
                <a:gridCol w="1224333">
                  <a:extLst>
                    <a:ext uri="{9D8B030D-6E8A-4147-A177-3AD203B41FA5}">
                      <a16:colId xmlns:a16="http://schemas.microsoft.com/office/drawing/2014/main" val="870508543"/>
                    </a:ext>
                  </a:extLst>
                </a:gridCol>
              </a:tblGrid>
              <a:tr h="29372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編號</a:t>
                      </a:r>
                      <a:endParaRPr lang="en-US" sz="1200" b="0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待辦項目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備註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如何測試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 smtClean="0">
                          <a:latin typeface="Arial"/>
                        </a:rPr>
                        <a:t>預估工時</a:t>
                      </a:r>
                      <a:r>
                        <a:rPr lang="en-US" altLang="zh-TW" sz="1400" b="1" i="0" u="none" strike="noStrike" dirty="0" smtClean="0">
                          <a:latin typeface="Arial"/>
                        </a:rPr>
                        <a:t/>
                      </a:r>
                      <a:br>
                        <a:rPr lang="en-US" altLang="zh-TW" sz="1400" b="1" i="0" u="none" strike="noStrike" dirty="0" smtClean="0">
                          <a:latin typeface="Arial"/>
                        </a:rPr>
                      </a:br>
                      <a:r>
                        <a:rPr lang="en-US" altLang="zh-TW" sz="1400" b="1" i="0" u="none" strike="noStrike" dirty="0" smtClean="0">
                          <a:latin typeface="Arial"/>
                        </a:rPr>
                        <a:t>(</a:t>
                      </a:r>
                      <a:r>
                        <a:rPr lang="zh-TW" altLang="en-US" sz="1400" b="1" i="0" u="none" strike="noStrike" dirty="0" smtClean="0">
                          <a:latin typeface="Arial"/>
                        </a:rPr>
                        <a:t>人天</a:t>
                      </a:r>
                      <a:r>
                        <a:rPr lang="en-US" altLang="zh-TW" sz="1400" b="1" i="0" u="none" strike="noStrike" dirty="0" smtClean="0">
                          <a:latin typeface="Arial"/>
                        </a:rPr>
                        <a:t>)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48404"/>
                  </a:ext>
                </a:extLst>
              </a:tr>
              <a:tr h="9753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4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使用者購買食材後，將其登錄在自己帳號下的資料庫，依照每次消耗的量去做增減，另外會顯示食材的剩餘期限。  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註冊之後，將食材登錄至資料庫內，依照每次消耗的量做增減。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930012"/>
                  </a:ext>
                </a:extLst>
              </a:tr>
              <a:tr h="12191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5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一個完全懶得想的人，只需按下一個</a:t>
                      </a:r>
                      <a:r>
                        <a:rPr lang="en-US" altLang="zh-TW" sz="1400" dirty="0" smtClean="0"/>
                        <a:t>random</a:t>
                      </a:r>
                      <a:r>
                        <a:rPr lang="zh-TW" altLang="en-US" sz="1400" dirty="0" smtClean="0"/>
                        <a:t>鈕，跟設定需要的量，系統就會自動生成，同時也會將所需食材製作成購物清單。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不須登入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使用者打開此網頁，設定好需要幾餐，按下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random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鈕，系統會自動隨機生成，並規劃好你的購物清單。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2582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54269"/>
              </p:ext>
            </p:extLst>
          </p:nvPr>
        </p:nvGraphicFramePr>
        <p:xfrm>
          <a:off x="250824" y="4331127"/>
          <a:ext cx="8642351" cy="1399512"/>
        </p:xfrm>
        <a:graphic>
          <a:graphicData uri="http://schemas.openxmlformats.org/drawingml/2006/table">
            <a:tbl>
              <a:tblPr/>
              <a:tblGrid>
                <a:gridCol w="482020">
                  <a:extLst>
                    <a:ext uri="{9D8B030D-6E8A-4147-A177-3AD203B41FA5}">
                      <a16:colId xmlns:a16="http://schemas.microsoft.com/office/drawing/2014/main" val="2991262576"/>
                    </a:ext>
                  </a:extLst>
                </a:gridCol>
                <a:gridCol w="2274141">
                  <a:extLst>
                    <a:ext uri="{9D8B030D-6E8A-4147-A177-3AD203B41FA5}">
                      <a16:colId xmlns:a16="http://schemas.microsoft.com/office/drawing/2014/main" val="2967848314"/>
                    </a:ext>
                  </a:extLst>
                </a:gridCol>
                <a:gridCol w="2447172">
                  <a:extLst>
                    <a:ext uri="{9D8B030D-6E8A-4147-A177-3AD203B41FA5}">
                      <a16:colId xmlns:a16="http://schemas.microsoft.com/office/drawing/2014/main" val="3135001007"/>
                    </a:ext>
                  </a:extLst>
                </a:gridCol>
                <a:gridCol w="2214685">
                  <a:extLst>
                    <a:ext uri="{9D8B030D-6E8A-4147-A177-3AD203B41FA5}">
                      <a16:colId xmlns:a16="http://schemas.microsoft.com/office/drawing/2014/main" val="3292616917"/>
                    </a:ext>
                  </a:extLst>
                </a:gridCol>
                <a:gridCol w="1224333">
                  <a:extLst>
                    <a:ext uri="{9D8B030D-6E8A-4147-A177-3AD203B41FA5}">
                      <a16:colId xmlns:a16="http://schemas.microsoft.com/office/drawing/2014/main" val="3126454097"/>
                    </a:ext>
                  </a:extLst>
                </a:gridCol>
              </a:tblGrid>
              <a:tr h="13995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6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今天使用者偶然逛到這個網站，想使用看看這個網站的服務，他現在要註冊並登入帳號。</a:t>
                      </a:r>
                      <a:endParaRPr lang="en-US" altLang="zh-TW" sz="14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須登入</a:t>
                      </a:r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/</a:t>
                      </a:r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註冊。</a:t>
                      </a:r>
                      <a:endParaRPr lang="zh-TW" altLang="en-US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使用者打開此網頁，進入註冊頁面，輸入他的帳號密碼後，完成註冊。</a:t>
                      </a:r>
                      <a:endParaRPr lang="en-US" altLang="zh-TW" sz="1400" b="0" i="0" u="none" strike="noStrike" dirty="0" smtClean="0">
                        <a:latin typeface="細明體"/>
                      </a:endParaRPr>
                    </a:p>
                    <a:p>
                      <a:pPr algn="l" fontAlgn="ctr"/>
                      <a:r>
                        <a:rPr lang="zh-TW" altLang="en-US" sz="1400" b="0" i="0" u="none" strike="noStrike" dirty="0" smtClean="0">
                          <a:latin typeface="細明體"/>
                        </a:rPr>
                        <a:t>使用者回到此網站，根據註冊的帳號密碼輸入，完成登入。</a:t>
                      </a:r>
                      <a:endParaRPr lang="en-US" altLang="zh-TW" sz="1400" b="0" i="0" u="none" strike="noStrike" dirty="0" smtClean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latin typeface="細明體"/>
                        </a:rPr>
                        <a:t>7</a:t>
                      </a:r>
                      <a:endParaRPr lang="en-US" altLang="zh-TW" sz="1400" b="0" i="0" u="none" strike="noStrike" dirty="0">
                        <a:latin typeface="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預期使用者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想煮飯的人</a:t>
            </a:r>
            <a:endParaRPr lang="en-US" altLang="zh-TW" dirty="0" smtClean="0"/>
          </a:p>
          <a:p>
            <a:r>
              <a:rPr lang="zh-TW" altLang="en-US" dirty="0" smtClean="0"/>
              <a:t>不想出門的人</a:t>
            </a:r>
            <a:endParaRPr lang="en-US" altLang="zh-TW" dirty="0" smtClean="0"/>
          </a:p>
          <a:p>
            <a:r>
              <a:rPr lang="zh-TW" altLang="en-US" dirty="0" smtClean="0"/>
              <a:t>容易讓食物放太久壞掉的人</a:t>
            </a:r>
            <a:endParaRPr lang="en-US" altLang="zh-TW" dirty="0" smtClean="0"/>
          </a:p>
          <a:p>
            <a:r>
              <a:rPr lang="zh-TW" altLang="en-US" dirty="0" smtClean="0"/>
              <a:t>不知道要煮什麼菜的人</a:t>
            </a:r>
            <a:endParaRPr lang="zh-TW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1AF12-CDE6-4CB4-83B7-B43B9562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8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如何吸引使用者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zh-TW" altLang="en-US" dirty="0" smtClean="0"/>
              <a:t>、簡潔介面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zh-TW" altLang="en-US" dirty="0" smtClean="0"/>
              <a:t>、直覺化操作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zh-TW" altLang="en-US" dirty="0" smtClean="0"/>
              <a:t>、節省使用者時間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</a:t>
            </a:r>
            <a:r>
              <a:rPr lang="zh-TW" altLang="en-US" dirty="0" smtClean="0"/>
              <a:t>、統合各大網站的資料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5</a:t>
            </a:r>
            <a:r>
              <a:rPr lang="zh-TW" altLang="en-US" smtClean="0"/>
              <a:t>、輕鬆</a:t>
            </a:r>
            <a:r>
              <a:rPr lang="zh-TW" altLang="en-US" dirty="0" smtClean="0"/>
              <a:t>管理食材</a:t>
            </a:r>
            <a:endParaRPr lang="en-US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D13A7-A0CA-42C1-9B93-D72549F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4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與其他</a:t>
            </a:r>
            <a:r>
              <a:rPr lang="zh-TW" altLang="en-US"/>
              <a:t>類似系統的</a:t>
            </a:r>
            <a:r>
              <a:rPr lang="zh-TW" altLang="en-US" dirty="0"/>
              <a:t>差異</a:t>
            </a:r>
          </a:p>
        </p:txBody>
      </p:sp>
      <p:graphicFrame>
        <p:nvGraphicFramePr>
          <p:cNvPr id="4" name="Shape 64"/>
          <p:cNvGraphicFramePr/>
          <p:nvPr>
            <p:extLst>
              <p:ext uri="{D42A27DB-BD31-4B8C-83A1-F6EECF244321}">
                <p14:modId xmlns:p14="http://schemas.microsoft.com/office/powerpoint/2010/main" val="933369990"/>
              </p:ext>
            </p:extLst>
          </p:nvPr>
        </p:nvGraphicFramePr>
        <p:xfrm>
          <a:off x="323529" y="2474150"/>
          <a:ext cx="8352927" cy="256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3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搜尋食譜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自動規劃菜單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食材管理</a:t>
                      </a: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ours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sz="3000" dirty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愛廚藝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dirty="0" smtClean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30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TW" altLang="en-US" sz="3000" dirty="0" smtClean="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楊桃美食網</a:t>
                      </a:r>
                      <a:endParaRPr lang="zh-TW" sz="3000" dirty="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r>
                        <a:rPr lang="zh-TW" sz="3000" dirty="0">
                          <a:solidFill>
                            <a:schemeClr val="dk1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✔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3000" dirty="0" smtClean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36666"/>
                        <a:buFont typeface="Arial"/>
                        <a:buNone/>
                      </a:pPr>
                      <a:endParaRPr lang="zh-TW" sz="3000" dirty="0">
                        <a:solidFill>
                          <a:schemeClr val="dk1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F783-A5B6-4DAE-AEBB-6488D1BC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E194-A304-4310-8966-8634EC6287E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5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810</TotalTime>
  <Words>913</Words>
  <Application>Microsoft Office PowerPoint</Application>
  <PresentationFormat>如螢幕大小 (4:3)</PresentationFormat>
  <Paragraphs>167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細明體</vt:lpstr>
      <vt:lpstr>新細明體</vt:lpstr>
      <vt:lpstr>Arial</vt:lpstr>
      <vt:lpstr>Calibri</vt:lpstr>
      <vt:lpstr>Times New Roman</vt:lpstr>
      <vt:lpstr>微軟正黑體</vt:lpstr>
      <vt:lpstr>微軟正黑體</vt:lpstr>
      <vt:lpstr>標楷體</vt:lpstr>
      <vt:lpstr>清晰度</vt:lpstr>
      <vt:lpstr>高等軟體工程 第一次報告</vt:lpstr>
      <vt:lpstr>系統理念</vt:lpstr>
      <vt:lpstr>主要功能</vt:lpstr>
      <vt:lpstr>主要功能—使用者角度</vt:lpstr>
      <vt:lpstr>主要功能—使用者角度</vt:lpstr>
      <vt:lpstr>主要功能—使用者角度</vt:lpstr>
      <vt:lpstr>預期使用者</vt:lpstr>
      <vt:lpstr>如何吸引使用者</vt:lpstr>
      <vt:lpstr>與其他類似系統的差異</vt:lpstr>
      <vt:lpstr>資料流程分析</vt:lpstr>
      <vt:lpstr>實體關連分析</vt:lpstr>
      <vt:lpstr>擴充實體關連分析</vt:lpstr>
      <vt:lpstr>狀態行為分析</vt:lpstr>
      <vt:lpstr>企業流程分析</vt:lpstr>
      <vt:lpstr>企業流程分析</vt:lpstr>
      <vt:lpstr>UI-一般人首頁</vt:lpstr>
      <vt:lpstr>UI-登入者首頁</vt:lpstr>
      <vt:lpstr>UI-冰箱</vt:lpstr>
      <vt:lpstr>UI-推薦菜單</vt:lpstr>
      <vt:lpstr>UI-登入頁面</vt:lpstr>
      <vt:lpstr>UI-註冊頁面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第一次報告</dc:title>
  <dc:creator>sammy</dc:creator>
  <cp:lastModifiedBy>user</cp:lastModifiedBy>
  <cp:revision>47</cp:revision>
  <dcterms:created xsi:type="dcterms:W3CDTF">2017-10-31T07:53:25Z</dcterms:created>
  <dcterms:modified xsi:type="dcterms:W3CDTF">2020-10-27T12:46:25Z</dcterms:modified>
</cp:coreProperties>
</file>