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1N0IgR9YBIhNx4TTBkYhow&amp;r=0&amp;pid=OfficeInsert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7" r:id="rId3"/>
    <p:sldId id="316" r:id="rId4"/>
    <p:sldId id="260" r:id="rId5"/>
    <p:sldId id="274" r:id="rId6"/>
    <p:sldId id="275" r:id="rId7"/>
    <p:sldId id="276" r:id="rId8"/>
    <p:sldId id="258" r:id="rId9"/>
    <p:sldId id="262" r:id="rId10"/>
    <p:sldId id="291" r:id="rId11"/>
    <p:sldId id="292" r:id="rId12"/>
    <p:sldId id="290" r:id="rId13"/>
    <p:sldId id="280" r:id="rId14"/>
    <p:sldId id="282" r:id="rId15"/>
    <p:sldId id="283" r:id="rId16"/>
    <p:sldId id="284" r:id="rId17"/>
    <p:sldId id="286" r:id="rId18"/>
    <p:sldId id="287" r:id="rId19"/>
    <p:sldId id="288" r:id="rId20"/>
    <p:sldId id="285" r:id="rId21"/>
    <p:sldId id="293" r:id="rId22"/>
    <p:sldId id="296" r:id="rId23"/>
    <p:sldId id="297" r:id="rId24"/>
    <p:sldId id="294" r:id="rId25"/>
    <p:sldId id="295" r:id="rId26"/>
    <p:sldId id="298" r:id="rId27"/>
    <p:sldId id="299" r:id="rId28"/>
    <p:sldId id="300" r:id="rId29"/>
    <p:sldId id="301" r:id="rId30"/>
    <p:sldId id="268" r:id="rId31"/>
    <p:sldId id="304" r:id="rId32"/>
    <p:sldId id="305" r:id="rId33"/>
    <p:sldId id="306" r:id="rId34"/>
    <p:sldId id="302" r:id="rId35"/>
    <p:sldId id="307" r:id="rId36"/>
    <p:sldId id="303" r:id="rId37"/>
    <p:sldId id="309" r:id="rId38"/>
    <p:sldId id="312" r:id="rId39"/>
    <p:sldId id="26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052"/>
    <a:srgbClr val="A95E34"/>
    <a:srgbClr val="E73A1C"/>
    <a:srgbClr val="FFBE60"/>
    <a:srgbClr val="CB6790"/>
    <a:srgbClr val="18B3C4"/>
    <a:srgbClr val="008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96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CDAB-506D-403E-9BAF-18C310ACC626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0B0D5-06D2-41A7-9B43-A39D71C8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雜湊函式把訊息或資料壓縮成摘要，使得資料量變小，將資料的格式固定下來。</a:t>
            </a:r>
          </a:p>
          <a:p>
            <a:r>
              <a:rPr lang="zh-TW" altLang="en-US" dirty="0"/>
              <a:t>該函式將資料打亂混合，重新建立一個叫做雜湊值（</a:t>
            </a:r>
            <a:r>
              <a:rPr lang="en-US" altLang="zh-TW" dirty="0"/>
              <a:t>hash value)</a:t>
            </a:r>
          </a:p>
          <a:p>
            <a:endParaRPr lang="en-US" altLang="zh-TW" dirty="0"/>
          </a:p>
          <a:p>
            <a:r>
              <a:rPr lang="zh-TW" altLang="en-US" dirty="0"/>
              <a:t>雜湊碰撞 同輸出 不同輸入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0B0D5-06D2-41A7-9B43-A39D71C8874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63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0B0D5-06D2-41A7-9B43-A39D71C8874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8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密碼學 非對稱式加密法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RIPEMD160(SHA256(</a:t>
            </a:r>
            <a:r>
              <a:rPr lang="zh-TW" altLang="en-US" dirty="0"/>
              <a:t>公鑰</a:t>
            </a:r>
            <a:r>
              <a:rPr lang="en-US" altLang="zh-TW" dirty="0"/>
              <a:t>))</a:t>
            </a:r>
          </a:p>
          <a:p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1 </a:t>
            </a:r>
            <a:r>
              <a:rPr lang="zh-TW" altLang="en-US" dirty="0"/>
              <a:t>開頭，透過私鑰就能使用</a:t>
            </a:r>
          </a:p>
          <a:p>
            <a:r>
              <a:rPr lang="zh-TW" altLang="en-US" dirty="0"/>
              <a:t>以</a:t>
            </a:r>
            <a:r>
              <a:rPr lang="en-US" altLang="zh-TW" dirty="0"/>
              <a:t>3 </a:t>
            </a:r>
            <a:r>
              <a:rPr lang="zh-TW" altLang="en-US" dirty="0"/>
              <a:t>開頭的則要透過多個私鑰才能使用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0B0D5-06D2-41A7-9B43-A39D71C8874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11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在上述的五個步驟里只有「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BASE58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編碼」有相應的可逆算法（「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BASE58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解碼」），其他算法都是不可逆的，所以這些數據之間的關係可以表示為：</a:t>
            </a:r>
            <a:br>
              <a:rPr lang="zh-TW" altLang="en-US" dirty="0"/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可以得到上述計算過程中所有的值。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公鑰哈希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錢包地址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可以通過互逆運算進行轉換，所以它們是等價的。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0B0D5-06D2-41A7-9B43-A39D71C8874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0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數位簽章演算法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非對稱式加密法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0B0D5-06D2-41A7-9B43-A39D71C8874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6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交易紀錄在內存池時 是否正確 未被修改過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再來</a:t>
            </a:r>
            <a:endParaRPr lang="en-US" altLang="zh-TW" dirty="0"/>
          </a:p>
          <a:p>
            <a:r>
              <a:rPr lang="zh-TW" altLang="en-US" dirty="0"/>
              <a:t>驗證交易紀錄本身的正確性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0B0D5-06D2-41A7-9B43-A39D71C8874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7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3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0" y="0"/>
            <a:ext cx="69659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3747822" y="5026384"/>
            <a:ext cx="3046678" cy="1620658"/>
          </a:xfrm>
          <a:prstGeom prst="triangle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H="1">
            <a:off x="3771900" y="-76200"/>
            <a:ext cx="4781550" cy="8458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 rot="1738231">
            <a:off x="6450978" y="-1079204"/>
            <a:ext cx="5189648" cy="11823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1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rot="6907040">
            <a:off x="594050" y="1644416"/>
            <a:ext cx="5459838" cy="8752443"/>
          </a:xfrm>
          <a:prstGeom prst="triangle">
            <a:avLst>
              <a:gd name="adj" fmla="val 6762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180975" y="-352425"/>
            <a:ext cx="3657600" cy="4019550"/>
          </a:xfrm>
          <a:prstGeom prst="triangle">
            <a:avLst>
              <a:gd name="adj" fmla="val 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0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    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061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1970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3411071" cy="1140946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defTabSz="457106">
              <a:lnSpc>
                <a:spcPct val="110000"/>
              </a:lnSpc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+mj-ea"/>
              </a:rPr>
              <a:t>MORE THAN TEMPLATE</a:t>
            </a:r>
            <a:b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</a:b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+mj-ea"/>
                <a:cs typeface="微软雅黑"/>
              </a:rPr>
              <a:t>点击此处添加副标题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9155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0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C693-1A42-4FF9-8EA4-0F2719E3A6C1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6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52D0-DEDA-1042-B7DE-D141B8EDA457}" type="datetimeFigureOut">
              <a:rPr kumimoji="1" lang="zh-TW" altLang="en-US" smtClean="0"/>
              <a:t>2018/4/8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7416-C58E-0642-8EF6-C94497AC6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50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40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>
                <a:solidFill>
                  <a:srgbClr val="1E2D43">
                    <a:tint val="75000"/>
                  </a:srgbClr>
                </a:solidFill>
              </a:rPr>
              <a:pPr/>
              <a:t>4/8/2018</a:t>
            </a:fld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srgbClr val="1E2D4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0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3412"/>
            <a:ext cx="12192000" cy="812482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rot="18799330">
            <a:off x="1548955" y="1152525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3919272" y="5026384"/>
            <a:ext cx="3046678" cy="1620658"/>
          </a:xfrm>
          <a:prstGeom prst="triangle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C693-1A42-4FF9-8EA4-0F2719E3A6C1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4BD8-2681-4B37-A633-D05907BB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91" r:id="rId5"/>
    <p:sldLayoutId id="214748369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fld id="{68C2560D-EC28-3B41-86E8-18F1CE0113B4}" type="datetimeFigureOut">
              <a:rPr lang="en-US" smtClean="0">
                <a:solidFill>
                  <a:srgbClr val="1E2D43">
                    <a:tint val="75000"/>
                  </a:srgbClr>
                </a:solidFill>
              </a:rPr>
              <a:pPr defTabSz="609555"/>
              <a:t>4/8/2018</a:t>
            </a:fld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fld id="{2066355A-084C-D24E-9AD2-7E4FC41EA627}" type="slidenum">
              <a:rPr lang="en-US" smtClean="0">
                <a:solidFill>
                  <a:srgbClr val="1E2D43">
                    <a:tint val="75000"/>
                  </a:srgbClr>
                </a:solidFill>
              </a:rPr>
              <a:pPr defTabSz="609555"/>
              <a:t>‹#›</a:t>
            </a:fld>
            <a:endParaRPr lang="en-US" dirty="0">
              <a:solidFill>
                <a:srgbClr val="1E2D4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3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89" r:id="rId7"/>
    <p:sldLayoutId id="2147483690" r:id="rId8"/>
  </p:sldLayoutIdLst>
  <p:txStyles>
    <p:titleStyle>
      <a:lvl1pPr algn="ctr" defTabSz="60955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7" indent="-457167" algn="l" defTabSz="60955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60955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60955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60955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infobyip.com/hashcalculator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ning.btcfans.com/difficulty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itcoin_Digital_Currency_Logo.png" TargetMode="External"/><Relationship Id="rId2" Type="http://schemas.openxmlformats.org/officeDocument/2006/relationships/image" Target="../media/image9.png&amp;ehk=1N0IgR9YBIhNx4TTBkYhow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20054643" flipH="1" flipV="1">
            <a:off x="-1162270" y="2482450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70300" y="3278642"/>
            <a:ext cx="4684927" cy="191802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defTabSz="609555">
              <a:lnSpc>
                <a:spcPct val="80000"/>
              </a:lnSpc>
            </a:pPr>
            <a:r>
              <a:rPr kumimoji="1" lang="zh-TW" altLang="en-US" sz="7200" b="1" dirty="0">
                <a:solidFill>
                  <a:schemeClr val="bg1"/>
                </a:solidFill>
              </a:rPr>
              <a:t>區塊鏈</a:t>
            </a:r>
            <a:endParaRPr kumimoji="1" lang="en-US" altLang="zh-TW" sz="7200" b="1" dirty="0">
              <a:solidFill>
                <a:schemeClr val="bg1"/>
              </a:solidFill>
            </a:endParaRPr>
          </a:p>
          <a:p>
            <a:pPr defTabSz="609555">
              <a:lnSpc>
                <a:spcPct val="80000"/>
              </a:lnSpc>
            </a:pPr>
            <a:r>
              <a:rPr kumimoji="1" lang="en-US" altLang="zh-TW" sz="7200" b="1" dirty="0">
                <a:solidFill>
                  <a:schemeClr val="bg1"/>
                </a:solidFill>
              </a:rPr>
              <a:t>Block Chain</a:t>
            </a:r>
          </a:p>
        </p:txBody>
      </p:sp>
    </p:spTree>
    <p:extLst>
      <p:ext uri="{BB962C8B-B14F-4D97-AF65-F5344CB8AC3E}">
        <p14:creationId xmlns:p14="http://schemas.microsoft.com/office/powerpoint/2010/main" val="40675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E621D65D-EDFB-4174-95D8-F67DEF80B664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3C4C947F-3F13-4741-8CED-7B124C00FF10}"/>
              </a:ext>
            </a:extLst>
          </p:cNvPr>
          <p:cNvSpPr txBox="1"/>
          <p:nvPr/>
        </p:nvSpPr>
        <p:spPr>
          <a:xfrm>
            <a:off x="119765" y="389381"/>
            <a:ext cx="6182561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P2P</a:t>
            </a: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網路架構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050" name="Picture 2" descr="ãP2Pãçåçæå°çµæ">
            <a:extLst>
              <a:ext uri="{FF2B5EF4-FFF2-40B4-BE49-F238E27FC236}">
                <a16:creationId xmlns:a16="http://schemas.microsoft.com/office/drawing/2014/main" id="{AB9BFAA5-E71C-4801-B474-B9A8CEE6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8" y="1577412"/>
            <a:ext cx="7369804" cy="41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13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44" y="0"/>
            <a:ext cx="10297056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1894944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799330">
            <a:off x="1422346" y="1363484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778752" y="5237342"/>
            <a:ext cx="3046678" cy="1620658"/>
          </a:xfrm>
          <a:prstGeom prst="triangle">
            <a:avLst>
              <a:gd name="adj" fmla="val 42854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56746" y="312654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TW" altLang="en-US" sz="4000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區塊鏈系統架構</a:t>
            </a:r>
            <a:endParaRPr lang="zh-CN" altLang="en-US" sz="4000" dirty="0"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88933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82D616B-1E8F-4F65-A83F-33AA112C401E}"/>
              </a:ext>
            </a:extLst>
          </p:cNvPr>
          <p:cNvSpPr/>
          <p:nvPr/>
        </p:nvSpPr>
        <p:spPr>
          <a:xfrm>
            <a:off x="1179341" y="2160122"/>
            <a:ext cx="1885071" cy="114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創始區塊 </a:t>
            </a:r>
            <a:r>
              <a:rPr lang="en-US" altLang="zh-TW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#0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8CA7F4-11F4-43FC-8051-3E7B5741D9B3}"/>
              </a:ext>
            </a:extLst>
          </p:cNvPr>
          <p:cNvSpPr/>
          <p:nvPr/>
        </p:nvSpPr>
        <p:spPr>
          <a:xfrm>
            <a:off x="3509130" y="2160122"/>
            <a:ext cx="1885071" cy="114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區塊 </a:t>
            </a:r>
            <a:r>
              <a:rPr lang="en-US" altLang="zh-TW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#1</a:t>
            </a:r>
            <a:endParaRPr lang="zh-TW" altLang="en-US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6561C9-17B0-4567-8244-774254940188}"/>
              </a:ext>
            </a:extLst>
          </p:cNvPr>
          <p:cNvSpPr/>
          <p:nvPr/>
        </p:nvSpPr>
        <p:spPr>
          <a:xfrm>
            <a:off x="7891912" y="2155569"/>
            <a:ext cx="1885071" cy="114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區塊 </a:t>
            </a:r>
            <a:r>
              <a:rPr lang="en-US" altLang="zh-TW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#3</a:t>
            </a:r>
            <a:endParaRPr lang="zh-TW" altLang="en-US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7F555F-7BDB-4516-A286-EC7D192A427F}"/>
              </a:ext>
            </a:extLst>
          </p:cNvPr>
          <p:cNvSpPr/>
          <p:nvPr/>
        </p:nvSpPr>
        <p:spPr>
          <a:xfrm>
            <a:off x="5700521" y="2160122"/>
            <a:ext cx="1885071" cy="114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區塊 </a:t>
            </a:r>
            <a:r>
              <a:rPr lang="en-US" altLang="zh-TW" b="1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#2</a:t>
            </a:r>
            <a:endParaRPr lang="zh-TW" altLang="en-US" b="1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5FB80E6-1C08-49A0-9511-FBD8503F1026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2">
            <a:extLst>
              <a:ext uri="{FF2B5EF4-FFF2-40B4-BE49-F238E27FC236}">
                <a16:creationId xmlns:a16="http://schemas.microsoft.com/office/drawing/2014/main" id="{7E3C28AD-78F8-4E5E-8DCA-CFBF51B77AFD}"/>
              </a:ext>
            </a:extLst>
          </p:cNvPr>
          <p:cNvSpPr txBox="1"/>
          <p:nvPr/>
        </p:nvSpPr>
        <p:spPr>
          <a:xfrm>
            <a:off x="119765" y="389380"/>
            <a:ext cx="3052309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區塊鏈架構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B6BFA89-802F-4E2E-96FE-61768DE8CF1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064412" y="2730595"/>
            <a:ext cx="444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5AE7E69-D9A3-414D-9F8D-AAD69920E65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94201" y="2730595"/>
            <a:ext cx="306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9FD757D-1BA6-48DF-B30F-AE28632D3E79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585592" y="2726042"/>
            <a:ext cx="306320" cy="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62C9F8-BFE1-4831-9BF6-337EBA8697C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776983" y="2726042"/>
            <a:ext cx="65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B47E2099-DED3-4F67-AF6A-365326E31826}"/>
              </a:ext>
            </a:extLst>
          </p:cNvPr>
          <p:cNvSpPr/>
          <p:nvPr/>
        </p:nvSpPr>
        <p:spPr>
          <a:xfrm>
            <a:off x="1015217" y="3905835"/>
            <a:ext cx="5226585" cy="2704018"/>
          </a:xfrm>
          <a:prstGeom prst="wedgeRoundRectCallout">
            <a:avLst>
              <a:gd name="adj1" fmla="val -35074"/>
              <a:gd name="adj2" fmla="val -703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90918B-F0E6-41BE-9351-3C9E6529CA88}"/>
              </a:ext>
            </a:extLst>
          </p:cNvPr>
          <p:cNvSpPr txBox="1"/>
          <p:nvPr/>
        </p:nvSpPr>
        <p:spPr>
          <a:xfrm>
            <a:off x="1179341" y="3996063"/>
            <a:ext cx="4770858" cy="261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上一個區塊</a:t>
            </a:r>
            <a:r>
              <a:rPr lang="en-US" altLang="zh-TW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Hash</a:t>
            </a:r>
            <a:r>
              <a:rPr lang="zh-TW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值</a:t>
            </a:r>
            <a:endParaRPr lang="en-US" altLang="zh-TW" sz="2800" dirty="0">
              <a:latin typeface="Yu Mincho" panose="02020400000000000000" pitchFamily="18" charset="-128"/>
              <a:ea typeface="Yu Mincho" panose="02020400000000000000" pitchFamily="18" charset="-128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Merkle</a:t>
            </a:r>
            <a:r>
              <a:rPr lang="zh-TW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 </a:t>
            </a:r>
            <a:r>
              <a:rPr lang="en-US" altLang="zh-TW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Root(</a:t>
            </a:r>
            <a:r>
              <a:rPr lang="zh-TW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交易紀錄</a:t>
            </a:r>
            <a:r>
              <a:rPr lang="en-US" altLang="zh-TW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Nonce(</a:t>
            </a:r>
            <a:r>
              <a:rPr lang="zh-TW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隨機值</a:t>
            </a:r>
            <a:r>
              <a:rPr lang="en-US" altLang="zh-TW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Aharoni" panose="02010803020104030203" pitchFamily="2" charset="-79"/>
              </a:rPr>
              <a:t>時間戳</a:t>
            </a:r>
            <a:endParaRPr lang="en-US" altLang="zh-TW" sz="2800" dirty="0">
              <a:latin typeface="Yu Mincho" panose="02020400000000000000" pitchFamily="18" charset="-128"/>
              <a:ea typeface="Yu Mincho" panose="02020400000000000000" pitchFamily="18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747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5FB80E6-1C08-49A0-9511-FBD8503F1026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2">
            <a:extLst>
              <a:ext uri="{FF2B5EF4-FFF2-40B4-BE49-F238E27FC236}">
                <a16:creationId xmlns:a16="http://schemas.microsoft.com/office/drawing/2014/main" id="{7E3C28AD-78F8-4E5E-8DCA-CFBF51B77AFD}"/>
              </a:ext>
            </a:extLst>
          </p:cNvPr>
          <p:cNvSpPr txBox="1"/>
          <p:nvPr/>
        </p:nvSpPr>
        <p:spPr>
          <a:xfrm>
            <a:off x="119765" y="390374"/>
            <a:ext cx="6182561" cy="720246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Hash function </a:t>
            </a: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雜湊函數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A0AF0D-54F0-4312-97B0-7CC660E66642}"/>
              </a:ext>
            </a:extLst>
          </p:cNvPr>
          <p:cNvSpPr txBox="1"/>
          <p:nvPr/>
        </p:nvSpPr>
        <p:spPr>
          <a:xfrm>
            <a:off x="1991371" y="2744665"/>
            <a:ext cx="6763133" cy="3729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資料量變小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為概念性的函數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SHA-1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SHA-256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Bitcoin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使用單向雜湊函數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不可逆函數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資料同輸入，就會同輸出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B0C3978-5FDA-4747-8DAE-793A74C59629}"/>
              </a:ext>
            </a:extLst>
          </p:cNvPr>
          <p:cNvGrpSpPr/>
          <p:nvPr/>
        </p:nvGrpSpPr>
        <p:grpSpPr>
          <a:xfrm>
            <a:off x="2356713" y="1493450"/>
            <a:ext cx="8034032" cy="1074418"/>
            <a:chOff x="2488060" y="1796421"/>
            <a:chExt cx="8034032" cy="1074418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6D0C65B-880A-4C68-AA51-52AF6908C11E}"/>
                </a:ext>
              </a:extLst>
            </p:cNvPr>
            <p:cNvSpPr txBox="1"/>
            <p:nvPr/>
          </p:nvSpPr>
          <p:spPr>
            <a:xfrm>
              <a:off x="2488060" y="2093934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/>
                <a:t>資料</a:t>
              </a:r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818FB56-EDC4-498C-8738-71719ECE15D7}"/>
                </a:ext>
              </a:extLst>
            </p:cNvPr>
            <p:cNvSpPr/>
            <p:nvPr/>
          </p:nvSpPr>
          <p:spPr>
            <a:xfrm>
              <a:off x="3960005" y="2264897"/>
              <a:ext cx="534552" cy="2331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B38CBE4-87F8-480F-B826-3320E20B9721}"/>
                </a:ext>
              </a:extLst>
            </p:cNvPr>
            <p:cNvSpPr/>
            <p:nvPr/>
          </p:nvSpPr>
          <p:spPr>
            <a:xfrm>
              <a:off x="5068856" y="1796421"/>
              <a:ext cx="1737390" cy="10744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Hash function</a:t>
              </a:r>
              <a:endParaRPr lang="zh-TW" altLang="en-US" dirty="0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47F5C877-0D5A-4CB5-9F1D-85A7163BA748}"/>
                </a:ext>
              </a:extLst>
            </p:cNvPr>
            <p:cNvSpPr/>
            <p:nvPr/>
          </p:nvSpPr>
          <p:spPr>
            <a:xfrm>
              <a:off x="7488528" y="2261896"/>
              <a:ext cx="534552" cy="2331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FDDE7F4-505C-4DD3-841C-32524665102E}"/>
                </a:ext>
              </a:extLst>
            </p:cNvPr>
            <p:cNvSpPr txBox="1"/>
            <p:nvPr/>
          </p:nvSpPr>
          <p:spPr>
            <a:xfrm>
              <a:off x="8522442" y="2106768"/>
              <a:ext cx="19996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/>
                <a:t>Hash value</a:t>
              </a:r>
              <a:endParaRPr lang="zh-TW" altLang="en-US" sz="32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1850C90-FAD7-4029-8E0B-7C56F6CE6D89}"/>
              </a:ext>
            </a:extLst>
          </p:cNvPr>
          <p:cNvSpPr/>
          <p:nvPr/>
        </p:nvSpPr>
        <p:spPr>
          <a:xfrm>
            <a:off x="7450538" y="6205857"/>
            <a:ext cx="4249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https://zh.infobyip.com/hashcalculator.php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94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8E5B635-76F4-4574-94BA-8AF13197146D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42">
            <a:extLst>
              <a:ext uri="{FF2B5EF4-FFF2-40B4-BE49-F238E27FC236}">
                <a16:creationId xmlns:a16="http://schemas.microsoft.com/office/drawing/2014/main" id="{1A8FFE6B-FC10-4D5A-920B-C5FCAD660B64}"/>
              </a:ext>
            </a:extLst>
          </p:cNvPr>
          <p:cNvSpPr txBox="1"/>
          <p:nvPr/>
        </p:nvSpPr>
        <p:spPr>
          <a:xfrm>
            <a:off x="119765" y="390374"/>
            <a:ext cx="6182561" cy="720246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微软雅黑"/>
              </a:rPr>
              <a:t>Merkle Root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3" name="Picture 2" descr="「merkle hash tree bitcoin」的圖片搜尋結果">
            <a:extLst>
              <a:ext uri="{FF2B5EF4-FFF2-40B4-BE49-F238E27FC236}">
                <a16:creationId xmlns:a16="http://schemas.microsoft.com/office/drawing/2014/main" id="{6B1B8D45-C13B-4FE5-88AD-9F3EB1CA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6" y="1500995"/>
            <a:ext cx="114300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6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3192594-E2A6-4A1A-B529-3416BE3297BC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C44FD8D1-3C12-4B1D-A3EA-5973AA68DA79}"/>
              </a:ext>
            </a:extLst>
          </p:cNvPr>
          <p:cNvSpPr txBox="1"/>
          <p:nvPr/>
        </p:nvSpPr>
        <p:spPr>
          <a:xfrm>
            <a:off x="119765" y="390374"/>
            <a:ext cx="6182561" cy="720246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微软雅黑"/>
              </a:rPr>
              <a:t>Hash cash 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3A11708-A187-42A4-B7F7-4A898870A7E7}"/>
              </a:ext>
            </a:extLst>
          </p:cNvPr>
          <p:cNvSpPr txBox="1">
            <a:spLocks/>
          </p:cNvSpPr>
          <p:nvPr/>
        </p:nvSpPr>
        <p:spPr>
          <a:xfrm>
            <a:off x="838200" y="15009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用來運算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工作量證明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的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演算法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(Proof Of Work)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區塊用來產生雜湊值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(Hash value)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         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演算法：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SHA-256( SHA-256(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Header) )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Hash value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條件：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hash 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須符合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difficulty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（難度） 條件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備註：當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hash 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不滿足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difficulty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（難度）條件時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	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就變更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nonce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值後，再重新運算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5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D7CBA75-D080-4C12-B56F-2B88ED7E0B2E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D0C62507-BE2F-4AB4-8F19-43029CF09056}"/>
              </a:ext>
            </a:extLst>
          </p:cNvPr>
          <p:cNvSpPr txBox="1"/>
          <p:nvPr/>
        </p:nvSpPr>
        <p:spPr>
          <a:xfrm>
            <a:off x="119765" y="389381"/>
            <a:ext cx="6182561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難度規則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5EDBA52-9EE7-4284-A35F-61AE6F0BBDF7}"/>
              </a:ext>
            </a:extLst>
          </p:cNvPr>
          <p:cNvSpPr txBox="1">
            <a:spLocks/>
          </p:cNvSpPr>
          <p:nvPr/>
        </p:nvSpPr>
        <p:spPr>
          <a:xfrm>
            <a:off x="771066" y="1569907"/>
            <a:ext cx="10515600" cy="4898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zh-TW" altLang="en-US" dirty="0">
                <a:latin typeface="微軟正黑體" panose="020B0604030504040204" pitchFamily="34" charset="-120"/>
              </a:rPr>
              <a:t>前導零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/>
            <a:endParaRPr lang="en-US" altLang="zh-TW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資料塊標頭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(Block Header)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之雜湊值應小於一定值，必須要恰好落在目標區間之內才算有效，區間越小；機率越低，挖礦的難度越高。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預期難度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分鐘建立一塊</a:t>
            </a:r>
            <a:endParaRPr lang="en-US" altLang="zh-TW" sz="11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如何計算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塊區塊為一個單位運算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週調整一次難度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區塊建立時間減掉第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塊區塊建立時間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10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將難度調簡單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 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&lt;2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將難度調難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51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B0FA519-D149-4C07-AF2E-EB1AE283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913689"/>
            <a:ext cx="8686800" cy="467677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6F671241-28A8-4410-813E-7C0227BB66BB}"/>
              </a:ext>
            </a:extLst>
          </p:cNvPr>
          <p:cNvGrpSpPr/>
          <p:nvPr/>
        </p:nvGrpSpPr>
        <p:grpSpPr>
          <a:xfrm>
            <a:off x="3494293" y="1220264"/>
            <a:ext cx="6753385" cy="5370200"/>
            <a:chOff x="3527467" y="869606"/>
            <a:chExt cx="6753385" cy="5370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724233-C399-41E2-A753-10699FA206A0}"/>
                </a:ext>
              </a:extLst>
            </p:cNvPr>
            <p:cNvSpPr/>
            <p:nvPr/>
          </p:nvSpPr>
          <p:spPr>
            <a:xfrm>
              <a:off x="3930936" y="1563032"/>
              <a:ext cx="1252728" cy="467677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5FFA16B-77EF-41E7-B8BB-67A71D07E49D}"/>
                </a:ext>
              </a:extLst>
            </p:cNvPr>
            <p:cNvSpPr txBox="1"/>
            <p:nvPr/>
          </p:nvSpPr>
          <p:spPr>
            <a:xfrm>
              <a:off x="3527467" y="869606"/>
              <a:ext cx="182614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ea typeface="微軟正黑體" panose="020B0604030504040204" pitchFamily="34" charset="-120"/>
                </a:rPr>
                <a:t>＜１４天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F2BD0D6-F769-45B4-9A2D-E4B53D2950A9}"/>
                </a:ext>
              </a:extLst>
            </p:cNvPr>
            <p:cNvSpPr/>
            <p:nvPr/>
          </p:nvSpPr>
          <p:spPr>
            <a:xfrm>
              <a:off x="9028124" y="1563030"/>
              <a:ext cx="1252728" cy="457419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28EFD3-3EAD-4C6A-9D1E-675D1F9CE904}"/>
                </a:ext>
              </a:extLst>
            </p:cNvPr>
            <p:cNvSpPr txBox="1"/>
            <p:nvPr/>
          </p:nvSpPr>
          <p:spPr>
            <a:xfrm>
              <a:off x="9151786" y="948175"/>
              <a:ext cx="10054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ea typeface="微軟正黑體" panose="020B0604030504040204" pitchFamily="34" charset="-120"/>
                </a:rPr>
                <a:t>＞０</a:t>
              </a:r>
            </a:p>
          </p:txBody>
        </p:sp>
      </p:grp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ECABC6B0-1F49-4E03-BEE6-13D7ECD221CF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2">
            <a:extLst>
              <a:ext uri="{FF2B5EF4-FFF2-40B4-BE49-F238E27FC236}">
                <a16:creationId xmlns:a16="http://schemas.microsoft.com/office/drawing/2014/main" id="{A7DD7D86-9EEA-4F3C-8D0C-50994D5E8991}"/>
              </a:ext>
            </a:extLst>
          </p:cNvPr>
          <p:cNvSpPr txBox="1"/>
          <p:nvPr/>
        </p:nvSpPr>
        <p:spPr>
          <a:xfrm>
            <a:off x="119765" y="389381"/>
            <a:ext cx="6182561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難度範例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1A50A3-598F-4A5B-B5ED-E9F54B959EFB}"/>
              </a:ext>
            </a:extLst>
          </p:cNvPr>
          <p:cNvSpPr/>
          <p:nvPr/>
        </p:nvSpPr>
        <p:spPr>
          <a:xfrm>
            <a:off x="8343746" y="6487886"/>
            <a:ext cx="3977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http://mining.btcfans.com/difficulty.php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45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43700-C531-4AD2-AE85-62038E21DC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長期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        </a:t>
            </a:r>
            <a:r>
              <a:rPr lang="zh-TW" altLang="en-US" dirty="0"/>
              <a:t>挖礦</a:t>
            </a:r>
            <a:r>
              <a:rPr lang="en-US" altLang="zh-TW" dirty="0"/>
              <a:t>(</a:t>
            </a:r>
            <a:r>
              <a:rPr lang="zh-TW" altLang="en-US" dirty="0"/>
              <a:t>建立區塊</a:t>
            </a:r>
            <a:r>
              <a:rPr lang="en-US" altLang="zh-TW" dirty="0"/>
              <a:t>)</a:t>
            </a:r>
            <a:r>
              <a:rPr lang="zh-TW" altLang="en-US" dirty="0"/>
              <a:t>會越來越</a:t>
            </a:r>
            <a:r>
              <a:rPr lang="zh-TW" altLang="en-US" sz="13800" dirty="0"/>
              <a:t>難</a:t>
            </a:r>
            <a:endParaRPr lang="zh-TW" altLang="en-US" sz="5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FC708B0-3319-422E-A731-CFAAAE328291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2">
            <a:extLst>
              <a:ext uri="{FF2B5EF4-FFF2-40B4-BE49-F238E27FC236}">
                <a16:creationId xmlns:a16="http://schemas.microsoft.com/office/drawing/2014/main" id="{16BDE94C-5676-4E68-B481-6E4C7AAA3C58}"/>
              </a:ext>
            </a:extLst>
          </p:cNvPr>
          <p:cNvSpPr txBox="1"/>
          <p:nvPr/>
        </p:nvSpPr>
        <p:spPr>
          <a:xfrm>
            <a:off x="119765" y="389381"/>
            <a:ext cx="6182561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難度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66ACC2-3271-4CA5-AE31-35BB93334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5" r="1166" b="6444"/>
          <a:stretch/>
        </p:blipFill>
        <p:spPr>
          <a:xfrm>
            <a:off x="822959" y="1500996"/>
            <a:ext cx="9165158" cy="42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0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94CAC-7830-47A0-8A28-BF9B00B44F31}"/>
              </a:ext>
            </a:extLst>
          </p:cNvPr>
          <p:cNvSpPr txBox="1">
            <a:spLocks/>
          </p:cNvSpPr>
          <p:nvPr/>
        </p:nvSpPr>
        <p:spPr>
          <a:xfrm>
            <a:off x="771066" y="156990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</a:rPr>
              <a:t>Version </a:t>
            </a:r>
            <a:r>
              <a:rPr lang="zh-TW" altLang="en-US" dirty="0">
                <a:latin typeface="微軟正黑體" panose="020B0604030504040204" pitchFamily="34" charset="-120"/>
              </a:rPr>
              <a:t>（版本號）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</a:rPr>
              <a:t>Previous</a:t>
            </a:r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</a:rPr>
              <a:t>Hash(</a:t>
            </a:r>
            <a:r>
              <a:rPr lang="zh-TW" altLang="en-US" dirty="0">
                <a:latin typeface="微軟正黑體" panose="020B0604030504040204" pitchFamily="34" charset="-120"/>
              </a:rPr>
              <a:t>上一個區塊的雜湊值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</a:rPr>
              <a:t>Merkle Root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</a:rPr>
              <a:t>Timestamp</a:t>
            </a:r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</a:rPr>
              <a:t>時間戳</a:t>
            </a:r>
            <a:r>
              <a:rPr lang="en-US" altLang="zh-TW" dirty="0">
                <a:latin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</a:rPr>
              <a:t>建立區塊的時間</a:t>
            </a:r>
            <a:r>
              <a:rPr lang="en-US" altLang="zh-TW" dirty="0">
                <a:latin typeface="微軟正黑體" panose="020B0604030504040204" pitchFamily="34" charset="-120"/>
              </a:rPr>
              <a:t>))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Difficulty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</a:rPr>
              <a:t>難度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3C7A1604-8595-4F14-9525-B2A3B4B0C446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2">
            <a:extLst>
              <a:ext uri="{FF2B5EF4-FFF2-40B4-BE49-F238E27FC236}">
                <a16:creationId xmlns:a16="http://schemas.microsoft.com/office/drawing/2014/main" id="{0A6DDBE4-56D9-41CC-A984-31E6CACA9C30}"/>
              </a:ext>
            </a:extLst>
          </p:cNvPr>
          <p:cNvSpPr txBox="1"/>
          <p:nvPr/>
        </p:nvSpPr>
        <p:spPr>
          <a:xfrm>
            <a:off x="119765" y="390374"/>
            <a:ext cx="6182561" cy="720246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微软雅黑"/>
              </a:rPr>
              <a:t>Hash cash 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群組 1">
            <a:extLst>
              <a:ext uri="{FF2B5EF4-FFF2-40B4-BE49-F238E27FC236}">
                <a16:creationId xmlns:a16="http://schemas.microsoft.com/office/drawing/2014/main" id="{3C9451A9-00C3-43E8-8311-EE6AD61B4307}"/>
              </a:ext>
            </a:extLst>
          </p:cNvPr>
          <p:cNvGrpSpPr/>
          <p:nvPr/>
        </p:nvGrpSpPr>
        <p:grpSpPr>
          <a:xfrm>
            <a:off x="771066" y="5104179"/>
            <a:ext cx="10974977" cy="948867"/>
            <a:chOff x="871214" y="5184143"/>
            <a:chExt cx="10974977" cy="948867"/>
          </a:xfrm>
        </p:grpSpPr>
        <p:grpSp>
          <p:nvGrpSpPr>
            <p:cNvPr id="7" name="群組 2">
              <a:extLst>
                <a:ext uri="{FF2B5EF4-FFF2-40B4-BE49-F238E27FC236}">
                  <a16:creationId xmlns:a16="http://schemas.microsoft.com/office/drawing/2014/main" id="{E44AEF6D-0364-402F-A5C1-2A3E7DC684CD}"/>
                </a:ext>
              </a:extLst>
            </p:cNvPr>
            <p:cNvGrpSpPr/>
            <p:nvPr/>
          </p:nvGrpSpPr>
          <p:grpSpPr>
            <a:xfrm>
              <a:off x="947414" y="5597430"/>
              <a:ext cx="10898777" cy="535580"/>
              <a:chOff x="953588" y="5329643"/>
              <a:chExt cx="10898777" cy="535580"/>
            </a:xfrm>
          </p:grpSpPr>
          <p:sp>
            <p:nvSpPr>
              <p:cNvPr id="15" name="矩形 35">
                <a:extLst>
                  <a:ext uri="{FF2B5EF4-FFF2-40B4-BE49-F238E27FC236}">
                    <a16:creationId xmlns:a16="http://schemas.microsoft.com/office/drawing/2014/main" id="{7AE06717-6F7A-4E13-8591-E497DD6B546D}"/>
                  </a:ext>
                </a:extLst>
              </p:cNvPr>
              <p:cNvSpPr/>
              <p:nvPr/>
            </p:nvSpPr>
            <p:spPr>
              <a:xfrm>
                <a:off x="953588" y="5329646"/>
                <a:ext cx="10898777" cy="5355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矩形 36">
                <a:extLst>
                  <a:ext uri="{FF2B5EF4-FFF2-40B4-BE49-F238E27FC236}">
                    <a16:creationId xmlns:a16="http://schemas.microsoft.com/office/drawing/2014/main" id="{E8359DF1-52A6-451E-821B-8367C94B19D9}"/>
                  </a:ext>
                </a:extLst>
              </p:cNvPr>
              <p:cNvSpPr/>
              <p:nvPr/>
            </p:nvSpPr>
            <p:spPr>
              <a:xfrm>
                <a:off x="953588" y="5329646"/>
                <a:ext cx="496389" cy="53557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矩形 37">
                <a:extLst>
                  <a:ext uri="{FF2B5EF4-FFF2-40B4-BE49-F238E27FC236}">
                    <a16:creationId xmlns:a16="http://schemas.microsoft.com/office/drawing/2014/main" id="{F2CC6A07-AF6D-49BE-A6D4-180B7CD2F09F}"/>
                  </a:ext>
                </a:extLst>
              </p:cNvPr>
              <p:cNvSpPr/>
              <p:nvPr/>
            </p:nvSpPr>
            <p:spPr>
              <a:xfrm>
                <a:off x="1452154" y="5329645"/>
                <a:ext cx="3067595" cy="53557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32</a:t>
                </a:r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38">
                <a:extLst>
                  <a:ext uri="{FF2B5EF4-FFF2-40B4-BE49-F238E27FC236}">
                    <a16:creationId xmlns:a16="http://schemas.microsoft.com/office/drawing/2014/main" id="{AEB65A82-169D-442C-81FA-60B7259CD0CD}"/>
                  </a:ext>
                </a:extLst>
              </p:cNvPr>
              <p:cNvSpPr/>
              <p:nvPr/>
            </p:nvSpPr>
            <p:spPr>
              <a:xfrm>
                <a:off x="4519750" y="5329644"/>
                <a:ext cx="3311792" cy="5355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32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矩形 40">
                <a:extLst>
                  <a:ext uri="{FF2B5EF4-FFF2-40B4-BE49-F238E27FC236}">
                    <a16:creationId xmlns:a16="http://schemas.microsoft.com/office/drawing/2014/main" id="{F3254050-8A07-473C-A5C2-865C738E51A5}"/>
                  </a:ext>
                </a:extLst>
              </p:cNvPr>
              <p:cNvSpPr/>
              <p:nvPr/>
            </p:nvSpPr>
            <p:spPr>
              <a:xfrm>
                <a:off x="7837716" y="5329646"/>
                <a:ext cx="496389" cy="5355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41">
                <a:extLst>
                  <a:ext uri="{FF2B5EF4-FFF2-40B4-BE49-F238E27FC236}">
                    <a16:creationId xmlns:a16="http://schemas.microsoft.com/office/drawing/2014/main" id="{B5CF248C-2C03-4FED-A521-CC6472297924}"/>
                  </a:ext>
                </a:extLst>
              </p:cNvPr>
              <p:cNvSpPr/>
              <p:nvPr/>
            </p:nvSpPr>
            <p:spPr>
              <a:xfrm>
                <a:off x="8332106" y="5329643"/>
                <a:ext cx="496389" cy="53557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矩形 42">
                <a:extLst>
                  <a:ext uri="{FF2B5EF4-FFF2-40B4-BE49-F238E27FC236}">
                    <a16:creationId xmlns:a16="http://schemas.microsoft.com/office/drawing/2014/main" id="{57A4E356-6DE6-45C9-8010-793C3318F928}"/>
                  </a:ext>
                </a:extLst>
              </p:cNvPr>
              <p:cNvSpPr/>
              <p:nvPr/>
            </p:nvSpPr>
            <p:spPr>
              <a:xfrm>
                <a:off x="8826496" y="5329646"/>
                <a:ext cx="496389" cy="53557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矩形 43">
                <a:extLst>
                  <a:ext uri="{FF2B5EF4-FFF2-40B4-BE49-F238E27FC236}">
                    <a16:creationId xmlns:a16="http://schemas.microsoft.com/office/drawing/2014/main" id="{C3A922F1-E88E-403E-8A60-BD44D43B89C1}"/>
                  </a:ext>
                </a:extLst>
              </p:cNvPr>
              <p:cNvSpPr/>
              <p:nvPr/>
            </p:nvSpPr>
            <p:spPr>
              <a:xfrm>
                <a:off x="9322885" y="5329646"/>
                <a:ext cx="2523306" cy="5355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48</a:t>
                </a:r>
                <a:endParaRPr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" name="文字方塊 13">
              <a:extLst>
                <a:ext uri="{FF2B5EF4-FFF2-40B4-BE49-F238E27FC236}">
                  <a16:creationId xmlns:a16="http://schemas.microsoft.com/office/drawing/2014/main" id="{EAF88D0F-1227-4D68-A62A-79A7C109B4D6}"/>
                </a:ext>
              </a:extLst>
            </p:cNvPr>
            <p:cNvSpPr txBox="1"/>
            <p:nvPr/>
          </p:nvSpPr>
          <p:spPr>
            <a:xfrm>
              <a:off x="871214" y="51841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</a:p>
          </p:txBody>
        </p:sp>
        <p:sp>
          <p:nvSpPr>
            <p:cNvPr id="9" name="文字方塊 14">
              <a:extLst>
                <a:ext uri="{FF2B5EF4-FFF2-40B4-BE49-F238E27FC236}">
                  <a16:creationId xmlns:a16="http://schemas.microsoft.com/office/drawing/2014/main" id="{2A575D85-3B83-439D-9989-030B0D22E3E7}"/>
                </a:ext>
              </a:extLst>
            </p:cNvPr>
            <p:cNvSpPr txBox="1"/>
            <p:nvPr/>
          </p:nvSpPr>
          <p:spPr>
            <a:xfrm>
              <a:off x="1857514" y="5184147"/>
              <a:ext cx="231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上一個區塊的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hash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</a:t>
              </a:r>
            </a:p>
          </p:txBody>
        </p:sp>
        <p:sp>
          <p:nvSpPr>
            <p:cNvPr id="10" name="文字方塊 30">
              <a:extLst>
                <a:ext uri="{FF2B5EF4-FFF2-40B4-BE49-F238E27FC236}">
                  <a16:creationId xmlns:a16="http://schemas.microsoft.com/office/drawing/2014/main" id="{D9A33D9D-5552-439E-B777-06B6C4ED8CD2}"/>
                </a:ext>
              </a:extLst>
            </p:cNvPr>
            <p:cNvSpPr txBox="1"/>
            <p:nvPr/>
          </p:nvSpPr>
          <p:spPr>
            <a:xfrm>
              <a:off x="5265576" y="5184146"/>
              <a:ext cx="1509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Merkle Root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31">
              <a:extLst>
                <a:ext uri="{FF2B5EF4-FFF2-40B4-BE49-F238E27FC236}">
                  <a16:creationId xmlns:a16="http://schemas.microsoft.com/office/drawing/2014/main" id="{3D92F632-468B-4F6C-A1A6-182872C82913}"/>
                </a:ext>
              </a:extLst>
            </p:cNvPr>
            <p:cNvSpPr txBox="1"/>
            <p:nvPr/>
          </p:nvSpPr>
          <p:spPr>
            <a:xfrm>
              <a:off x="7524709" y="51841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時間戳</a:t>
              </a:r>
            </a:p>
          </p:txBody>
        </p:sp>
        <p:sp>
          <p:nvSpPr>
            <p:cNvPr id="12" name="文字方塊 32">
              <a:extLst>
                <a:ext uri="{FF2B5EF4-FFF2-40B4-BE49-F238E27FC236}">
                  <a16:creationId xmlns:a16="http://schemas.microsoft.com/office/drawing/2014/main" id="{E38500D1-400E-459F-A4A9-BA0D6CFEE747}"/>
                </a:ext>
              </a:extLst>
            </p:cNvPr>
            <p:cNvSpPr txBox="1"/>
            <p:nvPr/>
          </p:nvSpPr>
          <p:spPr>
            <a:xfrm>
              <a:off x="8250960" y="51841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難度</a:t>
              </a:r>
            </a:p>
          </p:txBody>
        </p:sp>
        <p:sp>
          <p:nvSpPr>
            <p:cNvPr id="13" name="文字方塊 33">
              <a:extLst>
                <a:ext uri="{FF2B5EF4-FFF2-40B4-BE49-F238E27FC236}">
                  <a16:creationId xmlns:a16="http://schemas.microsoft.com/office/drawing/2014/main" id="{CFA2E070-20C0-4BB8-AC52-067FED63CF05}"/>
                </a:ext>
              </a:extLst>
            </p:cNvPr>
            <p:cNvSpPr txBox="1"/>
            <p:nvPr/>
          </p:nvSpPr>
          <p:spPr>
            <a:xfrm>
              <a:off x="8749526" y="518414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Nonce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34">
              <a:extLst>
                <a:ext uri="{FF2B5EF4-FFF2-40B4-BE49-F238E27FC236}">
                  <a16:creationId xmlns:a16="http://schemas.microsoft.com/office/drawing/2014/main" id="{CB9D9CC0-BF06-4A40-AEBB-96CA01C0ED73}"/>
                </a:ext>
              </a:extLst>
            </p:cNvPr>
            <p:cNvSpPr txBox="1"/>
            <p:nvPr/>
          </p:nvSpPr>
          <p:spPr>
            <a:xfrm>
              <a:off x="10215808" y="51841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填充位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92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BCFCD-E32B-40CE-B2BB-2711AD69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726172"/>
            <a:ext cx="10363200" cy="1470025"/>
          </a:xfrm>
        </p:spPr>
        <p:txBody>
          <a:bodyPr/>
          <a:lstStyle/>
          <a:p>
            <a:r>
              <a:rPr lang="zh-TW" altLang="en-US" dirty="0"/>
              <a:t>聲明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CE49B7-3DB0-4D6D-8289-F2A2F8E59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416629"/>
            <a:ext cx="8534400" cy="17526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此簡報僅作為教育使用，若有侵權，請聯繫我們，我們會將其撤下。</a:t>
            </a:r>
          </a:p>
        </p:txBody>
      </p:sp>
    </p:spTree>
    <p:extLst>
      <p:ext uri="{BB962C8B-B14F-4D97-AF65-F5344CB8AC3E}">
        <p14:creationId xmlns:p14="http://schemas.microsoft.com/office/powerpoint/2010/main" val="52671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44" y="0"/>
            <a:ext cx="10297056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1894944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799330">
            <a:off x="1422346" y="1363484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778752" y="5237342"/>
            <a:ext cx="3046678" cy="1620658"/>
          </a:xfrm>
          <a:prstGeom prst="triangle">
            <a:avLst>
              <a:gd name="adj" fmla="val 42854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707175" y="3075057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TW" altLang="en-US" sz="4000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交易系統</a:t>
            </a:r>
            <a:endParaRPr lang="zh-CN" altLang="en-US" sz="4000" dirty="0"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50660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E4688BD-B5D9-4668-A258-55B0365E1379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6EAF5E52-02E8-4837-A5FF-318E8EC8E60F}"/>
              </a:ext>
            </a:extLst>
          </p:cNvPr>
          <p:cNvSpPr txBox="1"/>
          <p:nvPr/>
        </p:nvSpPr>
        <p:spPr>
          <a:xfrm>
            <a:off x="119766" y="389381"/>
            <a:ext cx="1349806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錢包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6075373C-578C-4B0C-A6F1-ECA38BA3FD08}"/>
              </a:ext>
            </a:extLst>
          </p:cNvPr>
          <p:cNvGrpSpPr/>
          <p:nvPr/>
        </p:nvGrpSpPr>
        <p:grpSpPr>
          <a:xfrm>
            <a:off x="6662166" y="1969769"/>
            <a:ext cx="4116984" cy="538801"/>
            <a:chOff x="5842537" y="2719702"/>
            <a:chExt cx="4116984" cy="5388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86DC680-A02F-424F-810E-3437822A9497}"/>
                </a:ext>
              </a:extLst>
            </p:cNvPr>
            <p:cNvSpPr/>
            <p:nvPr/>
          </p:nvSpPr>
          <p:spPr>
            <a:xfrm>
              <a:off x="8533489" y="2719702"/>
              <a:ext cx="1426032" cy="5384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校驗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5A958D8-C893-4658-B99E-D8960EAFAC63}"/>
                </a:ext>
              </a:extLst>
            </p:cNvPr>
            <p:cNvSpPr/>
            <p:nvPr/>
          </p:nvSpPr>
          <p:spPr>
            <a:xfrm>
              <a:off x="7107457" y="2720036"/>
              <a:ext cx="1426032" cy="5384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HASH(</a:t>
              </a:r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公鑰</a:t>
              </a:r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357B749-AEC0-4903-A361-66E3D087B34C}"/>
                </a:ext>
              </a:extLst>
            </p:cNvPr>
            <p:cNvSpPr/>
            <p:nvPr/>
          </p:nvSpPr>
          <p:spPr>
            <a:xfrm>
              <a:off x="5842537" y="2720035"/>
              <a:ext cx="1264920" cy="53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0x00</a:t>
              </a:r>
              <a:b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</a:br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0x05</a:t>
              </a:r>
            </a:p>
          </p:txBody>
        </p:sp>
      </p:grpSp>
      <p:sp>
        <p:nvSpPr>
          <p:cNvPr id="64" name="左大括弧 63">
            <a:extLst>
              <a:ext uri="{FF2B5EF4-FFF2-40B4-BE49-F238E27FC236}">
                <a16:creationId xmlns:a16="http://schemas.microsoft.com/office/drawing/2014/main" id="{BBADA105-7A70-4DFF-BD91-D23259A5CBC4}"/>
              </a:ext>
            </a:extLst>
          </p:cNvPr>
          <p:cNvSpPr/>
          <p:nvPr/>
        </p:nvSpPr>
        <p:spPr>
          <a:xfrm rot="5400000">
            <a:off x="7034712" y="1026204"/>
            <a:ext cx="528188" cy="10450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1F72AFE-3DC9-4859-8E78-875B73519A67}"/>
              </a:ext>
            </a:extLst>
          </p:cNvPr>
          <p:cNvSpPr txBox="1"/>
          <p:nvPr/>
        </p:nvSpPr>
        <p:spPr>
          <a:xfrm>
            <a:off x="6625212" y="7901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錢包版本號</a:t>
            </a:r>
          </a:p>
        </p:txBody>
      </p:sp>
      <p:sp>
        <p:nvSpPr>
          <p:cNvPr id="66" name="左大括弧 65">
            <a:extLst>
              <a:ext uri="{FF2B5EF4-FFF2-40B4-BE49-F238E27FC236}">
                <a16:creationId xmlns:a16="http://schemas.microsoft.com/office/drawing/2014/main" id="{53421F1D-FD16-4DAE-AC61-D2FAD621214F}"/>
              </a:ext>
            </a:extLst>
          </p:cNvPr>
          <p:cNvSpPr/>
          <p:nvPr/>
        </p:nvSpPr>
        <p:spPr>
          <a:xfrm rot="5400000">
            <a:off x="8377551" y="998387"/>
            <a:ext cx="528188" cy="1065884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67" name="左大括弧 66">
            <a:extLst>
              <a:ext uri="{FF2B5EF4-FFF2-40B4-BE49-F238E27FC236}">
                <a16:creationId xmlns:a16="http://schemas.microsoft.com/office/drawing/2014/main" id="{59FDF025-FD7D-417B-A559-4ECACF3D189D}"/>
              </a:ext>
            </a:extLst>
          </p:cNvPr>
          <p:cNvSpPr/>
          <p:nvPr/>
        </p:nvSpPr>
        <p:spPr>
          <a:xfrm rot="5400000">
            <a:off x="9791608" y="968659"/>
            <a:ext cx="528188" cy="112467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00D8B2E-B4CF-4357-9AE1-6DDCAF758B47}"/>
              </a:ext>
            </a:extLst>
          </p:cNvPr>
          <p:cNvSpPr txBox="1"/>
          <p:nvPr/>
        </p:nvSpPr>
        <p:spPr>
          <a:xfrm>
            <a:off x="8009019" y="79010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HASH</a:t>
            </a:r>
            <a:r>
              <a:rPr lang="zh-TW" altLang="en-US" dirty="0"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B82E0D4-0A8B-4859-9ED7-453763BCFB2D}"/>
              </a:ext>
            </a:extLst>
          </p:cNvPr>
          <p:cNvSpPr txBox="1"/>
          <p:nvPr/>
        </p:nvSpPr>
        <p:spPr>
          <a:xfrm>
            <a:off x="9353118" y="79010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ea typeface="微軟正黑體" panose="020B0604030504040204" pitchFamily="34" charset="-120"/>
              </a:rPr>
              <a:t>碼校驗碼</a:t>
            </a:r>
          </a:p>
        </p:txBody>
      </p:sp>
      <p:sp>
        <p:nvSpPr>
          <p:cNvPr id="70" name="向下箭號 56">
            <a:extLst>
              <a:ext uri="{FF2B5EF4-FFF2-40B4-BE49-F238E27FC236}">
                <a16:creationId xmlns:a16="http://schemas.microsoft.com/office/drawing/2014/main" id="{10C3C91F-B533-486E-B618-AA50CC6E8A09}"/>
              </a:ext>
            </a:extLst>
          </p:cNvPr>
          <p:cNvSpPr/>
          <p:nvPr/>
        </p:nvSpPr>
        <p:spPr>
          <a:xfrm>
            <a:off x="8168658" y="3132051"/>
            <a:ext cx="942887" cy="6617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F5B56BB-07BA-417E-8F6A-D548497215F1}"/>
              </a:ext>
            </a:extLst>
          </p:cNvPr>
          <p:cNvSpPr/>
          <p:nvPr/>
        </p:nvSpPr>
        <p:spPr>
          <a:xfrm>
            <a:off x="7981175" y="4016606"/>
            <a:ext cx="1264920" cy="436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BASE58</a:t>
            </a:r>
          </a:p>
        </p:txBody>
      </p:sp>
      <p:sp>
        <p:nvSpPr>
          <p:cNvPr id="72" name="向下箭號 58">
            <a:extLst>
              <a:ext uri="{FF2B5EF4-FFF2-40B4-BE49-F238E27FC236}">
                <a16:creationId xmlns:a16="http://schemas.microsoft.com/office/drawing/2014/main" id="{CDB9B411-8614-4F66-A5F2-3A96771EEFED}"/>
              </a:ext>
            </a:extLst>
          </p:cNvPr>
          <p:cNvSpPr/>
          <p:nvPr/>
        </p:nvSpPr>
        <p:spPr>
          <a:xfrm>
            <a:off x="8463752" y="4625768"/>
            <a:ext cx="352697" cy="313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DAFC268-6F5A-434D-9AF6-1FB85B25921E}"/>
              </a:ext>
            </a:extLst>
          </p:cNvPr>
          <p:cNvSpPr txBox="1"/>
          <p:nvPr/>
        </p:nvSpPr>
        <p:spPr>
          <a:xfrm>
            <a:off x="6935841" y="2541312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1byte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909D111-231F-4648-9919-2026A8D6A55B}"/>
              </a:ext>
            </a:extLst>
          </p:cNvPr>
          <p:cNvSpPr txBox="1"/>
          <p:nvPr/>
        </p:nvSpPr>
        <p:spPr>
          <a:xfrm>
            <a:off x="8316379" y="2543178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20byte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0A3345C3-CCE6-4C8D-A38A-F32CBEBD2A60}"/>
              </a:ext>
            </a:extLst>
          </p:cNvPr>
          <p:cNvSpPr txBox="1"/>
          <p:nvPr/>
        </p:nvSpPr>
        <p:spPr>
          <a:xfrm>
            <a:off x="9696917" y="2541312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4byte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ECEC878-78EF-4E84-A241-822D24060DDF}"/>
              </a:ext>
            </a:extLst>
          </p:cNvPr>
          <p:cNvSpPr/>
          <p:nvPr/>
        </p:nvSpPr>
        <p:spPr>
          <a:xfrm>
            <a:off x="6868380" y="5048348"/>
            <a:ext cx="3642292" cy="412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錢包位址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9BAABB7-821D-43C8-8091-68A6E54F1245}"/>
              </a:ext>
            </a:extLst>
          </p:cNvPr>
          <p:cNvSpPr txBox="1"/>
          <p:nvPr/>
        </p:nvSpPr>
        <p:spPr>
          <a:xfrm>
            <a:off x="6644816" y="5529902"/>
            <a:ext cx="419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1CYSgkmEMFiccVLybU1VAAC68VvyHFALpE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6CF89A81-8618-480B-9BCC-E89BAD4BD223}"/>
              </a:ext>
            </a:extLst>
          </p:cNvPr>
          <p:cNvSpPr txBox="1"/>
          <p:nvPr/>
        </p:nvSpPr>
        <p:spPr>
          <a:xfrm>
            <a:off x="6644816" y="5882978"/>
            <a:ext cx="438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32ZARyCniMBrH4cwRUCYFFm1dsgAdTQsNm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770528-195E-45F3-8D78-9AE3D23DAD41}"/>
              </a:ext>
            </a:extLst>
          </p:cNvPr>
          <p:cNvGrpSpPr/>
          <p:nvPr/>
        </p:nvGrpSpPr>
        <p:grpSpPr>
          <a:xfrm>
            <a:off x="3273129" y="389381"/>
            <a:ext cx="3336273" cy="6091127"/>
            <a:chOff x="2429052" y="425429"/>
            <a:chExt cx="3336273" cy="609112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A838A5E-22B0-4945-80BB-9578081E5780}"/>
                </a:ext>
              </a:extLst>
            </p:cNvPr>
            <p:cNvSpPr/>
            <p:nvPr/>
          </p:nvSpPr>
          <p:spPr>
            <a:xfrm>
              <a:off x="2429818" y="425429"/>
              <a:ext cx="1280513" cy="53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亂數產生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BC3F952-5947-4C75-A033-440CA72BB848}"/>
                </a:ext>
              </a:extLst>
            </p:cNvPr>
            <p:cNvSpPr/>
            <p:nvPr/>
          </p:nvSpPr>
          <p:spPr>
            <a:xfrm>
              <a:off x="2429052" y="1739882"/>
              <a:ext cx="1264920" cy="53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私鑰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15D3468-D5F6-4148-A59E-E5E0C8CFB11F}"/>
                </a:ext>
              </a:extLst>
            </p:cNvPr>
            <p:cNvSpPr/>
            <p:nvPr/>
          </p:nvSpPr>
          <p:spPr>
            <a:xfrm>
              <a:off x="2445411" y="3198404"/>
              <a:ext cx="1264920" cy="53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公鑰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49" name="向下箭號 17">
              <a:extLst>
                <a:ext uri="{FF2B5EF4-FFF2-40B4-BE49-F238E27FC236}">
                  <a16:creationId xmlns:a16="http://schemas.microsoft.com/office/drawing/2014/main" id="{CF7ED571-CCA0-4BBE-8091-FC16A1607CFB}"/>
                </a:ext>
              </a:extLst>
            </p:cNvPr>
            <p:cNvSpPr/>
            <p:nvPr/>
          </p:nvSpPr>
          <p:spPr>
            <a:xfrm>
              <a:off x="2876823" y="1034891"/>
              <a:ext cx="369378" cy="58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D0DDC2C-0BEB-409F-9613-25EB42A37012}"/>
                </a:ext>
              </a:extLst>
            </p:cNvPr>
            <p:cNvSpPr/>
            <p:nvPr/>
          </p:nvSpPr>
          <p:spPr>
            <a:xfrm>
              <a:off x="2429052" y="4644190"/>
              <a:ext cx="1426032" cy="53846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HASH(</a:t>
              </a:r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公鑰</a:t>
              </a:r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FC46057-2324-4B06-829D-610CAEE7FC01}"/>
                </a:ext>
              </a:extLst>
            </p:cNvPr>
            <p:cNvSpPr/>
            <p:nvPr/>
          </p:nvSpPr>
          <p:spPr>
            <a:xfrm>
              <a:off x="2445411" y="5978089"/>
              <a:ext cx="1426032" cy="5384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取前 </a:t>
              </a:r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4byte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D4A2A9-1FAC-48EE-A737-FA5B1B23A946}"/>
                </a:ext>
              </a:extLst>
            </p:cNvPr>
            <p:cNvSpPr/>
            <p:nvPr/>
          </p:nvSpPr>
          <p:spPr>
            <a:xfrm>
              <a:off x="3383387" y="2435947"/>
              <a:ext cx="18138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dirty="0">
                  <a:ea typeface="微軟正黑體" panose="020B0604030504040204" pitchFamily="34" charset="-120"/>
                </a:rPr>
                <a:t>SECP256K1</a:t>
              </a:r>
            </a:p>
          </p:txBody>
        </p:sp>
        <p:sp>
          <p:nvSpPr>
            <p:cNvPr id="41" name="向下箭號 17">
              <a:extLst>
                <a:ext uri="{FF2B5EF4-FFF2-40B4-BE49-F238E27FC236}">
                  <a16:creationId xmlns:a16="http://schemas.microsoft.com/office/drawing/2014/main" id="{A1E61C06-3888-4889-9369-9E8F1964F453}"/>
                </a:ext>
              </a:extLst>
            </p:cNvPr>
            <p:cNvSpPr/>
            <p:nvPr/>
          </p:nvSpPr>
          <p:spPr>
            <a:xfrm>
              <a:off x="2863311" y="2415529"/>
              <a:ext cx="369378" cy="58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42" name="向下箭號 17">
              <a:extLst>
                <a:ext uri="{FF2B5EF4-FFF2-40B4-BE49-F238E27FC236}">
                  <a16:creationId xmlns:a16="http://schemas.microsoft.com/office/drawing/2014/main" id="{7E5FFDCD-C484-480A-A139-19F779172286}"/>
                </a:ext>
              </a:extLst>
            </p:cNvPr>
            <p:cNvSpPr/>
            <p:nvPr/>
          </p:nvSpPr>
          <p:spPr>
            <a:xfrm>
              <a:off x="2876823" y="3905432"/>
              <a:ext cx="369378" cy="58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F78DD9-E184-40EF-9641-C000E48CCDEC}"/>
                </a:ext>
              </a:extLst>
            </p:cNvPr>
            <p:cNvSpPr/>
            <p:nvPr/>
          </p:nvSpPr>
          <p:spPr>
            <a:xfrm>
              <a:off x="3305443" y="4162076"/>
              <a:ext cx="171874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500" dirty="0">
                  <a:ea typeface="微軟正黑體" panose="020B0604030504040204" pitchFamily="34" charset="-120"/>
                </a:rPr>
                <a:t>RIPEMD160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C9BC65-9A25-45E6-99B1-2BFAD9670A1F}"/>
                </a:ext>
              </a:extLst>
            </p:cNvPr>
            <p:cNvSpPr/>
            <p:nvPr/>
          </p:nvSpPr>
          <p:spPr>
            <a:xfrm>
              <a:off x="3336701" y="3750400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dirty="0">
                  <a:ea typeface="微軟正黑體" panose="020B0604030504040204" pitchFamily="34" charset="-120"/>
                </a:rPr>
                <a:t>SHA-256</a:t>
              </a:r>
              <a:endParaRPr lang="en-US" altLang="zh-TW" dirty="0"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272ECC-E4A3-4E38-AA3A-70CD273CA14B}"/>
                </a:ext>
              </a:extLst>
            </p:cNvPr>
            <p:cNvSpPr/>
            <p:nvPr/>
          </p:nvSpPr>
          <p:spPr>
            <a:xfrm>
              <a:off x="3193763" y="5418151"/>
              <a:ext cx="257156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500" dirty="0">
                  <a:ea typeface="微軟正黑體" panose="020B0604030504040204" pitchFamily="34" charset="-120"/>
                </a:rPr>
                <a:t>Double</a:t>
              </a:r>
              <a:r>
                <a:rPr lang="zh-TW" altLang="en-US" sz="2500" dirty="0">
                  <a:ea typeface="微軟正黑體" panose="020B0604030504040204" pitchFamily="34" charset="-120"/>
                </a:rPr>
                <a:t> </a:t>
              </a:r>
              <a:r>
                <a:rPr lang="en-US" altLang="zh-TW" sz="2500" dirty="0">
                  <a:ea typeface="微軟正黑體" panose="020B0604030504040204" pitchFamily="34" charset="-120"/>
                </a:rPr>
                <a:t>SHA-256</a:t>
              </a:r>
              <a:r>
                <a:rPr lang="zh-TW" altLang="en-US" sz="2500" dirty="0">
                  <a:ea typeface="微軟正黑體" panose="020B0604030504040204" pitchFamily="34" charset="-120"/>
                </a:rPr>
                <a:t> </a:t>
              </a:r>
              <a:endParaRPr lang="en-US" altLang="zh-TW" sz="2500" dirty="0">
                <a:ea typeface="微軟正黑體" panose="020B0604030504040204" pitchFamily="34" charset="-120"/>
              </a:endParaRPr>
            </a:p>
          </p:txBody>
        </p:sp>
        <p:sp>
          <p:nvSpPr>
            <p:cNvPr id="79" name="向下箭號 17">
              <a:extLst>
                <a:ext uri="{FF2B5EF4-FFF2-40B4-BE49-F238E27FC236}">
                  <a16:creationId xmlns:a16="http://schemas.microsoft.com/office/drawing/2014/main" id="{D13AC7F3-27FA-4CD4-85C8-B2757D0E5BE1}"/>
                </a:ext>
              </a:extLst>
            </p:cNvPr>
            <p:cNvSpPr/>
            <p:nvPr/>
          </p:nvSpPr>
          <p:spPr>
            <a:xfrm>
              <a:off x="2893182" y="5286273"/>
              <a:ext cx="369378" cy="58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96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E4688BD-B5D9-4668-A258-55B0365E1379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6EAF5E52-02E8-4837-A5FF-318E8EC8E60F}"/>
              </a:ext>
            </a:extLst>
          </p:cNvPr>
          <p:cNvSpPr txBox="1"/>
          <p:nvPr/>
        </p:nvSpPr>
        <p:spPr>
          <a:xfrm>
            <a:off x="119765" y="389381"/>
            <a:ext cx="6182561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錢包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0" name="Picture 2" descr="https://i2.read01.com/uploads/0Df2r1qOes.jpg">
            <a:extLst>
              <a:ext uri="{FF2B5EF4-FFF2-40B4-BE49-F238E27FC236}">
                <a16:creationId xmlns:a16="http://schemas.microsoft.com/office/drawing/2014/main" id="{FD043608-4FF5-461D-A26E-0BD83E0E633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14" y="1500996"/>
            <a:ext cx="8220771" cy="4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900F98-6BBA-4BD0-9646-97A10CF5DDB0}"/>
              </a:ext>
            </a:extLst>
          </p:cNvPr>
          <p:cNvSpPr/>
          <p:nvPr/>
        </p:nvSpPr>
        <p:spPr>
          <a:xfrm>
            <a:off x="2253343" y="1828800"/>
            <a:ext cx="2334986" cy="604157"/>
          </a:xfrm>
          <a:prstGeom prst="rect">
            <a:avLst/>
          </a:prstGeom>
          <a:solidFill>
            <a:srgbClr val="A95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私鑰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BF76B1-0D76-4CC1-A26A-98DEC5728894}"/>
              </a:ext>
            </a:extLst>
          </p:cNvPr>
          <p:cNvSpPr/>
          <p:nvPr/>
        </p:nvSpPr>
        <p:spPr>
          <a:xfrm>
            <a:off x="7603673" y="1815960"/>
            <a:ext cx="2334986" cy="604157"/>
          </a:xfrm>
          <a:prstGeom prst="rect">
            <a:avLst/>
          </a:prstGeom>
          <a:solidFill>
            <a:srgbClr val="269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公鑰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FA7CE0-2CF1-44C6-AB5C-B179C7073921}"/>
              </a:ext>
            </a:extLst>
          </p:cNvPr>
          <p:cNvSpPr/>
          <p:nvPr/>
        </p:nvSpPr>
        <p:spPr>
          <a:xfrm>
            <a:off x="7603673" y="5054925"/>
            <a:ext cx="2334986" cy="604157"/>
          </a:xfrm>
          <a:prstGeom prst="rect">
            <a:avLst/>
          </a:prstGeom>
          <a:solidFill>
            <a:srgbClr val="269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Hash(</a:t>
            </a:r>
            <a:r>
              <a:rPr lang="zh-TW" altLang="en-US" sz="3200" dirty="0"/>
              <a:t>公鑰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D57711-047A-4483-85DE-5AF807079E4B}"/>
              </a:ext>
            </a:extLst>
          </p:cNvPr>
          <p:cNvSpPr/>
          <p:nvPr/>
        </p:nvSpPr>
        <p:spPr>
          <a:xfrm>
            <a:off x="2253343" y="5054925"/>
            <a:ext cx="2334986" cy="604157"/>
          </a:xfrm>
          <a:prstGeom prst="rect">
            <a:avLst/>
          </a:prstGeom>
          <a:solidFill>
            <a:srgbClr val="269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錢包地址</a:t>
            </a:r>
          </a:p>
        </p:txBody>
      </p:sp>
    </p:spTree>
    <p:extLst>
      <p:ext uri="{BB962C8B-B14F-4D97-AF65-F5344CB8AC3E}">
        <p14:creationId xmlns:p14="http://schemas.microsoft.com/office/powerpoint/2010/main" val="393945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E4688BD-B5D9-4668-A258-55B0365E1379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6EAF5E52-02E8-4837-A5FF-318E8EC8E60F}"/>
              </a:ext>
            </a:extLst>
          </p:cNvPr>
          <p:cNvSpPr txBox="1"/>
          <p:nvPr/>
        </p:nvSpPr>
        <p:spPr>
          <a:xfrm>
            <a:off x="119765" y="389381"/>
            <a:ext cx="6182561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交易紀錄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D8658F-5BC6-41D8-91E9-477EEC81AF14}"/>
              </a:ext>
            </a:extLst>
          </p:cNvPr>
          <p:cNvSpPr/>
          <p:nvPr/>
        </p:nvSpPr>
        <p:spPr>
          <a:xfrm>
            <a:off x="3211045" y="1892606"/>
            <a:ext cx="4494165" cy="74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F  </a:t>
            </a:r>
            <a:r>
              <a:rPr lang="zh-TW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to   J</a:t>
            </a:r>
            <a:r>
              <a:rPr lang="zh-TW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      </a:t>
            </a:r>
            <a:r>
              <a:rPr lang="en-US" altLang="zh-TW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5BTC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3D5789E-B63C-4D4A-9BFE-0A235488C6BB}"/>
              </a:ext>
            </a:extLst>
          </p:cNvPr>
          <p:cNvSpPr txBox="1">
            <a:spLocks/>
          </p:cNvSpPr>
          <p:nvPr/>
        </p:nvSpPr>
        <p:spPr>
          <a:xfrm>
            <a:off x="3700670" y="308653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</a:rPr>
              <a:t>給予人錢包位址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</a:rPr>
              <a:t>授予人錢包位址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</a:rPr>
              <a:t>金額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</a:rPr>
              <a:t>時間戳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62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65ABC-121E-434F-B80C-49280C8E567A}"/>
              </a:ext>
            </a:extLst>
          </p:cNvPr>
          <p:cNvSpPr txBox="1">
            <a:spLocks/>
          </p:cNvSpPr>
          <p:nvPr/>
        </p:nvSpPr>
        <p:spPr>
          <a:xfrm>
            <a:off x="829478" y="1179443"/>
            <a:ext cx="10515600" cy="51587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Mempool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內存池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存放未確認的交易紀錄。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每一個節點都有自己的內存池，並且會廣播自己的內容到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比特幣網路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98D81-3127-4379-A2CE-BAA811F6C725}"/>
              </a:ext>
            </a:extLst>
          </p:cNvPr>
          <p:cNvSpPr/>
          <p:nvPr/>
        </p:nvSpPr>
        <p:spPr>
          <a:xfrm>
            <a:off x="2669161" y="2696225"/>
            <a:ext cx="3163389" cy="777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交易訊息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J   5BTC )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8674D4D-64DF-4EEF-96A6-1C66710F52D4}"/>
              </a:ext>
            </a:extLst>
          </p:cNvPr>
          <p:cNvGrpSpPr/>
          <p:nvPr/>
        </p:nvGrpSpPr>
        <p:grpSpPr>
          <a:xfrm>
            <a:off x="838200" y="2712287"/>
            <a:ext cx="10291354" cy="756740"/>
            <a:chOff x="838200" y="2064835"/>
            <a:chExt cx="10291354" cy="75674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85F08F6-768F-4088-8E5D-11AFA1D47908}"/>
                </a:ext>
              </a:extLst>
            </p:cNvPr>
            <p:cNvSpPr/>
            <p:nvPr/>
          </p:nvSpPr>
          <p:spPr>
            <a:xfrm>
              <a:off x="838200" y="2076993"/>
              <a:ext cx="1108166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向右箭號 5">
              <a:extLst>
                <a:ext uri="{FF2B5EF4-FFF2-40B4-BE49-F238E27FC236}">
                  <a16:creationId xmlns:a16="http://schemas.microsoft.com/office/drawing/2014/main" id="{6406DB19-BD89-4F4D-9E7E-1311C08743C9}"/>
                </a:ext>
              </a:extLst>
            </p:cNvPr>
            <p:cNvSpPr/>
            <p:nvPr/>
          </p:nvSpPr>
          <p:spPr>
            <a:xfrm>
              <a:off x="2135776" y="2325187"/>
              <a:ext cx="352697" cy="24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向右箭號 10">
              <a:extLst>
                <a:ext uri="{FF2B5EF4-FFF2-40B4-BE49-F238E27FC236}">
                  <a16:creationId xmlns:a16="http://schemas.microsoft.com/office/drawing/2014/main" id="{658FA22E-A544-4F17-889B-3CE214933FD5}"/>
                </a:ext>
              </a:extLst>
            </p:cNvPr>
            <p:cNvSpPr/>
            <p:nvPr/>
          </p:nvSpPr>
          <p:spPr>
            <a:xfrm>
              <a:off x="6172198" y="2064835"/>
              <a:ext cx="1143001" cy="6683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HASH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204F38-C2E0-404E-84F6-225AE04CAD75}"/>
                </a:ext>
              </a:extLst>
            </p:cNvPr>
            <p:cNvSpPr/>
            <p:nvPr/>
          </p:nvSpPr>
          <p:spPr>
            <a:xfrm>
              <a:off x="7687490" y="2076993"/>
              <a:ext cx="3442064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Message = HASH(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交易訊息</a:t>
              </a:r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6D949C1-B5E6-4ABF-B48A-B7D4EC5CD775}"/>
              </a:ext>
            </a:extLst>
          </p:cNvPr>
          <p:cNvGrpSpPr/>
          <p:nvPr/>
        </p:nvGrpSpPr>
        <p:grpSpPr>
          <a:xfrm>
            <a:off x="838200" y="3948382"/>
            <a:ext cx="6117775" cy="767938"/>
            <a:chOff x="838200" y="3349986"/>
            <a:chExt cx="6117775" cy="7679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8D8BE4-68A4-438A-8B89-5BA8D16675F7}"/>
                </a:ext>
              </a:extLst>
            </p:cNvPr>
            <p:cNvSpPr/>
            <p:nvPr/>
          </p:nvSpPr>
          <p:spPr>
            <a:xfrm>
              <a:off x="838200" y="3373342"/>
              <a:ext cx="1463034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請求者私鑰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08874FA-5489-4FBB-99AD-4367E247EF82}"/>
                </a:ext>
              </a:extLst>
            </p:cNvPr>
            <p:cNvSpPr/>
            <p:nvPr/>
          </p:nvSpPr>
          <p:spPr>
            <a:xfrm>
              <a:off x="3191696" y="3373342"/>
              <a:ext cx="1804853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交易訊息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加號 18">
              <a:extLst>
                <a:ext uri="{FF2B5EF4-FFF2-40B4-BE49-F238E27FC236}">
                  <a16:creationId xmlns:a16="http://schemas.microsoft.com/office/drawing/2014/main" id="{D729490E-B4E9-4253-BDE4-2216D0091D7C}"/>
                </a:ext>
              </a:extLst>
            </p:cNvPr>
            <p:cNvSpPr/>
            <p:nvPr/>
          </p:nvSpPr>
          <p:spPr>
            <a:xfrm>
              <a:off x="2488473" y="3449520"/>
              <a:ext cx="515984" cy="545515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向右箭號 13">
              <a:extLst>
                <a:ext uri="{FF2B5EF4-FFF2-40B4-BE49-F238E27FC236}">
                  <a16:creationId xmlns:a16="http://schemas.microsoft.com/office/drawing/2014/main" id="{5823A120-9E91-4E1B-A243-1A7C88A7EAA8}"/>
                </a:ext>
              </a:extLst>
            </p:cNvPr>
            <p:cNvSpPr/>
            <p:nvPr/>
          </p:nvSpPr>
          <p:spPr>
            <a:xfrm>
              <a:off x="5229493" y="3621536"/>
              <a:ext cx="352697" cy="24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648FBA5-B5FE-4073-8EE1-20F36BF7080B}"/>
                </a:ext>
              </a:extLst>
            </p:cNvPr>
            <p:cNvSpPr/>
            <p:nvPr/>
          </p:nvSpPr>
          <p:spPr>
            <a:xfrm>
              <a:off x="5847809" y="3349986"/>
              <a:ext cx="1108166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簽章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" name="矩形 29">
            <a:extLst>
              <a:ext uri="{FF2B5EF4-FFF2-40B4-BE49-F238E27FC236}">
                <a16:creationId xmlns:a16="http://schemas.microsoft.com/office/drawing/2014/main" id="{EFC2AA97-14CA-4413-AB81-44D3D029D3AE}"/>
              </a:ext>
            </a:extLst>
          </p:cNvPr>
          <p:cNvSpPr/>
          <p:nvPr/>
        </p:nvSpPr>
        <p:spPr>
          <a:xfrm>
            <a:off x="829478" y="5292522"/>
            <a:ext cx="987356" cy="74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簽章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31">
            <a:extLst>
              <a:ext uri="{FF2B5EF4-FFF2-40B4-BE49-F238E27FC236}">
                <a16:creationId xmlns:a16="http://schemas.microsoft.com/office/drawing/2014/main" id="{57F1580C-C556-4A01-BDB9-136E31703C36}"/>
              </a:ext>
            </a:extLst>
          </p:cNvPr>
          <p:cNvSpPr/>
          <p:nvPr/>
        </p:nvSpPr>
        <p:spPr>
          <a:xfrm>
            <a:off x="2530548" y="5312998"/>
            <a:ext cx="1463034" cy="74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請求者公鑰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33">
            <a:extLst>
              <a:ext uri="{FF2B5EF4-FFF2-40B4-BE49-F238E27FC236}">
                <a16:creationId xmlns:a16="http://schemas.microsoft.com/office/drawing/2014/main" id="{FD1D5541-4674-435E-96AD-BC428C76C4A7}"/>
              </a:ext>
            </a:extLst>
          </p:cNvPr>
          <p:cNvSpPr/>
          <p:nvPr/>
        </p:nvSpPr>
        <p:spPr>
          <a:xfrm>
            <a:off x="4736545" y="5300971"/>
            <a:ext cx="1804853" cy="74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交易訊息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34">
            <a:extLst>
              <a:ext uri="{FF2B5EF4-FFF2-40B4-BE49-F238E27FC236}">
                <a16:creationId xmlns:a16="http://schemas.microsoft.com/office/drawing/2014/main" id="{57289FD2-AED0-4A88-9A2F-BAAEC1CBD4F9}"/>
              </a:ext>
            </a:extLst>
          </p:cNvPr>
          <p:cNvSpPr/>
          <p:nvPr/>
        </p:nvSpPr>
        <p:spPr>
          <a:xfrm>
            <a:off x="9438435" y="5328610"/>
            <a:ext cx="1143001" cy="6683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</a:t>
            </a:r>
          </a:p>
        </p:txBody>
      </p:sp>
      <p:sp>
        <p:nvSpPr>
          <p:cNvPr id="14" name="矩形 35">
            <a:extLst>
              <a:ext uri="{FF2B5EF4-FFF2-40B4-BE49-F238E27FC236}">
                <a16:creationId xmlns:a16="http://schemas.microsoft.com/office/drawing/2014/main" id="{EB49F1ED-BDE8-42C3-BC46-7E8E8E987FA1}"/>
              </a:ext>
            </a:extLst>
          </p:cNvPr>
          <p:cNvSpPr/>
          <p:nvPr/>
        </p:nvSpPr>
        <p:spPr>
          <a:xfrm>
            <a:off x="10692232" y="5312997"/>
            <a:ext cx="1365518" cy="74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向右箭號 34">
            <a:extLst>
              <a:ext uri="{FF2B5EF4-FFF2-40B4-BE49-F238E27FC236}">
                <a16:creationId xmlns:a16="http://schemas.microsoft.com/office/drawing/2014/main" id="{DAA8FB74-BD37-4955-91EB-FC14746C25A5}"/>
              </a:ext>
            </a:extLst>
          </p:cNvPr>
          <p:cNvSpPr/>
          <p:nvPr/>
        </p:nvSpPr>
        <p:spPr>
          <a:xfrm>
            <a:off x="6812087" y="5300971"/>
            <a:ext cx="1143001" cy="6683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27BD43-9DA7-49A1-AD0E-4743BDC9FF66}"/>
              </a:ext>
            </a:extLst>
          </p:cNvPr>
          <p:cNvSpPr/>
          <p:nvPr/>
        </p:nvSpPr>
        <p:spPr>
          <a:xfrm>
            <a:off x="8117080" y="5312998"/>
            <a:ext cx="1108166" cy="74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內存池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165F196A-701D-4FDE-9E06-6009A9989C35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本框 42">
            <a:extLst>
              <a:ext uri="{FF2B5EF4-FFF2-40B4-BE49-F238E27FC236}">
                <a16:creationId xmlns:a16="http://schemas.microsoft.com/office/drawing/2014/main" id="{4F2A8204-67D8-4E8E-BD71-FE564706B5B7}"/>
              </a:ext>
            </a:extLst>
          </p:cNvPr>
          <p:cNvSpPr txBox="1"/>
          <p:nvPr/>
        </p:nvSpPr>
        <p:spPr>
          <a:xfrm>
            <a:off x="119765" y="389381"/>
            <a:ext cx="6182561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/>
              </a:rPr>
              <a:t>內存池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F44903-834F-48B0-9CC9-DD74DFEB743E}"/>
              </a:ext>
            </a:extLst>
          </p:cNvPr>
          <p:cNvSpPr txBox="1"/>
          <p:nvPr/>
        </p:nvSpPr>
        <p:spPr>
          <a:xfrm>
            <a:off x="1927630" y="5384537"/>
            <a:ext cx="54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23143E-B8A9-40C8-84AF-02A7E277A222}"/>
              </a:ext>
            </a:extLst>
          </p:cNvPr>
          <p:cNvSpPr txBox="1"/>
          <p:nvPr/>
        </p:nvSpPr>
        <p:spPr>
          <a:xfrm>
            <a:off x="4080045" y="5370392"/>
            <a:ext cx="54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06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44" y="0"/>
            <a:ext cx="10297056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1894944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799330">
            <a:off x="1422346" y="1363484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778752" y="5237342"/>
            <a:ext cx="3046678" cy="1620658"/>
          </a:xfrm>
          <a:prstGeom prst="triangle">
            <a:avLst>
              <a:gd name="adj" fmla="val 42854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80566" y="328601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TW" altLang="en-US" sz="4000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礦工挖礦</a:t>
            </a:r>
            <a:endParaRPr lang="zh-CN" altLang="en-US" sz="4000" dirty="0"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3858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F3C9792-FC55-4301-94DE-74041F29DDB9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D0BCF66B-6B04-40A4-AE8E-AF46FE3C1FC3}"/>
              </a:ext>
            </a:extLst>
          </p:cNvPr>
          <p:cNvSpPr txBox="1"/>
          <p:nvPr/>
        </p:nvSpPr>
        <p:spPr>
          <a:xfrm>
            <a:off x="119765" y="357898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何謂挖礦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087E96E-EB9D-4AE4-B428-BEC03F3B43E4}"/>
              </a:ext>
            </a:extLst>
          </p:cNvPr>
          <p:cNvSpPr txBox="1">
            <a:spLocks/>
          </p:cNvSpPr>
          <p:nvPr/>
        </p:nvSpPr>
        <p:spPr>
          <a:xfrm>
            <a:off x="838200" y="15009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使用者藉由 電腦 計算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Hash value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稱為挖礦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charset="-120"/>
              </a:rPr>
              <a:t>挖礦 就是 嘗試建立區塊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礦工 為 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Bitcoin 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系統維持平衡的守護者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誘因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：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系統獎勵費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交易紀錄手續費</a:t>
            </a:r>
          </a:p>
          <a:p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5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60ABD26-B01B-4934-9949-6EAF375309E3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BA96A107-7A61-49EE-9905-32851D36C1FC}"/>
              </a:ext>
            </a:extLst>
          </p:cNvPr>
          <p:cNvSpPr txBox="1"/>
          <p:nvPr/>
        </p:nvSpPr>
        <p:spPr>
          <a:xfrm>
            <a:off x="119765" y="357898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驗證交易紀錄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A8022E-5A12-4680-8FE3-EE020ECD4CFF}"/>
              </a:ext>
            </a:extLst>
          </p:cNvPr>
          <p:cNvSpPr/>
          <p:nvPr/>
        </p:nvSpPr>
        <p:spPr>
          <a:xfrm>
            <a:off x="2318657" y="2449286"/>
            <a:ext cx="2400300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正確性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B5DECE-159C-4190-899E-73435C967797}"/>
              </a:ext>
            </a:extLst>
          </p:cNvPr>
          <p:cNvSpPr/>
          <p:nvPr/>
        </p:nvSpPr>
        <p:spPr>
          <a:xfrm>
            <a:off x="7059386" y="2449285"/>
            <a:ext cx="2400300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真實性</a:t>
            </a:r>
          </a:p>
        </p:txBody>
      </p:sp>
    </p:spTree>
    <p:extLst>
      <p:ext uri="{BB962C8B-B14F-4D97-AF65-F5344CB8AC3E}">
        <p14:creationId xmlns:p14="http://schemas.microsoft.com/office/powerpoint/2010/main" val="2742398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3950274"/>
          </a:xfrm>
        </p:spPr>
        <p:txBody>
          <a:bodyPr/>
          <a:lstStyle/>
          <a:p>
            <a:r>
              <a:rPr lang="zh-TW" altLang="en-US" dirty="0"/>
              <a:t>礦工從內存池取出 </a:t>
            </a:r>
            <a:r>
              <a:rPr lang="en-US" altLang="zh-TW" dirty="0"/>
              <a:t>1.</a:t>
            </a:r>
            <a:r>
              <a:rPr lang="zh-TW" altLang="en-US" dirty="0"/>
              <a:t>公鑰  </a:t>
            </a:r>
            <a:r>
              <a:rPr lang="en-US" altLang="zh-TW" dirty="0"/>
              <a:t>2.</a:t>
            </a:r>
            <a:r>
              <a:rPr lang="zh-TW" altLang="en-US" dirty="0"/>
              <a:t>交易訊息  </a:t>
            </a:r>
            <a:r>
              <a:rPr lang="en-US" altLang="zh-TW" dirty="0"/>
              <a:t>3.</a:t>
            </a:r>
            <a:r>
              <a:rPr lang="zh-TW" altLang="en-US" dirty="0"/>
              <a:t>簽章 </a:t>
            </a: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B4C613C-D64A-49A1-A20D-F15A35B6BF4B}"/>
              </a:ext>
            </a:extLst>
          </p:cNvPr>
          <p:cNvGrpSpPr/>
          <p:nvPr/>
        </p:nvGrpSpPr>
        <p:grpSpPr>
          <a:xfrm>
            <a:off x="776694" y="2622796"/>
            <a:ext cx="10638612" cy="3733560"/>
            <a:chOff x="945427" y="2995083"/>
            <a:chExt cx="10638612" cy="3733560"/>
          </a:xfrm>
        </p:grpSpPr>
        <p:sp>
          <p:nvSpPr>
            <p:cNvPr id="6" name="矩形 5"/>
            <p:cNvSpPr/>
            <p:nvPr/>
          </p:nvSpPr>
          <p:spPr>
            <a:xfrm>
              <a:off x="3095355" y="4071107"/>
              <a:ext cx="1581148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HASH</a:t>
              </a:r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function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596883" y="4071107"/>
              <a:ext cx="1804853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交易訊息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8" name="加號 7"/>
            <p:cNvSpPr/>
            <p:nvPr/>
          </p:nvSpPr>
          <p:spPr>
            <a:xfrm>
              <a:off x="4777186" y="4174349"/>
              <a:ext cx="515984" cy="545515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2486289" y="3243279"/>
              <a:ext cx="352697" cy="24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45427" y="2995085"/>
              <a:ext cx="1108166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礦工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72789" y="2995084"/>
              <a:ext cx="1108166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簽章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05054" y="2995085"/>
              <a:ext cx="1463034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請求者公鑰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5" name="加號 14"/>
            <p:cNvSpPr/>
            <p:nvPr/>
          </p:nvSpPr>
          <p:spPr>
            <a:xfrm>
              <a:off x="4777186" y="3094618"/>
              <a:ext cx="515984" cy="545515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7505150" y="4109227"/>
              <a:ext cx="1143001" cy="6683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</a:rPr>
                <a:t>計算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9085213" y="2995083"/>
              <a:ext cx="2498826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HASH(</a:t>
              </a:r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交易訊息</a:t>
              </a:r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27" name="向右箭號 26"/>
            <p:cNvSpPr/>
            <p:nvPr/>
          </p:nvSpPr>
          <p:spPr>
            <a:xfrm>
              <a:off x="7505150" y="3033204"/>
              <a:ext cx="1143001" cy="6683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ea typeface="微軟正黑體" panose="020B0604030504040204" pitchFamily="34" charset="-120"/>
                </a:rPr>
                <a:t>驗證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9085213" y="4071107"/>
              <a:ext cx="2498826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HASH(</a:t>
              </a:r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交易訊息</a:t>
              </a:r>
              <a:r>
                <a:rPr lang="en-US" altLang="zh-TW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30" name="向右箭號 29"/>
            <p:cNvSpPr/>
            <p:nvPr/>
          </p:nvSpPr>
          <p:spPr>
            <a:xfrm>
              <a:off x="2462340" y="5381233"/>
              <a:ext cx="352697" cy="24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95356" y="5162521"/>
              <a:ext cx="2197814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對照兩者是否相同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cxnSp>
          <p:nvCxnSpPr>
            <p:cNvPr id="33" name="肘形接點 32"/>
            <p:cNvCxnSpPr/>
            <p:nvPr/>
          </p:nvCxnSpPr>
          <p:spPr>
            <a:xfrm>
              <a:off x="5573489" y="5561821"/>
              <a:ext cx="999860" cy="6905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>
              <a:off x="6073419" y="5561821"/>
              <a:ext cx="499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6231018" y="5149157"/>
              <a:ext cx="117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a typeface="微軟正黑體" panose="020B0604030504040204" pitchFamily="34" charset="-120"/>
                </a:rPr>
                <a:t>相同</a:t>
              </a: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6231018" y="6321534"/>
              <a:ext cx="1170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a typeface="微軟正黑體" panose="020B0604030504040204" pitchFamily="34" charset="-120"/>
                </a:rPr>
                <a:t>不同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152727" y="5984061"/>
              <a:ext cx="1804853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交易訊息被竄改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158720" y="5078979"/>
              <a:ext cx="1804853" cy="74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交易訊息正確</a:t>
              </a:r>
              <a:endParaRPr lang="en-US" altLang="zh-TW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B8059B0-00C6-435E-9017-1CAC57E116B7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42">
            <a:extLst>
              <a:ext uri="{FF2B5EF4-FFF2-40B4-BE49-F238E27FC236}">
                <a16:creationId xmlns:a16="http://schemas.microsoft.com/office/drawing/2014/main" id="{9E05876E-84B2-45AB-B86E-3686940327E5}"/>
              </a:ext>
            </a:extLst>
          </p:cNvPr>
          <p:cNvSpPr txBox="1"/>
          <p:nvPr/>
        </p:nvSpPr>
        <p:spPr>
          <a:xfrm>
            <a:off x="119765" y="357898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驗證交易紀錄竄改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94029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1487"/>
            <a:ext cx="10515600" cy="49801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驗證交易：付錢的人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收錢的人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(output)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付錢的人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是否是這筆金錢的擁有者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尋找上面的區塊的「驗證過」的交易紀錄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收錢的人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(output)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是否擁有存取這筆錢的資格</a:t>
            </a:r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18289" y="4920193"/>
            <a:ext cx="4494165" cy="74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F  </a:t>
            </a:r>
            <a:r>
              <a:rPr lang="zh-TW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to   J</a:t>
            </a:r>
            <a:r>
              <a:rPr lang="zh-TW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      </a:t>
            </a:r>
            <a:r>
              <a:rPr lang="en-US" altLang="zh-TW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pitchFamily="65" charset="-120"/>
              </a:rPr>
              <a:t>50BTC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7ACDD91-7F62-42A5-892E-2E654B6DE259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2">
            <a:extLst>
              <a:ext uri="{FF2B5EF4-FFF2-40B4-BE49-F238E27FC236}">
                <a16:creationId xmlns:a16="http://schemas.microsoft.com/office/drawing/2014/main" id="{B1173074-AC10-445E-B7BF-99B4B45F4095}"/>
              </a:ext>
            </a:extLst>
          </p:cNvPr>
          <p:cNvSpPr txBox="1"/>
          <p:nvPr/>
        </p:nvSpPr>
        <p:spPr>
          <a:xfrm>
            <a:off x="119765" y="357898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驗證交易紀錄真實性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877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rot="10800000">
            <a:off x="-2" y="-2"/>
            <a:ext cx="2208629" cy="2679100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9765" y="389380"/>
            <a:ext cx="3052309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緣起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C7208D9-8CF3-4E4F-B438-C086E749DCE1}"/>
              </a:ext>
            </a:extLst>
          </p:cNvPr>
          <p:cNvGrpSpPr/>
          <p:nvPr/>
        </p:nvGrpSpPr>
        <p:grpSpPr>
          <a:xfrm>
            <a:off x="1765686" y="1111613"/>
            <a:ext cx="8915413" cy="4168260"/>
            <a:chOff x="873892" y="2845106"/>
            <a:chExt cx="8915413" cy="4168260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00D47D8-4970-41BB-BA9A-87BCFBC2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92" y="4997366"/>
              <a:ext cx="2016000" cy="2016000"/>
            </a:xfrm>
            <a:prstGeom prst="rect">
              <a:avLst/>
            </a:prstGeom>
          </p:spPr>
        </p:pic>
        <p:sp>
          <p:nvSpPr>
            <p:cNvPr id="44" name="橢圓形圖說文字 28">
              <a:extLst>
                <a:ext uri="{FF2B5EF4-FFF2-40B4-BE49-F238E27FC236}">
                  <a16:creationId xmlns:a16="http://schemas.microsoft.com/office/drawing/2014/main" id="{159F39C3-3AFC-4CA1-95E7-888D91892A7E}"/>
                </a:ext>
              </a:extLst>
            </p:cNvPr>
            <p:cNvSpPr/>
            <p:nvPr/>
          </p:nvSpPr>
          <p:spPr>
            <a:xfrm>
              <a:off x="1096663" y="3016302"/>
              <a:ext cx="4267200" cy="2016000"/>
            </a:xfrm>
            <a:prstGeom prst="wedgeEllipse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C52C6C78-1995-4139-8589-5B2B3862B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305" y="4997366"/>
              <a:ext cx="2016000" cy="2016000"/>
            </a:xfrm>
            <a:prstGeom prst="rect">
              <a:avLst/>
            </a:prstGeom>
          </p:spPr>
        </p:pic>
        <p:sp>
          <p:nvSpPr>
            <p:cNvPr id="46" name="橢圓形圖說文字 30">
              <a:extLst>
                <a:ext uri="{FF2B5EF4-FFF2-40B4-BE49-F238E27FC236}">
                  <a16:creationId xmlns:a16="http://schemas.microsoft.com/office/drawing/2014/main" id="{86D86621-AE7A-44C0-9077-93E6EB5F17E9}"/>
                </a:ext>
              </a:extLst>
            </p:cNvPr>
            <p:cNvSpPr/>
            <p:nvPr/>
          </p:nvSpPr>
          <p:spPr>
            <a:xfrm>
              <a:off x="5494492" y="2845106"/>
              <a:ext cx="3842829" cy="1973645"/>
            </a:xfrm>
            <a:prstGeom prst="wedgeEllipseCallout">
              <a:avLst>
                <a:gd name="adj1" fmla="val 17735"/>
                <a:gd name="adj2" fmla="val 6558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F06B38-1039-410D-95B2-3A3C7FC60757}"/>
              </a:ext>
            </a:extLst>
          </p:cNvPr>
          <p:cNvSpPr txBox="1"/>
          <p:nvPr/>
        </p:nvSpPr>
        <p:spPr>
          <a:xfrm>
            <a:off x="2357866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4"/>
                </a:solidFill>
              </a:rPr>
              <a:t>飛飛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8EC8F7-6102-4DF7-AA7F-C27F51F6922E}"/>
              </a:ext>
            </a:extLst>
          </p:cNvPr>
          <p:cNvSpPr txBox="1"/>
          <p:nvPr/>
        </p:nvSpPr>
        <p:spPr>
          <a:xfrm>
            <a:off x="9213940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</a:rPr>
              <a:t>秉杰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39FF6C-03B1-4D77-B910-04BA333D2859}"/>
              </a:ext>
            </a:extLst>
          </p:cNvPr>
          <p:cNvSpPr txBox="1"/>
          <p:nvPr/>
        </p:nvSpPr>
        <p:spPr>
          <a:xfrm>
            <a:off x="2473242" y="1282809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u="sng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秉杰</a:t>
            </a:r>
            <a:endParaRPr lang="en-US" altLang="zh-TW" sz="2000" b="1" u="sng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我們來打賭好不好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明天下雨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我給你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100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明天晴天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你給我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100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ctr"/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我們基於雙方信任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輸的自動給贏的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!!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51ED124-3216-42D0-A6D3-5AEC2650B412}"/>
              </a:ext>
            </a:extLst>
          </p:cNvPr>
          <p:cNvSpPr txBox="1"/>
          <p:nvPr/>
        </p:nvSpPr>
        <p:spPr>
          <a:xfrm>
            <a:off x="6928438" y="1898380"/>
            <a:ext cx="2872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如果贏的人耍賴怎麼辦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9866468-F78A-46F9-9CED-9856FA602F4D}"/>
              </a:ext>
            </a:extLst>
          </p:cNvPr>
          <p:cNvGrpSpPr/>
          <p:nvPr/>
        </p:nvGrpSpPr>
        <p:grpSpPr>
          <a:xfrm>
            <a:off x="-1" y="5994400"/>
            <a:ext cx="12192001" cy="863600"/>
            <a:chOff x="-1" y="5994400"/>
            <a:chExt cx="12192001" cy="863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66EC0F8-80B3-450E-97C7-F2AFC55ABB31}"/>
                </a:ext>
              </a:extLst>
            </p:cNvPr>
            <p:cNvSpPr/>
            <p:nvPr/>
          </p:nvSpPr>
          <p:spPr>
            <a:xfrm>
              <a:off x="-1" y="5994400"/>
              <a:ext cx="12192001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62C9C63-E1E6-4439-92E4-72E8C9F7A994}"/>
                </a:ext>
              </a:extLst>
            </p:cNvPr>
            <p:cNvGrpSpPr/>
            <p:nvPr/>
          </p:nvGrpSpPr>
          <p:grpSpPr>
            <a:xfrm>
              <a:off x="629920" y="6064426"/>
              <a:ext cx="10730447" cy="722890"/>
              <a:chOff x="629920" y="6064426"/>
              <a:chExt cx="10730447" cy="722890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3FF2E734-8D80-4853-8A5B-5B8BC9C49274}"/>
                  </a:ext>
                </a:extLst>
              </p:cNvPr>
              <p:cNvSpPr/>
              <p:nvPr/>
            </p:nvSpPr>
            <p:spPr>
              <a:xfrm>
                <a:off x="629920" y="6065083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問題</a:t>
                </a:r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293D104D-360D-47EB-84AB-876CC24C8273}"/>
                  </a:ext>
                </a:extLst>
              </p:cNvPr>
              <p:cNvSpPr/>
              <p:nvPr/>
            </p:nvSpPr>
            <p:spPr>
              <a:xfrm>
                <a:off x="375389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一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C36F913C-633E-49D5-98A8-64B602ED360C}"/>
                  </a:ext>
                </a:extLst>
              </p:cNvPr>
              <p:cNvSpPr/>
              <p:nvPr/>
            </p:nvSpPr>
            <p:spPr>
              <a:xfrm>
                <a:off x="687786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二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C67F991A-ED6F-46A7-8677-1783377FDB33}"/>
                  </a:ext>
                </a:extLst>
              </p:cNvPr>
              <p:cNvSpPr/>
              <p:nvPr/>
            </p:nvSpPr>
            <p:spPr>
              <a:xfrm>
                <a:off x="10001830" y="6064426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三</a:t>
                </a:r>
              </a:p>
            </p:txBody>
          </p:sp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583EA371-1EF3-4E39-BEBC-B6457816BD8D}"/>
                  </a:ext>
                </a:extLst>
              </p:cNvPr>
              <p:cNvSpPr/>
              <p:nvPr/>
            </p:nvSpPr>
            <p:spPr>
              <a:xfrm>
                <a:off x="2459693" y="6203198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305E51A2-B84F-48E7-B423-9009F682A5F3}"/>
                  </a:ext>
                </a:extLst>
              </p:cNvPr>
              <p:cNvSpPr/>
              <p:nvPr/>
            </p:nvSpPr>
            <p:spPr>
              <a:xfrm>
                <a:off x="558366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箭號: 向右 24">
                <a:extLst>
                  <a:ext uri="{FF2B5EF4-FFF2-40B4-BE49-F238E27FC236}">
                    <a16:creationId xmlns:a16="http://schemas.microsoft.com/office/drawing/2014/main" id="{E57686AE-334F-4485-94D5-D8E76401B8A1}"/>
                  </a:ext>
                </a:extLst>
              </p:cNvPr>
              <p:cNvSpPr/>
              <p:nvPr/>
            </p:nvSpPr>
            <p:spPr>
              <a:xfrm>
                <a:off x="870763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6748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09F3E33-3026-4643-8C3F-174B7191546E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2">
            <a:extLst>
              <a:ext uri="{FF2B5EF4-FFF2-40B4-BE49-F238E27FC236}">
                <a16:creationId xmlns:a16="http://schemas.microsoft.com/office/drawing/2014/main" id="{2DF890D2-0B67-4E9E-A3BB-53F0BB3E59B3}"/>
              </a:ext>
            </a:extLst>
          </p:cNvPr>
          <p:cNvSpPr txBox="1"/>
          <p:nvPr/>
        </p:nvSpPr>
        <p:spPr>
          <a:xfrm>
            <a:off x="119765" y="357898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驗證後的交易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EB42965-4F05-4CD7-BD95-D8E5387C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487"/>
            <a:ext cx="10515600" cy="4980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驗證交易紀錄後  建構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Merkle Root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使用電腦 運算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 使 區塊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 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符合規則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成功建立區塊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廣播給附近節點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更新所有節點的帳本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花費條件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個確認”過此區塊，也就是此區塊底下須建立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個區塊，才可以花此筆錢，通常為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67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44" y="0"/>
            <a:ext cx="10297056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1894944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799330">
            <a:off x="1422346" y="1363484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778752" y="5237342"/>
            <a:ext cx="3046678" cy="1620658"/>
          </a:xfrm>
          <a:prstGeom prst="triangle">
            <a:avLst>
              <a:gd name="adj" fmla="val 42854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937733" y="3286016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TW" altLang="en-US" sz="4000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礦工比特幣來源</a:t>
            </a:r>
            <a:endParaRPr lang="zh-CN" altLang="en-US" sz="4000" dirty="0"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157903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02C07D-828D-473B-BAA1-23CB4506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68"/>
            <a:ext cx="10515600" cy="49997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寫在交易紀錄記錄在第一筆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紀錄有兩項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系統給建立區塊的礦工，獎勵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input)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礦工建立此區塊，所驗證的交易紀錄給的手續費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獎勵會每四年少一半，最後會趨近於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，不等於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117AC71-A84C-4C9D-88AF-BFA36F2D2B45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2">
            <a:extLst>
              <a:ext uri="{FF2B5EF4-FFF2-40B4-BE49-F238E27FC236}">
                <a16:creationId xmlns:a16="http://schemas.microsoft.com/office/drawing/2014/main" id="{C54B8291-AD5D-4792-8BE0-C678F7F13580}"/>
              </a:ext>
            </a:extLst>
          </p:cNvPr>
          <p:cNvSpPr txBox="1"/>
          <p:nvPr/>
        </p:nvSpPr>
        <p:spPr>
          <a:xfrm>
            <a:off x="163286" y="379032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系統獎勵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33336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02C07D-828D-473B-BAA1-23CB4506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68"/>
            <a:ext cx="10515600" cy="49997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來源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/>
              <a:t>內存池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目的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/>
              <a:t>礦工建立區塊時，會驗證資料庫裡的交易紀錄，並將它放進自己所建立的區塊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獲利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/>
              <a:t>交易紀錄有些會有手續費，第一個驗證這筆交易的礦工，可以得到獎勵也就是手續費。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備註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en-US" altLang="zh-TW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為礦工主要收入</a:t>
            </a:r>
            <a:r>
              <a:rPr lang="en-US" altLang="zh-TW" dirty="0"/>
              <a:t>(</a:t>
            </a:r>
            <a:r>
              <a:rPr lang="zh-TW" altLang="en-US" dirty="0"/>
              <a:t>因挖礦有難度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手續費會被記錄在區塊的第一筆交易。</a:t>
            </a:r>
            <a:endParaRPr lang="en-US" altLang="zh-TW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有些交易不會給手續費，高交易紀錄就會先被驗證。</a:t>
            </a:r>
            <a:endParaRPr lang="en-US" altLang="zh-TW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117AC71-A84C-4C9D-88AF-BFA36F2D2B45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2">
            <a:extLst>
              <a:ext uri="{FF2B5EF4-FFF2-40B4-BE49-F238E27FC236}">
                <a16:creationId xmlns:a16="http://schemas.microsoft.com/office/drawing/2014/main" id="{C54B8291-AD5D-4792-8BE0-C678F7F13580}"/>
              </a:ext>
            </a:extLst>
          </p:cNvPr>
          <p:cNvSpPr txBox="1"/>
          <p:nvPr/>
        </p:nvSpPr>
        <p:spPr>
          <a:xfrm>
            <a:off x="163286" y="379032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手續費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249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44" y="0"/>
            <a:ext cx="10297056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1894944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799330">
            <a:off x="1422346" y="1363484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778752" y="5237342"/>
            <a:ext cx="3046678" cy="1620658"/>
          </a:xfrm>
          <a:prstGeom prst="triangle">
            <a:avLst>
              <a:gd name="adj" fmla="val 42854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20136" y="328601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TW" altLang="en-US" sz="4000" dirty="0"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統整</a:t>
            </a:r>
            <a:endParaRPr lang="zh-CN" altLang="en-US" sz="4000" dirty="0"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52039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6B714C92-41C9-4799-B160-0993B9248E16}"/>
              </a:ext>
            </a:extLst>
          </p:cNvPr>
          <p:cNvSpPr/>
          <p:nvPr/>
        </p:nvSpPr>
        <p:spPr>
          <a:xfrm>
            <a:off x="4849586" y="947056"/>
            <a:ext cx="1964871" cy="1861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建立區塊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971AB37-42F1-4BE4-B603-4EA1ED2A559E}"/>
              </a:ext>
            </a:extLst>
          </p:cNvPr>
          <p:cNvSpPr/>
          <p:nvPr/>
        </p:nvSpPr>
        <p:spPr>
          <a:xfrm>
            <a:off x="3020268" y="3962353"/>
            <a:ext cx="1964871" cy="1861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交易紀錄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9CF342F-4F1D-437B-AB6A-7E0A8AB232BB}"/>
              </a:ext>
            </a:extLst>
          </p:cNvPr>
          <p:cNvSpPr/>
          <p:nvPr/>
        </p:nvSpPr>
        <p:spPr>
          <a:xfrm>
            <a:off x="7202078" y="3962353"/>
            <a:ext cx="1964871" cy="1861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Bitcoin</a:t>
            </a:r>
            <a:endParaRPr lang="zh-TW" altLang="en-US" sz="3200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7A6D004-053F-48C2-B88E-3EFE83837BD5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2">
            <a:extLst>
              <a:ext uri="{FF2B5EF4-FFF2-40B4-BE49-F238E27FC236}">
                <a16:creationId xmlns:a16="http://schemas.microsoft.com/office/drawing/2014/main" id="{116E5316-E7E3-46E5-B496-9B889788BCA2}"/>
              </a:ext>
            </a:extLst>
          </p:cNvPr>
          <p:cNvSpPr txBox="1"/>
          <p:nvPr/>
        </p:nvSpPr>
        <p:spPr>
          <a:xfrm>
            <a:off x="163286" y="379032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系統穩定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5CC3BF39-1F36-40BE-AC9E-330DE91D7011}"/>
              </a:ext>
            </a:extLst>
          </p:cNvPr>
          <p:cNvSpPr/>
          <p:nvPr/>
        </p:nvSpPr>
        <p:spPr>
          <a:xfrm rot="19018843">
            <a:off x="6731545" y="2717799"/>
            <a:ext cx="740228" cy="14224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9FC8184F-B31A-46E0-BD61-97A8F7BCAAFC}"/>
              </a:ext>
            </a:extLst>
          </p:cNvPr>
          <p:cNvSpPr/>
          <p:nvPr/>
        </p:nvSpPr>
        <p:spPr>
          <a:xfrm rot="12989559">
            <a:off x="4530598" y="2657403"/>
            <a:ext cx="740228" cy="14224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17A8795-EAAE-46A5-AA27-83897A406D90}"/>
              </a:ext>
            </a:extLst>
          </p:cNvPr>
          <p:cNvSpPr/>
          <p:nvPr/>
        </p:nvSpPr>
        <p:spPr>
          <a:xfrm rot="5400000">
            <a:off x="5733143" y="4181882"/>
            <a:ext cx="740228" cy="14224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681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7A6D004-053F-48C2-B88E-3EFE83837BD5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2">
            <a:extLst>
              <a:ext uri="{FF2B5EF4-FFF2-40B4-BE49-F238E27FC236}">
                <a16:creationId xmlns:a16="http://schemas.microsoft.com/office/drawing/2014/main" id="{116E5316-E7E3-46E5-B496-9B889788BCA2}"/>
              </a:ext>
            </a:extLst>
          </p:cNvPr>
          <p:cNvSpPr txBox="1"/>
          <p:nvPr/>
        </p:nvSpPr>
        <p:spPr>
          <a:xfrm>
            <a:off x="163286" y="379032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比特幣網路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36E6CC7-5B08-4B78-A8CF-74AC4229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543264"/>
            <a:ext cx="8164285" cy="518901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新交易產生後，廣播給所有節點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每個節點交新交易收集為一個區塊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將區塊廣播給所有節點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節點接受區塊僅限於當中所有交易有效且未被花用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節點透過使用該區塊的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建立下一個區塊，以表達自己接受該區塊</a:t>
            </a:r>
          </a:p>
        </p:txBody>
      </p:sp>
    </p:spTree>
    <p:extLst>
      <p:ext uri="{BB962C8B-B14F-4D97-AF65-F5344CB8AC3E}">
        <p14:creationId xmlns:p14="http://schemas.microsoft.com/office/powerpoint/2010/main" val="1193396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7A6D004-053F-48C2-B88E-3EFE83837BD5}"/>
              </a:ext>
            </a:extLst>
          </p:cNvPr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2">
            <a:extLst>
              <a:ext uri="{FF2B5EF4-FFF2-40B4-BE49-F238E27FC236}">
                <a16:creationId xmlns:a16="http://schemas.microsoft.com/office/drawing/2014/main" id="{116E5316-E7E3-46E5-B496-9B889788BCA2}"/>
              </a:ext>
            </a:extLst>
          </p:cNvPr>
          <p:cNvSpPr txBox="1"/>
          <p:nvPr/>
        </p:nvSpPr>
        <p:spPr>
          <a:xfrm>
            <a:off x="163286" y="379032"/>
            <a:ext cx="6182561" cy="785199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區塊鏈價值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36E6CC7-5B08-4B78-A8CF-74AC4229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1289958"/>
            <a:ext cx="8164285" cy="5189010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分散式資料庫</a:t>
            </a:r>
          </a:p>
          <a:p>
            <a:pPr lvl="2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資料庫為所有節點共有，共同維護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解決安全信任問題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使用密碼學的特性，大家都能輕易驗證電子貨幣的存在及交易有效性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不可竄改性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藉由雜湊函數串連區塊，達到不可竄改區塊內容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網路架構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每個節點都需要自我驗證、傳遞和管理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3121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rot="19965803" flipH="1" flipV="1">
            <a:off x="-780686" y="2998699"/>
            <a:ext cx="14747829" cy="5763608"/>
          </a:xfrm>
          <a:prstGeom prst="triangle">
            <a:avLst>
              <a:gd name="adj" fmla="val 71782"/>
            </a:avLst>
          </a:prstGeom>
          <a:solidFill>
            <a:srgbClr val="FFFFFF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555"/>
            <a:endParaRPr kumimoji="1"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4010" y="3702063"/>
            <a:ext cx="2956890" cy="191802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defTabSz="609555">
              <a:lnSpc>
                <a:spcPct val="80000"/>
              </a:lnSpc>
            </a:pPr>
            <a:r>
              <a:rPr kumimoji="1" lang="en-US" altLang="zh-CN" sz="7200" b="1" dirty="0">
                <a:solidFill>
                  <a:schemeClr val="bg1"/>
                </a:solidFill>
              </a:rPr>
              <a:t>THANK</a:t>
            </a:r>
          </a:p>
          <a:p>
            <a:pPr defTabSz="609555">
              <a:lnSpc>
                <a:spcPct val="80000"/>
              </a:lnSpc>
            </a:pPr>
            <a:r>
              <a:rPr kumimoji="1" lang="en-US" altLang="zh-CN" sz="7200" b="1" dirty="0">
                <a:solidFill>
                  <a:schemeClr val="bg1"/>
                </a:solidFill>
              </a:rPr>
              <a:t>YOU!</a:t>
            </a:r>
            <a:endParaRPr kumimoji="1"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9765" y="389380"/>
            <a:ext cx="3052309" cy="72223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解決方法</a:t>
            </a: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-1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C7208D9-8CF3-4E4F-B438-C086E749DCE1}"/>
              </a:ext>
            </a:extLst>
          </p:cNvPr>
          <p:cNvGrpSpPr/>
          <p:nvPr/>
        </p:nvGrpSpPr>
        <p:grpSpPr>
          <a:xfrm>
            <a:off x="1765686" y="1111613"/>
            <a:ext cx="8915413" cy="4168260"/>
            <a:chOff x="873892" y="2845106"/>
            <a:chExt cx="8915413" cy="4168260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00D47D8-4970-41BB-BA9A-87BCFBC2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92" y="4997366"/>
              <a:ext cx="2016000" cy="2016000"/>
            </a:xfrm>
            <a:prstGeom prst="rect">
              <a:avLst/>
            </a:prstGeom>
          </p:spPr>
        </p:pic>
        <p:sp>
          <p:nvSpPr>
            <p:cNvPr id="44" name="橢圓形圖說文字 28">
              <a:extLst>
                <a:ext uri="{FF2B5EF4-FFF2-40B4-BE49-F238E27FC236}">
                  <a16:creationId xmlns:a16="http://schemas.microsoft.com/office/drawing/2014/main" id="{159F39C3-3AFC-4CA1-95E7-888D91892A7E}"/>
                </a:ext>
              </a:extLst>
            </p:cNvPr>
            <p:cNvSpPr/>
            <p:nvPr/>
          </p:nvSpPr>
          <p:spPr>
            <a:xfrm>
              <a:off x="1096663" y="3016302"/>
              <a:ext cx="4176660" cy="1823118"/>
            </a:xfrm>
            <a:prstGeom prst="wedgeEllipse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C52C6C78-1995-4139-8589-5B2B3862B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305" y="4997366"/>
              <a:ext cx="2016000" cy="2016000"/>
            </a:xfrm>
            <a:prstGeom prst="rect">
              <a:avLst/>
            </a:prstGeom>
          </p:spPr>
        </p:pic>
        <p:sp>
          <p:nvSpPr>
            <p:cNvPr id="46" name="橢圓形圖說文字 30">
              <a:extLst>
                <a:ext uri="{FF2B5EF4-FFF2-40B4-BE49-F238E27FC236}">
                  <a16:creationId xmlns:a16="http://schemas.microsoft.com/office/drawing/2014/main" id="{86D86621-AE7A-44C0-9077-93E6EB5F17E9}"/>
                </a:ext>
              </a:extLst>
            </p:cNvPr>
            <p:cNvSpPr/>
            <p:nvPr/>
          </p:nvSpPr>
          <p:spPr>
            <a:xfrm>
              <a:off x="5494492" y="2845106"/>
              <a:ext cx="3842829" cy="1973645"/>
            </a:xfrm>
            <a:prstGeom prst="wedgeEllipseCallout">
              <a:avLst>
                <a:gd name="adj1" fmla="val 17735"/>
                <a:gd name="adj2" fmla="val 6558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F06B38-1039-410D-95B2-3A3C7FC60757}"/>
              </a:ext>
            </a:extLst>
          </p:cNvPr>
          <p:cNvSpPr txBox="1"/>
          <p:nvPr/>
        </p:nvSpPr>
        <p:spPr>
          <a:xfrm>
            <a:off x="2357866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4"/>
                </a:solidFill>
              </a:rPr>
              <a:t>飛飛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8EC8F7-6102-4DF7-AA7F-C27F51F6922E}"/>
              </a:ext>
            </a:extLst>
          </p:cNvPr>
          <p:cNvSpPr txBox="1"/>
          <p:nvPr/>
        </p:nvSpPr>
        <p:spPr>
          <a:xfrm>
            <a:off x="9213940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</a:rPr>
              <a:t>秉杰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39FF6C-03B1-4D77-B910-04BA333D2859}"/>
              </a:ext>
            </a:extLst>
          </p:cNvPr>
          <p:cNvSpPr txBox="1"/>
          <p:nvPr/>
        </p:nvSpPr>
        <p:spPr>
          <a:xfrm>
            <a:off x="2317332" y="1666639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那我們把賭約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寫下來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以後有人反悔就可以拿這張紙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為證據要求另一個人付錢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51ED124-3216-42D0-A6D3-5AEC2650B412}"/>
              </a:ext>
            </a:extLst>
          </p:cNvPr>
          <p:cNvSpPr txBox="1"/>
          <p:nvPr/>
        </p:nvSpPr>
        <p:spPr>
          <a:xfrm>
            <a:off x="7056681" y="1898380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那這張紙要放在誰那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9E198D9B-97C7-4996-B534-BB7D1E1A2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26" y="3778329"/>
            <a:ext cx="1449745" cy="144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858CF443-DB65-4D81-9702-BCCA64BFC113}"/>
              </a:ext>
            </a:extLst>
          </p:cNvPr>
          <p:cNvGrpSpPr/>
          <p:nvPr/>
        </p:nvGrpSpPr>
        <p:grpSpPr>
          <a:xfrm>
            <a:off x="-1" y="5994400"/>
            <a:ext cx="12192001" cy="863600"/>
            <a:chOff x="-1" y="5994400"/>
            <a:chExt cx="12192001" cy="86360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F555E42-8462-439A-9AF0-E2841A481ABB}"/>
                </a:ext>
              </a:extLst>
            </p:cNvPr>
            <p:cNvSpPr/>
            <p:nvPr/>
          </p:nvSpPr>
          <p:spPr>
            <a:xfrm>
              <a:off x="-1" y="5994400"/>
              <a:ext cx="12192001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BCAEB10-83C5-4755-8D0F-9F2A8FE655E5}"/>
                </a:ext>
              </a:extLst>
            </p:cNvPr>
            <p:cNvGrpSpPr/>
            <p:nvPr/>
          </p:nvGrpSpPr>
          <p:grpSpPr>
            <a:xfrm>
              <a:off x="629920" y="6064426"/>
              <a:ext cx="10730447" cy="722890"/>
              <a:chOff x="629920" y="6064426"/>
              <a:chExt cx="10730447" cy="722890"/>
            </a:xfrm>
          </p:grpSpPr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E1450232-8156-4842-8811-00195BEF1A91}"/>
                  </a:ext>
                </a:extLst>
              </p:cNvPr>
              <p:cNvSpPr/>
              <p:nvPr/>
            </p:nvSpPr>
            <p:spPr>
              <a:xfrm>
                <a:off x="629920" y="6065083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問題</a:t>
                </a:r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79392066-D542-4955-AA67-D0E1705C5645}"/>
                  </a:ext>
                </a:extLst>
              </p:cNvPr>
              <p:cNvSpPr/>
              <p:nvPr/>
            </p:nvSpPr>
            <p:spPr>
              <a:xfrm>
                <a:off x="375389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一</a:t>
                </a:r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272162B9-E823-4492-BB9D-B03DDF61D3BD}"/>
                  </a:ext>
                </a:extLst>
              </p:cNvPr>
              <p:cNvSpPr/>
              <p:nvPr/>
            </p:nvSpPr>
            <p:spPr>
              <a:xfrm>
                <a:off x="687786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二</a:t>
                </a: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7EC56B44-9A97-4738-94FC-BF2E592A882F}"/>
                  </a:ext>
                </a:extLst>
              </p:cNvPr>
              <p:cNvSpPr/>
              <p:nvPr/>
            </p:nvSpPr>
            <p:spPr>
              <a:xfrm>
                <a:off x="10001830" y="6064426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三</a:t>
                </a:r>
              </a:p>
            </p:txBody>
          </p:sp>
          <p:sp>
            <p:nvSpPr>
              <p:cNvPr id="50" name="箭號: 向右 49">
                <a:extLst>
                  <a:ext uri="{FF2B5EF4-FFF2-40B4-BE49-F238E27FC236}">
                    <a16:creationId xmlns:a16="http://schemas.microsoft.com/office/drawing/2014/main" id="{6D7697BF-D177-44B5-8F50-FFF0B208AA9A}"/>
                  </a:ext>
                </a:extLst>
              </p:cNvPr>
              <p:cNvSpPr/>
              <p:nvPr/>
            </p:nvSpPr>
            <p:spPr>
              <a:xfrm>
                <a:off x="2459693" y="6203198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箭號: 向右 50">
                <a:extLst>
                  <a:ext uri="{FF2B5EF4-FFF2-40B4-BE49-F238E27FC236}">
                    <a16:creationId xmlns:a16="http://schemas.microsoft.com/office/drawing/2014/main" id="{1DDC632C-7026-43EF-A2C3-0A22E4875585}"/>
                  </a:ext>
                </a:extLst>
              </p:cNvPr>
              <p:cNvSpPr/>
              <p:nvPr/>
            </p:nvSpPr>
            <p:spPr>
              <a:xfrm>
                <a:off x="558366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箭號: 向右 51">
                <a:extLst>
                  <a:ext uri="{FF2B5EF4-FFF2-40B4-BE49-F238E27FC236}">
                    <a16:creationId xmlns:a16="http://schemas.microsoft.com/office/drawing/2014/main" id="{FE7E6FB4-C783-44DF-B8E5-D68796271445}"/>
                  </a:ext>
                </a:extLst>
              </p:cNvPr>
              <p:cNvSpPr/>
              <p:nvPr/>
            </p:nvSpPr>
            <p:spPr>
              <a:xfrm>
                <a:off x="870763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88025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9765" y="365784"/>
            <a:ext cx="3052309" cy="769425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解決方法</a:t>
            </a: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-2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C7208D9-8CF3-4E4F-B438-C086E749DCE1}"/>
              </a:ext>
            </a:extLst>
          </p:cNvPr>
          <p:cNvGrpSpPr/>
          <p:nvPr/>
        </p:nvGrpSpPr>
        <p:grpSpPr>
          <a:xfrm>
            <a:off x="1765686" y="1111613"/>
            <a:ext cx="8915413" cy="4168260"/>
            <a:chOff x="873892" y="2845106"/>
            <a:chExt cx="8915413" cy="4168260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00D47D8-4970-41BB-BA9A-87BCFBC2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92" y="4997366"/>
              <a:ext cx="2016000" cy="2016000"/>
            </a:xfrm>
            <a:prstGeom prst="rect">
              <a:avLst/>
            </a:prstGeom>
          </p:spPr>
        </p:pic>
        <p:sp>
          <p:nvSpPr>
            <p:cNvPr id="44" name="橢圓形圖說文字 28">
              <a:extLst>
                <a:ext uri="{FF2B5EF4-FFF2-40B4-BE49-F238E27FC236}">
                  <a16:creationId xmlns:a16="http://schemas.microsoft.com/office/drawing/2014/main" id="{159F39C3-3AFC-4CA1-95E7-888D91892A7E}"/>
                </a:ext>
              </a:extLst>
            </p:cNvPr>
            <p:cNvSpPr/>
            <p:nvPr/>
          </p:nvSpPr>
          <p:spPr>
            <a:xfrm>
              <a:off x="1096663" y="3016302"/>
              <a:ext cx="4176660" cy="1823118"/>
            </a:xfrm>
            <a:prstGeom prst="wedgeEllipse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C52C6C78-1995-4139-8589-5B2B3862B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305" y="4997366"/>
              <a:ext cx="2016000" cy="2016000"/>
            </a:xfrm>
            <a:prstGeom prst="rect">
              <a:avLst/>
            </a:prstGeom>
          </p:spPr>
        </p:pic>
        <p:sp>
          <p:nvSpPr>
            <p:cNvPr id="46" name="橢圓形圖說文字 30">
              <a:extLst>
                <a:ext uri="{FF2B5EF4-FFF2-40B4-BE49-F238E27FC236}">
                  <a16:creationId xmlns:a16="http://schemas.microsoft.com/office/drawing/2014/main" id="{86D86621-AE7A-44C0-9077-93E6EB5F17E9}"/>
                </a:ext>
              </a:extLst>
            </p:cNvPr>
            <p:cNvSpPr/>
            <p:nvPr/>
          </p:nvSpPr>
          <p:spPr>
            <a:xfrm>
              <a:off x="5494492" y="2845106"/>
              <a:ext cx="3842829" cy="1973645"/>
            </a:xfrm>
            <a:prstGeom prst="wedgeEllipseCallout">
              <a:avLst>
                <a:gd name="adj1" fmla="val 17735"/>
                <a:gd name="adj2" fmla="val 6558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F06B38-1039-410D-95B2-3A3C7FC60757}"/>
              </a:ext>
            </a:extLst>
          </p:cNvPr>
          <p:cNvSpPr txBox="1"/>
          <p:nvPr/>
        </p:nvSpPr>
        <p:spPr>
          <a:xfrm>
            <a:off x="2357866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4"/>
                </a:solidFill>
              </a:rPr>
              <a:t>飛飛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8EC8F7-6102-4DF7-AA7F-C27F51F6922E}"/>
              </a:ext>
            </a:extLst>
          </p:cNvPr>
          <p:cNvSpPr txBox="1"/>
          <p:nvPr/>
        </p:nvSpPr>
        <p:spPr>
          <a:xfrm>
            <a:off x="9213940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</a:rPr>
              <a:t>秉杰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39FF6C-03B1-4D77-B910-04BA333D2859}"/>
              </a:ext>
            </a:extLst>
          </p:cNvPr>
          <p:cNvSpPr txBox="1"/>
          <p:nvPr/>
        </p:nvSpPr>
        <p:spPr>
          <a:xfrm>
            <a:off x="2311361" y="1686536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那我們請</a:t>
            </a:r>
            <a:r>
              <a:rPr lang="zh-TW" altLang="en-US" sz="20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公證人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好了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先把錢放在</a:t>
            </a:r>
            <a:r>
              <a:rPr lang="zh-TW" altLang="en-US" sz="20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那，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等明天再請</a:t>
            </a:r>
            <a:r>
              <a:rPr lang="zh-TW" altLang="en-US" sz="20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把錢給贏的人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51ED124-3216-42D0-A6D3-5AEC2650B412}"/>
              </a:ext>
            </a:extLst>
          </p:cNvPr>
          <p:cNvSpPr txBox="1"/>
          <p:nvPr/>
        </p:nvSpPr>
        <p:spPr>
          <a:xfrm>
            <a:off x="6820871" y="1994312"/>
            <a:ext cx="3088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捲款逃走怎麼辦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0C448E3-B861-43DF-956C-AD63335A08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92" y="3253527"/>
            <a:ext cx="2016000" cy="2016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5D7306-374A-43EA-8EED-770DD39C7AC7}"/>
              </a:ext>
            </a:extLst>
          </p:cNvPr>
          <p:cNvSpPr txBox="1"/>
          <p:nvPr/>
        </p:nvSpPr>
        <p:spPr>
          <a:xfrm>
            <a:off x="5785903" y="52798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6"/>
                </a:solidFill>
              </a:rPr>
              <a:t>舒晧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7F18EB7-93BB-49E6-AE56-B3E9B9A7E609}"/>
              </a:ext>
            </a:extLst>
          </p:cNvPr>
          <p:cNvGrpSpPr/>
          <p:nvPr/>
        </p:nvGrpSpPr>
        <p:grpSpPr>
          <a:xfrm>
            <a:off x="-1" y="5994400"/>
            <a:ext cx="12192001" cy="863600"/>
            <a:chOff x="-1" y="5994400"/>
            <a:chExt cx="12192001" cy="86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8891C7-07D5-474A-8521-E8120A51461A}"/>
                </a:ext>
              </a:extLst>
            </p:cNvPr>
            <p:cNvSpPr/>
            <p:nvPr/>
          </p:nvSpPr>
          <p:spPr>
            <a:xfrm>
              <a:off x="-1" y="5994400"/>
              <a:ext cx="12192001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B0980BBB-4742-4910-B2C4-C1ED67A57F1B}"/>
                </a:ext>
              </a:extLst>
            </p:cNvPr>
            <p:cNvGrpSpPr/>
            <p:nvPr/>
          </p:nvGrpSpPr>
          <p:grpSpPr>
            <a:xfrm>
              <a:off x="629920" y="6064426"/>
              <a:ext cx="10730447" cy="722890"/>
              <a:chOff x="629920" y="6064426"/>
              <a:chExt cx="10730447" cy="722890"/>
            </a:xfrm>
          </p:grpSpPr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0CB61AA-629E-4B6C-A4F9-1960888BEF48}"/>
                  </a:ext>
                </a:extLst>
              </p:cNvPr>
              <p:cNvSpPr/>
              <p:nvPr/>
            </p:nvSpPr>
            <p:spPr>
              <a:xfrm>
                <a:off x="629920" y="6065083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問題</a:t>
                </a:r>
              </a:p>
            </p:txBody>
          </p:sp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D9E4E71C-66F3-4BC9-8237-7B03D3FB55AC}"/>
                  </a:ext>
                </a:extLst>
              </p:cNvPr>
              <p:cNvSpPr/>
              <p:nvPr/>
            </p:nvSpPr>
            <p:spPr>
              <a:xfrm>
                <a:off x="375389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一</a:t>
                </a: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027B996A-668B-4520-AB61-202013D18BF0}"/>
                  </a:ext>
                </a:extLst>
              </p:cNvPr>
              <p:cNvSpPr/>
              <p:nvPr/>
            </p:nvSpPr>
            <p:spPr>
              <a:xfrm>
                <a:off x="687786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二</a:t>
                </a:r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4591C00A-8BFB-4A33-AEA0-40BB19B6B6B3}"/>
                  </a:ext>
                </a:extLst>
              </p:cNvPr>
              <p:cNvSpPr/>
              <p:nvPr/>
            </p:nvSpPr>
            <p:spPr>
              <a:xfrm>
                <a:off x="10001830" y="6064426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三</a:t>
                </a:r>
              </a:p>
            </p:txBody>
          </p:sp>
          <p:sp>
            <p:nvSpPr>
              <p:cNvPr id="51" name="箭號: 向右 50">
                <a:extLst>
                  <a:ext uri="{FF2B5EF4-FFF2-40B4-BE49-F238E27FC236}">
                    <a16:creationId xmlns:a16="http://schemas.microsoft.com/office/drawing/2014/main" id="{EDFA5B22-2A68-41E8-9BFA-7CC7A2740DB2}"/>
                  </a:ext>
                </a:extLst>
              </p:cNvPr>
              <p:cNvSpPr/>
              <p:nvPr/>
            </p:nvSpPr>
            <p:spPr>
              <a:xfrm>
                <a:off x="2459693" y="6203198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箭號: 向右 51">
                <a:extLst>
                  <a:ext uri="{FF2B5EF4-FFF2-40B4-BE49-F238E27FC236}">
                    <a16:creationId xmlns:a16="http://schemas.microsoft.com/office/drawing/2014/main" id="{9BBBED39-7626-450A-A93B-7A0BDCBA6E47}"/>
                  </a:ext>
                </a:extLst>
              </p:cNvPr>
              <p:cNvSpPr/>
              <p:nvPr/>
            </p:nvSpPr>
            <p:spPr>
              <a:xfrm>
                <a:off x="558366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箭號: 向右 52">
                <a:extLst>
                  <a:ext uri="{FF2B5EF4-FFF2-40B4-BE49-F238E27FC236}">
                    <a16:creationId xmlns:a16="http://schemas.microsoft.com/office/drawing/2014/main" id="{6ACC3B41-4004-4188-82E3-931E33605501}"/>
                  </a:ext>
                </a:extLst>
              </p:cNvPr>
              <p:cNvSpPr/>
              <p:nvPr/>
            </p:nvSpPr>
            <p:spPr>
              <a:xfrm>
                <a:off x="870763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1033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>
          <a:xfrm rot="10800000">
            <a:off x="0" y="-1"/>
            <a:ext cx="1645920" cy="226489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9765" y="365784"/>
            <a:ext cx="3052309" cy="769425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解決方法</a:t>
            </a:r>
            <a:r>
              <a:rPr kumimoji="1"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  <a:cs typeface="微软雅黑"/>
              </a:rPr>
              <a:t>-3</a:t>
            </a:r>
            <a:endParaRPr kumimoji="1"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C7208D9-8CF3-4E4F-B438-C086E749DCE1}"/>
              </a:ext>
            </a:extLst>
          </p:cNvPr>
          <p:cNvGrpSpPr/>
          <p:nvPr/>
        </p:nvGrpSpPr>
        <p:grpSpPr>
          <a:xfrm>
            <a:off x="1765686" y="3263873"/>
            <a:ext cx="8915413" cy="2016000"/>
            <a:chOff x="873892" y="4997366"/>
            <a:chExt cx="8915413" cy="2016000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00D47D8-4970-41BB-BA9A-87BCFBC2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92" y="4997366"/>
              <a:ext cx="2016000" cy="2016000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C52C6C78-1995-4139-8589-5B2B3862B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305" y="4997366"/>
              <a:ext cx="2016000" cy="2016000"/>
            </a:xfrm>
            <a:prstGeom prst="rect">
              <a:avLst/>
            </a:prstGeom>
          </p:spPr>
        </p:pic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F06B38-1039-410D-95B2-3A3C7FC60757}"/>
              </a:ext>
            </a:extLst>
          </p:cNvPr>
          <p:cNvSpPr txBox="1"/>
          <p:nvPr/>
        </p:nvSpPr>
        <p:spPr>
          <a:xfrm>
            <a:off x="2357866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4"/>
                </a:solidFill>
              </a:rPr>
              <a:t>飛飛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8EC8F7-6102-4DF7-AA7F-C27F51F6922E}"/>
              </a:ext>
            </a:extLst>
          </p:cNvPr>
          <p:cNvSpPr txBox="1"/>
          <p:nvPr/>
        </p:nvSpPr>
        <p:spPr>
          <a:xfrm>
            <a:off x="9213940" y="5279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</a:rPr>
              <a:t>秉杰</a:t>
            </a:r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9E198D9B-97C7-4996-B534-BB7D1E1A2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05" y="3830128"/>
            <a:ext cx="1449745" cy="144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相關圖片">
            <a:extLst>
              <a:ext uri="{FF2B5EF4-FFF2-40B4-BE49-F238E27FC236}">
                <a16:creationId xmlns:a16="http://schemas.microsoft.com/office/drawing/2014/main" id="{EC20BF07-EB74-473B-A540-66920FF2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59" y="3830128"/>
            <a:ext cx="1449745" cy="144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105D46-6134-4EB6-A418-2B567E045817}"/>
              </a:ext>
            </a:extLst>
          </p:cNvPr>
          <p:cNvSpPr/>
          <p:nvPr/>
        </p:nvSpPr>
        <p:spPr>
          <a:xfrm>
            <a:off x="5512150" y="4271873"/>
            <a:ext cx="1552909" cy="53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F5438D-3D0E-426F-A0CF-8E0969585381}"/>
              </a:ext>
            </a:extLst>
          </p:cNvPr>
          <p:cNvSpPr txBox="1"/>
          <p:nvPr/>
        </p:nvSpPr>
        <p:spPr>
          <a:xfrm>
            <a:off x="3857774" y="1872457"/>
            <a:ext cx="45047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把帳本分成兩份 各自保管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不容易修改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400AA3D-CE13-41F8-BED7-5B5A927E5F43}"/>
              </a:ext>
            </a:extLst>
          </p:cNvPr>
          <p:cNvGrpSpPr/>
          <p:nvPr/>
        </p:nvGrpSpPr>
        <p:grpSpPr>
          <a:xfrm>
            <a:off x="-1" y="5994400"/>
            <a:ext cx="12192001" cy="863600"/>
            <a:chOff x="-1" y="5994400"/>
            <a:chExt cx="12192001" cy="86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C77C1B7-D8EE-4961-9DDE-4221A4FBF5E6}"/>
                </a:ext>
              </a:extLst>
            </p:cNvPr>
            <p:cNvSpPr/>
            <p:nvPr/>
          </p:nvSpPr>
          <p:spPr>
            <a:xfrm>
              <a:off x="-1" y="5994400"/>
              <a:ext cx="12192001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4435F75-C23B-40DB-9170-8D6EB920BC4E}"/>
                </a:ext>
              </a:extLst>
            </p:cNvPr>
            <p:cNvGrpSpPr/>
            <p:nvPr/>
          </p:nvGrpSpPr>
          <p:grpSpPr>
            <a:xfrm>
              <a:off x="629920" y="6064426"/>
              <a:ext cx="10730447" cy="722890"/>
              <a:chOff x="629920" y="6064426"/>
              <a:chExt cx="10730447" cy="722890"/>
            </a:xfrm>
          </p:grpSpPr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5924475-99F3-4292-BDA1-1775BE936EED}"/>
                  </a:ext>
                </a:extLst>
              </p:cNvPr>
              <p:cNvSpPr/>
              <p:nvPr/>
            </p:nvSpPr>
            <p:spPr>
              <a:xfrm>
                <a:off x="629920" y="6065083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問題</a:t>
                </a:r>
              </a:p>
            </p:txBody>
          </p:sp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7B2E8EDD-2076-43A7-A53A-BAB0DDBBC031}"/>
                  </a:ext>
                </a:extLst>
              </p:cNvPr>
              <p:cNvSpPr/>
              <p:nvPr/>
            </p:nvSpPr>
            <p:spPr>
              <a:xfrm>
                <a:off x="375389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一</a:t>
                </a:r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7421F140-9E00-459D-87A4-C5833B27F6A3}"/>
                  </a:ext>
                </a:extLst>
              </p:cNvPr>
              <p:cNvSpPr/>
              <p:nvPr/>
            </p:nvSpPr>
            <p:spPr>
              <a:xfrm>
                <a:off x="6877860" y="6064429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二</a:t>
                </a:r>
              </a:p>
            </p:txBody>
          </p:sp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66038C62-DAE5-48D9-AF21-477E398AD9F2}"/>
                  </a:ext>
                </a:extLst>
              </p:cNvPr>
              <p:cNvSpPr/>
              <p:nvPr/>
            </p:nvSpPr>
            <p:spPr>
              <a:xfrm>
                <a:off x="10001830" y="6064426"/>
                <a:ext cx="1358537" cy="7222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方法 三</a:t>
                </a:r>
              </a:p>
            </p:txBody>
          </p:sp>
          <p:sp>
            <p:nvSpPr>
              <p:cNvPr id="32" name="箭號: 向右 31">
                <a:extLst>
                  <a:ext uri="{FF2B5EF4-FFF2-40B4-BE49-F238E27FC236}">
                    <a16:creationId xmlns:a16="http://schemas.microsoft.com/office/drawing/2014/main" id="{956EB0D5-0253-4D8D-A9C6-9AE4FC43F68D}"/>
                  </a:ext>
                </a:extLst>
              </p:cNvPr>
              <p:cNvSpPr/>
              <p:nvPr/>
            </p:nvSpPr>
            <p:spPr>
              <a:xfrm>
                <a:off x="2459693" y="6203198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C9C33160-BEBF-4ED2-8F09-1116A8BE627F}"/>
                  </a:ext>
                </a:extLst>
              </p:cNvPr>
              <p:cNvSpPr/>
              <p:nvPr/>
            </p:nvSpPr>
            <p:spPr>
              <a:xfrm>
                <a:off x="558366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1F137CE8-513A-4E55-B176-53BA973047D8}"/>
                  </a:ext>
                </a:extLst>
              </p:cNvPr>
              <p:cNvSpPr/>
              <p:nvPr/>
            </p:nvSpPr>
            <p:spPr>
              <a:xfrm>
                <a:off x="8707633" y="6202543"/>
                <a:ext cx="822961" cy="446001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394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6907040">
            <a:off x="124721" y="1363175"/>
            <a:ext cx="5459838" cy="8752443"/>
          </a:xfrm>
          <a:prstGeom prst="triangle">
            <a:avLst>
              <a:gd name="adj" fmla="val 6762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48203" y="-212632"/>
            <a:ext cx="3657600" cy="4019550"/>
          </a:xfrm>
          <a:prstGeom prst="triangle">
            <a:avLst>
              <a:gd name="adj" fmla="val 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225"/>
          <p:cNvSpPr>
            <a:spLocks noEditPoints="1"/>
          </p:cNvSpPr>
          <p:nvPr/>
        </p:nvSpPr>
        <p:spPr bwMode="auto">
          <a:xfrm>
            <a:off x="4875534" y="1797143"/>
            <a:ext cx="980215" cy="980214"/>
          </a:xfrm>
          <a:custGeom>
            <a:avLst/>
            <a:gdLst>
              <a:gd name="T0" fmla="*/ 128 w 256"/>
              <a:gd name="T1" fmla="*/ 256 h 256"/>
              <a:gd name="T2" fmla="*/ 0 w 256"/>
              <a:gd name="T3" fmla="*/ 128 h 256"/>
              <a:gd name="T4" fmla="*/ 128 w 256"/>
              <a:gd name="T5" fmla="*/ 0 h 256"/>
              <a:gd name="T6" fmla="*/ 256 w 256"/>
              <a:gd name="T7" fmla="*/ 128 h 256"/>
              <a:gd name="T8" fmla="*/ 128 w 256"/>
              <a:gd name="T9" fmla="*/ 256 h 256"/>
              <a:gd name="T10" fmla="*/ 128 w 256"/>
              <a:gd name="T11" fmla="*/ 24 h 256"/>
              <a:gd name="T12" fmla="*/ 24 w 256"/>
              <a:gd name="T13" fmla="*/ 128 h 256"/>
              <a:gd name="T14" fmla="*/ 51 w 256"/>
              <a:gd name="T15" fmla="*/ 198 h 256"/>
              <a:gd name="T16" fmla="*/ 80 w 256"/>
              <a:gd name="T17" fmla="*/ 188 h 256"/>
              <a:gd name="T18" fmla="*/ 105 w 256"/>
              <a:gd name="T19" fmla="*/ 177 h 256"/>
              <a:gd name="T20" fmla="*/ 105 w 256"/>
              <a:gd name="T21" fmla="*/ 158 h 256"/>
              <a:gd name="T22" fmla="*/ 95 w 256"/>
              <a:gd name="T23" fmla="*/ 134 h 256"/>
              <a:gd name="T24" fmla="*/ 89 w 256"/>
              <a:gd name="T25" fmla="*/ 124 h 256"/>
              <a:gd name="T26" fmla="*/ 92 w 256"/>
              <a:gd name="T27" fmla="*/ 108 h 256"/>
              <a:gd name="T28" fmla="*/ 90 w 256"/>
              <a:gd name="T29" fmla="*/ 87 h 256"/>
              <a:gd name="T30" fmla="*/ 128 w 256"/>
              <a:gd name="T31" fmla="*/ 56 h 256"/>
              <a:gd name="T32" fmla="*/ 166 w 256"/>
              <a:gd name="T33" fmla="*/ 87 h 256"/>
              <a:gd name="T34" fmla="*/ 164 w 256"/>
              <a:gd name="T35" fmla="*/ 108 h 256"/>
              <a:gd name="T36" fmla="*/ 167 w 256"/>
              <a:gd name="T37" fmla="*/ 124 h 256"/>
              <a:gd name="T38" fmla="*/ 161 w 256"/>
              <a:gd name="T39" fmla="*/ 134 h 256"/>
              <a:gd name="T40" fmla="*/ 151 w 256"/>
              <a:gd name="T41" fmla="*/ 158 h 256"/>
              <a:gd name="T42" fmla="*/ 151 w 256"/>
              <a:gd name="T43" fmla="*/ 177 h 256"/>
              <a:gd name="T44" fmla="*/ 176 w 256"/>
              <a:gd name="T45" fmla="*/ 188 h 256"/>
              <a:gd name="T46" fmla="*/ 205 w 256"/>
              <a:gd name="T47" fmla="*/ 198 h 256"/>
              <a:gd name="T48" fmla="*/ 232 w 256"/>
              <a:gd name="T49" fmla="*/ 128 h 256"/>
              <a:gd name="T50" fmla="*/ 128 w 256"/>
              <a:gd name="T51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55"/>
                  <a:pt x="34" y="179"/>
                  <a:pt x="51" y="198"/>
                </a:cubicBezTo>
                <a:cubicBezTo>
                  <a:pt x="66" y="190"/>
                  <a:pt x="61" y="196"/>
                  <a:pt x="80" y="188"/>
                </a:cubicBezTo>
                <a:cubicBezTo>
                  <a:pt x="100" y="180"/>
                  <a:pt x="105" y="177"/>
                  <a:pt x="105" y="177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5" y="158"/>
                  <a:pt x="98" y="152"/>
                  <a:pt x="95" y="134"/>
                </a:cubicBezTo>
                <a:cubicBezTo>
                  <a:pt x="91" y="136"/>
                  <a:pt x="89" y="129"/>
                  <a:pt x="89" y="124"/>
                </a:cubicBezTo>
                <a:cubicBezTo>
                  <a:pt x="89" y="120"/>
                  <a:pt x="86" y="107"/>
                  <a:pt x="92" y="108"/>
                </a:cubicBezTo>
                <a:cubicBezTo>
                  <a:pt x="91" y="99"/>
                  <a:pt x="90" y="92"/>
                  <a:pt x="90" y="87"/>
                </a:cubicBezTo>
                <a:cubicBezTo>
                  <a:pt x="92" y="73"/>
                  <a:pt x="106" y="57"/>
                  <a:pt x="128" y="56"/>
                </a:cubicBezTo>
                <a:cubicBezTo>
                  <a:pt x="154" y="57"/>
                  <a:pt x="164" y="73"/>
                  <a:pt x="166" y="87"/>
                </a:cubicBezTo>
                <a:cubicBezTo>
                  <a:pt x="166" y="92"/>
                  <a:pt x="165" y="99"/>
                  <a:pt x="164" y="108"/>
                </a:cubicBezTo>
                <a:cubicBezTo>
                  <a:pt x="170" y="107"/>
                  <a:pt x="167" y="120"/>
                  <a:pt x="167" y="124"/>
                </a:cubicBezTo>
                <a:cubicBezTo>
                  <a:pt x="167" y="129"/>
                  <a:pt x="165" y="136"/>
                  <a:pt x="161" y="134"/>
                </a:cubicBezTo>
                <a:cubicBezTo>
                  <a:pt x="158" y="152"/>
                  <a:pt x="151" y="158"/>
                  <a:pt x="151" y="158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1" y="177"/>
                  <a:pt x="156" y="180"/>
                  <a:pt x="176" y="188"/>
                </a:cubicBezTo>
                <a:cubicBezTo>
                  <a:pt x="195" y="196"/>
                  <a:pt x="190" y="190"/>
                  <a:pt x="205" y="198"/>
                </a:cubicBezTo>
                <a:cubicBezTo>
                  <a:pt x="222" y="179"/>
                  <a:pt x="232" y="155"/>
                  <a:pt x="232" y="128"/>
                </a:cubicBezTo>
                <a:cubicBezTo>
                  <a:pt x="232" y="71"/>
                  <a:pt x="185" y="24"/>
                  <a:pt x="128" y="2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2938" y="2794063"/>
            <a:ext cx="1805407" cy="46198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prstClr val="white"/>
                </a:solidFill>
              </a:rPr>
              <a:t>KEY WORD</a:t>
            </a:r>
          </a:p>
        </p:txBody>
      </p:sp>
      <p:sp>
        <p:nvSpPr>
          <p:cNvPr id="15" name="矩形 14"/>
          <p:cNvSpPr/>
          <p:nvPr/>
        </p:nvSpPr>
        <p:spPr>
          <a:xfrm>
            <a:off x="4399788" y="3231377"/>
            <a:ext cx="1931711" cy="10613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35681" y="570200"/>
            <a:ext cx="3637919" cy="701714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區塊鏈四大特徵</a:t>
            </a:r>
            <a:endParaRPr kumimoji="1"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050" name="Picture 2" descr="「區塊鏈中心思想」的圖片搜尋結果">
            <a:extLst>
              <a:ext uri="{FF2B5EF4-FFF2-40B4-BE49-F238E27FC236}">
                <a16:creationId xmlns:a16="http://schemas.microsoft.com/office/drawing/2014/main" id="{0764C047-8B6B-45E6-80C8-93A23F09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01" y="1439633"/>
            <a:ext cx="4466525" cy="267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1" y="1326180"/>
            <a:ext cx="4763569" cy="3657601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23C7034-6F88-4B7D-AAE2-A54668D72547}"/>
              </a:ext>
            </a:extLst>
          </p:cNvPr>
          <p:cNvGrpSpPr/>
          <p:nvPr/>
        </p:nvGrpSpPr>
        <p:grpSpPr>
          <a:xfrm>
            <a:off x="6015197" y="1073129"/>
            <a:ext cx="5183188" cy="994931"/>
            <a:chOff x="7310902" y="1028233"/>
            <a:chExt cx="5183188" cy="994931"/>
          </a:xfrm>
        </p:grpSpPr>
        <p:grpSp>
          <p:nvGrpSpPr>
            <p:cNvPr id="19" name="组合 18"/>
            <p:cNvGrpSpPr/>
            <p:nvPr/>
          </p:nvGrpSpPr>
          <p:grpSpPr>
            <a:xfrm>
              <a:off x="7310902" y="1028233"/>
              <a:ext cx="485214" cy="599703"/>
              <a:chOff x="7300913" y="3284538"/>
              <a:chExt cx="423863" cy="523875"/>
            </a:xfrm>
            <a:solidFill>
              <a:srgbClr val="FFBE60"/>
            </a:solidFill>
          </p:grpSpPr>
          <p:sp>
            <p:nvSpPr>
              <p:cNvPr id="20" name="Rectangle 94"/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95"/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96"/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97"/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98"/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99"/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100"/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101"/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02"/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103"/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104"/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ectangle 105"/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106"/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07"/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7854071" y="109613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2800" b="1" dirty="0">
                  <a:solidFill>
                    <a:srgbClr val="FFBE60"/>
                  </a:solidFill>
                </a:rPr>
                <a:t>去中心化</a:t>
              </a:r>
              <a:endParaRPr lang="zh-CN" altLang="en-US" sz="2800" b="1" dirty="0">
                <a:solidFill>
                  <a:srgbClr val="FFBE60"/>
                </a:solidFill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C2A78B2-81E8-40FF-833D-FAF824542F37}"/>
                </a:ext>
              </a:extLst>
            </p:cNvPr>
            <p:cNvSpPr txBox="1"/>
            <p:nvPr/>
          </p:nvSpPr>
          <p:spPr>
            <a:xfrm>
              <a:off x="9770267" y="1099834"/>
              <a:ext cx="2723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不需要有第三方公正單位</a:t>
              </a:r>
              <a:endParaRPr lang="en-US" altLang="zh-TW" dirty="0"/>
            </a:p>
            <a:p>
              <a:r>
                <a:rPr lang="zh-TW" altLang="en-US" dirty="0"/>
                <a:t>就可以進行存取資料</a:t>
              </a:r>
              <a:endParaRPr lang="en-US" altLang="zh-TW" dirty="0"/>
            </a:p>
            <a:p>
              <a:r>
                <a:rPr lang="zh-TW" altLang="en-US" dirty="0"/>
                <a:t>為分散式的資料庫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DC84415-EEC1-4507-9D77-669E84F4F82E}"/>
              </a:ext>
            </a:extLst>
          </p:cNvPr>
          <p:cNvGrpSpPr/>
          <p:nvPr/>
        </p:nvGrpSpPr>
        <p:grpSpPr>
          <a:xfrm>
            <a:off x="6068820" y="3368361"/>
            <a:ext cx="5010389" cy="792622"/>
            <a:chOff x="7310902" y="1028233"/>
            <a:chExt cx="5010389" cy="792622"/>
          </a:xfrm>
        </p:grpSpPr>
        <p:grpSp>
          <p:nvGrpSpPr>
            <p:cNvPr id="42" name="组合 18">
              <a:extLst>
                <a:ext uri="{FF2B5EF4-FFF2-40B4-BE49-F238E27FC236}">
                  <a16:creationId xmlns:a16="http://schemas.microsoft.com/office/drawing/2014/main" id="{81DAE6B8-7D4E-40B4-8E5A-327EC29487AD}"/>
                </a:ext>
              </a:extLst>
            </p:cNvPr>
            <p:cNvGrpSpPr/>
            <p:nvPr/>
          </p:nvGrpSpPr>
          <p:grpSpPr>
            <a:xfrm>
              <a:off x="7310902" y="1028233"/>
              <a:ext cx="485214" cy="599703"/>
              <a:chOff x="7300913" y="3284538"/>
              <a:chExt cx="423863" cy="523875"/>
            </a:xfrm>
            <a:solidFill>
              <a:srgbClr val="FFBE60"/>
            </a:solidFill>
          </p:grpSpPr>
          <p:sp>
            <p:nvSpPr>
              <p:cNvPr id="46" name="Rectangle 94">
                <a:extLst>
                  <a:ext uri="{FF2B5EF4-FFF2-40B4-BE49-F238E27FC236}">
                    <a16:creationId xmlns:a16="http://schemas.microsoft.com/office/drawing/2014/main" id="{1126CF70-956F-4DDD-8146-5661AD4D5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95">
                <a:extLst>
                  <a:ext uri="{FF2B5EF4-FFF2-40B4-BE49-F238E27FC236}">
                    <a16:creationId xmlns:a16="http://schemas.microsoft.com/office/drawing/2014/main" id="{3C50E522-D10C-4189-B372-5D6689A1F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96">
                <a:extLst>
                  <a:ext uri="{FF2B5EF4-FFF2-40B4-BE49-F238E27FC236}">
                    <a16:creationId xmlns:a16="http://schemas.microsoft.com/office/drawing/2014/main" id="{07ACC01E-CBA1-421A-A657-41486A134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97">
                <a:extLst>
                  <a:ext uri="{FF2B5EF4-FFF2-40B4-BE49-F238E27FC236}">
                    <a16:creationId xmlns:a16="http://schemas.microsoft.com/office/drawing/2014/main" id="{F255144F-3712-4B65-8CD8-8ACF02CE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ectangle 98">
                <a:extLst>
                  <a:ext uri="{FF2B5EF4-FFF2-40B4-BE49-F238E27FC236}">
                    <a16:creationId xmlns:a16="http://schemas.microsoft.com/office/drawing/2014/main" id="{DF3267AA-1CD2-493E-860D-5A2AF115B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99">
                <a:extLst>
                  <a:ext uri="{FF2B5EF4-FFF2-40B4-BE49-F238E27FC236}">
                    <a16:creationId xmlns:a16="http://schemas.microsoft.com/office/drawing/2014/main" id="{EA1779D3-363E-4438-89EF-516C2B966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Rectangle 100">
                <a:extLst>
                  <a:ext uri="{FF2B5EF4-FFF2-40B4-BE49-F238E27FC236}">
                    <a16:creationId xmlns:a16="http://schemas.microsoft.com/office/drawing/2014/main" id="{16A9F5F2-073C-4804-8B69-178FB034E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Rectangle 101">
                <a:extLst>
                  <a:ext uri="{FF2B5EF4-FFF2-40B4-BE49-F238E27FC236}">
                    <a16:creationId xmlns:a16="http://schemas.microsoft.com/office/drawing/2014/main" id="{49FA098B-71DC-4326-AF18-612B9281E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reeform 102">
                <a:extLst>
                  <a:ext uri="{FF2B5EF4-FFF2-40B4-BE49-F238E27FC236}">
                    <a16:creationId xmlns:a16="http://schemas.microsoft.com/office/drawing/2014/main" id="{CAD39796-93E5-463E-9162-FB1FF079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reeform 103">
                <a:extLst>
                  <a:ext uri="{FF2B5EF4-FFF2-40B4-BE49-F238E27FC236}">
                    <a16:creationId xmlns:a16="http://schemas.microsoft.com/office/drawing/2014/main" id="{7A24CE1B-1373-49AA-A257-E6FD2904A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Rectangle 104">
                <a:extLst>
                  <a:ext uri="{FF2B5EF4-FFF2-40B4-BE49-F238E27FC236}">
                    <a16:creationId xmlns:a16="http://schemas.microsoft.com/office/drawing/2014/main" id="{C3CB8934-278E-4C15-A216-5EC9F775E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ectangle 105">
                <a:extLst>
                  <a:ext uri="{FF2B5EF4-FFF2-40B4-BE49-F238E27FC236}">
                    <a16:creationId xmlns:a16="http://schemas.microsoft.com/office/drawing/2014/main" id="{2EEEE7E9-5279-4699-BFAD-6DF67C7A2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06">
                <a:extLst>
                  <a:ext uri="{FF2B5EF4-FFF2-40B4-BE49-F238E27FC236}">
                    <a16:creationId xmlns:a16="http://schemas.microsoft.com/office/drawing/2014/main" id="{4F70C0AF-4E7C-44FB-BCDA-5F8011187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107">
                <a:extLst>
                  <a:ext uri="{FF2B5EF4-FFF2-40B4-BE49-F238E27FC236}">
                    <a16:creationId xmlns:a16="http://schemas.microsoft.com/office/drawing/2014/main" id="{D1C41E83-51A2-4A29-9FBA-FF1080471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文本框 37">
              <a:extLst>
                <a:ext uri="{FF2B5EF4-FFF2-40B4-BE49-F238E27FC236}">
                  <a16:creationId xmlns:a16="http://schemas.microsoft.com/office/drawing/2014/main" id="{9867276F-1CF8-4272-A5C6-93F374548E72}"/>
                </a:ext>
              </a:extLst>
            </p:cNvPr>
            <p:cNvSpPr txBox="1"/>
            <p:nvPr/>
          </p:nvSpPr>
          <p:spPr>
            <a:xfrm>
              <a:off x="7854071" y="109613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2800" b="1" dirty="0">
                  <a:solidFill>
                    <a:srgbClr val="FFBE60"/>
                  </a:solidFill>
                </a:rPr>
                <a:t>開放性</a:t>
              </a:r>
              <a:endParaRPr lang="zh-CN" altLang="en-US" sz="2800" b="1" dirty="0">
                <a:solidFill>
                  <a:srgbClr val="FFBE6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50B4425-D651-4472-B7BA-918990A2868A}"/>
                </a:ext>
              </a:extLst>
            </p:cNvPr>
            <p:cNvSpPr txBox="1"/>
            <p:nvPr/>
          </p:nvSpPr>
          <p:spPr>
            <a:xfrm>
              <a:off x="9687237" y="1174524"/>
              <a:ext cx="26340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除了交易紀錄外</a:t>
              </a:r>
              <a:endParaRPr lang="en-US" altLang="zh-TW" dirty="0"/>
            </a:p>
            <a:p>
              <a:r>
                <a:rPr lang="zh-TW" altLang="en-US" dirty="0"/>
                <a:t>資料庫</a:t>
              </a:r>
              <a:r>
                <a:rPr lang="en-US" altLang="zh-TW" dirty="0"/>
                <a:t>(</a:t>
              </a:r>
              <a:r>
                <a:rPr lang="zh-TW" altLang="en-US" dirty="0"/>
                <a:t>區塊鏈</a:t>
              </a:r>
              <a:r>
                <a:rPr lang="en-US" altLang="zh-TW" dirty="0"/>
                <a:t>)</a:t>
              </a:r>
              <a:r>
                <a:rPr lang="zh-TW" altLang="en-US" dirty="0"/>
                <a:t>為公開的</a:t>
              </a: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950623D-AD40-490E-97CC-E97A1B8FE29C}"/>
              </a:ext>
            </a:extLst>
          </p:cNvPr>
          <p:cNvGrpSpPr/>
          <p:nvPr/>
        </p:nvGrpSpPr>
        <p:grpSpPr>
          <a:xfrm>
            <a:off x="6015197" y="2269805"/>
            <a:ext cx="5153781" cy="994546"/>
            <a:chOff x="7310902" y="1028233"/>
            <a:chExt cx="5153781" cy="994546"/>
          </a:xfrm>
        </p:grpSpPr>
        <p:grpSp>
          <p:nvGrpSpPr>
            <p:cNvPr id="61" name="组合 18">
              <a:extLst>
                <a:ext uri="{FF2B5EF4-FFF2-40B4-BE49-F238E27FC236}">
                  <a16:creationId xmlns:a16="http://schemas.microsoft.com/office/drawing/2014/main" id="{DEE5FEB7-8400-4E4E-949F-8B2C18F76F67}"/>
                </a:ext>
              </a:extLst>
            </p:cNvPr>
            <p:cNvGrpSpPr/>
            <p:nvPr/>
          </p:nvGrpSpPr>
          <p:grpSpPr>
            <a:xfrm>
              <a:off x="7310902" y="1028233"/>
              <a:ext cx="485214" cy="599703"/>
              <a:chOff x="7300913" y="3284538"/>
              <a:chExt cx="423863" cy="523875"/>
            </a:xfrm>
            <a:solidFill>
              <a:srgbClr val="FFBE60"/>
            </a:solidFill>
          </p:grpSpPr>
          <p:sp>
            <p:nvSpPr>
              <p:cNvPr id="64" name="Rectangle 94">
                <a:extLst>
                  <a:ext uri="{FF2B5EF4-FFF2-40B4-BE49-F238E27FC236}">
                    <a16:creationId xmlns:a16="http://schemas.microsoft.com/office/drawing/2014/main" id="{1DABBD2D-D0BD-49F4-9372-6F1D29251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ectangle 95">
                <a:extLst>
                  <a:ext uri="{FF2B5EF4-FFF2-40B4-BE49-F238E27FC236}">
                    <a16:creationId xmlns:a16="http://schemas.microsoft.com/office/drawing/2014/main" id="{14797AB5-E762-47A7-B616-9C77BF601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Rectangle 96">
                <a:extLst>
                  <a:ext uri="{FF2B5EF4-FFF2-40B4-BE49-F238E27FC236}">
                    <a16:creationId xmlns:a16="http://schemas.microsoft.com/office/drawing/2014/main" id="{9B6031A1-BDF5-492C-97B9-70A831022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Rectangle 97">
                <a:extLst>
                  <a:ext uri="{FF2B5EF4-FFF2-40B4-BE49-F238E27FC236}">
                    <a16:creationId xmlns:a16="http://schemas.microsoft.com/office/drawing/2014/main" id="{BFB90FE9-F3B4-4E71-A71F-3634CB8D4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ectangle 98">
                <a:extLst>
                  <a:ext uri="{FF2B5EF4-FFF2-40B4-BE49-F238E27FC236}">
                    <a16:creationId xmlns:a16="http://schemas.microsoft.com/office/drawing/2014/main" id="{487F2A04-9440-4B51-9381-1005DB258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Rectangle 99">
                <a:extLst>
                  <a:ext uri="{FF2B5EF4-FFF2-40B4-BE49-F238E27FC236}">
                    <a16:creationId xmlns:a16="http://schemas.microsoft.com/office/drawing/2014/main" id="{A21B5F2B-7D10-490D-9DF7-22E86629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Rectangle 100">
                <a:extLst>
                  <a:ext uri="{FF2B5EF4-FFF2-40B4-BE49-F238E27FC236}">
                    <a16:creationId xmlns:a16="http://schemas.microsoft.com/office/drawing/2014/main" id="{63580289-8090-4440-9D48-6DBABF0E0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ectangle 101">
                <a:extLst>
                  <a:ext uri="{FF2B5EF4-FFF2-40B4-BE49-F238E27FC236}">
                    <a16:creationId xmlns:a16="http://schemas.microsoft.com/office/drawing/2014/main" id="{0288F1EE-B88F-43EC-8E17-288D76A7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Freeform 102">
                <a:extLst>
                  <a:ext uri="{FF2B5EF4-FFF2-40B4-BE49-F238E27FC236}">
                    <a16:creationId xmlns:a16="http://schemas.microsoft.com/office/drawing/2014/main" id="{E61659E6-0EE7-4707-A864-37A4161B9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Freeform 103">
                <a:extLst>
                  <a:ext uri="{FF2B5EF4-FFF2-40B4-BE49-F238E27FC236}">
                    <a16:creationId xmlns:a16="http://schemas.microsoft.com/office/drawing/2014/main" id="{29E623CB-E506-4004-A022-789F71456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Rectangle 104">
                <a:extLst>
                  <a:ext uri="{FF2B5EF4-FFF2-40B4-BE49-F238E27FC236}">
                    <a16:creationId xmlns:a16="http://schemas.microsoft.com/office/drawing/2014/main" id="{CB731939-DBEF-4647-823C-F850BB85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Rectangle 105">
                <a:extLst>
                  <a:ext uri="{FF2B5EF4-FFF2-40B4-BE49-F238E27FC236}">
                    <a16:creationId xmlns:a16="http://schemas.microsoft.com/office/drawing/2014/main" id="{E53E11BE-8083-4A49-A699-AF145D156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06">
                <a:extLst>
                  <a:ext uri="{FF2B5EF4-FFF2-40B4-BE49-F238E27FC236}">
                    <a16:creationId xmlns:a16="http://schemas.microsoft.com/office/drawing/2014/main" id="{D6485A9D-CCED-494A-A9A8-53D0698BA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107">
                <a:extLst>
                  <a:ext uri="{FF2B5EF4-FFF2-40B4-BE49-F238E27FC236}">
                    <a16:creationId xmlns:a16="http://schemas.microsoft.com/office/drawing/2014/main" id="{E8D311E3-6B28-4295-B1F9-708A0D604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2" name="文本框 37">
              <a:extLst>
                <a:ext uri="{FF2B5EF4-FFF2-40B4-BE49-F238E27FC236}">
                  <a16:creationId xmlns:a16="http://schemas.microsoft.com/office/drawing/2014/main" id="{1C4DF8EA-6138-4871-9E27-A085D2F1670A}"/>
                </a:ext>
              </a:extLst>
            </p:cNvPr>
            <p:cNvSpPr txBox="1"/>
            <p:nvPr/>
          </p:nvSpPr>
          <p:spPr>
            <a:xfrm>
              <a:off x="7854071" y="109613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2800" b="1" dirty="0">
                  <a:solidFill>
                    <a:srgbClr val="FFBE60"/>
                  </a:solidFill>
                </a:rPr>
                <a:t>獨立性</a:t>
              </a:r>
              <a:endParaRPr lang="zh-CN" altLang="en-US" sz="2800" b="1" dirty="0">
                <a:solidFill>
                  <a:srgbClr val="FFBE6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810E876-137C-41E1-9CFA-47AE5D3F0428}"/>
                </a:ext>
              </a:extLst>
            </p:cNvPr>
            <p:cNvSpPr txBox="1"/>
            <p:nvPr/>
          </p:nvSpPr>
          <p:spPr>
            <a:xfrm>
              <a:off x="9740860" y="1099449"/>
              <a:ext cx="2723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所有節點能夠在系統內</a:t>
              </a:r>
              <a:endParaRPr lang="en-US" altLang="zh-TW" dirty="0"/>
            </a:p>
            <a:p>
              <a:r>
                <a:rPr lang="zh-TW" altLang="en-US" dirty="0"/>
                <a:t>自動安全地驗證交換數據</a:t>
              </a:r>
              <a:endParaRPr lang="en-US" altLang="zh-TW" dirty="0"/>
            </a:p>
            <a:p>
              <a:r>
                <a:rPr lang="zh-TW" altLang="en-US" dirty="0"/>
                <a:t>不需要任何人為的干預</a:t>
              </a: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367C3CEF-11E8-4BED-80BE-0DDCE034F682}"/>
              </a:ext>
            </a:extLst>
          </p:cNvPr>
          <p:cNvGrpSpPr/>
          <p:nvPr/>
        </p:nvGrpSpPr>
        <p:grpSpPr>
          <a:xfrm>
            <a:off x="6065412" y="4504588"/>
            <a:ext cx="5056556" cy="923330"/>
            <a:chOff x="7310902" y="1028233"/>
            <a:chExt cx="5056556" cy="923330"/>
          </a:xfrm>
        </p:grpSpPr>
        <p:grpSp>
          <p:nvGrpSpPr>
            <p:cNvPr id="79" name="组合 18">
              <a:extLst>
                <a:ext uri="{FF2B5EF4-FFF2-40B4-BE49-F238E27FC236}">
                  <a16:creationId xmlns:a16="http://schemas.microsoft.com/office/drawing/2014/main" id="{A9894A3C-053A-4C30-AE64-90F1E5715383}"/>
                </a:ext>
              </a:extLst>
            </p:cNvPr>
            <p:cNvGrpSpPr/>
            <p:nvPr/>
          </p:nvGrpSpPr>
          <p:grpSpPr>
            <a:xfrm>
              <a:off x="7310902" y="1028233"/>
              <a:ext cx="485214" cy="599703"/>
              <a:chOff x="7300913" y="3284538"/>
              <a:chExt cx="423863" cy="523875"/>
            </a:xfrm>
            <a:solidFill>
              <a:srgbClr val="FFBE60"/>
            </a:solidFill>
          </p:grpSpPr>
          <p:sp>
            <p:nvSpPr>
              <p:cNvPr id="82" name="Rectangle 94">
                <a:extLst>
                  <a:ext uri="{FF2B5EF4-FFF2-40B4-BE49-F238E27FC236}">
                    <a16:creationId xmlns:a16="http://schemas.microsoft.com/office/drawing/2014/main" id="{F887A5EC-9857-4950-B623-F044F72E1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ectangle 95">
                <a:extLst>
                  <a:ext uri="{FF2B5EF4-FFF2-40B4-BE49-F238E27FC236}">
                    <a16:creationId xmlns:a16="http://schemas.microsoft.com/office/drawing/2014/main" id="{A7B79CD0-7D06-4AC3-ABFD-D5ED3FE9B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Rectangle 96">
                <a:extLst>
                  <a:ext uri="{FF2B5EF4-FFF2-40B4-BE49-F238E27FC236}">
                    <a16:creationId xmlns:a16="http://schemas.microsoft.com/office/drawing/2014/main" id="{AF43552C-3E4B-4667-9B51-2B90A95D5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Rectangle 97">
                <a:extLst>
                  <a:ext uri="{FF2B5EF4-FFF2-40B4-BE49-F238E27FC236}">
                    <a16:creationId xmlns:a16="http://schemas.microsoft.com/office/drawing/2014/main" id="{EC1413DF-09C9-4F28-B777-071577F83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7776" y="3284538"/>
                <a:ext cx="85725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ectangle 98">
                <a:extLst>
                  <a:ext uri="{FF2B5EF4-FFF2-40B4-BE49-F238E27FC236}">
                    <a16:creationId xmlns:a16="http://schemas.microsoft.com/office/drawing/2014/main" id="{81289A5B-5D58-4230-87A0-EEDB21AAD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ectangle 99">
                <a:extLst>
                  <a:ext uri="{FF2B5EF4-FFF2-40B4-BE49-F238E27FC236}">
                    <a16:creationId xmlns:a16="http://schemas.microsoft.com/office/drawing/2014/main" id="{26F1394B-7389-49C9-B0A7-360B1EA4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5CF5C5F5-D562-45C2-A387-337E07097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A38D991C-1EAF-4658-A0F0-22F99211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776" y="3284538"/>
                <a:ext cx="84138" cy="255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Freeform 102">
                <a:extLst>
                  <a:ext uri="{FF2B5EF4-FFF2-40B4-BE49-F238E27FC236}">
                    <a16:creationId xmlns:a16="http://schemas.microsoft.com/office/drawing/2014/main" id="{AAEBD989-2E88-4443-B330-E57ED89CA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Freeform 103">
                <a:extLst>
                  <a:ext uri="{FF2B5EF4-FFF2-40B4-BE49-F238E27FC236}">
                    <a16:creationId xmlns:a16="http://schemas.microsoft.com/office/drawing/2014/main" id="{66FFE385-3007-48C0-8A14-51E597AF3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405188"/>
                <a:ext cx="423863" cy="403225"/>
              </a:xfrm>
              <a:custGeom>
                <a:avLst/>
                <a:gdLst>
                  <a:gd name="T0" fmla="*/ 134 w 267"/>
                  <a:gd name="T1" fmla="*/ 0 h 254"/>
                  <a:gd name="T2" fmla="*/ 167 w 267"/>
                  <a:gd name="T3" fmla="*/ 96 h 254"/>
                  <a:gd name="T4" fmla="*/ 267 w 267"/>
                  <a:gd name="T5" fmla="*/ 98 h 254"/>
                  <a:gd name="T6" fmla="*/ 187 w 267"/>
                  <a:gd name="T7" fmla="*/ 158 h 254"/>
                  <a:gd name="T8" fmla="*/ 216 w 267"/>
                  <a:gd name="T9" fmla="*/ 254 h 254"/>
                  <a:gd name="T10" fmla="*/ 134 w 267"/>
                  <a:gd name="T11" fmla="*/ 199 h 254"/>
                  <a:gd name="T12" fmla="*/ 51 w 267"/>
                  <a:gd name="T13" fmla="*/ 254 h 254"/>
                  <a:gd name="T14" fmla="*/ 80 w 267"/>
                  <a:gd name="T15" fmla="*/ 158 h 254"/>
                  <a:gd name="T16" fmla="*/ 0 w 267"/>
                  <a:gd name="T17" fmla="*/ 98 h 254"/>
                  <a:gd name="T18" fmla="*/ 100 w 267"/>
                  <a:gd name="T19" fmla="*/ 96 h 254"/>
                  <a:gd name="T20" fmla="*/ 134 w 267"/>
                  <a:gd name="T21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254">
                    <a:moveTo>
                      <a:pt x="134" y="0"/>
                    </a:moveTo>
                    <a:lnTo>
                      <a:pt x="167" y="96"/>
                    </a:lnTo>
                    <a:lnTo>
                      <a:pt x="267" y="98"/>
                    </a:lnTo>
                    <a:lnTo>
                      <a:pt x="187" y="158"/>
                    </a:lnTo>
                    <a:lnTo>
                      <a:pt x="216" y="254"/>
                    </a:lnTo>
                    <a:lnTo>
                      <a:pt x="134" y="199"/>
                    </a:lnTo>
                    <a:lnTo>
                      <a:pt x="51" y="254"/>
                    </a:lnTo>
                    <a:lnTo>
                      <a:pt x="80" y="158"/>
                    </a:lnTo>
                    <a:lnTo>
                      <a:pt x="0" y="98"/>
                    </a:lnTo>
                    <a:lnTo>
                      <a:pt x="100" y="96"/>
                    </a:lnTo>
                    <a:lnTo>
                      <a:pt x="134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ectangle 104">
                <a:extLst>
                  <a:ext uri="{FF2B5EF4-FFF2-40B4-BE49-F238E27FC236}">
                    <a16:creationId xmlns:a16="http://schemas.microsoft.com/office/drawing/2014/main" id="{EE65852B-8EAB-4AAC-8504-6793C4D91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Rectangle 105">
                <a:extLst>
                  <a:ext uri="{FF2B5EF4-FFF2-40B4-BE49-F238E27FC236}">
                    <a16:creationId xmlns:a16="http://schemas.microsoft.com/office/drawing/2014/main" id="{2D655970-D949-4594-895D-841324A1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776" y="3284538"/>
                <a:ext cx="84138" cy="1920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106">
                <a:extLst>
                  <a:ext uri="{FF2B5EF4-FFF2-40B4-BE49-F238E27FC236}">
                    <a16:creationId xmlns:a16="http://schemas.microsoft.com/office/drawing/2014/main" id="{7421954C-D1D9-49B8-AFFF-C2D57DD95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107">
                <a:extLst>
                  <a:ext uri="{FF2B5EF4-FFF2-40B4-BE49-F238E27FC236}">
                    <a16:creationId xmlns:a16="http://schemas.microsoft.com/office/drawing/2014/main" id="{476E919B-2D8B-49CF-A02C-D1765458C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776" y="3284538"/>
                <a:ext cx="84138" cy="192088"/>
              </a:xfrm>
              <a:custGeom>
                <a:avLst/>
                <a:gdLst>
                  <a:gd name="T0" fmla="*/ 53 w 53"/>
                  <a:gd name="T1" fmla="*/ 0 h 121"/>
                  <a:gd name="T2" fmla="*/ 0 w 53"/>
                  <a:gd name="T3" fmla="*/ 0 h 121"/>
                  <a:gd name="T4" fmla="*/ 0 w 53"/>
                  <a:gd name="T5" fmla="*/ 121 h 121"/>
                  <a:gd name="T6" fmla="*/ 27 w 53"/>
                  <a:gd name="T7" fmla="*/ 43 h 121"/>
                  <a:gd name="T8" fmla="*/ 53 w 53"/>
                  <a:gd name="T9" fmla="*/ 121 h 121"/>
                  <a:gd name="T10" fmla="*/ 53 w 53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1">
                    <a:moveTo>
                      <a:pt x="53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27" y="43"/>
                    </a:lnTo>
                    <a:lnTo>
                      <a:pt x="53" y="121"/>
                    </a:lnTo>
                    <a:lnTo>
                      <a:pt x="53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文本框 37">
              <a:extLst>
                <a:ext uri="{FF2B5EF4-FFF2-40B4-BE49-F238E27FC236}">
                  <a16:creationId xmlns:a16="http://schemas.microsoft.com/office/drawing/2014/main" id="{5247A736-B14E-4212-B019-24A97B5640B6}"/>
                </a:ext>
              </a:extLst>
            </p:cNvPr>
            <p:cNvSpPr txBox="1"/>
            <p:nvPr/>
          </p:nvSpPr>
          <p:spPr>
            <a:xfrm>
              <a:off x="7854071" y="10961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2800" b="1" dirty="0">
                  <a:solidFill>
                    <a:srgbClr val="FFBE60"/>
                  </a:solidFill>
                </a:rPr>
                <a:t>共識</a:t>
              </a:r>
              <a:endParaRPr lang="zh-CN" altLang="en-US" sz="2800" b="1" dirty="0">
                <a:solidFill>
                  <a:srgbClr val="FFBE60"/>
                </a:solidFill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2364D0AF-AB45-4C77-9C62-373B05F1B6CA}"/>
                </a:ext>
              </a:extLst>
            </p:cNvPr>
            <p:cNvSpPr txBox="1"/>
            <p:nvPr/>
          </p:nvSpPr>
          <p:spPr>
            <a:xfrm>
              <a:off x="9643635" y="1028233"/>
              <a:ext cx="2723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系統通常為安全</a:t>
              </a:r>
              <a:endParaRPr lang="en-US" altLang="zh-TW" dirty="0"/>
            </a:p>
            <a:p>
              <a:r>
                <a:rPr lang="zh-TW" altLang="en-US" dirty="0"/>
                <a:t>只要不超過一半的人同意</a:t>
              </a:r>
              <a:endParaRPr lang="en-US" altLang="zh-TW" dirty="0"/>
            </a:p>
            <a:p>
              <a:r>
                <a:rPr lang="zh-TW" altLang="en-US" dirty="0"/>
                <a:t>不易修改數據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7385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0" y="0"/>
            <a:ext cx="69659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712069" y="5011870"/>
            <a:ext cx="3046678" cy="1620658"/>
          </a:xfrm>
          <a:prstGeom prst="triangle">
            <a:avLst>
              <a:gd name="adj" fmla="val 41425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99" y="1176618"/>
            <a:ext cx="4524166" cy="4490021"/>
          </a:xfrm>
          <a:prstGeom prst="rect">
            <a:avLst/>
          </a:prstGeom>
        </p:spPr>
      </p:pic>
      <p:sp>
        <p:nvSpPr>
          <p:cNvPr id="54" name="TextBox 17"/>
          <p:cNvSpPr txBox="1"/>
          <p:nvPr/>
        </p:nvSpPr>
        <p:spPr>
          <a:xfrm>
            <a:off x="7425999" y="1506831"/>
            <a:ext cx="331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TW" altLang="en-US" sz="4000" b="1" dirty="0">
                <a:solidFill>
                  <a:schemeClr val="bg1"/>
                </a:solidFill>
                <a:cs typeface="Levenim MT" pitchFamily="2" charset="-79"/>
              </a:rPr>
              <a:t>比特幣 </a:t>
            </a:r>
            <a:r>
              <a:rPr lang="en-US" altLang="zh-TW" sz="4000" b="1" dirty="0">
                <a:solidFill>
                  <a:schemeClr val="bg1"/>
                </a:solidFill>
                <a:cs typeface="Levenim MT" pitchFamily="2" charset="-79"/>
              </a:rPr>
              <a:t>Bitcoin</a:t>
            </a:r>
            <a:endParaRPr lang="zh-CN" altLang="en-US" sz="4000" b="1" dirty="0">
              <a:solidFill>
                <a:schemeClr val="bg1"/>
              </a:solidFill>
              <a:cs typeface="Levenim MT" pitchFamily="2" charset="-79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6764817" y="2214717"/>
            <a:ext cx="4981706" cy="437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2008</a:t>
            </a: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年 </a:t>
            </a:r>
            <a:r>
              <a:rPr lang="zh-TW" altLang="en-US" sz="2000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Levenim MT" pitchFamily="2" charset="-79"/>
              </a:rPr>
              <a:t>「</a:t>
            </a: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中本聰</a:t>
            </a:r>
            <a:r>
              <a:rPr lang="zh-TW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Levenim MT" pitchFamily="2" charset="-79"/>
              </a:rPr>
              <a:t>」</a:t>
            </a: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提出的數位貨幣</a:t>
            </a:r>
            <a:endParaRPr lang="en-US" altLang="zh-TW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marL="285750" indent="-28575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第一個以區塊鏈為分散式資料庫的虛擬貨幣。</a:t>
            </a:r>
            <a:endParaRPr lang="en-US" altLang="zh-TW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marL="285750" indent="-28575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特性 </a:t>
            </a:r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不需要第三方的介入</a:t>
            </a:r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銀行</a:t>
            </a:r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不依靠信賴模型的電子交易系統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交易公開紀錄於</a:t>
            </a:r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P2P</a:t>
            </a: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網路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不易產生雙重支付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不易竄改</a:t>
            </a:r>
          </a:p>
          <a:p>
            <a:pPr marL="285750" indent="-28575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 marL="285750" indent="-28575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C34728-0087-4EE8-886C-D75754A2FD76}"/>
              </a:ext>
            </a:extLst>
          </p:cNvPr>
          <p:cNvSpPr txBox="1"/>
          <p:nvPr/>
        </p:nvSpPr>
        <p:spPr>
          <a:xfrm>
            <a:off x="1385199" y="5666639"/>
            <a:ext cx="4524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3" tooltip="https://commons.wikimedia.org/wiki/File:Bitcoin_Digital_Currency_Logo.png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4" tooltip="https://creativecommons.org/licenses/by-sa/3.0/"/>
              </a:rPr>
              <a:t>CC BY-SA</a:t>
            </a:r>
            <a:r>
              <a:rPr lang="zh-TW" altLang="en-US" sz="900"/>
              <a:t> 授權</a:t>
            </a:r>
          </a:p>
        </p:txBody>
      </p:sp>
      <p:sp>
        <p:nvSpPr>
          <p:cNvPr id="13" name="文本框 42">
            <a:extLst>
              <a:ext uri="{FF2B5EF4-FFF2-40B4-BE49-F238E27FC236}">
                <a16:creationId xmlns:a16="http://schemas.microsoft.com/office/drawing/2014/main" id="{416F5826-3257-4C3E-AFF8-3B02A4FDC12A}"/>
              </a:ext>
            </a:extLst>
          </p:cNvPr>
          <p:cNvSpPr txBox="1"/>
          <p:nvPr/>
        </p:nvSpPr>
        <p:spPr>
          <a:xfrm>
            <a:off x="1035681" y="591455"/>
            <a:ext cx="3637919" cy="65920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/>
          <a:p>
            <a:pPr defTabSz="457106">
              <a:lnSpc>
                <a:spcPct val="110000"/>
              </a:lnSpc>
            </a:pPr>
            <a:r>
              <a:rPr kumimoji="1"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虛擬貨幣 </a:t>
            </a:r>
            <a:r>
              <a:rPr kumimoji="1"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微软雅黑"/>
              </a:rPr>
              <a:t>Bitcoin</a:t>
            </a:r>
            <a:endParaRPr kumimoji="1"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2543533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44" y="0"/>
            <a:ext cx="10297056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>
            <a:off x="1894944" y="0"/>
            <a:ext cx="9239250" cy="6858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8799330">
            <a:off x="1422346" y="1363484"/>
            <a:ext cx="4552950" cy="4552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778752" y="5237342"/>
            <a:ext cx="3046678" cy="1620658"/>
          </a:xfrm>
          <a:prstGeom prst="triangle">
            <a:avLst>
              <a:gd name="adj" fmla="val 42854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56746" y="3126545"/>
            <a:ext cx="31662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4000" dirty="0">
                <a:latin typeface="Microsoft YaHei (本文)"/>
                <a:ea typeface="+mn-ea"/>
                <a:cs typeface="Aharoni" panose="02010803020104030203" pitchFamily="2" charset="-79"/>
              </a:rPr>
              <a:t>P2P</a:t>
            </a:r>
            <a:r>
              <a:rPr lang="zh-TW" altLang="en-US" sz="4000" dirty="0">
                <a:latin typeface="Microsoft YaHei (本文)"/>
                <a:ea typeface="+mn-ea"/>
                <a:cs typeface="Aharoni" panose="02010803020104030203" pitchFamily="2" charset="-79"/>
              </a:rPr>
              <a:t>網路架構</a:t>
            </a:r>
            <a:endParaRPr lang="zh-CN" altLang="en-US" sz="4000" dirty="0">
              <a:latin typeface="Microsoft YaHei (本文)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1896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070C0"/>
      </a:accent2>
      <a:accent3>
        <a:srgbClr val="F8C15E"/>
      </a:accent3>
      <a:accent4>
        <a:srgbClr val="CE2C6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自定义 6">
      <a:dk1>
        <a:srgbClr val="1E2D43"/>
      </a:dk1>
      <a:lt1>
        <a:sysClr val="window" lastClr="FFFFFF"/>
      </a:lt1>
      <a:dk2>
        <a:srgbClr val="3492D6"/>
      </a:dk2>
      <a:lt2>
        <a:srgbClr val="67B4DA"/>
      </a:lt2>
      <a:accent1>
        <a:srgbClr val="9A9B99"/>
      </a:accent1>
      <a:accent2>
        <a:srgbClr val="D87D1C"/>
      </a:accent2>
      <a:accent3>
        <a:srgbClr val="FDC125"/>
      </a:accent3>
      <a:accent4>
        <a:srgbClr val="B6D95D"/>
      </a:accent4>
      <a:accent5>
        <a:srgbClr val="38C4D2"/>
      </a:accent5>
      <a:accent6>
        <a:srgbClr val="F79646"/>
      </a:accent6>
      <a:hlink>
        <a:srgbClr val="404040"/>
      </a:hlink>
      <a:folHlink>
        <a:srgbClr val="80808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1556</Words>
  <Application>Microsoft Office PowerPoint</Application>
  <PresentationFormat>寬螢幕</PresentationFormat>
  <Paragraphs>304</Paragraphs>
  <Slides>38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59" baseType="lpstr">
      <vt:lpstr>Microsoft JhengHei UI</vt:lpstr>
      <vt:lpstr>微软雅黑</vt:lpstr>
      <vt:lpstr>Microsoft YaHei (本文)</vt:lpstr>
      <vt:lpstr>SimHei</vt:lpstr>
      <vt:lpstr>Yu Mincho</vt:lpstr>
      <vt:lpstr>Yu Mincho Demibold</vt:lpstr>
      <vt:lpstr>Microsoft JhengHei</vt:lpstr>
      <vt:lpstr>Microsoft JhengHei</vt:lpstr>
      <vt:lpstr>PMingLiU</vt:lpstr>
      <vt:lpstr>PMingLiU</vt:lpstr>
      <vt:lpstr>標楷體</vt:lpstr>
      <vt:lpstr>Aharoni</vt:lpstr>
      <vt:lpstr>Arial</vt:lpstr>
      <vt:lpstr>Calibri</vt:lpstr>
      <vt:lpstr>Calibri Light</vt:lpstr>
      <vt:lpstr>Century Gothic</vt:lpstr>
      <vt:lpstr>Levenim MT</vt:lpstr>
      <vt:lpstr>Segoe UI Light</vt:lpstr>
      <vt:lpstr>Wingdings</vt:lpstr>
      <vt:lpstr>Office 主题</vt:lpstr>
      <vt:lpstr>8_Office Theme</vt:lpstr>
      <vt:lpstr>PowerPoint 簡報</vt:lpstr>
      <vt:lpstr>聲明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翁家鴻</cp:lastModifiedBy>
  <cp:revision>75</cp:revision>
  <dcterms:created xsi:type="dcterms:W3CDTF">2015-07-23T03:20:45Z</dcterms:created>
  <dcterms:modified xsi:type="dcterms:W3CDTF">2018-04-08T05:20:53Z</dcterms:modified>
</cp:coreProperties>
</file>