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511" y="-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6FE72FB-8E2E-45DD-AD5C-58CE8A3B7C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388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455FC0-DCEF-405E-8C79-1B42FB0620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45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3A4C39-35AB-4D2B-930A-04D403754322}" type="slidenum">
              <a:rPr lang="ru-RU" altLang="ru-RU" sz="1400" i="0" smtClean="0"/>
              <a:pPr eaLnBrk="1" hangingPunct="1"/>
              <a:t>1</a:t>
            </a:fld>
            <a:endParaRPr lang="ru-RU" altLang="ru-RU" sz="1400" i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503237"/>
          </a:xfrm>
        </p:spPr>
        <p:txBody>
          <a:bodyPr/>
          <a:lstStyle/>
          <a:p>
            <a:pPr algn="l" eaLnBrk="1" hangingPunct="1"/>
            <a:r>
              <a:rPr lang="ru-RU" altLang="ru-RU" sz="2400" b="1" smtClean="0">
                <a:solidFill>
                  <a:schemeClr val="accent2"/>
                </a:solidFill>
                <a:latin typeface="Arial" charset="0"/>
              </a:rPr>
              <a:t>Пример обобщения актеров</a:t>
            </a:r>
          </a:p>
        </p:txBody>
      </p:sp>
      <p:sp>
        <p:nvSpPr>
          <p:cNvPr id="11268" name="AutoShape 6"/>
          <p:cNvSpPr>
            <a:spLocks noChangeAspect="1" noChangeArrowheads="1" noTextEdit="1"/>
          </p:cNvSpPr>
          <p:nvPr/>
        </p:nvSpPr>
        <p:spPr bwMode="auto">
          <a:xfrm>
            <a:off x="771525" y="1141413"/>
            <a:ext cx="777240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9" name="Rectangle 209"/>
          <p:cNvSpPr>
            <a:spLocks noChangeArrowheads="1"/>
          </p:cNvSpPr>
          <p:nvPr/>
        </p:nvSpPr>
        <p:spPr bwMode="auto">
          <a:xfrm>
            <a:off x="11739563" y="13028613"/>
            <a:ext cx="3614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0" name="Rectangle 210"/>
          <p:cNvSpPr>
            <a:spLocks noChangeArrowheads="1"/>
          </p:cNvSpPr>
          <p:nvPr/>
        </p:nvSpPr>
        <p:spPr bwMode="auto">
          <a:xfrm>
            <a:off x="14698663" y="13028613"/>
            <a:ext cx="3614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1" name="Rectangle 211"/>
          <p:cNvSpPr>
            <a:spLocks noChangeArrowheads="1"/>
          </p:cNvSpPr>
          <p:nvPr/>
        </p:nvSpPr>
        <p:spPr bwMode="auto">
          <a:xfrm>
            <a:off x="-103188" y="13401675"/>
            <a:ext cx="3614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2" name="Rectangle 212"/>
          <p:cNvSpPr>
            <a:spLocks noChangeArrowheads="1"/>
          </p:cNvSpPr>
          <p:nvPr/>
        </p:nvSpPr>
        <p:spPr bwMode="auto">
          <a:xfrm>
            <a:off x="2857500" y="13401675"/>
            <a:ext cx="3614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3" name="Rectangle 213"/>
          <p:cNvSpPr>
            <a:spLocks noChangeArrowheads="1"/>
          </p:cNvSpPr>
          <p:nvPr/>
        </p:nvSpPr>
        <p:spPr bwMode="auto">
          <a:xfrm>
            <a:off x="5818188" y="13401675"/>
            <a:ext cx="3614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4" name="Rectangle 214"/>
          <p:cNvSpPr>
            <a:spLocks noChangeArrowheads="1"/>
          </p:cNvSpPr>
          <p:nvPr/>
        </p:nvSpPr>
        <p:spPr bwMode="auto">
          <a:xfrm>
            <a:off x="8778875" y="13401675"/>
            <a:ext cx="3614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5" name="Rectangle 215"/>
          <p:cNvSpPr>
            <a:spLocks noChangeArrowheads="1"/>
          </p:cNvSpPr>
          <p:nvPr/>
        </p:nvSpPr>
        <p:spPr bwMode="auto">
          <a:xfrm>
            <a:off x="11739563" y="13401675"/>
            <a:ext cx="3614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6" name="Rectangle 216"/>
          <p:cNvSpPr>
            <a:spLocks noChangeArrowheads="1"/>
          </p:cNvSpPr>
          <p:nvPr/>
        </p:nvSpPr>
        <p:spPr bwMode="auto">
          <a:xfrm>
            <a:off x="14698663" y="13401675"/>
            <a:ext cx="3614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7" name="Rectangle 217"/>
          <p:cNvSpPr>
            <a:spLocks noChangeArrowheads="1"/>
          </p:cNvSpPr>
          <p:nvPr/>
        </p:nvSpPr>
        <p:spPr bwMode="auto">
          <a:xfrm>
            <a:off x="-103188" y="13776325"/>
            <a:ext cx="3614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8" name="Rectangle 218"/>
          <p:cNvSpPr>
            <a:spLocks noChangeArrowheads="1"/>
          </p:cNvSpPr>
          <p:nvPr/>
        </p:nvSpPr>
        <p:spPr bwMode="auto">
          <a:xfrm>
            <a:off x="2857500" y="13776325"/>
            <a:ext cx="3614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79" name="Rectangle 219"/>
          <p:cNvSpPr>
            <a:spLocks noChangeArrowheads="1"/>
          </p:cNvSpPr>
          <p:nvPr/>
        </p:nvSpPr>
        <p:spPr bwMode="auto">
          <a:xfrm>
            <a:off x="5818188" y="13776325"/>
            <a:ext cx="3614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80" name="Rectangle 220"/>
          <p:cNvSpPr>
            <a:spLocks noChangeArrowheads="1"/>
          </p:cNvSpPr>
          <p:nvPr/>
        </p:nvSpPr>
        <p:spPr bwMode="auto">
          <a:xfrm>
            <a:off x="8778875" y="13776325"/>
            <a:ext cx="3614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81" name="Rectangle 221"/>
          <p:cNvSpPr>
            <a:spLocks noChangeArrowheads="1"/>
          </p:cNvSpPr>
          <p:nvPr/>
        </p:nvSpPr>
        <p:spPr bwMode="auto">
          <a:xfrm>
            <a:off x="11739563" y="13776325"/>
            <a:ext cx="3614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82" name="Rectangle 222"/>
          <p:cNvSpPr>
            <a:spLocks noChangeArrowheads="1"/>
          </p:cNvSpPr>
          <p:nvPr/>
        </p:nvSpPr>
        <p:spPr bwMode="auto">
          <a:xfrm>
            <a:off x="14698663" y="13776325"/>
            <a:ext cx="3614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E5E5E5"/>
                </a:solidFill>
                <a:latin typeface="Arial" charset="0"/>
              </a:rPr>
              <a:t>   </a:t>
            </a:r>
            <a:endParaRPr lang="ru-RU" altLang="ru-RU" sz="1400"/>
          </a:p>
        </p:txBody>
      </p:sp>
      <p:sp>
        <p:nvSpPr>
          <p:cNvPr id="11283" name="Rectangle 223"/>
          <p:cNvSpPr>
            <a:spLocks noChangeArrowheads="1"/>
          </p:cNvSpPr>
          <p:nvPr/>
        </p:nvSpPr>
        <p:spPr bwMode="auto">
          <a:xfrm>
            <a:off x="1654175" y="1409700"/>
            <a:ext cx="2341563" cy="40481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84" name="Rectangle 224"/>
          <p:cNvSpPr>
            <a:spLocks noChangeArrowheads="1"/>
          </p:cNvSpPr>
          <p:nvPr/>
        </p:nvSpPr>
        <p:spPr bwMode="auto">
          <a:xfrm>
            <a:off x="-180975" y="9810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1400"/>
          </a:p>
        </p:txBody>
      </p:sp>
      <p:sp>
        <p:nvSpPr>
          <p:cNvPr id="11285" name="Rectangle 225"/>
          <p:cNvSpPr>
            <a:spLocks noChangeArrowheads="1"/>
          </p:cNvSpPr>
          <p:nvPr/>
        </p:nvSpPr>
        <p:spPr bwMode="auto">
          <a:xfrm>
            <a:off x="2381250" y="1444625"/>
            <a:ext cx="1400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i="0">
                <a:solidFill>
                  <a:srgbClr val="000000"/>
                </a:solidFill>
                <a:latin typeface="Arial" charset="0"/>
              </a:rPr>
              <a:t>System Boundary</a:t>
            </a:r>
            <a:endParaRPr lang="ru-RU" altLang="ru-RU" sz="1400"/>
          </a:p>
        </p:txBody>
      </p:sp>
      <p:sp>
        <p:nvSpPr>
          <p:cNvPr id="11286" name="Oval 226"/>
          <p:cNvSpPr>
            <a:spLocks noChangeArrowheads="1"/>
          </p:cNvSpPr>
          <p:nvPr/>
        </p:nvSpPr>
        <p:spPr bwMode="auto">
          <a:xfrm>
            <a:off x="2239963" y="1693863"/>
            <a:ext cx="938212" cy="711200"/>
          </a:xfrm>
          <a:prstGeom prst="ellipse">
            <a:avLst/>
          </a:prstGeom>
          <a:solidFill>
            <a:srgbClr val="C0BFC0"/>
          </a:solidFill>
          <a:ln w="7938">
            <a:solidFill>
              <a:srgbClr val="C0BF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87" name="Oval 227"/>
          <p:cNvSpPr>
            <a:spLocks noChangeArrowheads="1"/>
          </p:cNvSpPr>
          <p:nvPr/>
        </p:nvSpPr>
        <p:spPr bwMode="auto">
          <a:xfrm>
            <a:off x="2216150" y="1666875"/>
            <a:ext cx="938213" cy="711200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88" name="Rectangle 228"/>
          <p:cNvSpPr>
            <a:spLocks noChangeArrowheads="1"/>
          </p:cNvSpPr>
          <p:nvPr/>
        </p:nvSpPr>
        <p:spPr bwMode="auto">
          <a:xfrm>
            <a:off x="2662238" y="19605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1</a:t>
            </a:r>
            <a:endParaRPr lang="ru-RU" altLang="ru-RU" sz="1400"/>
          </a:p>
        </p:txBody>
      </p:sp>
      <p:sp>
        <p:nvSpPr>
          <p:cNvPr id="11289" name="Oval 229"/>
          <p:cNvSpPr>
            <a:spLocks noChangeArrowheads="1"/>
          </p:cNvSpPr>
          <p:nvPr/>
        </p:nvSpPr>
        <p:spPr bwMode="auto">
          <a:xfrm>
            <a:off x="1020763" y="2155825"/>
            <a:ext cx="195262" cy="222250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90" name="Line 230"/>
          <p:cNvSpPr>
            <a:spLocks noChangeShapeType="1"/>
          </p:cNvSpPr>
          <p:nvPr/>
        </p:nvSpPr>
        <p:spPr bwMode="auto">
          <a:xfrm>
            <a:off x="1122363" y="2378075"/>
            <a:ext cx="1587" cy="2222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91" name="Line 231"/>
          <p:cNvSpPr>
            <a:spLocks noChangeShapeType="1"/>
          </p:cNvSpPr>
          <p:nvPr/>
        </p:nvSpPr>
        <p:spPr bwMode="auto">
          <a:xfrm>
            <a:off x="982663" y="2433638"/>
            <a:ext cx="1397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92" name="Line 232"/>
          <p:cNvSpPr>
            <a:spLocks noChangeShapeType="1"/>
          </p:cNvSpPr>
          <p:nvPr/>
        </p:nvSpPr>
        <p:spPr bwMode="auto">
          <a:xfrm flipH="1">
            <a:off x="1122363" y="2433638"/>
            <a:ext cx="1412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93" name="Line 233"/>
          <p:cNvSpPr>
            <a:spLocks noChangeShapeType="1"/>
          </p:cNvSpPr>
          <p:nvPr/>
        </p:nvSpPr>
        <p:spPr bwMode="auto">
          <a:xfrm flipH="1">
            <a:off x="1006475" y="2600325"/>
            <a:ext cx="115888" cy="2047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94" name="Line 234"/>
          <p:cNvSpPr>
            <a:spLocks noChangeShapeType="1"/>
          </p:cNvSpPr>
          <p:nvPr/>
        </p:nvSpPr>
        <p:spPr bwMode="auto">
          <a:xfrm>
            <a:off x="1122363" y="2600325"/>
            <a:ext cx="117475" cy="2047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95" name="Rectangle 235"/>
          <p:cNvSpPr>
            <a:spLocks noChangeArrowheads="1"/>
          </p:cNvSpPr>
          <p:nvPr/>
        </p:nvSpPr>
        <p:spPr bwMode="auto">
          <a:xfrm>
            <a:off x="998538" y="2805113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User 1</a:t>
            </a:r>
            <a:endParaRPr lang="ru-RU" altLang="ru-RU" sz="1400"/>
          </a:p>
        </p:txBody>
      </p:sp>
      <p:sp>
        <p:nvSpPr>
          <p:cNvPr id="11296" name="Oval 236"/>
          <p:cNvSpPr>
            <a:spLocks noChangeArrowheads="1"/>
          </p:cNvSpPr>
          <p:nvPr/>
        </p:nvSpPr>
        <p:spPr bwMode="auto">
          <a:xfrm>
            <a:off x="2279650" y="2555875"/>
            <a:ext cx="936625" cy="712788"/>
          </a:xfrm>
          <a:prstGeom prst="ellipse">
            <a:avLst/>
          </a:prstGeom>
          <a:solidFill>
            <a:srgbClr val="C0BFC0"/>
          </a:solidFill>
          <a:ln w="7938">
            <a:solidFill>
              <a:srgbClr val="C0BF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97" name="Oval 237"/>
          <p:cNvSpPr>
            <a:spLocks noChangeArrowheads="1"/>
          </p:cNvSpPr>
          <p:nvPr/>
        </p:nvSpPr>
        <p:spPr bwMode="auto">
          <a:xfrm>
            <a:off x="2255838" y="2530475"/>
            <a:ext cx="936625" cy="711200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98" name="Rectangle 238"/>
          <p:cNvSpPr>
            <a:spLocks noChangeArrowheads="1"/>
          </p:cNvSpPr>
          <p:nvPr/>
        </p:nvSpPr>
        <p:spPr bwMode="auto">
          <a:xfrm>
            <a:off x="2700338" y="28241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2</a:t>
            </a:r>
            <a:endParaRPr lang="ru-RU" altLang="ru-RU" sz="1400"/>
          </a:p>
        </p:txBody>
      </p:sp>
      <p:sp>
        <p:nvSpPr>
          <p:cNvPr id="11299" name="Oval 239"/>
          <p:cNvSpPr>
            <a:spLocks noChangeArrowheads="1"/>
          </p:cNvSpPr>
          <p:nvPr/>
        </p:nvSpPr>
        <p:spPr bwMode="auto">
          <a:xfrm>
            <a:off x="2325688" y="3554413"/>
            <a:ext cx="874712" cy="666750"/>
          </a:xfrm>
          <a:prstGeom prst="ellipse">
            <a:avLst/>
          </a:prstGeom>
          <a:solidFill>
            <a:srgbClr val="C0BFC0"/>
          </a:solidFill>
          <a:ln w="7938">
            <a:solidFill>
              <a:srgbClr val="C0BF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00" name="Oval 240"/>
          <p:cNvSpPr>
            <a:spLocks noChangeArrowheads="1"/>
          </p:cNvSpPr>
          <p:nvPr/>
        </p:nvSpPr>
        <p:spPr bwMode="auto">
          <a:xfrm>
            <a:off x="2301875" y="3527425"/>
            <a:ext cx="876300" cy="666750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01" name="Rectangle 241"/>
          <p:cNvSpPr>
            <a:spLocks noChangeArrowheads="1"/>
          </p:cNvSpPr>
          <p:nvPr/>
        </p:nvSpPr>
        <p:spPr bwMode="auto">
          <a:xfrm>
            <a:off x="2716213" y="38020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3</a:t>
            </a:r>
            <a:endParaRPr lang="ru-RU" altLang="ru-RU" sz="1400"/>
          </a:p>
        </p:txBody>
      </p:sp>
      <p:sp>
        <p:nvSpPr>
          <p:cNvPr id="11302" name="Oval 242"/>
          <p:cNvSpPr>
            <a:spLocks noChangeArrowheads="1"/>
          </p:cNvSpPr>
          <p:nvPr/>
        </p:nvSpPr>
        <p:spPr bwMode="auto">
          <a:xfrm>
            <a:off x="1068388" y="3740150"/>
            <a:ext cx="171450" cy="195263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03" name="Line 243"/>
          <p:cNvSpPr>
            <a:spLocks noChangeShapeType="1"/>
          </p:cNvSpPr>
          <p:nvPr/>
        </p:nvSpPr>
        <p:spPr bwMode="auto">
          <a:xfrm>
            <a:off x="1154113" y="3935413"/>
            <a:ext cx="1587" cy="195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04" name="Line 244"/>
          <p:cNvSpPr>
            <a:spLocks noChangeShapeType="1"/>
          </p:cNvSpPr>
          <p:nvPr/>
        </p:nvSpPr>
        <p:spPr bwMode="auto">
          <a:xfrm>
            <a:off x="1036638" y="3979863"/>
            <a:ext cx="1174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05" name="Line 245"/>
          <p:cNvSpPr>
            <a:spLocks noChangeShapeType="1"/>
          </p:cNvSpPr>
          <p:nvPr/>
        </p:nvSpPr>
        <p:spPr bwMode="auto">
          <a:xfrm flipH="1">
            <a:off x="1154113" y="3979863"/>
            <a:ext cx="12541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06" name="Line 246"/>
          <p:cNvSpPr>
            <a:spLocks noChangeShapeType="1"/>
          </p:cNvSpPr>
          <p:nvPr/>
        </p:nvSpPr>
        <p:spPr bwMode="auto">
          <a:xfrm flipH="1">
            <a:off x="1060450" y="4130675"/>
            <a:ext cx="93663" cy="1793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07" name="Line 247"/>
          <p:cNvSpPr>
            <a:spLocks noChangeShapeType="1"/>
          </p:cNvSpPr>
          <p:nvPr/>
        </p:nvSpPr>
        <p:spPr bwMode="auto">
          <a:xfrm>
            <a:off x="1154113" y="4130675"/>
            <a:ext cx="101600" cy="1793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08" name="Rectangle 248"/>
          <p:cNvSpPr>
            <a:spLocks noChangeArrowheads="1"/>
          </p:cNvSpPr>
          <p:nvPr/>
        </p:nvSpPr>
        <p:spPr bwMode="auto">
          <a:xfrm>
            <a:off x="1028700" y="4310063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User 2</a:t>
            </a:r>
            <a:endParaRPr lang="ru-RU" altLang="ru-RU" sz="1400"/>
          </a:p>
        </p:txBody>
      </p:sp>
      <p:sp>
        <p:nvSpPr>
          <p:cNvPr id="11309" name="Oval 249"/>
          <p:cNvSpPr>
            <a:spLocks noChangeArrowheads="1"/>
          </p:cNvSpPr>
          <p:nvPr/>
        </p:nvSpPr>
        <p:spPr bwMode="auto">
          <a:xfrm>
            <a:off x="2365375" y="4541838"/>
            <a:ext cx="874713" cy="666750"/>
          </a:xfrm>
          <a:prstGeom prst="ellipse">
            <a:avLst/>
          </a:prstGeom>
          <a:solidFill>
            <a:srgbClr val="C0BFC0"/>
          </a:solidFill>
          <a:ln w="7938">
            <a:solidFill>
              <a:srgbClr val="C0BF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10" name="Oval 250"/>
          <p:cNvSpPr>
            <a:spLocks noChangeArrowheads="1"/>
          </p:cNvSpPr>
          <p:nvPr/>
        </p:nvSpPr>
        <p:spPr bwMode="auto">
          <a:xfrm>
            <a:off x="2341563" y="4513263"/>
            <a:ext cx="874712" cy="668337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11" name="Rectangle 251"/>
          <p:cNvSpPr>
            <a:spLocks noChangeArrowheads="1"/>
          </p:cNvSpPr>
          <p:nvPr/>
        </p:nvSpPr>
        <p:spPr bwMode="auto">
          <a:xfrm>
            <a:off x="2755900" y="47910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4</a:t>
            </a:r>
            <a:endParaRPr lang="ru-RU" altLang="ru-RU" sz="1400"/>
          </a:p>
        </p:txBody>
      </p:sp>
      <p:sp>
        <p:nvSpPr>
          <p:cNvPr id="11312" name="Oval 252"/>
          <p:cNvSpPr>
            <a:spLocks noChangeArrowheads="1"/>
          </p:cNvSpPr>
          <p:nvPr/>
        </p:nvSpPr>
        <p:spPr bwMode="auto">
          <a:xfrm>
            <a:off x="6302375" y="1587500"/>
            <a:ext cx="171450" cy="195263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13" name="Line 253"/>
          <p:cNvSpPr>
            <a:spLocks noChangeShapeType="1"/>
          </p:cNvSpPr>
          <p:nvPr/>
        </p:nvSpPr>
        <p:spPr bwMode="auto">
          <a:xfrm>
            <a:off x="6388100" y="1782763"/>
            <a:ext cx="1588" cy="1968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14" name="Line 254"/>
          <p:cNvSpPr>
            <a:spLocks noChangeShapeType="1"/>
          </p:cNvSpPr>
          <p:nvPr/>
        </p:nvSpPr>
        <p:spPr bwMode="auto">
          <a:xfrm>
            <a:off x="6270625" y="1827213"/>
            <a:ext cx="1174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15" name="Line 255"/>
          <p:cNvSpPr>
            <a:spLocks noChangeShapeType="1"/>
          </p:cNvSpPr>
          <p:nvPr/>
        </p:nvSpPr>
        <p:spPr bwMode="auto">
          <a:xfrm flipH="1">
            <a:off x="6388100" y="1827213"/>
            <a:ext cx="12541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16" name="Line 256"/>
          <p:cNvSpPr>
            <a:spLocks noChangeShapeType="1"/>
          </p:cNvSpPr>
          <p:nvPr/>
        </p:nvSpPr>
        <p:spPr bwMode="auto">
          <a:xfrm flipH="1">
            <a:off x="6294438" y="1979613"/>
            <a:ext cx="93662" cy="1762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17" name="Line 257"/>
          <p:cNvSpPr>
            <a:spLocks noChangeShapeType="1"/>
          </p:cNvSpPr>
          <p:nvPr/>
        </p:nvSpPr>
        <p:spPr bwMode="auto">
          <a:xfrm>
            <a:off x="6388100" y="1979613"/>
            <a:ext cx="101600" cy="1762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18" name="Rectangle 258"/>
          <p:cNvSpPr>
            <a:spLocks noChangeArrowheads="1"/>
          </p:cNvSpPr>
          <p:nvPr/>
        </p:nvSpPr>
        <p:spPr bwMode="auto">
          <a:xfrm>
            <a:off x="6216650" y="2155825"/>
            <a:ext cx="779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Any User</a:t>
            </a:r>
            <a:endParaRPr lang="ru-RU" altLang="ru-RU" sz="1400"/>
          </a:p>
        </p:txBody>
      </p:sp>
      <p:sp>
        <p:nvSpPr>
          <p:cNvPr id="11319" name="Oval 259"/>
          <p:cNvSpPr>
            <a:spLocks noChangeArrowheads="1"/>
          </p:cNvSpPr>
          <p:nvPr/>
        </p:nvSpPr>
        <p:spPr bwMode="auto">
          <a:xfrm>
            <a:off x="7497763" y="1452563"/>
            <a:ext cx="819150" cy="623887"/>
          </a:xfrm>
          <a:prstGeom prst="ellipse">
            <a:avLst/>
          </a:prstGeom>
          <a:solidFill>
            <a:srgbClr val="C0BFC0"/>
          </a:solidFill>
          <a:ln w="7938">
            <a:solidFill>
              <a:srgbClr val="C0BF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20" name="Oval 260"/>
          <p:cNvSpPr>
            <a:spLocks noChangeArrowheads="1"/>
          </p:cNvSpPr>
          <p:nvPr/>
        </p:nvSpPr>
        <p:spPr bwMode="auto">
          <a:xfrm>
            <a:off x="7473950" y="1425575"/>
            <a:ext cx="820738" cy="623888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21" name="Rectangle 261"/>
          <p:cNvSpPr>
            <a:spLocks noChangeArrowheads="1"/>
          </p:cNvSpPr>
          <p:nvPr/>
        </p:nvSpPr>
        <p:spPr bwMode="auto">
          <a:xfrm>
            <a:off x="7856538" y="16748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2</a:t>
            </a:r>
            <a:endParaRPr lang="ru-RU" altLang="ru-RU" sz="1400"/>
          </a:p>
        </p:txBody>
      </p:sp>
      <p:sp>
        <p:nvSpPr>
          <p:cNvPr id="11322" name="Oval 262"/>
          <p:cNvSpPr>
            <a:spLocks noChangeArrowheads="1"/>
          </p:cNvSpPr>
          <p:nvPr/>
        </p:nvSpPr>
        <p:spPr bwMode="auto">
          <a:xfrm>
            <a:off x="7473950" y="2333625"/>
            <a:ext cx="820738" cy="623888"/>
          </a:xfrm>
          <a:prstGeom prst="ellipse">
            <a:avLst/>
          </a:prstGeom>
          <a:solidFill>
            <a:srgbClr val="C0BFC0"/>
          </a:solidFill>
          <a:ln w="7938">
            <a:solidFill>
              <a:srgbClr val="C0BF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23" name="Oval 263"/>
          <p:cNvSpPr>
            <a:spLocks noChangeArrowheads="1"/>
          </p:cNvSpPr>
          <p:nvPr/>
        </p:nvSpPr>
        <p:spPr bwMode="auto">
          <a:xfrm>
            <a:off x="7450138" y="2308225"/>
            <a:ext cx="820737" cy="622300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24" name="Rectangle 264"/>
          <p:cNvSpPr>
            <a:spLocks noChangeArrowheads="1"/>
          </p:cNvSpPr>
          <p:nvPr/>
        </p:nvSpPr>
        <p:spPr bwMode="auto">
          <a:xfrm>
            <a:off x="7832725" y="25558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3</a:t>
            </a:r>
            <a:endParaRPr lang="ru-RU" altLang="ru-RU" sz="1400"/>
          </a:p>
        </p:txBody>
      </p:sp>
      <p:sp>
        <p:nvSpPr>
          <p:cNvPr id="11325" name="Oval 265"/>
          <p:cNvSpPr>
            <a:spLocks noChangeArrowheads="1"/>
          </p:cNvSpPr>
          <p:nvPr/>
        </p:nvSpPr>
        <p:spPr bwMode="auto">
          <a:xfrm>
            <a:off x="5732463" y="3143250"/>
            <a:ext cx="171450" cy="195263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26" name="Line 266"/>
          <p:cNvSpPr>
            <a:spLocks noChangeShapeType="1"/>
          </p:cNvSpPr>
          <p:nvPr/>
        </p:nvSpPr>
        <p:spPr bwMode="auto">
          <a:xfrm>
            <a:off x="5818188" y="3338513"/>
            <a:ext cx="1587" cy="1968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27" name="Line 267"/>
          <p:cNvSpPr>
            <a:spLocks noChangeShapeType="1"/>
          </p:cNvSpPr>
          <p:nvPr/>
        </p:nvSpPr>
        <p:spPr bwMode="auto">
          <a:xfrm>
            <a:off x="5700713" y="3384550"/>
            <a:ext cx="1174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28" name="Line 268"/>
          <p:cNvSpPr>
            <a:spLocks noChangeShapeType="1"/>
          </p:cNvSpPr>
          <p:nvPr/>
        </p:nvSpPr>
        <p:spPr bwMode="auto">
          <a:xfrm flipH="1">
            <a:off x="5818188" y="3384550"/>
            <a:ext cx="1238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29" name="Line 269"/>
          <p:cNvSpPr>
            <a:spLocks noChangeShapeType="1"/>
          </p:cNvSpPr>
          <p:nvPr/>
        </p:nvSpPr>
        <p:spPr bwMode="auto">
          <a:xfrm flipH="1">
            <a:off x="5724525" y="3535363"/>
            <a:ext cx="93663" cy="177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30" name="Line 270"/>
          <p:cNvSpPr>
            <a:spLocks noChangeShapeType="1"/>
          </p:cNvSpPr>
          <p:nvPr/>
        </p:nvSpPr>
        <p:spPr bwMode="auto">
          <a:xfrm>
            <a:off x="5818188" y="3535363"/>
            <a:ext cx="101600" cy="177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31" name="Rectangle 271"/>
          <p:cNvSpPr>
            <a:spLocks noChangeArrowheads="1"/>
          </p:cNvSpPr>
          <p:nvPr/>
        </p:nvSpPr>
        <p:spPr bwMode="auto">
          <a:xfrm>
            <a:off x="5692775" y="3713163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User 1</a:t>
            </a:r>
            <a:endParaRPr lang="ru-RU" altLang="ru-RU" sz="1400"/>
          </a:p>
        </p:txBody>
      </p:sp>
      <p:sp>
        <p:nvSpPr>
          <p:cNvPr id="11332" name="Oval 272"/>
          <p:cNvSpPr>
            <a:spLocks noChangeArrowheads="1"/>
          </p:cNvSpPr>
          <p:nvPr/>
        </p:nvSpPr>
        <p:spPr bwMode="auto">
          <a:xfrm>
            <a:off x="6716713" y="3189288"/>
            <a:ext cx="171450" cy="195262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33" name="Line 273"/>
          <p:cNvSpPr>
            <a:spLocks noChangeShapeType="1"/>
          </p:cNvSpPr>
          <p:nvPr/>
        </p:nvSpPr>
        <p:spPr bwMode="auto">
          <a:xfrm>
            <a:off x="6802438" y="3384550"/>
            <a:ext cx="1587" cy="195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34" name="Line 274"/>
          <p:cNvSpPr>
            <a:spLocks noChangeShapeType="1"/>
          </p:cNvSpPr>
          <p:nvPr/>
        </p:nvSpPr>
        <p:spPr bwMode="auto">
          <a:xfrm>
            <a:off x="6684963" y="3429000"/>
            <a:ext cx="1174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35" name="Line 275"/>
          <p:cNvSpPr>
            <a:spLocks noChangeShapeType="1"/>
          </p:cNvSpPr>
          <p:nvPr/>
        </p:nvSpPr>
        <p:spPr bwMode="auto">
          <a:xfrm flipH="1">
            <a:off x="6802438" y="3429000"/>
            <a:ext cx="1238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36" name="Line 276"/>
          <p:cNvSpPr>
            <a:spLocks noChangeShapeType="1"/>
          </p:cNvSpPr>
          <p:nvPr/>
        </p:nvSpPr>
        <p:spPr bwMode="auto">
          <a:xfrm flipH="1">
            <a:off x="6708775" y="3579813"/>
            <a:ext cx="93663" cy="177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37" name="Line 277"/>
          <p:cNvSpPr>
            <a:spLocks noChangeShapeType="1"/>
          </p:cNvSpPr>
          <p:nvPr/>
        </p:nvSpPr>
        <p:spPr bwMode="auto">
          <a:xfrm>
            <a:off x="6802438" y="3579813"/>
            <a:ext cx="101600" cy="177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38" name="Rectangle 278"/>
          <p:cNvSpPr>
            <a:spLocks noChangeArrowheads="1"/>
          </p:cNvSpPr>
          <p:nvPr/>
        </p:nvSpPr>
        <p:spPr bwMode="auto">
          <a:xfrm>
            <a:off x="6677025" y="3757613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User 2</a:t>
            </a:r>
            <a:endParaRPr lang="ru-RU" altLang="ru-RU" sz="1400"/>
          </a:p>
        </p:txBody>
      </p:sp>
      <p:sp>
        <p:nvSpPr>
          <p:cNvPr id="11339" name="Oval 279"/>
          <p:cNvSpPr>
            <a:spLocks noChangeArrowheads="1"/>
          </p:cNvSpPr>
          <p:nvPr/>
        </p:nvSpPr>
        <p:spPr bwMode="auto">
          <a:xfrm>
            <a:off x="7591425" y="3419475"/>
            <a:ext cx="819150" cy="622300"/>
          </a:xfrm>
          <a:prstGeom prst="ellipse">
            <a:avLst/>
          </a:prstGeom>
          <a:solidFill>
            <a:srgbClr val="C0BFC0"/>
          </a:solidFill>
          <a:ln w="7938">
            <a:solidFill>
              <a:srgbClr val="C0BF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40" name="Oval 280"/>
          <p:cNvSpPr>
            <a:spLocks noChangeArrowheads="1"/>
          </p:cNvSpPr>
          <p:nvPr/>
        </p:nvSpPr>
        <p:spPr bwMode="auto">
          <a:xfrm>
            <a:off x="7567613" y="3392488"/>
            <a:ext cx="820737" cy="622300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41" name="Rectangle 281"/>
          <p:cNvSpPr>
            <a:spLocks noChangeArrowheads="1"/>
          </p:cNvSpPr>
          <p:nvPr/>
        </p:nvSpPr>
        <p:spPr bwMode="auto">
          <a:xfrm>
            <a:off x="7950200" y="36417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4</a:t>
            </a:r>
            <a:endParaRPr lang="ru-RU" altLang="ru-RU" sz="1400"/>
          </a:p>
        </p:txBody>
      </p:sp>
      <p:sp>
        <p:nvSpPr>
          <p:cNvPr id="11342" name="Oval 282"/>
          <p:cNvSpPr>
            <a:spLocks noChangeArrowheads="1"/>
          </p:cNvSpPr>
          <p:nvPr/>
        </p:nvSpPr>
        <p:spPr bwMode="auto">
          <a:xfrm>
            <a:off x="4379913" y="3429000"/>
            <a:ext cx="820737" cy="622300"/>
          </a:xfrm>
          <a:prstGeom prst="ellipse">
            <a:avLst/>
          </a:prstGeom>
          <a:solidFill>
            <a:srgbClr val="C0BFC0"/>
          </a:solidFill>
          <a:ln w="7938">
            <a:solidFill>
              <a:srgbClr val="C0BF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43" name="Oval 283"/>
          <p:cNvSpPr>
            <a:spLocks noChangeArrowheads="1"/>
          </p:cNvSpPr>
          <p:nvPr/>
        </p:nvSpPr>
        <p:spPr bwMode="auto">
          <a:xfrm>
            <a:off x="4357688" y="3402013"/>
            <a:ext cx="819150" cy="622300"/>
          </a:xfrm>
          <a:prstGeom prst="ellipse">
            <a:avLst/>
          </a:pr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44" name="Rectangle 284"/>
          <p:cNvSpPr>
            <a:spLocks noChangeArrowheads="1"/>
          </p:cNvSpPr>
          <p:nvPr/>
        </p:nvSpPr>
        <p:spPr bwMode="auto">
          <a:xfrm>
            <a:off x="4740275" y="36512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400" b="1" i="0">
                <a:solidFill>
                  <a:srgbClr val="000000"/>
                </a:solidFill>
                <a:latin typeface="Arial" charset="0"/>
              </a:rPr>
              <a:t>1</a:t>
            </a:r>
            <a:endParaRPr lang="ru-RU" altLang="ru-RU" sz="1400"/>
          </a:p>
        </p:txBody>
      </p:sp>
      <p:sp>
        <p:nvSpPr>
          <p:cNvPr id="11345" name="Freeform 285"/>
          <p:cNvSpPr>
            <a:spLocks/>
          </p:cNvSpPr>
          <p:nvPr/>
        </p:nvSpPr>
        <p:spPr bwMode="auto">
          <a:xfrm>
            <a:off x="1317625" y="2155825"/>
            <a:ext cx="898525" cy="268288"/>
          </a:xfrm>
          <a:custGeom>
            <a:avLst/>
            <a:gdLst>
              <a:gd name="T0" fmla="*/ 0 w 115"/>
              <a:gd name="T1" fmla="*/ 268288 h 30"/>
              <a:gd name="T2" fmla="*/ 898525 w 115"/>
              <a:gd name="T3" fmla="*/ 0 h 30"/>
              <a:gd name="T4" fmla="*/ 796953 w 115"/>
              <a:gd name="T5" fmla="*/ 89429 h 30"/>
              <a:gd name="T6" fmla="*/ 0 60000 65536"/>
              <a:gd name="T7" fmla="*/ 0 60000 65536"/>
              <a:gd name="T8" fmla="*/ 0 60000 65536"/>
              <a:gd name="T9" fmla="*/ 0 w 115"/>
              <a:gd name="T10" fmla="*/ 0 h 30"/>
              <a:gd name="T11" fmla="*/ 115 w 115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" h="30">
                <a:moveTo>
                  <a:pt x="0" y="30"/>
                </a:moveTo>
                <a:lnTo>
                  <a:pt x="115" y="0"/>
                </a:lnTo>
                <a:lnTo>
                  <a:pt x="102" y="1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46" name="Line 286"/>
          <p:cNvSpPr>
            <a:spLocks noChangeShapeType="1"/>
          </p:cNvSpPr>
          <p:nvPr/>
        </p:nvSpPr>
        <p:spPr bwMode="auto">
          <a:xfrm flipH="1" flipV="1">
            <a:off x="2092325" y="2138363"/>
            <a:ext cx="123825" cy="174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47" name="Freeform 287"/>
          <p:cNvSpPr>
            <a:spLocks/>
          </p:cNvSpPr>
          <p:nvPr/>
        </p:nvSpPr>
        <p:spPr bwMode="auto">
          <a:xfrm>
            <a:off x="1317625" y="2530475"/>
            <a:ext cx="938213" cy="257175"/>
          </a:xfrm>
          <a:custGeom>
            <a:avLst/>
            <a:gdLst>
              <a:gd name="T0" fmla="*/ 0 w 120"/>
              <a:gd name="T1" fmla="*/ 0 h 29"/>
              <a:gd name="T2" fmla="*/ 938213 w 120"/>
              <a:gd name="T3" fmla="*/ 230571 h 29"/>
              <a:gd name="T4" fmla="*/ 813118 w 120"/>
              <a:gd name="T5" fmla="*/ 257175 h 29"/>
              <a:gd name="T6" fmla="*/ 0 60000 65536"/>
              <a:gd name="T7" fmla="*/ 0 60000 65536"/>
              <a:gd name="T8" fmla="*/ 0 60000 65536"/>
              <a:gd name="T9" fmla="*/ 0 w 120"/>
              <a:gd name="T10" fmla="*/ 0 h 29"/>
              <a:gd name="T11" fmla="*/ 120 w 120"/>
              <a:gd name="T12" fmla="*/ 29 h 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29">
                <a:moveTo>
                  <a:pt x="0" y="0"/>
                </a:moveTo>
                <a:lnTo>
                  <a:pt x="120" y="26"/>
                </a:lnTo>
                <a:lnTo>
                  <a:pt x="104" y="29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48" name="Line 288"/>
          <p:cNvSpPr>
            <a:spLocks noChangeShapeType="1"/>
          </p:cNvSpPr>
          <p:nvPr/>
        </p:nvSpPr>
        <p:spPr bwMode="auto">
          <a:xfrm flipH="1" flipV="1">
            <a:off x="2154238" y="2681288"/>
            <a:ext cx="101600" cy="809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49" name="Freeform 289"/>
          <p:cNvSpPr>
            <a:spLocks/>
          </p:cNvSpPr>
          <p:nvPr/>
        </p:nvSpPr>
        <p:spPr bwMode="auto">
          <a:xfrm>
            <a:off x="1317625" y="2646363"/>
            <a:ext cx="1031875" cy="881062"/>
          </a:xfrm>
          <a:custGeom>
            <a:avLst/>
            <a:gdLst>
              <a:gd name="T0" fmla="*/ 0 w 132"/>
              <a:gd name="T1" fmla="*/ 0 h 99"/>
              <a:gd name="T2" fmla="*/ 1031875 w 132"/>
              <a:gd name="T3" fmla="*/ 881062 h 99"/>
              <a:gd name="T4" fmla="*/ 906799 w 132"/>
              <a:gd name="T5" fmla="*/ 845464 h 99"/>
              <a:gd name="T6" fmla="*/ 0 60000 65536"/>
              <a:gd name="T7" fmla="*/ 0 60000 65536"/>
              <a:gd name="T8" fmla="*/ 0 60000 65536"/>
              <a:gd name="T9" fmla="*/ 0 w 132"/>
              <a:gd name="T10" fmla="*/ 0 h 99"/>
              <a:gd name="T11" fmla="*/ 132 w 132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99">
                <a:moveTo>
                  <a:pt x="0" y="0"/>
                </a:moveTo>
                <a:lnTo>
                  <a:pt x="132" y="99"/>
                </a:lnTo>
                <a:lnTo>
                  <a:pt x="116" y="9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50" name="Line 290"/>
          <p:cNvSpPr>
            <a:spLocks noChangeShapeType="1"/>
          </p:cNvSpPr>
          <p:nvPr/>
        </p:nvSpPr>
        <p:spPr bwMode="auto">
          <a:xfrm flipH="1" flipV="1">
            <a:off x="2287588" y="3402013"/>
            <a:ext cx="61912" cy="125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51" name="Freeform 291"/>
          <p:cNvSpPr>
            <a:spLocks/>
          </p:cNvSpPr>
          <p:nvPr/>
        </p:nvSpPr>
        <p:spPr bwMode="auto">
          <a:xfrm>
            <a:off x="1333500" y="3241675"/>
            <a:ext cx="946150" cy="763588"/>
          </a:xfrm>
          <a:custGeom>
            <a:avLst/>
            <a:gdLst>
              <a:gd name="T0" fmla="*/ 0 w 121"/>
              <a:gd name="T1" fmla="*/ 763588 h 86"/>
              <a:gd name="T2" fmla="*/ 946150 w 121"/>
              <a:gd name="T3" fmla="*/ 0 h 86"/>
              <a:gd name="T4" fmla="*/ 875775 w 121"/>
              <a:gd name="T5" fmla="*/ 124305 h 86"/>
              <a:gd name="T6" fmla="*/ 0 60000 65536"/>
              <a:gd name="T7" fmla="*/ 0 60000 65536"/>
              <a:gd name="T8" fmla="*/ 0 60000 65536"/>
              <a:gd name="T9" fmla="*/ 0 w 121"/>
              <a:gd name="T10" fmla="*/ 0 h 86"/>
              <a:gd name="T11" fmla="*/ 121 w 121"/>
              <a:gd name="T12" fmla="*/ 86 h 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" h="86">
                <a:moveTo>
                  <a:pt x="0" y="86"/>
                </a:moveTo>
                <a:lnTo>
                  <a:pt x="121" y="0"/>
                </a:lnTo>
                <a:lnTo>
                  <a:pt x="112" y="14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52" name="Line 292"/>
          <p:cNvSpPr>
            <a:spLocks noChangeShapeType="1"/>
          </p:cNvSpPr>
          <p:nvPr/>
        </p:nvSpPr>
        <p:spPr bwMode="auto">
          <a:xfrm flipH="1">
            <a:off x="2154238" y="3241675"/>
            <a:ext cx="125412" cy="34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53" name="Freeform 293"/>
          <p:cNvSpPr>
            <a:spLocks/>
          </p:cNvSpPr>
          <p:nvPr/>
        </p:nvSpPr>
        <p:spPr bwMode="auto">
          <a:xfrm>
            <a:off x="1333500" y="3917950"/>
            <a:ext cx="968375" cy="133350"/>
          </a:xfrm>
          <a:custGeom>
            <a:avLst/>
            <a:gdLst>
              <a:gd name="T0" fmla="*/ 0 w 124"/>
              <a:gd name="T1" fmla="*/ 133350 h 15"/>
              <a:gd name="T2" fmla="*/ 968375 w 124"/>
              <a:gd name="T3" fmla="*/ 0 h 15"/>
              <a:gd name="T4" fmla="*/ 859042 w 124"/>
              <a:gd name="T5" fmla="*/ 71120 h 15"/>
              <a:gd name="T6" fmla="*/ 0 60000 65536"/>
              <a:gd name="T7" fmla="*/ 0 60000 65536"/>
              <a:gd name="T8" fmla="*/ 0 60000 65536"/>
              <a:gd name="T9" fmla="*/ 0 w 124"/>
              <a:gd name="T10" fmla="*/ 0 h 15"/>
              <a:gd name="T11" fmla="*/ 124 w 124"/>
              <a:gd name="T12" fmla="*/ 15 h 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" h="15">
                <a:moveTo>
                  <a:pt x="0" y="15"/>
                </a:moveTo>
                <a:lnTo>
                  <a:pt x="124" y="0"/>
                </a:lnTo>
                <a:lnTo>
                  <a:pt x="110" y="8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54" name="Line 294"/>
          <p:cNvSpPr>
            <a:spLocks noChangeShapeType="1"/>
          </p:cNvSpPr>
          <p:nvPr/>
        </p:nvSpPr>
        <p:spPr bwMode="auto">
          <a:xfrm flipH="1" flipV="1">
            <a:off x="2178050" y="3883025"/>
            <a:ext cx="123825" cy="34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55" name="Freeform 295"/>
          <p:cNvSpPr>
            <a:spLocks/>
          </p:cNvSpPr>
          <p:nvPr/>
        </p:nvSpPr>
        <p:spPr bwMode="auto">
          <a:xfrm>
            <a:off x="1333500" y="4121150"/>
            <a:ext cx="1008063" cy="500063"/>
          </a:xfrm>
          <a:custGeom>
            <a:avLst/>
            <a:gdLst>
              <a:gd name="T0" fmla="*/ 0 w 129"/>
              <a:gd name="T1" fmla="*/ 0 h 56"/>
              <a:gd name="T2" fmla="*/ 1008063 w 129"/>
              <a:gd name="T3" fmla="*/ 500063 h 56"/>
              <a:gd name="T4" fmla="*/ 883032 w 129"/>
              <a:gd name="T5" fmla="*/ 500063 h 56"/>
              <a:gd name="T6" fmla="*/ 0 60000 65536"/>
              <a:gd name="T7" fmla="*/ 0 60000 65536"/>
              <a:gd name="T8" fmla="*/ 0 60000 65536"/>
              <a:gd name="T9" fmla="*/ 0 w 129"/>
              <a:gd name="T10" fmla="*/ 0 h 56"/>
              <a:gd name="T11" fmla="*/ 129 w 129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" h="56">
                <a:moveTo>
                  <a:pt x="0" y="0"/>
                </a:moveTo>
                <a:lnTo>
                  <a:pt x="129" y="56"/>
                </a:lnTo>
                <a:lnTo>
                  <a:pt x="113" y="56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56" name="Line 296"/>
          <p:cNvSpPr>
            <a:spLocks noChangeShapeType="1"/>
          </p:cNvSpPr>
          <p:nvPr/>
        </p:nvSpPr>
        <p:spPr bwMode="auto">
          <a:xfrm flipH="1" flipV="1">
            <a:off x="2255838" y="4522788"/>
            <a:ext cx="85725" cy="984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57" name="Freeform 297"/>
          <p:cNvSpPr>
            <a:spLocks/>
          </p:cNvSpPr>
          <p:nvPr/>
        </p:nvSpPr>
        <p:spPr bwMode="auto">
          <a:xfrm>
            <a:off x="6567488" y="1701800"/>
            <a:ext cx="906462" cy="161925"/>
          </a:xfrm>
          <a:custGeom>
            <a:avLst/>
            <a:gdLst>
              <a:gd name="T0" fmla="*/ 0 w 116"/>
              <a:gd name="T1" fmla="*/ 161925 h 18"/>
              <a:gd name="T2" fmla="*/ 906462 w 116"/>
              <a:gd name="T3" fmla="*/ 0 h 18"/>
              <a:gd name="T4" fmla="*/ 797061 w 116"/>
              <a:gd name="T5" fmla="*/ 71967 h 18"/>
              <a:gd name="T6" fmla="*/ 0 60000 65536"/>
              <a:gd name="T7" fmla="*/ 0 60000 65536"/>
              <a:gd name="T8" fmla="*/ 0 60000 65536"/>
              <a:gd name="T9" fmla="*/ 0 w 116"/>
              <a:gd name="T10" fmla="*/ 0 h 18"/>
              <a:gd name="T11" fmla="*/ 116 w 116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18">
                <a:moveTo>
                  <a:pt x="0" y="18"/>
                </a:moveTo>
                <a:lnTo>
                  <a:pt x="116" y="0"/>
                </a:lnTo>
                <a:lnTo>
                  <a:pt x="102" y="8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58" name="Line 298"/>
          <p:cNvSpPr>
            <a:spLocks noChangeShapeType="1"/>
          </p:cNvSpPr>
          <p:nvPr/>
        </p:nvSpPr>
        <p:spPr bwMode="auto">
          <a:xfrm flipH="1" flipV="1">
            <a:off x="7348538" y="1666875"/>
            <a:ext cx="125412" cy="34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59" name="Freeform 299"/>
          <p:cNvSpPr>
            <a:spLocks/>
          </p:cNvSpPr>
          <p:nvPr/>
        </p:nvSpPr>
        <p:spPr bwMode="auto">
          <a:xfrm>
            <a:off x="6567488" y="1970088"/>
            <a:ext cx="882650" cy="444500"/>
          </a:xfrm>
          <a:custGeom>
            <a:avLst/>
            <a:gdLst>
              <a:gd name="T0" fmla="*/ 0 w 113"/>
              <a:gd name="T1" fmla="*/ 0 h 50"/>
              <a:gd name="T2" fmla="*/ 882650 w 113"/>
              <a:gd name="T3" fmla="*/ 444500 h 50"/>
              <a:gd name="T4" fmla="*/ 757673 w 113"/>
              <a:gd name="T5" fmla="*/ 435610 h 50"/>
              <a:gd name="T6" fmla="*/ 0 60000 65536"/>
              <a:gd name="T7" fmla="*/ 0 60000 65536"/>
              <a:gd name="T8" fmla="*/ 0 60000 65536"/>
              <a:gd name="T9" fmla="*/ 0 w 113"/>
              <a:gd name="T10" fmla="*/ 0 h 50"/>
              <a:gd name="T11" fmla="*/ 113 w 113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50">
                <a:moveTo>
                  <a:pt x="0" y="0"/>
                </a:moveTo>
                <a:lnTo>
                  <a:pt x="113" y="50"/>
                </a:lnTo>
                <a:lnTo>
                  <a:pt x="97" y="49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60" name="Line 300"/>
          <p:cNvSpPr>
            <a:spLocks noChangeShapeType="1"/>
          </p:cNvSpPr>
          <p:nvPr/>
        </p:nvSpPr>
        <p:spPr bwMode="auto">
          <a:xfrm flipH="1" flipV="1">
            <a:off x="7364413" y="2308225"/>
            <a:ext cx="85725" cy="1063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61" name="Line 301"/>
          <p:cNvSpPr>
            <a:spLocks noChangeShapeType="1"/>
          </p:cNvSpPr>
          <p:nvPr/>
        </p:nvSpPr>
        <p:spPr bwMode="auto">
          <a:xfrm flipV="1">
            <a:off x="5957888" y="2492375"/>
            <a:ext cx="198437" cy="5540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62" name="Freeform 302"/>
          <p:cNvSpPr>
            <a:spLocks/>
          </p:cNvSpPr>
          <p:nvPr/>
        </p:nvSpPr>
        <p:spPr bwMode="auto">
          <a:xfrm>
            <a:off x="6084888" y="2271713"/>
            <a:ext cx="153987" cy="220662"/>
          </a:xfrm>
          <a:custGeom>
            <a:avLst/>
            <a:gdLst>
              <a:gd name="T0" fmla="*/ 143547 w 59"/>
              <a:gd name="T1" fmla="*/ 220662 h 84"/>
              <a:gd name="T2" fmla="*/ 0 w 59"/>
              <a:gd name="T3" fmla="*/ 154989 h 84"/>
              <a:gd name="T4" fmla="*/ 153987 w 59"/>
              <a:gd name="T5" fmla="*/ 0 h 84"/>
              <a:gd name="T6" fmla="*/ 143547 w 59"/>
              <a:gd name="T7" fmla="*/ 220662 h 84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4"/>
              <a:gd name="T14" fmla="*/ 59 w 59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4">
                <a:moveTo>
                  <a:pt x="55" y="84"/>
                </a:moveTo>
                <a:lnTo>
                  <a:pt x="0" y="59"/>
                </a:lnTo>
                <a:lnTo>
                  <a:pt x="59" y="0"/>
                </a:lnTo>
                <a:lnTo>
                  <a:pt x="55" y="84"/>
                </a:lnTo>
                <a:close/>
              </a:path>
            </a:pathLst>
          </a:cu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63" name="Line 303"/>
          <p:cNvSpPr>
            <a:spLocks noChangeShapeType="1"/>
          </p:cNvSpPr>
          <p:nvPr/>
        </p:nvSpPr>
        <p:spPr bwMode="auto">
          <a:xfrm flipH="1" flipV="1">
            <a:off x="6516688" y="2565400"/>
            <a:ext cx="219075" cy="6746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64" name="Freeform 304"/>
          <p:cNvSpPr>
            <a:spLocks/>
          </p:cNvSpPr>
          <p:nvPr/>
        </p:nvSpPr>
        <p:spPr bwMode="auto">
          <a:xfrm>
            <a:off x="6443663" y="2349500"/>
            <a:ext cx="144462" cy="215900"/>
          </a:xfrm>
          <a:custGeom>
            <a:avLst/>
            <a:gdLst>
              <a:gd name="T0" fmla="*/ 144462 w 54"/>
              <a:gd name="T1" fmla="*/ 177346 h 84"/>
              <a:gd name="T2" fmla="*/ 0 w 54"/>
              <a:gd name="T3" fmla="*/ 215900 h 84"/>
              <a:gd name="T4" fmla="*/ 13376 w 54"/>
              <a:gd name="T5" fmla="*/ 0 h 84"/>
              <a:gd name="T6" fmla="*/ 144462 w 54"/>
              <a:gd name="T7" fmla="*/ 177346 h 8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84"/>
              <a:gd name="T14" fmla="*/ 54 w 54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84">
                <a:moveTo>
                  <a:pt x="54" y="69"/>
                </a:moveTo>
                <a:lnTo>
                  <a:pt x="0" y="84"/>
                </a:lnTo>
                <a:lnTo>
                  <a:pt x="5" y="0"/>
                </a:lnTo>
                <a:lnTo>
                  <a:pt x="54" y="69"/>
                </a:lnTo>
                <a:close/>
              </a:path>
            </a:pathLst>
          </a:custGeom>
          <a:solidFill>
            <a:srgbClr val="FCF2E3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65" name="Freeform 305"/>
          <p:cNvSpPr>
            <a:spLocks/>
          </p:cNvSpPr>
          <p:nvPr/>
        </p:nvSpPr>
        <p:spPr bwMode="auto">
          <a:xfrm>
            <a:off x="5176838" y="3481388"/>
            <a:ext cx="468312" cy="115887"/>
          </a:xfrm>
          <a:custGeom>
            <a:avLst/>
            <a:gdLst>
              <a:gd name="T0" fmla="*/ 468312 w 60"/>
              <a:gd name="T1" fmla="*/ 0 h 13"/>
              <a:gd name="T2" fmla="*/ 0 w 60"/>
              <a:gd name="T3" fmla="*/ 115887 h 13"/>
              <a:gd name="T4" fmla="*/ 101468 w 60"/>
              <a:gd name="T5" fmla="*/ 35658 h 13"/>
              <a:gd name="T6" fmla="*/ 0 60000 65536"/>
              <a:gd name="T7" fmla="*/ 0 60000 65536"/>
              <a:gd name="T8" fmla="*/ 0 60000 65536"/>
              <a:gd name="T9" fmla="*/ 0 w 60"/>
              <a:gd name="T10" fmla="*/ 0 h 13"/>
              <a:gd name="T11" fmla="*/ 60 w 60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" h="13">
                <a:moveTo>
                  <a:pt x="60" y="0"/>
                </a:moveTo>
                <a:lnTo>
                  <a:pt x="0" y="13"/>
                </a:lnTo>
                <a:lnTo>
                  <a:pt x="13" y="4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66" name="Line 306"/>
          <p:cNvSpPr>
            <a:spLocks noChangeShapeType="1"/>
          </p:cNvSpPr>
          <p:nvPr/>
        </p:nvSpPr>
        <p:spPr bwMode="auto">
          <a:xfrm>
            <a:off x="5176838" y="3597275"/>
            <a:ext cx="125412" cy="26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67" name="Freeform 307"/>
          <p:cNvSpPr>
            <a:spLocks/>
          </p:cNvSpPr>
          <p:nvPr/>
        </p:nvSpPr>
        <p:spPr bwMode="auto">
          <a:xfrm>
            <a:off x="6981825" y="3508375"/>
            <a:ext cx="585788" cy="142875"/>
          </a:xfrm>
          <a:custGeom>
            <a:avLst/>
            <a:gdLst>
              <a:gd name="T0" fmla="*/ 0 w 75"/>
              <a:gd name="T1" fmla="*/ 0 h 16"/>
              <a:gd name="T2" fmla="*/ 585788 w 75"/>
              <a:gd name="T3" fmla="*/ 116086 h 16"/>
              <a:gd name="T4" fmla="*/ 460820 w 75"/>
              <a:gd name="T5" fmla="*/ 142875 h 16"/>
              <a:gd name="T6" fmla="*/ 0 60000 65536"/>
              <a:gd name="T7" fmla="*/ 0 60000 65536"/>
              <a:gd name="T8" fmla="*/ 0 60000 65536"/>
              <a:gd name="T9" fmla="*/ 0 w 75"/>
              <a:gd name="T10" fmla="*/ 0 h 16"/>
              <a:gd name="T11" fmla="*/ 75 w 75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" h="16">
                <a:moveTo>
                  <a:pt x="0" y="0"/>
                </a:moveTo>
                <a:lnTo>
                  <a:pt x="75" y="13"/>
                </a:lnTo>
                <a:lnTo>
                  <a:pt x="59" y="16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368" name="Line 308"/>
          <p:cNvSpPr>
            <a:spLocks noChangeShapeType="1"/>
          </p:cNvSpPr>
          <p:nvPr/>
        </p:nvSpPr>
        <p:spPr bwMode="auto">
          <a:xfrm flipH="1" flipV="1">
            <a:off x="7458075" y="3554413"/>
            <a:ext cx="109538" cy="698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FDBAE7-02B1-4C3B-9C66-86D5984CAACE}" type="slidenum">
              <a:rPr lang="ru-RU" altLang="ru-RU" sz="1400" i="0" smtClean="0"/>
              <a:pPr eaLnBrk="1" hangingPunct="1"/>
              <a:t>2</a:t>
            </a:fld>
            <a:endParaRPr lang="ru-RU" altLang="ru-RU" sz="1400" i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49287"/>
          </a:xfrm>
        </p:spPr>
        <p:txBody>
          <a:bodyPr/>
          <a:lstStyle/>
          <a:p>
            <a:pPr eaLnBrk="1" hangingPunct="1"/>
            <a:r>
              <a:rPr lang="ru-RU" altLang="ru-RU" sz="2400" b="1" smtClean="0">
                <a:solidFill>
                  <a:schemeClr val="accent2"/>
                </a:solidFill>
                <a:latin typeface="Arial" charset="0"/>
              </a:rPr>
              <a:t>Сценарий прецедента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496300" cy="547211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u-RU" altLang="ru-RU" sz="2000" b="1" i="1" smtClean="0">
                <a:latin typeface="Arial" charset="0"/>
              </a:rPr>
              <a:t>Отклонения от основного</a:t>
            </a:r>
            <a:r>
              <a:rPr lang="ru-RU" altLang="ru-RU" sz="2000" smtClean="0">
                <a:latin typeface="Arial" charset="0"/>
              </a:rPr>
              <a:t> потока можно смоделировать </a:t>
            </a:r>
            <a:r>
              <a:rPr lang="ru-RU" altLang="ru-RU" sz="2000" b="1" i="1" smtClean="0">
                <a:latin typeface="Arial" charset="0"/>
              </a:rPr>
              <a:t>тремя </a:t>
            </a:r>
            <a:r>
              <a:rPr lang="ru-RU" altLang="ru-RU" sz="2000" i="1" smtClean="0">
                <a:latin typeface="Arial" charset="0"/>
              </a:rPr>
              <a:t>способами</a:t>
            </a:r>
            <a:r>
              <a:rPr lang="ru-RU" altLang="ru-RU" sz="2000" smtClean="0">
                <a:latin typeface="Arial" charset="0"/>
              </a:rPr>
              <a:t>:</a:t>
            </a:r>
          </a:p>
          <a:p>
            <a:pPr marL="609600" indent="-609600" eaLnBrk="1" hangingPunct="1">
              <a:buFontTx/>
              <a:buNone/>
            </a:pPr>
            <a:endParaRPr lang="ru-RU" altLang="ru-RU" sz="1200" smtClean="0">
              <a:latin typeface="Arial" charset="0"/>
            </a:endParaRPr>
          </a:p>
          <a:p>
            <a:pPr marL="609600" indent="-609600" eaLnBrk="1" hangingPunct="1">
              <a:buClr>
                <a:schemeClr val="accent2"/>
              </a:buClr>
              <a:buFontTx/>
              <a:buAutoNum type="arabicPeriod"/>
            </a:pPr>
            <a:r>
              <a:rPr lang="ru-RU" altLang="ru-RU" sz="2000" b="1" smtClean="0">
                <a:latin typeface="Arial" charset="0"/>
              </a:rPr>
              <a:t>Простые отклонения</a:t>
            </a:r>
            <a:r>
              <a:rPr lang="ru-RU" altLang="ru-RU" sz="2000" smtClean="0">
                <a:latin typeface="Arial" charset="0"/>
              </a:rPr>
              <a:t> – создаются </a:t>
            </a:r>
            <a:r>
              <a:rPr lang="ru-RU" altLang="ru-RU" sz="2000" b="1" i="1" smtClean="0">
                <a:latin typeface="Arial" charset="0"/>
              </a:rPr>
              <a:t>ветвления</a:t>
            </a:r>
            <a:r>
              <a:rPr lang="ru-RU" altLang="ru-RU" sz="2000" smtClean="0">
                <a:latin typeface="Arial" charset="0"/>
              </a:rPr>
              <a:t> в основном потоке.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AutoNum type="arabicPeriod"/>
            </a:pPr>
            <a:r>
              <a:rPr lang="ru-RU" altLang="ru-RU" sz="2000" b="1" smtClean="0">
                <a:latin typeface="Arial" charset="0"/>
              </a:rPr>
              <a:t>Сложные отклонения</a:t>
            </a:r>
            <a:r>
              <a:rPr lang="ru-RU" altLang="ru-RU" sz="2000" smtClean="0">
                <a:latin typeface="Arial" charset="0"/>
              </a:rPr>
              <a:t> – создаются потоки, </a:t>
            </a:r>
            <a:r>
              <a:rPr lang="ru-RU" altLang="ru-RU" sz="2000" b="1" i="1" smtClean="0">
                <a:latin typeface="Arial" charset="0"/>
              </a:rPr>
              <a:t>подчиненные </a:t>
            </a:r>
            <a:r>
              <a:rPr lang="ru-RU" altLang="ru-RU" sz="2000" smtClean="0">
                <a:latin typeface="Arial" charset="0"/>
              </a:rPr>
              <a:t>основному потоку (специфицируются отдельными сценариями).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AutoNum type="arabicPeriod"/>
            </a:pPr>
            <a:r>
              <a:rPr lang="ru-RU" altLang="ru-RU" sz="2000" b="1" smtClean="0">
                <a:latin typeface="Arial" charset="0"/>
              </a:rPr>
              <a:t>Сложные отклонения</a:t>
            </a:r>
            <a:r>
              <a:rPr lang="ru-RU" altLang="ru-RU" sz="2000" smtClean="0">
                <a:latin typeface="Arial" charset="0"/>
              </a:rPr>
              <a:t> – создаются </a:t>
            </a:r>
            <a:r>
              <a:rPr lang="ru-RU" altLang="ru-RU" sz="2000" b="1" i="1" smtClean="0">
                <a:latin typeface="Arial" charset="0"/>
              </a:rPr>
              <a:t>альтернативные</a:t>
            </a:r>
            <a:r>
              <a:rPr lang="ru-RU" altLang="ru-RU" sz="2000" smtClean="0">
                <a:latin typeface="Arial" charset="0"/>
              </a:rPr>
              <a:t> потоки.</a:t>
            </a:r>
          </a:p>
          <a:p>
            <a:pPr marL="609600" indent="-609600" eaLnBrk="1" hangingPunct="1">
              <a:buFontTx/>
              <a:buNone/>
            </a:pPr>
            <a:endParaRPr lang="ru-RU" altLang="ru-RU" sz="2000" smtClean="0">
              <a:latin typeface="Arial" charset="0"/>
            </a:endParaRPr>
          </a:p>
          <a:p>
            <a:pPr marL="609600" indent="-60960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altLang="ru-RU" sz="2000" b="1" smtClean="0">
                <a:latin typeface="Arial" charset="0"/>
              </a:rPr>
              <a:t>Простые отклонения</a:t>
            </a:r>
            <a:r>
              <a:rPr lang="ru-RU" altLang="ru-RU" sz="2000" smtClean="0">
                <a:latin typeface="Arial" charset="0"/>
              </a:rPr>
              <a:t> можно записать, используя </a:t>
            </a:r>
            <a:r>
              <a:rPr lang="ru-RU" altLang="ru-RU" sz="2000" i="1" smtClean="0">
                <a:latin typeface="Arial" charset="0"/>
              </a:rPr>
              <a:t>ключевое слово</a:t>
            </a:r>
            <a:r>
              <a:rPr lang="ru-RU" altLang="ru-RU" sz="2000" smtClean="0">
                <a:latin typeface="Arial" charset="0"/>
              </a:rPr>
              <a:t> </a:t>
            </a:r>
            <a:r>
              <a:rPr lang="en-US" altLang="ru-RU" sz="2000" b="1" smtClean="0">
                <a:latin typeface="Arial" charset="0"/>
              </a:rPr>
              <a:t>if</a:t>
            </a:r>
            <a:r>
              <a:rPr lang="ru-RU" altLang="ru-RU" sz="2000" b="1" smtClean="0">
                <a:latin typeface="Arial" charset="0"/>
              </a:rPr>
              <a:t> </a:t>
            </a:r>
            <a:r>
              <a:rPr lang="ru-RU" altLang="ru-RU" sz="2000" smtClean="0">
                <a:latin typeface="Arial" charset="0"/>
              </a:rPr>
              <a:t>(уменьшим число моделируемых прецедентов).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endParaRPr lang="ru-RU" altLang="ru-RU" sz="1200" smtClean="0">
              <a:latin typeface="Arial" charset="0"/>
            </a:endParaRPr>
          </a:p>
          <a:p>
            <a:pPr marL="609600" indent="-60960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altLang="ru-RU" sz="2000" b="1" smtClean="0">
                <a:latin typeface="Arial" charset="0"/>
              </a:rPr>
              <a:t>Сложные отклонения</a:t>
            </a:r>
            <a:r>
              <a:rPr lang="ru-RU" altLang="ru-RU" sz="2000" smtClean="0">
                <a:latin typeface="Arial" charset="0"/>
              </a:rPr>
              <a:t> (</a:t>
            </a:r>
            <a:r>
              <a:rPr lang="ru-RU" altLang="ru-RU" sz="2000" i="1" smtClean="0">
                <a:latin typeface="Arial" charset="0"/>
              </a:rPr>
              <a:t>подчиненные и альтернативные потоки</a:t>
            </a:r>
            <a:r>
              <a:rPr lang="ru-RU" altLang="ru-RU" sz="2000" smtClean="0">
                <a:latin typeface="Arial" charset="0"/>
              </a:rPr>
              <a:t>) записываются и далее моделируются </a:t>
            </a:r>
            <a:r>
              <a:rPr lang="ru-RU" altLang="ru-RU" sz="2000" b="1" i="1" smtClean="0">
                <a:latin typeface="Arial" charset="0"/>
              </a:rPr>
              <a:t>отдельно</a:t>
            </a:r>
            <a:r>
              <a:rPr lang="ru-RU" altLang="ru-RU" sz="2000" smtClean="0">
                <a:latin typeface="Arial" charset="0"/>
              </a:rPr>
              <a:t> от основного потока.</a:t>
            </a:r>
          </a:p>
          <a:p>
            <a:pPr marL="609600" indent="-609600" eaLnBrk="1" hangingPunct="1">
              <a:buFontTx/>
              <a:buNone/>
            </a:pPr>
            <a:endParaRPr lang="ru-RU" altLang="ru-RU" sz="2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8BFF2A-B682-4457-8729-ED196763E296}" type="slidenum">
              <a:rPr lang="ru-RU" altLang="ru-RU" sz="1400" i="0" smtClean="0"/>
              <a:pPr eaLnBrk="1" hangingPunct="1"/>
              <a:t>3</a:t>
            </a:fld>
            <a:endParaRPr lang="ru-RU" altLang="ru-RU" sz="1400" i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360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2400" b="1" smtClean="0">
                <a:solidFill>
                  <a:schemeClr val="accent2"/>
                </a:solidFill>
                <a:latin typeface="Arial" charset="0"/>
              </a:rPr>
              <a:t>Сценарий прецедента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353425" cy="58324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altLang="ru-RU" sz="2000" b="1" smtClean="0">
                <a:latin typeface="Arial" charset="0"/>
              </a:rPr>
              <a:t>Пример описания основного потока с двумя ветвлениями</a:t>
            </a:r>
          </a:p>
          <a:p>
            <a:pPr marL="0" indent="0" algn="ctr" eaLnBrk="1" hangingPunct="1">
              <a:buFontTx/>
              <a:buNone/>
            </a:pPr>
            <a:endParaRPr lang="ru-RU" altLang="ru-RU" sz="2000" smtClean="0">
              <a:latin typeface="Arial" charset="0"/>
            </a:endParaRP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71563"/>
            <a:ext cx="78581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3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B830E2-0EE2-4F96-9CFD-60CC832FAA46}" type="slidenum">
              <a:rPr lang="ru-RU" altLang="ru-RU" sz="1400" i="0" smtClean="0"/>
              <a:pPr eaLnBrk="1" hangingPunct="1"/>
              <a:t>4</a:t>
            </a:fld>
            <a:endParaRPr lang="ru-RU" altLang="ru-RU" sz="1400" i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288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2400" b="1" smtClean="0">
                <a:solidFill>
                  <a:schemeClr val="accent2"/>
                </a:solidFill>
                <a:latin typeface="Arial" charset="0"/>
              </a:rPr>
              <a:t>Сценарий прецедента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964612" cy="63817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2000" b="1" smtClean="0">
                <a:solidFill>
                  <a:schemeClr val="accent2"/>
                </a:solidFill>
                <a:latin typeface="Arial" charset="0"/>
              </a:rPr>
              <a:t>3.</a:t>
            </a:r>
            <a:r>
              <a:rPr lang="ru-RU" altLang="ru-RU" sz="2000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ru-RU" altLang="ru-RU" sz="2000" b="1" smtClean="0">
                <a:solidFill>
                  <a:schemeClr val="accent2"/>
                </a:solidFill>
                <a:latin typeface="Arial" charset="0"/>
              </a:rPr>
              <a:t>Повторение в потоке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Некоторые авторы предлагают </a:t>
            </a:r>
            <a:r>
              <a:rPr lang="ru-RU" altLang="ru-RU" sz="1800" b="1" i="1" smtClean="0">
                <a:latin typeface="Arial" charset="0"/>
              </a:rPr>
              <a:t>использовать простые выражения</a:t>
            </a:r>
            <a:r>
              <a:rPr lang="ru-RU" altLang="ru-RU" sz="1800" smtClean="0">
                <a:latin typeface="Arial" charset="0"/>
              </a:rPr>
              <a:t> с ключевыми словами </a:t>
            </a:r>
            <a:r>
              <a:rPr lang="en-US" altLang="ru-RU" sz="1800" b="1" i="1" smtClean="0">
                <a:latin typeface="Arial" charset="0"/>
              </a:rPr>
              <a:t>For</a:t>
            </a:r>
            <a:r>
              <a:rPr lang="en-US" altLang="ru-RU" sz="1800" smtClean="0">
                <a:latin typeface="Arial" charset="0"/>
              </a:rPr>
              <a:t> </a:t>
            </a:r>
            <a:r>
              <a:rPr lang="ru-RU" altLang="ru-RU" sz="1800" smtClean="0">
                <a:latin typeface="Arial" charset="0"/>
              </a:rPr>
              <a:t>и </a:t>
            </a:r>
            <a:r>
              <a:rPr lang="en-US" altLang="ru-RU" sz="1800" b="1" i="1" smtClean="0">
                <a:latin typeface="Arial" charset="0"/>
              </a:rPr>
              <a:t>While</a:t>
            </a:r>
            <a:r>
              <a:rPr lang="ru-RU" altLang="ru-RU" sz="1800" b="1" i="1" smtClean="0">
                <a:latin typeface="Arial" charset="0"/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altLang="ru-RU" sz="2000" b="1" smtClean="0"/>
              <a:t>  </a:t>
            </a:r>
            <a:r>
              <a:rPr lang="ru-RU" altLang="ru-RU" sz="2000" smtClean="0">
                <a:solidFill>
                  <a:schemeClr val="accent2"/>
                </a:solidFill>
                <a:latin typeface="Arial" charset="0"/>
              </a:rPr>
              <a:t>Ключевое слово</a:t>
            </a:r>
            <a:r>
              <a:rPr lang="ru-RU" altLang="ru-RU" sz="2000" b="1" smtClean="0">
                <a:solidFill>
                  <a:schemeClr val="accent2"/>
                </a:solidFill>
                <a:latin typeface="Arial" charset="0"/>
              </a:rPr>
              <a:t> For</a:t>
            </a:r>
          </a:p>
          <a:p>
            <a:pPr marL="0" indent="0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ru-RU" altLang="ru-RU" sz="1800" smtClean="0">
                <a:latin typeface="Arial" charset="0"/>
              </a:rPr>
              <a:t>Формат: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n. </a:t>
            </a:r>
            <a:r>
              <a:rPr lang="ru-RU" altLang="ru-RU" sz="1800" b="1" smtClean="0">
                <a:latin typeface="Arial" charset="0"/>
              </a:rPr>
              <a:t>For</a:t>
            </a:r>
            <a:r>
              <a:rPr lang="ru-RU" altLang="ru-RU" sz="1800" smtClean="0">
                <a:latin typeface="Arial" charset="0"/>
              </a:rPr>
              <a:t> (выражение, описывающее итерации)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n.1. Сделать что-то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n.2. Сделать что-то другое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n.3. …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n+1.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Выражение, описывающее итерации, – это некоторое выражение, результат которого – количество итераций. Каждая структурированная </a:t>
            </a:r>
            <a:r>
              <a:rPr lang="ru-RU" altLang="ru-RU" sz="1800" i="1" smtClean="0">
                <a:latin typeface="Arial" charset="0"/>
              </a:rPr>
              <a:t>строка</a:t>
            </a:r>
            <a:r>
              <a:rPr lang="ru-RU" altLang="ru-RU" sz="1800" smtClean="0">
                <a:latin typeface="Arial" charset="0"/>
              </a:rPr>
              <a:t> после выражения </a:t>
            </a:r>
            <a:r>
              <a:rPr lang="ru-RU" altLang="ru-RU" sz="1800" b="1" i="1" smtClean="0">
                <a:latin typeface="Arial" charset="0"/>
              </a:rPr>
              <a:t>For </a:t>
            </a:r>
            <a:r>
              <a:rPr lang="ru-RU" altLang="ru-RU" sz="1800" i="1" smtClean="0">
                <a:latin typeface="Arial" charset="0"/>
              </a:rPr>
              <a:t>повторяется </a:t>
            </a:r>
            <a:r>
              <a:rPr lang="ru-RU" altLang="ru-RU" sz="1800" smtClean="0">
                <a:latin typeface="Arial" charset="0"/>
              </a:rPr>
              <a:t>столько раз, сколько определено в выражении.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ru-RU" altLang="ru-RU" sz="1000" smtClean="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altLang="ru-RU" sz="2000" b="1" smtClean="0">
                <a:solidFill>
                  <a:schemeClr val="accent2"/>
                </a:solidFill>
              </a:rPr>
              <a:t>  </a:t>
            </a:r>
            <a:r>
              <a:rPr lang="ru-RU" altLang="ru-RU" sz="2000" smtClean="0">
                <a:solidFill>
                  <a:schemeClr val="accent2"/>
                </a:solidFill>
                <a:latin typeface="Arial" charset="0"/>
              </a:rPr>
              <a:t>Ключевое слово</a:t>
            </a:r>
            <a:r>
              <a:rPr lang="ru-RU" altLang="ru-RU" sz="2000" b="1" smtClean="0">
                <a:solidFill>
                  <a:schemeClr val="accent2"/>
                </a:solidFill>
                <a:latin typeface="Arial" charset="0"/>
              </a:rPr>
              <a:t> While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Формат: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n. </a:t>
            </a:r>
            <a:r>
              <a:rPr lang="ru-RU" altLang="ru-RU" sz="1800" b="1" smtClean="0">
                <a:latin typeface="Arial" charset="0"/>
              </a:rPr>
              <a:t>While </a:t>
            </a:r>
            <a:r>
              <a:rPr lang="ru-RU" altLang="ru-RU" sz="1800" smtClean="0">
                <a:latin typeface="Arial" charset="0"/>
              </a:rPr>
              <a:t>(логическое условие)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n.1. Сделать что-то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n.2. Сделать что-то другое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n.3. …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latin typeface="Arial" charset="0"/>
              </a:rPr>
              <a:t>n+1.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 smtClean="0">
                <a:latin typeface="Arial" charset="0"/>
              </a:rPr>
              <a:t>While </a:t>
            </a:r>
            <a:r>
              <a:rPr lang="ru-RU" altLang="ru-RU" sz="1800" smtClean="0">
                <a:latin typeface="Arial" charset="0"/>
              </a:rPr>
              <a:t>используется для моделирования последовательности действий в потоке событий, которые осуществляются до тех пор, пока некоторое </a:t>
            </a:r>
            <a:r>
              <a:rPr lang="ru-RU" altLang="ru-RU" sz="1800" i="1" smtClean="0">
                <a:latin typeface="Arial" charset="0"/>
              </a:rPr>
              <a:t>логическое условие истинно.</a:t>
            </a:r>
            <a:endParaRPr lang="ru-RU" altLang="ru-RU" sz="1800" i="1" smtClean="0"/>
          </a:p>
        </p:txBody>
      </p:sp>
    </p:spTree>
    <p:extLst>
      <p:ext uri="{BB962C8B-B14F-4D97-AF65-F5344CB8AC3E}">
        <p14:creationId xmlns:p14="http://schemas.microsoft.com/office/powerpoint/2010/main" val="10952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61B3-5653-4D9E-B4FD-90F5C9D2CB4F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404813"/>
          </a:xfrm>
        </p:spPr>
        <p:txBody>
          <a:bodyPr>
            <a:normAutofit fontScale="90000"/>
          </a:bodyPr>
          <a:lstStyle/>
          <a:p>
            <a:r>
              <a:rPr lang="ru-RU" altLang="ru-RU" sz="2400" b="1">
                <a:solidFill>
                  <a:schemeClr val="accent2"/>
                </a:solidFill>
                <a:latin typeface="Arial" charset="0"/>
              </a:rPr>
              <a:t>Диаграмма Последовательностей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476250"/>
            <a:ext cx="8785225" cy="6492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ru-RU" altLang="ru-RU" sz="2000" b="1">
                <a:latin typeface="Arial" charset="0"/>
              </a:rPr>
              <a:t>Пример диаграммы </a:t>
            </a:r>
            <a:r>
              <a:rPr lang="ru-RU" altLang="ru-RU" sz="2000" b="1" i="1">
                <a:latin typeface="Arial" charset="0"/>
              </a:rPr>
              <a:t>классов </a:t>
            </a:r>
            <a:r>
              <a:rPr lang="ru-RU" altLang="ru-RU" sz="2000" b="1">
                <a:latin typeface="Arial" charset="0"/>
              </a:rPr>
              <a:t>анализа и </a:t>
            </a:r>
            <a:r>
              <a:rPr lang="ru-RU" altLang="ru-RU" sz="2000" b="1" i="1">
                <a:latin typeface="Arial" charset="0"/>
              </a:rPr>
              <a:t>ветвления</a:t>
            </a:r>
            <a:r>
              <a:rPr lang="ru-RU" altLang="ru-RU" sz="2000" b="1">
                <a:latin typeface="Arial" charset="0"/>
              </a:rPr>
              <a:t> в д. </a:t>
            </a:r>
            <a:r>
              <a:rPr lang="ru-RU" altLang="ru-RU" sz="2000" b="1" i="1">
                <a:latin typeface="Arial" charset="0"/>
              </a:rPr>
              <a:t>послед. </a:t>
            </a:r>
            <a:r>
              <a:rPr lang="ru-RU" altLang="ru-RU" sz="2000" b="1">
                <a:latin typeface="Arial" charset="0"/>
              </a:rPr>
              <a:t>прецедента </a:t>
            </a:r>
            <a:r>
              <a:rPr lang="ru-RU" altLang="ru-RU" sz="2000" b="1" i="1">
                <a:latin typeface="Arial" charset="0"/>
              </a:rPr>
              <a:t>ManageBasket.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052513"/>
            <a:ext cx="8201025" cy="2232025"/>
          </a:xfrm>
          <a:noFill/>
          <a:ln/>
        </p:spPr>
      </p:pic>
      <p:pic>
        <p:nvPicPr>
          <p:cNvPr id="23560" name="Picture 8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3284538"/>
            <a:ext cx="8280400" cy="35734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1218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AE89-6DF6-4436-8BBD-E4337C79BBC5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49287"/>
          </a:xfrm>
        </p:spPr>
        <p:txBody>
          <a:bodyPr/>
          <a:lstStyle/>
          <a:p>
            <a:r>
              <a:rPr lang="ru-RU" altLang="ru-RU" sz="2400" b="1">
                <a:solidFill>
                  <a:schemeClr val="accent2"/>
                </a:solidFill>
                <a:latin typeface="Arial" charset="0"/>
              </a:rPr>
              <a:t>Диаграмма Последовательностей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640762" cy="504825"/>
          </a:xfrm>
        </p:spPr>
        <p:txBody>
          <a:bodyPr/>
          <a:lstStyle/>
          <a:p>
            <a:pPr algn="ctr">
              <a:buFontTx/>
              <a:buNone/>
            </a:pPr>
            <a:r>
              <a:rPr lang="ru-RU" altLang="ru-RU" sz="2000" b="1">
                <a:latin typeface="Arial" charset="0"/>
              </a:rPr>
              <a:t>Пример применения цикла для перебора </a:t>
            </a:r>
            <a:r>
              <a:rPr lang="ru-RU" altLang="ru-RU" sz="2000" b="1" i="1">
                <a:latin typeface="Arial" charset="0"/>
              </a:rPr>
              <a:t>коллекции</a:t>
            </a:r>
            <a:r>
              <a:rPr lang="ru-RU" altLang="ru-RU" sz="2000" b="1">
                <a:latin typeface="Arial" charset="0"/>
              </a:rPr>
              <a:t> объектов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96975"/>
            <a:ext cx="8713787" cy="54006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2811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3386D6-CE73-4BFE-8F8A-7CB5B4BD3F7D}" type="slidenum">
              <a:rPr lang="ru-RU" altLang="ru-RU" sz="1400" i="0" smtClean="0"/>
              <a:pPr eaLnBrk="1" hangingPunct="1"/>
              <a:t>7</a:t>
            </a:fld>
            <a:endParaRPr lang="ru-RU" altLang="ru-RU" sz="1400" i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49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2400" b="1" smtClean="0">
                <a:solidFill>
                  <a:schemeClr val="accent2"/>
                </a:solidFill>
                <a:latin typeface="Arial" charset="0"/>
              </a:rPr>
              <a:t>Пример</a:t>
            </a:r>
            <a:r>
              <a:rPr lang="en-US" altLang="ru-RU" sz="2400" b="1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ru-RU" altLang="ru-RU" sz="2400" b="1" smtClean="0">
                <a:solidFill>
                  <a:schemeClr val="accent2"/>
                </a:solidFill>
                <a:latin typeface="Arial" charset="0"/>
              </a:rPr>
              <a:t>моделирования повторений с помощью ключевого слова «</a:t>
            </a:r>
            <a:r>
              <a:rPr lang="en-US" altLang="ru-RU" sz="2400" b="1" smtClean="0">
                <a:solidFill>
                  <a:schemeClr val="accent2"/>
                </a:solidFill>
                <a:latin typeface="Arial" charset="0"/>
              </a:rPr>
              <a:t>For</a:t>
            </a:r>
            <a:r>
              <a:rPr lang="ru-RU" altLang="ru-RU" sz="2400" b="1" smtClean="0">
                <a:solidFill>
                  <a:schemeClr val="accent2"/>
                </a:solidFill>
                <a:latin typeface="Arial" charset="0"/>
              </a:rPr>
              <a:t>»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8275638" cy="55435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sz="1000" smtClean="0"/>
              <a:t> 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7920037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7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2EA80B-735E-41C9-BF7A-54108AD6D540}" type="slidenum">
              <a:rPr lang="ru-RU" altLang="ru-RU" sz="1400" i="0" smtClean="0"/>
              <a:pPr eaLnBrk="1" hangingPunct="1"/>
              <a:t>8</a:t>
            </a:fld>
            <a:endParaRPr lang="ru-RU" altLang="ru-RU" sz="1400" i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47700"/>
          </a:xfrm>
        </p:spPr>
        <p:txBody>
          <a:bodyPr/>
          <a:lstStyle/>
          <a:p>
            <a:pPr eaLnBrk="1" hangingPunct="1"/>
            <a:r>
              <a:rPr lang="ru-RU" altLang="ru-RU" sz="2400" b="1" smtClean="0">
                <a:solidFill>
                  <a:schemeClr val="accent2"/>
                </a:solidFill>
                <a:latin typeface="Arial" charset="0"/>
              </a:rPr>
              <a:t>Пример спецификации альтернативного потока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07375" cy="52562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sz="2000" smtClean="0"/>
              <a:t> 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913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8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2294-7B4D-4116-A1FB-6F57CE831E00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576262"/>
          </a:xfrm>
        </p:spPr>
        <p:txBody>
          <a:bodyPr/>
          <a:lstStyle/>
          <a:p>
            <a:r>
              <a:rPr lang="ru-RU" altLang="ru-RU" sz="2400" b="1">
                <a:solidFill>
                  <a:schemeClr val="accent2"/>
                </a:solidFill>
                <a:latin typeface="Arial" charset="0"/>
              </a:rPr>
              <a:t>Диаграмма Последовательностей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620713"/>
            <a:ext cx="7345362" cy="5762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b="1">
                <a:solidFill>
                  <a:schemeClr val="accent2"/>
                </a:solidFill>
                <a:latin typeface="Arial" charset="0"/>
              </a:rPr>
              <a:t>Пример ветвления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b="1">
                <a:latin typeface="Arial" charset="0"/>
              </a:rPr>
              <a:t>Спецификация </a:t>
            </a:r>
            <a:r>
              <a:rPr lang="ru-RU" altLang="ru-RU" sz="2000">
                <a:latin typeface="Arial" charset="0"/>
              </a:rPr>
              <a:t>прецедента</a:t>
            </a:r>
            <a:r>
              <a:rPr lang="ru-RU" altLang="ru-RU" sz="2000" b="1">
                <a:latin typeface="Arial" charset="0"/>
              </a:rPr>
              <a:t> ManageBasket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ru-RU" sz="2000" b="1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ru-RU" altLang="ru-RU" sz="1200" b="1">
              <a:latin typeface="Arial" charset="0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268413"/>
            <a:ext cx="8351837" cy="55895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6584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Экран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Пример обобщения актеров</vt:lpstr>
      <vt:lpstr>Сценарий прецедента</vt:lpstr>
      <vt:lpstr>Сценарий прецедента</vt:lpstr>
      <vt:lpstr>Сценарий прецедента</vt:lpstr>
      <vt:lpstr>Диаграмма Последовательностей</vt:lpstr>
      <vt:lpstr>Диаграмма Последовательностей</vt:lpstr>
      <vt:lpstr>Пример моделирования повторений с помощью ключевого слова «For»</vt:lpstr>
      <vt:lpstr>Пример спецификации альтернативного потока</vt:lpstr>
      <vt:lpstr>Диаграмма Последовательностей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 обобщения актеров</dc:title>
  <cp:lastModifiedBy>Drobushevich Lubov F.</cp:lastModifiedBy>
  <cp:revision>1</cp:revision>
  <dcterms:modified xsi:type="dcterms:W3CDTF">2016-04-06T12:48:49Z</dcterms:modified>
</cp:coreProperties>
</file>