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19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763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6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111afcb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111afcb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d111afcb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d111afcb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111afcb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111afcb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111afcb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111afcb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111afcb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111afcb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111afcb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111afcb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111afcb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111afcb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111afcb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111afcb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111afcb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111afcb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d111afcb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d111afcb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677475" y="27859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it" sz="24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Andrea Underhill, Jane Daquin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25" y="1018800"/>
            <a:ext cx="6628449" cy="20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25" y="2295625"/>
            <a:ext cx="1797625" cy="17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0000" y="2378275"/>
            <a:ext cx="2114624" cy="16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618407" y="296331"/>
            <a:ext cx="7505700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Sentiment Analysis: </a:t>
            </a:r>
            <a:r>
              <a:rPr lang="en-US" dirty="0"/>
              <a:t>Example of 7 Topics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AB8038-1649-EF29-E1D0-BB8BA8C4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0" y="1015397"/>
            <a:ext cx="8133707" cy="38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551543" y="296331"/>
            <a:ext cx="7505700" cy="59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Cloud: Example of 7 Topics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490458-E36C-0A22-0A7E-34E39BF78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3" y="892630"/>
            <a:ext cx="7968343" cy="4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9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97556" y="296331"/>
            <a:ext cx="8528729" cy="523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Visual Model: 4 </a:t>
            </a:r>
            <a:r>
              <a:rPr lang="it-IT" dirty="0" err="1"/>
              <a:t>Topics</a:t>
            </a:r>
            <a:r>
              <a:rPr lang="it-IT" dirty="0"/>
              <a:t> from </a:t>
            </a:r>
            <a:r>
              <a:rPr lang="it-IT" dirty="0" err="1"/>
              <a:t>External</a:t>
            </a:r>
            <a:r>
              <a:rPr lang="it-IT" dirty="0"/>
              <a:t> Dataset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A0D24B4-B5E9-C4B0-68EA-B36FC5233A87}"/>
              </a:ext>
            </a:extLst>
          </p:cNvPr>
          <p:cNvGrpSpPr/>
          <p:nvPr/>
        </p:nvGrpSpPr>
        <p:grpSpPr>
          <a:xfrm>
            <a:off x="576578" y="1190168"/>
            <a:ext cx="8349707" cy="3728358"/>
            <a:chOff x="576579" y="1066797"/>
            <a:chExt cx="8349707" cy="3728358"/>
          </a:xfrm>
        </p:grpSpPr>
        <p:pic>
          <p:nvPicPr>
            <p:cNvPr id="3" name="Immagine 2" descr="Immagine che contiene arma, arma da fuoco, Arma a distanza, fucile&#10;&#10;Descrizione generata automaticamente">
              <a:extLst>
                <a:ext uri="{FF2B5EF4-FFF2-40B4-BE49-F238E27FC236}">
                  <a16:creationId xmlns:a16="http://schemas.microsoft.com/office/drawing/2014/main" id="{3DB21515-C832-CA53-6BD2-B2083E297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579" y="1066799"/>
              <a:ext cx="2036862" cy="3663041"/>
            </a:xfrm>
            <a:prstGeom prst="rect">
              <a:avLst/>
            </a:prstGeom>
          </p:spPr>
        </p:pic>
        <p:pic>
          <p:nvPicPr>
            <p:cNvPr id="5" name="Immagine 4" descr="Immagine che contiene collage, persona, uomo, schermata&#10;&#10;Descrizione generata automaticamente">
              <a:extLst>
                <a:ext uri="{FF2B5EF4-FFF2-40B4-BE49-F238E27FC236}">
                  <a16:creationId xmlns:a16="http://schemas.microsoft.com/office/drawing/2014/main" id="{F62FEF4F-25F8-9BCE-D34E-8716FC732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5648" y="1066797"/>
              <a:ext cx="2036862" cy="3728358"/>
            </a:xfrm>
            <a:prstGeom prst="rect">
              <a:avLst/>
            </a:prstGeom>
          </p:spPr>
        </p:pic>
        <p:pic>
          <p:nvPicPr>
            <p:cNvPr id="7" name="Immagine 6" descr="Immagine che contiene collage, pattinaggio, persona, aria aperta&#10;&#10;Descrizione generata automaticamente">
              <a:extLst>
                <a:ext uri="{FF2B5EF4-FFF2-40B4-BE49-F238E27FC236}">
                  <a16:creationId xmlns:a16="http://schemas.microsoft.com/office/drawing/2014/main" id="{BC8F78E7-D2BE-8DBE-1490-4D2F819D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4717" y="1066799"/>
              <a:ext cx="1975683" cy="3728356"/>
            </a:xfrm>
            <a:prstGeom prst="rect">
              <a:avLst/>
            </a:prstGeom>
          </p:spPr>
        </p:pic>
        <p:pic>
          <p:nvPicPr>
            <p:cNvPr id="9" name="Immagine 8" descr="Immagine che contiene calzature, sport, Pattinaggio su ghiaccio, sciare&#10;&#10;Descrizione generata automaticamente">
              <a:extLst>
                <a:ext uri="{FF2B5EF4-FFF2-40B4-BE49-F238E27FC236}">
                  <a16:creationId xmlns:a16="http://schemas.microsoft.com/office/drawing/2014/main" id="{CCF5CBAF-AF55-B941-1E0A-9B79D0A7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8528" y="1066799"/>
              <a:ext cx="1707758" cy="3728356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D1043BB-ED45-2A6E-9AD5-41E50ACD288C}"/>
              </a:ext>
            </a:extLst>
          </p:cNvPr>
          <p:cNvGrpSpPr/>
          <p:nvPr/>
        </p:nvGrpSpPr>
        <p:grpSpPr>
          <a:xfrm>
            <a:off x="599129" y="882392"/>
            <a:ext cx="8327156" cy="368814"/>
            <a:chOff x="599129" y="882392"/>
            <a:chExt cx="8327156" cy="368814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0E5A746-6CBE-6222-8E72-1285A5A8E0F5}"/>
                </a:ext>
              </a:extLst>
            </p:cNvPr>
            <p:cNvSpPr txBox="1"/>
            <p:nvPr/>
          </p:nvSpPr>
          <p:spPr>
            <a:xfrm>
              <a:off x="599129" y="943429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Guns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D827EF8-F177-EE3B-633B-7343F2C8B4C4}"/>
                </a:ext>
              </a:extLst>
            </p:cNvPr>
            <p:cNvSpPr txBox="1"/>
            <p:nvPr/>
          </p:nvSpPr>
          <p:spPr>
            <a:xfrm>
              <a:off x="2765766" y="912911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Drugs</a:t>
              </a:r>
              <a:endParaRPr lang="it-IT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3FA88FE-EEBD-8E88-7AFF-A5D2BFBB536E}"/>
                </a:ext>
              </a:extLst>
            </p:cNvPr>
            <p:cNvSpPr txBox="1"/>
            <p:nvPr/>
          </p:nvSpPr>
          <p:spPr>
            <a:xfrm>
              <a:off x="5019969" y="893926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Robbers</a:t>
              </a:r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49F6555-4350-2211-297B-226AE10B663B}"/>
                </a:ext>
              </a:extLst>
            </p:cNvPr>
            <p:cNvSpPr txBox="1"/>
            <p:nvPr/>
          </p:nvSpPr>
          <p:spPr>
            <a:xfrm>
              <a:off x="6889423" y="882392"/>
              <a:ext cx="2036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People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964292" y="845599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Next Steps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532050" y="1800199"/>
            <a:ext cx="8079900" cy="2699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Dark Web Images: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Integrating dark web images will enhance the model’s ability to categorize and understand visual content.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Expanding Dataset and Topics: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more data and topics will improve the model’s accuracy and coverage.</a:t>
            </a:r>
          </a:p>
          <a:p>
            <a:pPr marL="457200" marR="0" lvl="0" indent="-38767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Monitoring: </a:t>
            </a:r>
            <a:r>
              <a:rPr lang="en-US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real-time tracking with expert input will allow for more precise analysis of evolving trends on the dark 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1692100" y="2046750"/>
            <a:ext cx="5532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sz="4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31086"/>
            <a:ext cx="75057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Project Objective</a:t>
            </a:r>
            <a:endParaRPr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361352" y="1818386"/>
            <a:ext cx="8042420" cy="24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relevant topics, trends, and sentiment in user conversations on the Dark Web.</a:t>
            </a:r>
          </a:p>
          <a:p>
            <a:pPr marL="8993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evolution of these topics over time.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2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84"/>
              <a:buFont typeface="Arial"/>
              <a:buChar char="●"/>
            </a:pPr>
            <a:r>
              <a:rPr lang="en-US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NLP and Machine Learning techniques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81264" y="83834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Why This Work is Important</a:t>
            </a:r>
            <a:endParaRPr dirty="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332832" y="1724161"/>
            <a:ext cx="83622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understand criminal activities and how their language changes, useful for police and researchers.</a:t>
            </a: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Approach: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data from three forums for a more complete view.</a:t>
            </a: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endParaRPr lang="en-US" sz="218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60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Multimodal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183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</a:t>
            </a:r>
            <a:r>
              <a:rPr lang="it-IT" sz="2183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it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8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 visual model incorporating images to gain deeper insights.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608693" y="337601"/>
            <a:ext cx="7505700" cy="496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Methodology</a:t>
            </a:r>
            <a:endParaRPr dirty="0"/>
          </a:p>
        </p:txBody>
      </p:sp>
      <p:pic>
        <p:nvPicPr>
          <p:cNvPr id="11" name="Immagine 10" descr="Immagine che contiene testo, schermata, Carattere, numero">
            <a:extLst>
              <a:ext uri="{FF2B5EF4-FFF2-40B4-BE49-F238E27FC236}">
                <a16:creationId xmlns:a16="http://schemas.microsoft.com/office/drawing/2014/main" id="{6A55D063-51E8-C0FA-ADE7-A2C41E8B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8" y="834573"/>
            <a:ext cx="8374743" cy="4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03036" y="406979"/>
            <a:ext cx="7505700" cy="73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Findings: Main Topics</a:t>
            </a: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264885" y="1139371"/>
            <a:ext cx="8614229" cy="3645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Baselines with 3 Different Datasets</a:t>
            </a:r>
            <a:r>
              <a:rPr lang="it" sz="2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7, 68, 121, 26 and 31 topics merged into one with 173 distinct topics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it" sz="2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it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 sales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reviews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2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PGP key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Opsec questions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Conspiracies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Wars</a:t>
            </a: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Corruption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Pedophilia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Rigged</a:t>
            </a: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elections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92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it-IT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it-IT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breaches</a:t>
            </a:r>
            <a:endParaRPr lang="it-IT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628650" y="607125"/>
            <a:ext cx="7505700" cy="68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Clustering Metrics</a:t>
            </a:r>
            <a:endParaRPr dirty="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625600"/>
            <a:ext cx="7886700" cy="24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646514" y="451840"/>
            <a:ext cx="7505700" cy="579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Validating Topics: Graphs</a:t>
            </a:r>
            <a:endParaRPr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0AF3878-0201-4293-6AB2-973B27723E3A}"/>
              </a:ext>
            </a:extLst>
          </p:cNvPr>
          <p:cNvGrpSpPr/>
          <p:nvPr/>
        </p:nvGrpSpPr>
        <p:grpSpPr>
          <a:xfrm>
            <a:off x="241021" y="951030"/>
            <a:ext cx="8661958" cy="3546023"/>
            <a:chOff x="190221" y="842517"/>
            <a:chExt cx="8661958" cy="354602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4E6D30E-9D6F-82C5-2E81-3E6F8C15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21" y="1045718"/>
              <a:ext cx="4165600" cy="3342822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614669E-1570-9C59-CF40-BAA73370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224" y="842517"/>
              <a:ext cx="4729955" cy="3342822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95C29D20-D77A-DA7E-4177-CC2E90F6EFCA}"/>
              </a:ext>
            </a:extLst>
          </p:cNvPr>
          <p:cNvGrpSpPr/>
          <p:nvPr/>
        </p:nvGrpSpPr>
        <p:grpSpPr>
          <a:xfrm>
            <a:off x="761665" y="4538943"/>
            <a:ext cx="7390549" cy="307778"/>
            <a:chOff x="638795" y="4538942"/>
            <a:chExt cx="7390549" cy="30777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5640D7F-83FE-9BC2-8680-EAEF4BDFF6BA}"/>
                </a:ext>
              </a:extLst>
            </p:cNvPr>
            <p:cNvSpPr txBox="1"/>
            <p:nvPr/>
          </p:nvSpPr>
          <p:spPr>
            <a:xfrm>
              <a:off x="638795" y="4538943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Merged</a:t>
              </a:r>
              <a:r>
                <a:rPr lang="it-IT" dirty="0"/>
                <a:t>: 173 </a:t>
              </a:r>
              <a:r>
                <a:rPr lang="it-IT" dirty="0" err="1"/>
                <a:t>Topics</a:t>
              </a:r>
              <a:endParaRPr lang="it-IT" dirty="0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C075144-47AA-CB18-660F-A219E75803DE}"/>
                </a:ext>
              </a:extLst>
            </p:cNvPr>
            <p:cNvSpPr txBox="1"/>
            <p:nvPr/>
          </p:nvSpPr>
          <p:spPr>
            <a:xfrm>
              <a:off x="4495115" y="4538942"/>
              <a:ext cx="3534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Single: 31 </a:t>
              </a:r>
              <a:r>
                <a:rPr lang="it-IT" dirty="0" err="1"/>
                <a:t>Topics</a:t>
              </a:r>
              <a:endParaRPr lang="it-IT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724808" y="871431"/>
            <a:ext cx="7505700" cy="72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Findings: Evolution Over Time</a:t>
            </a:r>
            <a:endParaRPr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390980" y="1751784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Keyword changes over time for each topic.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BERTopic module, LSTM.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556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it" sz="2947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it" sz="294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series plots of topic distribution.</a:t>
            </a:r>
            <a:endParaRPr sz="294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65022"/>
            <a:ext cx="7505700" cy="587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Topic Distribution Over Time</a:t>
            </a:r>
            <a:endParaRPr dirty="0"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913200"/>
            <a:ext cx="8362200" cy="35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1041600" y="4484800"/>
            <a:ext cx="763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Topic 9: 2019: (pill, mg, pharma, price, xtc) | 2020: (mg, pill, price, xtc, </a:t>
            </a:r>
            <a:r>
              <a:rPr lang="it" sz="1100" b="1"/>
              <a:t>mdma</a:t>
            </a:r>
            <a:r>
              <a:rPr lang="it" sz="1100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321</Words>
  <Application>Microsoft Office PowerPoint</Application>
  <PresentationFormat>Presentazione su schermo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Arial</vt:lpstr>
      <vt:lpstr>Nunito</vt:lpstr>
      <vt:lpstr>Shift</vt:lpstr>
      <vt:lpstr>Presentazione standard di PowerPoint</vt:lpstr>
      <vt:lpstr>Project Objective</vt:lpstr>
      <vt:lpstr>Why This Work is Important</vt:lpstr>
      <vt:lpstr>Methodology</vt:lpstr>
      <vt:lpstr>Findings: Main Topics</vt:lpstr>
      <vt:lpstr>Validating Topics: Clustering Metrics</vt:lpstr>
      <vt:lpstr>Validating Topics: Graphs</vt:lpstr>
      <vt:lpstr> Findings: Evolution Over Time</vt:lpstr>
      <vt:lpstr>Topic Distribution Over Time</vt:lpstr>
      <vt:lpstr> Sentiment Analysis: Example of 7 Topics</vt:lpstr>
      <vt:lpstr>Word Cloud: Example of 7 Topics</vt:lpstr>
      <vt:lpstr>Visual Model: 4 Topics from External Dataset</vt:lpstr>
      <vt:lpstr>Next Steps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LACAVALLA DOMENICO</dc:creator>
  <cp:lastModifiedBy>LACAVALLA DOMENICO</cp:lastModifiedBy>
  <cp:revision>19</cp:revision>
  <dcterms:modified xsi:type="dcterms:W3CDTF">2024-09-06T12:03:34Z</dcterms:modified>
</cp:coreProperties>
</file>