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9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6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111afcb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111afcb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d111afcb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d111afcb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111afcb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111afcb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111afcb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111afcb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111afcb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111afcb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111afc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111afcb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111afcb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111afcb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111afcb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111afcb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111afcb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111afcb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677475" y="27859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it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Underhill, Jane Daquin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1018800"/>
            <a:ext cx="6628449" cy="20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25" y="2295625"/>
            <a:ext cx="1797625" cy="1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000" y="2378275"/>
            <a:ext cx="2114624" cy="1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18407" y="296331"/>
            <a:ext cx="7505700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Sentiment Analysis: </a:t>
            </a:r>
            <a:r>
              <a:rPr lang="en-US" dirty="0"/>
              <a:t>Example of 7 Topics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AB8038-1649-EF29-E1D0-BB8BA8C4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0" y="1015397"/>
            <a:ext cx="8133707" cy="38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551543" y="296331"/>
            <a:ext cx="7505700" cy="59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Cloud: Example of 7 Topics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90458-E36C-0A22-0A7E-34E39BF7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892630"/>
            <a:ext cx="7968343" cy="4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97556" y="296331"/>
            <a:ext cx="8528729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Visual Model: 4 </a:t>
            </a:r>
            <a:r>
              <a:rPr lang="it-IT" dirty="0" err="1"/>
              <a:t>Topics</a:t>
            </a:r>
            <a:r>
              <a:rPr lang="it-IT" dirty="0"/>
              <a:t> from </a:t>
            </a:r>
            <a:r>
              <a:rPr lang="it-IT" dirty="0" err="1"/>
              <a:t>External</a:t>
            </a:r>
            <a:r>
              <a:rPr lang="it-IT" dirty="0"/>
              <a:t> Dataset</a:t>
            </a:r>
          </a:p>
        </p:txBody>
      </p:sp>
      <p:pic>
        <p:nvPicPr>
          <p:cNvPr id="3" name="Immagine 2" descr="Immagine che contiene arma, arma da fuoco, Arma a distanza, fucile&#10;&#10;Descrizione generata automaticamente">
            <a:extLst>
              <a:ext uri="{FF2B5EF4-FFF2-40B4-BE49-F238E27FC236}">
                <a16:creationId xmlns:a16="http://schemas.microsoft.com/office/drawing/2014/main" id="{3DB21515-C832-CA53-6BD2-B2083E297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9" y="1066799"/>
            <a:ext cx="2036862" cy="3663041"/>
          </a:xfrm>
          <a:prstGeom prst="rect">
            <a:avLst/>
          </a:prstGeom>
        </p:spPr>
      </p:pic>
      <p:pic>
        <p:nvPicPr>
          <p:cNvPr id="5" name="Immagine 4" descr="Immagine che contiene collage, persona, uomo, schermata&#10;&#10;Descrizione generata automaticamente">
            <a:extLst>
              <a:ext uri="{FF2B5EF4-FFF2-40B4-BE49-F238E27FC236}">
                <a16:creationId xmlns:a16="http://schemas.microsoft.com/office/drawing/2014/main" id="{F62FEF4F-25F8-9BCE-D34E-8716FC73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648" y="1066797"/>
            <a:ext cx="2036862" cy="3728358"/>
          </a:xfrm>
          <a:prstGeom prst="rect">
            <a:avLst/>
          </a:prstGeom>
        </p:spPr>
      </p:pic>
      <p:pic>
        <p:nvPicPr>
          <p:cNvPr id="7" name="Immagine 6" descr="Immagine che contiene collage, pattinaggio, persona, aria aperta&#10;&#10;Descrizione generata automaticamente">
            <a:extLst>
              <a:ext uri="{FF2B5EF4-FFF2-40B4-BE49-F238E27FC236}">
                <a16:creationId xmlns:a16="http://schemas.microsoft.com/office/drawing/2014/main" id="{BC8F78E7-D2BE-8DBE-1490-4D2F819DB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717" y="1066799"/>
            <a:ext cx="1975683" cy="3728356"/>
          </a:xfrm>
          <a:prstGeom prst="rect">
            <a:avLst/>
          </a:prstGeom>
        </p:spPr>
      </p:pic>
      <p:pic>
        <p:nvPicPr>
          <p:cNvPr id="9" name="Immagine 8" descr="Immagine che contiene calzature, sport, Pattinaggio su ghiaccio, sciare&#10;&#10;Descrizione generata automaticamente">
            <a:extLst>
              <a:ext uri="{FF2B5EF4-FFF2-40B4-BE49-F238E27FC236}">
                <a16:creationId xmlns:a16="http://schemas.microsoft.com/office/drawing/2014/main" id="{CCF5CBAF-AF55-B941-1E0A-9B79D0A7F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528" y="1066799"/>
            <a:ext cx="1707758" cy="3728356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6D1043BB-ED45-2A6E-9AD5-41E50ACD288C}"/>
              </a:ext>
            </a:extLst>
          </p:cNvPr>
          <p:cNvGrpSpPr/>
          <p:nvPr/>
        </p:nvGrpSpPr>
        <p:grpSpPr>
          <a:xfrm>
            <a:off x="591248" y="759020"/>
            <a:ext cx="8327156" cy="368814"/>
            <a:chOff x="591248" y="759020"/>
            <a:chExt cx="8327156" cy="368814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0E5A746-6CBE-6222-8E72-1285A5A8E0F5}"/>
                </a:ext>
              </a:extLst>
            </p:cNvPr>
            <p:cNvSpPr txBox="1"/>
            <p:nvPr/>
          </p:nvSpPr>
          <p:spPr>
            <a:xfrm>
              <a:off x="591248" y="820057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Guns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D827EF8-F177-EE3B-633B-7343F2C8B4C4}"/>
                </a:ext>
              </a:extLst>
            </p:cNvPr>
            <p:cNvSpPr txBox="1"/>
            <p:nvPr/>
          </p:nvSpPr>
          <p:spPr>
            <a:xfrm>
              <a:off x="2757885" y="789539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Drugs</a:t>
              </a:r>
              <a:endParaRPr lang="it-IT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3FA88FE-EEBD-8E88-7AFF-A5D2BFBB536E}"/>
                </a:ext>
              </a:extLst>
            </p:cNvPr>
            <p:cNvSpPr txBox="1"/>
            <p:nvPr/>
          </p:nvSpPr>
          <p:spPr>
            <a:xfrm>
              <a:off x="5012088" y="770554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Robbers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49F6555-4350-2211-297B-226AE10B663B}"/>
                </a:ext>
              </a:extLst>
            </p:cNvPr>
            <p:cNvSpPr txBox="1"/>
            <p:nvPr/>
          </p:nvSpPr>
          <p:spPr>
            <a:xfrm>
              <a:off x="6881542" y="759020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4292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Next Steps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532050" y="1800199"/>
            <a:ext cx="8079900" cy="2699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Dark Web Images: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dark web images will enhance the model’s ability to categorize and understand visual content.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 Dataset and Topics: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more data and topics will improve the model’s accuracy and coverage.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real-time tracking with expert input will allow for more precise analysis of evolving trends on the dark 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1692100" y="2046750"/>
            <a:ext cx="5532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4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31086"/>
            <a:ext cx="75057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Project Objective</a:t>
            </a:r>
            <a:endParaRPr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361352" y="1818386"/>
            <a:ext cx="8042420" cy="24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relevant topics, trends, and sentiment in user conversations on the Dark Web.</a:t>
            </a:r>
          </a:p>
          <a:p>
            <a:pPr marL="8993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evolution of these topics over time.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NLP and Machine Learning techniques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81264" y="83834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This Work is Important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32832" y="1724161"/>
            <a:ext cx="8362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understand criminal activities and how their language changes, useful for police and researchers.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Approach: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data from three forums for a more complete view.</a:t>
            </a: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-US"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visual model incorporating images to gain deeper insights.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37722" y="468228"/>
            <a:ext cx="7505700" cy="70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Methodology</a:t>
            </a: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236184" y="1082986"/>
            <a:ext cx="8671632" cy="378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marR="0" lvl="0" indent="-3256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500k conversations from the Dread, White Nations and Raid forums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56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Tool: 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BERTopic library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1944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 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SBERT to transform text into vectors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19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Technique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C-TFIDF for topic representation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19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 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 and clustering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194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Font typeface="Arial"/>
              <a:buChar char="○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Naming: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sz="218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GenAI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Mistral to assign topic names.</a:t>
            </a:r>
          </a:p>
          <a:p>
            <a:pPr marL="592456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163"/>
              <a:buNone/>
            </a:pPr>
            <a:endParaRPr lang="en-US"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669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-IT" sz="22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Further</a:t>
            </a:r>
            <a:r>
              <a:rPr lang="it-IT" sz="2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Analysis: </a:t>
            </a:r>
            <a:r>
              <a:rPr lang="it-IT" sz="22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Graphs</a:t>
            </a:r>
            <a:endParaRPr lang="it-IT" sz="2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31531" indent="0">
              <a:buClr>
                <a:srgbClr val="000000"/>
              </a:buClr>
              <a:buSzPct val="100000"/>
              <a:buNone/>
            </a:pPr>
            <a:r>
              <a:rPr lang="it-IT" sz="2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	</a:t>
            </a:r>
          </a:p>
          <a:p>
            <a:pPr marL="931631" lvl="1" indent="-3429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Sentiment </a:t>
            </a:r>
            <a:r>
              <a:rPr lang="it-IT" sz="20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analysis</a:t>
            </a:r>
            <a:endParaRPr lang="it-IT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31631" lvl="1" indent="-3429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Word cloud of raw data</a:t>
            </a:r>
          </a:p>
          <a:p>
            <a:pPr marL="931631" lvl="1" indent="-3429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Topic </a:t>
            </a:r>
            <a:r>
              <a:rPr lang="it-IT" sz="20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evolution</a:t>
            </a: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over time</a:t>
            </a:r>
          </a:p>
          <a:p>
            <a:pPr marL="931631" lvl="1" indent="-342900"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Visual model with images</a:t>
            </a:r>
          </a:p>
          <a:p>
            <a:pPr marL="588731" lvl="1" indent="0">
              <a:buClr>
                <a:srgbClr val="000000"/>
              </a:buClr>
              <a:buSzPct val="100000"/>
              <a:buNone/>
            </a:pPr>
            <a:endParaRPr lang="it-IT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lvl="1" indent="-325669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-IT" sz="22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Deployed</a:t>
            </a:r>
            <a:r>
              <a:rPr lang="it-IT" sz="2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Models: </a:t>
            </a:r>
            <a:r>
              <a:rPr lang="it-IT" sz="22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Published</a:t>
            </a:r>
            <a:r>
              <a:rPr lang="it-IT" sz="2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to </a:t>
            </a:r>
            <a:r>
              <a:rPr lang="it-IT" sz="22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Hugging</a:t>
            </a:r>
            <a:r>
              <a:rPr lang="it-IT" sz="2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Face</a:t>
            </a:r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03036" y="406979"/>
            <a:ext cx="7505700" cy="73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Findings: Main Topics</a:t>
            </a: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264885" y="1139371"/>
            <a:ext cx="8614229" cy="364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Baselines with 3 Different Datasets</a:t>
            </a:r>
            <a:r>
              <a:rPr lang="it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7, 68, 121, 26 and 31 topics merged into one with 173 distinct topics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it" sz="2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sales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reviews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PGP key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Opsec questions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Conspiracies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Corruption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Pedophilia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Rigged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elections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breaches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628650" y="607125"/>
            <a:ext cx="7505700" cy="68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Clustering Metrics</a:t>
            </a:r>
            <a:endParaRPr dirty="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25600"/>
            <a:ext cx="7886700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646514" y="451840"/>
            <a:ext cx="7505700" cy="57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Graphs</a:t>
            </a:r>
            <a:endParaRPr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0AF3878-0201-4293-6AB2-973B27723E3A}"/>
              </a:ext>
            </a:extLst>
          </p:cNvPr>
          <p:cNvGrpSpPr/>
          <p:nvPr/>
        </p:nvGrpSpPr>
        <p:grpSpPr>
          <a:xfrm>
            <a:off x="241021" y="951030"/>
            <a:ext cx="8661958" cy="3546023"/>
            <a:chOff x="190221" y="842517"/>
            <a:chExt cx="8661958" cy="354602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4E6D30E-9D6F-82C5-2E81-3E6F8C15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21" y="1045718"/>
              <a:ext cx="4165600" cy="334282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4669E-1570-9C59-CF40-BAA73370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224" y="842517"/>
              <a:ext cx="4729955" cy="3342822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95C29D20-D77A-DA7E-4177-CC2E90F6EFCA}"/>
              </a:ext>
            </a:extLst>
          </p:cNvPr>
          <p:cNvGrpSpPr/>
          <p:nvPr/>
        </p:nvGrpSpPr>
        <p:grpSpPr>
          <a:xfrm>
            <a:off x="761665" y="4538943"/>
            <a:ext cx="7390549" cy="307778"/>
            <a:chOff x="638795" y="4538942"/>
            <a:chExt cx="7390549" cy="30777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5640D7F-83FE-9BC2-8680-EAEF4BDFF6BA}"/>
                </a:ext>
              </a:extLst>
            </p:cNvPr>
            <p:cNvSpPr txBox="1"/>
            <p:nvPr/>
          </p:nvSpPr>
          <p:spPr>
            <a:xfrm>
              <a:off x="638795" y="4538943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Merged</a:t>
              </a:r>
              <a:r>
                <a:rPr lang="it-IT" dirty="0"/>
                <a:t>: 173 </a:t>
              </a:r>
              <a:r>
                <a:rPr lang="it-IT" dirty="0" err="1"/>
                <a:t>Topics</a:t>
              </a:r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C075144-47AA-CB18-660F-A219E75803DE}"/>
                </a:ext>
              </a:extLst>
            </p:cNvPr>
            <p:cNvSpPr txBox="1"/>
            <p:nvPr/>
          </p:nvSpPr>
          <p:spPr>
            <a:xfrm>
              <a:off x="4495115" y="4538942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Single: 31 </a:t>
              </a:r>
              <a:r>
                <a:rPr lang="it-IT" dirty="0" err="1"/>
                <a:t>Topics</a:t>
              </a:r>
              <a:endParaRPr lang="it-IT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724808" y="871431"/>
            <a:ext cx="7505700" cy="72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Findings: Evolution Over Time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90980" y="175178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Keyword changes over time for each topic.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BERTopic module, LSTM.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series plots of topic distribution.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65022"/>
            <a:ext cx="7505700" cy="587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Topic Distribution Over Time</a:t>
            </a:r>
            <a:endParaRPr dirty="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913200"/>
            <a:ext cx="8362200" cy="35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41600" y="4484800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Topic 9: 2019: (pill, mg, pharma, price, xtc) | 2020: (mg, pill, price, xtc, </a:t>
            </a:r>
            <a:r>
              <a:rPr lang="it" sz="1100" b="1"/>
              <a:t>mdma</a:t>
            </a:r>
            <a:r>
              <a:rPr lang="it" sz="1100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399</Words>
  <Application>Microsoft Office PowerPoint</Application>
  <PresentationFormat>Presentazione su schermo (16:9)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Courier New</vt:lpstr>
      <vt:lpstr>Nunito</vt:lpstr>
      <vt:lpstr>Arial</vt:lpstr>
      <vt:lpstr>Calibri</vt:lpstr>
      <vt:lpstr>Shift</vt:lpstr>
      <vt:lpstr>Presentazione standard di PowerPoint</vt:lpstr>
      <vt:lpstr>Project Objective</vt:lpstr>
      <vt:lpstr>Why This Work is Important</vt:lpstr>
      <vt:lpstr>Methodology</vt:lpstr>
      <vt:lpstr>Findings: Main Topics</vt:lpstr>
      <vt:lpstr>Validating Topics: Clustering Metrics</vt:lpstr>
      <vt:lpstr>Validating Topics: Graphs</vt:lpstr>
      <vt:lpstr> Findings: Evolution Over Time</vt:lpstr>
      <vt:lpstr>Topic Distribution Over Time</vt:lpstr>
      <vt:lpstr> Sentiment Analysis: Example of 7 Topics</vt:lpstr>
      <vt:lpstr>Word Cloud: Example of 7 Topics</vt:lpstr>
      <vt:lpstr>Visual Model: 4 Topics from External Dataset</vt:lpstr>
      <vt:lpstr>Next Steps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LACAVALLA DOMENICO</cp:lastModifiedBy>
  <cp:revision>15</cp:revision>
  <dcterms:modified xsi:type="dcterms:W3CDTF">2024-09-05T20:24:02Z</dcterms:modified>
</cp:coreProperties>
</file>