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75" r:id="rId3"/>
    <p:sldId id="259" r:id="rId4"/>
    <p:sldId id="261" r:id="rId5"/>
    <p:sldId id="270" r:id="rId6"/>
    <p:sldId id="264" r:id="rId7"/>
    <p:sldId id="274" r:id="rId8"/>
    <p:sldId id="277" r:id="rId9"/>
    <p:sldId id="265" r:id="rId10"/>
    <p:sldId id="257" r:id="rId11"/>
    <p:sldId id="266" r:id="rId12"/>
    <p:sldId id="267" r:id="rId13"/>
    <p:sldId id="276" r:id="rId14"/>
    <p:sldId id="269" r:id="rId15"/>
  </p:sldIdLst>
  <p:sldSz cx="50800000" cy="990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9619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9619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9619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9619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9619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9619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9619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9619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9619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143" userDrawn="1">
          <p15:clr>
            <a:srgbClr val="A4A3A4"/>
          </p15:clr>
        </p15:guide>
        <p15:guide id="2" pos="1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6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6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6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AAAAA"/>
              </a:solidFill>
              <a:prstDash val="solid"/>
              <a:miter lim="400000"/>
            </a:ln>
          </a:left>
          <a:right>
            <a:ln w="3175" cap="flat">
              <a:solidFill>
                <a:srgbClr val="AAAAAA"/>
              </a:solidFill>
              <a:prstDash val="solid"/>
              <a:miter lim="400000"/>
            </a:ln>
          </a:right>
          <a:top>
            <a:ln w="3175" cap="flat">
              <a:solidFill>
                <a:srgbClr val="AAAAAA"/>
              </a:solidFill>
              <a:prstDash val="solid"/>
              <a:miter lim="400000"/>
            </a:ln>
          </a:top>
          <a:bottom>
            <a:ln w="3175" cap="flat">
              <a:solidFill>
                <a:srgbClr val="AAAAAA"/>
              </a:solidFill>
              <a:prstDash val="solid"/>
              <a:miter lim="400000"/>
            </a:ln>
          </a:bottom>
          <a:insideH>
            <a:ln w="3175" cap="flat">
              <a:solidFill>
                <a:srgbClr val="AAAAAA"/>
              </a:solidFill>
              <a:prstDash val="solid"/>
              <a:miter lim="400000"/>
            </a:ln>
          </a:insideH>
          <a:insideV>
            <a:ln w="3175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09090"/>
              </a:solidFill>
              <a:prstDash val="solid"/>
              <a:miter lim="400000"/>
            </a:ln>
          </a:left>
          <a:right>
            <a:ln w="3175" cap="flat">
              <a:solidFill>
                <a:srgbClr val="909090"/>
              </a:solidFill>
              <a:prstDash val="solid"/>
              <a:miter lim="400000"/>
            </a:ln>
          </a:right>
          <a:top>
            <a:ln w="3175" cap="flat">
              <a:solidFill>
                <a:srgbClr val="909090"/>
              </a:solidFill>
              <a:prstDash val="solid"/>
              <a:miter lim="400000"/>
            </a:ln>
          </a:top>
          <a:bottom>
            <a:ln w="3175" cap="flat">
              <a:solidFill>
                <a:srgbClr val="909090"/>
              </a:solidFill>
              <a:prstDash val="solid"/>
              <a:miter lim="400000"/>
            </a:ln>
          </a:bottom>
          <a:insideH>
            <a:ln w="3175" cap="flat">
              <a:solidFill>
                <a:srgbClr val="909090"/>
              </a:solidFill>
              <a:prstDash val="solid"/>
              <a:miter lim="400000"/>
            </a:ln>
          </a:insideH>
          <a:insideV>
            <a:ln w="3175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23" d="100"/>
          <a:sy n="23" d="100"/>
        </p:scale>
        <p:origin x="154" y="1099"/>
      </p:cViewPr>
      <p:guideLst>
        <p:guide orient="horz" pos="3143"/>
        <p:guide pos="160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859700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5362575" y="685800"/>
            <a:ext cx="1758315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、网络安全服务平台。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月初正式上线，携手安全生态合作伙伴，向千万中小商户全面开放安全能力，提供</a:t>
            </a:r>
            <a:r>
              <a:rPr lang="en-US" altLang="zh-CN" dirty="0" smtClean="0"/>
              <a:t>7</a:t>
            </a:r>
            <a:r>
              <a:rPr lang="zh-CN" altLang="en-US" dirty="0" smtClean="0"/>
              <a:t>*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小时的网站安全检测、漏洞扫描、可用性监测、提供检测报告和修复建议等服务。让中小商户具备和大企业同等的安全能力，免于被黑灰产攻击，保护用户信息。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、蚁盾。</a:t>
            </a:r>
            <a:r>
              <a:rPr lang="en-US" altLang="zh-CN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2016</a:t>
            </a:r>
            <a:r>
              <a:rPr lang="zh-CN" alt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年</a:t>
            </a:r>
            <a:r>
              <a:rPr lang="en-US" altLang="zh-CN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zh-CN" alt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月上线后已经开放给</a:t>
            </a:r>
            <a:r>
              <a:rPr lang="en-US" altLang="zh-CN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800</a:t>
            </a:r>
            <a:r>
              <a:rPr lang="zh-CN" alt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余家企业，接口被调用超</a:t>
            </a:r>
            <a:r>
              <a:rPr lang="en-US" altLang="zh-CN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50</a:t>
            </a:r>
            <a:r>
              <a:rPr lang="zh-CN" alt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亿次，成功应用于电商、外卖、网约车、共享单车、医院、互联网金融等行业，能否帮助识别营销作弊、扫号撞库、身份冒用、信贷欺诈、洗钱等风险。</a:t>
            </a:r>
            <a:endParaRPr lang="en-US" altLang="zh-CN" sz="2200" b="0" i="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altLang="zh-CN" sz="2200" b="0" i="0" dirty="0" smtClean="0">
                <a:effectLst/>
                <a:latin typeface="Helvetica Neue"/>
                <a:sym typeface="Helvetica Neue"/>
              </a:rPr>
              <a:t>3</a:t>
            </a:r>
            <a:r>
              <a:rPr lang="zh-CN" altLang="en-US" sz="2200" b="0" i="0" dirty="0" smtClean="0">
                <a:effectLst/>
                <a:latin typeface="Helvetica Neue"/>
                <a:sym typeface="Helvetica Neue"/>
              </a:rPr>
              <a:t>、刺猬。蚂蚁金服自主研发的“刺猬”伪基站大屏展示系统利用技术能力，能直观全面、实时预警，精确定位、动态展示伪基站发送含钓鱼网站的动态信息，为公安机关打击伪基站相关犯罪提供协助。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86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5362575" y="685800"/>
            <a:ext cx="1758315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032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5362575" y="685800"/>
            <a:ext cx="1758315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060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5362575" y="685800"/>
            <a:ext cx="1758315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46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bg>
      <p:bgPr>
        <a:solidFill>
          <a:srgbClr val="000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435543" y="720381"/>
            <a:ext cx="7428944" cy="1024318"/>
          </a:xfrm>
          <a:prstGeom prst="rect">
            <a:avLst/>
          </a:prstGeom>
          <a:ln w="3175">
            <a:miter lim="400000"/>
          </a:ln>
        </p:spPr>
      </p:pic>
      <p:pic>
        <p:nvPicPr>
          <p:cNvPr id="12" name="六字标题.png" descr="六字标题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2329" y="842940"/>
            <a:ext cx="5919622" cy="830000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8319044" y="6466416"/>
            <a:ext cx="14171083" cy="421923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200" i="1"/>
            </a:lvl1pPr>
          </a:lstStyle>
          <a:p>
            <a:r>
              <a:t>–Johnny Appleseed</a:t>
            </a:r>
          </a:p>
        </p:txBody>
      </p:sp>
      <p:sp>
        <p:nvSpPr>
          <p:cNvPr id="91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8319044" y="4345516"/>
            <a:ext cx="14171083" cy="68297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图像"/>
          <p:cNvSpPr>
            <a:spLocks noGrp="1"/>
          </p:cNvSpPr>
          <p:nvPr>
            <p:ph type="pic" sz="half" idx="13"/>
          </p:nvPr>
        </p:nvSpPr>
        <p:spPr>
          <a:xfrm>
            <a:off x="16594666" y="0"/>
            <a:ext cx="17610667" cy="9906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文本"/>
          <p:cNvSpPr txBox="1">
            <a:spLocks noGrp="1"/>
          </p:cNvSpPr>
          <p:nvPr>
            <p:ph type="title"/>
          </p:nvPr>
        </p:nvSpPr>
        <p:spPr>
          <a:xfrm>
            <a:off x="17878778" y="3274483"/>
            <a:ext cx="15042446" cy="3357034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图像"/>
          <p:cNvSpPr>
            <a:spLocks noGrp="1"/>
          </p:cNvSpPr>
          <p:nvPr>
            <p:ph type="pic" sz="quarter" idx="13"/>
          </p:nvPr>
        </p:nvSpPr>
        <p:spPr>
          <a:xfrm>
            <a:off x="26106261" y="687916"/>
            <a:ext cx="6879168" cy="82825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6" name="标题文本"/>
          <p:cNvSpPr txBox="1">
            <a:spLocks noGrp="1"/>
          </p:cNvSpPr>
          <p:nvPr>
            <p:ph type="title"/>
          </p:nvPr>
        </p:nvSpPr>
        <p:spPr>
          <a:xfrm>
            <a:off x="17787055" y="687916"/>
            <a:ext cx="7383639" cy="4008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7055" y="4714522"/>
            <a:ext cx="7383639" cy="413667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8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8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8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8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4" name="正文级别 1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图像"/>
          <p:cNvSpPr>
            <a:spLocks noGrp="1"/>
          </p:cNvSpPr>
          <p:nvPr>
            <p:ph type="pic" sz="quarter" idx="13"/>
          </p:nvPr>
        </p:nvSpPr>
        <p:spPr>
          <a:xfrm>
            <a:off x="26106260" y="2274711"/>
            <a:ext cx="6879168" cy="67140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3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814573" y="2274711"/>
            <a:ext cx="7383639" cy="6714068"/>
          </a:xfrm>
          <a:prstGeom prst="rect">
            <a:avLst/>
          </a:prstGeom>
        </p:spPr>
        <p:txBody>
          <a:bodyPr/>
          <a:lstStyle>
            <a:lvl1pPr marL="382336" indent="-382336">
              <a:spcBef>
                <a:spcPts val="3200"/>
              </a:spcBef>
              <a:buClrTx/>
              <a:defRPr sz="2600"/>
            </a:lvl1pPr>
            <a:lvl2pPr marL="941136" indent="-382336">
              <a:spcBef>
                <a:spcPts val="3200"/>
              </a:spcBef>
              <a:buClrTx/>
              <a:defRPr sz="2600"/>
            </a:lvl2pPr>
            <a:lvl3pPr marL="1499936" indent="-382336">
              <a:spcBef>
                <a:spcPts val="3200"/>
              </a:spcBef>
              <a:buClrTx/>
              <a:defRPr sz="2600"/>
            </a:lvl3pPr>
            <a:lvl4pPr marL="2058736" indent="-382336">
              <a:spcBef>
                <a:spcPts val="3200"/>
              </a:spcBef>
              <a:buClrTx/>
              <a:defRPr sz="2600"/>
            </a:lvl4pPr>
            <a:lvl5pPr marL="2617536" indent="-382336">
              <a:spcBef>
                <a:spcPts val="3200"/>
              </a:spcBef>
              <a:buClrTx/>
              <a:defRPr sz="2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7814573" y="1284111"/>
            <a:ext cx="15170856" cy="7337778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图像"/>
          <p:cNvSpPr>
            <a:spLocks noGrp="1"/>
          </p:cNvSpPr>
          <p:nvPr>
            <p:ph type="pic" sz="quarter" idx="13"/>
          </p:nvPr>
        </p:nvSpPr>
        <p:spPr>
          <a:xfrm>
            <a:off x="27977393" y="4962172"/>
            <a:ext cx="5347407" cy="400826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1" name="图像"/>
          <p:cNvSpPr>
            <a:spLocks noGrp="1"/>
          </p:cNvSpPr>
          <p:nvPr>
            <p:ph type="pic" sz="quarter" idx="14"/>
          </p:nvPr>
        </p:nvSpPr>
        <p:spPr>
          <a:xfrm>
            <a:off x="27977395" y="687916"/>
            <a:ext cx="5347406" cy="400826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2" name="图像"/>
          <p:cNvSpPr>
            <a:spLocks noGrp="1"/>
          </p:cNvSpPr>
          <p:nvPr>
            <p:ph type="pic" sz="quarter" idx="15"/>
          </p:nvPr>
        </p:nvSpPr>
        <p:spPr>
          <a:xfrm>
            <a:off x="17466028" y="687916"/>
            <a:ext cx="10236201" cy="82825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7814573" y="256822"/>
            <a:ext cx="15170856" cy="1651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688" tIns="36688" rIns="36688" bIns="3668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7814573" y="2274711"/>
            <a:ext cx="15170856" cy="67140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688" tIns="36688" rIns="36688" bIns="36688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5239396" y="9447388"/>
            <a:ext cx="312037" cy="296085"/>
          </a:xfrm>
          <a:prstGeom prst="rect">
            <a:avLst/>
          </a:prstGeom>
          <a:ln w="3175">
            <a:miter lim="400000"/>
          </a:ln>
        </p:spPr>
        <p:txBody>
          <a:bodyPr wrap="none" lIns="36688" tIns="36688" rIns="36688" bIns="36688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9619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9619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9619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9619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9619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9619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9619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9619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9619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9791" marR="0" indent="-449791" algn="l" defTabSz="596194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84791" marR="0" indent="-449791" algn="l" defTabSz="596194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719791" marR="0" indent="-449791" algn="l" defTabSz="596194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354791" marR="0" indent="-449791" algn="l" defTabSz="596194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989791" marR="0" indent="-449791" algn="l" defTabSz="596194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624791" marR="0" indent="-449791" algn="l" defTabSz="596194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259791" marR="0" indent="-449791" algn="l" defTabSz="596194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4894791" marR="0" indent="-449791" algn="l" defTabSz="596194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529791" marR="0" indent="-449791" algn="l" defTabSz="596194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9619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9619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9619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9619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9619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9619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9619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9619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9619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主会PPT底图.jpg" descr="主会PPT底图.jpg"/>
          <p:cNvPicPr>
            <a:picLocks noChangeAspect="1"/>
          </p:cNvPicPr>
          <p:nvPr/>
        </p:nvPicPr>
        <p:blipFill>
          <a:blip r:embed="rId2">
            <a:alphaModFix amt="70000"/>
            <a:extLst/>
          </a:blip>
          <a:stretch>
            <a:fillRect/>
          </a:stretch>
        </p:blipFill>
        <p:spPr>
          <a:xfrm>
            <a:off x="-179914" y="-7792"/>
            <a:ext cx="51278108" cy="10008133"/>
          </a:xfrm>
          <a:prstGeom prst="rect">
            <a:avLst/>
          </a:prstGeom>
          <a:ln w="3175">
            <a:miter lim="400000"/>
          </a:ln>
        </p:spPr>
      </p:pic>
      <p:sp>
        <p:nvSpPr>
          <p:cNvPr id="117" name="新安全护航新金融生态"/>
          <p:cNvSpPr txBox="1"/>
          <p:nvPr/>
        </p:nvSpPr>
        <p:spPr>
          <a:xfrm>
            <a:off x="12496800" y="2741152"/>
            <a:ext cx="25975733" cy="22952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457200">
              <a:defRPr sz="138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网络安全</a:t>
            </a:r>
            <a:r>
              <a:rPr dirty="0" err="1" smtClean="0"/>
              <a:t>护航新金融</a:t>
            </a:r>
            <a:endParaRPr dirty="0"/>
          </a:p>
        </p:txBody>
      </p:sp>
      <p:sp>
        <p:nvSpPr>
          <p:cNvPr id="118" name="井贤栋"/>
          <p:cNvSpPr txBox="1"/>
          <p:nvPr/>
        </p:nvSpPr>
        <p:spPr>
          <a:xfrm>
            <a:off x="23496758" y="6129131"/>
            <a:ext cx="3806485" cy="1016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120000"/>
              </a:lnSpc>
              <a:defRPr sz="55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井贤栋</a:t>
            </a:r>
          </a:p>
        </p:txBody>
      </p:sp>
      <p:sp>
        <p:nvSpPr>
          <p:cNvPr id="119" name="蚂蚁金服集团CEO"/>
          <p:cNvSpPr txBox="1"/>
          <p:nvPr/>
        </p:nvSpPr>
        <p:spPr>
          <a:xfrm>
            <a:off x="23801004" y="7130064"/>
            <a:ext cx="3197990" cy="77867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20000"/>
              </a:lnSpc>
              <a:defRPr sz="4000" b="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 err="1" smtClean="0"/>
              <a:t>蚂蚁金服CEO</a:t>
            </a:r>
            <a:endParaRPr dirty="0"/>
          </a:p>
        </p:txBody>
      </p:sp>
      <p:pic>
        <p:nvPicPr>
          <p:cNvPr id="120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435543" y="720381"/>
            <a:ext cx="7428944" cy="1024318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对安全的认知，源自我们十几年的探索"/>
          <p:cNvSpPr txBox="1"/>
          <p:nvPr/>
        </p:nvSpPr>
        <p:spPr>
          <a:xfrm>
            <a:off x="17420731" y="2149427"/>
            <a:ext cx="16517343" cy="13336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8000" b="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/>
              <a:t>支付宝从第一天就把安全视为生命线</a:t>
            </a:r>
            <a:endParaRPr dirty="0"/>
          </a:p>
        </p:txBody>
      </p:sp>
      <p:sp>
        <p:nvSpPr>
          <p:cNvPr id="123" name="从支付宝开始，就有一个梦想…"/>
          <p:cNvSpPr txBox="1"/>
          <p:nvPr/>
        </p:nvSpPr>
        <p:spPr>
          <a:xfrm>
            <a:off x="20577268" y="5409809"/>
            <a:ext cx="8514892" cy="162608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10000"/>
              </a:lnSpc>
              <a:defRPr sz="45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 err="1" smtClean="0"/>
              <a:t>支付宝</a:t>
            </a:r>
            <a:r>
              <a:rPr lang="en-US" altLang="zh-CN" dirty="0" smtClean="0"/>
              <a:t>——</a:t>
            </a:r>
            <a:endParaRPr dirty="0" smtClean="0"/>
          </a:p>
          <a:p>
            <a:pPr algn="l" defTabSz="457200">
              <a:lnSpc>
                <a:spcPct val="110000"/>
              </a:lnSpc>
              <a:defRPr sz="4500">
                <a:solidFill>
                  <a:srgbClr val="00A0E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 err="1" smtClean="0"/>
              <a:t>让天下无贼</a:t>
            </a:r>
            <a:endParaRPr dirty="0"/>
          </a:p>
        </p:txBody>
      </p:sp>
      <p:pic>
        <p:nvPicPr>
          <p:cNvPr id="124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420731" y="5064083"/>
            <a:ext cx="2324170" cy="2317538"/>
          </a:xfrm>
          <a:prstGeom prst="rect">
            <a:avLst/>
          </a:prstGeom>
          <a:ln w="3175">
            <a:miter lim="400000"/>
          </a:ln>
        </p:spPr>
      </p:pic>
      <p:sp>
        <p:nvSpPr>
          <p:cNvPr id="2" name="文本框 1"/>
          <p:cNvSpPr txBox="1"/>
          <p:nvPr/>
        </p:nvSpPr>
        <p:spPr>
          <a:xfrm>
            <a:off x="26135575" y="5454159"/>
            <a:ext cx="8384061" cy="118208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6688" tIns="36688" rIns="36688" bIns="36688" numCol="1" spcCol="38100" rtlCol="0" anchor="ctr">
            <a:spAutoFit/>
          </a:bodyPr>
          <a:lstStyle/>
          <a:p>
            <a:pPr marL="0" marR="0" indent="0" algn="ctr" defTabSz="59619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72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“你敢付、我敢赔”</a:t>
            </a:r>
            <a:endParaRPr kumimoji="0" lang="zh-CN" altLang="en-US" sz="7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责任升级 保障升级"/>
          <p:cNvSpPr txBox="1"/>
          <p:nvPr/>
        </p:nvSpPr>
        <p:spPr>
          <a:xfrm>
            <a:off x="21186682" y="3771900"/>
            <a:ext cx="8544918" cy="1447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800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责任升级 保障升级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保障范围从线上延伸到线下，为无现金社会护航"/>
          <p:cNvSpPr txBox="1"/>
          <p:nvPr/>
        </p:nvSpPr>
        <p:spPr>
          <a:xfrm>
            <a:off x="33035203" y="3997614"/>
            <a:ext cx="7521722" cy="8111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110000"/>
              </a:lnSpc>
              <a:defRPr sz="45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 err="1" smtClean="0">
                <a:solidFill>
                  <a:srgbClr val="00B0F0"/>
                </a:solidFill>
              </a:rPr>
              <a:t>保障范围从线上延伸到线下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06" name="你敢付，…"/>
          <p:cNvSpPr txBox="1"/>
          <p:nvPr/>
        </p:nvSpPr>
        <p:spPr>
          <a:xfrm>
            <a:off x="10911568" y="3824486"/>
            <a:ext cx="3693319" cy="225702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700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>
                <a:solidFill>
                  <a:schemeClr val="tx1"/>
                </a:solidFill>
              </a:rPr>
              <a:t>你敢付，</a:t>
            </a:r>
          </a:p>
          <a:p>
            <a:pPr defTabSz="457200">
              <a:defRPr sz="700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>
                <a:solidFill>
                  <a:schemeClr val="tx1"/>
                </a:solidFill>
              </a:rPr>
              <a:t>我敢赔！</a:t>
            </a:r>
          </a:p>
        </p:txBody>
      </p:sp>
      <p:sp>
        <p:nvSpPr>
          <p:cNvPr id="207" name="圆形"/>
          <p:cNvSpPr/>
          <p:nvPr/>
        </p:nvSpPr>
        <p:spPr>
          <a:xfrm>
            <a:off x="9890025" y="2473793"/>
            <a:ext cx="5009212" cy="5009214"/>
          </a:xfrm>
          <a:prstGeom prst="ellipse">
            <a:avLst/>
          </a:prstGeom>
          <a:ln w="88900">
            <a:solidFill>
              <a:schemeClr val="tx1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60000"/>
              </a:lnSpc>
              <a:defRPr sz="250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08" name="圆形"/>
          <p:cNvSpPr/>
          <p:nvPr/>
        </p:nvSpPr>
        <p:spPr>
          <a:xfrm>
            <a:off x="26689046" y="2122984"/>
            <a:ext cx="5710831" cy="5710832"/>
          </a:xfrm>
          <a:prstGeom prst="ellipse">
            <a:avLst/>
          </a:prstGeom>
          <a:ln w="88900">
            <a:solidFill>
              <a:srgbClr val="00B0F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60000"/>
              </a:lnSpc>
              <a:defRPr sz="25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>
              <a:solidFill>
                <a:srgbClr val="00B0F0"/>
              </a:solidFill>
            </a:endParaRPr>
          </a:p>
        </p:txBody>
      </p:sp>
      <p:sp>
        <p:nvSpPr>
          <p:cNvPr id="209" name="用户线下扫码被盗，全额赔付…"/>
          <p:cNvSpPr txBox="1"/>
          <p:nvPr/>
        </p:nvSpPr>
        <p:spPr>
          <a:xfrm>
            <a:off x="33035203" y="5009483"/>
            <a:ext cx="9916630" cy="11182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396874" indent="-396874" algn="l" defTabSz="457200">
              <a:lnSpc>
                <a:spcPct val="110000"/>
              </a:lnSpc>
              <a:buSzPct val="125000"/>
              <a:buChar char="•"/>
              <a:defRPr sz="30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 err="1">
                <a:solidFill>
                  <a:srgbClr val="00B0F0"/>
                </a:solidFill>
              </a:rPr>
              <a:t>用户线下扫码被盗，全额赔付</a:t>
            </a:r>
            <a:endParaRPr dirty="0">
              <a:solidFill>
                <a:srgbClr val="00B0F0"/>
              </a:solidFill>
            </a:endParaRPr>
          </a:p>
          <a:p>
            <a:pPr marL="396874" indent="-396874" algn="l" defTabSz="457200">
              <a:lnSpc>
                <a:spcPct val="110000"/>
              </a:lnSpc>
              <a:buSzPct val="125000"/>
              <a:buChar char="•"/>
              <a:defRPr sz="30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 err="1">
                <a:solidFill>
                  <a:srgbClr val="00B0F0"/>
                </a:solidFill>
              </a:rPr>
              <a:t>商户收钱码被调换</a:t>
            </a:r>
            <a:r>
              <a:rPr dirty="0" smtClean="0">
                <a:solidFill>
                  <a:srgbClr val="00B0F0"/>
                </a:solidFill>
              </a:rPr>
              <a:t>、</a:t>
            </a:r>
            <a:r>
              <a:rPr lang="zh-CN" altLang="en-US" dirty="0" smtClean="0">
                <a:solidFill>
                  <a:srgbClr val="00B0F0"/>
                </a:solidFill>
              </a:rPr>
              <a:t>被</a:t>
            </a:r>
            <a:r>
              <a:rPr dirty="0" err="1" smtClean="0">
                <a:solidFill>
                  <a:srgbClr val="00B0F0"/>
                </a:solidFill>
              </a:rPr>
              <a:t>覆盖导致资损</a:t>
            </a:r>
            <a:r>
              <a:rPr dirty="0" err="1">
                <a:solidFill>
                  <a:srgbClr val="00B0F0"/>
                </a:solidFill>
              </a:rPr>
              <a:t>，也将获得赔付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210" name="你敢扫，…"/>
          <p:cNvSpPr txBox="1"/>
          <p:nvPr/>
        </p:nvSpPr>
        <p:spPr>
          <a:xfrm>
            <a:off x="27894579" y="3824486"/>
            <a:ext cx="3935091" cy="225702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7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>
                <a:solidFill>
                  <a:srgbClr val="00B0F0"/>
                </a:solidFill>
              </a:rPr>
              <a:t>你敢扫，</a:t>
            </a:r>
          </a:p>
          <a:p>
            <a:pPr algn="l" defTabSz="457200">
              <a:defRPr sz="7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>
                <a:solidFill>
                  <a:srgbClr val="00B0F0"/>
                </a:solidFill>
              </a:rPr>
              <a:t>我敢赔！</a:t>
            </a:r>
          </a:p>
        </p:txBody>
      </p:sp>
      <p:pic>
        <p:nvPicPr>
          <p:cNvPr id="211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54168" y="4042336"/>
            <a:ext cx="3175990" cy="1872128"/>
          </a:xfrm>
          <a:prstGeom prst="rect">
            <a:avLst/>
          </a:prstGeom>
          <a:ln w="3175">
            <a:miter lim="400000"/>
          </a:ln>
        </p:spPr>
      </p:pic>
      <p:sp>
        <p:nvSpPr>
          <p:cNvPr id="212" name="2005年，支付宝在业内率先推出这项承诺，用户资金被盗后将获得全额赔付。推动了网络支付行业的发展。"/>
          <p:cNvSpPr txBox="1"/>
          <p:nvPr/>
        </p:nvSpPr>
        <p:spPr>
          <a:xfrm>
            <a:off x="15389072" y="3993820"/>
            <a:ext cx="5799731" cy="213391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110000"/>
              </a:lnSpc>
              <a:defRPr sz="3000" b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2005年，支付宝在业内率先推出这项承诺，用户资金被盗后将获得全额赔付。</a:t>
            </a:r>
            <a:r>
              <a:rPr dirty="0" smtClean="0">
                <a:solidFill>
                  <a:schemeClr val="tx1"/>
                </a:solidFill>
              </a:rPr>
              <a:t>推动了网络支付行业的发展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0" name="Picture 6" descr="C:\Documents and Settings\fei.xufei\桌面\2011-04-08_18073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0669" y="7833816"/>
            <a:ext cx="3673669" cy="906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2700000" y="3736370"/>
            <a:ext cx="25400000" cy="289925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lnSpc>
                <a:spcPct val="120000"/>
              </a:lnSpc>
              <a:defRPr sz="40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7200" dirty="0" smtClean="0">
                <a:solidFill>
                  <a:srgbClr val="00B0F0"/>
                </a:solidFill>
              </a:rPr>
              <a:t>技术</a:t>
            </a:r>
            <a:r>
              <a:rPr lang="zh-CN" altLang="en-US" sz="7200" dirty="0" smtClean="0"/>
              <a:t>驱动  </a:t>
            </a:r>
            <a:r>
              <a:rPr lang="zh-CN" altLang="en-US" sz="7200" dirty="0" smtClean="0">
                <a:solidFill>
                  <a:srgbClr val="00B0F0"/>
                </a:solidFill>
              </a:rPr>
              <a:t>生态</a:t>
            </a:r>
            <a:r>
              <a:rPr lang="zh-CN" altLang="en-US" sz="7200" dirty="0" smtClean="0"/>
              <a:t>共建  </a:t>
            </a:r>
            <a:r>
              <a:rPr lang="zh-CN" altLang="en-US" sz="7200" dirty="0" smtClean="0">
                <a:solidFill>
                  <a:srgbClr val="00B0F0"/>
                </a:solidFill>
              </a:rPr>
              <a:t>责任</a:t>
            </a:r>
            <a:r>
              <a:rPr lang="zh-CN" altLang="en-US" sz="7200" dirty="0" smtClean="0"/>
              <a:t>担当</a:t>
            </a:r>
            <a:r>
              <a:rPr lang="en-US" altLang="zh-CN" sz="7200" dirty="0" smtClean="0"/>
              <a:t>——</a:t>
            </a:r>
          </a:p>
          <a:p>
            <a:pPr defTabSz="457200">
              <a:lnSpc>
                <a:spcPct val="120000"/>
              </a:lnSpc>
              <a:defRPr sz="40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8000" dirty="0" smtClean="0">
                <a:solidFill>
                  <a:srgbClr val="00B0F0"/>
                </a:solidFill>
              </a:rPr>
              <a:t>让我们共同推进网络安全升级，护航</a:t>
            </a:r>
            <a:r>
              <a:rPr lang="zh-CN" altLang="en-US" sz="8000" dirty="0" smtClean="0">
                <a:solidFill>
                  <a:srgbClr val="00B0F0"/>
                </a:solidFill>
                <a:latin typeface="Microsoft YaHei"/>
                <a:ea typeface="Microsoft YaHei"/>
                <a:cs typeface="Microsoft YaHei"/>
              </a:rPr>
              <a:t>新金融！</a:t>
            </a:r>
            <a:endParaRPr lang="zh-CN" altLang="en-US" sz="8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2168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主会PPT底图.jpg" descr="主会PPT底图.jpg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-2375838" y="-479652"/>
            <a:ext cx="55669955" cy="10865304"/>
          </a:xfrm>
          <a:prstGeom prst="rect">
            <a:avLst/>
          </a:prstGeom>
          <a:ln w="3175">
            <a:miter lim="400000"/>
          </a:ln>
        </p:spPr>
      </p:pic>
      <p:sp>
        <p:nvSpPr>
          <p:cNvPr id="229" name="谢谢大家"/>
          <p:cNvSpPr txBox="1"/>
          <p:nvPr/>
        </p:nvSpPr>
        <p:spPr>
          <a:xfrm>
            <a:off x="23310850" y="4000500"/>
            <a:ext cx="4178301" cy="1447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8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谢谢大家</a:t>
            </a:r>
          </a:p>
        </p:txBody>
      </p:sp>
      <p:pic>
        <p:nvPicPr>
          <p:cNvPr id="230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435543" y="720381"/>
            <a:ext cx="7428944" cy="1024318"/>
          </a:xfrm>
          <a:prstGeom prst="rect">
            <a:avLst/>
          </a:prstGeom>
          <a:ln w="3175">
            <a:miter lim="400000"/>
          </a:ln>
        </p:spPr>
      </p:pic>
      <p:pic>
        <p:nvPicPr>
          <p:cNvPr id="231" name="六字标题.png" descr="六字标题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2329" y="842940"/>
            <a:ext cx="5919622" cy="83000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对安全的认知，源自我们十几年的探索"/>
          <p:cNvSpPr txBox="1"/>
          <p:nvPr/>
        </p:nvSpPr>
        <p:spPr>
          <a:xfrm>
            <a:off x="15602448" y="2098627"/>
            <a:ext cx="19595109" cy="13336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8000" b="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dirty="0" smtClean="0"/>
              <a:t>新金融生态正在形成，安全是新金融的基石</a:t>
            </a:r>
            <a:endParaRPr dirty="0"/>
          </a:p>
        </p:txBody>
      </p:sp>
      <p:sp>
        <p:nvSpPr>
          <p:cNvPr id="6" name="从支付宝开始，就有一个梦想…"/>
          <p:cNvSpPr txBox="1"/>
          <p:nvPr/>
        </p:nvSpPr>
        <p:spPr>
          <a:xfrm>
            <a:off x="22229539" y="4722046"/>
            <a:ext cx="12206018" cy="25401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71500" indent="-571500" algn="l" defTabSz="457200">
              <a:lnSpc>
                <a:spcPct val="110000"/>
              </a:lnSpc>
              <a:buFont typeface="Arial" panose="020B0604020202020204" pitchFamily="34" charset="0"/>
              <a:buChar char="•"/>
              <a:defRPr sz="45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3600" dirty="0" smtClean="0"/>
              <a:t>科技和金融将深度融合</a:t>
            </a:r>
            <a:endParaRPr lang="en-US" altLang="zh-CN" sz="3600" dirty="0" smtClean="0"/>
          </a:p>
          <a:p>
            <a:pPr marL="571500" indent="-571500" algn="l" defTabSz="457200">
              <a:lnSpc>
                <a:spcPct val="110000"/>
              </a:lnSpc>
              <a:buFont typeface="Arial" panose="020B0604020202020204" pitchFamily="34" charset="0"/>
              <a:buChar char="•"/>
              <a:defRPr sz="45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3600" dirty="0"/>
              <a:t>让金融服务从“二八”转变为“八二”</a:t>
            </a:r>
            <a:endParaRPr lang="en-US" altLang="zh-CN" sz="3600" dirty="0"/>
          </a:p>
          <a:p>
            <a:pPr marL="571500" indent="-571500" algn="l" defTabSz="457200">
              <a:lnSpc>
                <a:spcPct val="110000"/>
              </a:lnSpc>
              <a:buFont typeface="Arial" panose="020B0604020202020204" pitchFamily="34" charset="0"/>
              <a:buChar char="•"/>
              <a:defRPr sz="45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3600" dirty="0" smtClean="0"/>
              <a:t>共建社会信用体系，以用户为中心，重构服务体验</a:t>
            </a:r>
            <a:endParaRPr lang="en-US" altLang="zh-CN" sz="3600" dirty="0" smtClean="0"/>
          </a:p>
          <a:p>
            <a:pPr marL="571500" indent="-571500" algn="l" defTabSz="457200">
              <a:lnSpc>
                <a:spcPct val="110000"/>
              </a:lnSpc>
              <a:buFont typeface="Arial" panose="020B0604020202020204" pitchFamily="34" charset="0"/>
              <a:buChar char="•"/>
              <a:defRPr sz="45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3600" dirty="0" smtClean="0"/>
              <a:t>全球化的数字金融</a:t>
            </a:r>
            <a:endParaRPr sz="3600" dirty="0"/>
          </a:p>
        </p:txBody>
      </p:sp>
      <p:sp>
        <p:nvSpPr>
          <p:cNvPr id="3" name="椭圆 2"/>
          <p:cNvSpPr/>
          <p:nvPr/>
        </p:nvSpPr>
        <p:spPr>
          <a:xfrm>
            <a:off x="17929062" y="4881825"/>
            <a:ext cx="2710625" cy="2507404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688" tIns="36688" rIns="36688" bIns="36688" numCol="1" spcCol="38100" rtlCol="0" anchor="ctr">
            <a:noAutofit/>
          </a:bodyPr>
          <a:lstStyle/>
          <a:p>
            <a:pPr marL="0" marR="0" indent="0" algn="ctr" defTabSz="59619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8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Neue Medium"/>
              </a:rPr>
              <a:t>新金融</a:t>
            </a:r>
            <a:endParaRPr kumimoji="0" lang="zh-CN" altLang="en-US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Helvetica Neue Medium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6154400" y="8181391"/>
            <a:ext cx="17881600" cy="1059892"/>
          </a:xfrm>
          <a:prstGeom prst="roundRect">
            <a:avLst>
              <a:gd name="adj" fmla="val 50000"/>
            </a:avLst>
          </a:prstGeom>
          <a:solidFill>
            <a:schemeClr val="accent1">
              <a:lumOff val="13529"/>
            </a:scheme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688" tIns="36688" rIns="36688" bIns="36688" numCol="1" spcCol="38100" rtlCol="0" anchor="ctr">
            <a:noAutofit/>
          </a:bodyPr>
          <a:lstStyle/>
          <a:p>
            <a:pPr marL="0" marR="0" indent="0" algn="ctr" defTabSz="59619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44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Neue Medium"/>
              </a:rPr>
              <a:t>安全体系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Helvetica Neue Medium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6948809" y="4339123"/>
            <a:ext cx="1237757" cy="113419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688" tIns="36688" rIns="36688" bIns="36688" numCol="1" spcCol="38100" rtlCol="0" anchor="ctr">
            <a:noAutofit/>
          </a:bodyPr>
          <a:lstStyle/>
          <a:p>
            <a:pPr marL="0" marR="0" indent="0" algn="ctr" defTabSz="59619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Neue Medium"/>
              </a:rPr>
              <a:t>消费者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Helvetica Neue Medium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0379179" y="4339123"/>
            <a:ext cx="1237757" cy="113419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688" tIns="36688" rIns="36688" bIns="36688" numCol="1" spcCol="38100" rtlCol="0" anchor="ctr">
            <a:noAutofit/>
          </a:bodyPr>
          <a:lstStyle/>
          <a:p>
            <a:pPr marL="0" marR="0" indent="0" algn="ctr" defTabSz="59619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Neue Medium"/>
              </a:rPr>
              <a:t>小微企业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Helvetica Neue Medium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6948809" y="6790203"/>
            <a:ext cx="1237757" cy="113419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688" tIns="36688" rIns="36688" bIns="36688" numCol="1" spcCol="38100" rtlCol="0" anchor="ctr">
            <a:noAutofit/>
          </a:bodyPr>
          <a:lstStyle/>
          <a:p>
            <a:pPr marL="0" marR="0" indent="0" algn="ctr" defTabSz="59619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22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Neue Medium"/>
              </a:rPr>
              <a:t>金融机构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Helvetica Neue Medium"/>
            </a:endParaRPr>
          </a:p>
        </p:txBody>
      </p:sp>
      <p:sp>
        <p:nvSpPr>
          <p:cNvPr id="18" name="没有强大的安全做保障，就没有新金融的未来"/>
          <p:cNvSpPr txBox="1"/>
          <p:nvPr/>
        </p:nvSpPr>
        <p:spPr>
          <a:xfrm>
            <a:off x="16841396" y="3427395"/>
            <a:ext cx="17235489" cy="685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3500" b="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 err="1"/>
              <a:t>没有强大的安全做保障，就没有新金融的未来</a:t>
            </a:r>
            <a:endParaRPr dirty="0"/>
          </a:p>
        </p:txBody>
      </p:sp>
      <p:sp>
        <p:nvSpPr>
          <p:cNvPr id="19" name="椭圆 18"/>
          <p:cNvSpPr/>
          <p:nvPr/>
        </p:nvSpPr>
        <p:spPr>
          <a:xfrm>
            <a:off x="20379179" y="6790203"/>
            <a:ext cx="1237757" cy="1134190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688" tIns="36688" rIns="36688" bIns="36688" numCol="1" spcCol="38100" rtlCol="0" anchor="ctr">
            <a:noAutofit/>
          </a:bodyPr>
          <a:lstStyle/>
          <a:p>
            <a:pPr marL="0" marR="0" indent="0" algn="ctr" defTabSz="59619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2200" b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Neue Medium"/>
              </a:rPr>
              <a:t>……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739890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新金融也在给安全带来新挑战"/>
          <p:cNvSpPr txBox="1"/>
          <p:nvPr/>
        </p:nvSpPr>
        <p:spPr>
          <a:xfrm>
            <a:off x="18738850" y="2041576"/>
            <a:ext cx="13322301" cy="1447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8000" b="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新金融也在给安全带来新挑战</a:t>
            </a:r>
          </a:p>
        </p:txBody>
      </p:sp>
      <p:sp>
        <p:nvSpPr>
          <p:cNvPr id="153" name="以用户为中心…"/>
          <p:cNvSpPr txBox="1"/>
          <p:nvPr/>
        </p:nvSpPr>
        <p:spPr>
          <a:xfrm>
            <a:off x="8704782" y="5143173"/>
            <a:ext cx="4703838" cy="11182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sz="3600" dirty="0" err="1"/>
              <a:t>以用户为中心</a:t>
            </a:r>
            <a:endParaRPr sz="3600" dirty="0"/>
          </a:p>
          <a:p>
            <a:pPr algn="l" defTabSz="457200">
              <a:defRPr sz="30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 err="1" smtClean="0"/>
              <a:t>更加注重安全和体验的</a:t>
            </a:r>
            <a:r>
              <a:rPr lang="zh-CN" altLang="en-US" dirty="0" smtClean="0"/>
              <a:t>平衡</a:t>
            </a:r>
            <a:endParaRPr dirty="0"/>
          </a:p>
        </p:txBody>
      </p:sp>
      <p:sp>
        <p:nvSpPr>
          <p:cNvPr id="154" name="圆形"/>
          <p:cNvSpPr/>
          <p:nvPr/>
        </p:nvSpPr>
        <p:spPr>
          <a:xfrm>
            <a:off x="7136782" y="5057345"/>
            <a:ext cx="1289910" cy="1289910"/>
          </a:xfrm>
          <a:prstGeom prst="ellipse">
            <a:avLst/>
          </a:prstGeom>
          <a:ln w="38100">
            <a:solidFill>
              <a:srgbClr val="00A0E9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60000"/>
              </a:lnSpc>
              <a:defRPr sz="25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155" name="01"/>
          <p:cNvSpPr txBox="1"/>
          <p:nvPr/>
        </p:nvSpPr>
        <p:spPr>
          <a:xfrm>
            <a:off x="7314146" y="5304755"/>
            <a:ext cx="935183" cy="7950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4500" b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 smtClean="0"/>
              <a:t>1</a:t>
            </a:r>
            <a:endParaRPr dirty="0"/>
          </a:p>
        </p:txBody>
      </p:sp>
      <p:sp>
        <p:nvSpPr>
          <p:cNvPr id="156" name="线上线下一体…"/>
          <p:cNvSpPr txBox="1"/>
          <p:nvPr/>
        </p:nvSpPr>
        <p:spPr>
          <a:xfrm>
            <a:off x="16030892" y="5143173"/>
            <a:ext cx="5171100" cy="11182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sz="3600" dirty="0" err="1"/>
              <a:t>线上线下一体</a:t>
            </a:r>
            <a:endParaRPr sz="3600" dirty="0"/>
          </a:p>
          <a:p>
            <a:pPr algn="l" defTabSz="457200">
              <a:defRPr sz="30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一端的风险可能来源于另一端</a:t>
            </a:r>
            <a:endParaRPr dirty="0"/>
          </a:p>
        </p:txBody>
      </p:sp>
      <p:sp>
        <p:nvSpPr>
          <p:cNvPr id="157" name="圆形"/>
          <p:cNvSpPr/>
          <p:nvPr/>
        </p:nvSpPr>
        <p:spPr>
          <a:xfrm>
            <a:off x="14462894" y="5057345"/>
            <a:ext cx="1289909" cy="1289910"/>
          </a:xfrm>
          <a:prstGeom prst="ellipse">
            <a:avLst/>
          </a:prstGeom>
          <a:ln w="38100">
            <a:solidFill>
              <a:srgbClr val="00A0E9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60000"/>
              </a:lnSpc>
              <a:defRPr sz="25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158" name="02"/>
          <p:cNvSpPr txBox="1"/>
          <p:nvPr/>
        </p:nvSpPr>
        <p:spPr>
          <a:xfrm>
            <a:off x="14640258" y="5304755"/>
            <a:ext cx="935182" cy="7950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4500" b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 smtClean="0"/>
              <a:t>2</a:t>
            </a:r>
            <a:endParaRPr dirty="0"/>
          </a:p>
        </p:txBody>
      </p:sp>
      <p:sp>
        <p:nvSpPr>
          <p:cNvPr id="159" name="安全问题泛化…"/>
          <p:cNvSpPr txBox="1"/>
          <p:nvPr/>
        </p:nvSpPr>
        <p:spPr>
          <a:xfrm>
            <a:off x="23583162" y="5143173"/>
            <a:ext cx="5825531" cy="11182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sz="3600" dirty="0" err="1" smtClean="0"/>
              <a:t>安全</a:t>
            </a:r>
            <a:r>
              <a:rPr lang="zh-CN" altLang="en-US" sz="3600" dirty="0" smtClean="0"/>
              <a:t>内涵延伸</a:t>
            </a:r>
            <a:endParaRPr sz="3600" dirty="0"/>
          </a:p>
          <a:p>
            <a:pPr algn="l" defTabSz="457200">
              <a:defRPr sz="30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 err="1" smtClean="0"/>
              <a:t>从资金</a:t>
            </a:r>
            <a:r>
              <a:rPr lang="zh-CN" altLang="en-US" dirty="0" smtClean="0"/>
              <a:t>安全</a:t>
            </a:r>
            <a:r>
              <a:rPr dirty="0" err="1" smtClean="0"/>
              <a:t>到数据</a:t>
            </a:r>
            <a:r>
              <a:rPr lang="zh-CN" altLang="en-US" dirty="0" smtClean="0"/>
              <a:t>安全、</a:t>
            </a:r>
            <a:r>
              <a:rPr dirty="0" err="1" smtClean="0"/>
              <a:t>隐私</a:t>
            </a:r>
            <a:r>
              <a:rPr lang="zh-CN" altLang="en-US" dirty="0" smtClean="0"/>
              <a:t>保护</a:t>
            </a:r>
            <a:endParaRPr dirty="0"/>
          </a:p>
        </p:txBody>
      </p:sp>
      <p:sp>
        <p:nvSpPr>
          <p:cNvPr id="160" name="圆形"/>
          <p:cNvSpPr/>
          <p:nvPr/>
        </p:nvSpPr>
        <p:spPr>
          <a:xfrm>
            <a:off x="22015162" y="5057345"/>
            <a:ext cx="1289909" cy="1289910"/>
          </a:xfrm>
          <a:prstGeom prst="ellipse">
            <a:avLst/>
          </a:prstGeom>
          <a:ln w="38100">
            <a:solidFill>
              <a:srgbClr val="00A0E9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60000"/>
              </a:lnSpc>
              <a:defRPr sz="25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161" name="03"/>
          <p:cNvSpPr txBox="1"/>
          <p:nvPr/>
        </p:nvSpPr>
        <p:spPr>
          <a:xfrm>
            <a:off x="22192526" y="5304755"/>
            <a:ext cx="935182" cy="7950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4500" b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 smtClean="0"/>
              <a:t>3</a:t>
            </a:r>
            <a:endParaRPr dirty="0"/>
          </a:p>
        </p:txBody>
      </p:sp>
      <p:sp>
        <p:nvSpPr>
          <p:cNvPr id="162" name="灰黑产成产业链…"/>
          <p:cNvSpPr txBox="1"/>
          <p:nvPr/>
        </p:nvSpPr>
        <p:spPr>
          <a:xfrm>
            <a:off x="32073744" y="5143173"/>
            <a:ext cx="5825531" cy="11182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sz="3600" dirty="0" err="1" smtClean="0"/>
              <a:t>灰黑产业链</a:t>
            </a:r>
            <a:endParaRPr sz="3600" dirty="0"/>
          </a:p>
          <a:p>
            <a:pPr algn="l" defTabSz="457200">
              <a:defRPr sz="30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作案手段不断翻新升级</a:t>
            </a:r>
            <a:endParaRPr dirty="0"/>
          </a:p>
        </p:txBody>
      </p:sp>
      <p:sp>
        <p:nvSpPr>
          <p:cNvPr id="163" name="圆形"/>
          <p:cNvSpPr/>
          <p:nvPr/>
        </p:nvSpPr>
        <p:spPr>
          <a:xfrm>
            <a:off x="30505747" y="5057345"/>
            <a:ext cx="1289910" cy="1289910"/>
          </a:xfrm>
          <a:prstGeom prst="ellipse">
            <a:avLst/>
          </a:prstGeom>
          <a:ln w="38100">
            <a:solidFill>
              <a:srgbClr val="00A0E9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60000"/>
              </a:lnSpc>
              <a:defRPr sz="25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164" name="04"/>
          <p:cNvSpPr txBox="1"/>
          <p:nvPr/>
        </p:nvSpPr>
        <p:spPr>
          <a:xfrm>
            <a:off x="30683110" y="5304755"/>
            <a:ext cx="935182" cy="7950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4500" b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dirty="0"/>
              <a:t>4</a:t>
            </a:r>
            <a:endParaRPr dirty="0"/>
          </a:p>
        </p:txBody>
      </p:sp>
      <p:sp>
        <p:nvSpPr>
          <p:cNvPr id="15" name="灰黑产成产业链…"/>
          <p:cNvSpPr txBox="1"/>
          <p:nvPr/>
        </p:nvSpPr>
        <p:spPr>
          <a:xfrm>
            <a:off x="39664451" y="5143173"/>
            <a:ext cx="5825531" cy="111825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3600" dirty="0" smtClean="0"/>
              <a:t>生态环节交叉传导</a:t>
            </a:r>
            <a:endParaRPr sz="3600" dirty="0"/>
          </a:p>
          <a:p>
            <a:pPr algn="l" defTabSz="457200">
              <a:defRPr sz="30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单个环节的漏洞影响生态其他环节</a:t>
            </a:r>
            <a:endParaRPr dirty="0"/>
          </a:p>
        </p:txBody>
      </p:sp>
      <p:sp>
        <p:nvSpPr>
          <p:cNvPr id="16" name="圆形"/>
          <p:cNvSpPr/>
          <p:nvPr/>
        </p:nvSpPr>
        <p:spPr>
          <a:xfrm>
            <a:off x="38096454" y="5057345"/>
            <a:ext cx="1289910" cy="1289910"/>
          </a:xfrm>
          <a:prstGeom prst="ellipse">
            <a:avLst/>
          </a:prstGeom>
          <a:ln w="38100">
            <a:solidFill>
              <a:srgbClr val="00A0E9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60000"/>
              </a:lnSpc>
              <a:defRPr sz="25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17" name="04"/>
          <p:cNvSpPr txBox="1"/>
          <p:nvPr/>
        </p:nvSpPr>
        <p:spPr>
          <a:xfrm>
            <a:off x="38273817" y="5304755"/>
            <a:ext cx="935182" cy="7950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4500" b="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dirty="0" smtClean="0"/>
              <a:t>5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新金融需要新安全…"/>
          <p:cNvSpPr txBox="1"/>
          <p:nvPr/>
        </p:nvSpPr>
        <p:spPr>
          <a:xfrm>
            <a:off x="18680217" y="3090287"/>
            <a:ext cx="13439577" cy="28110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80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/>
              <a:t>网络安全需要在三个方面</a:t>
            </a:r>
            <a:r>
              <a:rPr lang="zh-CN" altLang="en-US" dirty="0" smtClean="0"/>
              <a:t>升级</a:t>
            </a:r>
            <a:endParaRPr lang="en-US" dirty="0" smtClean="0"/>
          </a:p>
          <a:p>
            <a:pPr defTabSz="457200">
              <a:defRPr sz="80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9600" b="1" dirty="0" smtClean="0">
                <a:solidFill>
                  <a:srgbClr val="00A0E9"/>
                </a:solidFill>
              </a:rPr>
              <a:t>技术</a:t>
            </a:r>
            <a:r>
              <a:rPr lang="zh-CN" altLang="en-US" sz="9600" dirty="0">
                <a:solidFill>
                  <a:srgbClr val="00A0E9"/>
                </a:solidFill>
              </a:rPr>
              <a:t> </a:t>
            </a:r>
            <a:r>
              <a:rPr lang="zh-CN" altLang="en-US" sz="9600" dirty="0" smtClean="0">
                <a:solidFill>
                  <a:srgbClr val="00A0E9"/>
                </a:solidFill>
              </a:rPr>
              <a:t> </a:t>
            </a:r>
            <a:r>
              <a:rPr lang="zh-CN" altLang="en-US" sz="9600" b="1" dirty="0" smtClean="0">
                <a:solidFill>
                  <a:srgbClr val="00A0E9"/>
                </a:solidFill>
              </a:rPr>
              <a:t>生态</a:t>
            </a:r>
            <a:r>
              <a:rPr lang="zh-CN" altLang="en-US" sz="9600" dirty="0">
                <a:solidFill>
                  <a:srgbClr val="00A0E9"/>
                </a:solidFill>
              </a:rPr>
              <a:t> </a:t>
            </a:r>
            <a:r>
              <a:rPr lang="zh-CN" altLang="en-US" sz="9600" dirty="0" smtClean="0">
                <a:solidFill>
                  <a:srgbClr val="00A0E9"/>
                </a:solidFill>
              </a:rPr>
              <a:t> </a:t>
            </a:r>
            <a:r>
              <a:rPr lang="zh-CN" altLang="en-US" sz="9600" b="1" dirty="0" smtClean="0">
                <a:solidFill>
                  <a:srgbClr val="00A0E9"/>
                </a:solidFill>
              </a:rPr>
              <a:t>责任</a:t>
            </a:r>
            <a:endParaRPr sz="9600" b="1" dirty="0">
              <a:solidFill>
                <a:srgbClr val="00A0E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圆形"/>
          <p:cNvSpPr/>
          <p:nvPr/>
        </p:nvSpPr>
        <p:spPr>
          <a:xfrm>
            <a:off x="13998272" y="4581002"/>
            <a:ext cx="2505413" cy="2505414"/>
          </a:xfrm>
          <a:prstGeom prst="ellipse">
            <a:avLst/>
          </a:prstGeom>
          <a:solidFill>
            <a:srgbClr val="00A0E9"/>
          </a:solidFill>
          <a:ln w="3175"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60000"/>
              </a:lnSpc>
              <a:defRPr sz="25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173" name="智能风控大脑…"/>
          <p:cNvSpPr txBox="1"/>
          <p:nvPr/>
        </p:nvSpPr>
        <p:spPr>
          <a:xfrm>
            <a:off x="16878278" y="5089915"/>
            <a:ext cx="4026612" cy="14875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30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 err="1"/>
              <a:t>智能风控大脑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algn="l" defTabSz="457200">
              <a:defRPr sz="30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/>
              <a:t>7*24</a:t>
            </a:r>
            <a:r>
              <a:rPr dirty="0">
                <a:latin typeface="Helvetica"/>
                <a:ea typeface="Helvetica"/>
                <a:cs typeface="Helvetica"/>
                <a:sym typeface="Helvetica"/>
              </a:rPr>
              <a:t>小时  </a:t>
            </a:r>
          </a:p>
          <a:p>
            <a:pPr algn="l" defTabSz="457200">
              <a:defRPr sz="30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 err="1"/>
              <a:t>资损率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dirty="0" smtClean="0"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dirty="0" smtClean="0"/>
              <a:t>万分之一</a:t>
            </a:r>
            <a:endParaRPr dirty="0"/>
          </a:p>
        </p:txBody>
      </p:sp>
      <p:sp>
        <p:nvSpPr>
          <p:cNvPr id="174" name="1.技术是新安全的核心"/>
          <p:cNvSpPr txBox="1"/>
          <p:nvPr/>
        </p:nvSpPr>
        <p:spPr>
          <a:xfrm>
            <a:off x="22892735" y="2098627"/>
            <a:ext cx="5132815" cy="13336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8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/>
              <a:t>1</a:t>
            </a:r>
            <a:r>
              <a:rPr dirty="0" smtClean="0"/>
              <a:t>.技术</a:t>
            </a:r>
            <a:r>
              <a:rPr lang="zh-CN" altLang="en-US" dirty="0" smtClean="0"/>
              <a:t>驱动</a:t>
            </a:r>
            <a:endParaRPr dirty="0"/>
          </a:p>
        </p:txBody>
      </p:sp>
      <p:sp>
        <p:nvSpPr>
          <p:cNvPr id="175" name="充分运用大数据和人工智能  变“人防”为“技防”"/>
          <p:cNvSpPr txBox="1"/>
          <p:nvPr/>
        </p:nvSpPr>
        <p:spPr>
          <a:xfrm>
            <a:off x="20276151" y="3449695"/>
            <a:ext cx="10365979" cy="641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35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 err="1" smtClean="0"/>
              <a:t>充分运用</a:t>
            </a:r>
            <a:r>
              <a:rPr lang="zh-CN" altLang="en-US" dirty="0" smtClean="0"/>
              <a:t>创新技术</a:t>
            </a:r>
            <a:r>
              <a:rPr dirty="0" smtClean="0"/>
              <a:t> </a:t>
            </a:r>
            <a:r>
              <a:rPr lang="en-US" dirty="0" smtClean="0"/>
              <a:t> </a:t>
            </a:r>
            <a:r>
              <a:rPr dirty="0" err="1" smtClean="0"/>
              <a:t>变</a:t>
            </a:r>
            <a:r>
              <a:rPr b="1" dirty="0" err="1">
                <a:solidFill>
                  <a:srgbClr val="00A0E9"/>
                </a:solidFill>
              </a:rPr>
              <a:t>“人防”</a:t>
            </a:r>
            <a:r>
              <a:rPr dirty="0" err="1"/>
              <a:t>为</a:t>
            </a:r>
            <a:r>
              <a:rPr b="1" dirty="0" err="1">
                <a:solidFill>
                  <a:srgbClr val="00A0E9"/>
                </a:solidFill>
              </a:rPr>
              <a:t>“技防</a:t>
            </a:r>
            <a:r>
              <a:rPr b="1" dirty="0">
                <a:solidFill>
                  <a:srgbClr val="00A0E9"/>
                </a:solidFill>
              </a:rPr>
              <a:t>”</a:t>
            </a:r>
          </a:p>
        </p:txBody>
      </p:sp>
      <p:sp>
        <p:nvSpPr>
          <p:cNvPr id="176" name="更高效"/>
          <p:cNvSpPr txBox="1"/>
          <p:nvPr/>
        </p:nvSpPr>
        <p:spPr>
          <a:xfrm>
            <a:off x="14555302" y="5793646"/>
            <a:ext cx="1419579" cy="6575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6688" tIns="36688" rIns="36688" bIns="36688" anchor="ctr">
            <a:spAutoFit/>
          </a:bodyPr>
          <a:lstStyle>
            <a:lvl1pPr algn="l" defTabSz="457200">
              <a:defRPr sz="35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更高效</a:t>
            </a:r>
          </a:p>
        </p:txBody>
      </p:sp>
      <p:pic>
        <p:nvPicPr>
          <p:cNvPr id="177" name="pasted-image.pdf" descr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03540" y="5087971"/>
            <a:ext cx="545680" cy="545681"/>
          </a:xfrm>
          <a:prstGeom prst="rect">
            <a:avLst/>
          </a:prstGeom>
          <a:ln w="3175">
            <a:miter lim="400000"/>
          </a:ln>
        </p:spPr>
      </p:pic>
      <p:sp>
        <p:nvSpPr>
          <p:cNvPr id="178" name="圆形"/>
          <p:cNvSpPr/>
          <p:nvPr/>
        </p:nvSpPr>
        <p:spPr>
          <a:xfrm>
            <a:off x="22286007" y="4581002"/>
            <a:ext cx="2505413" cy="2505414"/>
          </a:xfrm>
          <a:prstGeom prst="ellipse">
            <a:avLst/>
          </a:prstGeom>
          <a:solidFill>
            <a:srgbClr val="00A0E9"/>
          </a:solidFill>
          <a:ln w="3175"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60000"/>
              </a:lnSpc>
              <a:defRPr sz="25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179" name="生物识别技术…"/>
          <p:cNvSpPr txBox="1"/>
          <p:nvPr/>
        </p:nvSpPr>
        <p:spPr>
          <a:xfrm>
            <a:off x="25166012" y="5089915"/>
            <a:ext cx="4026612" cy="14875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30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 err="1"/>
              <a:t>生物识别技术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algn="l" defTabSz="457200">
              <a:defRPr sz="30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 err="1"/>
              <a:t>人脸</a:t>
            </a:r>
            <a:r>
              <a:rPr dirty="0" err="1">
                <a:latin typeface="Arial"/>
                <a:ea typeface="Arial"/>
                <a:cs typeface="Arial"/>
                <a:sym typeface="Arial"/>
              </a:rPr>
              <a:t>+</a:t>
            </a:r>
            <a:r>
              <a:rPr dirty="0" err="1" smtClean="0"/>
              <a:t>眼纹</a:t>
            </a:r>
            <a:r>
              <a:rPr lang="en-US" dirty="0" err="1" smtClean="0"/>
              <a:t>vs</a:t>
            </a:r>
            <a:r>
              <a:rPr lang="zh-CN" altLang="en-US" dirty="0" smtClean="0">
                <a:latin typeface="Helvetica"/>
                <a:cs typeface="Helvetica"/>
                <a:sym typeface="Helvetica"/>
              </a:rPr>
              <a:t>肉</a:t>
            </a:r>
            <a:r>
              <a:rPr lang="zh-CN" altLang="en-US" dirty="0" smtClean="0">
                <a:latin typeface="Helvetica"/>
                <a:ea typeface="Helvetica"/>
                <a:cs typeface="Helvetica"/>
                <a:sym typeface="Helvetica"/>
              </a:rPr>
              <a:t>眼</a:t>
            </a:r>
            <a:endParaRPr lang="zh-CN" altLang="en-US" dirty="0">
              <a:latin typeface="Helvetica"/>
              <a:ea typeface="Helvetica"/>
              <a:cs typeface="Helvetica"/>
              <a:sym typeface="Helvetica"/>
            </a:endParaRPr>
          </a:p>
          <a:p>
            <a:pPr algn="l" defTabSz="457200">
              <a:defRPr sz="30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dirty="0" smtClean="0"/>
              <a:t>准确率</a:t>
            </a:r>
            <a:r>
              <a:rPr dirty="0" smtClean="0"/>
              <a:t> 99.99</a:t>
            </a:r>
            <a:r>
              <a:rPr dirty="0"/>
              <a:t>%&gt;</a:t>
            </a:r>
            <a:r>
              <a:rPr dirty="0" smtClean="0"/>
              <a:t>97</a:t>
            </a:r>
            <a:r>
              <a:rPr lang="en-US" altLang="zh-CN" dirty="0" smtClean="0"/>
              <a:t>%</a:t>
            </a:r>
            <a:endParaRPr dirty="0"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80" name="更可靠"/>
          <p:cNvSpPr txBox="1"/>
          <p:nvPr/>
        </p:nvSpPr>
        <p:spPr>
          <a:xfrm>
            <a:off x="22843036" y="5793646"/>
            <a:ext cx="1419579" cy="6575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6688" tIns="36688" rIns="36688" bIns="36688" anchor="ctr">
            <a:spAutoFit/>
          </a:bodyPr>
          <a:lstStyle>
            <a:lvl1pPr algn="l" defTabSz="457200">
              <a:defRPr sz="35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更可靠</a:t>
            </a:r>
          </a:p>
        </p:txBody>
      </p:sp>
      <p:sp>
        <p:nvSpPr>
          <p:cNvPr id="181" name="圆形"/>
          <p:cNvSpPr/>
          <p:nvPr/>
        </p:nvSpPr>
        <p:spPr>
          <a:xfrm>
            <a:off x="29721429" y="4581002"/>
            <a:ext cx="2505413" cy="2505414"/>
          </a:xfrm>
          <a:prstGeom prst="ellipse">
            <a:avLst/>
          </a:prstGeom>
          <a:solidFill>
            <a:srgbClr val="00A0E9"/>
          </a:solidFill>
          <a:ln w="3175"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60000"/>
              </a:lnSpc>
              <a:defRPr sz="25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182" name="不以牺牲用户体验为代价…"/>
          <p:cNvSpPr txBox="1"/>
          <p:nvPr/>
        </p:nvSpPr>
        <p:spPr>
          <a:xfrm>
            <a:off x="32601436" y="5020909"/>
            <a:ext cx="4572572" cy="1625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0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不以牺牲用户体验为代价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defTabSz="457200">
              <a:defRPr sz="30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风险识别速度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defTabSz="457200">
              <a:defRPr sz="30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眨眼时间的</a:t>
            </a:r>
            <a:r>
              <a:rPr>
                <a:latin typeface="Arial"/>
                <a:ea typeface="Arial"/>
                <a:cs typeface="Arial"/>
                <a:sym typeface="Arial"/>
              </a:rPr>
              <a:t>1/10</a:t>
            </a:r>
          </a:p>
        </p:txBody>
      </p:sp>
      <p:sp>
        <p:nvSpPr>
          <p:cNvPr id="183" name="体验更佳"/>
          <p:cNvSpPr txBox="1"/>
          <p:nvPr/>
        </p:nvSpPr>
        <p:spPr>
          <a:xfrm>
            <a:off x="30033100" y="5793646"/>
            <a:ext cx="1864078" cy="65757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6688" tIns="36688" rIns="36688" bIns="36688" anchor="ctr">
            <a:spAutoFit/>
          </a:bodyPr>
          <a:lstStyle>
            <a:lvl1pPr algn="l" defTabSz="457200">
              <a:defRPr sz="35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体验更佳</a:t>
            </a:r>
          </a:p>
        </p:txBody>
      </p:sp>
      <p:pic>
        <p:nvPicPr>
          <p:cNvPr id="184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45477" y="5063288"/>
            <a:ext cx="458079" cy="542164"/>
          </a:xfrm>
          <a:prstGeom prst="rect">
            <a:avLst/>
          </a:prstGeom>
          <a:ln w="3175">
            <a:miter lim="400000"/>
          </a:ln>
        </p:spPr>
      </p:pic>
      <p:pic>
        <p:nvPicPr>
          <p:cNvPr id="185" name="pasted-image.pdf" descr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701298" y="5115129"/>
            <a:ext cx="545680" cy="542164"/>
          </a:xfrm>
          <a:prstGeom prst="rect">
            <a:avLst/>
          </a:prstGeom>
          <a:ln w="3175">
            <a:miter lim="400000"/>
          </a:ln>
        </p:spPr>
      </p:pic>
      <p:sp>
        <p:nvSpPr>
          <p:cNvPr id="186" name="从密码时代静态单一的安全到动态立体的安全"/>
          <p:cNvSpPr txBox="1"/>
          <p:nvPr/>
        </p:nvSpPr>
        <p:spPr>
          <a:xfrm>
            <a:off x="20477775" y="7717810"/>
            <a:ext cx="10365979" cy="685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35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从密码时代静态单一的安全到动态立体的安全</a:t>
            </a:r>
          </a:p>
        </p:txBody>
      </p:sp>
    </p:spTree>
    <p:extLst>
      <p:ext uri="{BB962C8B-B14F-4D97-AF65-F5344CB8AC3E}">
        <p14:creationId xmlns:p14="http://schemas.microsoft.com/office/powerpoint/2010/main" val="11006736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从“各管一段”变“生态联动、社会共治”"/>
          <p:cNvSpPr txBox="1"/>
          <p:nvPr/>
        </p:nvSpPr>
        <p:spPr>
          <a:xfrm>
            <a:off x="22147316" y="3524034"/>
            <a:ext cx="7284045" cy="7181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8000" b="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sz="4000" dirty="0"/>
              <a:t>从</a:t>
            </a:r>
            <a:r>
              <a:rPr sz="4000" dirty="0" smtClean="0"/>
              <a:t>“</a:t>
            </a:r>
            <a:r>
              <a:rPr lang="zh-CN" altLang="en-US" sz="4000" dirty="0" smtClean="0"/>
              <a:t>单维治理</a:t>
            </a:r>
            <a:r>
              <a:rPr sz="4000" dirty="0" smtClean="0"/>
              <a:t>”</a:t>
            </a:r>
            <a:r>
              <a:rPr sz="4000" dirty="0" err="1"/>
              <a:t>变“</a:t>
            </a:r>
            <a:r>
              <a:rPr sz="4000" dirty="0" err="1" smtClean="0"/>
              <a:t>生态联动</a:t>
            </a:r>
            <a:r>
              <a:rPr sz="4000" dirty="0" smtClean="0"/>
              <a:t>”</a:t>
            </a:r>
            <a:endParaRPr sz="4000" dirty="0"/>
          </a:p>
        </p:txBody>
      </p:sp>
      <p:sp>
        <p:nvSpPr>
          <p:cNvPr id="190" name="在安全问题上，同行不是冤家。横向联合，打破信息孤岛。纵向上，手机厂商、芯片厂商、安全厂商、运营商、银行等产业链各方携手共建。蚂蚁金服发起的互联网金融身份认证联盟（IFAA）成立两年，已拥有110家成员。"/>
          <p:cNvSpPr txBox="1"/>
          <p:nvPr/>
        </p:nvSpPr>
        <p:spPr>
          <a:xfrm>
            <a:off x="11545355" y="5220870"/>
            <a:ext cx="6166912" cy="13952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defRPr b="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2800" dirty="0" smtClean="0"/>
              <a:t>在支付清算协会支持下，蚂蚁金服和财付通、百度金融、京东金融等共同发起了“金融风险信息共享联盟”。</a:t>
            </a:r>
            <a:endParaRPr sz="2800" dirty="0"/>
          </a:p>
        </p:txBody>
      </p:sp>
      <p:sp>
        <p:nvSpPr>
          <p:cNvPr id="191" name="圆形"/>
          <p:cNvSpPr/>
          <p:nvPr/>
        </p:nvSpPr>
        <p:spPr>
          <a:xfrm>
            <a:off x="8770807" y="4749767"/>
            <a:ext cx="2337462" cy="2337462"/>
          </a:xfrm>
          <a:prstGeom prst="ellipse">
            <a:avLst/>
          </a:prstGeom>
          <a:ln w="38100">
            <a:solidFill>
              <a:srgbClr val="00A0E9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60000"/>
              </a:lnSpc>
              <a:defRPr sz="25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192" name="行业各方"/>
          <p:cNvSpPr txBox="1"/>
          <p:nvPr/>
        </p:nvSpPr>
        <p:spPr>
          <a:xfrm>
            <a:off x="8965187" y="5575597"/>
            <a:ext cx="1948702" cy="685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行业各方</a:t>
            </a:r>
          </a:p>
        </p:txBody>
      </p:sp>
      <p:sp>
        <p:nvSpPr>
          <p:cNvPr id="193" name="借智科研院校，共建安全研究院，参与前沿研究，培养安全人才。蚂蚁金服与同济大学共同研发的风控技术获得国家科技进步二等奖。"/>
          <p:cNvSpPr txBox="1"/>
          <p:nvPr/>
        </p:nvSpPr>
        <p:spPr>
          <a:xfrm>
            <a:off x="23263222" y="5005428"/>
            <a:ext cx="8266644" cy="18261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defRPr b="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sz="2800" dirty="0" err="1"/>
              <a:t>借智科研院校</a:t>
            </a:r>
            <a:r>
              <a:rPr sz="2800" dirty="0" err="1" smtClean="0"/>
              <a:t>，参与前沿</a:t>
            </a:r>
            <a:r>
              <a:rPr lang="zh-CN" altLang="en-US" sz="2800" dirty="0" smtClean="0"/>
              <a:t>安全问题</a:t>
            </a:r>
            <a:r>
              <a:rPr sz="2800" dirty="0" err="1" smtClean="0"/>
              <a:t>研究</a:t>
            </a:r>
            <a:r>
              <a:rPr sz="2800" dirty="0" err="1"/>
              <a:t>，培养安全人才</a:t>
            </a:r>
            <a:r>
              <a:rPr sz="2800" dirty="0" smtClean="0"/>
              <a:t>。</a:t>
            </a:r>
            <a:r>
              <a:rPr lang="zh-CN" altLang="en-US" sz="2800" dirty="0" smtClean="0"/>
              <a:t>比如，</a:t>
            </a:r>
            <a:r>
              <a:rPr sz="2800" dirty="0" err="1" smtClean="0"/>
              <a:t>蚂蚁与同济大学共同研发的风控技术获得国家科技进步二等奖</a:t>
            </a:r>
            <a:r>
              <a:rPr lang="zh-CN" altLang="en-US" sz="2800" dirty="0" smtClean="0"/>
              <a:t>；蚂蚁与清华大学成立联合实验室展开金融安全研究。</a:t>
            </a:r>
            <a:endParaRPr sz="2800" dirty="0"/>
          </a:p>
        </p:txBody>
      </p:sp>
      <p:sp>
        <p:nvSpPr>
          <p:cNvPr id="194" name="圆形"/>
          <p:cNvSpPr/>
          <p:nvPr/>
        </p:nvSpPr>
        <p:spPr>
          <a:xfrm>
            <a:off x="20488674" y="4749767"/>
            <a:ext cx="2337462" cy="2337462"/>
          </a:xfrm>
          <a:prstGeom prst="ellipse">
            <a:avLst/>
          </a:prstGeom>
          <a:ln w="38100">
            <a:solidFill>
              <a:srgbClr val="00A0E9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60000"/>
              </a:lnSpc>
              <a:defRPr sz="25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195" name="科研院校"/>
          <p:cNvSpPr txBox="1"/>
          <p:nvPr/>
        </p:nvSpPr>
        <p:spPr>
          <a:xfrm>
            <a:off x="20683053" y="5575597"/>
            <a:ext cx="1948702" cy="685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科研院校</a:t>
            </a:r>
          </a:p>
        </p:txBody>
      </p:sp>
      <p:sp>
        <p:nvSpPr>
          <p:cNvPr id="196" name="和执法机关深度合作，从主动协助、主动推送，到运用自身技术、数据能力，帮助执法机关从“传统打击”向“数字打击”升级，共同抗击新金融领域的犯罪。"/>
          <p:cNvSpPr txBox="1"/>
          <p:nvPr/>
        </p:nvSpPr>
        <p:spPr>
          <a:xfrm>
            <a:off x="36369623" y="5544035"/>
            <a:ext cx="5557309" cy="9643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defRPr b="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2800" dirty="0" err="1"/>
              <a:t>配合</a:t>
            </a:r>
            <a:r>
              <a:rPr sz="2800" dirty="0" err="1" smtClean="0"/>
              <a:t>执法</a:t>
            </a:r>
            <a:r>
              <a:rPr lang="zh-CN" altLang="en-US" sz="2800" dirty="0" smtClean="0"/>
              <a:t>部门</a:t>
            </a:r>
            <a:r>
              <a:rPr sz="2800" dirty="0" smtClean="0"/>
              <a:t>，</a:t>
            </a:r>
            <a:r>
              <a:rPr sz="2800" dirty="0" err="1" smtClean="0"/>
              <a:t>从</a:t>
            </a:r>
            <a:r>
              <a:rPr sz="2800" dirty="0" err="1"/>
              <a:t>“传统打击”向“数字打击”</a:t>
            </a:r>
            <a:r>
              <a:rPr sz="2800" dirty="0" err="1" smtClean="0"/>
              <a:t>升级</a:t>
            </a:r>
            <a:r>
              <a:rPr sz="2800" dirty="0" smtClean="0"/>
              <a:t>。</a:t>
            </a:r>
            <a:endParaRPr sz="2800" dirty="0"/>
          </a:p>
        </p:txBody>
      </p:sp>
      <p:sp>
        <p:nvSpPr>
          <p:cNvPr id="197" name="圆形"/>
          <p:cNvSpPr/>
          <p:nvPr/>
        </p:nvSpPr>
        <p:spPr>
          <a:xfrm>
            <a:off x="33595074" y="4749767"/>
            <a:ext cx="2337461" cy="2337462"/>
          </a:xfrm>
          <a:prstGeom prst="ellipse">
            <a:avLst/>
          </a:prstGeom>
          <a:ln w="38100">
            <a:solidFill>
              <a:srgbClr val="00A0E9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60000"/>
              </a:lnSpc>
              <a:defRPr sz="25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198" name="执法机关"/>
          <p:cNvSpPr txBox="1"/>
          <p:nvPr/>
        </p:nvSpPr>
        <p:spPr>
          <a:xfrm>
            <a:off x="33789456" y="5597897"/>
            <a:ext cx="1948702" cy="641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350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 err="1" smtClean="0"/>
              <a:t>执法</a:t>
            </a:r>
            <a:r>
              <a:rPr lang="zh-CN" altLang="en-US" dirty="0" smtClean="0"/>
              <a:t>部门</a:t>
            </a:r>
            <a:endParaRPr dirty="0"/>
          </a:p>
        </p:txBody>
      </p:sp>
      <p:sp>
        <p:nvSpPr>
          <p:cNvPr id="12" name="2.生态共建是新安全的实现路径"/>
          <p:cNvSpPr txBox="1"/>
          <p:nvPr/>
        </p:nvSpPr>
        <p:spPr>
          <a:xfrm>
            <a:off x="22892732" y="2098627"/>
            <a:ext cx="5132815" cy="13336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8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/>
              <a:t>2.</a:t>
            </a:r>
            <a:r>
              <a:rPr dirty="0" smtClean="0"/>
              <a:t>生态共建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蚁盾"/>
          <p:cNvSpPr txBox="1"/>
          <p:nvPr/>
        </p:nvSpPr>
        <p:spPr>
          <a:xfrm>
            <a:off x="24652365" y="3989173"/>
            <a:ext cx="1746098" cy="609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90000"/>
              </a:lnSpc>
              <a:defRPr sz="3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蚁盾</a:t>
            </a:r>
          </a:p>
        </p:txBody>
      </p:sp>
      <p:sp>
        <p:nvSpPr>
          <p:cNvPr id="228" name="圆形"/>
          <p:cNvSpPr/>
          <p:nvPr/>
        </p:nvSpPr>
        <p:spPr>
          <a:xfrm>
            <a:off x="19263889" y="3155007"/>
            <a:ext cx="2277932" cy="2277933"/>
          </a:xfrm>
          <a:prstGeom prst="ellipse">
            <a:avLst/>
          </a:prstGeom>
          <a:ln w="50800">
            <a:solidFill>
              <a:srgbClr val="00A0E9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60000"/>
              </a:lnSpc>
              <a:defRPr sz="25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229" name="圆形"/>
          <p:cNvSpPr/>
          <p:nvPr/>
        </p:nvSpPr>
        <p:spPr>
          <a:xfrm>
            <a:off x="24396706" y="3155007"/>
            <a:ext cx="2277933" cy="2277933"/>
          </a:xfrm>
          <a:prstGeom prst="ellipse">
            <a:avLst/>
          </a:prstGeom>
          <a:ln w="50800">
            <a:solidFill>
              <a:srgbClr val="00A0E9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60000"/>
              </a:lnSpc>
              <a:defRPr sz="25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230" name="圆形"/>
          <p:cNvSpPr/>
          <p:nvPr/>
        </p:nvSpPr>
        <p:spPr>
          <a:xfrm>
            <a:off x="29676831" y="3155007"/>
            <a:ext cx="2277933" cy="2277933"/>
          </a:xfrm>
          <a:prstGeom prst="ellipse">
            <a:avLst/>
          </a:prstGeom>
          <a:ln w="50800">
            <a:solidFill>
              <a:srgbClr val="00A0E9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lnSpc>
                <a:spcPct val="60000"/>
              </a:lnSpc>
              <a:defRPr sz="2500">
                <a:latin typeface="Microsoft YaHei"/>
                <a:ea typeface="Microsoft YaHei"/>
                <a:cs typeface="Microsoft YaHei"/>
                <a:sym typeface="Microsoft YaHei"/>
              </a:defRPr>
            </a:pPr>
            <a:endParaRPr/>
          </a:p>
        </p:txBody>
      </p:sp>
      <p:sp>
        <p:nvSpPr>
          <p:cNvPr id="231" name="安全…"/>
          <p:cNvSpPr txBox="1"/>
          <p:nvPr/>
        </p:nvSpPr>
        <p:spPr>
          <a:xfrm>
            <a:off x="19333781" y="3563050"/>
            <a:ext cx="2138148" cy="12878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 defTabSz="457200">
              <a:lnSpc>
                <a:spcPct val="90000"/>
              </a:lnSpc>
              <a:defRPr sz="3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安全</a:t>
            </a:r>
          </a:p>
          <a:p>
            <a:pPr defTabSz="457200">
              <a:lnSpc>
                <a:spcPct val="90000"/>
              </a:lnSpc>
              <a:defRPr sz="3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服务平台 </a:t>
            </a:r>
          </a:p>
        </p:txBody>
      </p:sp>
      <p:sp>
        <p:nvSpPr>
          <p:cNvPr id="232" name="降低安全门槛…"/>
          <p:cNvSpPr txBox="1"/>
          <p:nvPr/>
        </p:nvSpPr>
        <p:spPr>
          <a:xfrm>
            <a:off x="18290557" y="5616661"/>
            <a:ext cx="4224594" cy="939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25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降低安全门槛</a:t>
            </a:r>
          </a:p>
          <a:p>
            <a:pPr defTabSz="457200">
              <a:defRPr sz="25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解决千万中小商户安全痛点</a:t>
            </a:r>
          </a:p>
        </p:txBody>
      </p:sp>
      <p:sp>
        <p:nvSpPr>
          <p:cNvPr id="233" name="刺猬"/>
          <p:cNvSpPr txBox="1"/>
          <p:nvPr/>
        </p:nvSpPr>
        <p:spPr>
          <a:xfrm>
            <a:off x="29942748" y="3989173"/>
            <a:ext cx="1746099" cy="609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90000"/>
              </a:lnSpc>
              <a:defRPr sz="3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刺猬</a:t>
            </a:r>
          </a:p>
        </p:txBody>
      </p:sp>
      <p:sp>
        <p:nvSpPr>
          <p:cNvPr id="234" name="为金融机构和商户提供…"/>
          <p:cNvSpPr txBox="1"/>
          <p:nvPr/>
        </p:nvSpPr>
        <p:spPr>
          <a:xfrm>
            <a:off x="23197420" y="5619205"/>
            <a:ext cx="4655897" cy="939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25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为金融机构和商户提供</a:t>
            </a:r>
          </a:p>
          <a:p>
            <a:pPr defTabSz="457200">
              <a:defRPr sz="25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反黄牛、反作弊、反欺诈服务</a:t>
            </a:r>
          </a:p>
        </p:txBody>
      </p:sp>
      <p:sp>
        <p:nvSpPr>
          <p:cNvPr id="235" name="帮助执法部门打击…"/>
          <p:cNvSpPr txBox="1"/>
          <p:nvPr/>
        </p:nvSpPr>
        <p:spPr>
          <a:xfrm>
            <a:off x="29299557" y="5616661"/>
            <a:ext cx="3032481" cy="939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defRPr sz="25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帮助执法部门打击</a:t>
            </a:r>
          </a:p>
          <a:p>
            <a:pPr defTabSz="457200">
              <a:defRPr sz="25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伪基站等网络灰黑产</a:t>
            </a:r>
          </a:p>
        </p:txBody>
      </p:sp>
      <p:sp>
        <p:nvSpPr>
          <p:cNvPr id="236" name="反黄牛、反欺诈、反作弊、身份核实、…"/>
          <p:cNvSpPr txBox="1"/>
          <p:nvPr/>
        </p:nvSpPr>
        <p:spPr>
          <a:xfrm>
            <a:off x="20357528" y="7689664"/>
            <a:ext cx="10433652" cy="84125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20000"/>
              </a:lnSpc>
              <a:defRPr sz="4000">
                <a:solidFill>
                  <a:srgbClr val="00A0E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 err="1">
                <a:solidFill>
                  <a:srgbClr val="00B0F0"/>
                </a:solidFill>
              </a:rPr>
              <a:t>反黄牛、反欺诈、反作弊</a:t>
            </a:r>
            <a:r>
              <a:rPr dirty="0" smtClean="0">
                <a:solidFill>
                  <a:srgbClr val="00B0F0"/>
                </a:solidFill>
              </a:rPr>
              <a:t>、</a:t>
            </a:r>
            <a:r>
              <a:rPr lang="zh-CN" altLang="en-US" dirty="0" smtClean="0">
                <a:solidFill>
                  <a:srgbClr val="00B0F0"/>
                </a:solidFill>
              </a:rPr>
              <a:t>反盗用</a:t>
            </a:r>
            <a:r>
              <a:rPr dirty="0" smtClean="0">
                <a:solidFill>
                  <a:srgbClr val="00B0F0"/>
                </a:solidFill>
              </a:rPr>
              <a:t>、</a:t>
            </a:r>
            <a:r>
              <a:rPr baseline="27500" dirty="0" smtClean="0">
                <a:solidFill>
                  <a:srgbClr val="00B0F0"/>
                </a:solidFill>
              </a:rPr>
              <a:t>…</a:t>
            </a:r>
            <a:endParaRPr baseline="27500" dirty="0">
              <a:solidFill>
                <a:srgbClr val="00B0F0"/>
              </a:solidFill>
            </a:endParaRPr>
          </a:p>
        </p:txBody>
      </p:sp>
      <p:sp>
        <p:nvSpPr>
          <p:cNvPr id="240" name="连接线"/>
          <p:cNvSpPr/>
          <p:nvPr/>
        </p:nvSpPr>
        <p:spPr>
          <a:xfrm>
            <a:off x="20405692" y="6744527"/>
            <a:ext cx="10312170" cy="520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9" extrusionOk="0">
                <a:moveTo>
                  <a:pt x="21600" y="3026"/>
                </a:moveTo>
                <a:cubicBezTo>
                  <a:pt x="14372" y="21600"/>
                  <a:pt x="7172" y="20591"/>
                  <a:pt x="0" y="0"/>
                </a:cubicBezTo>
              </a:path>
            </a:pathLst>
          </a:custGeom>
          <a:ln w="25400">
            <a:solidFill>
              <a:srgbClr val="FDFFFF">
                <a:alpha val="50000"/>
              </a:srgbClr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238" name="线条"/>
          <p:cNvSpPr/>
          <p:nvPr/>
        </p:nvSpPr>
        <p:spPr>
          <a:xfrm flipV="1">
            <a:off x="25527000" y="7273839"/>
            <a:ext cx="0" cy="368301"/>
          </a:xfrm>
          <a:prstGeom prst="line">
            <a:avLst/>
          </a:prstGeom>
          <a:ln w="25400">
            <a:solidFill>
              <a:srgbClr val="FFFFFF">
                <a:alpha val="50000"/>
              </a:srgbClr>
            </a:solidFill>
            <a:custDash>
              <a:ds d="200000" sp="200000"/>
            </a:custDash>
            <a:miter lim="400000"/>
          </a:ln>
        </p:spPr>
        <p:txBody>
          <a:bodyPr lIns="36688" tIns="36688" rIns="36688" bIns="36688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9" name="圆角矩形"/>
          <p:cNvSpPr/>
          <p:nvPr/>
        </p:nvSpPr>
        <p:spPr>
          <a:xfrm>
            <a:off x="20640106" y="7700668"/>
            <a:ext cx="9843096" cy="998917"/>
          </a:xfrm>
          <a:prstGeom prst="roundRect">
            <a:avLst>
              <a:gd name="adj" fmla="val 19071"/>
            </a:avLst>
          </a:prstGeom>
          <a:ln w="25400">
            <a:solidFill>
              <a:srgbClr val="FFFFFF">
                <a:alpha val="50000"/>
              </a:srgbClr>
            </a:solidFill>
            <a:custDash>
              <a:ds d="200000" sp="200000"/>
            </a:custDash>
            <a:miter lim="400000"/>
          </a:ln>
        </p:spPr>
        <p:txBody>
          <a:bodyPr lIns="36688" tIns="36688" rIns="36688" bIns="36688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00B0F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230834" y="1552005"/>
            <a:ext cx="22589067" cy="90508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688" tIns="36688" rIns="36688" bIns="36688" numCol="1" spcCol="38100" rtlCol="0" anchor="ctr">
            <a:spAutoFit/>
          </a:bodyPr>
          <a:lstStyle/>
          <a:p>
            <a:pPr marL="0" marR="0" indent="0" algn="ctr" defTabSz="59619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4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蚂蚁金服</a:t>
            </a:r>
            <a:r>
              <a:rPr kumimoji="0" lang="zh-CN" altLang="en-US" sz="5400" b="1" i="0" u="none" strike="noStrike" cap="none" spc="0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已经开放输出</a:t>
            </a:r>
            <a:r>
              <a:rPr kumimoji="0" lang="zh-CN" altLang="en-US" sz="54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安全技术和能力</a:t>
            </a:r>
            <a:endParaRPr kumimoji="0" lang="zh-CN" altLang="en-US" sz="5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106721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700000" y="4295170"/>
            <a:ext cx="25400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lnSpc>
                <a:spcPct val="120000"/>
              </a:lnSpc>
              <a:defRPr sz="40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lang="zh-CN" altLang="en-US" sz="8000" dirty="0" smtClean="0"/>
              <a:t>我们将携手</a:t>
            </a:r>
            <a:r>
              <a:rPr lang="zh-CN" altLang="en-US" sz="8000" dirty="0" smtClean="0">
                <a:solidFill>
                  <a:srgbClr val="00B0F0"/>
                </a:solidFill>
              </a:rPr>
              <a:t>生态各方  </a:t>
            </a:r>
            <a:r>
              <a:rPr lang="zh-CN" altLang="en-US" sz="8000" dirty="0" smtClean="0"/>
              <a:t>创造</a:t>
            </a:r>
            <a:r>
              <a:rPr lang="zh-CN" altLang="en-US" sz="8000" dirty="0" smtClean="0">
                <a:solidFill>
                  <a:srgbClr val="00B0F0"/>
                </a:solidFill>
              </a:rPr>
              <a:t>更安全的数字金融环境</a:t>
            </a:r>
            <a:endParaRPr lang="zh-CN" altLang="en-US" sz="8000" dirty="0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105466" y="3170748"/>
            <a:ext cx="22589067" cy="99742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688" tIns="36688" rIns="36688" bIns="36688" numCol="1" spcCol="38100" rtlCol="0" anchor="ctr">
            <a:spAutoFit/>
          </a:bodyPr>
          <a:lstStyle/>
          <a:p>
            <a:pPr marL="0" marR="0" indent="0" algn="ctr" defTabSz="59619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60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未来，蚂蚁金服将有</a:t>
            </a:r>
            <a:r>
              <a:rPr kumimoji="0" lang="zh-CN" altLang="en-US" sz="6000" b="1" i="0" u="none" strike="noStrike" cap="none" spc="0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更多的安全技术和能力</a:t>
            </a:r>
            <a:r>
              <a:rPr kumimoji="0" lang="zh-CN" altLang="en-US" sz="60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开放出来</a:t>
            </a:r>
            <a:endParaRPr kumimoji="0" lang="zh-CN" altLang="en-US" sz="6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437555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3.责任感是新安全的驱动力"/>
          <p:cNvSpPr txBox="1"/>
          <p:nvPr/>
        </p:nvSpPr>
        <p:spPr>
          <a:xfrm>
            <a:off x="22892732" y="2098627"/>
            <a:ext cx="5132816" cy="13336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80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/>
              <a:t>3.</a:t>
            </a:r>
            <a:r>
              <a:rPr dirty="0" smtClean="0"/>
              <a:t>责任</a:t>
            </a:r>
            <a:r>
              <a:rPr lang="zh-CN" altLang="en-US" dirty="0" smtClean="0"/>
              <a:t>担当</a:t>
            </a:r>
            <a:endParaRPr dirty="0"/>
          </a:p>
        </p:txBody>
      </p:sp>
      <p:sp>
        <p:nvSpPr>
          <p:cNvPr id="201" name="世界上没有100%的安全…"/>
          <p:cNvSpPr txBox="1"/>
          <p:nvPr/>
        </p:nvSpPr>
        <p:spPr>
          <a:xfrm>
            <a:off x="18130691" y="4492671"/>
            <a:ext cx="14656899" cy="30572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20000"/>
              </a:lnSpc>
              <a:defRPr sz="40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/>
              <a:t>世界上</a:t>
            </a:r>
            <a:r>
              <a:rPr b="1" dirty="0">
                <a:solidFill>
                  <a:srgbClr val="00A0E9"/>
                </a:solidFill>
              </a:rPr>
              <a:t>没有100%</a:t>
            </a:r>
            <a:r>
              <a:rPr dirty="0"/>
              <a:t>的安全</a:t>
            </a:r>
          </a:p>
          <a:p>
            <a:pPr defTabSz="457200">
              <a:lnSpc>
                <a:spcPct val="120000"/>
              </a:lnSpc>
              <a:defRPr sz="40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 err="1"/>
              <a:t>再低的风险发生率，一旦发生，</a:t>
            </a:r>
            <a:r>
              <a:rPr dirty="0" err="1" smtClean="0"/>
              <a:t>对</a:t>
            </a:r>
            <a:r>
              <a:rPr lang="zh-CN" altLang="en-US" dirty="0" smtClean="0"/>
              <a:t>相关</a:t>
            </a:r>
            <a:r>
              <a:rPr dirty="0" smtClean="0"/>
              <a:t>用户来说就意味着</a:t>
            </a:r>
            <a:r>
              <a:rPr dirty="0"/>
              <a:t>100%</a:t>
            </a:r>
          </a:p>
          <a:p>
            <a:pPr defTabSz="457200">
              <a:lnSpc>
                <a:spcPct val="120000"/>
              </a:lnSpc>
              <a:defRPr sz="40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 err="1"/>
              <a:t>所以在安全问题上，最需要的是</a:t>
            </a:r>
            <a:endParaRPr dirty="0"/>
          </a:p>
          <a:p>
            <a:pPr defTabSz="457200">
              <a:lnSpc>
                <a:spcPct val="120000"/>
              </a:lnSpc>
              <a:defRPr sz="4000" b="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 dirty="0" err="1" smtClean="0"/>
              <a:t>一颗</a:t>
            </a:r>
            <a:r>
              <a:rPr lang="zh-CN" altLang="en-US" b="1" dirty="0" smtClean="0">
                <a:solidFill>
                  <a:srgbClr val="00A0E9"/>
                </a:solidFill>
              </a:rPr>
              <a:t>不负用户所托</a:t>
            </a:r>
            <a:r>
              <a:rPr b="1" dirty="0" err="1" smtClean="0">
                <a:solidFill>
                  <a:srgbClr val="00A0E9"/>
                </a:solidFill>
              </a:rPr>
              <a:t>的心</a:t>
            </a:r>
            <a:r>
              <a:rPr dirty="0" err="1"/>
              <a:t>，</a:t>
            </a:r>
            <a:r>
              <a:rPr dirty="0" err="1" smtClean="0"/>
              <a:t>一份</a:t>
            </a:r>
            <a:r>
              <a:rPr b="1" dirty="0" err="1" smtClean="0">
                <a:solidFill>
                  <a:srgbClr val="00A0E9"/>
                </a:solidFill>
              </a:rPr>
              <a:t>勇于</a:t>
            </a:r>
            <a:r>
              <a:rPr lang="zh-CN" altLang="en-US" b="1" dirty="0" smtClean="0">
                <a:solidFill>
                  <a:srgbClr val="00A0E9"/>
                </a:solidFill>
              </a:rPr>
              <a:t>承担</a:t>
            </a:r>
            <a:r>
              <a:rPr b="1" dirty="0" err="1" smtClean="0">
                <a:solidFill>
                  <a:srgbClr val="00A0E9"/>
                </a:solidFill>
              </a:rPr>
              <a:t>的责任感</a:t>
            </a:r>
            <a:endParaRPr b="1" dirty="0">
              <a:solidFill>
                <a:srgbClr val="00A0E9"/>
              </a:solidFill>
            </a:endParaRPr>
          </a:p>
        </p:txBody>
      </p:sp>
      <p:pic>
        <p:nvPicPr>
          <p:cNvPr id="4" name="Picture 6" descr="C:\Documents and Settings\fei.xufei\桌面\2011-04-08_1807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8331" y="7953642"/>
            <a:ext cx="3673669" cy="906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6688" tIns="36688" rIns="36688" bIns="36688" numCol="1" spcCol="38100" rtlCol="0" anchor="ctr">
        <a:spAutoFit/>
      </a:bodyPr>
      <a:lstStyle>
        <a:defPPr marL="0" marR="0" indent="0" algn="ctr" defTabSz="59619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6688" tIns="36688" rIns="36688" bIns="36688" numCol="1" spcCol="38100" rtlCol="0" anchor="ctr">
        <a:spAutoFit/>
      </a:bodyPr>
      <a:lstStyle>
        <a:defPPr marL="0" marR="0" indent="0" algn="ctr" defTabSz="59619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6688" tIns="36688" rIns="36688" bIns="36688" numCol="1" spcCol="38100" rtlCol="0" anchor="ctr">
        <a:spAutoFit/>
      </a:bodyPr>
      <a:lstStyle>
        <a:defPPr marL="0" marR="0" indent="0" algn="ctr" defTabSz="59619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6688" tIns="36688" rIns="36688" bIns="36688" numCol="1" spcCol="38100" rtlCol="0" anchor="ctr">
        <a:spAutoFit/>
      </a:bodyPr>
      <a:lstStyle>
        <a:defPPr marL="0" marR="0" indent="0" algn="ctr" defTabSz="59619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608</Words>
  <Application>Microsoft Office PowerPoint</Application>
  <PresentationFormat>自定义</PresentationFormat>
  <Paragraphs>94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Helvetica Neue</vt:lpstr>
      <vt:lpstr>Helvetica Neue Light</vt:lpstr>
      <vt:lpstr>Helvetica Neue Medium</vt:lpstr>
      <vt:lpstr>Microsoft YaHei</vt:lpstr>
      <vt:lpstr>Microsoft YaHei</vt:lpstr>
      <vt:lpstr>Arial</vt:lpstr>
      <vt:lpstr>Helvetica</vt:lpstr>
      <vt:lpstr>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庾信</dc:creator>
  <cp:lastModifiedBy>庾信</cp:lastModifiedBy>
  <cp:revision>146</cp:revision>
  <dcterms:modified xsi:type="dcterms:W3CDTF">2017-07-25T23:41:05Z</dcterms:modified>
</cp:coreProperties>
</file>