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93" r:id="rId3"/>
    <p:sldId id="299" r:id="rId4"/>
    <p:sldId id="296" r:id="rId5"/>
    <p:sldId id="291" r:id="rId6"/>
    <p:sldId id="265" r:id="rId7"/>
    <p:sldId id="288" r:id="rId8"/>
    <p:sldId id="289" r:id="rId9"/>
    <p:sldId id="282" r:id="rId10"/>
    <p:sldId id="290" r:id="rId11"/>
    <p:sldId id="263" r:id="rId12"/>
    <p:sldId id="297" r:id="rId13"/>
  </p:sldIdLst>
  <p:sldSz cx="14401800" cy="2808288"/>
  <p:notesSz cx="6858000" cy="9144000"/>
  <p:defaultTextStyle>
    <a:defPPr>
      <a:defRPr lang="zh-CN"/>
    </a:defPPr>
    <a:lvl1pPr marL="0" algn="l" defTabSz="1101090" rtl="0" eaLnBrk="1" latinLnBrk="0" hangingPunct="1">
      <a:defRPr sz="2100" kern="1200">
        <a:solidFill>
          <a:schemeClr val="tx1"/>
        </a:solidFill>
        <a:latin typeface="+mn-lt"/>
        <a:ea typeface="+mn-ea"/>
        <a:cs typeface="+mn-cs"/>
      </a:defRPr>
    </a:lvl1pPr>
    <a:lvl2pPr marL="550545" algn="l" defTabSz="1101090" rtl="0" eaLnBrk="1" latinLnBrk="0" hangingPunct="1">
      <a:defRPr sz="2100" kern="1200">
        <a:solidFill>
          <a:schemeClr val="tx1"/>
        </a:solidFill>
        <a:latin typeface="+mn-lt"/>
        <a:ea typeface="+mn-ea"/>
        <a:cs typeface="+mn-cs"/>
      </a:defRPr>
    </a:lvl2pPr>
    <a:lvl3pPr marL="1101090" algn="l" defTabSz="1101090" rtl="0" eaLnBrk="1" latinLnBrk="0" hangingPunct="1">
      <a:defRPr sz="2100" kern="1200">
        <a:solidFill>
          <a:schemeClr val="tx1"/>
        </a:solidFill>
        <a:latin typeface="+mn-lt"/>
        <a:ea typeface="+mn-ea"/>
        <a:cs typeface="+mn-cs"/>
      </a:defRPr>
    </a:lvl3pPr>
    <a:lvl4pPr marL="1652270" algn="l" defTabSz="1101090" rtl="0" eaLnBrk="1" latinLnBrk="0" hangingPunct="1">
      <a:defRPr sz="2100" kern="1200">
        <a:solidFill>
          <a:schemeClr val="tx1"/>
        </a:solidFill>
        <a:latin typeface="+mn-lt"/>
        <a:ea typeface="+mn-ea"/>
        <a:cs typeface="+mn-cs"/>
      </a:defRPr>
    </a:lvl4pPr>
    <a:lvl5pPr marL="2202815" algn="l" defTabSz="1101090" rtl="0" eaLnBrk="1" latinLnBrk="0" hangingPunct="1">
      <a:defRPr sz="2100" kern="1200">
        <a:solidFill>
          <a:schemeClr val="tx1"/>
        </a:solidFill>
        <a:latin typeface="+mn-lt"/>
        <a:ea typeface="+mn-ea"/>
        <a:cs typeface="+mn-cs"/>
      </a:defRPr>
    </a:lvl5pPr>
    <a:lvl6pPr marL="2753360" algn="l" defTabSz="1101090" rtl="0" eaLnBrk="1" latinLnBrk="0" hangingPunct="1">
      <a:defRPr sz="2100" kern="1200">
        <a:solidFill>
          <a:schemeClr val="tx1"/>
        </a:solidFill>
        <a:latin typeface="+mn-lt"/>
        <a:ea typeface="+mn-ea"/>
        <a:cs typeface="+mn-cs"/>
      </a:defRPr>
    </a:lvl6pPr>
    <a:lvl7pPr marL="3303905" algn="l" defTabSz="1101090" rtl="0" eaLnBrk="1" latinLnBrk="0" hangingPunct="1">
      <a:defRPr sz="2100" kern="1200">
        <a:solidFill>
          <a:schemeClr val="tx1"/>
        </a:solidFill>
        <a:latin typeface="+mn-lt"/>
        <a:ea typeface="+mn-ea"/>
        <a:cs typeface="+mn-cs"/>
      </a:defRPr>
    </a:lvl7pPr>
    <a:lvl8pPr marL="3855085" algn="l" defTabSz="1101090" rtl="0" eaLnBrk="1" latinLnBrk="0" hangingPunct="1">
      <a:defRPr sz="2100" kern="1200">
        <a:solidFill>
          <a:schemeClr val="tx1"/>
        </a:solidFill>
        <a:latin typeface="+mn-lt"/>
        <a:ea typeface="+mn-ea"/>
        <a:cs typeface="+mn-cs"/>
      </a:defRPr>
    </a:lvl8pPr>
    <a:lvl9pPr marL="4405630" algn="l" defTabSz="11010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84">
          <p15:clr>
            <a:srgbClr val="A4A3A4"/>
          </p15:clr>
        </p15:guide>
        <p15:guide id="2" pos="453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9FFF"/>
    <a:srgbClr val="FF1C11"/>
    <a:srgbClr val="2B31E2"/>
    <a:srgbClr val="F0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8" autoAdjust="0"/>
    <p:restoredTop sz="64034" autoAdjust="0"/>
  </p:normalViewPr>
  <p:slideViewPr>
    <p:cSldViewPr>
      <p:cViewPr>
        <p:scale>
          <a:sx n="150" d="100"/>
          <a:sy n="150" d="100"/>
        </p:scale>
        <p:origin x="-58" y="-58"/>
      </p:cViewPr>
      <p:guideLst>
        <p:guide orient="horz" pos="884"/>
        <p:guide pos="45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9" d="100"/>
          <a:sy n="59" d="100"/>
        </p:scale>
        <p:origin x="191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D7743A-494C-49A3-8137-EB1C1D056237}" type="datetimeFigureOut">
              <a:rPr lang="zh-CN" altLang="en-US" smtClean="0"/>
              <a:t>2017/7/25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AB4817-BC1B-47FC-8B9F-6783FAF2F4BA}" type="slidenum">
              <a:rPr lang="zh-CN" altLang="en-US" smtClean="0"/>
              <a:t>‹#›</a:t>
            </a:fld>
            <a:endParaRPr lang="zh-CN" altLang="en-US"/>
          </a:p>
        </p:txBody>
      </p:sp>
    </p:spTree>
    <p:extLst>
      <p:ext uri="{BB962C8B-B14F-4D97-AF65-F5344CB8AC3E}">
        <p14:creationId xmlns:p14="http://schemas.microsoft.com/office/powerpoint/2010/main" val="782442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66ADE-6499-4EA8-B437-7404A64A217B}" type="datetimeFigureOut">
              <a:rPr lang="zh-CN" altLang="en-US" smtClean="0"/>
              <a:t>2017/7/25</a:t>
            </a:fld>
            <a:endParaRPr lang="zh-CN" altLang="en-US"/>
          </a:p>
        </p:txBody>
      </p:sp>
      <p:sp>
        <p:nvSpPr>
          <p:cNvPr id="4" name="幻灯片图像占位符 3"/>
          <p:cNvSpPr>
            <a:spLocks noGrp="1" noRot="1" noChangeAspect="1"/>
          </p:cNvSpPr>
          <p:nvPr>
            <p:ph type="sldImg" idx="2"/>
          </p:nvPr>
        </p:nvSpPr>
        <p:spPr>
          <a:xfrm>
            <a:off x="-5362575" y="685800"/>
            <a:ext cx="175831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E58F16-2434-439F-B72A-C656EB2EC911}" type="slidenum">
              <a:rPr lang="zh-CN" altLang="en-US" smtClean="0"/>
              <a:t>‹#›</a:t>
            </a:fld>
            <a:endParaRPr lang="zh-CN" altLang="en-US"/>
          </a:p>
        </p:txBody>
      </p:sp>
    </p:spTree>
    <p:extLst>
      <p:ext uri="{BB962C8B-B14F-4D97-AF65-F5344CB8AC3E}">
        <p14:creationId xmlns:p14="http://schemas.microsoft.com/office/powerpoint/2010/main" val="343131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E58F16-2434-439F-B72A-C656EB2EC911}" type="slidenum">
              <a:rPr lang="zh-CN" altLang="en-US" smtClean="0"/>
              <a:t>2</a:t>
            </a:fld>
            <a:endParaRPr lang="zh-CN" altLang="en-US"/>
          </a:p>
        </p:txBody>
      </p:sp>
    </p:spTree>
    <p:extLst>
      <p:ext uri="{BB962C8B-B14F-4D97-AF65-F5344CB8AC3E}">
        <p14:creationId xmlns:p14="http://schemas.microsoft.com/office/powerpoint/2010/main" val="308090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E58F16-2434-439F-B72A-C656EB2EC911}" type="slidenum">
              <a:rPr lang="zh-CN" altLang="en-US" smtClean="0"/>
              <a:t>3</a:t>
            </a:fld>
            <a:endParaRPr lang="zh-CN" altLang="en-US"/>
          </a:p>
        </p:txBody>
      </p:sp>
    </p:spTree>
    <p:extLst>
      <p:ext uri="{BB962C8B-B14F-4D97-AF65-F5344CB8AC3E}">
        <p14:creationId xmlns:p14="http://schemas.microsoft.com/office/powerpoint/2010/main" val="308090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E58F16-2434-439F-B72A-C656EB2EC911}" type="slidenum">
              <a:rPr lang="zh-CN" altLang="en-US" smtClean="0"/>
              <a:t>4</a:t>
            </a:fld>
            <a:endParaRPr lang="zh-CN" altLang="en-US"/>
          </a:p>
        </p:txBody>
      </p:sp>
    </p:spTree>
    <p:extLst>
      <p:ext uri="{BB962C8B-B14F-4D97-AF65-F5344CB8AC3E}">
        <p14:creationId xmlns:p14="http://schemas.microsoft.com/office/powerpoint/2010/main" val="308090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E58F16-2434-439F-B72A-C656EB2EC911}" type="slidenum">
              <a:rPr lang="zh-CN" altLang="en-US" smtClean="0"/>
              <a:t>5</a:t>
            </a:fld>
            <a:endParaRPr lang="zh-CN" altLang="en-US"/>
          </a:p>
        </p:txBody>
      </p:sp>
    </p:spTree>
    <p:extLst>
      <p:ext uri="{BB962C8B-B14F-4D97-AF65-F5344CB8AC3E}">
        <p14:creationId xmlns:p14="http://schemas.microsoft.com/office/powerpoint/2010/main" val="670716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2575" y="685800"/>
            <a:ext cx="17583150" cy="3429000"/>
          </a:xfrm>
        </p:spPr>
      </p:sp>
      <p:sp>
        <p:nvSpPr>
          <p:cNvPr id="3" name="备注占位符 2"/>
          <p:cNvSpPr>
            <a:spLocks noGrp="1"/>
          </p:cNvSpPr>
          <p:nvPr>
            <p:ph type="body" idx="1"/>
          </p:nvPr>
        </p:nvSpPr>
        <p:spPr/>
        <p:txBody>
          <a:bodyPr/>
          <a:lstStyle/>
          <a:p>
            <a:r>
              <a:rPr lang="zh-CN" altLang="en-US" dirty="0" smtClean="0"/>
              <a:t>    大数据风控体系需要强大的风控引擎来支撑，阿里巴巴的风控引擎由：事件中心、计算引擎、规则平台、模型平台、决策平台、处置平台</a:t>
            </a:r>
            <a:r>
              <a:rPr lang="en-US" altLang="zh-CN" dirty="0" smtClean="0"/>
              <a:t>6</a:t>
            </a:r>
            <a:r>
              <a:rPr lang="zh-CN" altLang="en-US" dirty="0" smtClean="0"/>
              <a:t>大模块组成，具备百亿级数据的毫秒级处理能力，目前对接了阿里巴巴会员系统、商品系统、交易系统等所有核心系统，可以对用户在阿里巴巴平台上所有的行为进行</a:t>
            </a:r>
            <a:r>
              <a:rPr lang="en-US" altLang="zh-CN" dirty="0" smtClean="0"/>
              <a:t>7</a:t>
            </a:r>
            <a:r>
              <a:rPr lang="zh-CN" altLang="en-US" dirty="0" smtClean="0"/>
              <a:t>*</a:t>
            </a:r>
            <a:r>
              <a:rPr lang="en-US" altLang="zh-CN" dirty="0" smtClean="0"/>
              <a:t>24</a:t>
            </a:r>
            <a:r>
              <a:rPr lang="zh-CN" altLang="en-US" dirty="0" smtClean="0"/>
              <a:t>小时实时扫描分析，对有风险的行为进行及时响应，采取响应的风控措施，保障用户在阿里平台上的安全，同时保障商家及平台内的一切活动健康有序的开展；</a:t>
            </a:r>
            <a:endParaRPr lang="en-US" altLang="zh-CN" dirty="0" smtClean="0"/>
          </a:p>
          <a:p>
            <a:endParaRPr lang="en-US" altLang="zh-CN" dirty="0" smtClean="0"/>
          </a:p>
          <a:p>
            <a:r>
              <a:rPr lang="zh-CN" altLang="en-US" dirty="0" smtClean="0"/>
              <a:t>    目前运行在阿里安全风控平台上的规则和模型共计</a:t>
            </a:r>
            <a:r>
              <a:rPr lang="en-US" altLang="zh-CN" dirty="0" smtClean="0"/>
              <a:t>1.2</a:t>
            </a:r>
            <a:r>
              <a:rPr lang="zh-CN" altLang="en-US" dirty="0" smtClean="0"/>
              <a:t>万</a:t>
            </a:r>
            <a:r>
              <a:rPr lang="en-US" altLang="zh-CN" dirty="0" smtClean="0"/>
              <a:t>+,</a:t>
            </a:r>
            <a:r>
              <a:rPr lang="zh-CN" altLang="en-US" dirty="0" smtClean="0"/>
              <a:t>每天对业务风险扫码超过</a:t>
            </a:r>
            <a:r>
              <a:rPr lang="en-US" altLang="zh-CN" dirty="0" smtClean="0"/>
              <a:t>300</a:t>
            </a:r>
            <a:r>
              <a:rPr lang="zh-CN" altLang="en-US" dirty="0" smtClean="0"/>
              <a:t>亿次，识别并拦截的风险请求超过千万，为阿里平台的安全提供强有力保障的同时，阿里的风控引擎通过安全云服务向阿里生态合作伙伴提供完整的风险解决方案，帮助生态伙伴共建安全防御体系；</a:t>
            </a:r>
            <a:endParaRPr lang="zh-CN" altLang="en-US" dirty="0"/>
          </a:p>
        </p:txBody>
      </p:sp>
      <p:sp>
        <p:nvSpPr>
          <p:cNvPr id="4" name="灯片编号占位符 3"/>
          <p:cNvSpPr>
            <a:spLocks noGrp="1"/>
          </p:cNvSpPr>
          <p:nvPr>
            <p:ph type="sldNum" sz="quarter" idx="10"/>
          </p:nvPr>
        </p:nvSpPr>
        <p:spPr/>
        <p:txBody>
          <a:bodyPr/>
          <a:lstStyle/>
          <a:p>
            <a:fld id="{298BA3E8-04D0-482A-842B-D2E551459FA3}" type="slidenum">
              <a:rPr lang="zh-CN" altLang="en-US" smtClean="0"/>
              <a:t>6</a:t>
            </a:fld>
            <a:endParaRPr lang="zh-CN" altLang="en-US"/>
          </a:p>
        </p:txBody>
      </p:sp>
    </p:spTree>
    <p:extLst>
      <p:ext uri="{BB962C8B-B14F-4D97-AF65-F5344CB8AC3E}">
        <p14:creationId xmlns:p14="http://schemas.microsoft.com/office/powerpoint/2010/main" val="2159911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2575" y="685800"/>
            <a:ext cx="17583150" cy="3429000"/>
          </a:xfrm>
        </p:spPr>
      </p:sp>
      <p:sp>
        <p:nvSpPr>
          <p:cNvPr id="3" name="备注占位符 2"/>
          <p:cNvSpPr>
            <a:spLocks noGrp="1"/>
          </p:cNvSpPr>
          <p:nvPr>
            <p:ph type="body" idx="1"/>
          </p:nvPr>
        </p:nvSpPr>
        <p:spPr/>
        <p:txBody>
          <a:bodyPr/>
          <a:lstStyle/>
          <a:p>
            <a:r>
              <a:rPr lang="zh-CN" altLang="zh-CN" sz="1200" dirty="0" smtClean="0">
                <a:effectLst/>
                <a:latin typeface="+mj-lt"/>
                <a:ea typeface="+mj-ea"/>
                <a:cs typeface="+mj-cs"/>
                <a:sym typeface="Calibri"/>
              </a:rPr>
              <a:t>钱盾反诈平台，是国务院打击电信网络新型违法犯罪部际联席会，委托阿里巴巴技术支持研发的全民参与的反诈系统，</a:t>
            </a:r>
            <a:r>
              <a:rPr lang="en-US" altLang="zh-CN" sz="1200" dirty="0" smtClean="0">
                <a:effectLst/>
                <a:latin typeface="+mj-lt"/>
                <a:ea typeface="+mj-ea"/>
                <a:cs typeface="+mj-cs"/>
                <a:sym typeface="Calibri"/>
              </a:rPr>
              <a:t>“</a:t>
            </a:r>
            <a:r>
              <a:rPr lang="zh-CN" altLang="zh-CN" sz="1200" dirty="0" smtClean="0">
                <a:effectLst/>
                <a:latin typeface="+mj-lt"/>
                <a:ea typeface="+mj-ea"/>
                <a:cs typeface="+mj-cs"/>
                <a:sym typeface="Calibri"/>
              </a:rPr>
              <a:t>钱盾</a:t>
            </a:r>
            <a:r>
              <a:rPr lang="en-US" altLang="zh-CN" sz="1200" dirty="0" smtClean="0">
                <a:effectLst/>
                <a:latin typeface="+mj-lt"/>
                <a:ea typeface="+mj-ea"/>
                <a:cs typeface="+mj-cs"/>
                <a:sym typeface="Calibri"/>
              </a:rPr>
              <a:t>”</a:t>
            </a:r>
            <a:r>
              <a:rPr lang="zh-CN" altLang="zh-CN" sz="1200" dirty="0" smtClean="0">
                <a:effectLst/>
                <a:latin typeface="+mj-lt"/>
                <a:ea typeface="+mj-ea"/>
                <a:cs typeface="+mj-cs"/>
                <a:sym typeface="Calibri"/>
              </a:rPr>
              <a:t>系统从事前、事中、事后全链路防控入手，开启了</a:t>
            </a:r>
            <a:r>
              <a:rPr lang="en-US" altLang="zh-CN" sz="1200" dirty="0" smtClean="0">
                <a:effectLst/>
                <a:latin typeface="+mj-lt"/>
                <a:ea typeface="+mj-ea"/>
                <a:cs typeface="+mj-cs"/>
                <a:sym typeface="Calibri"/>
              </a:rPr>
              <a:t>“</a:t>
            </a:r>
            <a:r>
              <a:rPr lang="zh-CN" altLang="zh-CN" sz="1200" dirty="0" smtClean="0">
                <a:effectLst/>
                <a:latin typeface="+mj-lt"/>
                <a:ea typeface="+mj-ea"/>
                <a:cs typeface="+mj-cs"/>
                <a:sym typeface="Calibri"/>
              </a:rPr>
              <a:t>互联网</a:t>
            </a:r>
            <a:r>
              <a:rPr lang="en-US" altLang="zh-CN" sz="1200" dirty="0" smtClean="0">
                <a:effectLst/>
                <a:latin typeface="+mj-lt"/>
                <a:ea typeface="+mj-ea"/>
                <a:cs typeface="+mj-cs"/>
                <a:sym typeface="Calibri"/>
              </a:rPr>
              <a:t>+</a:t>
            </a:r>
            <a:r>
              <a:rPr lang="zh-CN" altLang="zh-CN" sz="1200" dirty="0" smtClean="0">
                <a:effectLst/>
                <a:latin typeface="+mj-lt"/>
                <a:ea typeface="+mj-ea"/>
                <a:cs typeface="+mj-cs"/>
                <a:sym typeface="Calibri"/>
              </a:rPr>
              <a:t>警民合力反诈</a:t>
            </a:r>
            <a:r>
              <a:rPr lang="en-US" altLang="zh-CN" sz="1200" dirty="0" smtClean="0">
                <a:effectLst/>
                <a:latin typeface="+mj-lt"/>
                <a:ea typeface="+mj-ea"/>
                <a:cs typeface="+mj-cs"/>
                <a:sym typeface="Calibri"/>
              </a:rPr>
              <a:t>”</a:t>
            </a:r>
            <a:r>
              <a:rPr lang="zh-CN" altLang="zh-CN" sz="1200" dirty="0" smtClean="0">
                <a:effectLst/>
                <a:latin typeface="+mj-lt"/>
                <a:ea typeface="+mj-ea"/>
                <a:cs typeface="+mj-cs"/>
                <a:sym typeface="Calibri"/>
              </a:rPr>
              <a:t>的公益新模式，为保护老百姓的钱袋子，打造的全流程屏障。在各地降低发案率、提升破案率方面发挥了大数据技术能力。</a:t>
            </a:r>
            <a:endParaRPr lang="zh-CN" altLang="zh-CN" sz="1200" dirty="0">
              <a:effectLst/>
              <a:latin typeface="+mj-lt"/>
              <a:ea typeface="+mj-ea"/>
              <a:cs typeface="+mj-cs"/>
              <a:sym typeface="Calibri"/>
            </a:endParaRPr>
          </a:p>
        </p:txBody>
      </p:sp>
    </p:spTree>
    <p:extLst>
      <p:ext uri="{BB962C8B-B14F-4D97-AF65-F5344CB8AC3E}">
        <p14:creationId xmlns:p14="http://schemas.microsoft.com/office/powerpoint/2010/main" val="202602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effectLst/>
                <a:latin typeface="+mj-lt"/>
                <a:ea typeface="+mj-ea"/>
                <a:cs typeface="+mj-cs"/>
                <a:sym typeface="Calibri"/>
              </a:rPr>
              <a:t>团圆系统是基于钉钉而开发，全国各地一线打拐民警可以通过该平台即时商报儿童失踪信息，具有极高的权威性、真实性。</a:t>
            </a:r>
          </a:p>
          <a:p>
            <a:r>
              <a:rPr lang="zh-CN" altLang="zh-CN" sz="1200" dirty="0" smtClean="0">
                <a:effectLst/>
                <a:latin typeface="+mj-lt"/>
                <a:ea typeface="+mj-ea"/>
                <a:cs typeface="+mj-cs"/>
                <a:sym typeface="Calibri"/>
              </a:rPr>
              <a:t>这些未成年人失踪信息会以推送消息的形式，以</a:t>
            </a:r>
            <a:r>
              <a:rPr lang="en-US" altLang="zh-CN" sz="1200" dirty="0" smtClean="0">
                <a:effectLst/>
                <a:latin typeface="+mj-lt"/>
                <a:ea typeface="+mj-ea"/>
                <a:cs typeface="+mj-cs"/>
                <a:sym typeface="Calibri"/>
              </a:rPr>
              <a:t>1</a:t>
            </a:r>
            <a:r>
              <a:rPr lang="zh-CN" altLang="zh-CN" sz="1200" dirty="0" smtClean="0">
                <a:effectLst/>
                <a:latin typeface="+mj-lt"/>
                <a:ea typeface="+mj-ea"/>
                <a:cs typeface="+mj-cs"/>
                <a:sym typeface="Calibri"/>
              </a:rPr>
              <a:t>小时</a:t>
            </a:r>
            <a:r>
              <a:rPr lang="en-US" altLang="zh-CN" sz="1200" dirty="0" smtClean="0">
                <a:effectLst/>
                <a:latin typeface="+mj-lt"/>
                <a:ea typeface="+mj-ea"/>
                <a:cs typeface="+mj-cs"/>
                <a:sym typeface="Calibri"/>
              </a:rPr>
              <a:t>100</a:t>
            </a:r>
            <a:r>
              <a:rPr lang="zh-CN" altLang="zh-CN" sz="1200" dirty="0" smtClean="0">
                <a:effectLst/>
                <a:latin typeface="+mj-lt"/>
                <a:ea typeface="+mj-ea"/>
                <a:cs typeface="+mj-cs"/>
                <a:sym typeface="Calibri"/>
              </a:rPr>
              <a:t>公里，</a:t>
            </a:r>
            <a:r>
              <a:rPr lang="en-US" altLang="zh-CN" sz="1200" dirty="0" smtClean="0">
                <a:effectLst/>
                <a:latin typeface="+mj-lt"/>
                <a:ea typeface="+mj-ea"/>
                <a:cs typeface="+mj-cs"/>
                <a:sym typeface="Calibri"/>
              </a:rPr>
              <a:t>2</a:t>
            </a:r>
            <a:r>
              <a:rPr lang="zh-CN" altLang="zh-CN" sz="1200" dirty="0" smtClean="0">
                <a:effectLst/>
                <a:latin typeface="+mj-lt"/>
                <a:ea typeface="+mj-ea"/>
                <a:cs typeface="+mj-cs"/>
                <a:sym typeface="Calibri"/>
              </a:rPr>
              <a:t>小时</a:t>
            </a:r>
            <a:r>
              <a:rPr lang="en-US" altLang="zh-CN" sz="1200" dirty="0" smtClean="0">
                <a:effectLst/>
                <a:latin typeface="+mj-lt"/>
                <a:ea typeface="+mj-ea"/>
                <a:cs typeface="+mj-cs"/>
                <a:sym typeface="Calibri"/>
              </a:rPr>
              <a:t>200</a:t>
            </a:r>
            <a:r>
              <a:rPr lang="zh-CN" altLang="zh-CN" sz="1200" dirty="0" smtClean="0">
                <a:effectLst/>
                <a:latin typeface="+mj-lt"/>
                <a:ea typeface="+mj-ea"/>
                <a:cs typeface="+mj-cs"/>
                <a:sym typeface="Calibri"/>
              </a:rPr>
              <a:t>公里，</a:t>
            </a:r>
            <a:r>
              <a:rPr lang="en-US" altLang="zh-CN" sz="1200" dirty="0" smtClean="0">
                <a:effectLst/>
                <a:latin typeface="+mj-lt"/>
                <a:ea typeface="+mj-ea"/>
                <a:cs typeface="+mj-cs"/>
                <a:sym typeface="Calibri"/>
              </a:rPr>
              <a:t>3</a:t>
            </a:r>
            <a:r>
              <a:rPr lang="zh-CN" altLang="zh-CN" sz="1200" dirty="0" smtClean="0">
                <a:effectLst/>
                <a:latin typeface="+mj-lt"/>
                <a:ea typeface="+mj-ea"/>
                <a:cs typeface="+mj-cs"/>
                <a:sym typeface="Calibri"/>
              </a:rPr>
              <a:t>小时</a:t>
            </a:r>
            <a:r>
              <a:rPr lang="en-US" altLang="zh-CN" sz="1200" dirty="0" smtClean="0">
                <a:effectLst/>
                <a:latin typeface="+mj-lt"/>
                <a:ea typeface="+mj-ea"/>
                <a:cs typeface="+mj-cs"/>
                <a:sym typeface="Calibri"/>
              </a:rPr>
              <a:t>500</a:t>
            </a:r>
            <a:r>
              <a:rPr lang="zh-CN" altLang="zh-CN" sz="1200" dirty="0" smtClean="0">
                <a:effectLst/>
                <a:latin typeface="+mj-lt"/>
                <a:ea typeface="+mj-ea"/>
                <a:cs typeface="+mj-cs"/>
                <a:sym typeface="Calibri"/>
              </a:rPr>
              <a:t>公里的范围，向外推送。随着时间增加扩大推送半径，发动无数双眼睛、无数双耳朵，共同守护孩子的安全。</a:t>
            </a:r>
          </a:p>
          <a:p>
            <a:r>
              <a:rPr lang="en-US" altLang="zh-CN" sz="1200" dirty="0" smtClean="0">
                <a:effectLst/>
                <a:latin typeface="+mj-lt"/>
                <a:ea typeface="+mj-ea"/>
                <a:cs typeface="+mj-cs"/>
                <a:sym typeface="Calibri"/>
              </a:rPr>
              <a:t> </a:t>
            </a:r>
            <a:endParaRPr lang="zh-CN" altLang="zh-CN" sz="1200" dirty="0" smtClean="0">
              <a:effectLst/>
              <a:latin typeface="+mj-lt"/>
              <a:ea typeface="+mj-ea"/>
              <a:cs typeface="+mj-cs"/>
              <a:sym typeface="Calibri"/>
            </a:endParaRPr>
          </a:p>
          <a:p>
            <a:r>
              <a:rPr lang="zh-CN" altLang="zh-CN" sz="1200" dirty="0" smtClean="0">
                <a:effectLst/>
                <a:latin typeface="+mj-lt"/>
                <a:ea typeface="+mj-ea"/>
                <a:cs typeface="+mj-cs"/>
                <a:sym typeface="Calibri"/>
              </a:rPr>
              <a:t>我们根据</a:t>
            </a:r>
            <a:r>
              <a:rPr lang="en-US" altLang="zh-CN" sz="1200" dirty="0" smtClean="0">
                <a:effectLst/>
                <a:latin typeface="+mj-lt"/>
                <a:ea typeface="+mj-ea"/>
                <a:cs typeface="+mj-cs"/>
                <a:sym typeface="Calibri"/>
              </a:rPr>
              <a:t>5</a:t>
            </a:r>
            <a:r>
              <a:rPr lang="zh-CN" altLang="zh-CN" sz="1200" dirty="0" smtClean="0">
                <a:effectLst/>
                <a:latin typeface="+mj-lt"/>
                <a:ea typeface="+mj-ea"/>
                <a:cs typeface="+mj-cs"/>
                <a:sym typeface="Calibri"/>
              </a:rPr>
              <a:t>月</a:t>
            </a:r>
            <a:r>
              <a:rPr lang="en-US" altLang="zh-CN" sz="1200" dirty="0" smtClean="0">
                <a:effectLst/>
                <a:latin typeface="+mj-lt"/>
                <a:ea typeface="+mj-ea"/>
                <a:cs typeface="+mj-cs"/>
                <a:sym typeface="Calibri"/>
              </a:rPr>
              <a:t>17</a:t>
            </a:r>
            <a:r>
              <a:rPr lang="zh-CN" altLang="zh-CN" sz="1200" dirty="0" smtClean="0">
                <a:effectLst/>
                <a:latin typeface="+mj-lt"/>
                <a:ea typeface="+mj-ea"/>
                <a:cs typeface="+mj-cs"/>
                <a:sym typeface="Calibri"/>
              </a:rPr>
              <a:t>日的最新数据，团圆系统在一年时间内找回了</a:t>
            </a:r>
            <a:r>
              <a:rPr lang="en-US" altLang="zh-CN" sz="1200" dirty="0" smtClean="0">
                <a:effectLst/>
                <a:latin typeface="+mj-lt"/>
                <a:ea typeface="+mj-ea"/>
                <a:cs typeface="+mj-cs"/>
                <a:sym typeface="Calibri"/>
              </a:rPr>
              <a:t>1274</a:t>
            </a:r>
            <a:r>
              <a:rPr lang="zh-CN" altLang="zh-CN" sz="1200" dirty="0" smtClean="0">
                <a:effectLst/>
                <a:latin typeface="+mj-lt"/>
                <a:ea typeface="+mj-ea"/>
                <a:cs typeface="+mj-cs"/>
                <a:sym typeface="Calibri"/>
              </a:rPr>
              <a:t>名孩子，找回率达到</a:t>
            </a:r>
            <a:r>
              <a:rPr lang="en-US" altLang="zh-CN" sz="1200" dirty="0" smtClean="0">
                <a:effectLst/>
                <a:latin typeface="+mj-lt"/>
                <a:ea typeface="+mj-ea"/>
                <a:cs typeface="+mj-cs"/>
                <a:sym typeface="Calibri"/>
              </a:rPr>
              <a:t>96.74%</a:t>
            </a:r>
            <a:r>
              <a:rPr lang="zh-CN" altLang="zh-CN" sz="1200" dirty="0" smtClean="0">
                <a:effectLst/>
                <a:latin typeface="+mj-lt"/>
                <a:ea typeface="+mj-ea"/>
                <a:cs typeface="+mj-cs"/>
                <a:sym typeface="Calibri"/>
              </a:rPr>
              <a:t>， </a:t>
            </a:r>
          </a:p>
        </p:txBody>
      </p:sp>
    </p:spTree>
    <p:extLst>
      <p:ext uri="{BB962C8B-B14F-4D97-AF65-F5344CB8AC3E}">
        <p14:creationId xmlns:p14="http://schemas.microsoft.com/office/powerpoint/2010/main" val="2207016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E58F16-2434-439F-B72A-C656EB2EC911}" type="slidenum">
              <a:rPr lang="zh-CN" altLang="en-US" smtClean="0"/>
              <a:t>11</a:t>
            </a:fld>
            <a:endParaRPr lang="zh-CN" altLang="en-US"/>
          </a:p>
        </p:txBody>
      </p:sp>
    </p:spTree>
    <p:extLst>
      <p:ext uri="{BB962C8B-B14F-4D97-AF65-F5344CB8AC3E}">
        <p14:creationId xmlns:p14="http://schemas.microsoft.com/office/powerpoint/2010/main" val="1006286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208"/>
            <a:ext cx="14401800" cy="2803872"/>
          </a:xfrm>
          <a:prstGeom prst="rect">
            <a:avLst/>
          </a:prstGeom>
        </p:spPr>
      </p:pic>
      <p:sp>
        <p:nvSpPr>
          <p:cNvPr id="2" name="标题 1"/>
          <p:cNvSpPr>
            <a:spLocks noGrp="1"/>
          </p:cNvSpPr>
          <p:nvPr>
            <p:ph type="ctrTitle"/>
          </p:nvPr>
        </p:nvSpPr>
        <p:spPr>
          <a:xfrm>
            <a:off x="1080135" y="872389"/>
            <a:ext cx="12241530" cy="601962"/>
          </a:xfrm>
        </p:spPr>
        <p:txBody>
          <a:bodyPr>
            <a:noAutofit/>
          </a:bodyPr>
          <a:lstStyle>
            <a:lvl1pPr algn="ctr">
              <a:defRPr sz="4200">
                <a:latin typeface="方正兰亭粗黑简体" panose="02000000000000000000" pitchFamily="2" charset="-122"/>
                <a:ea typeface="方正兰亭粗黑简体" panose="02000000000000000000"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160270" y="1591364"/>
            <a:ext cx="10081260" cy="561353"/>
          </a:xfrm>
        </p:spPr>
        <p:txBody>
          <a:bodyPr>
            <a:noAutofit/>
          </a:bodyPr>
          <a:lstStyle>
            <a:lvl1pPr marL="0" indent="0" algn="ctr">
              <a:buNone/>
              <a:defRPr sz="2800">
                <a:solidFill>
                  <a:schemeClr val="tx1">
                    <a:tint val="75000"/>
                  </a:schemeClr>
                </a:solidFill>
                <a:latin typeface="方正正粗黑简体" pitchFamily="2" charset="-122"/>
                <a:ea typeface="方正正粗黑简体" pitchFamily="2" charset="-122"/>
              </a:defRPr>
            </a:lvl1pPr>
            <a:lvl2pPr marL="550545" indent="0" algn="ctr">
              <a:buNone/>
              <a:defRPr>
                <a:solidFill>
                  <a:schemeClr val="tx1">
                    <a:tint val="75000"/>
                  </a:schemeClr>
                </a:solidFill>
              </a:defRPr>
            </a:lvl2pPr>
            <a:lvl3pPr marL="1101090" indent="0" algn="ctr">
              <a:buNone/>
              <a:defRPr>
                <a:solidFill>
                  <a:schemeClr val="tx1">
                    <a:tint val="75000"/>
                  </a:schemeClr>
                </a:solidFill>
              </a:defRPr>
            </a:lvl3pPr>
            <a:lvl4pPr marL="1652270" indent="0" algn="ctr">
              <a:buNone/>
              <a:defRPr>
                <a:solidFill>
                  <a:schemeClr val="tx1">
                    <a:tint val="75000"/>
                  </a:schemeClr>
                </a:solidFill>
              </a:defRPr>
            </a:lvl4pPr>
            <a:lvl5pPr marL="2202815" indent="0" algn="ctr">
              <a:buNone/>
              <a:defRPr>
                <a:solidFill>
                  <a:schemeClr val="tx1">
                    <a:tint val="75000"/>
                  </a:schemeClr>
                </a:solidFill>
              </a:defRPr>
            </a:lvl5pPr>
            <a:lvl6pPr marL="2753360" indent="0" algn="ctr">
              <a:buNone/>
              <a:defRPr>
                <a:solidFill>
                  <a:schemeClr val="tx1">
                    <a:tint val="75000"/>
                  </a:schemeClr>
                </a:solidFill>
              </a:defRPr>
            </a:lvl6pPr>
            <a:lvl7pPr marL="3303905" indent="0" algn="ctr">
              <a:buNone/>
              <a:defRPr>
                <a:solidFill>
                  <a:schemeClr val="tx1">
                    <a:tint val="75000"/>
                  </a:schemeClr>
                </a:solidFill>
              </a:defRPr>
            </a:lvl7pPr>
            <a:lvl8pPr marL="3855085" indent="0" algn="ctr">
              <a:buNone/>
              <a:defRPr>
                <a:solidFill>
                  <a:schemeClr val="tx1">
                    <a:tint val="75000"/>
                  </a:schemeClr>
                </a:solidFill>
              </a:defRPr>
            </a:lvl8pPr>
            <a:lvl9pPr marL="440563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4" name="图片 3" descr="联合logo-02"/>
          <p:cNvPicPr>
            <a:picLocks noChangeAspect="1"/>
          </p:cNvPicPr>
          <p:nvPr userDrawn="1"/>
        </p:nvPicPr>
        <p:blipFill>
          <a:blip r:embed="rId3"/>
          <a:stretch>
            <a:fillRect/>
          </a:stretch>
        </p:blipFill>
        <p:spPr>
          <a:xfrm>
            <a:off x="11925300" y="114300"/>
            <a:ext cx="2226310" cy="48196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5" name="页脚占位符 4"/>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6" name="灯片编号占位符 5"/>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41305" y="84508"/>
            <a:ext cx="3240405" cy="17967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20091" y="84508"/>
            <a:ext cx="9481184" cy="179678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5" name="页脚占位符 4"/>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6" name="灯片编号占位符 5"/>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5" name="内容占位符 4"/>
          <p:cNvSpPr>
            <a:spLocks noGrp="1"/>
          </p:cNvSpPr>
          <p:nvPr>
            <p:ph sz="quarter" idx="10"/>
          </p:nvPr>
        </p:nvSpPr>
        <p:spPr>
          <a:xfrm>
            <a:off x="720725" y="755650"/>
            <a:ext cx="13033375" cy="1657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63600" y="539750"/>
            <a:ext cx="11882438" cy="576263"/>
          </a:xfrm>
        </p:spPr>
        <p:txBody>
          <a:bodyPr/>
          <a:lstStyle>
            <a:lvl2pPr marL="550545" indent="0">
              <a:buNone/>
              <a:defRPr/>
            </a:lvl2pPr>
          </a:lstStyle>
          <a:p>
            <a:pPr lvl="0"/>
            <a:r>
              <a:rPr lang="zh-CN" altLang="en-US" dirty="0" smtClean="0"/>
              <a:t>单击此处编辑母版文本样式</a:t>
            </a:r>
          </a:p>
        </p:txBody>
      </p:sp>
      <p:sp>
        <p:nvSpPr>
          <p:cNvPr id="10" name="内容占位符 9"/>
          <p:cNvSpPr>
            <a:spLocks noGrp="1"/>
          </p:cNvSpPr>
          <p:nvPr>
            <p:ph sz="quarter" idx="11" hasCustomPrompt="1"/>
          </p:nvPr>
        </p:nvSpPr>
        <p:spPr>
          <a:xfrm>
            <a:off x="863600" y="1188120"/>
            <a:ext cx="11882438" cy="1547813"/>
          </a:xfrm>
        </p:spPr>
        <p:txBody>
          <a:bodyPr/>
          <a:lstStyle>
            <a:lvl2pPr marL="550545" indent="0">
              <a:buNone/>
              <a:defRPr/>
            </a:lvl2pPr>
          </a:lstStyle>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20090" y="112462"/>
            <a:ext cx="12961620" cy="468049"/>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0091" y="628616"/>
            <a:ext cx="6363297" cy="261977"/>
          </a:xfrm>
        </p:spPr>
        <p:txBody>
          <a:bodyPr anchor="b"/>
          <a:lstStyle>
            <a:lvl1pPr marL="0" indent="0">
              <a:buNone/>
              <a:defRPr sz="3000" b="1"/>
            </a:lvl1pPr>
            <a:lvl2pPr marL="550545" indent="0">
              <a:buNone/>
              <a:defRPr sz="2400" b="1"/>
            </a:lvl2pPr>
            <a:lvl3pPr marL="1101090" indent="0">
              <a:buNone/>
              <a:defRPr sz="2100" b="1"/>
            </a:lvl3pPr>
            <a:lvl4pPr marL="1652270" indent="0">
              <a:buNone/>
              <a:defRPr sz="1900" b="1"/>
            </a:lvl4pPr>
            <a:lvl5pPr marL="2202815" indent="0">
              <a:buNone/>
              <a:defRPr sz="1900" b="1"/>
            </a:lvl5pPr>
            <a:lvl6pPr marL="2753360" indent="0">
              <a:buNone/>
              <a:defRPr sz="1900" b="1"/>
            </a:lvl6pPr>
            <a:lvl7pPr marL="3303905" indent="0">
              <a:buNone/>
              <a:defRPr sz="1900" b="1"/>
            </a:lvl7pPr>
            <a:lvl8pPr marL="3855085" indent="0">
              <a:buNone/>
              <a:defRPr sz="1900" b="1"/>
            </a:lvl8pPr>
            <a:lvl9pPr marL="4405630"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720091" y="890592"/>
            <a:ext cx="6363297" cy="1618016"/>
          </a:xfrm>
        </p:spPr>
        <p:txBody>
          <a:bodyPr/>
          <a:lstStyle>
            <a:lvl1pPr>
              <a:defRPr sz="30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7315916" y="628616"/>
            <a:ext cx="6365796" cy="261977"/>
          </a:xfrm>
        </p:spPr>
        <p:txBody>
          <a:bodyPr anchor="b"/>
          <a:lstStyle>
            <a:lvl1pPr marL="0" indent="0">
              <a:buNone/>
              <a:defRPr sz="3000" b="1"/>
            </a:lvl1pPr>
            <a:lvl2pPr marL="550545" indent="0">
              <a:buNone/>
              <a:defRPr sz="2400" b="1"/>
            </a:lvl2pPr>
            <a:lvl3pPr marL="1101090" indent="0">
              <a:buNone/>
              <a:defRPr sz="2100" b="1"/>
            </a:lvl3pPr>
            <a:lvl4pPr marL="1652270" indent="0">
              <a:buNone/>
              <a:defRPr sz="1900" b="1"/>
            </a:lvl4pPr>
            <a:lvl5pPr marL="2202815" indent="0">
              <a:buNone/>
              <a:defRPr sz="1900" b="1"/>
            </a:lvl5pPr>
            <a:lvl6pPr marL="2753360" indent="0">
              <a:buNone/>
              <a:defRPr sz="1900" b="1"/>
            </a:lvl6pPr>
            <a:lvl7pPr marL="3303905" indent="0">
              <a:buNone/>
              <a:defRPr sz="1900" b="1"/>
            </a:lvl7pPr>
            <a:lvl8pPr marL="3855085" indent="0">
              <a:buNone/>
              <a:defRPr sz="1900" b="1"/>
            </a:lvl8pPr>
            <a:lvl9pPr marL="4405630"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7315916" y="890592"/>
            <a:ext cx="6365796" cy="1618016"/>
          </a:xfrm>
        </p:spPr>
        <p:txBody>
          <a:bodyPr/>
          <a:lstStyle>
            <a:lvl1pPr>
              <a:defRPr sz="30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8" name="页脚占位符 7"/>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9" name="灯片编号占位符 8"/>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4" name="页脚占位符 3"/>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5" name="灯片编号占位符 4"/>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3" name="页脚占位符 2"/>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4" name="灯片编号占位符 3"/>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0092" y="111811"/>
            <a:ext cx="4738094" cy="47584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630703" y="111813"/>
            <a:ext cx="8051007" cy="2396795"/>
          </a:xfrm>
        </p:spPr>
        <p:txBody>
          <a:bodyPr/>
          <a:lstStyle>
            <a:lvl1pPr>
              <a:defRPr sz="3800"/>
            </a:lvl1pPr>
            <a:lvl2pPr>
              <a:defRPr sz="3300"/>
            </a:lvl2pPr>
            <a:lvl3pPr>
              <a:defRPr sz="30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720092" y="587661"/>
            <a:ext cx="4738094" cy="1920947"/>
          </a:xfrm>
        </p:spPr>
        <p:txBody>
          <a:bodyPr/>
          <a:lstStyle>
            <a:lvl1pPr marL="0" indent="0">
              <a:buNone/>
              <a:defRPr sz="1700"/>
            </a:lvl1pPr>
            <a:lvl2pPr marL="550545" indent="0">
              <a:buNone/>
              <a:defRPr sz="1400"/>
            </a:lvl2pPr>
            <a:lvl3pPr marL="1101090" indent="0">
              <a:buNone/>
              <a:defRPr sz="1200"/>
            </a:lvl3pPr>
            <a:lvl4pPr marL="1652270" indent="0">
              <a:buNone/>
              <a:defRPr sz="1000"/>
            </a:lvl4pPr>
            <a:lvl5pPr marL="2202815" indent="0">
              <a:buNone/>
              <a:defRPr sz="1000"/>
            </a:lvl5pPr>
            <a:lvl6pPr marL="2753360" indent="0">
              <a:buNone/>
              <a:defRPr sz="1000"/>
            </a:lvl6pPr>
            <a:lvl7pPr marL="3303905" indent="0">
              <a:buNone/>
              <a:defRPr sz="1000"/>
            </a:lvl7pPr>
            <a:lvl8pPr marL="3855085" indent="0">
              <a:buNone/>
              <a:defRPr sz="1000"/>
            </a:lvl8pPr>
            <a:lvl9pPr marL="440563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6" name="页脚占位符 5"/>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7" name="灯片编号占位符 6"/>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22853" y="1965801"/>
            <a:ext cx="8641080" cy="232075"/>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822853" y="250927"/>
            <a:ext cx="8641080" cy="1684973"/>
          </a:xfrm>
        </p:spPr>
        <p:txBody>
          <a:bodyPr/>
          <a:lstStyle>
            <a:lvl1pPr marL="0" indent="0">
              <a:buNone/>
              <a:defRPr sz="3800"/>
            </a:lvl1pPr>
            <a:lvl2pPr marL="550545" indent="0">
              <a:buNone/>
              <a:defRPr sz="3300"/>
            </a:lvl2pPr>
            <a:lvl3pPr marL="1101090" indent="0">
              <a:buNone/>
              <a:defRPr sz="3000"/>
            </a:lvl3pPr>
            <a:lvl4pPr marL="1652270" indent="0">
              <a:buNone/>
              <a:defRPr sz="2400"/>
            </a:lvl4pPr>
            <a:lvl5pPr marL="2202815" indent="0">
              <a:buNone/>
              <a:defRPr sz="2400"/>
            </a:lvl5pPr>
            <a:lvl6pPr marL="2753360" indent="0">
              <a:buNone/>
              <a:defRPr sz="2400"/>
            </a:lvl6pPr>
            <a:lvl7pPr marL="3303905" indent="0">
              <a:buNone/>
              <a:defRPr sz="2400"/>
            </a:lvl7pPr>
            <a:lvl8pPr marL="3855085" indent="0">
              <a:buNone/>
              <a:defRPr sz="2400"/>
            </a:lvl8pPr>
            <a:lvl9pPr marL="4405630" indent="0">
              <a:buNone/>
              <a:defRPr sz="2400"/>
            </a:lvl9pPr>
          </a:lstStyle>
          <a:p>
            <a:endParaRPr lang="zh-CN" altLang="en-US"/>
          </a:p>
        </p:txBody>
      </p:sp>
      <p:sp>
        <p:nvSpPr>
          <p:cNvPr id="4" name="文本占位符 3"/>
          <p:cNvSpPr>
            <a:spLocks noGrp="1"/>
          </p:cNvSpPr>
          <p:nvPr>
            <p:ph type="body" sz="half" idx="2"/>
          </p:nvPr>
        </p:nvSpPr>
        <p:spPr>
          <a:xfrm>
            <a:off x="2822853" y="2197877"/>
            <a:ext cx="8641080" cy="329583"/>
          </a:xfrm>
        </p:spPr>
        <p:txBody>
          <a:bodyPr/>
          <a:lstStyle>
            <a:lvl1pPr marL="0" indent="0">
              <a:buNone/>
              <a:defRPr sz="1700"/>
            </a:lvl1pPr>
            <a:lvl2pPr marL="550545" indent="0">
              <a:buNone/>
              <a:defRPr sz="1400"/>
            </a:lvl2pPr>
            <a:lvl3pPr marL="1101090" indent="0">
              <a:buNone/>
              <a:defRPr sz="1200"/>
            </a:lvl3pPr>
            <a:lvl4pPr marL="1652270" indent="0">
              <a:buNone/>
              <a:defRPr sz="1000"/>
            </a:lvl4pPr>
            <a:lvl5pPr marL="2202815" indent="0">
              <a:buNone/>
              <a:defRPr sz="1000"/>
            </a:lvl5pPr>
            <a:lvl6pPr marL="2753360" indent="0">
              <a:buNone/>
              <a:defRPr sz="1000"/>
            </a:lvl6pPr>
            <a:lvl7pPr marL="3303905" indent="0">
              <a:buNone/>
              <a:defRPr sz="1000"/>
            </a:lvl7pPr>
            <a:lvl8pPr marL="3855085" indent="0">
              <a:buNone/>
              <a:defRPr sz="1000"/>
            </a:lvl8pPr>
            <a:lvl9pPr marL="440563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720091" y="2602868"/>
            <a:ext cx="3360419" cy="149516"/>
          </a:xfrm>
          <a:prstGeom prst="rect">
            <a:avLst/>
          </a:prstGeom>
        </p:spPr>
        <p:txBody>
          <a:bodyPr lIns="110140" tIns="55070" rIns="110140" bIns="55070"/>
          <a:lstStyle/>
          <a:p>
            <a:fld id="{911B374F-A602-4D8C-BE64-22DCF92BE5CB}" type="datetimeFigureOut">
              <a:rPr lang="zh-CN" altLang="en-US" smtClean="0"/>
              <a:t>2017/7/25</a:t>
            </a:fld>
            <a:endParaRPr lang="zh-CN" altLang="en-US"/>
          </a:p>
        </p:txBody>
      </p:sp>
      <p:sp>
        <p:nvSpPr>
          <p:cNvPr id="6" name="页脚占位符 5"/>
          <p:cNvSpPr>
            <a:spLocks noGrp="1"/>
          </p:cNvSpPr>
          <p:nvPr>
            <p:ph type="ftr" sz="quarter" idx="11"/>
          </p:nvPr>
        </p:nvSpPr>
        <p:spPr>
          <a:xfrm>
            <a:off x="4920616" y="2602868"/>
            <a:ext cx="4560571" cy="149516"/>
          </a:xfrm>
          <a:prstGeom prst="rect">
            <a:avLst/>
          </a:prstGeom>
        </p:spPr>
        <p:txBody>
          <a:bodyPr lIns="110140" tIns="55070" rIns="110140" bIns="55070"/>
          <a:lstStyle/>
          <a:p>
            <a:endParaRPr lang="zh-CN" altLang="en-US"/>
          </a:p>
        </p:txBody>
      </p:sp>
      <p:sp>
        <p:nvSpPr>
          <p:cNvPr id="7" name="灯片编号占位符 6"/>
          <p:cNvSpPr>
            <a:spLocks noGrp="1"/>
          </p:cNvSpPr>
          <p:nvPr>
            <p:ph type="sldNum" sz="quarter" idx="12"/>
          </p:nvPr>
        </p:nvSpPr>
        <p:spPr>
          <a:xfrm>
            <a:off x="10321292" y="2602868"/>
            <a:ext cx="3360419" cy="149516"/>
          </a:xfrm>
          <a:prstGeom prst="rect">
            <a:avLst/>
          </a:prstGeom>
        </p:spPr>
        <p:txBody>
          <a:bodyPr lIns="110140" tIns="55070" rIns="110140" bIns="55070"/>
          <a:lstStyle/>
          <a:p>
            <a:fld id="{8180E6E8-D331-40CB-B6DA-209B1A6B93A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20090" y="112462"/>
            <a:ext cx="12961620" cy="468049"/>
          </a:xfrm>
          <a:prstGeom prst="rect">
            <a:avLst/>
          </a:prstGeom>
        </p:spPr>
        <p:txBody>
          <a:bodyPr vert="horz" lIns="110140" tIns="55070" rIns="110140" bIns="5507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0090" y="655268"/>
            <a:ext cx="12961620" cy="1853340"/>
          </a:xfrm>
          <a:prstGeom prst="rect">
            <a:avLst/>
          </a:prstGeom>
        </p:spPr>
        <p:txBody>
          <a:bodyPr vert="horz" lIns="110140" tIns="55070" rIns="110140" bIns="5507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5" name="图片 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433148" y="-60367"/>
            <a:ext cx="6479963" cy="832734"/>
          </a:xfrm>
          <a:prstGeom prst="rect">
            <a:avLst/>
          </a:prstGeom>
        </p:spPr>
      </p:pic>
      <p:pic>
        <p:nvPicPr>
          <p:cNvPr id="6" name="图片 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539"/>
            <a:ext cx="14401800" cy="2807801"/>
          </a:xfrm>
          <a:prstGeom prst="rect">
            <a:avLst/>
          </a:prstGeom>
        </p:spPr>
      </p:pic>
      <p:pic>
        <p:nvPicPr>
          <p:cNvPr id="7" name="图片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524" y="540"/>
            <a:ext cx="14401794" cy="2807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101090" rtl="0" eaLnBrk="1" latinLnBrk="0" hangingPunct="1">
        <a:spcBef>
          <a:spcPct val="0"/>
        </a:spcBef>
        <a:buNone/>
        <a:defRPr sz="3000" kern="1200">
          <a:solidFill>
            <a:schemeClr val="bg1"/>
          </a:solidFill>
          <a:latin typeface="方正正粗黑简体" pitchFamily="2" charset="-122"/>
          <a:ea typeface="方正正粗黑简体" pitchFamily="2" charset="-122"/>
          <a:cs typeface="+mj-cs"/>
        </a:defRPr>
      </a:lvl1pPr>
    </p:titleStyle>
    <p:bodyStyle>
      <a:lvl1pPr marL="412750" indent="-412750" algn="l" defTabSz="1101090" rtl="0" eaLnBrk="1" latinLnBrk="0" hangingPunct="1">
        <a:spcBef>
          <a:spcPct val="20000"/>
        </a:spcBef>
        <a:buFont typeface="Arial" panose="020B0604020202020204" pitchFamily="34" charset="0"/>
        <a:buChar char="•"/>
        <a:defRPr sz="2400" kern="1200">
          <a:solidFill>
            <a:schemeClr val="bg1"/>
          </a:solidFill>
          <a:latin typeface="方正正准黑简体" pitchFamily="2" charset="-122"/>
          <a:ea typeface="方正正准黑简体" pitchFamily="2" charset="-122"/>
          <a:cs typeface="+mn-cs"/>
        </a:defRPr>
      </a:lvl1pPr>
      <a:lvl2pPr marL="894715" indent="-344170" algn="l" defTabSz="1101090" rtl="0" eaLnBrk="1" latinLnBrk="0" hangingPunct="1">
        <a:spcBef>
          <a:spcPct val="20000"/>
        </a:spcBef>
        <a:buFont typeface="Arial" panose="020B0604020202020204" pitchFamily="34" charset="0"/>
        <a:buChar char="–"/>
        <a:defRPr sz="2100" kern="1200">
          <a:solidFill>
            <a:schemeClr val="bg1"/>
          </a:solidFill>
          <a:latin typeface="方正正准黑简体" pitchFamily="2" charset="-122"/>
          <a:ea typeface="方正正准黑简体" pitchFamily="2" charset="-122"/>
          <a:cs typeface="+mn-cs"/>
        </a:defRPr>
      </a:lvl2pPr>
      <a:lvl3pPr marL="1376680" indent="-275590" algn="l" defTabSz="1101090" rtl="0" eaLnBrk="1" latinLnBrk="0" hangingPunct="1">
        <a:spcBef>
          <a:spcPct val="20000"/>
        </a:spcBef>
        <a:buFont typeface="Arial" panose="020B0604020202020204" pitchFamily="34" charset="0"/>
        <a:buChar char="•"/>
        <a:defRPr sz="1900" kern="1200">
          <a:solidFill>
            <a:schemeClr val="bg1"/>
          </a:solidFill>
          <a:latin typeface="方正正准黑简体" pitchFamily="2" charset="-122"/>
          <a:ea typeface="方正正准黑简体" pitchFamily="2" charset="-122"/>
          <a:cs typeface="+mn-cs"/>
        </a:defRPr>
      </a:lvl3pPr>
      <a:lvl4pPr marL="1927225" indent="-275590" algn="l" defTabSz="1101090" rtl="0" eaLnBrk="1" latinLnBrk="0" hangingPunct="1">
        <a:spcBef>
          <a:spcPct val="20000"/>
        </a:spcBef>
        <a:buFont typeface="Arial" panose="020B0604020202020204" pitchFamily="34" charset="0"/>
        <a:buChar char="–"/>
        <a:defRPr sz="1700" kern="1200">
          <a:solidFill>
            <a:schemeClr val="bg1"/>
          </a:solidFill>
          <a:latin typeface="方正正准黑简体" pitchFamily="2" charset="-122"/>
          <a:ea typeface="方正正准黑简体" pitchFamily="2" charset="-122"/>
          <a:cs typeface="+mn-cs"/>
        </a:defRPr>
      </a:lvl4pPr>
      <a:lvl5pPr marL="2478405" indent="-275590" algn="l" defTabSz="1101090" rtl="0" eaLnBrk="1" latinLnBrk="0" hangingPunct="1">
        <a:spcBef>
          <a:spcPct val="20000"/>
        </a:spcBef>
        <a:buFont typeface="Arial" panose="020B0604020202020204" pitchFamily="34" charset="0"/>
        <a:buChar char="»"/>
        <a:defRPr sz="1700" kern="1200">
          <a:solidFill>
            <a:schemeClr val="bg1"/>
          </a:solidFill>
          <a:latin typeface="方正正准黑简体" pitchFamily="2" charset="-122"/>
          <a:ea typeface="方正正准黑简体" pitchFamily="2" charset="-122"/>
          <a:cs typeface="+mn-cs"/>
        </a:defRPr>
      </a:lvl5pPr>
      <a:lvl6pPr marL="302895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79495"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3004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81220" indent="-275590" algn="l" defTabSz="11010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101090" rtl="0" eaLnBrk="1" latinLnBrk="0" hangingPunct="1">
        <a:defRPr sz="2100" kern="1200">
          <a:solidFill>
            <a:schemeClr val="tx1"/>
          </a:solidFill>
          <a:latin typeface="+mn-lt"/>
          <a:ea typeface="+mn-ea"/>
          <a:cs typeface="+mn-cs"/>
        </a:defRPr>
      </a:lvl1pPr>
      <a:lvl2pPr marL="550545" algn="l" defTabSz="1101090" rtl="0" eaLnBrk="1" latinLnBrk="0" hangingPunct="1">
        <a:defRPr sz="2100" kern="1200">
          <a:solidFill>
            <a:schemeClr val="tx1"/>
          </a:solidFill>
          <a:latin typeface="+mn-lt"/>
          <a:ea typeface="+mn-ea"/>
          <a:cs typeface="+mn-cs"/>
        </a:defRPr>
      </a:lvl2pPr>
      <a:lvl3pPr marL="1101090" algn="l" defTabSz="1101090" rtl="0" eaLnBrk="1" latinLnBrk="0" hangingPunct="1">
        <a:defRPr sz="2100" kern="1200">
          <a:solidFill>
            <a:schemeClr val="tx1"/>
          </a:solidFill>
          <a:latin typeface="+mn-lt"/>
          <a:ea typeface="+mn-ea"/>
          <a:cs typeface="+mn-cs"/>
        </a:defRPr>
      </a:lvl3pPr>
      <a:lvl4pPr marL="1652270" algn="l" defTabSz="1101090" rtl="0" eaLnBrk="1" latinLnBrk="0" hangingPunct="1">
        <a:defRPr sz="2100" kern="1200">
          <a:solidFill>
            <a:schemeClr val="tx1"/>
          </a:solidFill>
          <a:latin typeface="+mn-lt"/>
          <a:ea typeface="+mn-ea"/>
          <a:cs typeface="+mn-cs"/>
        </a:defRPr>
      </a:lvl4pPr>
      <a:lvl5pPr marL="2202815" algn="l" defTabSz="1101090" rtl="0" eaLnBrk="1" latinLnBrk="0" hangingPunct="1">
        <a:defRPr sz="2100" kern="1200">
          <a:solidFill>
            <a:schemeClr val="tx1"/>
          </a:solidFill>
          <a:latin typeface="+mn-lt"/>
          <a:ea typeface="+mn-ea"/>
          <a:cs typeface="+mn-cs"/>
        </a:defRPr>
      </a:lvl5pPr>
      <a:lvl6pPr marL="2753360" algn="l" defTabSz="1101090" rtl="0" eaLnBrk="1" latinLnBrk="0" hangingPunct="1">
        <a:defRPr sz="2100" kern="1200">
          <a:solidFill>
            <a:schemeClr val="tx1"/>
          </a:solidFill>
          <a:latin typeface="+mn-lt"/>
          <a:ea typeface="+mn-ea"/>
          <a:cs typeface="+mn-cs"/>
        </a:defRPr>
      </a:lvl6pPr>
      <a:lvl7pPr marL="3303905" algn="l" defTabSz="1101090" rtl="0" eaLnBrk="1" latinLnBrk="0" hangingPunct="1">
        <a:defRPr sz="2100" kern="1200">
          <a:solidFill>
            <a:schemeClr val="tx1"/>
          </a:solidFill>
          <a:latin typeface="+mn-lt"/>
          <a:ea typeface="+mn-ea"/>
          <a:cs typeface="+mn-cs"/>
        </a:defRPr>
      </a:lvl7pPr>
      <a:lvl8pPr marL="3855085" algn="l" defTabSz="1101090" rtl="0" eaLnBrk="1" latinLnBrk="0" hangingPunct="1">
        <a:defRPr sz="2100" kern="1200">
          <a:solidFill>
            <a:schemeClr val="tx1"/>
          </a:solidFill>
          <a:latin typeface="+mn-lt"/>
          <a:ea typeface="+mn-ea"/>
          <a:cs typeface="+mn-cs"/>
        </a:defRPr>
      </a:lvl8pPr>
      <a:lvl9pPr marL="4405630" algn="l" defTabSz="11010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携手打造安全的互联网业务环境</a:t>
            </a:r>
            <a:endParaRPr lang="zh-CN" altLang="en-US" dirty="0"/>
          </a:p>
        </p:txBody>
      </p:sp>
      <p:sp>
        <p:nvSpPr>
          <p:cNvPr id="3" name="副标题 2"/>
          <p:cNvSpPr>
            <a:spLocks noGrp="1"/>
          </p:cNvSpPr>
          <p:nvPr>
            <p:ph type="subTitle" idx="1"/>
          </p:nvPr>
        </p:nvSpPr>
        <p:spPr>
          <a:xfrm>
            <a:off x="2160270" y="1591364"/>
            <a:ext cx="10081260" cy="748884"/>
          </a:xfrm>
        </p:spPr>
        <p:txBody>
          <a:bodyPr/>
          <a:lstStyle/>
          <a:p>
            <a:r>
              <a:rPr lang="zh-CN" altLang="en-US" b="1" dirty="0" smtClean="0">
                <a:solidFill>
                  <a:schemeClr val="bg1"/>
                </a:solidFill>
                <a:latin typeface="微软雅黑"/>
                <a:ea typeface="微软雅黑"/>
                <a:cs typeface="微软雅黑"/>
              </a:rPr>
              <a:t>刘振飞 </a:t>
            </a:r>
            <a:r>
              <a:rPr lang="en-US" altLang="zh-CN" b="1" dirty="0" smtClean="0">
                <a:solidFill>
                  <a:schemeClr val="bg1"/>
                </a:solidFill>
                <a:latin typeface="微软雅黑"/>
                <a:ea typeface="微软雅黑"/>
                <a:cs typeface="微软雅黑"/>
              </a:rPr>
              <a:t/>
            </a:r>
            <a:br>
              <a:rPr lang="en-US" altLang="zh-CN" b="1" dirty="0" smtClean="0">
                <a:solidFill>
                  <a:schemeClr val="bg1"/>
                </a:solidFill>
                <a:latin typeface="微软雅黑"/>
                <a:ea typeface="微软雅黑"/>
                <a:cs typeface="微软雅黑"/>
              </a:rPr>
            </a:br>
            <a:r>
              <a:rPr lang="zh-CN" altLang="en-US" sz="1400" b="1" dirty="0" smtClean="0">
                <a:solidFill>
                  <a:schemeClr val="bg1"/>
                </a:solidFill>
                <a:latin typeface="微软雅黑"/>
                <a:ea typeface="微软雅黑"/>
                <a:cs typeface="微软雅黑"/>
              </a:rPr>
              <a:t>阿里集团首席风险官</a:t>
            </a:r>
            <a:endParaRPr lang="zh-CN" altLang="en-US" sz="1400" b="1" dirty="0">
              <a:solidFill>
                <a:schemeClr val="bg1"/>
              </a:solidFill>
              <a:latin typeface="微软雅黑"/>
              <a:ea typeface="微软雅黑"/>
              <a:cs typeface="微软雅黑"/>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92188" y="0"/>
            <a:ext cx="12961620" cy="468040"/>
          </a:xfrm>
        </p:spPr>
        <p:txBody>
          <a:bodyPr>
            <a:noAutofit/>
          </a:bodyPr>
          <a:lstStyle/>
          <a:p>
            <a:pPr algn="ctr"/>
            <a:r>
              <a:rPr lang="zh-CN" altLang="en-US" sz="2700" dirty="0" smtClean="0">
                <a:latin typeface="微软雅黑"/>
                <a:ea typeface="微软雅黑"/>
                <a:cs typeface="微软雅黑"/>
              </a:rPr>
              <a:t>互联网安全志愿者联盟</a:t>
            </a:r>
            <a:endParaRPr lang="zh-CN" altLang="en-US" sz="2700" dirty="0">
              <a:latin typeface="微软雅黑"/>
              <a:ea typeface="微软雅黑"/>
              <a:cs typeface="微软雅黑"/>
            </a:endParaRPr>
          </a:p>
        </p:txBody>
      </p:sp>
      <p:sp>
        <p:nvSpPr>
          <p:cNvPr id="93" name="矩形 92"/>
          <p:cNvSpPr/>
          <p:nvPr/>
        </p:nvSpPr>
        <p:spPr>
          <a:xfrm>
            <a:off x="4533409" y="1476152"/>
            <a:ext cx="723275" cy="415498"/>
          </a:xfrm>
          <a:prstGeom prst="rect">
            <a:avLst/>
          </a:prstGeom>
        </p:spPr>
        <p:txBody>
          <a:bodyPr wrap="none">
            <a:spAutoFit/>
          </a:bodyPr>
          <a:lstStyle/>
          <a:p>
            <a:pPr algn="ctr"/>
            <a:r>
              <a:rPr kumimoji="1" lang="zh-CN" altLang="en-US" dirty="0" smtClean="0">
                <a:solidFill>
                  <a:srgbClr val="FFFFFF"/>
                </a:solidFill>
                <a:latin typeface="微软雅黑"/>
                <a:ea typeface="微软雅黑"/>
                <a:cs typeface="微软雅黑"/>
              </a:rPr>
              <a:t>遍布</a:t>
            </a:r>
            <a:endParaRPr kumimoji="1" lang="zh-CN" altLang="en-US" dirty="0">
              <a:solidFill>
                <a:srgbClr val="FFFFFF"/>
              </a:solidFill>
              <a:latin typeface="微软雅黑"/>
              <a:ea typeface="微软雅黑"/>
              <a:cs typeface="微软雅黑"/>
            </a:endParaRPr>
          </a:p>
        </p:txBody>
      </p:sp>
      <p:pic>
        <p:nvPicPr>
          <p:cNvPr id="11" name="图片 10"/>
          <p:cNvPicPr>
            <a:picLocks noChangeAspect="1"/>
          </p:cNvPicPr>
          <p:nvPr/>
        </p:nvPicPr>
        <p:blipFill>
          <a:blip r:embed="rId2"/>
          <a:stretch>
            <a:fillRect/>
          </a:stretch>
        </p:blipFill>
        <p:spPr>
          <a:xfrm>
            <a:off x="7988341" y="684064"/>
            <a:ext cx="2524927" cy="1938293"/>
          </a:xfrm>
          <a:prstGeom prst="rect">
            <a:avLst/>
          </a:prstGeom>
        </p:spPr>
      </p:pic>
      <p:sp>
        <p:nvSpPr>
          <p:cNvPr id="12" name="矩形 11"/>
          <p:cNvSpPr/>
          <p:nvPr/>
        </p:nvSpPr>
        <p:spPr>
          <a:xfrm>
            <a:off x="4536604" y="972096"/>
            <a:ext cx="992579" cy="415498"/>
          </a:xfrm>
          <a:prstGeom prst="rect">
            <a:avLst/>
          </a:prstGeom>
        </p:spPr>
        <p:txBody>
          <a:bodyPr wrap="none">
            <a:spAutoFit/>
          </a:bodyPr>
          <a:lstStyle/>
          <a:p>
            <a:pPr algn="ctr"/>
            <a:r>
              <a:rPr kumimoji="1" lang="zh-CN" altLang="en-US" dirty="0" smtClean="0">
                <a:solidFill>
                  <a:srgbClr val="FF6600"/>
                </a:solidFill>
                <a:latin typeface="微软雅黑"/>
                <a:ea typeface="微软雅黑"/>
                <a:cs typeface="微软雅黑"/>
              </a:rPr>
              <a:t>上万名</a:t>
            </a:r>
            <a:endParaRPr kumimoji="1" lang="zh-CN" altLang="en-US" dirty="0">
              <a:solidFill>
                <a:srgbClr val="FF6600"/>
              </a:solidFill>
              <a:latin typeface="微软雅黑"/>
              <a:ea typeface="微软雅黑"/>
              <a:cs typeface="微软雅黑"/>
            </a:endParaRPr>
          </a:p>
        </p:txBody>
      </p:sp>
      <p:sp>
        <p:nvSpPr>
          <p:cNvPr id="13" name="矩形 12"/>
          <p:cNvSpPr/>
          <p:nvPr/>
        </p:nvSpPr>
        <p:spPr>
          <a:xfrm>
            <a:off x="5328692" y="972096"/>
            <a:ext cx="992579" cy="415498"/>
          </a:xfrm>
          <a:prstGeom prst="rect">
            <a:avLst/>
          </a:prstGeom>
        </p:spPr>
        <p:txBody>
          <a:bodyPr wrap="none">
            <a:spAutoFit/>
          </a:bodyPr>
          <a:lstStyle/>
          <a:p>
            <a:pPr algn="ctr"/>
            <a:r>
              <a:rPr kumimoji="1" lang="zh-CN" altLang="en-US" dirty="0" smtClean="0">
                <a:solidFill>
                  <a:srgbClr val="FFFFFF"/>
                </a:solidFill>
                <a:latin typeface="微软雅黑"/>
                <a:ea typeface="微软雅黑"/>
                <a:cs typeface="微软雅黑"/>
              </a:rPr>
              <a:t>志愿者</a:t>
            </a:r>
            <a:endParaRPr kumimoji="1" lang="zh-CN" altLang="en-US" dirty="0">
              <a:solidFill>
                <a:srgbClr val="FFFFFF"/>
              </a:solidFill>
              <a:latin typeface="微软雅黑"/>
              <a:ea typeface="微软雅黑"/>
              <a:cs typeface="微软雅黑"/>
            </a:endParaRPr>
          </a:p>
        </p:txBody>
      </p:sp>
      <p:sp>
        <p:nvSpPr>
          <p:cNvPr id="15" name="矩形 14"/>
          <p:cNvSpPr/>
          <p:nvPr/>
        </p:nvSpPr>
        <p:spPr>
          <a:xfrm>
            <a:off x="5040660" y="1476152"/>
            <a:ext cx="774571" cy="415498"/>
          </a:xfrm>
          <a:prstGeom prst="rect">
            <a:avLst/>
          </a:prstGeom>
        </p:spPr>
        <p:txBody>
          <a:bodyPr wrap="none">
            <a:spAutoFit/>
          </a:bodyPr>
          <a:lstStyle/>
          <a:p>
            <a:pPr algn="ctr"/>
            <a:r>
              <a:rPr kumimoji="1" lang="en-US" altLang="zh-CN" dirty="0" smtClean="0">
                <a:solidFill>
                  <a:srgbClr val="FF6600"/>
                </a:solidFill>
                <a:latin typeface="微软雅黑"/>
                <a:ea typeface="微软雅黑"/>
                <a:cs typeface="微软雅黑"/>
              </a:rPr>
              <a:t>31</a:t>
            </a:r>
            <a:r>
              <a:rPr kumimoji="1" lang="zh-CN" altLang="en-US" dirty="0" smtClean="0">
                <a:solidFill>
                  <a:srgbClr val="FF6600"/>
                </a:solidFill>
                <a:latin typeface="微软雅黑"/>
                <a:ea typeface="微软雅黑"/>
                <a:cs typeface="微软雅黑"/>
              </a:rPr>
              <a:t>个</a:t>
            </a:r>
            <a:endParaRPr kumimoji="1" lang="zh-CN" altLang="en-US" dirty="0">
              <a:solidFill>
                <a:srgbClr val="FF6600"/>
              </a:solidFill>
              <a:latin typeface="微软雅黑"/>
              <a:ea typeface="微软雅黑"/>
              <a:cs typeface="微软雅黑"/>
            </a:endParaRPr>
          </a:p>
        </p:txBody>
      </p:sp>
      <p:sp>
        <p:nvSpPr>
          <p:cNvPr id="16" name="矩形 15"/>
          <p:cNvSpPr/>
          <p:nvPr/>
        </p:nvSpPr>
        <p:spPr>
          <a:xfrm>
            <a:off x="5616724" y="1476152"/>
            <a:ext cx="2339102" cy="415498"/>
          </a:xfrm>
          <a:prstGeom prst="rect">
            <a:avLst/>
          </a:prstGeom>
        </p:spPr>
        <p:txBody>
          <a:bodyPr wrap="none">
            <a:spAutoFit/>
          </a:bodyPr>
          <a:lstStyle/>
          <a:p>
            <a:pPr algn="ctr"/>
            <a:r>
              <a:rPr kumimoji="1" lang="zh-CN" altLang="en-US" dirty="0" smtClean="0">
                <a:solidFill>
                  <a:schemeClr val="bg1"/>
                </a:solidFill>
                <a:latin typeface="微软雅黑"/>
                <a:ea typeface="微软雅黑"/>
                <a:cs typeface="微软雅黑"/>
              </a:rPr>
              <a:t>省市自治区直辖市</a:t>
            </a:r>
            <a:endParaRPr kumimoji="1" lang="zh-CN" altLang="en-US" dirty="0">
              <a:solidFill>
                <a:schemeClr val="bg1"/>
              </a:solidFill>
              <a:latin typeface="微软雅黑"/>
              <a:ea typeface="微软雅黑"/>
              <a:cs typeface="微软雅黑"/>
            </a:endParaRPr>
          </a:p>
        </p:txBody>
      </p:sp>
      <p:sp>
        <p:nvSpPr>
          <p:cNvPr id="17" name="矩形 16"/>
          <p:cNvSpPr/>
          <p:nvPr/>
        </p:nvSpPr>
        <p:spPr>
          <a:xfrm>
            <a:off x="4562253" y="1980208"/>
            <a:ext cx="941283" cy="415498"/>
          </a:xfrm>
          <a:prstGeom prst="rect">
            <a:avLst/>
          </a:prstGeom>
        </p:spPr>
        <p:txBody>
          <a:bodyPr wrap="none">
            <a:spAutoFit/>
          </a:bodyPr>
          <a:lstStyle/>
          <a:p>
            <a:pPr algn="ctr"/>
            <a:r>
              <a:rPr kumimoji="1" lang="en-US" altLang="zh-CN" dirty="0" smtClean="0">
                <a:solidFill>
                  <a:srgbClr val="FF6600"/>
                </a:solidFill>
                <a:latin typeface="微软雅黑"/>
                <a:ea typeface="微软雅黑"/>
                <a:cs typeface="微软雅黑"/>
              </a:rPr>
              <a:t>362</a:t>
            </a:r>
            <a:r>
              <a:rPr kumimoji="1" lang="zh-CN" altLang="en-US" dirty="0" smtClean="0">
                <a:solidFill>
                  <a:srgbClr val="FF6600"/>
                </a:solidFill>
                <a:latin typeface="微软雅黑"/>
                <a:ea typeface="微软雅黑"/>
                <a:cs typeface="微软雅黑"/>
              </a:rPr>
              <a:t>所</a:t>
            </a:r>
            <a:endParaRPr kumimoji="1" lang="zh-CN" altLang="en-US" dirty="0">
              <a:solidFill>
                <a:srgbClr val="FF6600"/>
              </a:solidFill>
              <a:latin typeface="微软雅黑"/>
              <a:ea typeface="微软雅黑"/>
              <a:cs typeface="微软雅黑"/>
            </a:endParaRPr>
          </a:p>
        </p:txBody>
      </p:sp>
      <p:sp>
        <p:nvSpPr>
          <p:cNvPr id="18" name="矩形 17"/>
          <p:cNvSpPr/>
          <p:nvPr/>
        </p:nvSpPr>
        <p:spPr>
          <a:xfrm>
            <a:off x="5328692" y="1980208"/>
            <a:ext cx="723275" cy="415498"/>
          </a:xfrm>
          <a:prstGeom prst="rect">
            <a:avLst/>
          </a:prstGeom>
        </p:spPr>
        <p:txBody>
          <a:bodyPr wrap="none">
            <a:spAutoFit/>
          </a:bodyPr>
          <a:lstStyle/>
          <a:p>
            <a:pPr algn="ctr"/>
            <a:r>
              <a:rPr kumimoji="1" lang="zh-CN" altLang="en-US" dirty="0" smtClean="0">
                <a:solidFill>
                  <a:srgbClr val="FFFFFF"/>
                </a:solidFill>
                <a:latin typeface="微软雅黑"/>
                <a:ea typeface="微软雅黑"/>
                <a:cs typeface="微软雅黑"/>
              </a:rPr>
              <a:t>高校</a:t>
            </a:r>
            <a:endParaRPr kumimoji="1" lang="zh-CN" altLang="en-US" dirty="0">
              <a:solidFill>
                <a:srgbClr val="FFFFFF"/>
              </a:solidFill>
              <a:latin typeface="微软雅黑"/>
              <a:ea typeface="微软雅黑"/>
              <a:cs typeface="微软雅黑"/>
            </a:endParaRPr>
          </a:p>
        </p:txBody>
      </p:sp>
    </p:spTree>
    <p:extLst>
      <p:ext uri="{BB962C8B-B14F-4D97-AF65-F5344CB8AC3E}">
        <p14:creationId xmlns:p14="http://schemas.microsoft.com/office/powerpoint/2010/main" val="20366270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88732" y="1188120"/>
            <a:ext cx="3134191" cy="584775"/>
          </a:xfrm>
          <a:prstGeom prst="rect">
            <a:avLst/>
          </a:prstGeom>
        </p:spPr>
        <p:txBody>
          <a:bodyPr wrap="none">
            <a:spAutoFit/>
          </a:bodyPr>
          <a:lstStyle/>
          <a:p>
            <a:r>
              <a:rPr lang="zh-CN" altLang="en-US" sz="3200" dirty="0" smtClean="0">
                <a:solidFill>
                  <a:schemeClr val="bg1"/>
                </a:solidFill>
                <a:latin typeface="微软雅黑"/>
                <a:ea typeface="微软雅黑"/>
                <a:cs typeface="微软雅黑"/>
              </a:rPr>
              <a:t>开放  合作  创新</a:t>
            </a:r>
            <a:endParaRPr lang="zh-CN" altLang="en-US" sz="3200" dirty="0">
              <a:solidFill>
                <a:schemeClr val="bg1"/>
              </a:solidFill>
              <a:latin typeface="微软雅黑"/>
              <a:ea typeface="微软雅黑"/>
              <a:cs typeface="微软雅黑"/>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14401800" cy="2736280"/>
          </a:xfrm>
          <a:prstGeom prst="rect">
            <a:avLst/>
          </a:prstGeom>
        </p:spPr>
      </p:pic>
      <p:pic>
        <p:nvPicPr>
          <p:cNvPr id="8" name="主会PPT底图.jpg" descr="主会PPT底图.jpg"/>
          <p:cNvPicPr>
            <a:picLocks noChangeAspect="1"/>
          </p:cNvPicPr>
          <p:nvPr/>
        </p:nvPicPr>
        <p:blipFill>
          <a:blip r:embed="rId3">
            <a:alphaModFix amt="30000"/>
            <a:extLst/>
          </a:blip>
          <a:stretch>
            <a:fillRect/>
          </a:stretch>
        </p:blipFill>
        <p:spPr>
          <a:xfrm>
            <a:off x="-673550" y="-135979"/>
            <a:ext cx="15782432" cy="3080245"/>
          </a:xfrm>
          <a:prstGeom prst="rect">
            <a:avLst/>
          </a:prstGeom>
          <a:ln w="3175">
            <a:miter lim="400000"/>
          </a:ln>
        </p:spPr>
      </p:pic>
      <p:sp>
        <p:nvSpPr>
          <p:cNvPr id="9" name="谢谢大家"/>
          <p:cNvSpPr txBox="1"/>
          <p:nvPr/>
        </p:nvSpPr>
        <p:spPr>
          <a:xfrm>
            <a:off x="6468221" y="1109359"/>
            <a:ext cx="1465356" cy="459952"/>
          </a:xfrm>
          <a:prstGeom prst="rect">
            <a:avLst/>
          </a:prstGeom>
          <a:ln w="3175">
            <a:miter lim="400000"/>
          </a:ln>
          <a:extLst>
            <a:ext uri="{C572A759-6A51-4108-AA02-DFA0A04FC94B}">
              <ma14:wrappingTextBoxFlag xmlns:ma14="http://schemas.microsoft.com/office/mac/drawingml/2011/main" xmlns="" val="1"/>
            </a:ext>
          </a:extLst>
        </p:spPr>
        <p:txBody>
          <a:bodyPr wrap="none" lIns="14392" tIns="14392" rIns="14392" bIns="14392" anchor="ctr">
            <a:spAutoFit/>
          </a:bodyPr>
          <a:lstStyle>
            <a:lvl1pPr defTabSz="457200">
              <a:defRPr sz="8000">
                <a:latin typeface="Microsoft YaHei"/>
                <a:ea typeface="Microsoft YaHei"/>
                <a:cs typeface="Microsoft YaHei"/>
                <a:sym typeface="Microsoft YaHei"/>
              </a:defRPr>
            </a:lvl1pPr>
          </a:lstStyle>
          <a:p>
            <a:pPr algn="ctr" hangingPunct="0"/>
            <a:r>
              <a:rPr sz="2800" b="1" kern="0" dirty="0" err="1">
                <a:solidFill>
                  <a:srgbClr val="FFFFFF"/>
                </a:solidFill>
              </a:rPr>
              <a:t>谢谢大家</a:t>
            </a:r>
            <a:endParaRPr sz="2800" b="1" kern="0" dirty="0">
              <a:solidFill>
                <a:srgbClr val="FFFFFF"/>
              </a:solidFill>
            </a:endParaRPr>
          </a:p>
        </p:txBody>
      </p:sp>
      <p:pic>
        <p:nvPicPr>
          <p:cNvPr id="10" name="六字标题.png" descr="六字标题.png"/>
          <p:cNvPicPr>
            <a:picLocks noChangeAspect="1"/>
          </p:cNvPicPr>
          <p:nvPr/>
        </p:nvPicPr>
        <p:blipFill>
          <a:blip r:embed="rId4">
            <a:extLst/>
          </a:blip>
          <a:stretch>
            <a:fillRect/>
          </a:stretch>
        </p:blipFill>
        <p:spPr>
          <a:xfrm>
            <a:off x="281326" y="238968"/>
            <a:ext cx="1678213" cy="235300"/>
          </a:xfrm>
          <a:prstGeom prst="rect">
            <a:avLst/>
          </a:prstGeom>
          <a:ln w="3175">
            <a:miter lim="400000"/>
          </a:ln>
        </p:spPr>
      </p:pic>
      <p:pic>
        <p:nvPicPr>
          <p:cNvPr id="11" name="Picture 2" descr="Optical flare (32).png"/>
          <p:cNvPicPr>
            <a:picLocks noChangeAspect="1"/>
          </p:cNvPicPr>
          <p:nvPr/>
        </p:nvPicPr>
        <p:blipFill>
          <a:blip r:embed="rId5">
            <a:alphaModFix amt="48000"/>
          </a:blip>
          <a:stretch>
            <a:fillRect/>
          </a:stretch>
        </p:blipFill>
        <p:spPr>
          <a:xfrm rot="18713636">
            <a:off x="5250835" y="-1281219"/>
            <a:ext cx="3763577" cy="5340051"/>
          </a:xfrm>
          <a:prstGeom prst="rect">
            <a:avLst/>
          </a:prstGeom>
        </p:spPr>
      </p:pic>
    </p:spTree>
    <p:extLst>
      <p:ext uri="{BB962C8B-B14F-4D97-AF65-F5344CB8AC3E}">
        <p14:creationId xmlns:p14="http://schemas.microsoft.com/office/powerpoint/2010/main" val="7050079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11"/>
                                        </p:tgtEl>
                                      </p:cBhvr>
                                    </p:animEffect>
                                    <p:set>
                                      <p:cBhvr>
                                        <p:cTn id="13"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4756" y="1332136"/>
            <a:ext cx="2664296" cy="465414"/>
          </a:xfrm>
        </p:spPr>
        <p:txBody>
          <a:bodyPr>
            <a:normAutofit fontScale="90000"/>
          </a:bodyPr>
          <a:lstStyle/>
          <a:p>
            <a:r>
              <a:rPr lang="zh-CN" altLang="en-US" dirty="0"/>
              <a:t>互联网是什么</a:t>
            </a:r>
            <a:r>
              <a:rPr lang="en-US" altLang="zh-CN" dirty="0"/>
              <a:t>?</a:t>
            </a:r>
            <a:endParaRPr lang="zh-CN" altLang="en-US" dirty="0"/>
          </a:p>
        </p:txBody>
      </p:sp>
    </p:spTree>
    <p:extLst>
      <p:ext uri="{BB962C8B-B14F-4D97-AF65-F5344CB8AC3E}">
        <p14:creationId xmlns:p14="http://schemas.microsoft.com/office/powerpoint/2010/main" val="23630084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156" y="2626"/>
            <a:ext cx="12961620" cy="465414"/>
          </a:xfrm>
        </p:spPr>
        <p:txBody>
          <a:bodyPr>
            <a:normAutofit fontScale="90000"/>
          </a:bodyPr>
          <a:lstStyle/>
          <a:p>
            <a:pPr algn="ctr"/>
            <a:r>
              <a:rPr lang="zh-CN" altLang="en-US" dirty="0" smtClean="0">
                <a:latin typeface="微软雅黑"/>
                <a:ea typeface="微软雅黑"/>
                <a:cs typeface="微软雅黑"/>
              </a:rPr>
              <a:t>互联网安全是什么</a:t>
            </a:r>
            <a:endParaRPr lang="zh-CN" altLang="en-US" dirty="0">
              <a:latin typeface="微软雅黑"/>
              <a:ea typeface="微软雅黑"/>
              <a:cs typeface="微软雅黑"/>
            </a:endParaRPr>
          </a:p>
        </p:txBody>
      </p:sp>
      <p:sp>
        <p:nvSpPr>
          <p:cNvPr id="12" name="矩形 11"/>
          <p:cNvSpPr/>
          <p:nvPr/>
        </p:nvSpPr>
        <p:spPr>
          <a:xfrm>
            <a:off x="2016324" y="1908200"/>
            <a:ext cx="1595309" cy="677108"/>
          </a:xfrm>
          <a:prstGeom prst="rect">
            <a:avLst/>
          </a:prstGeom>
        </p:spPr>
        <p:txBody>
          <a:bodyPr wrap="none">
            <a:spAutoFit/>
          </a:bodyPr>
          <a:lstStyle/>
          <a:p>
            <a:pPr algn="ctr"/>
            <a:r>
              <a:rPr kumimoji="1" lang="zh-CN" altLang="en-US" sz="2200" dirty="0" smtClean="0">
                <a:solidFill>
                  <a:schemeClr val="bg1"/>
                </a:solidFill>
                <a:latin typeface="微软雅黑"/>
                <a:ea typeface="微软雅黑"/>
                <a:cs typeface="微软雅黑"/>
              </a:rPr>
              <a:t>客户的安全</a:t>
            </a:r>
          </a:p>
          <a:p>
            <a:pPr algn="ctr"/>
            <a:r>
              <a:rPr kumimoji="1" lang="zh-CN" altLang="en-US" sz="1600" dirty="0" smtClean="0">
                <a:solidFill>
                  <a:schemeClr val="bg1"/>
                </a:solidFill>
                <a:latin typeface="微软雅黑"/>
                <a:ea typeface="微软雅黑"/>
                <a:cs typeface="微软雅黑"/>
              </a:rPr>
              <a:t>让消费者安心</a:t>
            </a:r>
            <a:endParaRPr kumimoji="1" lang="zh-CN" altLang="en-US" sz="1600" dirty="0">
              <a:solidFill>
                <a:schemeClr val="bg1"/>
              </a:solidFill>
              <a:latin typeface="微软雅黑"/>
              <a:ea typeface="微软雅黑"/>
              <a:cs typeface="微软雅黑"/>
            </a:endParaRPr>
          </a:p>
        </p:txBody>
      </p:sp>
      <p:sp>
        <p:nvSpPr>
          <p:cNvPr id="13" name="矩形 12"/>
          <p:cNvSpPr/>
          <p:nvPr/>
        </p:nvSpPr>
        <p:spPr>
          <a:xfrm>
            <a:off x="4824636" y="1908200"/>
            <a:ext cx="1877437" cy="677108"/>
          </a:xfrm>
          <a:prstGeom prst="rect">
            <a:avLst/>
          </a:prstGeom>
        </p:spPr>
        <p:txBody>
          <a:bodyPr wrap="none">
            <a:spAutoFit/>
          </a:bodyPr>
          <a:lstStyle/>
          <a:p>
            <a:pPr algn="ctr"/>
            <a:r>
              <a:rPr kumimoji="1" lang="zh-CN" altLang="en-US" sz="2200" dirty="0" smtClean="0">
                <a:solidFill>
                  <a:schemeClr val="bg1"/>
                </a:solidFill>
                <a:latin typeface="微软雅黑"/>
                <a:ea typeface="微软雅黑"/>
                <a:cs typeface="微软雅黑"/>
              </a:rPr>
              <a:t>服务方的安全</a:t>
            </a:r>
          </a:p>
          <a:p>
            <a:pPr algn="ctr"/>
            <a:r>
              <a:rPr kumimoji="1" lang="zh-CN" altLang="en-US" sz="1600" dirty="0" smtClean="0">
                <a:solidFill>
                  <a:schemeClr val="bg1"/>
                </a:solidFill>
                <a:latin typeface="微软雅黑"/>
                <a:ea typeface="微软雅黑"/>
                <a:cs typeface="微软雅黑"/>
              </a:rPr>
              <a:t>让经营者省心</a:t>
            </a:r>
          </a:p>
        </p:txBody>
      </p:sp>
      <p:sp>
        <p:nvSpPr>
          <p:cNvPr id="14" name="矩形 13"/>
          <p:cNvSpPr/>
          <p:nvPr/>
        </p:nvSpPr>
        <p:spPr>
          <a:xfrm>
            <a:off x="7704956" y="1908200"/>
            <a:ext cx="1877437" cy="677108"/>
          </a:xfrm>
          <a:prstGeom prst="rect">
            <a:avLst/>
          </a:prstGeom>
        </p:spPr>
        <p:txBody>
          <a:bodyPr wrap="none">
            <a:spAutoFit/>
          </a:bodyPr>
          <a:lstStyle/>
          <a:p>
            <a:pPr algn="ctr"/>
            <a:r>
              <a:rPr kumimoji="1" lang="zh-CN" altLang="en-US" sz="2200" dirty="0" smtClean="0">
                <a:solidFill>
                  <a:schemeClr val="bg1"/>
                </a:solidFill>
                <a:latin typeface="微软雅黑"/>
                <a:ea typeface="微软雅黑"/>
                <a:cs typeface="微软雅黑"/>
              </a:rPr>
              <a:t>业务环境安全</a:t>
            </a:r>
          </a:p>
          <a:p>
            <a:pPr algn="ctr"/>
            <a:r>
              <a:rPr kumimoji="1" lang="zh-CN" altLang="en-US" sz="1600" dirty="0" smtClean="0">
                <a:solidFill>
                  <a:schemeClr val="bg1"/>
                </a:solidFill>
                <a:latin typeface="微软雅黑"/>
                <a:ea typeface="微软雅黑"/>
                <a:cs typeface="微软雅黑"/>
              </a:rPr>
              <a:t>让黑灰产惊心</a:t>
            </a:r>
          </a:p>
        </p:txBody>
      </p:sp>
      <p:sp>
        <p:nvSpPr>
          <p:cNvPr id="24" name="矩形 23"/>
          <p:cNvSpPr/>
          <p:nvPr/>
        </p:nvSpPr>
        <p:spPr>
          <a:xfrm>
            <a:off x="10585276" y="1908200"/>
            <a:ext cx="2159566" cy="677108"/>
          </a:xfrm>
          <a:prstGeom prst="rect">
            <a:avLst/>
          </a:prstGeom>
        </p:spPr>
        <p:txBody>
          <a:bodyPr wrap="none">
            <a:spAutoFit/>
          </a:bodyPr>
          <a:lstStyle/>
          <a:p>
            <a:pPr algn="ctr"/>
            <a:r>
              <a:rPr kumimoji="1" lang="zh-CN" altLang="en-US" sz="2200" dirty="0" smtClean="0">
                <a:solidFill>
                  <a:schemeClr val="bg1"/>
                </a:solidFill>
                <a:latin typeface="微软雅黑"/>
                <a:ea typeface="微软雅黑"/>
                <a:cs typeface="微软雅黑"/>
              </a:rPr>
              <a:t>行业及宏观安全</a:t>
            </a:r>
          </a:p>
          <a:p>
            <a:pPr algn="ctr"/>
            <a:r>
              <a:rPr kumimoji="1" lang="zh-CN" altLang="en-US" sz="1600" dirty="0" smtClean="0">
                <a:solidFill>
                  <a:schemeClr val="bg1"/>
                </a:solidFill>
                <a:latin typeface="微软雅黑"/>
                <a:ea typeface="微软雅黑"/>
                <a:cs typeface="微软雅黑"/>
              </a:rPr>
              <a:t>让监管部门放心</a:t>
            </a:r>
          </a:p>
        </p:txBody>
      </p:sp>
      <p:pic>
        <p:nvPicPr>
          <p:cNvPr id="25" name="图片 24"/>
          <p:cNvPicPr>
            <a:picLocks noChangeAspect="1"/>
          </p:cNvPicPr>
          <p:nvPr/>
        </p:nvPicPr>
        <p:blipFill>
          <a:blip r:embed="rId3"/>
          <a:stretch>
            <a:fillRect/>
          </a:stretch>
        </p:blipFill>
        <p:spPr>
          <a:xfrm>
            <a:off x="2232348" y="756072"/>
            <a:ext cx="9937104" cy="1129328"/>
          </a:xfrm>
          <a:prstGeom prst="rect">
            <a:avLst/>
          </a:prstGeom>
        </p:spPr>
      </p:pic>
    </p:spTree>
    <p:extLst>
      <p:ext uri="{BB962C8B-B14F-4D97-AF65-F5344CB8AC3E}">
        <p14:creationId xmlns:p14="http://schemas.microsoft.com/office/powerpoint/2010/main" val="27293527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156" y="2627"/>
            <a:ext cx="12961620" cy="465414"/>
          </a:xfrm>
        </p:spPr>
        <p:txBody>
          <a:bodyPr>
            <a:normAutofit fontScale="90000"/>
          </a:bodyPr>
          <a:lstStyle/>
          <a:p>
            <a:pPr algn="ctr"/>
            <a:r>
              <a:rPr lang="zh-CN" altLang="en-US" dirty="0" smtClean="0">
                <a:latin typeface="微软雅黑"/>
                <a:ea typeface="微软雅黑"/>
                <a:cs typeface="微软雅黑"/>
              </a:rPr>
              <a:t>互联网安全是什么</a:t>
            </a:r>
            <a:endParaRPr lang="zh-CN" altLang="en-US" dirty="0">
              <a:latin typeface="微软雅黑"/>
              <a:ea typeface="微软雅黑"/>
              <a:cs typeface="微软雅黑"/>
            </a:endParaRPr>
          </a:p>
        </p:txBody>
      </p:sp>
      <p:sp>
        <p:nvSpPr>
          <p:cNvPr id="11" name="矩形 10"/>
          <p:cNvSpPr/>
          <p:nvPr/>
        </p:nvSpPr>
        <p:spPr>
          <a:xfrm>
            <a:off x="1823964" y="2052216"/>
            <a:ext cx="1980029" cy="400110"/>
          </a:xfrm>
          <a:prstGeom prst="rect">
            <a:avLst/>
          </a:prstGeom>
        </p:spPr>
        <p:txBody>
          <a:bodyPr wrap="none">
            <a:spAutoFit/>
          </a:bodyPr>
          <a:lstStyle/>
          <a:p>
            <a:pPr algn="ctr"/>
            <a:r>
              <a:rPr kumimoji="1" lang="zh-CN" altLang="en-US" sz="2000" dirty="0">
                <a:solidFill>
                  <a:schemeClr val="bg1"/>
                </a:solidFill>
                <a:latin typeface="微软雅黑"/>
                <a:ea typeface="微软雅黑"/>
                <a:cs typeface="微软雅黑"/>
              </a:rPr>
              <a:t>技术是核心</a:t>
            </a:r>
            <a:r>
              <a:rPr kumimoji="1" lang="zh-CN" altLang="en-US" sz="2000" dirty="0" smtClean="0">
                <a:solidFill>
                  <a:schemeClr val="bg1"/>
                </a:solidFill>
                <a:latin typeface="微软雅黑"/>
                <a:ea typeface="微软雅黑"/>
                <a:cs typeface="微软雅黑"/>
              </a:rPr>
              <a:t>能力</a:t>
            </a:r>
            <a:endParaRPr kumimoji="1" lang="zh-CN" altLang="en-US" sz="2000" dirty="0">
              <a:solidFill>
                <a:schemeClr val="bg1"/>
              </a:solidFill>
              <a:latin typeface="微软雅黑"/>
              <a:ea typeface="微软雅黑"/>
              <a:cs typeface="微软雅黑"/>
            </a:endParaRPr>
          </a:p>
        </p:txBody>
      </p:sp>
      <p:sp>
        <p:nvSpPr>
          <p:cNvPr id="12" name="矩形 11"/>
          <p:cNvSpPr/>
          <p:nvPr/>
        </p:nvSpPr>
        <p:spPr>
          <a:xfrm>
            <a:off x="4773340" y="2052216"/>
            <a:ext cx="1980029" cy="400110"/>
          </a:xfrm>
          <a:prstGeom prst="rect">
            <a:avLst/>
          </a:prstGeom>
        </p:spPr>
        <p:txBody>
          <a:bodyPr wrap="none">
            <a:spAutoFit/>
          </a:bodyPr>
          <a:lstStyle/>
          <a:p>
            <a:pPr algn="ctr"/>
            <a:r>
              <a:rPr kumimoji="1" lang="zh-CN" altLang="en-US" sz="2000" dirty="0">
                <a:solidFill>
                  <a:schemeClr val="bg1"/>
                </a:solidFill>
                <a:latin typeface="微软雅黑"/>
                <a:ea typeface="微软雅黑"/>
                <a:cs typeface="微软雅黑"/>
              </a:rPr>
              <a:t>数据是基础</a:t>
            </a:r>
            <a:r>
              <a:rPr kumimoji="1" lang="zh-CN" altLang="en-US" sz="2000" dirty="0" smtClean="0">
                <a:solidFill>
                  <a:schemeClr val="bg1"/>
                </a:solidFill>
                <a:latin typeface="微软雅黑"/>
                <a:ea typeface="微软雅黑"/>
                <a:cs typeface="微软雅黑"/>
              </a:rPr>
              <a:t>保障</a:t>
            </a:r>
            <a:endParaRPr kumimoji="1" lang="zh-CN" altLang="en-US" sz="2000" dirty="0">
              <a:solidFill>
                <a:schemeClr val="bg1"/>
              </a:solidFill>
              <a:latin typeface="微软雅黑"/>
              <a:ea typeface="微软雅黑"/>
              <a:cs typeface="微软雅黑"/>
            </a:endParaRPr>
          </a:p>
        </p:txBody>
      </p:sp>
      <p:sp>
        <p:nvSpPr>
          <p:cNvPr id="13" name="矩形 12"/>
          <p:cNvSpPr/>
          <p:nvPr/>
        </p:nvSpPr>
        <p:spPr>
          <a:xfrm>
            <a:off x="7653660" y="2052216"/>
            <a:ext cx="1980029" cy="400110"/>
          </a:xfrm>
          <a:prstGeom prst="rect">
            <a:avLst/>
          </a:prstGeom>
        </p:spPr>
        <p:txBody>
          <a:bodyPr wrap="none">
            <a:spAutoFit/>
          </a:bodyPr>
          <a:lstStyle/>
          <a:p>
            <a:pPr algn="ctr"/>
            <a:r>
              <a:rPr kumimoji="1" lang="zh-CN" altLang="en-US" sz="2000" dirty="0">
                <a:solidFill>
                  <a:schemeClr val="bg1"/>
                </a:solidFill>
                <a:latin typeface="微软雅黑"/>
                <a:ea typeface="微软雅黑"/>
                <a:cs typeface="微软雅黑"/>
              </a:rPr>
              <a:t>合作是基本</a:t>
            </a:r>
            <a:r>
              <a:rPr kumimoji="1" lang="zh-CN" altLang="en-US" sz="2000" dirty="0" smtClean="0">
                <a:solidFill>
                  <a:schemeClr val="bg1"/>
                </a:solidFill>
                <a:latin typeface="微软雅黑"/>
                <a:ea typeface="微软雅黑"/>
                <a:cs typeface="微软雅黑"/>
              </a:rPr>
              <a:t>条件</a:t>
            </a:r>
            <a:endParaRPr kumimoji="1" lang="zh-CN" altLang="en-US" sz="2000" dirty="0">
              <a:solidFill>
                <a:schemeClr val="bg1"/>
              </a:solidFill>
              <a:latin typeface="微软雅黑"/>
              <a:ea typeface="微软雅黑"/>
              <a:cs typeface="微软雅黑"/>
            </a:endParaRPr>
          </a:p>
        </p:txBody>
      </p:sp>
      <p:sp>
        <p:nvSpPr>
          <p:cNvPr id="14" name="矩形 13"/>
          <p:cNvSpPr/>
          <p:nvPr/>
        </p:nvSpPr>
        <p:spPr>
          <a:xfrm>
            <a:off x="10675044" y="2052216"/>
            <a:ext cx="1980029" cy="400110"/>
          </a:xfrm>
          <a:prstGeom prst="rect">
            <a:avLst/>
          </a:prstGeom>
        </p:spPr>
        <p:txBody>
          <a:bodyPr wrap="none">
            <a:spAutoFit/>
          </a:bodyPr>
          <a:lstStyle/>
          <a:p>
            <a:pPr algn="ctr"/>
            <a:r>
              <a:rPr kumimoji="1" lang="zh-CN" altLang="en-US" sz="2000" dirty="0">
                <a:solidFill>
                  <a:schemeClr val="bg1"/>
                </a:solidFill>
                <a:latin typeface="微软雅黑"/>
                <a:ea typeface="微软雅黑"/>
                <a:cs typeface="微软雅黑"/>
              </a:rPr>
              <a:t>创新是关键</a:t>
            </a:r>
            <a:r>
              <a:rPr kumimoji="1" lang="zh-CN" altLang="en-US" sz="2000" dirty="0" smtClean="0">
                <a:solidFill>
                  <a:schemeClr val="bg1"/>
                </a:solidFill>
                <a:latin typeface="微软雅黑"/>
                <a:ea typeface="微软雅黑"/>
                <a:cs typeface="微软雅黑"/>
              </a:rPr>
              <a:t>要求</a:t>
            </a:r>
            <a:endParaRPr kumimoji="1" lang="zh-CN" altLang="en-US" sz="2000" dirty="0">
              <a:solidFill>
                <a:schemeClr val="bg1"/>
              </a:solidFill>
              <a:latin typeface="微软雅黑"/>
              <a:ea typeface="微软雅黑"/>
              <a:cs typeface="微软雅黑"/>
            </a:endParaRPr>
          </a:p>
        </p:txBody>
      </p:sp>
      <p:pic>
        <p:nvPicPr>
          <p:cNvPr id="15" name="图片 14"/>
          <p:cNvPicPr>
            <a:picLocks noChangeAspect="1"/>
          </p:cNvPicPr>
          <p:nvPr/>
        </p:nvPicPr>
        <p:blipFill>
          <a:blip r:embed="rId3"/>
          <a:stretch>
            <a:fillRect/>
          </a:stretch>
        </p:blipFill>
        <p:spPr>
          <a:xfrm>
            <a:off x="2232348" y="900088"/>
            <a:ext cx="9921691" cy="1127577"/>
          </a:xfrm>
          <a:prstGeom prst="rect">
            <a:avLst/>
          </a:prstGeom>
        </p:spPr>
      </p:pic>
    </p:spTree>
    <p:extLst>
      <p:ext uri="{BB962C8B-B14F-4D97-AF65-F5344CB8AC3E}">
        <p14:creationId xmlns:p14="http://schemas.microsoft.com/office/powerpoint/2010/main" val="11118609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0090" y="1"/>
            <a:ext cx="12961620" cy="468040"/>
          </a:xfrm>
        </p:spPr>
        <p:txBody>
          <a:bodyPr>
            <a:normAutofit fontScale="90000"/>
          </a:bodyPr>
          <a:lstStyle/>
          <a:p>
            <a:pPr algn="ctr"/>
            <a:r>
              <a:rPr lang="zh-CN" altLang="en-US" dirty="0" smtClean="0">
                <a:latin typeface="微软雅黑"/>
                <a:ea typeface="微软雅黑"/>
                <a:cs typeface="微软雅黑"/>
              </a:rPr>
              <a:t>我们的安全治理理念</a:t>
            </a:r>
            <a:endParaRPr lang="zh-CN" altLang="en-US" dirty="0">
              <a:latin typeface="微软雅黑"/>
              <a:ea typeface="微软雅黑"/>
              <a:cs typeface="微软雅黑"/>
            </a:endParaRPr>
          </a:p>
        </p:txBody>
      </p:sp>
      <p:sp>
        <p:nvSpPr>
          <p:cNvPr id="3" name="矩形 2"/>
          <p:cNvSpPr/>
          <p:nvPr/>
        </p:nvSpPr>
        <p:spPr>
          <a:xfrm>
            <a:off x="2160340" y="1260128"/>
            <a:ext cx="3528392" cy="648072"/>
          </a:xfrm>
          <a:prstGeom prst="rect">
            <a:avLst/>
          </a:prstGeom>
          <a:solidFill>
            <a:srgbClr val="2B31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latin typeface="微软雅黑"/>
                <a:ea typeface="微软雅黑"/>
                <a:cs typeface="微软雅黑"/>
              </a:rPr>
              <a:t>开放网络环境下的动态安全</a:t>
            </a:r>
            <a:endParaRPr kumimoji="1" lang="zh-CN" altLang="en-US" dirty="0">
              <a:latin typeface="微软雅黑"/>
              <a:ea typeface="微软雅黑"/>
              <a:cs typeface="微软雅黑"/>
            </a:endParaRPr>
          </a:p>
        </p:txBody>
      </p:sp>
      <p:sp>
        <p:nvSpPr>
          <p:cNvPr id="6" name="矩形 5"/>
          <p:cNvSpPr/>
          <p:nvPr/>
        </p:nvSpPr>
        <p:spPr>
          <a:xfrm>
            <a:off x="7848972" y="717973"/>
            <a:ext cx="3744416" cy="398140"/>
          </a:xfrm>
          <a:prstGeom prst="rect">
            <a:avLst/>
          </a:prstGeom>
          <a:solidFill>
            <a:srgbClr val="2B31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与监管机构、学术界的密切合作</a:t>
            </a:r>
            <a:endParaRPr kumimoji="1" lang="zh-CN" altLang="en-US" sz="1400" dirty="0">
              <a:latin typeface="微软雅黑"/>
              <a:ea typeface="微软雅黑"/>
              <a:cs typeface="微软雅黑"/>
            </a:endParaRPr>
          </a:p>
        </p:txBody>
      </p:sp>
      <p:sp>
        <p:nvSpPr>
          <p:cNvPr id="7" name="矩形 6"/>
          <p:cNvSpPr/>
          <p:nvPr/>
        </p:nvSpPr>
        <p:spPr>
          <a:xfrm>
            <a:off x="7848972" y="1188120"/>
            <a:ext cx="3744416" cy="394213"/>
          </a:xfrm>
          <a:prstGeom prst="rect">
            <a:avLst/>
          </a:prstGeom>
          <a:solidFill>
            <a:srgbClr val="2B31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线上线下、群防防治</a:t>
            </a:r>
            <a:endParaRPr kumimoji="1" lang="zh-CN" altLang="en-US" sz="1400" dirty="0">
              <a:latin typeface="微软雅黑"/>
              <a:ea typeface="微软雅黑"/>
              <a:cs typeface="微软雅黑"/>
            </a:endParaRPr>
          </a:p>
        </p:txBody>
      </p:sp>
      <p:sp>
        <p:nvSpPr>
          <p:cNvPr id="8" name="矩形 7"/>
          <p:cNvSpPr/>
          <p:nvPr/>
        </p:nvSpPr>
        <p:spPr>
          <a:xfrm>
            <a:off x="7848972" y="1671217"/>
            <a:ext cx="3744416" cy="380999"/>
          </a:xfrm>
          <a:prstGeom prst="rect">
            <a:avLst/>
          </a:prstGeom>
          <a:solidFill>
            <a:srgbClr val="2B31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服务生态与合作伙伴建立安全同盟</a:t>
            </a:r>
            <a:endParaRPr kumimoji="1" lang="zh-CN" altLang="en-US" sz="1400" dirty="0">
              <a:latin typeface="微软雅黑"/>
              <a:ea typeface="微软雅黑"/>
              <a:cs typeface="微软雅黑"/>
            </a:endParaRPr>
          </a:p>
        </p:txBody>
      </p:sp>
      <p:sp>
        <p:nvSpPr>
          <p:cNvPr id="10" name="矩形 9"/>
          <p:cNvSpPr/>
          <p:nvPr/>
        </p:nvSpPr>
        <p:spPr>
          <a:xfrm>
            <a:off x="7848972" y="2124224"/>
            <a:ext cx="3744416" cy="394213"/>
          </a:xfrm>
          <a:prstGeom prst="rect">
            <a:avLst/>
          </a:prstGeom>
          <a:solidFill>
            <a:srgbClr val="2B31E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微软雅黑"/>
                <a:ea typeface="微软雅黑"/>
                <a:cs typeface="微软雅黑"/>
              </a:rPr>
              <a:t>基于数据，技术的安全能力平台</a:t>
            </a:r>
            <a:endParaRPr kumimoji="1" lang="zh-CN" altLang="en-US" sz="1400" dirty="0">
              <a:latin typeface="微软雅黑"/>
              <a:ea typeface="微软雅黑"/>
              <a:cs typeface="微软雅黑"/>
            </a:endParaRPr>
          </a:p>
        </p:txBody>
      </p:sp>
      <p:cxnSp>
        <p:nvCxnSpPr>
          <p:cNvPr id="11" name="直线连接符 10"/>
          <p:cNvCxnSpPr/>
          <p:nvPr/>
        </p:nvCxnSpPr>
        <p:spPr>
          <a:xfrm>
            <a:off x="5688732" y="1620168"/>
            <a:ext cx="1296144" cy="0"/>
          </a:xfrm>
          <a:prstGeom prst="line">
            <a:avLst/>
          </a:prstGeom>
          <a:ln>
            <a:solidFill>
              <a:srgbClr val="2B31E2"/>
            </a:solidFill>
          </a:ln>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6984876" y="900088"/>
            <a:ext cx="864096" cy="0"/>
          </a:xfrm>
          <a:prstGeom prst="line">
            <a:avLst/>
          </a:prstGeom>
          <a:ln>
            <a:solidFill>
              <a:srgbClr val="2B31E2"/>
            </a:solidFill>
          </a:ln>
        </p:spPr>
        <p:style>
          <a:lnRef idx="2">
            <a:schemeClr val="accent1"/>
          </a:lnRef>
          <a:fillRef idx="0">
            <a:schemeClr val="accent1"/>
          </a:fillRef>
          <a:effectRef idx="1">
            <a:schemeClr val="accent1"/>
          </a:effectRef>
          <a:fontRef idx="minor">
            <a:schemeClr val="tx1"/>
          </a:fontRef>
        </p:style>
      </p:cxnSp>
      <p:cxnSp>
        <p:nvCxnSpPr>
          <p:cNvPr id="15" name="直线连接符 14"/>
          <p:cNvCxnSpPr/>
          <p:nvPr/>
        </p:nvCxnSpPr>
        <p:spPr>
          <a:xfrm>
            <a:off x="6984876" y="1404144"/>
            <a:ext cx="864096" cy="0"/>
          </a:xfrm>
          <a:prstGeom prst="line">
            <a:avLst/>
          </a:prstGeom>
          <a:ln>
            <a:solidFill>
              <a:srgbClr val="2B31E2"/>
            </a:solidFill>
          </a:ln>
        </p:spPr>
        <p:style>
          <a:lnRef idx="2">
            <a:schemeClr val="accent1"/>
          </a:lnRef>
          <a:fillRef idx="0">
            <a:schemeClr val="accent1"/>
          </a:fillRef>
          <a:effectRef idx="1">
            <a:schemeClr val="accent1"/>
          </a:effectRef>
          <a:fontRef idx="minor">
            <a:schemeClr val="tx1"/>
          </a:fontRef>
        </p:style>
      </p:cxnSp>
      <p:cxnSp>
        <p:nvCxnSpPr>
          <p:cNvPr id="18" name="直线连接符 17"/>
          <p:cNvCxnSpPr/>
          <p:nvPr/>
        </p:nvCxnSpPr>
        <p:spPr>
          <a:xfrm>
            <a:off x="6984876" y="1836192"/>
            <a:ext cx="864096" cy="0"/>
          </a:xfrm>
          <a:prstGeom prst="line">
            <a:avLst/>
          </a:prstGeom>
          <a:ln>
            <a:solidFill>
              <a:srgbClr val="2B31E2"/>
            </a:solidFill>
          </a:ln>
        </p:spPr>
        <p:style>
          <a:lnRef idx="2">
            <a:schemeClr val="accent1"/>
          </a:lnRef>
          <a:fillRef idx="0">
            <a:schemeClr val="accent1"/>
          </a:fillRef>
          <a:effectRef idx="1">
            <a:schemeClr val="accent1"/>
          </a:effectRef>
          <a:fontRef idx="minor">
            <a:schemeClr val="tx1"/>
          </a:fontRef>
        </p:style>
      </p:cxnSp>
      <p:cxnSp>
        <p:nvCxnSpPr>
          <p:cNvPr id="19" name="直线连接符 18"/>
          <p:cNvCxnSpPr/>
          <p:nvPr/>
        </p:nvCxnSpPr>
        <p:spPr>
          <a:xfrm>
            <a:off x="6984876" y="2340248"/>
            <a:ext cx="864096" cy="0"/>
          </a:xfrm>
          <a:prstGeom prst="line">
            <a:avLst/>
          </a:prstGeom>
          <a:ln>
            <a:solidFill>
              <a:srgbClr val="2B31E2"/>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a:off x="6984876" y="900088"/>
            <a:ext cx="0" cy="1440160"/>
          </a:xfrm>
          <a:prstGeom prst="line">
            <a:avLst/>
          </a:prstGeom>
          <a:ln>
            <a:solidFill>
              <a:srgbClr val="2B31E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9096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0180" y="1"/>
            <a:ext cx="12961620" cy="468039"/>
          </a:xfrm>
        </p:spPr>
        <p:txBody>
          <a:bodyPr>
            <a:noAutofit/>
          </a:bodyPr>
          <a:lstStyle/>
          <a:p>
            <a:pPr algn="ctr"/>
            <a:r>
              <a:rPr lang="zh-CN" altLang="en-US" sz="2700" dirty="0" smtClean="0">
                <a:latin typeface="微软雅黑"/>
                <a:ea typeface="微软雅黑"/>
                <a:cs typeface="微软雅黑"/>
              </a:rPr>
              <a:t>大数据风控：用数据和技术护航业务安全</a:t>
            </a:r>
            <a:endParaRPr lang="zh-CN" altLang="en-US" sz="2700" dirty="0">
              <a:latin typeface="微软雅黑"/>
              <a:ea typeface="微软雅黑"/>
              <a:cs typeface="微软雅黑"/>
            </a:endParaRPr>
          </a:p>
        </p:txBody>
      </p:sp>
      <p:pic>
        <p:nvPicPr>
          <p:cNvPr id="8" name="图片 7"/>
          <p:cNvPicPr>
            <a:picLocks noChangeAspect="1"/>
          </p:cNvPicPr>
          <p:nvPr/>
        </p:nvPicPr>
        <p:blipFill>
          <a:blip r:embed="rId3"/>
          <a:stretch>
            <a:fillRect/>
          </a:stretch>
        </p:blipFill>
        <p:spPr>
          <a:xfrm>
            <a:off x="4104556" y="684064"/>
            <a:ext cx="1854200" cy="1854200"/>
          </a:xfrm>
          <a:prstGeom prst="rect">
            <a:avLst/>
          </a:prstGeom>
        </p:spPr>
      </p:pic>
      <p:sp>
        <p:nvSpPr>
          <p:cNvPr id="9" name="矩形 8"/>
          <p:cNvSpPr/>
          <p:nvPr/>
        </p:nvSpPr>
        <p:spPr>
          <a:xfrm>
            <a:off x="4248572" y="1404144"/>
            <a:ext cx="1531188" cy="415498"/>
          </a:xfrm>
          <a:prstGeom prst="rect">
            <a:avLst/>
          </a:prstGeom>
        </p:spPr>
        <p:txBody>
          <a:bodyPr wrap="none">
            <a:spAutoFit/>
          </a:bodyPr>
          <a:lstStyle/>
          <a:p>
            <a:pPr algn="ctr"/>
            <a:r>
              <a:rPr kumimoji="1" lang="zh-CN" altLang="x-none" dirty="0" smtClean="0">
                <a:solidFill>
                  <a:srgbClr val="FFFFFF"/>
                </a:solidFill>
                <a:latin typeface="微软雅黑"/>
                <a:ea typeface="微软雅黑"/>
                <a:cs typeface="微软雅黑"/>
              </a:rPr>
              <a:t>大</a:t>
            </a:r>
            <a:r>
              <a:rPr kumimoji="1" lang="zh-CN" altLang="en-US" dirty="0" smtClean="0">
                <a:solidFill>
                  <a:srgbClr val="FFFFFF"/>
                </a:solidFill>
                <a:latin typeface="微软雅黑"/>
                <a:ea typeface="微软雅黑"/>
                <a:cs typeface="微软雅黑"/>
              </a:rPr>
              <a:t>数据引擎</a:t>
            </a:r>
            <a:endParaRPr kumimoji="1" lang="zh-CN" altLang="en-US" dirty="0">
              <a:solidFill>
                <a:srgbClr val="FFFFFF"/>
              </a:solidFill>
              <a:latin typeface="微软雅黑"/>
              <a:ea typeface="微软雅黑"/>
              <a:cs typeface="微软雅黑"/>
            </a:endParaRPr>
          </a:p>
        </p:txBody>
      </p:sp>
      <p:sp>
        <p:nvSpPr>
          <p:cNvPr id="10" name="矩形 9"/>
          <p:cNvSpPr/>
          <p:nvPr/>
        </p:nvSpPr>
        <p:spPr>
          <a:xfrm>
            <a:off x="6264796" y="900088"/>
            <a:ext cx="3621504" cy="415498"/>
          </a:xfrm>
          <a:prstGeom prst="rect">
            <a:avLst/>
          </a:prstGeom>
        </p:spPr>
        <p:txBody>
          <a:bodyPr wrap="none">
            <a:spAutoFit/>
          </a:bodyPr>
          <a:lstStyle/>
          <a:p>
            <a:pPr algn="ctr"/>
            <a:r>
              <a:rPr kumimoji="1" lang="zh-CN" altLang="en-US" dirty="0" smtClean="0">
                <a:solidFill>
                  <a:srgbClr val="FFFFFF"/>
                </a:solidFill>
                <a:latin typeface="微软雅黑"/>
                <a:ea typeface="微软雅黑"/>
                <a:cs typeface="微软雅黑"/>
              </a:rPr>
              <a:t>日处理</a:t>
            </a:r>
            <a:r>
              <a:rPr kumimoji="1" lang="en-US" altLang="zh-CN" dirty="0" smtClean="0">
                <a:solidFill>
                  <a:srgbClr val="FF6600"/>
                </a:solidFill>
                <a:latin typeface="微软雅黑"/>
                <a:ea typeface="微软雅黑"/>
                <a:cs typeface="微软雅黑"/>
              </a:rPr>
              <a:t>300</a:t>
            </a:r>
            <a:r>
              <a:rPr kumimoji="1" lang="zh-CN" altLang="en-US" dirty="0" smtClean="0">
                <a:solidFill>
                  <a:srgbClr val="FF6600"/>
                </a:solidFill>
                <a:latin typeface="微软雅黑"/>
                <a:ea typeface="微软雅黑"/>
                <a:cs typeface="微软雅黑"/>
              </a:rPr>
              <a:t>亿</a:t>
            </a:r>
            <a:r>
              <a:rPr kumimoji="1" lang="zh-CN" altLang="en-US" dirty="0" smtClean="0">
                <a:solidFill>
                  <a:srgbClr val="FFFFFF"/>
                </a:solidFill>
                <a:latin typeface="微软雅黑"/>
                <a:ea typeface="微软雅黑"/>
                <a:cs typeface="微软雅黑"/>
              </a:rPr>
              <a:t>次业务风险扫描</a:t>
            </a:r>
            <a:endParaRPr kumimoji="1" lang="zh-CN" altLang="en-US" dirty="0">
              <a:solidFill>
                <a:srgbClr val="FFFFFF"/>
              </a:solidFill>
              <a:latin typeface="微软雅黑"/>
              <a:ea typeface="微软雅黑"/>
              <a:cs typeface="微软雅黑"/>
            </a:endParaRPr>
          </a:p>
        </p:txBody>
      </p:sp>
      <p:sp>
        <p:nvSpPr>
          <p:cNvPr id="11" name="矩形 10"/>
          <p:cNvSpPr/>
          <p:nvPr/>
        </p:nvSpPr>
        <p:spPr>
          <a:xfrm>
            <a:off x="6264796" y="1404144"/>
            <a:ext cx="3954929" cy="415498"/>
          </a:xfrm>
          <a:prstGeom prst="rect">
            <a:avLst/>
          </a:prstGeom>
        </p:spPr>
        <p:txBody>
          <a:bodyPr wrap="none">
            <a:spAutoFit/>
          </a:bodyPr>
          <a:lstStyle/>
          <a:p>
            <a:pPr algn="ctr"/>
            <a:r>
              <a:rPr kumimoji="1" lang="zh-CN" altLang="en-US" dirty="0" smtClean="0">
                <a:solidFill>
                  <a:srgbClr val="FFFFFF"/>
                </a:solidFill>
                <a:latin typeface="微软雅黑"/>
                <a:ea typeface="微软雅黑"/>
                <a:cs typeface="微软雅黑"/>
              </a:rPr>
              <a:t>最高日拦截</a:t>
            </a:r>
            <a:r>
              <a:rPr kumimoji="1" lang="zh-CN" altLang="en-US" dirty="0" smtClean="0">
                <a:solidFill>
                  <a:srgbClr val="FF6600"/>
                </a:solidFill>
                <a:latin typeface="微软雅黑"/>
                <a:ea typeface="微软雅黑"/>
                <a:cs typeface="微软雅黑"/>
              </a:rPr>
              <a:t>千万次</a:t>
            </a:r>
            <a:r>
              <a:rPr kumimoji="1" lang="zh-CN" altLang="en-US" dirty="0" smtClean="0">
                <a:solidFill>
                  <a:srgbClr val="FFFFFF"/>
                </a:solidFill>
                <a:latin typeface="微软雅黑"/>
                <a:ea typeface="微软雅黑"/>
                <a:cs typeface="微软雅黑"/>
              </a:rPr>
              <a:t>业务风险请求</a:t>
            </a:r>
            <a:endParaRPr kumimoji="1" lang="zh-CN" altLang="en-US" dirty="0">
              <a:solidFill>
                <a:srgbClr val="FFFFFF"/>
              </a:solidFill>
              <a:latin typeface="微软雅黑"/>
              <a:ea typeface="微软雅黑"/>
              <a:cs typeface="微软雅黑"/>
            </a:endParaRPr>
          </a:p>
        </p:txBody>
      </p:sp>
      <p:sp>
        <p:nvSpPr>
          <p:cNvPr id="12" name="矩形 11"/>
          <p:cNvSpPr/>
          <p:nvPr/>
        </p:nvSpPr>
        <p:spPr>
          <a:xfrm>
            <a:off x="6264796" y="1908200"/>
            <a:ext cx="4019049" cy="415498"/>
          </a:xfrm>
          <a:prstGeom prst="rect">
            <a:avLst/>
          </a:prstGeom>
        </p:spPr>
        <p:txBody>
          <a:bodyPr wrap="none">
            <a:spAutoFit/>
          </a:bodyPr>
          <a:lstStyle/>
          <a:p>
            <a:pPr algn="ctr"/>
            <a:r>
              <a:rPr kumimoji="1" lang="en-US" altLang="zh-CN" dirty="0" smtClean="0">
                <a:solidFill>
                  <a:srgbClr val="FF6600"/>
                </a:solidFill>
                <a:latin typeface="微软雅黑"/>
                <a:ea typeface="微软雅黑"/>
                <a:cs typeface="微软雅黑"/>
              </a:rPr>
              <a:t>7</a:t>
            </a:r>
            <a:r>
              <a:rPr kumimoji="1" lang="zh-CN" altLang="en-US" dirty="0" smtClean="0">
                <a:solidFill>
                  <a:srgbClr val="FF6600"/>
                </a:solidFill>
                <a:latin typeface="微软雅黑"/>
                <a:ea typeface="微软雅黑"/>
                <a:cs typeface="微软雅黑"/>
              </a:rPr>
              <a:t>*</a:t>
            </a:r>
            <a:r>
              <a:rPr kumimoji="1" lang="en-US" altLang="zh-CN" dirty="0" smtClean="0">
                <a:solidFill>
                  <a:srgbClr val="FF6600"/>
                </a:solidFill>
                <a:latin typeface="微软雅黑"/>
                <a:ea typeface="微软雅黑"/>
                <a:cs typeface="微软雅黑"/>
              </a:rPr>
              <a:t>24</a:t>
            </a:r>
            <a:r>
              <a:rPr kumimoji="1" lang="zh-CN" altLang="en-US" dirty="0" smtClean="0">
                <a:solidFill>
                  <a:srgbClr val="FF6600"/>
                </a:solidFill>
                <a:latin typeface="微软雅黑"/>
                <a:ea typeface="微软雅黑"/>
                <a:cs typeface="微软雅黑"/>
              </a:rPr>
              <a:t>小时</a:t>
            </a:r>
            <a:r>
              <a:rPr kumimoji="1" lang="zh-CN" altLang="en-US" dirty="0" smtClean="0">
                <a:solidFill>
                  <a:srgbClr val="FFFFFF"/>
                </a:solidFill>
                <a:latin typeface="微软雅黑"/>
                <a:ea typeface="微软雅黑"/>
                <a:cs typeface="微软雅黑"/>
              </a:rPr>
              <a:t>全天候自动化风险响应</a:t>
            </a:r>
            <a:endParaRPr kumimoji="1" lang="zh-CN" altLang="en-US" dirty="0">
              <a:solidFill>
                <a:srgbClr val="FFFFFF"/>
              </a:solidFill>
              <a:latin typeface="微软雅黑"/>
              <a:ea typeface="微软雅黑"/>
              <a:cs typeface="微软雅黑"/>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0540" y="-36016"/>
            <a:ext cx="8064896" cy="507831"/>
          </a:xfrm>
          <a:prstGeom prst="rect">
            <a:avLst/>
          </a:prstGeom>
          <a:noFill/>
        </p:spPr>
        <p:txBody>
          <a:bodyPr wrap="square" rtlCol="0">
            <a:spAutoFit/>
          </a:bodyPr>
          <a:lstStyle/>
          <a:p>
            <a:r>
              <a:rPr lang="zh-CN" altLang="en-US" sz="2700" dirty="0">
                <a:solidFill>
                  <a:schemeClr val="bg1"/>
                </a:solidFill>
                <a:latin typeface="微软雅黑" pitchFamily="34" charset="-122"/>
                <a:ea typeface="微软雅黑" pitchFamily="34" charset="-122"/>
              </a:rPr>
              <a:t>钱盾反诈</a:t>
            </a:r>
            <a:r>
              <a:rPr lang="zh-CN" altLang="en-US" sz="2700" dirty="0" smtClean="0">
                <a:solidFill>
                  <a:schemeClr val="bg1"/>
                </a:solidFill>
                <a:latin typeface="微软雅黑" pitchFamily="34" charset="-122"/>
                <a:ea typeface="微软雅黑" pitchFamily="34" charset="-122"/>
              </a:rPr>
              <a:t>平台：数据</a:t>
            </a:r>
            <a:r>
              <a:rPr lang="en-US" altLang="zh-CN" sz="2700" dirty="0" smtClean="0">
                <a:solidFill>
                  <a:schemeClr val="bg1"/>
                </a:solidFill>
                <a:latin typeface="微软雅黑" pitchFamily="34" charset="-122"/>
                <a:ea typeface="微软雅黑" pitchFamily="34" charset="-122"/>
              </a:rPr>
              <a:t>+</a:t>
            </a:r>
            <a:r>
              <a:rPr lang="zh-CN" altLang="en-US" sz="2700" dirty="0" smtClean="0">
                <a:solidFill>
                  <a:schemeClr val="bg1"/>
                </a:solidFill>
                <a:latin typeface="微软雅黑" pitchFamily="34" charset="-122"/>
                <a:ea typeface="微软雅黑" pitchFamily="34" charset="-122"/>
              </a:rPr>
              <a:t>技术</a:t>
            </a:r>
            <a:r>
              <a:rPr lang="en-US" altLang="zh-CN" sz="2700" dirty="0" smtClean="0">
                <a:solidFill>
                  <a:schemeClr val="bg1"/>
                </a:solidFill>
                <a:latin typeface="微软雅黑" pitchFamily="34" charset="-122"/>
                <a:ea typeface="微软雅黑" pitchFamily="34" charset="-122"/>
              </a:rPr>
              <a:t>+</a:t>
            </a:r>
            <a:r>
              <a:rPr lang="zh-CN" altLang="en-US" sz="2700" dirty="0" smtClean="0">
                <a:solidFill>
                  <a:schemeClr val="bg1"/>
                </a:solidFill>
                <a:latin typeface="微软雅黑" pitchFamily="34" charset="-122"/>
                <a:ea typeface="微软雅黑" pitchFamily="34" charset="-122"/>
              </a:rPr>
              <a:t>生态</a:t>
            </a:r>
            <a:r>
              <a:rPr lang="zh-CN" altLang="zh-CN" sz="2700" dirty="0" smtClean="0">
                <a:solidFill>
                  <a:schemeClr val="bg1"/>
                </a:solidFill>
                <a:latin typeface="微软雅黑" pitchFamily="34" charset="-122"/>
                <a:ea typeface="微软雅黑" pitchFamily="34" charset="-122"/>
              </a:rPr>
              <a:t>，</a:t>
            </a:r>
            <a:r>
              <a:rPr lang="zh-CN" altLang="en-US" sz="2700" dirty="0" smtClean="0">
                <a:solidFill>
                  <a:schemeClr val="bg1"/>
                </a:solidFill>
                <a:latin typeface="微软雅黑" pitchFamily="34" charset="-122"/>
                <a:ea typeface="微软雅黑" pitchFamily="34" charset="-122"/>
              </a:rPr>
              <a:t>保护消费者</a:t>
            </a:r>
            <a:endParaRPr lang="zh-CN" altLang="en-US" sz="2700" dirty="0">
              <a:solidFill>
                <a:schemeClr val="bg1"/>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676" y="1116112"/>
            <a:ext cx="2051460" cy="919019"/>
          </a:xfrm>
          <a:prstGeom prst="rect">
            <a:avLst/>
          </a:prstGeom>
        </p:spPr>
      </p:pic>
      <p:pic>
        <p:nvPicPr>
          <p:cNvPr id="7" name="图片 6" descr="钱盾.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4916" y="684064"/>
            <a:ext cx="2968268" cy="1944216"/>
          </a:xfrm>
          <a:prstGeom prst="rect">
            <a:avLst/>
          </a:prstGeom>
        </p:spPr>
      </p:pic>
    </p:spTree>
    <p:extLst>
      <p:ext uri="{BB962C8B-B14F-4D97-AF65-F5344CB8AC3E}">
        <p14:creationId xmlns:p14="http://schemas.microsoft.com/office/powerpoint/2010/main" val="35320579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4196" y="0"/>
            <a:ext cx="12961620" cy="468049"/>
          </a:xfrm>
        </p:spPr>
        <p:txBody>
          <a:bodyPr>
            <a:noAutofit/>
          </a:bodyPr>
          <a:lstStyle/>
          <a:p>
            <a:pPr algn="ctr"/>
            <a:r>
              <a:rPr lang="zh-CN" altLang="en-US" sz="2700" dirty="0">
                <a:latin typeface="微软雅黑"/>
                <a:ea typeface="微软雅黑"/>
                <a:cs typeface="微软雅黑"/>
              </a:rPr>
              <a:t>电商生态安全联盟：用技术和数据赋能生态伙伴，改善业务环境</a:t>
            </a:r>
          </a:p>
        </p:txBody>
      </p:sp>
      <p:pic>
        <p:nvPicPr>
          <p:cNvPr id="4" name="图片 3"/>
          <p:cNvPicPr>
            <a:picLocks noChangeAspect="1"/>
          </p:cNvPicPr>
          <p:nvPr/>
        </p:nvPicPr>
        <p:blipFill>
          <a:blip r:embed="rId2"/>
          <a:stretch>
            <a:fillRect/>
          </a:stretch>
        </p:blipFill>
        <p:spPr>
          <a:xfrm>
            <a:off x="2952428" y="684064"/>
            <a:ext cx="9162132" cy="1820991"/>
          </a:xfrm>
          <a:prstGeom prst="rect">
            <a:avLst/>
          </a:prstGeom>
        </p:spPr>
      </p:pic>
    </p:spTree>
    <p:extLst>
      <p:ext uri="{BB962C8B-B14F-4D97-AF65-F5344CB8AC3E}">
        <p14:creationId xmlns:p14="http://schemas.microsoft.com/office/powerpoint/2010/main" val="1084151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96491" y="2074739"/>
            <a:ext cx="37874" cy="2898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18722" tIns="18722" rIns="18722" bIns="18722" numCol="1" spcCol="38100" rtlCol="0" anchor="t">
            <a:spAutoFit/>
          </a:bodyPr>
          <a:lstStyle/>
          <a:p>
            <a:pPr defTabSz="374447" hangingPunct="0"/>
            <a:endParaRPr lang="zh-CN" altLang="en-US" sz="1638" dirty="0">
              <a:solidFill>
                <a:schemeClr val="accent5">
                  <a:satOff val="-3547"/>
                  <a:lumOff val="-10352"/>
                </a:schemeClr>
              </a:solidFill>
              <a:latin typeface="Microsoft YaHei"/>
              <a:ea typeface="Microsoft YaHei"/>
              <a:cs typeface="Microsoft YaHei"/>
              <a:sym typeface="Microsoft YaHei"/>
            </a:endParaRPr>
          </a:p>
        </p:txBody>
      </p:sp>
      <p:sp>
        <p:nvSpPr>
          <p:cNvPr id="5" name="标题 4"/>
          <p:cNvSpPr>
            <a:spLocks noGrp="1"/>
          </p:cNvSpPr>
          <p:nvPr>
            <p:ph type="title"/>
          </p:nvPr>
        </p:nvSpPr>
        <p:spPr>
          <a:xfrm>
            <a:off x="792188" y="-36016"/>
            <a:ext cx="12961620" cy="540048"/>
          </a:xfrm>
        </p:spPr>
        <p:txBody>
          <a:bodyPr>
            <a:noAutofit/>
          </a:bodyPr>
          <a:lstStyle/>
          <a:p>
            <a:pPr algn="ctr"/>
            <a:r>
              <a:rPr lang="zh-CN" altLang="en-US" sz="2700" dirty="0">
                <a:latin typeface="微软雅黑"/>
                <a:ea typeface="微软雅黑"/>
                <a:cs typeface="微软雅黑"/>
              </a:rPr>
              <a:t>打拐神器‘团圆’：用互联网技术和生态合作提升社会安全</a:t>
            </a:r>
          </a:p>
        </p:txBody>
      </p:sp>
      <p:sp>
        <p:nvSpPr>
          <p:cNvPr id="11" name="圆角矩形 10"/>
          <p:cNvSpPr/>
          <p:nvPr/>
        </p:nvSpPr>
        <p:spPr>
          <a:xfrm>
            <a:off x="3678528" y="828080"/>
            <a:ext cx="7044743" cy="1536525"/>
          </a:xfrm>
          <a:prstGeom prst="roundRect">
            <a:avLst>
              <a:gd name="adj" fmla="val 3854"/>
            </a:avLst>
          </a:prstGeom>
          <a:noFill/>
          <a:ln>
            <a:noFill/>
          </a:ln>
        </p:spPr>
        <p:style>
          <a:lnRef idx="1">
            <a:schemeClr val="accent1"/>
          </a:lnRef>
          <a:fillRef idx="3">
            <a:schemeClr val="accent1"/>
          </a:fillRef>
          <a:effectRef idx="2">
            <a:schemeClr val="accent1"/>
          </a:effectRef>
          <a:fontRef idx="minor">
            <a:schemeClr val="lt1"/>
          </a:fontRef>
        </p:style>
        <p:txBody>
          <a:bodyPr rtlCol="0" anchor="t"/>
          <a:lstStyle/>
          <a:p>
            <a:pPr>
              <a:lnSpc>
                <a:spcPct val="150000"/>
              </a:lnSpc>
            </a:pPr>
            <a:r>
              <a:rPr kumimoji="1" lang="zh-CN" altLang="en-US" sz="1600" dirty="0" smtClean="0">
                <a:latin typeface="微软雅黑"/>
                <a:ea typeface="微软雅黑"/>
                <a:cs typeface="微软雅黑"/>
              </a:rPr>
              <a:t>找回</a:t>
            </a:r>
            <a:r>
              <a:rPr kumimoji="1" lang="en-US" altLang="zh-CN" sz="1600" dirty="0" smtClean="0">
                <a:solidFill>
                  <a:srgbClr val="FF6600"/>
                </a:solidFill>
                <a:latin typeface="微软雅黑"/>
                <a:ea typeface="微软雅黑"/>
                <a:cs typeface="微软雅黑"/>
              </a:rPr>
              <a:t>1274</a:t>
            </a:r>
            <a:r>
              <a:rPr kumimoji="1" lang="zh-CN" altLang="en-US" sz="1600" dirty="0" smtClean="0">
                <a:solidFill>
                  <a:srgbClr val="FF6600"/>
                </a:solidFill>
                <a:latin typeface="微软雅黑"/>
                <a:ea typeface="微软雅黑"/>
                <a:cs typeface="微软雅黑"/>
              </a:rPr>
              <a:t>人</a:t>
            </a:r>
            <a:r>
              <a:rPr kumimoji="1" lang="zh-CN" altLang="en-US" sz="1600" dirty="0" smtClean="0">
                <a:latin typeface="微软雅黑"/>
                <a:ea typeface="微软雅黑"/>
                <a:cs typeface="微软雅黑"/>
              </a:rPr>
              <a:t>，找回率</a:t>
            </a:r>
            <a:r>
              <a:rPr kumimoji="1" lang="en-US" altLang="zh-CN" sz="1600" dirty="0" smtClean="0">
                <a:solidFill>
                  <a:srgbClr val="FF6600"/>
                </a:solidFill>
                <a:latin typeface="微软雅黑"/>
                <a:ea typeface="微软雅黑"/>
                <a:cs typeface="微软雅黑"/>
              </a:rPr>
              <a:t>96.74%</a:t>
            </a:r>
            <a:endParaRPr kumimoji="1" lang="en-US" altLang="zh-CN" sz="1600" dirty="0" smtClean="0">
              <a:latin typeface="微软雅黑"/>
              <a:ea typeface="微软雅黑"/>
              <a:cs typeface="微软雅黑"/>
            </a:endParaRPr>
          </a:p>
          <a:p>
            <a:pPr>
              <a:lnSpc>
                <a:spcPct val="150000"/>
              </a:lnSpc>
            </a:pPr>
            <a:r>
              <a:rPr kumimoji="1" lang="zh-CN" altLang="en-US" sz="1600" dirty="0" smtClean="0">
                <a:latin typeface="微软雅黑"/>
                <a:ea typeface="微软雅黑"/>
                <a:cs typeface="微软雅黑"/>
              </a:rPr>
              <a:t>接入</a:t>
            </a:r>
            <a:r>
              <a:rPr kumimoji="1" lang="en-US" altLang="zh-CN" sz="1600" dirty="0" smtClean="0">
                <a:solidFill>
                  <a:srgbClr val="FF6600"/>
                </a:solidFill>
                <a:latin typeface="微软雅黑"/>
                <a:ea typeface="微软雅黑"/>
                <a:cs typeface="微软雅黑"/>
              </a:rPr>
              <a:t>21</a:t>
            </a:r>
            <a:r>
              <a:rPr kumimoji="1" lang="zh-CN" altLang="en-US" sz="1600" dirty="0" smtClean="0">
                <a:solidFill>
                  <a:srgbClr val="FF6600"/>
                </a:solidFill>
                <a:latin typeface="微软雅黑"/>
                <a:ea typeface="微软雅黑"/>
                <a:cs typeface="微软雅黑"/>
              </a:rPr>
              <a:t>个</a:t>
            </a:r>
            <a:r>
              <a:rPr kumimoji="1" lang="zh-CN" altLang="en-US" sz="1600" dirty="0" smtClean="0">
                <a:latin typeface="微软雅黑"/>
                <a:ea typeface="微软雅黑"/>
                <a:cs typeface="微软雅黑"/>
              </a:rPr>
              <a:t>超级</a:t>
            </a:r>
            <a:r>
              <a:rPr kumimoji="1" lang="en-US" altLang="zh-CN" sz="1600" dirty="0" smtClean="0">
                <a:latin typeface="微软雅黑"/>
                <a:ea typeface="微软雅黑"/>
                <a:cs typeface="微软雅黑"/>
              </a:rPr>
              <a:t>APP</a:t>
            </a:r>
            <a:r>
              <a:rPr kumimoji="1" lang="zh-CN" altLang="en-US" sz="1600" dirty="0" smtClean="0">
                <a:latin typeface="微软雅黑"/>
                <a:ea typeface="微软雅黑"/>
                <a:cs typeface="微软雅黑"/>
              </a:rPr>
              <a:t>，包括手机淘宝、支付宝、高德地图、中国国家应急广播、</a:t>
            </a:r>
            <a:r>
              <a:rPr kumimoji="1" lang="en-US" altLang="zh-CN" sz="1600" dirty="0" smtClean="0">
                <a:latin typeface="微软雅黑"/>
                <a:ea typeface="微软雅黑"/>
                <a:cs typeface="微软雅黑"/>
              </a:rPr>
              <a:t>QQ</a:t>
            </a:r>
            <a:r>
              <a:rPr kumimoji="1" lang="zh-CN" altLang="en-US" sz="1600" dirty="0" smtClean="0">
                <a:latin typeface="微软雅黑"/>
                <a:ea typeface="微软雅黑"/>
                <a:cs typeface="微软雅黑"/>
              </a:rPr>
              <a:t>、百度、</a:t>
            </a:r>
            <a:r>
              <a:rPr kumimoji="1" lang="en-US" altLang="zh-CN" sz="1600" dirty="0" smtClean="0">
                <a:latin typeface="微软雅黑"/>
                <a:ea typeface="微软雅黑"/>
                <a:cs typeface="微软雅黑"/>
              </a:rPr>
              <a:t>OFO</a:t>
            </a:r>
            <a:r>
              <a:rPr kumimoji="1" lang="zh-CN" altLang="en-US" sz="1600" dirty="0" smtClean="0">
                <a:latin typeface="微软雅黑"/>
                <a:ea typeface="微软雅黑"/>
                <a:cs typeface="微软雅黑"/>
              </a:rPr>
              <a:t>、钱盾等，</a:t>
            </a:r>
            <a:r>
              <a:rPr kumimoji="1" lang="zh-CN" altLang="en-US" sz="2400" dirty="0">
                <a:solidFill>
                  <a:srgbClr val="FF6600"/>
                </a:solidFill>
                <a:latin typeface="微软雅黑"/>
                <a:ea typeface="微软雅黑"/>
                <a:cs typeface="微软雅黑"/>
              </a:rPr>
              <a:t>几乎实现全国智能终端全</a:t>
            </a:r>
            <a:r>
              <a:rPr kumimoji="1" lang="zh-CN" altLang="en-US" sz="2400" dirty="0" smtClean="0">
                <a:solidFill>
                  <a:srgbClr val="FF6600"/>
                </a:solidFill>
                <a:latin typeface="微软雅黑"/>
                <a:ea typeface="微软雅黑"/>
                <a:cs typeface="微软雅黑"/>
              </a:rPr>
              <a:t>覆盖</a:t>
            </a:r>
            <a:endParaRPr kumimoji="1" lang="en-US" altLang="zh-CN" sz="2400" dirty="0">
              <a:solidFill>
                <a:srgbClr val="FF6600"/>
              </a:solidFill>
              <a:latin typeface="微软雅黑"/>
              <a:ea typeface="微软雅黑"/>
              <a:cs typeface="微软雅黑"/>
            </a:endParaRPr>
          </a:p>
        </p:txBody>
      </p:sp>
    </p:spTree>
    <p:extLst>
      <p:ext uri="{BB962C8B-B14F-4D97-AF65-F5344CB8AC3E}">
        <p14:creationId xmlns:p14="http://schemas.microsoft.com/office/powerpoint/2010/main" val="466974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5880</TotalTime>
  <Words>660</Words>
  <Application>Microsoft Office PowerPoint</Application>
  <PresentationFormat>自定义</PresentationFormat>
  <Paragraphs>57</Paragraphs>
  <Slides>12</Slides>
  <Notes>8</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携手打造安全的互联网业务环境</vt:lpstr>
      <vt:lpstr>互联网是什么?</vt:lpstr>
      <vt:lpstr>互联网安全是什么</vt:lpstr>
      <vt:lpstr>互联网安全是什么</vt:lpstr>
      <vt:lpstr>我们的安全治理理念</vt:lpstr>
      <vt:lpstr>大数据风控：用数据和技术护航业务安全</vt:lpstr>
      <vt:lpstr>PowerPoint 演示文稿</vt:lpstr>
      <vt:lpstr>电商生态安全联盟：用技术和数据赋能生态伙伴，改善业务环境</vt:lpstr>
      <vt:lpstr>打拐神器‘团圆’：用互联网技术和生态合作提升社会安全</vt:lpstr>
      <vt:lpstr>互联网安全志愿者联盟</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HRH</dc:creator>
  <cp:lastModifiedBy>Administrator</cp:lastModifiedBy>
  <cp:revision>121</cp:revision>
  <dcterms:created xsi:type="dcterms:W3CDTF">2017-06-09T09:37:00Z</dcterms:created>
  <dcterms:modified xsi:type="dcterms:W3CDTF">2017-07-25T14:30:01Z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