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256" r:id="rId3"/>
    <p:sldId id="278" r:id="rId4"/>
    <p:sldId id="279" r:id="rId5"/>
    <p:sldId id="280" r:id="rId6"/>
    <p:sldId id="264" r:id="rId7"/>
    <p:sldId id="269" r:id="rId8"/>
    <p:sldId id="270" r:id="rId9"/>
    <p:sldId id="271" r:id="rId10"/>
    <p:sldId id="265" r:id="rId11"/>
    <p:sldId id="272" r:id="rId12"/>
    <p:sldId id="273" r:id="rId13"/>
    <p:sldId id="274" r:id="rId14"/>
    <p:sldId id="266" r:id="rId15"/>
    <p:sldId id="275" r:id="rId16"/>
    <p:sldId id="276" r:id="rId17"/>
    <p:sldId id="277" r:id="rId18"/>
    <p:sldId id="268" r:id="rId19"/>
    <p:sldId id="263" r:id="rId20"/>
    <p:sldId id="281" r:id="rId21"/>
  </p:sldIdLst>
  <p:sldSz cx="14401800" cy="2808288"/>
  <p:notesSz cx="6858000" cy="9144000"/>
  <p:defaultTextStyle>
    <a:defPPr>
      <a:defRPr lang="zh-CN"/>
    </a:defPPr>
    <a:lvl1pPr marL="0" algn="l" defTabSz="11010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50545" algn="l" defTabSz="11010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101090" algn="l" defTabSz="11010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52270" algn="l" defTabSz="11010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202815" algn="l" defTabSz="11010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53360" algn="l" defTabSz="11010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303905" algn="l" defTabSz="11010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55085" algn="l" defTabSz="11010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405630" algn="l" defTabSz="11010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84">
          <p15:clr>
            <a:srgbClr val="A4A3A4"/>
          </p15:clr>
        </p15:guide>
        <p15:guide id="2" pos="453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68" autoAdjust="0"/>
    <p:restoredTop sz="64034" autoAdjust="0"/>
  </p:normalViewPr>
  <p:slideViewPr>
    <p:cSldViewPr>
      <p:cViewPr varScale="1">
        <p:scale>
          <a:sx n="54" d="100"/>
          <a:sy n="54" d="100"/>
        </p:scale>
        <p:origin x="-108" y="-282"/>
      </p:cViewPr>
      <p:guideLst>
        <p:guide orient="horz" pos="294"/>
        <p:guide pos="4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0"/>
    </p:cViewPr>
  </p:sorterViewPr>
  <p:notesViewPr>
    <p:cSldViewPr showGuides="1">
      <p:cViewPr varScale="1">
        <p:scale>
          <a:sx n="59" d="100"/>
          <a:sy n="59" d="100"/>
        </p:scale>
        <p:origin x="191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7743A-494C-49A3-8137-EB1C1D056237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B4817-BC1B-47FC-8B9F-6783FAF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442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66ADE-6499-4EA8-B437-7404A64A217B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5362575" y="685800"/>
            <a:ext cx="175831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58F16-2434-439F-B72A-C656EB2EC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31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章莹颖</a:t>
            </a:r>
            <a:r>
              <a:rPr lang="zh-CN" altLang="en-US" baseline="0" dirty="0" smtClean="0"/>
              <a:t> 徐玉玉 实名制 隐私保护法律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“实名制”</a:t>
            </a:r>
            <a:r>
              <a:rPr lang="en-US" altLang="zh-CN" i="1" dirty="0" smtClean="0">
                <a:solidFill>
                  <a:schemeClr val="bg1"/>
                </a:solidFill>
              </a:rPr>
              <a:t>117000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bg1"/>
                </a:solidFill>
              </a:rPr>
              <a:t>快递、修车、房源、购票、手机、游戏、就业、就诊、</a:t>
            </a:r>
            <a:r>
              <a:rPr lang="en-US" altLang="zh-CN" sz="1200" dirty="0" smtClean="0">
                <a:solidFill>
                  <a:schemeClr val="bg1"/>
                </a:solidFill>
              </a:rPr>
              <a:t>……</a:t>
            </a:r>
            <a:endParaRPr lang="zh-CN" altLang="en-US" sz="1200" dirty="0" smtClean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i="1" dirty="0" smtClean="0">
              <a:solidFill>
                <a:schemeClr val="bg1"/>
              </a:solidFill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</a:rPr>
              <a:t>“个人信息保护”</a:t>
            </a:r>
            <a:r>
              <a:rPr lang="en-US" altLang="zh-CN" sz="1200" dirty="0" smtClean="0">
                <a:solidFill>
                  <a:schemeClr val="bg1"/>
                </a:solidFill>
              </a:rPr>
              <a:t>17000</a:t>
            </a: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“</a:t>
            </a:r>
            <a:r>
              <a:rPr lang="zh-CN" altLang="en-US" sz="1200" dirty="0" smtClean="0">
                <a:solidFill>
                  <a:schemeClr val="bg1"/>
                </a:solidFill>
              </a:rPr>
              <a:t>隐私保护”</a:t>
            </a:r>
            <a:r>
              <a:rPr lang="en-US" altLang="zh-CN" sz="1200" dirty="0" smtClean="0">
                <a:solidFill>
                  <a:schemeClr val="bg1"/>
                </a:solidFill>
              </a:rPr>
              <a:t>27300</a:t>
            </a:r>
          </a:p>
          <a:p>
            <a:r>
              <a:rPr lang="zh-CN" altLang="en-US" sz="1200" dirty="0" smtClean="0">
                <a:solidFill>
                  <a:schemeClr val="bg1"/>
                </a:solidFill>
              </a:rPr>
              <a:t>“信息泄露”</a:t>
            </a:r>
            <a:r>
              <a:rPr lang="en-US" altLang="zh-CN" sz="1200" i="1" dirty="0" smtClean="0">
                <a:solidFill>
                  <a:schemeClr val="bg1"/>
                </a:solidFill>
              </a:rPr>
              <a:t>89300</a:t>
            </a:r>
            <a:endParaRPr lang="zh-CN" altLang="en-US" sz="1200" i="1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58F16-2434-439F-B72A-C656EB2EC9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877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根据自身情况，选择技术、运营、应急响应等能力的合作借力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技术挑战的研究攻关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产品或平台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威胁应对的合作网络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58F16-2434-439F-B72A-C656EB2EC9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998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58F16-2434-439F-B72A-C656EB2EC9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616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58F16-2434-439F-B72A-C656EB2EC9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286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、几个基本认识。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）数据安全事关重大，关系到；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）数据安全是全新的领域。数据是新资源，数据安全是全新的领域，中国有机会发挥引领作用。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）数据恐慌要不得；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）不同的定义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、我们需要怎样的制度设计。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）没有数据，什么都没有；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）限制采集还是提升安全：要点在使用不在采集；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）如何提升社会积极性，避免劣币驱逐良币，也避免无法执行；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）区别对待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、我们需要怎样的能力建设。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）以数据为中心的安全，不能以系统安全代替；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DSMM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）标准的落地和持续改进；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）数据安全的能力体系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58F16-2434-439F-B72A-C656EB2EC9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907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、几个基本认识。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）数据安全事关重大，关系到；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）数据安全是全新的领域。数据是新资源，数据安全是全新的领域，中国有机会发挥引领作用。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）数据恐慌要不得；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）不同的定义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、我们需要怎样的制度设计。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）没有数据，什么都没有；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）限制采集还是提升安全：要点在使用不在采集；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）如何提升社会积极性，避免劣币驱逐良币，也避免无法执行；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）区别对待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、我们需要怎样的能力建设。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）以数据为中心的安全，不能以系统安全代替；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DSMM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）标准的落地和持续改进；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）数据安全的能力体系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58F16-2434-439F-B72A-C656EB2EC9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157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、几个基本认识。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）数据安全事关重大，关系到；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）数据安全是全新的领域。数据是新资源，数据安全是全新的领域，中国有机会发挥引领作用。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）数据恐慌要不得；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）不同的定义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、我们需要怎样的制度设计。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）没有数据，什么都没有；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）限制采集还是提升安全：要点在使用不在采集；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）如何提升社会积极性，避免劣币驱逐良币，也避免无法执行；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）区别对待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、我们需要怎样的能力建设。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）以数据为中心的安全，不能以系统安全代替；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DSMM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）标准的落地和持续改进；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）数据安全的能力体系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58F16-2434-439F-B72A-C656EB2EC9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387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、几个基本认识。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）数据安全事关重大，关系到；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）数据安全是全新的领域。数据是新资源，数据安全是全新的领域，中国有机会发挥引领作用。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）数据恐慌要不得；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）不同的定义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、我们需要怎样的制度设计。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）没有数据，什么都没有；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）限制采集还是提升安全：要点在使用不在采集；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）如何提升社会积极性，避免劣币驱逐良币，也避免无法执行；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）区别对待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、我们需要怎样的能力建设。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）以数据为中心的安全，不能以系统安全代替；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DSMM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）标准的落地和持续改进；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）数据安全的能力体系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58F16-2434-439F-B72A-C656EB2EC9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496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、我们需要怎样的制度设计。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）没有数据，什么都没有；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）限制采集还是提升安全：要点在使用不在采集；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）如何提升社会积极性，避免劣币驱逐良币，也避免无法执行；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）区别对待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、我们需要怎样的能力建设。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）以数据为中心的安全，不能以系统安全代替；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DSMM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）标准的落地和持续改进；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）数据安全的能力体系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58F16-2434-439F-B72A-C656EB2EC9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995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、我们需要怎样的制度设计。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）没有数据，什么都没有；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）限制采集还是提升安全：要点在使用不在采集；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）如何提升社会积极性，避免劣币驱逐良币，也避免无法执行；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）区别对待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、我们需要怎样的能力建设。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）以数据为中心的安全，不能以系统安全代替；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DSMM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）标准的落地和持续改进；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）数据安全的能力体系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FFC000"/>
                </a:solidFill>
              </a:rPr>
              <a:t>制度设计的重点应该是对安全能力提出要求，而不是简单地限制采集或使用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为什么我们相信树洞？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基于安全的要求，国家规定很多场景强制采集数据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没有数据，将什么都没有，包括安全</a:t>
            </a:r>
            <a:endParaRPr lang="zh-CN" altLang="en-US" dirty="0" smtClean="0">
              <a:solidFill>
                <a:srgbClr val="FFC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solidFill>
                <a:srgbClr val="FFC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 smtClean="0">
              <a:solidFill>
                <a:srgbClr val="FFC000"/>
              </a:solidFill>
            </a:endParaRP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58F16-2434-439F-B72A-C656EB2EC9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104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、我们需要怎样的制度设计。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）没有数据，什么都没有；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）限制采集还是提升安全：要点在使用不在采集；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）如何提升社会积极性，避免劣币驱逐良币，也避免无法执行；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）区别对待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、我们需要怎样的能力建设。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）以数据为中心的安全，不能以系统安全代替；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DSMM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）标准的落地和持续改进；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）数据安全的能力体系</a:t>
            </a:r>
          </a:p>
          <a:p>
            <a:endParaRPr lang="en-US" altLang="zh-CN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C000"/>
                </a:solidFill>
              </a:rPr>
              <a:t>应该根据行业和敏感程度的不同区别对待，数据安全能力更高意味着能够处理更敏感数据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58F16-2434-439F-B72A-C656EB2EC9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871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、我们需要怎样的制度设计。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）没有数据，什么都没有；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）限制采集还是提升安全：要点在使用不在采集；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）如何提升社会积极性，避免劣币驱逐良币，也避免无法执行；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）区别对待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、我们需要怎样的能力建设。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）以数据为中心的安全，不能以系统安全代替；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DSMM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）标准的落地和持续改进；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）数据安全的能力体系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如何发挥社会积极性，且避免劣币驱逐良币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政策和标准制定的过程中，充分了解产业现状，借鉴经验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发挥企业和行业的积极性，让数据安全能力成为竞争力</a:t>
            </a:r>
            <a:endParaRPr lang="zh-CN" altLang="en-US" dirty="0" smtClean="0">
              <a:solidFill>
                <a:srgbClr val="FFC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让数据安全能力成为贯穿有关政策标准的基础，相互衔接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确保测评和认证的专业水平，引入淘汰机制，不断提升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solidFill>
                <a:srgbClr val="FFC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solidFill>
                <a:srgbClr val="FFC000"/>
              </a:solidFill>
            </a:endParaRP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58F16-2434-439F-B72A-C656EB2EC9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25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8"/>
            <a:ext cx="14401800" cy="280387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0135" y="872389"/>
            <a:ext cx="12241530" cy="601962"/>
          </a:xfrm>
        </p:spPr>
        <p:txBody>
          <a:bodyPr>
            <a:noAutofit/>
          </a:bodyPr>
          <a:lstStyle>
            <a:lvl1pPr algn="ctr">
              <a:defRPr sz="4200">
                <a:latin typeface="方正兰亭粗黑简体" panose="02000000000000000000" pitchFamily="2" charset="-122"/>
                <a:ea typeface="方正兰亭粗黑简体" panose="02000000000000000000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270" y="1591364"/>
            <a:ext cx="10081260" cy="561353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方正正粗黑简体" pitchFamily="2" charset="-122"/>
                <a:ea typeface="方正正粗黑简体" pitchFamily="2" charset="-122"/>
              </a:defRPr>
            </a:lvl1pPr>
            <a:lvl2pPr marL="550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1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52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02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5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03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55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05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7" name="pasted-image.pdf" descr="pasted-image.pdf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12136211" y="190039"/>
            <a:ext cx="2016225" cy="2780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20091" y="2602868"/>
            <a:ext cx="3360419" cy="149516"/>
          </a:xfrm>
          <a:prstGeom prst="rect">
            <a:avLst/>
          </a:prstGeom>
        </p:spPr>
        <p:txBody>
          <a:bodyPr lIns="110140" tIns="55070" rIns="110140" bIns="55070"/>
          <a:lstStyle/>
          <a:p>
            <a:fld id="{911B374F-A602-4D8C-BE64-22DCF92BE5CB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920616" y="2602868"/>
            <a:ext cx="4560571" cy="149516"/>
          </a:xfrm>
          <a:prstGeom prst="rect">
            <a:avLst/>
          </a:prstGeom>
        </p:spPr>
        <p:txBody>
          <a:bodyPr lIns="110140" tIns="55070" rIns="110140" bIns="5507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21292" y="2602868"/>
            <a:ext cx="3360419" cy="149516"/>
          </a:xfrm>
          <a:prstGeom prst="rect">
            <a:avLst/>
          </a:prstGeom>
        </p:spPr>
        <p:txBody>
          <a:bodyPr lIns="110140" tIns="55070" rIns="110140" bIns="55070"/>
          <a:lstStyle/>
          <a:p>
            <a:fld id="{8180E6E8-D331-40CB-B6DA-209B1A6B93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41305" y="84508"/>
            <a:ext cx="3240405" cy="17967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0091" y="84508"/>
            <a:ext cx="9481184" cy="17967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20091" y="2602868"/>
            <a:ext cx="3360419" cy="149516"/>
          </a:xfrm>
          <a:prstGeom prst="rect">
            <a:avLst/>
          </a:prstGeom>
        </p:spPr>
        <p:txBody>
          <a:bodyPr lIns="110140" tIns="55070" rIns="110140" bIns="55070"/>
          <a:lstStyle/>
          <a:p>
            <a:fld id="{911B374F-A602-4D8C-BE64-22DCF92BE5CB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920616" y="2602868"/>
            <a:ext cx="4560571" cy="149516"/>
          </a:xfrm>
          <a:prstGeom prst="rect">
            <a:avLst/>
          </a:prstGeom>
        </p:spPr>
        <p:txBody>
          <a:bodyPr lIns="110140" tIns="55070" rIns="110140" bIns="5507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21292" y="2602868"/>
            <a:ext cx="3360419" cy="149516"/>
          </a:xfrm>
          <a:prstGeom prst="rect">
            <a:avLst/>
          </a:prstGeom>
        </p:spPr>
        <p:txBody>
          <a:bodyPr lIns="110140" tIns="55070" rIns="110140" bIns="55070"/>
          <a:lstStyle/>
          <a:p>
            <a:fld id="{8180E6E8-D331-40CB-B6DA-209B1A6B93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bg>
      <p:bgPr>
        <a:solidFill>
          <a:srgbClr val="00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30476" y="204223"/>
            <a:ext cx="2106106" cy="290388"/>
          </a:xfrm>
          <a:prstGeom prst="rect">
            <a:avLst/>
          </a:prstGeom>
          <a:ln w="3175">
            <a:miter lim="400000"/>
          </a:ln>
        </p:spPr>
      </p:pic>
      <p:pic>
        <p:nvPicPr>
          <p:cNvPr id="12" name="六字标题.png" descr="六字标题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1326" y="238968"/>
            <a:ext cx="1678213" cy="235300"/>
          </a:xfrm>
          <a:prstGeom prst="rect">
            <a:avLst/>
          </a:prstGeom>
          <a:ln w="3175">
            <a:miter lim="400000"/>
          </a:ln>
        </p:spPr>
      </p:pic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720725" y="755650"/>
            <a:ext cx="13033375" cy="1657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863600" y="539750"/>
            <a:ext cx="11882438" cy="576263"/>
          </a:xfrm>
        </p:spPr>
        <p:txBody>
          <a:bodyPr/>
          <a:lstStyle>
            <a:lvl2pPr marL="550545" indent="0">
              <a:buNone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11" hasCustomPrompt="1"/>
          </p:nvPr>
        </p:nvSpPr>
        <p:spPr>
          <a:xfrm>
            <a:off x="863600" y="1188120"/>
            <a:ext cx="11882438" cy="1547813"/>
          </a:xfrm>
        </p:spPr>
        <p:txBody>
          <a:bodyPr/>
          <a:lstStyle>
            <a:lvl2pPr marL="550545" indent="0">
              <a:buNone/>
              <a:defRPr/>
            </a:lvl2pPr>
          </a:lstStyle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90" y="112462"/>
            <a:ext cx="12961620" cy="46804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091" y="628616"/>
            <a:ext cx="6363297" cy="26197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50545" indent="0">
              <a:buNone/>
              <a:defRPr sz="2400" b="1"/>
            </a:lvl2pPr>
            <a:lvl3pPr marL="1101090" indent="0">
              <a:buNone/>
              <a:defRPr sz="2100" b="1"/>
            </a:lvl3pPr>
            <a:lvl4pPr marL="1652270" indent="0">
              <a:buNone/>
              <a:defRPr sz="1900" b="1"/>
            </a:lvl4pPr>
            <a:lvl5pPr marL="2202815" indent="0">
              <a:buNone/>
              <a:defRPr sz="1900" b="1"/>
            </a:lvl5pPr>
            <a:lvl6pPr marL="2753360" indent="0">
              <a:buNone/>
              <a:defRPr sz="1900" b="1"/>
            </a:lvl6pPr>
            <a:lvl7pPr marL="3303905" indent="0">
              <a:buNone/>
              <a:defRPr sz="1900" b="1"/>
            </a:lvl7pPr>
            <a:lvl8pPr marL="3855085" indent="0">
              <a:buNone/>
              <a:defRPr sz="1900" b="1"/>
            </a:lvl8pPr>
            <a:lvl9pPr marL="4405630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0091" y="890592"/>
            <a:ext cx="6363297" cy="1618016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315916" y="628616"/>
            <a:ext cx="6365796" cy="26197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50545" indent="0">
              <a:buNone/>
              <a:defRPr sz="2400" b="1"/>
            </a:lvl2pPr>
            <a:lvl3pPr marL="1101090" indent="0">
              <a:buNone/>
              <a:defRPr sz="2100" b="1"/>
            </a:lvl3pPr>
            <a:lvl4pPr marL="1652270" indent="0">
              <a:buNone/>
              <a:defRPr sz="1900" b="1"/>
            </a:lvl4pPr>
            <a:lvl5pPr marL="2202815" indent="0">
              <a:buNone/>
              <a:defRPr sz="1900" b="1"/>
            </a:lvl5pPr>
            <a:lvl6pPr marL="2753360" indent="0">
              <a:buNone/>
              <a:defRPr sz="1900" b="1"/>
            </a:lvl6pPr>
            <a:lvl7pPr marL="3303905" indent="0">
              <a:buNone/>
              <a:defRPr sz="1900" b="1"/>
            </a:lvl7pPr>
            <a:lvl8pPr marL="3855085" indent="0">
              <a:buNone/>
              <a:defRPr sz="1900" b="1"/>
            </a:lvl8pPr>
            <a:lvl9pPr marL="4405630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315916" y="890592"/>
            <a:ext cx="6365796" cy="1618016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720091" y="2602868"/>
            <a:ext cx="3360419" cy="149516"/>
          </a:xfrm>
          <a:prstGeom prst="rect">
            <a:avLst/>
          </a:prstGeom>
        </p:spPr>
        <p:txBody>
          <a:bodyPr lIns="110140" tIns="55070" rIns="110140" bIns="55070"/>
          <a:lstStyle/>
          <a:p>
            <a:fld id="{911B374F-A602-4D8C-BE64-22DCF92BE5CB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920616" y="2602868"/>
            <a:ext cx="4560571" cy="149516"/>
          </a:xfrm>
          <a:prstGeom prst="rect">
            <a:avLst/>
          </a:prstGeom>
        </p:spPr>
        <p:txBody>
          <a:bodyPr lIns="110140" tIns="55070" rIns="110140" bIns="55070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0321292" y="2602868"/>
            <a:ext cx="3360419" cy="149516"/>
          </a:xfrm>
          <a:prstGeom prst="rect">
            <a:avLst/>
          </a:prstGeom>
        </p:spPr>
        <p:txBody>
          <a:bodyPr lIns="110140" tIns="55070" rIns="110140" bIns="55070"/>
          <a:lstStyle/>
          <a:p>
            <a:fld id="{8180E6E8-D331-40CB-B6DA-209B1A6B93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720091" y="2602868"/>
            <a:ext cx="3360419" cy="149516"/>
          </a:xfrm>
          <a:prstGeom prst="rect">
            <a:avLst/>
          </a:prstGeom>
        </p:spPr>
        <p:txBody>
          <a:bodyPr lIns="110140" tIns="55070" rIns="110140" bIns="55070"/>
          <a:lstStyle/>
          <a:p>
            <a:fld id="{911B374F-A602-4D8C-BE64-22DCF92BE5CB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920616" y="2602868"/>
            <a:ext cx="4560571" cy="149516"/>
          </a:xfrm>
          <a:prstGeom prst="rect">
            <a:avLst/>
          </a:prstGeom>
        </p:spPr>
        <p:txBody>
          <a:bodyPr lIns="110140" tIns="55070" rIns="110140" bIns="55070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321292" y="2602868"/>
            <a:ext cx="3360419" cy="149516"/>
          </a:xfrm>
          <a:prstGeom prst="rect">
            <a:avLst/>
          </a:prstGeom>
        </p:spPr>
        <p:txBody>
          <a:bodyPr lIns="110140" tIns="55070" rIns="110140" bIns="55070"/>
          <a:lstStyle/>
          <a:p>
            <a:fld id="{8180E6E8-D331-40CB-B6DA-209B1A6B93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20091" y="2602868"/>
            <a:ext cx="3360419" cy="149516"/>
          </a:xfrm>
          <a:prstGeom prst="rect">
            <a:avLst/>
          </a:prstGeom>
        </p:spPr>
        <p:txBody>
          <a:bodyPr lIns="110140" tIns="55070" rIns="110140" bIns="55070"/>
          <a:lstStyle/>
          <a:p>
            <a:fld id="{911B374F-A602-4D8C-BE64-22DCF92BE5CB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920616" y="2602868"/>
            <a:ext cx="4560571" cy="149516"/>
          </a:xfrm>
          <a:prstGeom prst="rect">
            <a:avLst/>
          </a:prstGeom>
        </p:spPr>
        <p:txBody>
          <a:bodyPr lIns="110140" tIns="55070" rIns="110140" bIns="55070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21292" y="2602868"/>
            <a:ext cx="3360419" cy="149516"/>
          </a:xfrm>
          <a:prstGeom prst="rect">
            <a:avLst/>
          </a:prstGeom>
        </p:spPr>
        <p:txBody>
          <a:bodyPr lIns="110140" tIns="55070" rIns="110140" bIns="55070"/>
          <a:lstStyle/>
          <a:p>
            <a:fld id="{8180E6E8-D331-40CB-B6DA-209B1A6B93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92" y="111811"/>
            <a:ext cx="4738094" cy="47584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0703" y="111813"/>
            <a:ext cx="8051007" cy="2396795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30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20092" y="587661"/>
            <a:ext cx="4738094" cy="1920947"/>
          </a:xfrm>
        </p:spPr>
        <p:txBody>
          <a:bodyPr/>
          <a:lstStyle>
            <a:lvl1pPr marL="0" indent="0">
              <a:buNone/>
              <a:defRPr sz="1700"/>
            </a:lvl1pPr>
            <a:lvl2pPr marL="550545" indent="0">
              <a:buNone/>
              <a:defRPr sz="1400"/>
            </a:lvl2pPr>
            <a:lvl3pPr marL="1101090" indent="0">
              <a:buNone/>
              <a:defRPr sz="1200"/>
            </a:lvl3pPr>
            <a:lvl4pPr marL="1652270" indent="0">
              <a:buNone/>
              <a:defRPr sz="1000"/>
            </a:lvl4pPr>
            <a:lvl5pPr marL="2202815" indent="0">
              <a:buNone/>
              <a:defRPr sz="1000"/>
            </a:lvl5pPr>
            <a:lvl6pPr marL="2753360" indent="0">
              <a:buNone/>
              <a:defRPr sz="1000"/>
            </a:lvl6pPr>
            <a:lvl7pPr marL="3303905" indent="0">
              <a:buNone/>
              <a:defRPr sz="1000"/>
            </a:lvl7pPr>
            <a:lvl8pPr marL="3855085" indent="0">
              <a:buNone/>
              <a:defRPr sz="1000"/>
            </a:lvl8pPr>
            <a:lvl9pPr marL="44056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20091" y="2602868"/>
            <a:ext cx="3360419" cy="149516"/>
          </a:xfrm>
          <a:prstGeom prst="rect">
            <a:avLst/>
          </a:prstGeom>
        </p:spPr>
        <p:txBody>
          <a:bodyPr lIns="110140" tIns="55070" rIns="110140" bIns="55070"/>
          <a:lstStyle/>
          <a:p>
            <a:fld id="{911B374F-A602-4D8C-BE64-22DCF92BE5CB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920616" y="2602868"/>
            <a:ext cx="4560571" cy="149516"/>
          </a:xfrm>
          <a:prstGeom prst="rect">
            <a:avLst/>
          </a:prstGeom>
        </p:spPr>
        <p:txBody>
          <a:bodyPr lIns="110140" tIns="55070" rIns="110140" bIns="5507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21292" y="2602868"/>
            <a:ext cx="3360419" cy="149516"/>
          </a:xfrm>
          <a:prstGeom prst="rect">
            <a:avLst/>
          </a:prstGeom>
        </p:spPr>
        <p:txBody>
          <a:bodyPr lIns="110140" tIns="55070" rIns="110140" bIns="55070"/>
          <a:lstStyle/>
          <a:p>
            <a:fld id="{8180E6E8-D331-40CB-B6DA-209B1A6B93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2853" y="1965801"/>
            <a:ext cx="8641080" cy="23207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22853" y="250927"/>
            <a:ext cx="8641080" cy="1684973"/>
          </a:xfrm>
        </p:spPr>
        <p:txBody>
          <a:bodyPr/>
          <a:lstStyle>
            <a:lvl1pPr marL="0" indent="0">
              <a:buNone/>
              <a:defRPr sz="3800"/>
            </a:lvl1pPr>
            <a:lvl2pPr marL="550545" indent="0">
              <a:buNone/>
              <a:defRPr sz="3300"/>
            </a:lvl2pPr>
            <a:lvl3pPr marL="1101090" indent="0">
              <a:buNone/>
              <a:defRPr sz="3000"/>
            </a:lvl3pPr>
            <a:lvl4pPr marL="1652270" indent="0">
              <a:buNone/>
              <a:defRPr sz="2400"/>
            </a:lvl4pPr>
            <a:lvl5pPr marL="2202815" indent="0">
              <a:buNone/>
              <a:defRPr sz="2400"/>
            </a:lvl5pPr>
            <a:lvl6pPr marL="2753360" indent="0">
              <a:buNone/>
              <a:defRPr sz="2400"/>
            </a:lvl6pPr>
            <a:lvl7pPr marL="3303905" indent="0">
              <a:buNone/>
              <a:defRPr sz="2400"/>
            </a:lvl7pPr>
            <a:lvl8pPr marL="3855085" indent="0">
              <a:buNone/>
              <a:defRPr sz="2400"/>
            </a:lvl8pPr>
            <a:lvl9pPr marL="4405630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22853" y="2197877"/>
            <a:ext cx="8641080" cy="329583"/>
          </a:xfrm>
        </p:spPr>
        <p:txBody>
          <a:bodyPr/>
          <a:lstStyle>
            <a:lvl1pPr marL="0" indent="0">
              <a:buNone/>
              <a:defRPr sz="1700"/>
            </a:lvl1pPr>
            <a:lvl2pPr marL="550545" indent="0">
              <a:buNone/>
              <a:defRPr sz="1400"/>
            </a:lvl2pPr>
            <a:lvl3pPr marL="1101090" indent="0">
              <a:buNone/>
              <a:defRPr sz="1200"/>
            </a:lvl3pPr>
            <a:lvl4pPr marL="1652270" indent="0">
              <a:buNone/>
              <a:defRPr sz="1000"/>
            </a:lvl4pPr>
            <a:lvl5pPr marL="2202815" indent="0">
              <a:buNone/>
              <a:defRPr sz="1000"/>
            </a:lvl5pPr>
            <a:lvl6pPr marL="2753360" indent="0">
              <a:buNone/>
              <a:defRPr sz="1000"/>
            </a:lvl6pPr>
            <a:lvl7pPr marL="3303905" indent="0">
              <a:buNone/>
              <a:defRPr sz="1000"/>
            </a:lvl7pPr>
            <a:lvl8pPr marL="3855085" indent="0">
              <a:buNone/>
              <a:defRPr sz="1000"/>
            </a:lvl8pPr>
            <a:lvl9pPr marL="44056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20091" y="2602868"/>
            <a:ext cx="3360419" cy="149516"/>
          </a:xfrm>
          <a:prstGeom prst="rect">
            <a:avLst/>
          </a:prstGeom>
        </p:spPr>
        <p:txBody>
          <a:bodyPr lIns="110140" tIns="55070" rIns="110140" bIns="55070"/>
          <a:lstStyle/>
          <a:p>
            <a:fld id="{911B374F-A602-4D8C-BE64-22DCF92BE5CB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920616" y="2602868"/>
            <a:ext cx="4560571" cy="149516"/>
          </a:xfrm>
          <a:prstGeom prst="rect">
            <a:avLst/>
          </a:prstGeom>
        </p:spPr>
        <p:txBody>
          <a:bodyPr lIns="110140" tIns="55070" rIns="110140" bIns="5507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21292" y="2602868"/>
            <a:ext cx="3360419" cy="149516"/>
          </a:xfrm>
          <a:prstGeom prst="rect">
            <a:avLst/>
          </a:prstGeom>
        </p:spPr>
        <p:txBody>
          <a:bodyPr lIns="110140" tIns="55070" rIns="110140" bIns="55070"/>
          <a:lstStyle/>
          <a:p>
            <a:fld id="{8180E6E8-D331-40CB-B6DA-209B1A6B93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20090" y="112462"/>
            <a:ext cx="12961620" cy="468049"/>
          </a:xfrm>
          <a:prstGeom prst="rect">
            <a:avLst/>
          </a:prstGeom>
        </p:spPr>
        <p:txBody>
          <a:bodyPr vert="horz" lIns="110140" tIns="55070" rIns="110140" bIns="5507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090" y="655268"/>
            <a:ext cx="12961620" cy="1853340"/>
          </a:xfrm>
          <a:prstGeom prst="rect">
            <a:avLst/>
          </a:prstGeom>
        </p:spPr>
        <p:txBody>
          <a:bodyPr vert="horz" lIns="110140" tIns="55070" rIns="110140" bIns="5507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540"/>
            <a:ext cx="14400000" cy="2807450"/>
          </a:xfrm>
          <a:prstGeom prst="rect">
            <a:avLst/>
          </a:prstGeom>
        </p:spPr>
      </p:pic>
      <p:pic>
        <p:nvPicPr>
          <p:cNvPr id="8" name="六字标题.png" descr="六字标题.png"/>
          <p:cNvPicPr>
            <a:picLocks noChangeAspect="1"/>
          </p:cNvPicPr>
          <p:nvPr userDrawn="1"/>
        </p:nvPicPr>
        <p:blipFill>
          <a:blip r:embed="rId14">
            <a:extLst/>
          </a:blip>
          <a:stretch>
            <a:fillRect/>
          </a:stretch>
        </p:blipFill>
        <p:spPr>
          <a:xfrm>
            <a:off x="249365" y="180007"/>
            <a:ext cx="1589703" cy="222895"/>
          </a:xfrm>
          <a:prstGeom prst="rect">
            <a:avLst/>
          </a:prstGeom>
          <a:ln w="3175">
            <a:miter lim="400000"/>
          </a:ln>
        </p:spPr>
      </p:pic>
      <p:pic>
        <p:nvPicPr>
          <p:cNvPr id="9" name="pasted-image.pdf" descr="pasted-image.pdf"/>
          <p:cNvPicPr>
            <a:picLocks noChangeAspect="1"/>
          </p:cNvPicPr>
          <p:nvPr userDrawn="1"/>
        </p:nvPicPr>
        <p:blipFill>
          <a:blip r:embed="rId15">
            <a:extLst/>
          </a:blip>
          <a:stretch>
            <a:fillRect/>
          </a:stretch>
        </p:blipFill>
        <p:spPr>
          <a:xfrm>
            <a:off x="12136211" y="190039"/>
            <a:ext cx="2016225" cy="278001"/>
          </a:xfrm>
          <a:prstGeom prst="rect">
            <a:avLst/>
          </a:prstGeom>
          <a:ln w="3175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110109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方正正粗黑简体" pitchFamily="2" charset="-122"/>
          <a:ea typeface="方正正粗黑简体" pitchFamily="2" charset="-122"/>
          <a:cs typeface="+mj-cs"/>
        </a:defRPr>
      </a:lvl1pPr>
    </p:titleStyle>
    <p:bodyStyle>
      <a:lvl1pPr marL="412750" indent="-412750" algn="l" defTabSz="1101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方正正准黑简体" pitchFamily="2" charset="-122"/>
          <a:ea typeface="方正正准黑简体" pitchFamily="2" charset="-122"/>
          <a:cs typeface="+mn-cs"/>
        </a:defRPr>
      </a:lvl1pPr>
      <a:lvl2pPr marL="894715" indent="-344170" algn="l" defTabSz="11010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bg1"/>
          </a:solidFill>
          <a:latin typeface="方正正准黑简体" pitchFamily="2" charset="-122"/>
          <a:ea typeface="方正正准黑简体" pitchFamily="2" charset="-122"/>
          <a:cs typeface="+mn-cs"/>
        </a:defRPr>
      </a:lvl2pPr>
      <a:lvl3pPr marL="1376680" indent="-275590" algn="l" defTabSz="1101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bg1"/>
          </a:solidFill>
          <a:latin typeface="方正正准黑简体" pitchFamily="2" charset="-122"/>
          <a:ea typeface="方正正准黑简体" pitchFamily="2" charset="-122"/>
          <a:cs typeface="+mn-cs"/>
        </a:defRPr>
      </a:lvl3pPr>
      <a:lvl4pPr marL="1927225" indent="-275590" algn="l" defTabSz="1101090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bg1"/>
          </a:solidFill>
          <a:latin typeface="方正正准黑简体" pitchFamily="2" charset="-122"/>
          <a:ea typeface="方正正准黑简体" pitchFamily="2" charset="-122"/>
          <a:cs typeface="+mn-cs"/>
        </a:defRPr>
      </a:lvl4pPr>
      <a:lvl5pPr marL="2478405" indent="-275590" algn="l" defTabSz="1101090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bg1"/>
          </a:solidFill>
          <a:latin typeface="方正正准黑简体" pitchFamily="2" charset="-122"/>
          <a:ea typeface="方正正准黑简体" pitchFamily="2" charset="-122"/>
          <a:cs typeface="+mn-cs"/>
        </a:defRPr>
      </a:lvl5pPr>
      <a:lvl6pPr marL="3028950" indent="-275590" algn="l" defTabSz="1101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79495" indent="-275590" algn="l" defTabSz="1101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30040" indent="-275590" algn="l" defTabSz="1101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1220" indent="-275590" algn="l" defTabSz="1101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010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0545" algn="l" defTabSz="11010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101090" algn="l" defTabSz="11010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2270" algn="l" defTabSz="11010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202815" algn="l" defTabSz="11010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53360" algn="l" defTabSz="11010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303905" algn="l" defTabSz="11010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55085" algn="l" defTabSz="11010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05630" algn="l" defTabSz="11010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5050431" y="72808"/>
            <a:ext cx="4300938" cy="46804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0397" tIns="10397" rIns="10397" bIns="1039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5050431" y="644866"/>
            <a:ext cx="4300938" cy="1903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0397" tIns="10397" rIns="10397" bIns="1039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141011" y="2678275"/>
            <a:ext cx="117178" cy="97941"/>
          </a:xfrm>
          <a:prstGeom prst="rect">
            <a:avLst/>
          </a:prstGeom>
          <a:ln w="3175">
            <a:miter lim="400000"/>
          </a:ln>
        </p:spPr>
        <p:txBody>
          <a:bodyPr wrap="none" lIns="10397" tIns="10397" rIns="10397" bIns="10397">
            <a:spAutoFit/>
          </a:bodyPr>
          <a:lstStyle>
            <a:lvl1pPr>
              <a:defRPr sz="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 defTabSz="168961" hangingPunct="0"/>
            <a:fld id="{86CB4B4D-7CA3-9044-876B-883B54F8677D}" type="slidenum">
              <a:rPr kern="0">
                <a:solidFill>
                  <a:srgbClr val="FFFFFF"/>
                </a:solidFill>
              </a:rPr>
              <a:pPr algn="ctr" defTabSz="168961" hangingPunct="0"/>
              <a:t>‹#›</a:t>
            </a:fld>
            <a:endParaRPr kern="0">
              <a:solidFill>
                <a:srgbClr val="FFFFFF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transition spd="med"/>
  <p:txStyles>
    <p:titleStyle>
      <a:lvl1pPr marL="0" marR="0" indent="0" algn="ctr" defTabSz="16896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64785" algn="ctr" defTabSz="16896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129570" algn="ctr" defTabSz="16896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94356" algn="ctr" defTabSz="16896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259141" algn="ctr" defTabSz="16896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323926" algn="ctr" defTabSz="16896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388711" algn="ctr" defTabSz="16896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453497" algn="ctr" defTabSz="16896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518282" algn="ctr" defTabSz="16896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127471" marR="0" indent="-127471" algn="l" defTabSz="168961" rtl="0" latinLnBrk="0">
        <a:lnSpc>
          <a:spcPct val="100000"/>
        </a:lnSpc>
        <a:spcBef>
          <a:spcPts val="119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1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307430" marR="0" indent="-127471" algn="l" defTabSz="168961" rtl="0" latinLnBrk="0">
        <a:lnSpc>
          <a:spcPct val="100000"/>
        </a:lnSpc>
        <a:spcBef>
          <a:spcPts val="119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1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487389" marR="0" indent="-127471" algn="l" defTabSz="168961" rtl="0" latinLnBrk="0">
        <a:lnSpc>
          <a:spcPct val="100000"/>
        </a:lnSpc>
        <a:spcBef>
          <a:spcPts val="119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1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667348" marR="0" indent="-127471" algn="l" defTabSz="168961" rtl="0" latinLnBrk="0">
        <a:lnSpc>
          <a:spcPct val="100000"/>
        </a:lnSpc>
        <a:spcBef>
          <a:spcPts val="119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1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847307" marR="0" indent="-127471" algn="l" defTabSz="168961" rtl="0" latinLnBrk="0">
        <a:lnSpc>
          <a:spcPct val="100000"/>
        </a:lnSpc>
        <a:spcBef>
          <a:spcPts val="119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1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1027266" marR="0" indent="-127471" algn="l" defTabSz="168961" rtl="0" latinLnBrk="0">
        <a:lnSpc>
          <a:spcPct val="100000"/>
        </a:lnSpc>
        <a:spcBef>
          <a:spcPts val="119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1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1207225" marR="0" indent="-127471" algn="l" defTabSz="168961" rtl="0" latinLnBrk="0">
        <a:lnSpc>
          <a:spcPct val="100000"/>
        </a:lnSpc>
        <a:spcBef>
          <a:spcPts val="119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1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1387184" marR="0" indent="-127471" algn="l" defTabSz="168961" rtl="0" latinLnBrk="0">
        <a:lnSpc>
          <a:spcPct val="100000"/>
        </a:lnSpc>
        <a:spcBef>
          <a:spcPts val="119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1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1567143" marR="0" indent="-127471" algn="l" defTabSz="168961" rtl="0" latinLnBrk="0">
        <a:lnSpc>
          <a:spcPct val="100000"/>
        </a:lnSpc>
        <a:spcBef>
          <a:spcPts val="119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1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16896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64785" algn="ctr" defTabSz="16896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129570" algn="ctr" defTabSz="16896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94356" algn="ctr" defTabSz="16896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259141" algn="ctr" defTabSz="16896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323926" algn="ctr" defTabSz="16896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388711" algn="ctr" defTabSz="16896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453497" algn="ctr" defTabSz="16896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518282" algn="ctr" defTabSz="16896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数据安全的制度设计和能力建设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杜跃进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en-US" sz="1800" b="1" dirty="0" smtClean="0">
                <a:solidFill>
                  <a:schemeClr val="bg1"/>
                </a:solidFill>
              </a:rPr>
              <a:t>阿里巴巴集团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90" y="4761"/>
            <a:ext cx="12961620" cy="468049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限制采集，还是要求能力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861" y="900088"/>
            <a:ext cx="1354078" cy="16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8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847" y="0"/>
            <a:ext cx="12961620" cy="468049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一刀切，还是分类分级、能者多得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sz="quarter" idx="10"/>
          </p:nvPr>
        </p:nvSpPr>
        <p:spPr>
          <a:xfrm>
            <a:off x="1558790" y="1195290"/>
            <a:ext cx="2087448" cy="57648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数据的敏感和重要程度不同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0513269" y="1064328"/>
            <a:ext cx="2520279" cy="1079078"/>
          </a:xfrm>
          <a:prstGeom prst="rect">
            <a:avLst/>
          </a:prstGeom>
        </p:spPr>
        <p:txBody>
          <a:bodyPr vert="horz" lIns="110140" tIns="55070" rIns="110140" bIns="55070" rtlCol="0">
            <a:noAutofit/>
          </a:bodyPr>
          <a:lstStyle>
            <a:lvl1pPr marL="412750" indent="-41275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1pPr>
            <a:lvl2pPr marL="894715" indent="-34417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2pPr>
            <a:lvl3pPr marL="137668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3pPr>
            <a:lvl4pPr marL="192722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4pPr>
            <a:lvl5pPr marL="247840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5pPr>
            <a:lvl6pPr marL="302895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7949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3004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122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数据控制者或者处理者的数据安全能力不同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172844" y="1448610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?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9132" y="1142918"/>
            <a:ext cx="1138310" cy="11232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949" y="1142918"/>
            <a:ext cx="1377719" cy="112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3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180" y="0"/>
            <a:ext cx="12961620" cy="468049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疲于奔命监管，还是发挥社会积极性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16324" y="1332136"/>
            <a:ext cx="12618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了解产业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zh-CN" altLang="en-US" dirty="0" smtClean="0">
                <a:solidFill>
                  <a:schemeClr val="bg1"/>
                </a:solidFill>
              </a:rPr>
              <a:t>理解产业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73516" y="1332136"/>
            <a:ext cx="15311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让能力值钱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zh-CN" altLang="en-US" dirty="0" smtClean="0">
                <a:solidFill>
                  <a:schemeClr val="bg1"/>
                </a:solidFill>
              </a:rPr>
              <a:t>让信誉值钱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00012" y="1332136"/>
            <a:ext cx="21701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用</a:t>
            </a:r>
            <a:r>
              <a:rPr lang="zh-CN" altLang="en-US" dirty="0" smtClean="0">
                <a:solidFill>
                  <a:schemeClr val="bg1"/>
                </a:solidFill>
              </a:rPr>
              <a:t>能力贯穿政策用能力衔接标准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565466" y="1372185"/>
            <a:ext cx="18004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确保认定水平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建立淘汰机制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3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180" y="0"/>
            <a:ext cx="12961620" cy="468049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数据安全能力建设的三大核心要点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68352" y="1404144"/>
            <a:ext cx="26084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以数据为中心的安全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83363" y="1404144"/>
            <a:ext cx="28777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标准、</a:t>
            </a:r>
            <a:r>
              <a:rPr lang="zh-CN" altLang="en-US" dirty="0">
                <a:solidFill>
                  <a:schemeClr val="bg1"/>
                </a:solidFill>
              </a:rPr>
              <a:t>实践</a:t>
            </a:r>
            <a:r>
              <a:rPr lang="zh-CN" altLang="en-US" dirty="0" smtClean="0">
                <a:solidFill>
                  <a:schemeClr val="bg1"/>
                </a:solidFill>
              </a:rPr>
              <a:t>、持续改进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17324" y="1404144"/>
            <a:ext cx="18004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合作体系建立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48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90" y="0"/>
            <a:ext cx="12961620" cy="468049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以</a:t>
            </a:r>
            <a:r>
              <a:rPr lang="zh-CN" altLang="en-US" dirty="0" smtClean="0"/>
              <a:t>数据为中心的安全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28304" y="1403722"/>
            <a:ext cx="2736394" cy="576486"/>
          </a:xfrm>
          <a:prstGeom prst="rect">
            <a:avLst/>
          </a:prstGeom>
        </p:spPr>
        <p:txBody>
          <a:bodyPr vert="horz" lIns="110140" tIns="55070" rIns="110140" bIns="55070" rtlCol="0">
            <a:noAutofit/>
          </a:bodyPr>
          <a:lstStyle>
            <a:lvl1pPr marL="412750" indent="-41275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1pPr>
            <a:lvl2pPr marL="894715" indent="-34417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2pPr>
            <a:lvl3pPr marL="137668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3pPr>
            <a:lvl4pPr marL="192722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4pPr>
            <a:lvl5pPr marL="247840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5pPr>
            <a:lvl6pPr marL="302895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7949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3004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122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100" dirty="0" smtClean="0"/>
              <a:t>聚焦在数据本身</a:t>
            </a:r>
            <a:endParaRPr lang="zh-CN" altLang="en-US" sz="2100" dirty="0">
              <a:solidFill>
                <a:srgbClr val="FFC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827678" y="1403722"/>
            <a:ext cx="2736394" cy="529793"/>
          </a:xfrm>
          <a:prstGeom prst="rect">
            <a:avLst/>
          </a:prstGeom>
        </p:spPr>
        <p:txBody>
          <a:bodyPr vert="horz" lIns="110140" tIns="55070" rIns="110140" bIns="55070" rtlCol="0">
            <a:noAutofit/>
          </a:bodyPr>
          <a:lstStyle>
            <a:lvl1pPr marL="412750" indent="-41275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1pPr>
            <a:lvl2pPr marL="894715" indent="-34417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2pPr>
            <a:lvl3pPr marL="137668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3pPr>
            <a:lvl4pPr marL="192722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4pPr>
            <a:lvl5pPr marL="247840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5pPr>
            <a:lvl6pPr marL="302895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7949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3004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122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dirty="0"/>
              <a:t>综合</a:t>
            </a:r>
            <a:r>
              <a:rPr lang="zh-CN" altLang="en-US" sz="2100" dirty="0" smtClean="0"/>
              <a:t>环节打通与衔接</a:t>
            </a:r>
            <a:endParaRPr lang="zh-CN" altLang="en-US" sz="21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377364" y="1403722"/>
            <a:ext cx="2736394" cy="529793"/>
          </a:xfrm>
          <a:prstGeom prst="rect">
            <a:avLst/>
          </a:prstGeom>
        </p:spPr>
        <p:txBody>
          <a:bodyPr vert="horz" lIns="110140" tIns="55070" rIns="110140" bIns="55070" rtlCol="0">
            <a:noAutofit/>
          </a:bodyPr>
          <a:lstStyle>
            <a:lvl1pPr marL="412750" indent="-41275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1pPr>
            <a:lvl2pPr marL="894715" indent="-34417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2pPr>
            <a:lvl3pPr marL="137668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3pPr>
            <a:lvl4pPr marL="192722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4pPr>
            <a:lvl5pPr marL="247840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5pPr>
            <a:lvl6pPr marL="302895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7949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3004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122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dirty="0"/>
              <a:t>给出</a:t>
            </a:r>
            <a:r>
              <a:rPr lang="zh-CN" altLang="en-US" sz="2100" dirty="0" smtClean="0"/>
              <a:t>衡量</a:t>
            </a:r>
            <a:r>
              <a:rPr lang="zh-CN" altLang="en-US" sz="2100" dirty="0"/>
              <a:t>指标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277991" y="1403722"/>
            <a:ext cx="2736394" cy="376989"/>
          </a:xfrm>
          <a:prstGeom prst="rect">
            <a:avLst/>
          </a:prstGeom>
        </p:spPr>
        <p:txBody>
          <a:bodyPr vert="horz" lIns="110140" tIns="55070" rIns="110140" bIns="55070" rtlCol="0">
            <a:noAutofit/>
          </a:bodyPr>
          <a:lstStyle>
            <a:lvl1pPr marL="412750" indent="-41275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1pPr>
            <a:lvl2pPr marL="894715" indent="-34417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2pPr>
            <a:lvl3pPr marL="137668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3pPr>
            <a:lvl4pPr marL="192722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4pPr>
            <a:lvl5pPr marL="247840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5pPr>
            <a:lvl6pPr marL="302895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7949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3004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122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dirty="0" smtClean="0"/>
              <a:t>技术环节打通与衔接</a:t>
            </a:r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32081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90" y="0"/>
            <a:ext cx="12961620" cy="468049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标准、落地和持续改进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43315" y="1404144"/>
            <a:ext cx="3581321" cy="504056"/>
          </a:xfrm>
          <a:prstGeom prst="rect">
            <a:avLst/>
          </a:prstGeom>
        </p:spPr>
        <p:txBody>
          <a:bodyPr vert="horz" lIns="110140" tIns="55070" rIns="110140" bIns="55070" rtlCol="0">
            <a:noAutofit/>
          </a:bodyPr>
          <a:lstStyle>
            <a:lvl1pPr marL="412750" indent="-41275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1pPr>
            <a:lvl2pPr marL="894715" indent="-34417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2pPr>
            <a:lvl3pPr marL="137668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3pPr>
            <a:lvl4pPr marL="192722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4pPr>
            <a:lvl5pPr marL="247840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5pPr>
            <a:lvl6pPr marL="302895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7949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3004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122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100" dirty="0" smtClean="0"/>
              <a:t>标准制定要和实际情况结合</a:t>
            </a:r>
            <a:endParaRPr lang="zh-CN" altLang="en-US" sz="2100" dirty="0">
              <a:solidFill>
                <a:srgbClr val="FFC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247939" y="1404144"/>
            <a:ext cx="2789188" cy="504056"/>
          </a:xfrm>
          <a:prstGeom prst="rect">
            <a:avLst/>
          </a:prstGeom>
        </p:spPr>
        <p:txBody>
          <a:bodyPr vert="horz" lIns="110140" tIns="55070" rIns="110140" bIns="55070" rtlCol="0">
            <a:noAutofit/>
          </a:bodyPr>
          <a:lstStyle>
            <a:lvl1pPr marL="412750" indent="-41275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1pPr>
            <a:lvl2pPr marL="894715" indent="-34417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2pPr>
            <a:lvl3pPr marL="137668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3pPr>
            <a:lvl4pPr marL="192722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4pPr>
            <a:lvl5pPr marL="247840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5pPr>
            <a:lvl6pPr marL="302895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7949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3004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122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2100" dirty="0" smtClean="0"/>
              <a:t>多行业多场景落地</a:t>
            </a:r>
            <a:endParaRPr lang="zh-CN" altLang="en-US" sz="2100" dirty="0">
              <a:solidFill>
                <a:srgbClr val="FFC000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0460429" y="1404144"/>
            <a:ext cx="2645127" cy="504056"/>
          </a:xfrm>
          <a:prstGeom prst="rect">
            <a:avLst/>
          </a:prstGeom>
        </p:spPr>
        <p:txBody>
          <a:bodyPr vert="horz" lIns="110140" tIns="55070" rIns="110140" bIns="55070" rtlCol="0">
            <a:noAutofit/>
          </a:bodyPr>
          <a:lstStyle>
            <a:lvl1pPr marL="412750" indent="-41275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1pPr>
            <a:lvl2pPr marL="894715" indent="-34417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2pPr>
            <a:lvl3pPr marL="137668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3pPr>
            <a:lvl4pPr marL="192722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4pPr>
            <a:lvl5pPr marL="247840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5pPr>
            <a:lvl6pPr marL="302895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7949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3004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122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100" dirty="0" smtClean="0"/>
              <a:t>标准自身的持续改进</a:t>
            </a:r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97117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90" y="0"/>
            <a:ext cx="12961620" cy="468049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建立</a:t>
            </a:r>
            <a:r>
              <a:rPr lang="zh-CN" altLang="en-US" dirty="0" smtClean="0"/>
              <a:t>合作体系，借力与成本控制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10660" y="1332136"/>
            <a:ext cx="28498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基础研究与技术攻关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24508" y="1332136"/>
            <a:ext cx="15311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产品或平台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19664" y="1332136"/>
            <a:ext cx="20697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安全运营和响应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953428" y="1332136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威胁应对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4374" y="-1320823"/>
            <a:ext cx="12673584" cy="353174"/>
          </a:xfrm>
        </p:spPr>
        <p:txBody>
          <a:bodyPr>
            <a:normAutofit/>
          </a:bodyPr>
          <a:lstStyle/>
          <a:p>
            <a:endParaRPr lang="zh-CN" altLang="en-US" sz="1100"/>
          </a:p>
        </p:txBody>
      </p:sp>
      <p:grpSp>
        <p:nvGrpSpPr>
          <p:cNvPr id="7" name="组合 2"/>
          <p:cNvGrpSpPr>
            <a:grpSpLocks/>
          </p:cNvGrpSpPr>
          <p:nvPr/>
        </p:nvGrpSpPr>
        <p:grpSpPr bwMode="auto">
          <a:xfrm>
            <a:off x="10655062" y="852627"/>
            <a:ext cx="2594510" cy="1614861"/>
            <a:chOff x="-467984" y="983641"/>
            <a:chExt cx="8052594" cy="5614008"/>
          </a:xfrm>
        </p:grpSpPr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 rot="5400000" flipH="1">
              <a:off x="2954137" y="4627595"/>
              <a:ext cx="3455987" cy="484122"/>
            </a:xfrm>
            <a:prstGeom prst="parallelogram">
              <a:avLst>
                <a:gd name="adj" fmla="val 58233"/>
              </a:avLst>
            </a:prstGeom>
            <a:solidFill>
              <a:srgbClr val="7F7F7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rot="10800000" wrap="none" lIns="34290" rIns="34290" anchor="ctr"/>
            <a:lstStyle/>
            <a:p>
              <a:pPr>
                <a:buClr>
                  <a:srgbClr val="C0C0C0"/>
                </a:buClr>
                <a:defRPr/>
              </a:pPr>
              <a:endParaRPr lang="en-GB" sz="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9" name="TextBox 46"/>
            <p:cNvSpPr txBox="1">
              <a:spLocks noChangeArrowheads="1"/>
            </p:cNvSpPr>
            <p:nvPr/>
          </p:nvSpPr>
          <p:spPr bwMode="auto">
            <a:xfrm>
              <a:off x="4264781" y="4365627"/>
              <a:ext cx="659076" cy="1901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kumimoji="0" lang="en-US" altLang="zh-CN" sz="600">
                  <a:solidFill>
                    <a:schemeClr val="bg1"/>
                  </a:solidFill>
                  <a:ea typeface="微软雅黑" panose="020B0503020204020204" pitchFamily="34" charset="-122"/>
                </a:rPr>
                <a:t>Data Creation</a:t>
              </a:r>
              <a:endParaRPr kumimoji="0" lang="zh-CN" altLang="en-US" sz="6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10" name="Group 23"/>
            <p:cNvGrpSpPr/>
            <p:nvPr/>
          </p:nvGrpSpPr>
          <p:grpSpPr>
            <a:xfrm>
              <a:off x="1108126" y="3429000"/>
              <a:ext cx="3290721" cy="3168352"/>
              <a:chOff x="1303434" y="3937698"/>
              <a:chExt cx="4943626" cy="5242786"/>
            </a:xfrm>
            <a:solidFill>
              <a:srgbClr val="808080">
                <a:lumMod val="60000"/>
                <a:lumOff val="40000"/>
              </a:srgbClr>
            </a:solidFill>
          </p:grpSpPr>
          <p:sp>
            <p:nvSpPr>
              <p:cNvPr id="40" name="Rectangle 62"/>
              <p:cNvSpPr>
                <a:spLocks noChangeArrowheads="1"/>
              </p:cNvSpPr>
              <p:nvPr/>
            </p:nvSpPr>
            <p:spPr bwMode="auto">
              <a:xfrm>
                <a:off x="1303434" y="3937698"/>
                <a:ext cx="4939459" cy="982913"/>
              </a:xfrm>
              <a:prstGeom prst="rect">
                <a:avLst/>
              </a:prstGeom>
              <a:grpFill/>
              <a:ln w="635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lIns="34290" rIns="34290" anchor="ctr"/>
              <a:lstStyle/>
              <a:p>
                <a:pPr marL="85725" indent="-85725" algn="ctr">
                  <a:spcBef>
                    <a:spcPct val="30000"/>
                  </a:spcBef>
                  <a:buClr>
                    <a:srgbClr val="C0C0C0"/>
                  </a:buClr>
                  <a:defRPr/>
                </a:pPr>
                <a:r>
                  <a:rPr lang="en-US" altLang="zh-CN" sz="600" kern="0" dirty="0">
                    <a:solidFill>
                      <a:schemeClr val="bg1"/>
                    </a:solidFill>
                    <a:latin typeface="Arial" charset="0"/>
                    <a:ea typeface="微软雅黑" panose="020B0503020204020204" pitchFamily="34" charset="-122"/>
                    <a:cs typeface="Arial" charset="0"/>
                  </a:rPr>
                  <a:t>Level 5: </a:t>
                </a:r>
                <a:r>
                  <a:rPr lang="en-US" altLang="zh-CN" sz="600" dirty="0">
                    <a:solidFill>
                      <a:schemeClr val="bg1"/>
                    </a:solidFill>
                  </a:rPr>
                  <a:t>Continuously Improving</a:t>
                </a:r>
                <a:r>
                  <a:rPr lang="en-US" altLang="zh-CN" sz="600" kern="0" dirty="0">
                    <a:solidFill>
                      <a:schemeClr val="bg1"/>
                    </a:solidFill>
                    <a:latin typeface="Arial" charset="0"/>
                    <a:ea typeface="微软雅黑" panose="020B0503020204020204" pitchFamily="34" charset="-122"/>
                    <a:cs typeface="Arial" charset="0"/>
                  </a:rPr>
                  <a:t> </a:t>
                </a:r>
                <a:endParaRPr lang="en-GB" altLang="en-US" sz="600" kern="0" dirty="0">
                  <a:solidFill>
                    <a:schemeClr val="bg1"/>
                  </a:solidFill>
                  <a:latin typeface="Arial" charset="0"/>
                  <a:ea typeface="微软雅黑" panose="020B0503020204020204" pitchFamily="34" charset="-122"/>
                  <a:cs typeface="Arial" charset="0"/>
                </a:endParaRPr>
              </a:p>
            </p:txBody>
          </p:sp>
          <p:sp>
            <p:nvSpPr>
              <p:cNvPr id="41" name="Rectangle 63"/>
              <p:cNvSpPr>
                <a:spLocks noChangeArrowheads="1"/>
              </p:cNvSpPr>
              <p:nvPr/>
            </p:nvSpPr>
            <p:spPr bwMode="auto">
              <a:xfrm>
                <a:off x="1303434" y="5010086"/>
                <a:ext cx="4939459" cy="982913"/>
              </a:xfrm>
              <a:prstGeom prst="rect">
                <a:avLst/>
              </a:prstGeom>
              <a:grpFill/>
              <a:ln w="635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lIns="34290" rIns="34290" anchor="ctr"/>
              <a:lstStyle/>
              <a:p>
                <a:pPr marL="85725" indent="-85725" algn="ctr">
                  <a:spcBef>
                    <a:spcPct val="30000"/>
                  </a:spcBef>
                  <a:buClr>
                    <a:srgbClr val="C0C0C0"/>
                  </a:buClr>
                  <a:defRPr/>
                </a:pPr>
                <a:r>
                  <a:rPr lang="en-US" altLang="zh-CN" sz="600" kern="0" dirty="0">
                    <a:solidFill>
                      <a:schemeClr val="bg1"/>
                    </a:solidFill>
                    <a:latin typeface="Arial" charset="0"/>
                    <a:ea typeface="微软雅黑" panose="020B0503020204020204" pitchFamily="34" charset="-122"/>
                    <a:cs typeface="Arial" charset="0"/>
                  </a:rPr>
                  <a:t>Level 4: </a:t>
                </a:r>
                <a:r>
                  <a:rPr lang="en-US" altLang="zh-CN" sz="600" dirty="0">
                    <a:solidFill>
                      <a:schemeClr val="bg1"/>
                    </a:solidFill>
                  </a:rPr>
                  <a:t>Quantitatively Controlled</a:t>
                </a:r>
                <a:endParaRPr lang="en-US" altLang="zh-CN" sz="600" kern="0" dirty="0">
                  <a:solidFill>
                    <a:schemeClr val="bg1"/>
                  </a:solidFill>
                  <a:latin typeface="Arial" charset="0"/>
                  <a:ea typeface="微软雅黑" panose="020B0503020204020204" pitchFamily="34" charset="-122"/>
                  <a:cs typeface="Arial" charset="0"/>
                </a:endParaRPr>
              </a:p>
            </p:txBody>
          </p:sp>
          <p:sp>
            <p:nvSpPr>
              <p:cNvPr id="42" name="Rectangle 64"/>
              <p:cNvSpPr>
                <a:spLocks noChangeArrowheads="1"/>
              </p:cNvSpPr>
              <p:nvPr/>
            </p:nvSpPr>
            <p:spPr bwMode="auto">
              <a:xfrm>
                <a:off x="1303434" y="6082474"/>
                <a:ext cx="4943626" cy="982913"/>
              </a:xfrm>
              <a:prstGeom prst="rect">
                <a:avLst/>
              </a:prstGeom>
              <a:grpFill/>
              <a:ln w="635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lIns="34290" rIns="34290" anchor="ctr"/>
              <a:lstStyle/>
              <a:p>
                <a:pPr marL="85725" indent="-85725" algn="ctr">
                  <a:spcBef>
                    <a:spcPct val="30000"/>
                  </a:spcBef>
                  <a:buClr>
                    <a:srgbClr val="C0C0C0"/>
                  </a:buClr>
                  <a:defRPr/>
                </a:pPr>
                <a:r>
                  <a:rPr lang="en-US" altLang="zh-CN" sz="600" kern="0" dirty="0">
                    <a:solidFill>
                      <a:schemeClr val="bg1"/>
                    </a:solidFill>
                    <a:latin typeface="Arial" charset="0"/>
                    <a:ea typeface="微软雅黑" panose="020B0503020204020204" pitchFamily="34" charset="-122"/>
                    <a:cs typeface="Arial" charset="0"/>
                  </a:rPr>
                  <a:t>Level 3: Well Defined</a:t>
                </a:r>
              </a:p>
            </p:txBody>
          </p:sp>
          <p:sp>
            <p:nvSpPr>
              <p:cNvPr id="43" name="Rectangle 65"/>
              <p:cNvSpPr>
                <a:spLocks noChangeArrowheads="1"/>
              </p:cNvSpPr>
              <p:nvPr/>
            </p:nvSpPr>
            <p:spPr bwMode="auto">
              <a:xfrm>
                <a:off x="1303434" y="7154862"/>
                <a:ext cx="4943626" cy="980247"/>
              </a:xfrm>
              <a:prstGeom prst="rect">
                <a:avLst/>
              </a:prstGeom>
              <a:grpFill/>
              <a:ln w="635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lIns="34290" rIns="34290" anchor="ctr"/>
              <a:lstStyle/>
              <a:p>
                <a:pPr marL="85725" indent="-85725" algn="ctr">
                  <a:spcBef>
                    <a:spcPct val="30000"/>
                  </a:spcBef>
                  <a:buClr>
                    <a:srgbClr val="C0C0C0"/>
                  </a:buClr>
                  <a:defRPr/>
                </a:pPr>
                <a:r>
                  <a:rPr lang="en-US" altLang="zh-CN" sz="600" kern="0" dirty="0">
                    <a:solidFill>
                      <a:schemeClr val="bg1"/>
                    </a:solidFill>
                    <a:latin typeface="Arial" charset="0"/>
                    <a:ea typeface="微软雅黑" panose="020B0503020204020204" pitchFamily="34" charset="-122"/>
                    <a:cs typeface="Arial" charset="0"/>
                  </a:rPr>
                  <a:t>Level 2: Planned and Tracked </a:t>
                </a:r>
              </a:p>
            </p:txBody>
          </p:sp>
          <p:sp>
            <p:nvSpPr>
              <p:cNvPr id="44" name="Rectangle 66"/>
              <p:cNvSpPr>
                <a:spLocks noChangeArrowheads="1"/>
              </p:cNvSpPr>
              <p:nvPr/>
            </p:nvSpPr>
            <p:spPr bwMode="auto">
              <a:xfrm>
                <a:off x="1303434" y="8251366"/>
                <a:ext cx="4943626" cy="929118"/>
              </a:xfrm>
              <a:prstGeom prst="rect">
                <a:avLst/>
              </a:prstGeom>
              <a:grpFill/>
              <a:ln w="635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lIns="34290" rIns="34290" anchor="ctr"/>
              <a:lstStyle/>
              <a:p>
                <a:pPr marL="85725" indent="-85725" algn="ctr">
                  <a:spcBef>
                    <a:spcPct val="30000"/>
                  </a:spcBef>
                  <a:buClr>
                    <a:srgbClr val="C0C0C0"/>
                  </a:buClr>
                  <a:defRPr/>
                </a:pPr>
                <a:r>
                  <a:rPr lang="en-US" altLang="zh-CN" sz="600" kern="0" dirty="0">
                    <a:solidFill>
                      <a:schemeClr val="bg1"/>
                    </a:solidFill>
                    <a:latin typeface="Arial" charset="0"/>
                    <a:ea typeface="微软雅黑" panose="020B0503020204020204" pitchFamily="34" charset="-122"/>
                    <a:cs typeface="Arial" charset="0"/>
                  </a:rPr>
                  <a:t>Level 1: Performed Informally</a:t>
                </a:r>
              </a:p>
            </p:txBody>
          </p:sp>
        </p:grpSp>
        <p:sp>
          <p:nvSpPr>
            <p:cNvPr id="11" name="TextBox 70"/>
            <p:cNvSpPr txBox="1">
              <a:spLocks noChangeArrowheads="1"/>
            </p:cNvSpPr>
            <p:nvPr/>
          </p:nvSpPr>
          <p:spPr bwMode="auto">
            <a:xfrm>
              <a:off x="4440067" y="983641"/>
              <a:ext cx="2536828" cy="409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kumimoji="0" lang="en-US" altLang="zh-CN" sz="6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Capability Dimension</a:t>
              </a:r>
              <a:endParaRPr kumimoji="0" lang="zh-CN" altLang="en-US" sz="6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" name="TextBox 46"/>
            <p:cNvSpPr txBox="1">
              <a:spLocks noChangeArrowheads="1"/>
            </p:cNvSpPr>
            <p:nvPr/>
          </p:nvSpPr>
          <p:spPr bwMode="auto">
            <a:xfrm>
              <a:off x="4758494" y="3627438"/>
              <a:ext cx="659076" cy="1568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kumimoji="0" lang="en-US" altLang="zh-CN" sz="600">
                  <a:solidFill>
                    <a:schemeClr val="bg1"/>
                  </a:solidFill>
                  <a:ea typeface="微软雅黑" panose="020B0503020204020204" pitchFamily="34" charset="-122"/>
                </a:rPr>
                <a:t>Level 2: Managed</a:t>
              </a:r>
              <a:endParaRPr kumimoji="0" lang="zh-CN" altLang="en-US" sz="6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6"/>
            <p:cNvSpPr txBox="1">
              <a:spLocks noChangeArrowheads="1"/>
            </p:cNvSpPr>
            <p:nvPr/>
          </p:nvSpPr>
          <p:spPr bwMode="auto">
            <a:xfrm rot="19800000">
              <a:off x="5720884" y="5765262"/>
              <a:ext cx="1863726" cy="443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700" b="1" dirty="0">
                  <a:solidFill>
                    <a:schemeClr val="bg1"/>
                  </a:solidFill>
                </a:rPr>
                <a:t>D</a:t>
              </a:r>
              <a:r>
                <a:rPr lang="en-US" altLang="zh-CN" sz="600" b="1" dirty="0">
                  <a:solidFill>
                    <a:schemeClr val="bg1"/>
                  </a:solidFill>
                </a:rPr>
                <a:t>ata Lifecycle</a:t>
              </a:r>
              <a:endParaRPr lang="en-US" altLang="zh-CN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文本框 17"/>
            <p:cNvSpPr txBox="1">
              <a:spLocks noChangeArrowheads="1"/>
            </p:cNvSpPr>
            <p:nvPr/>
          </p:nvSpPr>
          <p:spPr bwMode="auto">
            <a:xfrm rot="19800000">
              <a:off x="1483744" y="2314805"/>
              <a:ext cx="3287715" cy="409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600" dirty="0">
                  <a:solidFill>
                    <a:schemeClr val="bg1"/>
                  </a:solidFill>
                </a:rPr>
                <a:t>Organization</a:t>
              </a:r>
              <a:endParaRPr lang="zh-CN" altLang="en-US" sz="600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直线连接符 18"/>
            <p:cNvCxnSpPr>
              <a:cxnSpLocks noChangeShapeType="1"/>
            </p:cNvCxnSpPr>
            <p:nvPr/>
          </p:nvCxnSpPr>
          <p:spPr bwMode="auto">
            <a:xfrm flipH="1">
              <a:off x="3628964" y="1700213"/>
              <a:ext cx="3023785" cy="170973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线连接符 19"/>
            <p:cNvCxnSpPr>
              <a:cxnSpLocks noChangeShapeType="1"/>
            </p:cNvCxnSpPr>
            <p:nvPr/>
          </p:nvCxnSpPr>
          <p:spPr bwMode="auto">
            <a:xfrm flipH="1">
              <a:off x="4421022" y="1825625"/>
              <a:ext cx="2807913" cy="158432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直线连接符 20"/>
            <p:cNvCxnSpPr>
              <a:cxnSpLocks noChangeShapeType="1"/>
            </p:cNvCxnSpPr>
            <p:nvPr/>
          </p:nvCxnSpPr>
          <p:spPr bwMode="auto">
            <a:xfrm flipH="1">
              <a:off x="2836908" y="1700213"/>
              <a:ext cx="3023784" cy="170973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直线连接符 21"/>
            <p:cNvCxnSpPr>
              <a:cxnSpLocks noChangeShapeType="1"/>
            </p:cNvCxnSpPr>
            <p:nvPr/>
          </p:nvCxnSpPr>
          <p:spPr bwMode="auto">
            <a:xfrm flipH="1">
              <a:off x="2024044" y="1660340"/>
              <a:ext cx="3023785" cy="170973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直线连接符 22"/>
            <p:cNvCxnSpPr>
              <a:cxnSpLocks noChangeShapeType="1"/>
            </p:cNvCxnSpPr>
            <p:nvPr/>
          </p:nvCxnSpPr>
          <p:spPr bwMode="auto">
            <a:xfrm flipH="1">
              <a:off x="1179779" y="1700213"/>
              <a:ext cx="3025372" cy="170973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直线连接符 23"/>
            <p:cNvCxnSpPr>
              <a:cxnSpLocks noChangeShapeType="1"/>
            </p:cNvCxnSpPr>
            <p:nvPr/>
          </p:nvCxnSpPr>
          <p:spPr bwMode="auto">
            <a:xfrm>
              <a:off x="4205151" y="1700213"/>
              <a:ext cx="3239655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直线连接符 24"/>
            <p:cNvCxnSpPr>
              <a:cxnSpLocks noChangeShapeType="1"/>
            </p:cNvCxnSpPr>
            <p:nvPr/>
          </p:nvCxnSpPr>
          <p:spPr bwMode="auto">
            <a:xfrm>
              <a:off x="1179779" y="3409950"/>
              <a:ext cx="3241243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文本框 25"/>
            <p:cNvSpPr txBox="1">
              <a:spLocks noChangeArrowheads="1"/>
            </p:cNvSpPr>
            <p:nvPr/>
          </p:nvSpPr>
          <p:spPr bwMode="auto">
            <a:xfrm rot="19800000">
              <a:off x="2453886" y="2334331"/>
              <a:ext cx="2784475" cy="409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600" dirty="0">
                  <a:solidFill>
                    <a:schemeClr val="bg1"/>
                  </a:solidFill>
                </a:rPr>
                <a:t> Processes</a:t>
              </a:r>
              <a:endParaRPr lang="zh-CN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3" name="文本框 26"/>
            <p:cNvSpPr txBox="1">
              <a:spLocks noChangeArrowheads="1"/>
            </p:cNvSpPr>
            <p:nvPr/>
          </p:nvSpPr>
          <p:spPr bwMode="auto">
            <a:xfrm rot="19800000">
              <a:off x="3341386" y="2372932"/>
              <a:ext cx="2706689" cy="409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600" dirty="0">
                  <a:solidFill>
                    <a:schemeClr val="bg1"/>
                  </a:solidFill>
                </a:rPr>
                <a:t>Tech &amp; Tools </a:t>
              </a:r>
              <a:endParaRPr lang="zh-CN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4" name="文本框 27"/>
            <p:cNvSpPr txBox="1">
              <a:spLocks noChangeArrowheads="1"/>
            </p:cNvSpPr>
            <p:nvPr/>
          </p:nvSpPr>
          <p:spPr bwMode="auto">
            <a:xfrm rot="19800000">
              <a:off x="4634933" y="2263212"/>
              <a:ext cx="2141536" cy="409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kumimoji="0" lang="en-US" altLang="zh-CN" sz="600" dirty="0">
                  <a:solidFill>
                    <a:schemeClr val="bg1"/>
                  </a:solidFill>
                </a:rPr>
                <a:t>Staff Capability</a:t>
              </a:r>
              <a:endParaRPr lang="zh-CN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5" name="AutoShape 8"/>
            <p:cNvSpPr>
              <a:spLocks noChangeArrowheads="1"/>
            </p:cNvSpPr>
            <p:nvPr/>
          </p:nvSpPr>
          <p:spPr bwMode="auto">
            <a:xfrm rot="5400000" flipH="1">
              <a:off x="3438260" y="4338670"/>
              <a:ext cx="3455987" cy="484123"/>
            </a:xfrm>
            <a:prstGeom prst="parallelogram">
              <a:avLst>
                <a:gd name="adj" fmla="val 58233"/>
              </a:avLst>
            </a:prstGeom>
            <a:solidFill>
              <a:srgbClr val="7F7F7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rot="10800000" wrap="none" lIns="34290" rIns="34290" anchor="ctr"/>
            <a:lstStyle/>
            <a:p>
              <a:pPr>
                <a:buClr>
                  <a:srgbClr val="C0C0C0"/>
                </a:buClr>
                <a:defRPr/>
              </a:pPr>
              <a:endParaRPr lang="en-GB" sz="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26" name="TextBox 46"/>
            <p:cNvSpPr txBox="1">
              <a:spLocks noChangeArrowheads="1"/>
            </p:cNvSpPr>
            <p:nvPr/>
          </p:nvSpPr>
          <p:spPr bwMode="auto">
            <a:xfrm>
              <a:off x="4748968" y="4076700"/>
              <a:ext cx="659076" cy="1903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kumimoji="0" lang="en-US" altLang="zh-CN" sz="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Data Storage</a:t>
              </a:r>
              <a:endParaRPr kumimoji="0" lang="zh-CN" altLang="en-US" sz="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7" name="TextBox 46"/>
            <p:cNvSpPr txBox="1">
              <a:spLocks noChangeArrowheads="1"/>
            </p:cNvSpPr>
            <p:nvPr/>
          </p:nvSpPr>
          <p:spPr bwMode="auto">
            <a:xfrm>
              <a:off x="5261730" y="3340100"/>
              <a:ext cx="659076" cy="1568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kumimoji="0" lang="en-US" altLang="zh-CN" sz="600">
                  <a:solidFill>
                    <a:schemeClr val="bg1"/>
                  </a:solidFill>
                  <a:ea typeface="微软雅黑" panose="020B0503020204020204" pitchFamily="34" charset="-122"/>
                </a:rPr>
                <a:t>Level 2: Managed</a:t>
              </a:r>
              <a:endParaRPr kumimoji="0" lang="zh-CN" altLang="en-US" sz="6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8" name="AutoShape 8"/>
            <p:cNvSpPr>
              <a:spLocks noChangeArrowheads="1"/>
            </p:cNvSpPr>
            <p:nvPr/>
          </p:nvSpPr>
          <p:spPr bwMode="auto">
            <a:xfrm rot="5400000" flipH="1">
              <a:off x="3943017" y="4051332"/>
              <a:ext cx="3455988" cy="484123"/>
            </a:xfrm>
            <a:prstGeom prst="parallelogram">
              <a:avLst>
                <a:gd name="adj" fmla="val 58233"/>
              </a:avLst>
            </a:prstGeom>
            <a:solidFill>
              <a:srgbClr val="7F7F7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rot="10800000" wrap="none" lIns="34290" rIns="34290" anchor="ctr"/>
            <a:lstStyle/>
            <a:p>
              <a:pPr>
                <a:buClr>
                  <a:srgbClr val="C0C0C0"/>
                </a:buClr>
                <a:defRPr/>
              </a:pPr>
              <a:endParaRPr lang="en-GB" sz="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29" name="TextBox 46"/>
            <p:cNvSpPr txBox="1">
              <a:spLocks noChangeArrowheads="1"/>
            </p:cNvSpPr>
            <p:nvPr/>
          </p:nvSpPr>
          <p:spPr bwMode="auto">
            <a:xfrm>
              <a:off x="5253793" y="3716338"/>
              <a:ext cx="659076" cy="1903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kumimoji="0" lang="en-US" altLang="zh-CN" sz="600">
                  <a:solidFill>
                    <a:schemeClr val="bg1"/>
                  </a:solidFill>
                  <a:ea typeface="微软雅黑" panose="020B0503020204020204" pitchFamily="34" charset="-122"/>
                </a:rPr>
                <a:t>Data Usage</a:t>
              </a:r>
              <a:endParaRPr kumimoji="0" lang="zh-CN" altLang="en-US" sz="6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0" name="TextBox 46"/>
            <p:cNvSpPr txBox="1">
              <a:spLocks noChangeArrowheads="1"/>
            </p:cNvSpPr>
            <p:nvPr/>
          </p:nvSpPr>
          <p:spPr bwMode="auto">
            <a:xfrm>
              <a:off x="5766556" y="3052762"/>
              <a:ext cx="659076" cy="1568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kumimoji="0" lang="en-US" altLang="zh-CN" sz="600">
                  <a:solidFill>
                    <a:schemeClr val="bg1"/>
                  </a:solidFill>
                  <a:ea typeface="微软雅黑" panose="020B0503020204020204" pitchFamily="34" charset="-122"/>
                </a:rPr>
                <a:t>Level 2: Managed</a:t>
              </a:r>
              <a:endParaRPr kumimoji="0" lang="zh-CN" altLang="en-US" sz="6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1" name="AutoShape 8"/>
            <p:cNvSpPr>
              <a:spLocks noChangeArrowheads="1"/>
            </p:cNvSpPr>
            <p:nvPr/>
          </p:nvSpPr>
          <p:spPr bwMode="auto">
            <a:xfrm rot="5400000" flipH="1">
              <a:off x="4446982" y="3761613"/>
              <a:ext cx="3455988" cy="485710"/>
            </a:xfrm>
            <a:prstGeom prst="parallelogram">
              <a:avLst>
                <a:gd name="adj" fmla="val 58207"/>
              </a:avLst>
            </a:prstGeom>
            <a:solidFill>
              <a:srgbClr val="7F7F7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rot="10800000" wrap="none" lIns="34290" rIns="34290" anchor="ctr"/>
            <a:lstStyle/>
            <a:p>
              <a:pPr>
                <a:buClr>
                  <a:srgbClr val="C0C0C0"/>
                </a:buClr>
                <a:defRPr/>
              </a:pPr>
              <a:endParaRPr lang="en-GB" sz="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32" name="TextBox 46"/>
            <p:cNvSpPr txBox="1">
              <a:spLocks noChangeArrowheads="1"/>
            </p:cNvSpPr>
            <p:nvPr/>
          </p:nvSpPr>
          <p:spPr bwMode="auto">
            <a:xfrm>
              <a:off x="5758618" y="3325811"/>
              <a:ext cx="659076" cy="1903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kumimoji="0" lang="en-US" altLang="zh-CN" sz="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Data  Transmission</a:t>
              </a:r>
              <a:endParaRPr kumimoji="0" lang="zh-CN" altLang="en-US" sz="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3" name="TextBox 46"/>
            <p:cNvSpPr txBox="1">
              <a:spLocks noChangeArrowheads="1"/>
            </p:cNvSpPr>
            <p:nvPr/>
          </p:nvSpPr>
          <p:spPr bwMode="auto">
            <a:xfrm>
              <a:off x="6269792" y="2763838"/>
              <a:ext cx="659076" cy="1568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kumimoji="0" lang="en-US" altLang="zh-CN" sz="600">
                  <a:solidFill>
                    <a:schemeClr val="bg1"/>
                  </a:solidFill>
                  <a:ea typeface="微软雅黑" panose="020B0503020204020204" pitchFamily="34" charset="-122"/>
                </a:rPr>
                <a:t>Level 2: Managed</a:t>
              </a:r>
              <a:endParaRPr kumimoji="0" lang="zh-CN" altLang="en-US" sz="6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4" name="AutoShape 8"/>
            <p:cNvSpPr>
              <a:spLocks noChangeArrowheads="1"/>
            </p:cNvSpPr>
            <p:nvPr/>
          </p:nvSpPr>
          <p:spPr bwMode="auto">
            <a:xfrm rot="5400000" flipH="1">
              <a:off x="4950946" y="3475070"/>
              <a:ext cx="3455987" cy="484122"/>
            </a:xfrm>
            <a:prstGeom prst="parallelogram">
              <a:avLst>
                <a:gd name="adj" fmla="val 58233"/>
              </a:avLst>
            </a:prstGeom>
            <a:solidFill>
              <a:srgbClr val="7F7F7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rot="10800000" wrap="none" lIns="34290" rIns="34290" anchor="ctr"/>
            <a:lstStyle/>
            <a:p>
              <a:pPr>
                <a:buClr>
                  <a:srgbClr val="C0C0C0"/>
                </a:buClr>
                <a:defRPr/>
              </a:pPr>
              <a:endParaRPr lang="en-GB" sz="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35" name="TextBox 46"/>
            <p:cNvSpPr txBox="1">
              <a:spLocks noChangeArrowheads="1"/>
            </p:cNvSpPr>
            <p:nvPr/>
          </p:nvSpPr>
          <p:spPr bwMode="auto">
            <a:xfrm>
              <a:off x="6261857" y="2997200"/>
              <a:ext cx="659076" cy="1903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kumimoji="0" lang="en-US" altLang="zh-CN" sz="600">
                  <a:solidFill>
                    <a:schemeClr val="bg1"/>
                  </a:solidFill>
                  <a:ea typeface="微软雅黑" panose="020B0503020204020204" pitchFamily="34" charset="-122"/>
                </a:rPr>
                <a:t>Data Sharing</a:t>
              </a:r>
              <a:endParaRPr kumimoji="0" lang="zh-CN" altLang="en-US" sz="6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6" name="TextBox 46"/>
            <p:cNvSpPr txBox="1">
              <a:spLocks noChangeArrowheads="1"/>
            </p:cNvSpPr>
            <p:nvPr/>
          </p:nvSpPr>
          <p:spPr bwMode="auto">
            <a:xfrm>
              <a:off x="6774620" y="2476500"/>
              <a:ext cx="659076" cy="1568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kumimoji="0" lang="en-US" altLang="zh-CN" sz="600">
                  <a:solidFill>
                    <a:schemeClr val="bg1"/>
                  </a:solidFill>
                  <a:ea typeface="微软雅黑" panose="020B0503020204020204" pitchFamily="34" charset="-122"/>
                </a:rPr>
                <a:t>Level 2: Managed</a:t>
              </a:r>
              <a:endParaRPr kumimoji="0" lang="zh-CN" altLang="en-US" sz="6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7" name="AutoShape 8"/>
            <p:cNvSpPr>
              <a:spLocks noChangeArrowheads="1"/>
            </p:cNvSpPr>
            <p:nvPr/>
          </p:nvSpPr>
          <p:spPr bwMode="auto">
            <a:xfrm rot="5400000" flipH="1">
              <a:off x="5454116" y="3186145"/>
              <a:ext cx="3457575" cy="485710"/>
            </a:xfrm>
            <a:prstGeom prst="parallelogram">
              <a:avLst>
                <a:gd name="adj" fmla="val 58234"/>
              </a:avLst>
            </a:prstGeom>
            <a:solidFill>
              <a:srgbClr val="7F7F7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rot="10800000" wrap="none" lIns="34290" rIns="34290" anchor="ctr"/>
            <a:lstStyle/>
            <a:p>
              <a:pPr>
                <a:buClr>
                  <a:srgbClr val="C0C0C0"/>
                </a:buClr>
                <a:defRPr/>
              </a:pPr>
              <a:endParaRPr lang="en-GB" sz="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38" name="TextBox 46"/>
            <p:cNvSpPr txBox="1">
              <a:spLocks noChangeArrowheads="1"/>
            </p:cNvSpPr>
            <p:nvPr/>
          </p:nvSpPr>
          <p:spPr bwMode="auto">
            <a:xfrm>
              <a:off x="6766680" y="2636836"/>
              <a:ext cx="659076" cy="1903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kumimoji="0" lang="en-US" altLang="zh-CN" sz="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Data  Destruction</a:t>
              </a:r>
              <a:endParaRPr kumimoji="0" lang="zh-CN" altLang="en-US" sz="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9" name="TextBox 70"/>
            <p:cNvSpPr txBox="1">
              <a:spLocks noChangeArrowheads="1"/>
            </p:cNvSpPr>
            <p:nvPr/>
          </p:nvSpPr>
          <p:spPr bwMode="auto">
            <a:xfrm>
              <a:off x="-467984" y="4661439"/>
              <a:ext cx="1608936" cy="613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kumimoji="0" lang="en-US" altLang="zh-CN" sz="6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Maturity Level</a:t>
              </a:r>
              <a:endParaRPr kumimoji="0" lang="zh-CN" altLang="en-US" sz="6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79" y="1051696"/>
            <a:ext cx="2122642" cy="1362911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931" y="1155513"/>
            <a:ext cx="1008732" cy="909279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1265596" y="215480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电</a:t>
            </a:r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商生态</a:t>
            </a:r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安全</a:t>
            </a:r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联盟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8" name="标题 1"/>
          <p:cNvSpPr txBox="1">
            <a:spLocks/>
          </p:cNvSpPr>
          <p:nvPr/>
        </p:nvSpPr>
        <p:spPr>
          <a:xfrm>
            <a:off x="720090" y="112462"/>
            <a:ext cx="12961620" cy="468049"/>
          </a:xfrm>
          <a:prstGeom prst="rect">
            <a:avLst/>
          </a:prstGeom>
        </p:spPr>
        <p:txBody>
          <a:bodyPr vert="horz" lIns="110140" tIns="55070" rIns="110140" bIns="55070" rtlCol="0" anchor="ctr">
            <a:normAutofit fontScale="90000" lnSpcReduction="20000"/>
          </a:bodyPr>
          <a:lstStyle>
            <a:lvl1pPr algn="l" defTabSz="110109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方正正粗黑简体" pitchFamily="2" charset="-122"/>
                <a:ea typeface="方正正粗黑简体" pitchFamily="2" charset="-122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我们在行动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85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ptical flare (32).png"/>
          <p:cNvPicPr>
            <a:picLocks noChangeAspect="1"/>
          </p:cNvPicPr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8713636">
            <a:off x="3287694" y="-3638286"/>
            <a:ext cx="7292333" cy="10346690"/>
          </a:xfrm>
          <a:prstGeom prst="rect">
            <a:avLst/>
          </a:prstGeom>
        </p:spPr>
      </p:pic>
      <p:sp>
        <p:nvSpPr>
          <p:cNvPr id="6" name="Title 4"/>
          <p:cNvSpPr txBox="1"/>
          <p:nvPr/>
        </p:nvSpPr>
        <p:spPr>
          <a:xfrm>
            <a:off x="0" y="1199430"/>
            <a:ext cx="14401800" cy="362971"/>
          </a:xfrm>
          <a:prstGeom prst="rect">
            <a:avLst/>
          </a:prstGeom>
        </p:spPr>
        <p:txBody>
          <a:bodyPr lIns="110140" tIns="55070" rIns="110140" bIns="55070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 cap="none" baseline="0">
                <a:solidFill>
                  <a:schemeClr val="bg1"/>
                </a:solidFill>
                <a:latin typeface="+mj-lt"/>
                <a:ea typeface="Museo Sans For Dell" panose="02000000000000000000" pitchFamily="2" charset="0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anose="020B0A04020102020204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anose="020B0A04020102020204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anose="020B0A04020102020204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anose="020B0A04020102020204" pitchFamily="34" charset="0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anose="020B0A04020102020204" pitchFamily="34" charset="0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anose="020B0A04020102020204" pitchFamily="34" charset="0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anose="020B0A04020102020204" pitchFamily="34" charset="0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数据安全，是挑战也是机会</a:t>
            </a:r>
            <a:endParaRPr lang="en-GB" sz="2400" dirty="0">
              <a:solidFill>
                <a:srgbClr val="FFFFFF"/>
              </a:solid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主会PPT底图.jpg" descr="主会PPT底图.jpg"/>
          <p:cNvPicPr>
            <a:picLocks noChangeAspect="1"/>
          </p:cNvPicPr>
          <p:nvPr/>
        </p:nvPicPr>
        <p:blipFill>
          <a:blip r:embed="rId2">
            <a:alphaModFix amt="30000"/>
            <a:extLst/>
          </a:blip>
          <a:stretch>
            <a:fillRect/>
          </a:stretch>
        </p:blipFill>
        <p:spPr>
          <a:xfrm>
            <a:off x="-673550" y="-135979"/>
            <a:ext cx="15782432" cy="3080245"/>
          </a:xfrm>
          <a:prstGeom prst="rect">
            <a:avLst/>
          </a:prstGeom>
          <a:ln w="3175">
            <a:miter lim="400000"/>
          </a:ln>
        </p:spPr>
      </p:pic>
      <p:sp>
        <p:nvSpPr>
          <p:cNvPr id="229" name="谢谢大家"/>
          <p:cNvSpPr txBox="1"/>
          <p:nvPr/>
        </p:nvSpPr>
        <p:spPr>
          <a:xfrm>
            <a:off x="6468221" y="1109359"/>
            <a:ext cx="1465356" cy="45995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4392" tIns="14392" rIns="14392" bIns="14392" anchor="ctr">
            <a:spAutoFit/>
          </a:bodyPr>
          <a:lstStyle>
            <a:lvl1pPr defTabSz="457200">
              <a:defRPr sz="8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 hangingPunct="0"/>
            <a:r>
              <a:rPr sz="2800" b="1" kern="0" dirty="0" err="1">
                <a:solidFill>
                  <a:srgbClr val="FFFFFF"/>
                </a:solidFill>
              </a:rPr>
              <a:t>谢谢大家</a:t>
            </a:r>
            <a:endParaRPr sz="2800" b="1" kern="0" dirty="0">
              <a:solidFill>
                <a:srgbClr val="FFFFFF"/>
              </a:solidFill>
            </a:endParaRPr>
          </a:p>
        </p:txBody>
      </p:sp>
      <p:pic>
        <p:nvPicPr>
          <p:cNvPr id="230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30476" y="204223"/>
            <a:ext cx="2106106" cy="290388"/>
          </a:xfrm>
          <a:prstGeom prst="rect">
            <a:avLst/>
          </a:prstGeom>
          <a:ln w="3175">
            <a:miter lim="400000"/>
          </a:ln>
        </p:spPr>
      </p:pic>
      <p:pic>
        <p:nvPicPr>
          <p:cNvPr id="231" name="六字标题.png" descr="六字标题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1326" y="238968"/>
            <a:ext cx="1678213" cy="235300"/>
          </a:xfrm>
          <a:prstGeom prst="rect">
            <a:avLst/>
          </a:prstGeom>
          <a:ln w="3175">
            <a:miter lim="400000"/>
          </a:ln>
        </p:spPr>
      </p:pic>
      <p:pic>
        <p:nvPicPr>
          <p:cNvPr id="6" name="Picture 2" descr="Optical flare (32).png"/>
          <p:cNvPicPr>
            <a:picLocks noChangeAspect="1"/>
          </p:cNvPicPr>
          <p:nvPr/>
        </p:nvPicPr>
        <p:blipFill>
          <a:blip r:embed="rId5">
            <a:alphaModFix amt="48000"/>
          </a:blip>
          <a:stretch>
            <a:fillRect/>
          </a:stretch>
        </p:blipFill>
        <p:spPr>
          <a:xfrm rot="18713636">
            <a:off x="5250835" y="-1281219"/>
            <a:ext cx="3763577" cy="534005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018" y="43874"/>
            <a:ext cx="12961620" cy="468049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数据</a:t>
            </a:r>
            <a:r>
              <a:rPr lang="zh-CN" altLang="en-US" dirty="0"/>
              <a:t>与</a:t>
            </a:r>
            <a:r>
              <a:rPr lang="zh-CN" altLang="en-US" dirty="0" smtClean="0"/>
              <a:t>安全的纠结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440260" y="1315572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徐玉玉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808412" y="1315572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章莹颖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688732" y="1312606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实名制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912868" y="1315572"/>
            <a:ext cx="18004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个人信息保护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385078" y="1309640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数字经济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1809412" y="1312606"/>
            <a:ext cx="18004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数据跨境安全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78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31" grpId="0"/>
      <p:bldP spid="32" grpId="0"/>
      <p:bldP spid="35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88132" y="1408046"/>
            <a:ext cx="14113668" cy="53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002215" y="553585"/>
            <a:ext cx="15311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2016.11.7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网络安全法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81721" y="1461526"/>
            <a:ext cx="12731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2016.4.27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GDPR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332003" y="910571"/>
            <a:ext cx="20697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个人信息保护法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67194" y="1461526"/>
            <a:ext cx="19702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</a:rPr>
              <a:t>2017--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大批数据安全相关标准制定中</a:t>
            </a:r>
            <a:endParaRPr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89196" y="1461526"/>
            <a:ext cx="2236510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2017.4.11</a:t>
            </a: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个人信息和重要数据</a:t>
            </a:r>
            <a:r>
              <a:rPr lang="en-US" altLang="zh-CN" sz="1600" dirty="0" smtClean="0">
                <a:solidFill>
                  <a:schemeClr val="bg1"/>
                </a:solidFill>
              </a:rPr>
              <a:t/>
            </a:r>
            <a:br>
              <a:rPr lang="en-US" altLang="zh-CN" sz="1600" dirty="0" smtClean="0">
                <a:solidFill>
                  <a:schemeClr val="bg1"/>
                </a:solidFill>
              </a:rPr>
            </a:br>
            <a:r>
              <a:rPr lang="zh-CN" altLang="en-US" sz="1600" dirty="0" smtClean="0">
                <a:solidFill>
                  <a:schemeClr val="bg1"/>
                </a:solidFill>
              </a:rPr>
              <a:t>出境安全评估办法</a:t>
            </a:r>
            <a:r>
              <a:rPr lang="zh-CN" altLang="en-US" sz="1600" dirty="0">
                <a:solidFill>
                  <a:schemeClr val="bg1"/>
                </a:solidFill>
              </a:rPr>
              <a:t>草案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376364" y="553585"/>
            <a:ext cx="216832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2015.1.8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电信和互联网个人信息</a:t>
            </a:r>
            <a:r>
              <a:rPr lang="zh-CN" altLang="en-US" sz="1600" dirty="0">
                <a:solidFill>
                  <a:schemeClr val="bg1"/>
                </a:solidFill>
              </a:rPr>
              <a:t>保护</a:t>
            </a:r>
            <a:r>
              <a:rPr lang="zh-CN" altLang="en-US" sz="1600" dirty="0" smtClean="0">
                <a:solidFill>
                  <a:schemeClr val="bg1"/>
                </a:solidFill>
              </a:rPr>
              <a:t>规定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4501" y="1490779"/>
            <a:ext cx="221186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2012.12.28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关于加强网络信息保护的决定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471050" y="553585"/>
            <a:ext cx="2236510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2017.5.27</a:t>
            </a: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数据出境安全评估指南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48172" y="28732"/>
            <a:ext cx="12961620" cy="468049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越来越热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78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内  容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016324" y="1332136"/>
            <a:ext cx="2087687" cy="576486"/>
          </a:xfrm>
          <a:prstGeom prst="rect">
            <a:avLst/>
          </a:prstGeom>
        </p:spPr>
        <p:txBody>
          <a:bodyPr vert="horz" lIns="110140" tIns="55070" rIns="110140" bIns="55070" rtlCol="0">
            <a:noAutofit/>
          </a:bodyPr>
          <a:lstStyle>
            <a:lvl1pPr marL="412750" indent="-41275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1pPr>
            <a:lvl2pPr marL="894715" indent="-34417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2pPr>
            <a:lvl3pPr marL="137668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3pPr>
            <a:lvl4pPr marL="192722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4pPr>
            <a:lvl5pPr marL="247840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5pPr>
            <a:lvl6pPr marL="302895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7949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3004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122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基本认识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157056" y="1332136"/>
            <a:ext cx="2087687" cy="576486"/>
          </a:xfrm>
          <a:prstGeom prst="rect">
            <a:avLst/>
          </a:prstGeom>
        </p:spPr>
        <p:txBody>
          <a:bodyPr vert="horz" lIns="110140" tIns="55070" rIns="110140" bIns="55070" rtlCol="0">
            <a:noAutofit/>
          </a:bodyPr>
          <a:lstStyle>
            <a:lvl1pPr marL="412750" indent="-41275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1pPr>
            <a:lvl2pPr marL="894715" indent="-34417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2pPr>
            <a:lvl3pPr marL="137668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3pPr>
            <a:lvl4pPr marL="192722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4pPr>
            <a:lvl5pPr marL="247840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5pPr>
            <a:lvl6pPr marL="302895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7949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3004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122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制度设计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0081220" y="1332136"/>
            <a:ext cx="2087687" cy="576486"/>
          </a:xfrm>
          <a:prstGeom prst="rect">
            <a:avLst/>
          </a:prstGeom>
        </p:spPr>
        <p:txBody>
          <a:bodyPr vert="horz" lIns="110140" tIns="55070" rIns="110140" bIns="55070" rtlCol="0">
            <a:noAutofit/>
          </a:bodyPr>
          <a:lstStyle>
            <a:lvl1pPr marL="412750" indent="-41275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1pPr>
            <a:lvl2pPr marL="894715" indent="-34417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2pPr>
            <a:lvl3pPr marL="137668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3pPr>
            <a:lvl4pPr marL="192722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4pPr>
            <a:lvl5pPr marL="247840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5pPr>
            <a:lvl6pPr marL="302895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7949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3004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122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能力建设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443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172" y="28732"/>
            <a:ext cx="12961620" cy="468049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数据安全的三个基本认识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39726" y="1275289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事关重大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99741" y="1275289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避免恐慌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657284" y="1260128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新领域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097" y="57642"/>
            <a:ext cx="12961620" cy="468049"/>
          </a:xfrm>
        </p:spPr>
        <p:txBody>
          <a:bodyPr>
            <a:noAutofit/>
          </a:bodyPr>
          <a:lstStyle/>
          <a:p>
            <a:pPr algn="ctr"/>
            <a:r>
              <a:rPr lang="zh-CN" altLang="en-US" sz="2700" dirty="0"/>
              <a:t>此时</a:t>
            </a:r>
            <a:r>
              <a:rPr lang="zh-CN" altLang="en-US" sz="2700" dirty="0" smtClean="0"/>
              <a:t>此刻，数据安全</a:t>
            </a:r>
            <a:r>
              <a:rPr lang="zh-CN" altLang="en-US" sz="2700" dirty="0"/>
              <a:t>事关重大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32148" y="1188120"/>
            <a:ext cx="1296144" cy="57648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新黄金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106334" y="1849483"/>
            <a:ext cx="1296144" cy="576486"/>
          </a:xfrm>
          <a:prstGeom prst="rect">
            <a:avLst/>
          </a:prstGeom>
        </p:spPr>
        <p:txBody>
          <a:bodyPr vert="horz" lIns="110140" tIns="55070" rIns="110140" bIns="55070" rtlCol="0">
            <a:noAutofit/>
          </a:bodyPr>
          <a:lstStyle>
            <a:lvl1pPr marL="412750" indent="-41275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1pPr>
            <a:lvl2pPr marL="894715" indent="-34417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2pPr>
            <a:lvl3pPr marL="137668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3pPr>
            <a:lvl4pPr marL="192722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4pPr>
            <a:lvl5pPr marL="247840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5pPr>
            <a:lvl6pPr marL="302895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7949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3004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122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新石油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275933" y="725459"/>
            <a:ext cx="1728192" cy="576486"/>
          </a:xfrm>
          <a:prstGeom prst="rect">
            <a:avLst/>
          </a:prstGeom>
        </p:spPr>
        <p:txBody>
          <a:bodyPr vert="horz" lIns="110140" tIns="55070" rIns="110140" bIns="55070" rtlCol="0">
            <a:noAutofit/>
          </a:bodyPr>
          <a:lstStyle>
            <a:lvl1pPr marL="412750" indent="-41275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1pPr>
            <a:lvl2pPr marL="894715" indent="-34417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2pPr>
            <a:lvl3pPr marL="137668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3pPr>
            <a:lvl4pPr marL="192722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4pPr>
            <a:lvl5pPr marL="247840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5pPr>
            <a:lvl6pPr marL="302895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7949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3004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122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200" dirty="0" smtClean="0"/>
              <a:t>新能源</a:t>
            </a:r>
            <a:endParaRPr lang="zh-CN" altLang="en-US" sz="3200" dirty="0">
              <a:solidFill>
                <a:srgbClr val="FFC000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400758" y="1043471"/>
            <a:ext cx="1872149" cy="576486"/>
          </a:xfrm>
          <a:prstGeom prst="rect">
            <a:avLst/>
          </a:prstGeom>
        </p:spPr>
        <p:txBody>
          <a:bodyPr vert="horz" lIns="110140" tIns="55070" rIns="110140" bIns="55070" rtlCol="0">
            <a:noAutofit/>
          </a:bodyPr>
          <a:lstStyle>
            <a:lvl1pPr marL="412750" indent="-41275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1pPr>
            <a:lvl2pPr marL="894715" indent="-34417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2pPr>
            <a:lvl3pPr marL="137668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3pPr>
            <a:lvl4pPr marL="192722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4pPr>
            <a:lvl5pPr marL="247840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5pPr>
            <a:lvl6pPr marL="302895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7949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3004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122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200" dirty="0" smtClean="0"/>
              <a:t>数字经济</a:t>
            </a:r>
            <a:endParaRPr lang="zh-CN" altLang="en-US" sz="3200" dirty="0">
              <a:solidFill>
                <a:srgbClr val="FFC000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992988" y="745726"/>
            <a:ext cx="1656184" cy="576486"/>
          </a:xfrm>
          <a:prstGeom prst="rect">
            <a:avLst/>
          </a:prstGeom>
        </p:spPr>
        <p:txBody>
          <a:bodyPr vert="horz" lIns="110140" tIns="55070" rIns="110140" bIns="55070" rtlCol="0">
            <a:noAutofit/>
          </a:bodyPr>
          <a:lstStyle>
            <a:lvl1pPr marL="412750" indent="-41275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1pPr>
            <a:lvl2pPr marL="894715" indent="-34417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2pPr>
            <a:lvl3pPr marL="137668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3pPr>
            <a:lvl4pPr marL="192722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4pPr>
            <a:lvl5pPr marL="247840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5pPr>
            <a:lvl6pPr marL="302895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7949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3004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122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创新</a:t>
            </a:r>
            <a:r>
              <a:rPr lang="zh-CN" altLang="en-US" dirty="0" smtClean="0"/>
              <a:t>发展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9372654" y="2023380"/>
            <a:ext cx="1656184" cy="576486"/>
          </a:xfrm>
          <a:prstGeom prst="rect">
            <a:avLst/>
          </a:prstGeom>
        </p:spPr>
        <p:txBody>
          <a:bodyPr vert="horz" lIns="110140" tIns="55070" rIns="110140" bIns="55070" rtlCol="0">
            <a:noAutofit/>
          </a:bodyPr>
          <a:lstStyle>
            <a:lvl1pPr marL="412750" indent="-41275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1pPr>
            <a:lvl2pPr marL="894715" indent="-34417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2pPr>
            <a:lvl3pPr marL="137668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3pPr>
            <a:lvl4pPr marL="192722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4pPr>
            <a:lvl5pPr marL="247840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5pPr>
            <a:lvl6pPr marL="302895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7949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3004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122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dirty="0" smtClean="0"/>
              <a:t>新金融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0369252" y="1323259"/>
            <a:ext cx="2160240" cy="576486"/>
          </a:xfrm>
          <a:prstGeom prst="rect">
            <a:avLst/>
          </a:prstGeom>
        </p:spPr>
        <p:txBody>
          <a:bodyPr vert="horz" lIns="110140" tIns="55070" rIns="110140" bIns="55070" rtlCol="0">
            <a:noAutofit/>
          </a:bodyPr>
          <a:lstStyle>
            <a:lvl1pPr marL="412750" indent="-41275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1pPr>
            <a:lvl2pPr marL="894715" indent="-34417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2pPr>
            <a:lvl3pPr marL="137668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3pPr>
            <a:lvl4pPr marL="192722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4pPr>
            <a:lvl5pPr marL="247840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5pPr>
            <a:lvl6pPr marL="302895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7949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3004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122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dirty="0" smtClean="0"/>
              <a:t>工业互联网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2093468" y="2006689"/>
            <a:ext cx="1872208" cy="576486"/>
          </a:xfrm>
          <a:prstGeom prst="rect">
            <a:avLst/>
          </a:prstGeom>
        </p:spPr>
        <p:txBody>
          <a:bodyPr vert="horz" lIns="110140" tIns="55070" rIns="110140" bIns="55070" rtlCol="0">
            <a:noAutofit/>
          </a:bodyPr>
          <a:lstStyle>
            <a:lvl1pPr marL="412750" indent="-41275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1pPr>
            <a:lvl2pPr marL="894715" indent="-34417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2pPr>
            <a:lvl3pPr marL="137668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3pPr>
            <a:lvl4pPr marL="192722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4pPr>
            <a:lvl5pPr marL="247840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5pPr>
            <a:lvl6pPr marL="302895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7949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3004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122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新制造</a:t>
            </a:r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5275752" y="2006689"/>
            <a:ext cx="1872208" cy="576486"/>
          </a:xfrm>
          <a:prstGeom prst="rect">
            <a:avLst/>
          </a:prstGeom>
        </p:spPr>
        <p:txBody>
          <a:bodyPr vert="horz" lIns="110140" tIns="55070" rIns="110140" bIns="55070" rtlCol="0">
            <a:noAutofit/>
          </a:bodyPr>
          <a:lstStyle>
            <a:lvl1pPr marL="412750" indent="-41275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1pPr>
            <a:lvl2pPr marL="894715" indent="-34417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2pPr>
            <a:lvl3pPr marL="137668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3pPr>
            <a:lvl4pPr marL="192722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4pPr>
            <a:lvl5pPr marL="247840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5pPr>
            <a:lvl6pPr marL="302895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7949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3004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122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人工智能</a:t>
            </a:r>
            <a:endParaRPr lang="zh-CN" altLang="en-US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778008" y="1609136"/>
            <a:ext cx="1296144" cy="576486"/>
          </a:xfrm>
          <a:prstGeom prst="rect">
            <a:avLst/>
          </a:prstGeom>
        </p:spPr>
        <p:txBody>
          <a:bodyPr vert="horz" lIns="110140" tIns="55070" rIns="110140" bIns="55070" rtlCol="0">
            <a:noAutofit/>
          </a:bodyPr>
          <a:lstStyle>
            <a:lvl1pPr marL="412750" indent="-41275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1pPr>
            <a:lvl2pPr marL="894715" indent="-34417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2pPr>
            <a:lvl3pPr marL="137668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3pPr>
            <a:lvl4pPr marL="192722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4pPr>
            <a:lvl5pPr marL="247840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5pPr>
            <a:lvl6pPr marL="302895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7949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3004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122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dirty="0"/>
              <a:t>安全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2313468" y="693301"/>
            <a:ext cx="1872208" cy="576486"/>
          </a:xfrm>
          <a:prstGeom prst="rect">
            <a:avLst/>
          </a:prstGeom>
        </p:spPr>
        <p:txBody>
          <a:bodyPr vert="horz" lIns="110140" tIns="55070" rIns="110140" bIns="55070" rtlCol="0">
            <a:noAutofit/>
          </a:bodyPr>
          <a:lstStyle>
            <a:lvl1pPr marL="412750" indent="-41275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1pPr>
            <a:lvl2pPr marL="894715" indent="-34417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2pPr>
            <a:lvl3pPr marL="137668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3pPr>
            <a:lvl4pPr marL="192722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4pPr>
            <a:lvl5pPr marL="247840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5pPr>
            <a:lvl6pPr marL="302895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7949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3004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122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200" dirty="0" smtClean="0"/>
              <a:t>智慧城市</a:t>
            </a:r>
            <a:endParaRPr lang="zh-CN" altLang="en-US" sz="3200" dirty="0">
              <a:solidFill>
                <a:srgbClr val="FFC000"/>
              </a:solidFill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7540980" y="1718446"/>
            <a:ext cx="1656184" cy="576486"/>
          </a:xfrm>
          <a:prstGeom prst="rect">
            <a:avLst/>
          </a:prstGeom>
        </p:spPr>
        <p:txBody>
          <a:bodyPr vert="horz" lIns="110140" tIns="55070" rIns="110140" bIns="55070" rtlCol="0">
            <a:noAutofit/>
          </a:bodyPr>
          <a:lstStyle>
            <a:lvl1pPr marL="412750" indent="-41275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1pPr>
            <a:lvl2pPr marL="894715" indent="-34417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2pPr>
            <a:lvl3pPr marL="137668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3pPr>
            <a:lvl4pPr marL="192722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4pPr>
            <a:lvl5pPr marL="247840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5pPr>
            <a:lvl6pPr marL="302895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7949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3004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122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dirty="0"/>
              <a:t>大</a:t>
            </a:r>
            <a:r>
              <a:rPr lang="zh-CN" altLang="en-US" sz="2800" dirty="0" smtClean="0"/>
              <a:t>数据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3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9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188" y="4761"/>
            <a:ext cx="12961620" cy="468049"/>
          </a:xfrm>
        </p:spPr>
        <p:txBody>
          <a:bodyPr>
            <a:noAutofit/>
          </a:bodyPr>
          <a:lstStyle/>
          <a:p>
            <a:pPr algn="ctr"/>
            <a:r>
              <a:rPr lang="zh-CN" altLang="en-US" sz="2700" dirty="0" smtClean="0"/>
              <a:t>数据</a:t>
            </a:r>
            <a:r>
              <a:rPr lang="zh-CN" altLang="en-US" sz="2700" dirty="0"/>
              <a:t>恐慌要不得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748" y="676751"/>
            <a:ext cx="3006400" cy="150437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28692" y="2271419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E1A52C"/>
              </a:buClr>
              <a:buFont typeface="Lucida Grande"/>
              <a:buChar char="»"/>
            </a:pPr>
            <a:r>
              <a:rPr lang="en-US" altLang="zh-CN" sz="1200" dirty="0">
                <a:solidFill>
                  <a:srgbClr val="00A3E1"/>
                </a:solidFill>
              </a:rPr>
              <a:t>http://www.informationisbeautiful.net/visualizations/worlds-biggest-data-breaches-hacks/</a:t>
            </a:r>
            <a:endParaRPr lang="zh-CN" altLang="en-US" sz="1200" dirty="0">
              <a:solidFill>
                <a:srgbClr val="00A3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42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180" y="35992"/>
            <a:ext cx="12961620" cy="468049"/>
          </a:xfrm>
        </p:spPr>
        <p:txBody>
          <a:bodyPr>
            <a:noAutofit/>
          </a:bodyPr>
          <a:lstStyle/>
          <a:p>
            <a:pPr algn="ctr"/>
            <a:r>
              <a:rPr lang="zh-CN" altLang="en-US" sz="2700" dirty="0"/>
              <a:t>数据安全是个新领域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041974" y="684064"/>
            <a:ext cx="2422622" cy="1849775"/>
          </a:xfr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传统的数据安全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“</a:t>
            </a:r>
            <a:r>
              <a:rPr lang="zh-CN" altLang="en-US" sz="2000" dirty="0" smtClean="0"/>
              <a:t>大”数据安全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云</a:t>
            </a:r>
            <a:r>
              <a:rPr lang="zh-CN" altLang="en-US" sz="2000" dirty="0" smtClean="0"/>
              <a:t>计算的安全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用大</a:t>
            </a:r>
            <a:r>
              <a:rPr lang="zh-CN" altLang="en-US" sz="2000" dirty="0" smtClean="0"/>
              <a:t>数据做安全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只和大企业相关</a:t>
            </a:r>
            <a:endParaRPr lang="en-US" altLang="zh-CN" sz="2000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1379480" y="684063"/>
            <a:ext cx="615553" cy="1849775"/>
          </a:xfrm>
          <a:prstGeom prst="rect">
            <a:avLst/>
          </a:prstGeom>
          <a:solidFill>
            <a:srgbClr val="002060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不  是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46901" y="684063"/>
            <a:ext cx="615553" cy="1849775"/>
          </a:xfrm>
          <a:prstGeom prst="rect">
            <a:avLst/>
          </a:prstGeom>
          <a:solidFill>
            <a:srgbClr val="002060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不 仅  是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6408812" y="684063"/>
            <a:ext cx="2422622" cy="1849775"/>
          </a:xfrm>
          <a:prstGeom prst="rect">
            <a:avLst/>
          </a:prstGeo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vert="horz" lIns="110140" tIns="55070" rIns="110140" bIns="55070" rtlCol="0">
            <a:noAutofit/>
          </a:bodyPr>
          <a:lstStyle>
            <a:lvl1pPr marL="412750" indent="-41275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1pPr>
            <a:lvl2pPr marL="894715" indent="-34417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2pPr>
            <a:lvl3pPr marL="137668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3pPr>
            <a:lvl4pPr marL="192722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4pPr>
            <a:lvl5pPr marL="247840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5pPr>
            <a:lvl6pPr marL="302895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7949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3004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122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 smtClean="0"/>
              <a:t>防范外部攻击窃取</a:t>
            </a:r>
            <a:endParaRPr lang="en-US" altLang="zh-CN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 smtClean="0"/>
              <a:t>个人信息保护</a:t>
            </a:r>
            <a:endParaRPr lang="en-US" altLang="zh-CN" sz="2000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9944073" y="652509"/>
            <a:ext cx="615553" cy="1849775"/>
          </a:xfrm>
          <a:prstGeom prst="rect">
            <a:avLst/>
          </a:prstGeom>
          <a:solidFill>
            <a:srgbClr val="002060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不  能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10610926" y="652508"/>
            <a:ext cx="2422622" cy="1849775"/>
          </a:xfrm>
          <a:prstGeom prst="rect">
            <a:avLst/>
          </a:prstGeo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vert="horz" lIns="110140" tIns="55070" rIns="110140" bIns="55070" rtlCol="0">
            <a:noAutofit/>
          </a:bodyPr>
          <a:lstStyle>
            <a:lvl1pPr marL="412750" indent="-41275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1pPr>
            <a:lvl2pPr marL="894715" indent="-34417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2pPr>
            <a:lvl3pPr marL="137668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3pPr>
            <a:lvl4pPr marL="192722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4pPr>
            <a:lvl5pPr marL="247840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700" kern="12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cs typeface="+mn-cs"/>
              </a:defRPr>
            </a:lvl5pPr>
            <a:lvl6pPr marL="302895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79495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3004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1220" indent="-275590" algn="l" defTabSz="11010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 smtClean="0"/>
              <a:t>套用过去的标准</a:t>
            </a:r>
            <a:r>
              <a:rPr lang="zh-CN" altLang="en-US" sz="2000" dirty="0"/>
              <a:t>或</a:t>
            </a:r>
            <a:r>
              <a:rPr lang="zh-CN" altLang="en-US" sz="2000" dirty="0" smtClean="0"/>
              <a:t>经验</a:t>
            </a:r>
            <a:endParaRPr lang="en-US" altLang="zh-CN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 smtClean="0"/>
              <a:t>照搬国外的做法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8824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188" y="0"/>
            <a:ext cx="12961620" cy="468049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数据安全制度设计的三个关键考虑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05269" y="1419267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能力引导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97757" y="1323796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区别对待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017324" y="1332136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社会驱动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10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6688" tIns="36688" rIns="36688" bIns="36688" numCol="1" spcCol="38100" rtlCol="0" anchor="ctr">
        <a:spAutoFit/>
      </a:bodyPr>
      <a:lstStyle>
        <a:defPPr marL="0" marR="0" indent="0" algn="ctr" defTabSz="59619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6688" tIns="36688" rIns="36688" bIns="36688" numCol="1" spcCol="38100" rtlCol="0" anchor="ctr">
        <a:spAutoFit/>
      </a:bodyPr>
      <a:lstStyle>
        <a:defPPr marL="0" marR="0" indent="0" algn="ctr" defTabSz="59619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5327</TotalTime>
  <Words>1621</Words>
  <Application>Microsoft Office PowerPoint</Application>
  <PresentationFormat>自定义</PresentationFormat>
  <Paragraphs>188</Paragraphs>
  <Slides>19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Office 主题​​</vt:lpstr>
      <vt:lpstr>Black</vt:lpstr>
      <vt:lpstr>数据安全的制度设计和能力建设</vt:lpstr>
      <vt:lpstr>数据与安全的纠结</vt:lpstr>
      <vt:lpstr>越来越热</vt:lpstr>
      <vt:lpstr>内  容</vt:lpstr>
      <vt:lpstr>数据安全的三个基本认识</vt:lpstr>
      <vt:lpstr>此时此刻，数据安全事关重大</vt:lpstr>
      <vt:lpstr>数据恐慌要不得</vt:lpstr>
      <vt:lpstr>数据安全是个新领域</vt:lpstr>
      <vt:lpstr>数据安全制度设计的三个关键考虑</vt:lpstr>
      <vt:lpstr>限制采集，还是要求能力</vt:lpstr>
      <vt:lpstr>一刀切，还是分类分级、能者多得</vt:lpstr>
      <vt:lpstr>疲于奔命监管，还是发挥社会积极性</vt:lpstr>
      <vt:lpstr>数据安全能力建设的三大核心要点</vt:lpstr>
      <vt:lpstr>以数据为中心的安全</vt:lpstr>
      <vt:lpstr>标准、落地和持续改进</vt:lpstr>
      <vt:lpstr>建立合作体系，借力与成本控制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HRH</dc:creator>
  <cp:lastModifiedBy>HRH</cp:lastModifiedBy>
  <cp:revision>207</cp:revision>
  <dcterms:created xsi:type="dcterms:W3CDTF">2017-06-09T09:37:00Z</dcterms:created>
  <dcterms:modified xsi:type="dcterms:W3CDTF">2017-07-25T12:14:44Z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