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handoutMasterIdLst>
    <p:handoutMasterId r:id="rId29"/>
  </p:handoutMasterIdLst>
  <p:sldIdLst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4" r:id="rId18"/>
    <p:sldId id="290" r:id="rId19"/>
    <p:sldId id="284" r:id="rId20"/>
    <p:sldId id="286" r:id="rId21"/>
    <p:sldId id="287" r:id="rId22"/>
    <p:sldId id="288" r:id="rId23"/>
    <p:sldId id="289" r:id="rId24"/>
    <p:sldId id="291" r:id="rId25"/>
    <p:sldId id="292" r:id="rId26"/>
    <p:sldId id="295" r:id="rId27"/>
  </p:sldIdLst>
  <p:sldSz cx="14401800" cy="2808288"/>
  <p:notesSz cx="6858000" cy="9144000"/>
  <p:defaultTextStyle>
    <a:defPPr>
      <a:defRPr lang="zh-CN"/>
    </a:defPPr>
    <a:lvl1pPr marL="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054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0109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5227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0281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5336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0390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5508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0563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4536">
          <p15:clr>
            <a:srgbClr val="A4A3A4"/>
          </p15:clr>
        </p15:guide>
        <p15:guide id="3" orient="horz" pos="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297FD5"/>
    <a:srgbClr val="7F8FA9"/>
    <a:srgbClr val="5AA2AE"/>
    <a:srgbClr val="9D90A0"/>
    <a:srgbClr val="2C3D67"/>
    <a:srgbClr val="4A66AC"/>
    <a:srgbClr val="00051B"/>
    <a:srgbClr val="F07E00"/>
    <a:srgbClr val="4C5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9"/>
    <p:restoredTop sz="94666"/>
  </p:normalViewPr>
  <p:slideViewPr>
    <p:cSldViewPr>
      <p:cViewPr varScale="1">
        <p:scale>
          <a:sx n="51" d="100"/>
          <a:sy n="51" d="100"/>
        </p:scale>
        <p:origin x="-114" y="-702"/>
      </p:cViewPr>
      <p:guideLst>
        <p:guide orient="horz" pos="88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3096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0974171587926502"/>
          <c:y val="0.22994582158964"/>
          <c:w val="0.39298622047244097"/>
          <c:h val="0.696235295075002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5.1400214299983701E-3"/>
                  <c:y val="0.125099225801212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680484172675001E-2"/>
                  <c:y val="2.7499043372580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6082260319997099E-2"/>
                  <c:y val="-4.3279724767710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63692281076765E-4"/>
                  <c:y val="-0.208298236673449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531563845050199E-2"/>
                  <c:y val="-7.31554366237573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7016689973303298E-2"/>
                  <c:y val="9.649628189369900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11521257468717599"/>
                  <c:y val="6.978586229920540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虚假贷款</c:v>
                </c:pt>
                <c:pt idx="1">
                  <c:v>短信社工诈骗</c:v>
                </c:pt>
                <c:pt idx="2">
                  <c:v>虚假游戏充值</c:v>
                </c:pt>
                <c:pt idx="3">
                  <c:v>虚假信用卡代办</c:v>
                </c:pt>
                <c:pt idx="4">
                  <c:v>兼职刷单诈骗</c:v>
                </c:pt>
                <c:pt idx="5">
                  <c:v>博彩赌博类</c:v>
                </c:pt>
                <c:pt idx="6">
                  <c:v>网络金融投资类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0.04</c:v>
                </c:pt>
                <c:pt idx="1">
                  <c:v>0.39</c:v>
                </c:pt>
                <c:pt idx="2">
                  <c:v>0.04</c:v>
                </c:pt>
                <c:pt idx="3">
                  <c:v>0.06</c:v>
                </c:pt>
                <c:pt idx="4">
                  <c:v>0.15</c:v>
                </c:pt>
                <c:pt idx="5">
                  <c:v>0.02</c:v>
                </c:pt>
                <c:pt idx="6">
                  <c:v>0.31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ysClr val="window" lastClr="FFFFFF">
            <a:alpha val="0"/>
          </a:sysClr>
        </a:gs>
        <a:gs pos="39000">
          <a:sysClr val="window" lastClr="FFFFFF">
            <a:alpha val="0"/>
          </a:sysClr>
        </a:gs>
        <a:gs pos="100000">
          <a:sysClr val="window" lastClr="FFFFFF">
            <a:lumMod val="75000"/>
            <a:alpha val="0"/>
          </a:sys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 sz="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9300686275328203"/>
          <c:y val="0.253218411472517"/>
          <c:w val="0.41190767649915"/>
          <c:h val="0.732223306518814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4A66A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629DD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297FD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rgbClr val="7F8FA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rgbClr val="5AA2AE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rgbClr val="9D9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rgbClr val="2C3D67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8.5598726080246601E-2"/>
                  <c:y val="2.9986086476823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baseline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博彩赌博类</c:v>
                </c:pt>
                <c:pt idx="1">
                  <c:v>网络金融投资类</c:v>
                </c:pt>
                <c:pt idx="2">
                  <c:v>虚假游戏充值</c:v>
                </c:pt>
                <c:pt idx="3">
                  <c:v>兼职刷单诈骗</c:v>
                </c:pt>
                <c:pt idx="4">
                  <c:v>短信社工诈骗</c:v>
                </c:pt>
                <c:pt idx="5">
                  <c:v>虚假贷款</c:v>
                </c:pt>
                <c:pt idx="6">
                  <c:v>虚假信用卡代办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0.01</c:v>
                </c:pt>
                <c:pt idx="1">
                  <c:v>0.06</c:v>
                </c:pt>
                <c:pt idx="2">
                  <c:v>0.14000000000000001</c:v>
                </c:pt>
                <c:pt idx="3">
                  <c:v>0.4</c:v>
                </c:pt>
                <c:pt idx="4">
                  <c:v>0.17</c:v>
                </c:pt>
                <c:pt idx="5">
                  <c:v>0.11</c:v>
                </c:pt>
                <c:pt idx="6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ysClr val="window" lastClr="FFFFFF">
            <a:alpha val="0"/>
          </a:sysClr>
        </a:gs>
        <a:gs pos="39000">
          <a:sysClr val="window" lastClr="FFFFFF">
            <a:alpha val="0"/>
          </a:sysClr>
        </a:gs>
        <a:gs pos="100000">
          <a:sysClr val="window" lastClr="FFFFFF">
            <a:lumMod val="75000"/>
            <a:alpha val="0"/>
          </a:sys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 sz="800"/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743A-494C-49A3-8137-EB1C1D056237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4817-BC1B-47FC-8B9F-6783FAF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8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66ADE-6499-4EA8-B437-7404A64A217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362575" y="685800"/>
            <a:ext cx="17583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58F16-2434-439F-B72A-C656EB2E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2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8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23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0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69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7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5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83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5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20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1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15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7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6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9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3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1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4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"/>
            <a:ext cx="14401800" cy="28038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1" t="15353" r="10883" b="66698"/>
          <a:stretch/>
        </p:blipFill>
        <p:spPr>
          <a:xfrm>
            <a:off x="13249572" y="41261"/>
            <a:ext cx="1008027" cy="320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84508"/>
            <a:ext cx="3240405" cy="17967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1" y="84508"/>
            <a:ext cx="9481184" cy="17967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124" y="149515"/>
            <a:ext cx="12421553" cy="5428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90124" y="2602867"/>
            <a:ext cx="3240405" cy="149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A287AC-0C48-4F1C-B868-E3351A4D62DB}" type="datetime1">
              <a:rPr lang="zh-CN" altLang="en-US">
                <a:solidFill>
                  <a:prstClr val="black"/>
                </a:solidFill>
              </a:rPr>
              <a:pPr/>
              <a:t>2017/7/25</a:t>
            </a:fld>
            <a:endParaRPr lang="zh-CN" altLang="en-US" sz="737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770596" y="2602867"/>
            <a:ext cx="4860608" cy="149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171271" y="2602867"/>
            <a:ext cx="3240405" cy="149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C49CD0-60C3-4C98-A006-E0CDB98918D1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 sz="737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68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0476" y="204223"/>
            <a:ext cx="2106106" cy="290388"/>
          </a:xfrm>
          <a:prstGeom prst="rect">
            <a:avLst/>
          </a:prstGeom>
          <a:ln w="3175">
            <a:miter lim="400000"/>
          </a:ln>
        </p:spPr>
      </p:pic>
      <p:pic>
        <p:nvPicPr>
          <p:cNvPr id="12" name="六字标题.png" descr="六字标题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326" y="238968"/>
            <a:ext cx="1678213" cy="235300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16" y="0"/>
            <a:ext cx="2006600" cy="43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0" y="35992"/>
            <a:ext cx="1548090" cy="396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112462"/>
            <a:ext cx="12961620" cy="46804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628616"/>
            <a:ext cx="6363297" cy="26197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0545" indent="0">
              <a:buNone/>
              <a:defRPr sz="2400" b="1"/>
            </a:lvl2pPr>
            <a:lvl3pPr marL="1101090" indent="0">
              <a:buNone/>
              <a:defRPr sz="2100" b="1"/>
            </a:lvl3pPr>
            <a:lvl4pPr marL="1652270" indent="0">
              <a:buNone/>
              <a:defRPr sz="1900" b="1"/>
            </a:lvl4pPr>
            <a:lvl5pPr marL="2202815" indent="0">
              <a:buNone/>
              <a:defRPr sz="1900" b="1"/>
            </a:lvl5pPr>
            <a:lvl6pPr marL="2753360" indent="0">
              <a:buNone/>
              <a:defRPr sz="1900" b="1"/>
            </a:lvl6pPr>
            <a:lvl7pPr marL="3303905" indent="0">
              <a:buNone/>
              <a:defRPr sz="1900" b="1"/>
            </a:lvl7pPr>
            <a:lvl8pPr marL="3855085" indent="0">
              <a:buNone/>
              <a:defRPr sz="1900" b="1"/>
            </a:lvl8pPr>
            <a:lvl9pPr marL="44056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1" y="890592"/>
            <a:ext cx="6363297" cy="161801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6" y="628616"/>
            <a:ext cx="6365796" cy="26197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0545" indent="0">
              <a:buNone/>
              <a:defRPr sz="2400" b="1"/>
            </a:lvl2pPr>
            <a:lvl3pPr marL="1101090" indent="0">
              <a:buNone/>
              <a:defRPr sz="2100" b="1"/>
            </a:lvl3pPr>
            <a:lvl4pPr marL="1652270" indent="0">
              <a:buNone/>
              <a:defRPr sz="1900" b="1"/>
            </a:lvl4pPr>
            <a:lvl5pPr marL="2202815" indent="0">
              <a:buNone/>
              <a:defRPr sz="1900" b="1"/>
            </a:lvl5pPr>
            <a:lvl6pPr marL="2753360" indent="0">
              <a:buNone/>
              <a:defRPr sz="1900" b="1"/>
            </a:lvl6pPr>
            <a:lvl7pPr marL="3303905" indent="0">
              <a:buNone/>
              <a:defRPr sz="1900" b="1"/>
            </a:lvl7pPr>
            <a:lvl8pPr marL="3855085" indent="0">
              <a:buNone/>
              <a:defRPr sz="1900" b="1"/>
            </a:lvl8pPr>
            <a:lvl9pPr marL="44056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6" y="890592"/>
            <a:ext cx="6365796" cy="161801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2" y="111811"/>
            <a:ext cx="4738094" cy="47584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3" y="111813"/>
            <a:ext cx="8051007" cy="2396795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30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2" y="587661"/>
            <a:ext cx="4738094" cy="1920947"/>
          </a:xfrm>
        </p:spPr>
        <p:txBody>
          <a:bodyPr/>
          <a:lstStyle>
            <a:lvl1pPr marL="0" indent="0">
              <a:buNone/>
              <a:defRPr sz="1700"/>
            </a:lvl1pPr>
            <a:lvl2pPr marL="550545" indent="0">
              <a:buNone/>
              <a:defRPr sz="1400"/>
            </a:lvl2pPr>
            <a:lvl3pPr marL="1101090" indent="0">
              <a:buNone/>
              <a:defRPr sz="1200"/>
            </a:lvl3pPr>
            <a:lvl4pPr marL="1652270" indent="0">
              <a:buNone/>
              <a:defRPr sz="1000"/>
            </a:lvl4pPr>
            <a:lvl5pPr marL="2202815" indent="0">
              <a:buNone/>
              <a:defRPr sz="1000"/>
            </a:lvl5pPr>
            <a:lvl6pPr marL="2753360" indent="0">
              <a:buNone/>
              <a:defRPr sz="1000"/>
            </a:lvl6pPr>
            <a:lvl7pPr marL="3303905" indent="0">
              <a:buNone/>
              <a:defRPr sz="1000"/>
            </a:lvl7pPr>
            <a:lvl8pPr marL="3855085" indent="0">
              <a:buNone/>
              <a:defRPr sz="1000"/>
            </a:lvl8pPr>
            <a:lvl9pPr marL="44056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3" y="1965801"/>
            <a:ext cx="8641080" cy="232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3" y="250927"/>
            <a:ext cx="8641080" cy="1684973"/>
          </a:xfrm>
        </p:spPr>
        <p:txBody>
          <a:bodyPr/>
          <a:lstStyle>
            <a:lvl1pPr marL="0" indent="0">
              <a:buNone/>
              <a:defRPr sz="3800"/>
            </a:lvl1pPr>
            <a:lvl2pPr marL="550545" indent="0">
              <a:buNone/>
              <a:defRPr sz="3300"/>
            </a:lvl2pPr>
            <a:lvl3pPr marL="1101090" indent="0">
              <a:buNone/>
              <a:defRPr sz="3000"/>
            </a:lvl3pPr>
            <a:lvl4pPr marL="1652270" indent="0">
              <a:buNone/>
              <a:defRPr sz="2400"/>
            </a:lvl4pPr>
            <a:lvl5pPr marL="2202815" indent="0">
              <a:buNone/>
              <a:defRPr sz="2400"/>
            </a:lvl5pPr>
            <a:lvl6pPr marL="2753360" indent="0">
              <a:buNone/>
              <a:defRPr sz="2400"/>
            </a:lvl6pPr>
            <a:lvl7pPr marL="3303905" indent="0">
              <a:buNone/>
              <a:defRPr sz="2400"/>
            </a:lvl7pPr>
            <a:lvl8pPr marL="3855085" indent="0">
              <a:buNone/>
              <a:defRPr sz="2400"/>
            </a:lvl8pPr>
            <a:lvl9pPr marL="440563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3" y="2197877"/>
            <a:ext cx="8641080" cy="329583"/>
          </a:xfrm>
        </p:spPr>
        <p:txBody>
          <a:bodyPr/>
          <a:lstStyle>
            <a:lvl1pPr marL="0" indent="0">
              <a:buNone/>
              <a:defRPr sz="1700"/>
            </a:lvl1pPr>
            <a:lvl2pPr marL="550545" indent="0">
              <a:buNone/>
              <a:defRPr sz="1400"/>
            </a:lvl2pPr>
            <a:lvl3pPr marL="1101090" indent="0">
              <a:buNone/>
              <a:defRPr sz="1200"/>
            </a:lvl3pPr>
            <a:lvl4pPr marL="1652270" indent="0">
              <a:buNone/>
              <a:defRPr sz="1000"/>
            </a:lvl4pPr>
            <a:lvl5pPr marL="2202815" indent="0">
              <a:buNone/>
              <a:defRPr sz="1000"/>
            </a:lvl5pPr>
            <a:lvl6pPr marL="2753360" indent="0">
              <a:buNone/>
              <a:defRPr sz="1000"/>
            </a:lvl6pPr>
            <a:lvl7pPr marL="3303905" indent="0">
              <a:buNone/>
              <a:defRPr sz="1000"/>
            </a:lvl7pPr>
            <a:lvl8pPr marL="3855085" indent="0">
              <a:buNone/>
              <a:defRPr sz="1000"/>
            </a:lvl8pPr>
            <a:lvl9pPr marL="44056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112462"/>
            <a:ext cx="12961620" cy="468049"/>
          </a:xfrm>
          <a:prstGeom prst="rect">
            <a:avLst/>
          </a:prstGeom>
        </p:spPr>
        <p:txBody>
          <a:bodyPr vert="horz" lIns="110140" tIns="55070" rIns="110140" bIns="5507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655268"/>
            <a:ext cx="12961620" cy="1853340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"/>
            <a:ext cx="14401800" cy="28078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540"/>
            <a:ext cx="14401794" cy="28078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2529492" y="147969"/>
            <a:ext cx="1872308" cy="304327"/>
          </a:xfrm>
          <a:prstGeom prst="rect">
            <a:avLst/>
          </a:prstGeom>
          <a:solidFill>
            <a:srgbClr val="000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1" t="15353" r="10883" b="66698"/>
          <a:stretch/>
        </p:blipFill>
        <p:spPr>
          <a:xfrm>
            <a:off x="13249572" y="41261"/>
            <a:ext cx="1008027" cy="3207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44201" y="35992"/>
            <a:ext cx="2006600" cy="43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0" y="35992"/>
            <a:ext cx="1548090" cy="3966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110109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方正正粗黑简体" pitchFamily="2" charset="-122"/>
          <a:ea typeface="方正正粗黑简体" pitchFamily="2" charset="-122"/>
          <a:cs typeface="+mj-cs"/>
        </a:defRPr>
      </a:lvl1pPr>
    </p:titleStyle>
    <p:bodyStyle>
      <a:lvl1pPr marL="412750" indent="-41275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1pPr>
      <a:lvl2pPr marL="894715" indent="-344170" algn="l" defTabSz="1101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2pPr>
      <a:lvl3pPr marL="137668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3pPr>
      <a:lvl4pPr marL="1927225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4pPr>
      <a:lvl5pPr marL="2478405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5pPr>
      <a:lvl6pPr marL="302895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79495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004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22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054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109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27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281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36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0390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5508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0563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5050431" y="72808"/>
            <a:ext cx="4300938" cy="4680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397" tIns="10397" rIns="10397" bIns="1039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5050431" y="644866"/>
            <a:ext cx="4300938" cy="1903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397" tIns="10397" rIns="10397" bIns="1039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141011" y="2678275"/>
            <a:ext cx="117178" cy="97941"/>
          </a:xfrm>
          <a:prstGeom prst="rect">
            <a:avLst/>
          </a:prstGeom>
          <a:ln w="3175">
            <a:miter lim="400000"/>
          </a:ln>
        </p:spPr>
        <p:txBody>
          <a:bodyPr wrap="none" lIns="10397" tIns="10397" rIns="10397" bIns="10397">
            <a:spAutoFit/>
          </a:bodyPr>
          <a:lstStyle>
            <a:lvl1pPr>
              <a:defRPr sz="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 defTabSz="168961" hangingPunct="0"/>
            <a:fld id="{86CB4B4D-7CA3-9044-876B-883B54F8677D}" type="slidenum">
              <a:rPr kern="0">
                <a:solidFill>
                  <a:srgbClr val="FFFFFF"/>
                </a:solidFill>
              </a:rPr>
              <a:pPr algn="ctr" defTabSz="168961" hangingPunct="0"/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</p:sldLayoutIdLst>
  <p:transition spd="med"/>
  <p:txStyles>
    <p:titleStyle>
      <a:lvl1pPr marL="0" marR="0" indent="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64785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12957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9435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25914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32392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38871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453497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518282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127471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307430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487389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667348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847307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027266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207225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387184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1567143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64785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12957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9435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25914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32392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38871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453497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518282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NULL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4116" y="828080"/>
            <a:ext cx="14257684" cy="6016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互联网安全</a:t>
            </a:r>
            <a:r>
              <a:rPr kumimoji="1"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人性化服务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1620168"/>
            <a:ext cx="14401800" cy="56197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腾讯副总裁 丁珂</a:t>
            </a:r>
          </a:p>
          <a:p>
            <a:endParaRPr lang="zh-CN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218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6"/>
          <p:cNvGrpSpPr>
            <a:grpSpLocks/>
          </p:cNvGrpSpPr>
          <p:nvPr/>
        </p:nvGrpSpPr>
        <p:grpSpPr bwMode="auto">
          <a:xfrm>
            <a:off x="3909642" y="846644"/>
            <a:ext cx="765778" cy="584775"/>
            <a:chOff x="0" y="212278"/>
            <a:chExt cx="1870247" cy="1428183"/>
          </a:xfrm>
        </p:grpSpPr>
        <p:sp>
          <p:nvSpPr>
            <p:cNvPr id="16391" name="文本框 4"/>
            <p:cNvSpPr>
              <a:spLocks noChangeArrowheads="1"/>
            </p:cNvSpPr>
            <p:nvPr/>
          </p:nvSpPr>
          <p:spPr bwMode="auto">
            <a:xfrm>
              <a:off x="310778" y="212278"/>
              <a:ext cx="1248693" cy="142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Segoe UI Semibold" panose="020B0702040204020203" pitchFamily="34" charset="0"/>
                </a:rPr>
                <a:t>1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egoe UI Semibold" panose="020B0702040204020203" pitchFamily="34" charset="0"/>
              </a:endParaRPr>
            </a:p>
          </p:txBody>
        </p:sp>
        <p:sp>
          <p:nvSpPr>
            <p:cNvPr id="16392" name="任意多边形 22"/>
            <p:cNvSpPr>
              <a:spLocks noChangeArrowheads="1"/>
            </p:cNvSpPr>
            <p:nvPr/>
          </p:nvSpPr>
          <p:spPr bwMode="auto">
            <a:xfrm>
              <a:off x="1576139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3" name="任意多边形 23"/>
            <p:cNvSpPr>
              <a:spLocks noChangeArrowheads="1"/>
            </p:cNvSpPr>
            <p:nvPr/>
          </p:nvSpPr>
          <p:spPr bwMode="auto">
            <a:xfrm flipH="1">
              <a:off x="0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349592" y="1620168"/>
            <a:ext cx="18858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</a:t>
            </a:r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站长的</a:t>
            </a:r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不理解</a:t>
            </a:r>
            <a:endParaRPr kumimoji="1"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69478" y="1620168"/>
            <a:ext cx="14414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技术处理的误判</a:t>
            </a:r>
            <a:endParaRPr kumimoji="1"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72267" y="1620168"/>
            <a:ext cx="2031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</a:t>
            </a:r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人性化</a:t>
            </a:r>
            <a:endParaRPr kumimoji="1"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行业通病</a:t>
            </a:r>
            <a:endParaRPr kumimoji="1"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完全取代服务</a:t>
            </a:r>
            <a:endParaRPr kumimoji="1"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人感觉</a:t>
            </a:r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一刀切</a:t>
            </a:r>
            <a:endParaRPr kumimoji="1"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70328" y="1620168"/>
            <a:ext cx="203034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法律缺失的</a:t>
            </a:r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尴尬</a:t>
            </a:r>
            <a:endParaRPr kumimoji="1"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假药</a:t>
            </a:r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类型该不该拦截</a:t>
            </a:r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kumimoji="1"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来拦截？</a:t>
            </a:r>
            <a:endParaRPr kumimoji="1"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6"/>
          <p:cNvGrpSpPr>
            <a:grpSpLocks/>
          </p:cNvGrpSpPr>
          <p:nvPr/>
        </p:nvGrpSpPr>
        <p:grpSpPr bwMode="auto">
          <a:xfrm>
            <a:off x="5807299" y="846644"/>
            <a:ext cx="765778" cy="584775"/>
            <a:chOff x="0" y="212278"/>
            <a:chExt cx="1870247" cy="1428183"/>
          </a:xfrm>
        </p:grpSpPr>
        <p:sp>
          <p:nvSpPr>
            <p:cNvPr id="28" name="文本框 4"/>
            <p:cNvSpPr>
              <a:spLocks noChangeArrowheads="1"/>
            </p:cNvSpPr>
            <p:nvPr/>
          </p:nvSpPr>
          <p:spPr bwMode="auto">
            <a:xfrm>
              <a:off x="310778" y="212278"/>
              <a:ext cx="1248693" cy="142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Segoe UI Semibold" panose="020B0702040204020203" pitchFamily="34" charset="0"/>
                </a:rPr>
                <a:t>2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egoe UI Semibold" panose="020B0702040204020203" pitchFamily="34" charset="0"/>
              </a:endParaRPr>
            </a:p>
          </p:txBody>
        </p:sp>
        <p:sp>
          <p:nvSpPr>
            <p:cNvPr id="33" name="任意多边形 22"/>
            <p:cNvSpPr>
              <a:spLocks noChangeArrowheads="1"/>
            </p:cNvSpPr>
            <p:nvPr/>
          </p:nvSpPr>
          <p:spPr bwMode="auto">
            <a:xfrm>
              <a:off x="1576139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23"/>
            <p:cNvSpPr>
              <a:spLocks noChangeArrowheads="1"/>
            </p:cNvSpPr>
            <p:nvPr/>
          </p:nvSpPr>
          <p:spPr bwMode="auto">
            <a:xfrm flipH="1">
              <a:off x="0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6"/>
          <p:cNvGrpSpPr>
            <a:grpSpLocks/>
          </p:cNvGrpSpPr>
          <p:nvPr/>
        </p:nvGrpSpPr>
        <p:grpSpPr bwMode="auto">
          <a:xfrm>
            <a:off x="7704956" y="846644"/>
            <a:ext cx="765778" cy="584775"/>
            <a:chOff x="0" y="212278"/>
            <a:chExt cx="1870247" cy="1428183"/>
          </a:xfrm>
        </p:grpSpPr>
        <p:sp>
          <p:nvSpPr>
            <p:cNvPr id="36" name="文本框 4"/>
            <p:cNvSpPr>
              <a:spLocks noChangeArrowheads="1"/>
            </p:cNvSpPr>
            <p:nvPr/>
          </p:nvSpPr>
          <p:spPr bwMode="auto">
            <a:xfrm>
              <a:off x="310778" y="212278"/>
              <a:ext cx="1248693" cy="142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Segoe UI Semibold" panose="020B0702040204020203" pitchFamily="34" charset="0"/>
                </a:rPr>
                <a:t>3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egoe UI Semibold" panose="020B0702040204020203" pitchFamily="34" charset="0"/>
              </a:endParaRPr>
            </a:p>
          </p:txBody>
        </p:sp>
        <p:sp>
          <p:nvSpPr>
            <p:cNvPr id="37" name="任意多边形 22"/>
            <p:cNvSpPr>
              <a:spLocks noChangeArrowheads="1"/>
            </p:cNvSpPr>
            <p:nvPr/>
          </p:nvSpPr>
          <p:spPr bwMode="auto">
            <a:xfrm>
              <a:off x="1576139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任意多边形 23"/>
            <p:cNvSpPr>
              <a:spLocks noChangeArrowheads="1"/>
            </p:cNvSpPr>
            <p:nvPr/>
          </p:nvSpPr>
          <p:spPr bwMode="auto">
            <a:xfrm flipH="1">
              <a:off x="0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6"/>
          <p:cNvGrpSpPr>
            <a:grpSpLocks/>
          </p:cNvGrpSpPr>
          <p:nvPr/>
        </p:nvGrpSpPr>
        <p:grpSpPr bwMode="auto">
          <a:xfrm>
            <a:off x="9602612" y="846644"/>
            <a:ext cx="765778" cy="584775"/>
            <a:chOff x="0" y="212278"/>
            <a:chExt cx="1870247" cy="1428183"/>
          </a:xfrm>
        </p:grpSpPr>
        <p:sp>
          <p:nvSpPr>
            <p:cNvPr id="40" name="文本框 4"/>
            <p:cNvSpPr>
              <a:spLocks noChangeArrowheads="1"/>
            </p:cNvSpPr>
            <p:nvPr/>
          </p:nvSpPr>
          <p:spPr bwMode="auto">
            <a:xfrm>
              <a:off x="310778" y="212278"/>
              <a:ext cx="1248693" cy="142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Segoe UI Semibold" panose="020B0702040204020203" pitchFamily="34" charset="0"/>
                </a:rPr>
                <a:t>4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egoe UI Semibold" panose="020B0702040204020203" pitchFamily="34" charset="0"/>
              </a:endParaRPr>
            </a:p>
          </p:txBody>
        </p:sp>
        <p:sp>
          <p:nvSpPr>
            <p:cNvPr id="41" name="任意多边形 22"/>
            <p:cNvSpPr>
              <a:spLocks noChangeArrowheads="1"/>
            </p:cNvSpPr>
            <p:nvPr/>
          </p:nvSpPr>
          <p:spPr bwMode="auto">
            <a:xfrm>
              <a:off x="1576139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23"/>
            <p:cNvSpPr>
              <a:spLocks noChangeArrowheads="1"/>
            </p:cNvSpPr>
            <p:nvPr/>
          </p:nvSpPr>
          <p:spPr bwMode="auto">
            <a:xfrm flipH="1">
              <a:off x="0" y="641015"/>
              <a:ext cx="294108" cy="588216"/>
            </a:xfrm>
            <a:custGeom>
              <a:avLst/>
              <a:gdLst>
                <a:gd name="T0" fmla="*/ 0 w 294108"/>
                <a:gd name="T1" fmla="*/ 0 h 588216"/>
                <a:gd name="T2" fmla="*/ 294108 w 294108"/>
                <a:gd name="T3" fmla="*/ 294108 h 588216"/>
                <a:gd name="T4" fmla="*/ 0 w 294108"/>
                <a:gd name="T5" fmla="*/ 588216 h 588216"/>
                <a:gd name="T6" fmla="*/ 0 60000 65536"/>
                <a:gd name="T7" fmla="*/ 0 60000 65536"/>
                <a:gd name="T8" fmla="*/ 0 60000 65536"/>
                <a:gd name="T9" fmla="*/ 0 w 294108"/>
                <a:gd name="T10" fmla="*/ 0 h 588216"/>
                <a:gd name="T11" fmla="*/ 294108 w 294108"/>
                <a:gd name="T12" fmla="*/ 588216 h 588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技术能够完美解决问题吗？</a:t>
            </a:r>
          </a:p>
        </p:txBody>
      </p:sp>
    </p:spTree>
    <p:extLst>
      <p:ext uri="{BB962C8B-B14F-4D97-AF65-F5344CB8AC3E}">
        <p14:creationId xmlns:p14="http://schemas.microsoft.com/office/powerpoint/2010/main" val="19421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 descr="e7d195523061f1c03a90ee8e42cb24248e56383cd534985688F9F494128731F165EE95AB4B0C0A38076AAEA07667B1565C446FC45FF01DFB0E885BCDBDF3A284F3DB14DA61DD97F0BAB2E6C668FB49312BA6485F1068BB3BB5DB8E828D42D4F7C9F5BE5D255B3EED0CD9EA2CEA59A01C2C39C780012E692688EE4DDC7EDC6B042E8CB96F050B5CF6"/>
          <p:cNvSpPr/>
          <p:nvPr/>
        </p:nvSpPr>
        <p:spPr>
          <a:xfrm>
            <a:off x="4755415" y="932067"/>
            <a:ext cx="1608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大数据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 descr="e7d195523061f1c03a90ee8e42cb24248e56383cd534985688F9F494128731F165EE95AB4B0C0A38076AAEA07667B1565C446FC45FF01DFB0E885BCDBDF3A284F3DB14DA61DD97F0BAB2E6C668FB49312BA6485F1068BB3BB5DB8E828D42D4F7C9F5BE5D255B3EED0CD9EA2CEA59A01C2C39C780012E692688EE4DDC7EDC6B042E8CB96F050B5CF6"/>
          <p:cNvSpPr/>
          <p:nvPr/>
        </p:nvSpPr>
        <p:spPr>
          <a:xfrm>
            <a:off x="4755415" y="18045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人性化服务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中括号 18"/>
          <p:cNvSpPr/>
          <p:nvPr/>
        </p:nvSpPr>
        <p:spPr>
          <a:xfrm>
            <a:off x="6349608" y="1146005"/>
            <a:ext cx="149889" cy="826212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40860" y="828080"/>
            <a:ext cx="5517578" cy="144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站长</a:t>
            </a:r>
            <a:r>
              <a:rPr kumimoji="1"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</a:t>
            </a:r>
            <a:r>
              <a:rPr kumimoji="1"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kumimoji="1"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协议，建立更透明的人性服务机制</a:t>
            </a:r>
            <a:endParaRPr kumimoji="1" lang="en-US" altLang="zh-CN" sz="1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1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kumimoji="1"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在我们发现站长问题时，能第一时间联系到</a:t>
            </a:r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站长，</a:t>
            </a:r>
            <a:r>
              <a:rPr kumimoji="1"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小时内主动沟通</a:t>
            </a:r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kumimoji="1"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在站长利益和网民利益保护之间找到平衡，优先保护网民利益</a:t>
            </a:r>
            <a:endParaRPr kumimoji="1"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站长和被</a:t>
            </a:r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攻击方提供安全</a:t>
            </a:r>
            <a:r>
              <a:rPr kumimoji="1"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kumimoji="1"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1" y="828080"/>
            <a:ext cx="614095" cy="614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1" y="1698404"/>
            <a:ext cx="612374" cy="6123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腾讯安全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的开放，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大数据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人性化</a:t>
            </a:r>
          </a:p>
        </p:txBody>
      </p:sp>
    </p:spTree>
    <p:extLst>
      <p:ext uri="{BB962C8B-B14F-4D97-AF65-F5344CB8AC3E}">
        <p14:creationId xmlns:p14="http://schemas.microsoft.com/office/powerpoint/2010/main" val="5914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 35"/>
          <p:cNvGrpSpPr/>
          <p:nvPr/>
        </p:nvGrpSpPr>
        <p:grpSpPr>
          <a:xfrm>
            <a:off x="5692553" y="612056"/>
            <a:ext cx="6175768" cy="1972026"/>
            <a:chOff x="-451407" y="1487706"/>
            <a:chExt cx="12847696" cy="4102485"/>
          </a:xfrm>
        </p:grpSpPr>
        <p:pic>
          <p:nvPicPr>
            <p:cNvPr id="37" name="Picture 6" descr="【聚焦2016数博会】腾讯马化腾：与各方共建云中大数据生态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959724" y="3539061"/>
              <a:ext cx="3239653" cy="205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://5b0988e595225.cdn.sohucs.com/images/20170626/c11b8724a11448358d764bca4e7a3c70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811" y="1494460"/>
              <a:ext cx="3775917" cy="203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7"/>
            <p:cNvSpPr/>
            <p:nvPr/>
          </p:nvSpPr>
          <p:spPr>
            <a:xfrm>
              <a:off x="3070820" y="1487706"/>
              <a:ext cx="3049508" cy="2051353"/>
            </a:xfrm>
            <a:prstGeom prst="rect">
              <a:avLst/>
            </a:prstGeom>
            <a:gradFill flip="none" rotWithShape="1">
              <a:gsLst>
                <a:gs pos="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8"/>
            <p:cNvSpPr/>
            <p:nvPr/>
          </p:nvSpPr>
          <p:spPr>
            <a:xfrm>
              <a:off x="-12778" y="3532306"/>
              <a:ext cx="3049508" cy="2050974"/>
            </a:xfrm>
            <a:prstGeom prst="rect">
              <a:avLst/>
            </a:prstGeom>
            <a:gradFill flip="none" rotWithShape="1">
              <a:gsLst>
                <a:gs pos="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9"/>
            <p:cNvSpPr/>
            <p:nvPr/>
          </p:nvSpPr>
          <p:spPr>
            <a:xfrm>
              <a:off x="9278351" y="1497866"/>
              <a:ext cx="3049508" cy="2045018"/>
            </a:xfrm>
            <a:prstGeom prst="rect">
              <a:avLst/>
            </a:prstGeom>
            <a:gradFill flip="none" rotWithShape="1">
              <a:gsLst>
                <a:gs pos="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6080421" y="3535012"/>
              <a:ext cx="3075614" cy="2045018"/>
            </a:xfrm>
            <a:prstGeom prst="rect">
              <a:avLst/>
            </a:prstGeom>
            <a:gradFill flip="none" rotWithShape="1">
              <a:gsLst>
                <a:gs pos="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-451407" y="3789496"/>
              <a:ext cx="3926766" cy="1536595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大数据算法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进行大数据学习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和批量处理</a:t>
              </a:r>
              <a:endParaRPr kumimoji="1"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36"/>
            <p:cNvSpPr/>
            <p:nvPr/>
          </p:nvSpPr>
          <p:spPr>
            <a:xfrm>
              <a:off x="230478" y="4567683"/>
              <a:ext cx="2591142" cy="672218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/>
              <a:endParaRPr 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 Ligh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823453" y="1745086"/>
              <a:ext cx="3544242" cy="1536595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</a:t>
              </a:r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能力输出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</a:t>
              </a:r>
              <a:r>
                <a:rPr kumimoji="1" lang="en-US" altLang="zh-CN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99%</a:t>
              </a:r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上网场景</a:t>
              </a:r>
              <a:endParaRPr kumimoji="1" lang="zh-CN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14726" y="3789224"/>
              <a:ext cx="4007001" cy="1536595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r>
                <a:rPr kumimoji="1" lang="en-US" altLang="zh-CN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腾</a:t>
              </a:r>
              <a:r>
                <a:rPr kumimoji="1" lang="zh-CN" alt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讯云金融反欺</a:t>
              </a:r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诈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头部企业及政府合作</a:t>
              </a:r>
              <a:endParaRPr kumimoji="1" lang="zh-CN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209920" y="1752078"/>
              <a:ext cx="3186369" cy="1536595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打击黑</a:t>
              </a:r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腾讯守护者计划</a:t>
              </a:r>
              <a:endParaRPr kumimoji="1"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联合行业力量</a:t>
              </a:r>
              <a:endParaRPr kumimoji="1" lang="en-US" altLang="zh-CN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8" name="Picture 2" descr="http://img.mp.itc.cn/upload/20160729/e44f75d5cb674abfa56e07de571db33f_th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4533" y="3545173"/>
              <a:ext cx="3057465" cy="2038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 descr="http://www.onlinecq.com/uploads/allimg/170627/0612161S8_0.jp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39487" y="1496976"/>
              <a:ext cx="3096952" cy="166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8"/>
            <p:cNvSpPr/>
            <p:nvPr/>
          </p:nvSpPr>
          <p:spPr>
            <a:xfrm>
              <a:off x="-41691" y="3157159"/>
              <a:ext cx="3096952" cy="381903"/>
            </a:xfrm>
            <a:prstGeom prst="rect">
              <a:avLst/>
            </a:prstGeom>
            <a:solidFill>
              <a:srgbClr val="04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56484" y="869171"/>
            <a:ext cx="207941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每年为网民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挽回</a:t>
            </a:r>
            <a:endParaRPr kumimoji="1" lang="en-US" altLang="zh-CN" sz="1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kumimoji="1" lang="zh-CN" altLang="en-US" sz="28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endParaRPr kumimoji="1"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9751" y="79829"/>
            <a:ext cx="7999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腾讯安全云库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全球最大的安全云库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，历时</a:t>
            </a:r>
            <a:r>
              <a:rPr lang="en-US" altLang="zh-CN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18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年积累、亿万用户经验</a:t>
            </a:r>
          </a:p>
        </p:txBody>
      </p:sp>
    </p:spTree>
    <p:extLst>
      <p:ext uri="{BB962C8B-B14F-4D97-AF65-F5344CB8AC3E}">
        <p14:creationId xmlns:p14="http://schemas.microsoft.com/office/powerpoint/2010/main" val="3344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6"/>
          <p:cNvSpPr txBox="1"/>
          <p:nvPr/>
        </p:nvSpPr>
        <p:spPr>
          <a:xfrm>
            <a:off x="5976764" y="696266"/>
            <a:ext cx="34097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恶意网址智能识别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整站打击规则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6"/>
          <p:cNvSpPr txBox="1"/>
          <p:nvPr/>
        </p:nvSpPr>
        <p:spPr>
          <a:xfrm>
            <a:off x="5976764" y="1820957"/>
            <a:ext cx="34097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保护用户</a:t>
            </a:r>
          </a:p>
        </p:txBody>
      </p:sp>
      <p:sp>
        <p:nvSpPr>
          <p:cNvPr id="31" name="矩形 30"/>
          <p:cNvSpPr/>
          <p:nvPr/>
        </p:nvSpPr>
        <p:spPr>
          <a:xfrm>
            <a:off x="5976764" y="1084735"/>
            <a:ext cx="331236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黑产打击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守护者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反诈骗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</a:t>
            </a:r>
            <a:endParaRPr lang="zh-CN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76764" y="1473204"/>
            <a:ext cx="332277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站长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合作：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主动沟通</a:t>
            </a:r>
            <a:endParaRPr lang="zh-CN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6764" y="2209427"/>
            <a:ext cx="4681962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开放合作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：国家</a:t>
            </a:r>
            <a:r>
              <a:rPr lang="zh-CN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食品药品监督管理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总局</a:t>
            </a: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、腾讯云、苹果</a:t>
            </a:r>
            <a:r>
              <a:rPr lang="en-US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64" y="1149859"/>
            <a:ext cx="216000" cy="2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64" y="1886081"/>
            <a:ext cx="216000" cy="21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64" y="1520921"/>
            <a:ext cx="216000" cy="21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64" y="2271482"/>
            <a:ext cx="216000" cy="1922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64" y="760758"/>
            <a:ext cx="216000" cy="216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我们做了哪些努力和服务？</a:t>
            </a:r>
          </a:p>
        </p:txBody>
      </p:sp>
    </p:spTree>
    <p:extLst>
      <p:ext uri="{BB962C8B-B14F-4D97-AF65-F5344CB8AC3E}">
        <p14:creationId xmlns:p14="http://schemas.microsoft.com/office/powerpoint/2010/main" val="27379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76564" y="756072"/>
            <a:ext cx="3384376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 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机器学习智能识别 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每天识别恶意网址</a:t>
            </a:r>
            <a:r>
              <a:rPr lang="zh-CN" altLang="zh-CN" sz="28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百万级</a:t>
            </a:r>
            <a:endParaRPr lang="en-US" altLang="zh-CN" sz="2800" b="1" dirty="0">
              <a:solidFill>
                <a:srgbClr val="F07E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活跃恶意网址库</a:t>
            </a:r>
            <a:r>
              <a:rPr lang="en-US" altLang="zh-CN" sz="28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00900" y="649916"/>
            <a:ext cx="4963963" cy="1762340"/>
            <a:chOff x="3845859" y="1733225"/>
            <a:chExt cx="4963963" cy="1762340"/>
          </a:xfrm>
        </p:grpSpPr>
        <p:sp>
          <p:nvSpPr>
            <p:cNvPr id="5" name="矩形 4"/>
            <p:cNvSpPr/>
            <p:nvPr/>
          </p:nvSpPr>
          <p:spPr>
            <a:xfrm>
              <a:off x="3845859" y="1733225"/>
              <a:ext cx="4963963" cy="1762340"/>
            </a:xfrm>
            <a:prstGeom prst="rect">
              <a:avLst/>
            </a:prstGeom>
            <a:gradFill>
              <a:gsLst>
                <a:gs pos="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45859" y="2006209"/>
              <a:ext cx="16734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每日上亿次通讯行为数据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45859" y="2317722"/>
              <a:ext cx="1736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每日</a:t>
              </a:r>
              <a:r>
                <a:rPr lang="en-US" altLang="zh-CN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350</a:t>
              </a:r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亿的网址查询数据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45859" y="2652067"/>
              <a:ext cx="1736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每日百亿次</a:t>
              </a:r>
              <a:r>
                <a:rPr lang="en-US" altLang="zh-CN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APK</a:t>
              </a:r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扫描数据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45859" y="2990538"/>
              <a:ext cx="1736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每日千万次用户举报数据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7264633" y="2485220"/>
              <a:ext cx="269724" cy="34671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61196" y="2083070"/>
              <a:ext cx="1248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数据分析智能化</a:t>
              </a:r>
              <a:endParaRPr lang="zh-CN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61196" y="2394583"/>
              <a:ext cx="1176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向未知要己知</a:t>
              </a:r>
              <a:endParaRPr lang="zh-CN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561196" y="2728928"/>
              <a:ext cx="1176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向过去要未来</a:t>
              </a:r>
              <a:endParaRPr lang="zh-CN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874" t="6636" r="40669" b="13266"/>
            <a:stretch/>
          </p:blipFill>
          <p:spPr>
            <a:xfrm>
              <a:off x="5795201" y="1733225"/>
              <a:ext cx="1358885" cy="1760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" name="加号 16"/>
            <p:cNvSpPr/>
            <p:nvPr/>
          </p:nvSpPr>
          <p:spPr>
            <a:xfrm>
              <a:off x="5449715" y="2490096"/>
              <a:ext cx="318647" cy="31864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恶意网址智能识别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整站打击规则</a:t>
            </a:r>
          </a:p>
        </p:txBody>
      </p:sp>
    </p:spTree>
    <p:extLst>
      <p:ext uri="{BB962C8B-B14F-4D97-AF65-F5344CB8AC3E}">
        <p14:creationId xmlns:p14="http://schemas.microsoft.com/office/powerpoint/2010/main" val="6515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77164" y="756072"/>
            <a:ext cx="3168352" cy="1762340"/>
          </a:xfrm>
          <a:prstGeom prst="rect">
            <a:avLst/>
          </a:prstGeom>
          <a:gradFill>
            <a:gsLst>
              <a:gs pos="0">
                <a:srgbClr val="737DDC"/>
              </a:gs>
              <a:gs pos="34000">
                <a:srgbClr val="4C56BA"/>
              </a:gs>
              <a:gs pos="100000">
                <a:srgbClr val="1F2A8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4357" y="684064"/>
            <a:ext cx="7344816" cy="183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整站打击规则</a:t>
            </a: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网址识别规则对外是公开</a:t>
            </a:r>
            <a:r>
              <a:rPr lang="zh-CN" altLang="en-US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urlsec.qq.com/eviltype.html</a:t>
            </a: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克制打击，缩小范围，避免误伤；</a:t>
            </a:r>
            <a:endParaRPr lang="en-US" altLang="zh-CN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对传播恶意的网站惩罚力度逐渐加大，从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级别逐渐聚集到路径级别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站点级别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域名级别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逐渐加大惩罚力度的主要考量有域名下恶意网站的比例，恶意传播影响的用户数，用户投诉情况等。</a:t>
            </a: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49172" y="859696"/>
            <a:ext cx="2952328" cy="1543876"/>
            <a:chOff x="1595718" y="1111624"/>
            <a:chExt cx="4831977" cy="3287791"/>
          </a:xfrm>
        </p:grpSpPr>
        <p:sp>
          <p:nvSpPr>
            <p:cNvPr id="8" name="文本框 7"/>
            <p:cNvSpPr txBox="1"/>
            <p:nvPr/>
          </p:nvSpPr>
          <p:spPr>
            <a:xfrm>
              <a:off x="1595718" y="1111624"/>
              <a:ext cx="2375646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网站恶意网址比例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95718" y="1775013"/>
              <a:ext cx="2841812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恶意传播影响用户数量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95718" y="2487023"/>
              <a:ext cx="2841812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用户举报情况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95718" y="3207821"/>
              <a:ext cx="2841812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恶意类型级别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95718" y="3875070"/>
              <a:ext cx="2841812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网站综合信任度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334658" y="2492375"/>
              <a:ext cx="441448" cy="73836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89316" y="1111624"/>
              <a:ext cx="838379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89316" y="1775013"/>
              <a:ext cx="838379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89316" y="2487023"/>
              <a:ext cx="838379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89316" y="3207821"/>
              <a:ext cx="838379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域名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89316" y="3875070"/>
              <a:ext cx="838379" cy="5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恶意网址智能识别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整站打击规则</a:t>
            </a:r>
          </a:p>
        </p:txBody>
      </p:sp>
    </p:spTree>
    <p:extLst>
      <p:ext uri="{BB962C8B-B14F-4D97-AF65-F5344CB8AC3E}">
        <p14:creationId xmlns:p14="http://schemas.microsoft.com/office/powerpoint/2010/main" val="3426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5032" y="767248"/>
            <a:ext cx="37993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腾讯守护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者计划是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年腾讯公司成立的一个专门针对电信网络诈骗的联合开放品牌。</a:t>
            </a:r>
            <a:endParaRPr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基于腾讯主导的反诈骗联盟的成功经验，发挥腾讯海量大数据优势，与公安部、工信部一起，联合银行、运营商、企业一起对电信网络诈骗重拳出击。</a:t>
            </a:r>
            <a:endParaRPr lang="en-US" altLang="zh-CN" sz="1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29"/>
          <p:cNvGrpSpPr/>
          <p:nvPr/>
        </p:nvGrpSpPr>
        <p:grpSpPr>
          <a:xfrm>
            <a:off x="5907523" y="783479"/>
            <a:ext cx="1757899" cy="1547474"/>
            <a:chOff x="7373125" y="3680581"/>
            <a:chExt cx="3642769" cy="3206719"/>
          </a:xfrm>
        </p:grpSpPr>
        <p:grpSp>
          <p:nvGrpSpPr>
            <p:cNvPr id="34" name="组合 3"/>
            <p:cNvGrpSpPr/>
            <p:nvPr/>
          </p:nvGrpSpPr>
          <p:grpSpPr>
            <a:xfrm>
              <a:off x="7373125" y="3680581"/>
              <a:ext cx="1153282" cy="1153284"/>
              <a:chOff x="7084110" y="4012362"/>
              <a:chExt cx="1361496" cy="1361498"/>
            </a:xfrm>
          </p:grpSpPr>
          <p:sp>
            <p:nvSpPr>
              <p:cNvPr id="48" name="Ellipse 13"/>
              <p:cNvSpPr>
                <a:spLocks noChangeArrowheads="1"/>
              </p:cNvSpPr>
              <p:nvPr/>
            </p:nvSpPr>
            <p:spPr bwMode="auto">
              <a:xfrm>
                <a:off x="7084110" y="4012362"/>
                <a:ext cx="1361496" cy="1361498"/>
              </a:xfrm>
              <a:prstGeom prst="ellipse">
                <a:avLst/>
              </a:prstGeom>
              <a:gradFill>
                <a:gsLst>
                  <a:gs pos="0">
                    <a:srgbClr val="C7CCF2"/>
                  </a:gs>
                  <a:gs pos="22000">
                    <a:srgbClr val="737DDC"/>
                  </a:gs>
                  <a:gs pos="34000">
                    <a:srgbClr val="4C56BA"/>
                  </a:gs>
                  <a:gs pos="100000">
                    <a:srgbClr val="1F2A8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8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06960" y="4235213"/>
                <a:ext cx="915795" cy="915795"/>
              </a:xfrm>
              <a:prstGeom prst="rect">
                <a:avLst/>
              </a:prstGeom>
            </p:spPr>
          </p:pic>
        </p:grpSp>
        <p:grpSp>
          <p:nvGrpSpPr>
            <p:cNvPr id="35" name="组合 5"/>
            <p:cNvGrpSpPr/>
            <p:nvPr/>
          </p:nvGrpSpPr>
          <p:grpSpPr>
            <a:xfrm>
              <a:off x="9484704" y="3681148"/>
              <a:ext cx="1153282" cy="1153284"/>
              <a:chOff x="9186472" y="4012362"/>
              <a:chExt cx="1361496" cy="1361498"/>
            </a:xfrm>
          </p:grpSpPr>
          <p:sp>
            <p:nvSpPr>
              <p:cNvPr id="46" name="Ellipse 13"/>
              <p:cNvSpPr>
                <a:spLocks noChangeArrowheads="1"/>
              </p:cNvSpPr>
              <p:nvPr/>
            </p:nvSpPr>
            <p:spPr bwMode="auto">
              <a:xfrm>
                <a:off x="9186472" y="4012362"/>
                <a:ext cx="1361496" cy="1361498"/>
              </a:xfrm>
              <a:prstGeom prst="ellipse">
                <a:avLst/>
              </a:prstGeom>
              <a:gradFill>
                <a:gsLst>
                  <a:gs pos="0">
                    <a:srgbClr val="C7CCF2"/>
                  </a:gs>
                  <a:gs pos="22000">
                    <a:srgbClr val="737DDC"/>
                  </a:gs>
                  <a:gs pos="34000">
                    <a:srgbClr val="4C56BA"/>
                  </a:gs>
                  <a:gs pos="100000">
                    <a:srgbClr val="1F2A8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8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41516" y="4167406"/>
                <a:ext cx="1051408" cy="1051408"/>
              </a:xfrm>
              <a:prstGeom prst="rect">
                <a:avLst/>
              </a:prstGeom>
            </p:spPr>
          </p:pic>
        </p:grpSp>
        <p:grpSp>
          <p:nvGrpSpPr>
            <p:cNvPr id="36" name="组合 24"/>
            <p:cNvGrpSpPr/>
            <p:nvPr/>
          </p:nvGrpSpPr>
          <p:grpSpPr>
            <a:xfrm>
              <a:off x="7373125" y="5220720"/>
              <a:ext cx="1153282" cy="1153284"/>
              <a:chOff x="7084110" y="5496502"/>
              <a:chExt cx="1361496" cy="1361498"/>
            </a:xfrm>
          </p:grpSpPr>
          <p:sp>
            <p:nvSpPr>
              <p:cNvPr id="44" name="Ellipse 13"/>
              <p:cNvSpPr>
                <a:spLocks noChangeArrowheads="1"/>
              </p:cNvSpPr>
              <p:nvPr/>
            </p:nvSpPr>
            <p:spPr bwMode="auto">
              <a:xfrm>
                <a:off x="7084110" y="5496502"/>
                <a:ext cx="1361496" cy="1361498"/>
              </a:xfrm>
              <a:prstGeom prst="ellipse">
                <a:avLst/>
              </a:prstGeom>
              <a:gradFill>
                <a:gsLst>
                  <a:gs pos="0">
                    <a:srgbClr val="C7CCF2"/>
                  </a:gs>
                  <a:gs pos="22000">
                    <a:srgbClr val="737DDC"/>
                  </a:gs>
                  <a:gs pos="34000">
                    <a:srgbClr val="4C56BA"/>
                  </a:gs>
                  <a:gs pos="100000">
                    <a:srgbClr val="1F2A8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8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75433" y="5738566"/>
                <a:ext cx="778851" cy="778851"/>
              </a:xfrm>
              <a:prstGeom prst="rect">
                <a:avLst/>
              </a:prstGeom>
            </p:spPr>
          </p:pic>
        </p:grpSp>
        <p:grpSp>
          <p:nvGrpSpPr>
            <p:cNvPr id="37" name="组合 23"/>
            <p:cNvGrpSpPr/>
            <p:nvPr/>
          </p:nvGrpSpPr>
          <p:grpSpPr>
            <a:xfrm>
              <a:off x="9484704" y="5210065"/>
              <a:ext cx="1153282" cy="1153284"/>
              <a:chOff x="9186472" y="5496502"/>
              <a:chExt cx="1361496" cy="1361498"/>
            </a:xfrm>
          </p:grpSpPr>
          <p:sp>
            <p:nvSpPr>
              <p:cNvPr id="42" name="Ellipse 13"/>
              <p:cNvSpPr>
                <a:spLocks noChangeArrowheads="1"/>
              </p:cNvSpPr>
              <p:nvPr/>
            </p:nvSpPr>
            <p:spPr bwMode="auto">
              <a:xfrm>
                <a:off x="9186472" y="5496502"/>
                <a:ext cx="1361496" cy="1361498"/>
              </a:xfrm>
              <a:prstGeom prst="ellipse">
                <a:avLst/>
              </a:prstGeom>
              <a:gradFill>
                <a:gsLst>
                  <a:gs pos="0">
                    <a:srgbClr val="C7CCF2"/>
                  </a:gs>
                  <a:gs pos="22000">
                    <a:srgbClr val="737DDC"/>
                  </a:gs>
                  <a:gs pos="34000">
                    <a:srgbClr val="4C56BA"/>
                  </a:gs>
                  <a:gs pos="100000">
                    <a:srgbClr val="1F2A8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8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450475" y="5760506"/>
                <a:ext cx="833490" cy="833490"/>
              </a:xfrm>
              <a:prstGeom prst="rect">
                <a:avLst/>
              </a:prstGeom>
            </p:spPr>
          </p:pic>
        </p:grpSp>
        <p:sp>
          <p:nvSpPr>
            <p:cNvPr id="38" name="文本框 37"/>
            <p:cNvSpPr txBox="1"/>
            <p:nvPr/>
          </p:nvSpPr>
          <p:spPr>
            <a:xfrm>
              <a:off x="7401127" y="4678448"/>
              <a:ext cx="1350343" cy="5740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600">
                  <a:solidFill>
                    <a:srgbClr val="504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800" b="1" dirty="0">
                  <a:solidFill>
                    <a:srgbClr val="FFFFFF"/>
                  </a:solidFill>
                </a:rPr>
                <a:t>犯罪打击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512705" y="4678448"/>
              <a:ext cx="1306283" cy="5740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600">
                  <a:solidFill>
                    <a:srgbClr val="504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800" b="1" dirty="0">
                  <a:solidFill>
                    <a:srgbClr val="FFFFFF"/>
                  </a:solidFill>
                </a:rPr>
                <a:t>行业联合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401127" y="6358337"/>
              <a:ext cx="1448797" cy="52896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600">
                  <a:solidFill>
                    <a:srgbClr val="504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800" b="1" dirty="0" smtClean="0">
                  <a:solidFill>
                    <a:srgbClr val="FFFFFF"/>
                  </a:solidFill>
                </a:rPr>
                <a:t>宣传教育</a:t>
              </a:r>
              <a:endParaRPr lang="zh-CN" alt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512705" y="6342070"/>
              <a:ext cx="1503189" cy="52896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600">
                  <a:solidFill>
                    <a:srgbClr val="504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800" b="1" dirty="0" smtClean="0">
                  <a:solidFill>
                    <a:srgbClr val="FFFFFF"/>
                  </a:solidFill>
                </a:rPr>
                <a:t>技术研究</a:t>
              </a:r>
              <a:endParaRPr lang="zh-CN" altLang="en-US"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黑产打击：腾讯守护者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反诈骗联盟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137004" y="955676"/>
            <a:ext cx="4810276" cy="1109688"/>
            <a:chOff x="3686768" y="744673"/>
            <a:chExt cx="7116882" cy="1641801"/>
          </a:xfrm>
        </p:grpSpPr>
        <p:grpSp>
          <p:nvGrpSpPr>
            <p:cNvPr id="23" name="组合 22"/>
            <p:cNvGrpSpPr/>
            <p:nvPr/>
          </p:nvGrpSpPr>
          <p:grpSpPr>
            <a:xfrm>
              <a:off x="4133898" y="744673"/>
              <a:ext cx="1074439" cy="720080"/>
              <a:chOff x="4739705" y="684064"/>
              <a:chExt cx="1074439" cy="720080"/>
            </a:xfrm>
          </p:grpSpPr>
          <p:sp>
            <p:nvSpPr>
              <p:cNvPr id="62" name="下箭头 61"/>
              <p:cNvSpPr/>
              <p:nvPr/>
            </p:nvSpPr>
            <p:spPr bwMode="auto">
              <a:xfrm>
                <a:off x="4824637" y="684064"/>
                <a:ext cx="941608" cy="720080"/>
              </a:xfrm>
              <a:prstGeom prst="downArrow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26789" tIns="26789" rIns="26789" bIns="26789" anchor="ctr"/>
              <a:lstStyle>
                <a:lvl1pPr marL="228600"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13716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18288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22860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27432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2921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105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grpSp>
            <p:nvGrpSpPr>
              <p:cNvPr id="63" name="组合 8"/>
              <p:cNvGrpSpPr>
                <a:grpSpLocks/>
              </p:cNvGrpSpPr>
              <p:nvPr/>
            </p:nvGrpSpPr>
            <p:grpSpPr bwMode="auto">
              <a:xfrm>
                <a:off x="4739705" y="828080"/>
                <a:ext cx="1074439" cy="495789"/>
                <a:chOff x="4127104" y="6065912"/>
                <a:chExt cx="2607971" cy="850529"/>
              </a:xfrm>
            </p:grpSpPr>
            <p:sp>
              <p:nvSpPr>
                <p:cNvPr id="64" name="任意多边形 5"/>
                <p:cNvSpPr/>
                <p:nvPr/>
              </p:nvSpPr>
              <p:spPr>
                <a:xfrm rot="1865994" flipH="1">
                  <a:off x="6442789" y="6585366"/>
                  <a:ext cx="191341" cy="318279"/>
                </a:xfrm>
                <a:custGeom>
                  <a:avLst/>
                  <a:gdLst>
                    <a:gd name="connsiteX0" fmla="*/ 192556 w 192556"/>
                    <a:gd name="connsiteY0" fmla="*/ 0 h 319205"/>
                    <a:gd name="connsiteX1" fmla="*/ 0 w 192556"/>
                    <a:gd name="connsiteY1" fmla="*/ 0 h 319205"/>
                    <a:gd name="connsiteX2" fmla="*/ 0 w 192556"/>
                    <a:gd name="connsiteY2" fmla="*/ 319205 h 31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556" h="319205">
                      <a:moveTo>
                        <a:pt x="192556" y="0"/>
                      </a:moveTo>
                      <a:lnTo>
                        <a:pt x="0" y="0"/>
                      </a:lnTo>
                      <a:lnTo>
                        <a:pt x="0" y="3192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10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  <p:sp>
              <p:nvSpPr>
                <p:cNvPr id="65" name="任意多边形 6"/>
                <p:cNvSpPr/>
                <p:nvPr/>
              </p:nvSpPr>
              <p:spPr>
                <a:xfrm rot="19734006">
                  <a:off x="4222022" y="6611713"/>
                  <a:ext cx="183808" cy="304579"/>
                </a:xfrm>
                <a:custGeom>
                  <a:avLst/>
                  <a:gdLst>
                    <a:gd name="connsiteX0" fmla="*/ 183520 w 183520"/>
                    <a:gd name="connsiteY0" fmla="*/ 0 h 304226"/>
                    <a:gd name="connsiteX1" fmla="*/ 0 w 183520"/>
                    <a:gd name="connsiteY1" fmla="*/ 304226 h 304226"/>
                    <a:gd name="connsiteX2" fmla="*/ 0 w 183520"/>
                    <a:gd name="connsiteY2" fmla="*/ 0 h 304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520" h="304226">
                      <a:moveTo>
                        <a:pt x="183520" y="0"/>
                      </a:moveTo>
                      <a:lnTo>
                        <a:pt x="0" y="304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10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127104" y="6065791"/>
                  <a:ext cx="2607971" cy="615480"/>
                </a:xfrm>
                <a:prstGeom prst="rect">
                  <a:avLst/>
                </a:pr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600" b="1" dirty="0">
                      <a:solidFill>
                        <a:srgbClr val="FFFFFF"/>
                      </a:solidFill>
                      <a:sym typeface="Helvetica Light" charset="0"/>
                    </a:rPr>
                    <a:t>70%</a:t>
                  </a:r>
                  <a:endParaRPr lang="zh-CN" altLang="en-US" sz="1600" b="1" dirty="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</p:grpSp>
        </p:grp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3972849" y="1536761"/>
              <a:ext cx="139653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2921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Helvetica Light" charset="0"/>
                </a:rPr>
                <a:t>鹰眼</a:t>
              </a:r>
              <a:r>
                <a:rPr altLang="en-US" sz="1050" b="1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Helvetica Light" charset="0"/>
                </a:rPr>
                <a:t>反电话诈骗系统</a:t>
              </a:r>
              <a:endParaRPr altLang="en-US" sz="1050" b="1" noProof="1">
                <a:solidFill>
                  <a:srgbClr val="FFFFFF"/>
                </a:solidFill>
                <a:latin typeface="微软雅黑" charset="-122"/>
                <a:ea typeface="微软雅黑" charset="-122"/>
                <a:sym typeface="+mn-ea" charset="0"/>
              </a:endParaRPr>
            </a:p>
          </p:txBody>
        </p:sp>
        <p:sp>
          <p:nvSpPr>
            <p:cNvPr id="25" name="矩形 6"/>
            <p:cNvSpPr>
              <a:spLocks noChangeArrowheads="1"/>
            </p:cNvSpPr>
            <p:nvPr/>
          </p:nvSpPr>
          <p:spPr bwMode="auto">
            <a:xfrm>
              <a:off x="3783695" y="1919881"/>
              <a:ext cx="11320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571500" indent="-571500"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13716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18288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22860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27432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marL="171450" indent="-171450" defTabSz="292100" fontAlgn="base">
                <a:spcBef>
                  <a:spcPct val="0"/>
                </a:spcBef>
                <a:spcAft>
                  <a:spcPct val="0"/>
                </a:spcAft>
                <a:buFont typeface="Wingdings" charset="2"/>
                <a:buChar char="l"/>
              </a:pPr>
              <a:r>
                <a:rPr altLang="en-US" sz="600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涉案金额下降</a:t>
              </a:r>
              <a:r>
                <a:rPr altLang="zh-CN" sz="600" noProof="1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70%</a:t>
              </a:r>
              <a:r>
                <a:rPr altLang="en-US" sz="600" noProof="1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以上</a:t>
              </a:r>
              <a:endParaRPr altLang="zh-CN" sz="600" noProof="1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  <a:p>
              <a:pPr marL="171450" indent="-171450" defTabSz="292100" fontAlgn="base">
                <a:spcBef>
                  <a:spcPct val="0"/>
                </a:spcBef>
                <a:spcAft>
                  <a:spcPct val="0"/>
                </a:spcAft>
                <a:buFont typeface="Wingdings" charset="2"/>
                <a:buChar char="l"/>
              </a:pPr>
              <a:r>
                <a:rPr lang="zh-CN" altLang="en-US" sz="600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全国部署地</a:t>
              </a:r>
              <a:r>
                <a:rPr lang="en-US" altLang="zh-CN" sz="600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20+</a:t>
              </a:r>
            </a:p>
            <a:p>
              <a:pPr marL="171450" indent="-171450" defTabSz="292100" fontAlgn="base">
                <a:spcBef>
                  <a:spcPct val="0"/>
                </a:spcBef>
                <a:spcAft>
                  <a:spcPct val="0"/>
                </a:spcAft>
                <a:buFont typeface="Wingdings" charset="2"/>
                <a:buChar char="l"/>
              </a:pPr>
              <a:r>
                <a:rPr lang="zh-CN" altLang="en-US" sz="600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联通集团部署</a:t>
              </a:r>
              <a:endParaRPr lang="zh-CN" altLang="en-US" sz="600" dirty="0">
                <a:solidFill>
                  <a:srgbClr val="FFFFFF"/>
                </a:solidFill>
                <a:ea typeface="宋体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753028" y="744673"/>
              <a:ext cx="1074438" cy="720080"/>
              <a:chOff x="6768852" y="684064"/>
              <a:chExt cx="1074438" cy="720080"/>
            </a:xfrm>
          </p:grpSpPr>
          <p:sp>
            <p:nvSpPr>
              <p:cNvPr id="57" name="下箭头 56"/>
              <p:cNvSpPr/>
              <p:nvPr/>
            </p:nvSpPr>
            <p:spPr bwMode="auto">
              <a:xfrm>
                <a:off x="6853783" y="684064"/>
                <a:ext cx="941608" cy="720080"/>
              </a:xfrm>
              <a:prstGeom prst="downArrow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26789" tIns="26789" rIns="26789" bIns="26789" anchor="ctr"/>
              <a:lstStyle>
                <a:lvl1pPr marL="228600"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13716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18288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22860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27432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2921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105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grpSp>
            <p:nvGrpSpPr>
              <p:cNvPr id="58" name="组合 26"/>
              <p:cNvGrpSpPr>
                <a:grpSpLocks/>
              </p:cNvGrpSpPr>
              <p:nvPr/>
            </p:nvGrpSpPr>
            <p:grpSpPr bwMode="auto">
              <a:xfrm>
                <a:off x="6768852" y="828080"/>
                <a:ext cx="1074438" cy="495789"/>
                <a:chOff x="4127104" y="6065912"/>
                <a:chExt cx="2607971" cy="850529"/>
              </a:xfrm>
            </p:grpSpPr>
            <p:sp>
              <p:nvSpPr>
                <p:cNvPr id="59" name="任意多边形 27"/>
                <p:cNvSpPr/>
                <p:nvPr/>
              </p:nvSpPr>
              <p:spPr>
                <a:xfrm rot="1865994" flipH="1">
                  <a:off x="6442789" y="6585366"/>
                  <a:ext cx="191342" cy="318279"/>
                </a:xfrm>
                <a:custGeom>
                  <a:avLst/>
                  <a:gdLst>
                    <a:gd name="connsiteX0" fmla="*/ 192556 w 192556"/>
                    <a:gd name="connsiteY0" fmla="*/ 0 h 319205"/>
                    <a:gd name="connsiteX1" fmla="*/ 0 w 192556"/>
                    <a:gd name="connsiteY1" fmla="*/ 0 h 319205"/>
                    <a:gd name="connsiteX2" fmla="*/ 0 w 192556"/>
                    <a:gd name="connsiteY2" fmla="*/ 319205 h 31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556" h="319205">
                      <a:moveTo>
                        <a:pt x="192556" y="0"/>
                      </a:moveTo>
                      <a:lnTo>
                        <a:pt x="0" y="0"/>
                      </a:lnTo>
                      <a:lnTo>
                        <a:pt x="0" y="3192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10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  <p:sp>
              <p:nvSpPr>
                <p:cNvPr id="60" name="任意多边形 28"/>
                <p:cNvSpPr/>
                <p:nvPr/>
              </p:nvSpPr>
              <p:spPr>
                <a:xfrm rot="19734006">
                  <a:off x="4222021" y="6611713"/>
                  <a:ext cx="183809" cy="304579"/>
                </a:xfrm>
                <a:custGeom>
                  <a:avLst/>
                  <a:gdLst>
                    <a:gd name="connsiteX0" fmla="*/ 183520 w 183520"/>
                    <a:gd name="connsiteY0" fmla="*/ 0 h 304226"/>
                    <a:gd name="connsiteX1" fmla="*/ 0 w 183520"/>
                    <a:gd name="connsiteY1" fmla="*/ 304226 h 304226"/>
                    <a:gd name="connsiteX2" fmla="*/ 0 w 183520"/>
                    <a:gd name="connsiteY2" fmla="*/ 0 h 304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520" h="304226">
                      <a:moveTo>
                        <a:pt x="183520" y="0"/>
                      </a:moveTo>
                      <a:lnTo>
                        <a:pt x="0" y="304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10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127104" y="6065791"/>
                  <a:ext cx="2607971" cy="615480"/>
                </a:xfrm>
                <a:prstGeom prst="rect">
                  <a:avLst/>
                </a:pr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600" b="1" dirty="0">
                      <a:solidFill>
                        <a:srgbClr val="FFFFFF"/>
                      </a:solidFill>
                      <a:sym typeface="Helvetica Light" charset="0"/>
                    </a:rPr>
                    <a:t>74%</a:t>
                  </a:r>
                  <a:endParaRPr lang="zh-CN" altLang="en-US" sz="1600" b="1" dirty="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591979" y="1536761"/>
              <a:ext cx="13965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921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Helvetica Light" charset="0"/>
                </a:rPr>
                <a:t>麒麟</a:t>
              </a:r>
              <a:r>
                <a:rPr altLang="en-US" sz="1050" b="1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Helvetica Light" charset="0"/>
                </a:rPr>
                <a:t>伪基站打击系统</a:t>
              </a:r>
              <a:endParaRPr altLang="en-US" sz="1050" b="1" noProof="1">
                <a:solidFill>
                  <a:srgbClr val="FFFFFF"/>
                </a:solidFill>
                <a:latin typeface="微软雅黑" charset="-122"/>
                <a:ea typeface="微软雅黑" charset="-122"/>
                <a:sym typeface="+mn-ea" charset="0"/>
              </a:endParaRPr>
            </a:p>
          </p:txBody>
        </p:sp>
        <p:sp>
          <p:nvSpPr>
            <p:cNvPr id="28" name="矩形 6"/>
            <p:cNvSpPr>
              <a:spLocks noChangeArrowheads="1"/>
            </p:cNvSpPr>
            <p:nvPr/>
          </p:nvSpPr>
          <p:spPr bwMode="auto">
            <a:xfrm>
              <a:off x="6227466" y="1919881"/>
              <a:ext cx="21255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71500" indent="-571500"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13716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18288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22860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27432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marL="171450" indent="-171450" defTabSz="292100" fontAlgn="base">
                <a:spcBef>
                  <a:spcPct val="0"/>
                </a:spcBef>
                <a:spcAft>
                  <a:spcPct val="0"/>
                </a:spcAft>
                <a:buFont typeface="Wingdings" charset="2"/>
                <a:buChar char="l"/>
              </a:pPr>
              <a:r>
                <a:rPr altLang="en-US" sz="600" noProof="1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深圳地区伪基站数量下降</a:t>
              </a:r>
              <a:r>
                <a:rPr altLang="zh-CN" sz="600" noProof="1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74</a:t>
              </a:r>
              <a:r>
                <a:rPr altLang="zh-CN" sz="600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%</a:t>
              </a:r>
              <a:r>
                <a:rPr lang="zh-CN" altLang="en-US" sz="600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，基本灭绝</a:t>
              </a:r>
              <a:endParaRPr lang="en-US" altLang="zh-CN" sz="600" noProof="1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  <a:p>
              <a:pPr marL="171450" indent="-171450" defTabSz="292100" fontAlgn="base">
                <a:spcBef>
                  <a:spcPct val="0"/>
                </a:spcBef>
                <a:spcAft>
                  <a:spcPct val="0"/>
                </a:spcAft>
                <a:buFont typeface="Wingdings" charset="2"/>
                <a:buChar char="l"/>
              </a:pPr>
              <a:r>
                <a:rPr lang="zh-CN" altLang="en-US" sz="600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全国部署</a:t>
              </a:r>
              <a:endParaRPr lang="zh-CN" altLang="en-US" sz="600" noProof="1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29" name="直接连接符 41"/>
            <p:cNvCxnSpPr/>
            <p:nvPr/>
          </p:nvCxnSpPr>
          <p:spPr>
            <a:xfrm>
              <a:off x="3686768" y="1899288"/>
              <a:ext cx="1968699" cy="8941"/>
            </a:xfrm>
            <a:prstGeom prst="line">
              <a:avLst/>
            </a:prstGeom>
            <a:ln w="25400">
              <a:gradFill>
                <a:gsLst>
                  <a:gs pos="0">
                    <a:srgbClr val="FDFDFD">
                      <a:alpha val="0"/>
                    </a:srgbClr>
                  </a:gs>
                  <a:gs pos="50000">
                    <a:srgbClr val="FDFDFD"/>
                  </a:gs>
                  <a:gs pos="100000">
                    <a:srgbClr val="FDFD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>
              <a:off x="6305898" y="1899288"/>
              <a:ext cx="1968699" cy="8941"/>
            </a:xfrm>
            <a:prstGeom prst="line">
              <a:avLst/>
            </a:prstGeom>
            <a:ln w="25400">
              <a:gradFill>
                <a:gsLst>
                  <a:gs pos="0">
                    <a:srgbClr val="FDFDFD">
                      <a:alpha val="0"/>
                    </a:srgbClr>
                  </a:gs>
                  <a:gs pos="50000">
                    <a:srgbClr val="FDFDFD"/>
                  </a:gs>
                  <a:gs pos="100000">
                    <a:srgbClr val="FDFD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9282391" y="745356"/>
              <a:ext cx="1073818" cy="722355"/>
              <a:chOff x="8713068" y="684747"/>
              <a:chExt cx="1073818" cy="722355"/>
            </a:xfrm>
          </p:grpSpPr>
          <p:sp>
            <p:nvSpPr>
              <p:cNvPr id="52" name="下箭头 51"/>
              <p:cNvSpPr/>
              <p:nvPr/>
            </p:nvSpPr>
            <p:spPr bwMode="auto">
              <a:xfrm>
                <a:off x="8798000" y="684747"/>
                <a:ext cx="940988" cy="722355"/>
              </a:xfrm>
              <a:prstGeom prst="downArrow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26789" tIns="26789" rIns="26789" bIns="26789" anchor="ctr"/>
              <a:lstStyle>
                <a:lvl1pPr marL="228600"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13716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18288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22860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2743200" indent="914400" defTabSz="5842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6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2921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105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grpSp>
            <p:nvGrpSpPr>
              <p:cNvPr id="53" name="组合 32"/>
              <p:cNvGrpSpPr>
                <a:grpSpLocks/>
              </p:cNvGrpSpPr>
              <p:nvPr/>
            </p:nvGrpSpPr>
            <p:grpSpPr bwMode="auto">
              <a:xfrm>
                <a:off x="8713068" y="828080"/>
                <a:ext cx="1073818" cy="495789"/>
                <a:chOff x="4127104" y="6065912"/>
                <a:chExt cx="2607971" cy="850529"/>
              </a:xfrm>
            </p:grpSpPr>
            <p:sp>
              <p:nvSpPr>
                <p:cNvPr id="54" name="任意多边形 33"/>
                <p:cNvSpPr/>
                <p:nvPr/>
              </p:nvSpPr>
              <p:spPr>
                <a:xfrm rot="1865994" flipH="1">
                  <a:off x="6442620" y="6585366"/>
                  <a:ext cx="191452" cy="318279"/>
                </a:xfrm>
                <a:custGeom>
                  <a:avLst/>
                  <a:gdLst>
                    <a:gd name="connsiteX0" fmla="*/ 192556 w 192556"/>
                    <a:gd name="connsiteY0" fmla="*/ 0 h 319205"/>
                    <a:gd name="connsiteX1" fmla="*/ 0 w 192556"/>
                    <a:gd name="connsiteY1" fmla="*/ 0 h 319205"/>
                    <a:gd name="connsiteX2" fmla="*/ 0 w 192556"/>
                    <a:gd name="connsiteY2" fmla="*/ 319205 h 31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556" h="319205">
                      <a:moveTo>
                        <a:pt x="192556" y="0"/>
                      </a:moveTo>
                      <a:lnTo>
                        <a:pt x="0" y="0"/>
                      </a:lnTo>
                      <a:lnTo>
                        <a:pt x="0" y="3192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10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  <p:sp>
              <p:nvSpPr>
                <p:cNvPr id="55" name="任意多边形 34"/>
                <p:cNvSpPr/>
                <p:nvPr/>
              </p:nvSpPr>
              <p:spPr>
                <a:xfrm rot="19734006">
                  <a:off x="4222076" y="6611713"/>
                  <a:ext cx="183915" cy="304579"/>
                </a:xfrm>
                <a:custGeom>
                  <a:avLst/>
                  <a:gdLst>
                    <a:gd name="connsiteX0" fmla="*/ 183520 w 183520"/>
                    <a:gd name="connsiteY0" fmla="*/ 0 h 304226"/>
                    <a:gd name="connsiteX1" fmla="*/ 0 w 183520"/>
                    <a:gd name="connsiteY1" fmla="*/ 304226 h 304226"/>
                    <a:gd name="connsiteX2" fmla="*/ 0 w 183520"/>
                    <a:gd name="connsiteY2" fmla="*/ 0 h 304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520" h="304226">
                      <a:moveTo>
                        <a:pt x="183520" y="0"/>
                      </a:moveTo>
                      <a:lnTo>
                        <a:pt x="0" y="304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10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127104" y="6065791"/>
                  <a:ext cx="2607971" cy="615480"/>
                </a:xfrm>
                <a:prstGeom prst="rect">
                  <a:avLst/>
                </a:prstGeom>
                <a:gradFill>
                  <a:gsLst>
                    <a:gs pos="0">
                      <a:srgbClr val="737DDC"/>
                    </a:gs>
                    <a:gs pos="34000">
                      <a:srgbClr val="4C56BA"/>
                    </a:gs>
                    <a:gs pos="100000">
                      <a:srgbClr val="1F2A86"/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292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600" b="1" dirty="0">
                      <a:solidFill>
                        <a:srgbClr val="FFFFFF"/>
                      </a:solidFill>
                      <a:sym typeface="Helvetica Light" charset="0"/>
                    </a:rPr>
                    <a:t>7</a:t>
                  </a:r>
                  <a:r>
                    <a:rPr lang="en-US" altLang="zh-CN" sz="1600" b="1" dirty="0" smtClean="0">
                      <a:solidFill>
                        <a:srgbClr val="FFFFFF"/>
                      </a:solidFill>
                      <a:sym typeface="Helvetica Light" charset="0"/>
                    </a:rPr>
                    <a:t>0%</a:t>
                  </a:r>
                  <a:endParaRPr lang="zh-CN" altLang="en-US" sz="1600" b="1" dirty="0">
                    <a:solidFill>
                      <a:srgbClr val="FFFFFF"/>
                    </a:solidFill>
                    <a:sym typeface="Helvetica Light" charset="0"/>
                  </a:endParaRPr>
                </a:p>
              </p:txBody>
            </p:sp>
          </p:grpSp>
        </p:grpSp>
        <p:sp>
          <p:nvSpPr>
            <p:cNvPr id="32" name="矩形 31"/>
            <p:cNvSpPr/>
            <p:nvPr/>
          </p:nvSpPr>
          <p:spPr>
            <a:xfrm>
              <a:off x="8803638" y="1611764"/>
              <a:ext cx="13965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921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noProof="1" smtClean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+mn-ea" charset="0"/>
                </a:rPr>
                <a:t>神荼网址反诈骗系统</a:t>
              </a:r>
              <a:endParaRPr altLang="en-US" sz="1050" b="1" noProof="1">
                <a:solidFill>
                  <a:srgbClr val="FFFFFF"/>
                </a:solidFill>
                <a:latin typeface="微软雅黑" charset="-122"/>
                <a:ea typeface="微软雅黑" charset="-122"/>
                <a:sym typeface="+mn-ea" charset="0"/>
              </a:endParaRPr>
            </a:p>
          </p:txBody>
        </p:sp>
        <p:sp>
          <p:nvSpPr>
            <p:cNvPr id="50" name="矩形 6"/>
            <p:cNvSpPr>
              <a:spLocks noChangeArrowheads="1"/>
            </p:cNvSpPr>
            <p:nvPr/>
          </p:nvSpPr>
          <p:spPr bwMode="auto">
            <a:xfrm>
              <a:off x="8790814" y="2113258"/>
              <a:ext cx="1902553" cy="27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571500" indent="-571500"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13716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18288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22860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2743200" indent="9144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marL="171450" indent="-171450" defTabSz="292100" fontAlgn="base">
                <a:spcBef>
                  <a:spcPct val="0"/>
                </a:spcBef>
                <a:spcAft>
                  <a:spcPct val="0"/>
                </a:spcAft>
                <a:buFont typeface="Wingdings" charset="2"/>
                <a:buChar char="l"/>
              </a:pPr>
              <a:r>
                <a:rPr lang="zh-CN" altLang="en-US" sz="60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部署地报案数下降</a:t>
              </a:r>
              <a:r>
                <a:rPr lang="en-US" altLang="zh-CN" sz="60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70%</a:t>
              </a:r>
              <a:r>
                <a:rPr lang="zh-CN" altLang="en-US" sz="60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以上</a:t>
              </a:r>
              <a:endParaRPr lang="zh-CN" altLang="en-US" sz="600" dirty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51" name="直接连接符 43"/>
            <p:cNvCxnSpPr/>
            <p:nvPr/>
          </p:nvCxnSpPr>
          <p:spPr>
            <a:xfrm>
              <a:off x="8834951" y="1974291"/>
              <a:ext cx="1968699" cy="8941"/>
            </a:xfrm>
            <a:prstGeom prst="line">
              <a:avLst/>
            </a:prstGeom>
            <a:ln w="25400">
              <a:gradFill>
                <a:gsLst>
                  <a:gs pos="0">
                    <a:srgbClr val="FDFDFD">
                      <a:alpha val="0"/>
                    </a:srgbClr>
                  </a:gs>
                  <a:gs pos="50000">
                    <a:srgbClr val="FDFDFD"/>
                  </a:gs>
                  <a:gs pos="100000">
                    <a:srgbClr val="FDFD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90105" y="575766"/>
            <a:ext cx="3800054" cy="2161531"/>
          </a:xfrm>
          <a:prstGeom prst="rect">
            <a:avLst/>
          </a:prstGeom>
          <a:gradFill>
            <a:gsLst>
              <a:gs pos="0">
                <a:srgbClr val="737DDC"/>
              </a:gs>
              <a:gs pos="34000">
                <a:srgbClr val="4C56BA"/>
              </a:gs>
              <a:gs pos="100000">
                <a:srgbClr val="1F2A8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48372" y="612056"/>
            <a:ext cx="5112568" cy="204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通过制定标准化通知协议，建立站长和安全厂商的联系</a:t>
            </a:r>
            <a:r>
              <a:rPr lang="zh-CN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推出站长服务平台，更好地推送网站漏洞、被利用的链接，更好地降低安全问题对用户和站点带来的</a:t>
            </a:r>
            <a:r>
              <a:rPr lang="zh-CN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走进站长，在全国主流城市面向站长开展“吐槽大会”，倾听站长的声音，共建服务标准</a:t>
            </a:r>
            <a:endParaRPr lang="zh-CN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95" y="709937"/>
            <a:ext cx="2989565" cy="19442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站长合作：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Notice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协议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主动沟通 </a:t>
            </a:r>
          </a:p>
        </p:txBody>
      </p:sp>
    </p:spTree>
    <p:extLst>
      <p:ext uri="{BB962C8B-B14F-4D97-AF65-F5344CB8AC3E}">
        <p14:creationId xmlns:p14="http://schemas.microsoft.com/office/powerpoint/2010/main" val="42013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8892" y="801318"/>
            <a:ext cx="5328592" cy="1538930"/>
          </a:xfrm>
          <a:prstGeom prst="rect">
            <a:avLst/>
          </a:prstGeom>
          <a:gradFill>
            <a:gsLst>
              <a:gs pos="0">
                <a:srgbClr val="737DDC"/>
              </a:gs>
              <a:gs pos="34000">
                <a:srgbClr val="4C56BA"/>
              </a:gs>
              <a:gs pos="100000">
                <a:srgbClr val="1F2A8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52428" y="896235"/>
            <a:ext cx="417646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讯系所有产品内网址安全提示，覆盖</a:t>
            </a: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互联网用户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en-US" sz="16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上百家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合作伙伴网址安全能力输出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全网每天阻断用户访问欺诈网址</a:t>
            </a:r>
            <a:r>
              <a:rPr lang="en-US" altLang="zh-CN" sz="16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&gt;3</a:t>
            </a:r>
            <a:r>
              <a:rPr lang="zh-CN" altLang="en-US" sz="16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16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覆盖率</a:t>
            </a:r>
            <a:r>
              <a:rPr lang="en-US" altLang="zh-CN" sz="16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en-US" altLang="zh-CN" sz="1600" b="1" dirty="0">
              <a:solidFill>
                <a:srgbClr val="F07E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896235"/>
            <a:ext cx="5175501" cy="13728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拦截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保护用户</a:t>
            </a:r>
          </a:p>
        </p:txBody>
      </p:sp>
    </p:spTree>
    <p:extLst>
      <p:ext uri="{BB962C8B-B14F-4D97-AF65-F5344CB8AC3E}">
        <p14:creationId xmlns:p14="http://schemas.microsoft.com/office/powerpoint/2010/main" val="13422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7560940" y="801318"/>
            <a:ext cx="2728409" cy="1538930"/>
          </a:xfrm>
          <a:prstGeom prst="rect">
            <a:avLst/>
          </a:prstGeom>
          <a:gradFill>
            <a:gsLst>
              <a:gs pos="0">
                <a:srgbClr val="737DDC"/>
              </a:gs>
              <a:gs pos="34000">
                <a:srgbClr val="4C56BA"/>
              </a:gs>
              <a:gs pos="100000">
                <a:srgbClr val="1F2A8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377616" y="540048"/>
            <a:ext cx="259228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r>
              <a:rPr lang="zh-CN" altLang="zh-CN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腾讯反诈产品神荼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助力</a:t>
            </a: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违法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互联网销售类网站识别</a:t>
            </a: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上拦截；线下团伙线索</a:t>
            </a: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r>
              <a:rPr lang="zh-CN" altLang="zh-CN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民生的虚假药品、食品</a:t>
            </a: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保健品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、非法制品等的违法</a:t>
            </a: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00708" y="2148487"/>
            <a:ext cx="37702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壮阳药</a:t>
            </a:r>
          </a:p>
        </p:txBody>
      </p:sp>
      <p:sp>
        <p:nvSpPr>
          <p:cNvPr id="31" name="矩形 30"/>
          <p:cNvSpPr/>
          <p:nvPr/>
        </p:nvSpPr>
        <p:spPr>
          <a:xfrm>
            <a:off x="8277365" y="2148487"/>
            <a:ext cx="29367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货</a:t>
            </a:r>
          </a:p>
        </p:txBody>
      </p:sp>
      <p:sp>
        <p:nvSpPr>
          <p:cNvPr id="32" name="矩形 31"/>
          <p:cNvSpPr/>
          <p:nvPr/>
        </p:nvSpPr>
        <p:spPr>
          <a:xfrm>
            <a:off x="8570665" y="2148487"/>
            <a:ext cx="5052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虚假风湿药</a:t>
            </a:r>
          </a:p>
        </p:txBody>
      </p:sp>
      <p:sp>
        <p:nvSpPr>
          <p:cNvPr id="33" name="矩形 32"/>
          <p:cNvSpPr/>
          <p:nvPr/>
        </p:nvSpPr>
        <p:spPr>
          <a:xfrm>
            <a:off x="9075562" y="2148487"/>
            <a:ext cx="37702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瘦脸针</a:t>
            </a:r>
          </a:p>
        </p:txBody>
      </p:sp>
      <p:sp>
        <p:nvSpPr>
          <p:cNvPr id="34" name="矩形 33"/>
          <p:cNvSpPr/>
          <p:nvPr/>
        </p:nvSpPr>
        <p:spPr>
          <a:xfrm>
            <a:off x="9452218" y="2148488"/>
            <a:ext cx="56938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假冒特供产品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7796744" y="2157139"/>
            <a:ext cx="230443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cxnSp>
        <p:nvCxnSpPr>
          <p:cNvPr id="36" name="直接连接符 35"/>
          <p:cNvCxnSpPr/>
          <p:nvPr/>
        </p:nvCxnSpPr>
        <p:spPr>
          <a:xfrm>
            <a:off x="7796744" y="1946355"/>
            <a:ext cx="230443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cxnSp>
        <p:nvCxnSpPr>
          <p:cNvPr id="37" name="直接连接符 36"/>
          <p:cNvCxnSpPr/>
          <p:nvPr/>
        </p:nvCxnSpPr>
        <p:spPr>
          <a:xfrm>
            <a:off x="7796744" y="1735571"/>
            <a:ext cx="230443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cxnSp>
        <p:nvCxnSpPr>
          <p:cNvPr id="38" name="直接连接符 37"/>
          <p:cNvCxnSpPr/>
          <p:nvPr/>
        </p:nvCxnSpPr>
        <p:spPr>
          <a:xfrm>
            <a:off x="7796744" y="1524788"/>
            <a:ext cx="230443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cxnSp>
        <p:nvCxnSpPr>
          <p:cNvPr id="39" name="直接连接符 38"/>
          <p:cNvCxnSpPr/>
          <p:nvPr/>
        </p:nvCxnSpPr>
        <p:spPr>
          <a:xfrm>
            <a:off x="7796744" y="1314005"/>
            <a:ext cx="230443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cxnSp>
        <p:nvCxnSpPr>
          <p:cNvPr id="40" name="直接连接符 39"/>
          <p:cNvCxnSpPr/>
          <p:nvPr/>
        </p:nvCxnSpPr>
        <p:spPr>
          <a:xfrm>
            <a:off x="7796744" y="1103221"/>
            <a:ext cx="230443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7721856" y="2094627"/>
            <a:ext cx="12577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86241" y="1884149"/>
            <a:ext cx="161389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kumimoji="0" lang="zh-CN" altLang="en-US" sz="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68435" y="1463193"/>
            <a:ext cx="17919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endParaRPr kumimoji="0" lang="zh-CN" altLang="en-US" sz="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68435" y="1252716"/>
            <a:ext cx="17919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endParaRPr kumimoji="0" lang="zh-CN" altLang="en-US" sz="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68435" y="1042236"/>
            <a:ext cx="17919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endParaRPr kumimoji="0" lang="zh-CN" altLang="en-US" sz="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68435" y="1673671"/>
            <a:ext cx="17919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kumimoji="0" lang="zh-CN" altLang="en-US" sz="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64769" y="1314004"/>
            <a:ext cx="82650" cy="843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94683" y="1524788"/>
            <a:ext cx="82650" cy="63235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89095" y="2054744"/>
            <a:ext cx="82650" cy="10239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225384" y="2008561"/>
            <a:ext cx="82650" cy="1485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93922" y="1946355"/>
            <a:ext cx="82650" cy="21078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68554" y="801318"/>
            <a:ext cx="13131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虚假销售发现情况（天）</a:t>
            </a:r>
          </a:p>
        </p:txBody>
      </p:sp>
      <p:sp>
        <p:nvSpPr>
          <p:cNvPr id="29" name="矩形 28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开放合作：国家食品药品监督管理总局</a:t>
            </a:r>
          </a:p>
        </p:txBody>
      </p:sp>
    </p:spTree>
    <p:extLst>
      <p:ext uri="{BB962C8B-B14F-4D97-AF65-F5344CB8AC3E}">
        <p14:creationId xmlns:p14="http://schemas.microsoft.com/office/powerpoint/2010/main" val="31940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zh-CN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微软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Azure</a:t>
            </a:r>
            <a:r>
              <a:rPr lang="zh-CN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云下</a:t>
            </a:r>
            <a:r>
              <a:rPr lang="zh-CN" altLang="zh-CN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 chinacloudsites.cn</a:t>
            </a:r>
            <a:r>
              <a:rPr lang="zh-CN" altLang="zh-CN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在微信里被拦截</a:t>
            </a:r>
            <a:endParaRPr lang="zh-CN" altLang="zh-CN" sz="2000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0450" y="908441"/>
            <a:ext cx="3429229" cy="133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1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短时间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内</a:t>
            </a:r>
            <a:endParaRPr lang="en-US" altLang="zh-CN" sz="11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07E00"/>
                </a:solidFill>
                <a:latin typeface="微软雅黑"/>
                <a:ea typeface="微软雅黑"/>
                <a:cs typeface="微软雅黑"/>
              </a:rPr>
              <a:t>834</a:t>
            </a:r>
            <a:r>
              <a:rPr lang="zh-CN" altLang="zh-CN" sz="11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个子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站</a:t>
            </a:r>
            <a:endParaRPr lang="en-US" altLang="zh-CN" sz="11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zh-CN" altLang="zh-CN" sz="11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微信虚假红包诱导用户</a:t>
            </a:r>
            <a:r>
              <a:rPr lang="zh-CN" altLang="zh-CN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分享</a:t>
            </a:r>
            <a:endParaRPr lang="en-US" altLang="zh-CN" sz="11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传播量达到</a:t>
            </a:r>
            <a:r>
              <a:rPr lang="zh-CN" altLang="zh-CN" sz="2000" b="1" dirty="0" smtClean="0">
                <a:solidFill>
                  <a:srgbClr val="F07E00"/>
                </a:solidFill>
                <a:latin typeface="微软雅黑"/>
                <a:ea typeface="微软雅黑"/>
                <a:cs typeface="微软雅黑"/>
              </a:rPr>
              <a:t>百万级</a:t>
            </a:r>
            <a:endParaRPr lang="zh-CN" altLang="zh-CN" sz="1100" b="1" dirty="0">
              <a:solidFill>
                <a:srgbClr val="F07E00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6264796" y="756072"/>
            <a:ext cx="4046308" cy="1637412"/>
            <a:chOff x="-2544844" y="1133474"/>
            <a:chExt cx="11290302" cy="4568826"/>
          </a:xfrm>
        </p:grpSpPr>
        <p:pic>
          <p:nvPicPr>
            <p:cNvPr id="10" name="图片 9" descr="拦截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44844" y="1133474"/>
              <a:ext cx="2677219" cy="4568826"/>
            </a:xfrm>
            <a:prstGeom prst="rect">
              <a:avLst/>
            </a:prstGeom>
          </p:spPr>
        </p:pic>
        <p:pic>
          <p:nvPicPr>
            <p:cNvPr id="11" name="图片 10" descr="素材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819" y="1133476"/>
              <a:ext cx="2430142" cy="4568824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3094" y="1133476"/>
              <a:ext cx="2059331" cy="45688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" name="图片 12"/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0197" y="1133474"/>
              <a:ext cx="1795261" cy="456882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59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416924" y="612056"/>
            <a:ext cx="3384426" cy="1906355"/>
          </a:xfrm>
          <a:prstGeom prst="rect">
            <a:avLst/>
          </a:prstGeom>
          <a:gradFill>
            <a:gsLst>
              <a:gs pos="0">
                <a:srgbClr val="737DDC"/>
              </a:gs>
              <a:gs pos="34000">
                <a:srgbClr val="4C56BA"/>
              </a:gs>
              <a:gs pos="100000">
                <a:srgbClr val="1F2A8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90235" y="817827"/>
            <a:ext cx="3866625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神荼合作</a:t>
            </a:r>
            <a:r>
              <a:rPr lang="zh-CN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</a:t>
            </a:r>
            <a:r>
              <a:rPr lang="zh-CN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发现相关违法销售网站</a:t>
            </a:r>
            <a:r>
              <a:rPr lang="en-US" altLang="zh-CN" sz="14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上拦截用户访问</a:t>
            </a:r>
            <a:r>
              <a:rPr lang="en-US" altLang="zh-CN" sz="14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sz="1400" b="1" dirty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多万</a:t>
            </a: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zh-CN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执法部门破获虚假销售案件多</a:t>
            </a: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endParaRPr lang="en-US" altLang="zh-CN" sz="105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打掉价值</a:t>
            </a:r>
            <a:r>
              <a:rPr lang="en-US" altLang="zh-CN" sz="14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zh-CN" sz="1400" b="1" dirty="0" smtClean="0">
                <a:solidFill>
                  <a:srgbClr val="F07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多万</a:t>
            </a: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的虚假药品</a:t>
            </a:r>
            <a:r>
              <a:rPr lang="zh-CN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、保健品、</a:t>
            </a:r>
            <a:r>
              <a:rPr lang="zh-CN" altLang="zh-CN" sz="10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假货</a:t>
            </a:r>
            <a:endParaRPr lang="zh-CN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5421" y="684065"/>
            <a:ext cx="2806775" cy="172819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开放合作：国家食品药品监督管理总局</a:t>
            </a:r>
          </a:p>
        </p:txBody>
      </p:sp>
    </p:spTree>
    <p:extLst>
      <p:ext uri="{BB962C8B-B14F-4D97-AF65-F5344CB8AC3E}">
        <p14:creationId xmlns:p14="http://schemas.microsoft.com/office/powerpoint/2010/main" val="5195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400554" y="575766"/>
            <a:ext cx="4010484" cy="2161531"/>
          </a:xfrm>
          <a:prstGeom prst="rect">
            <a:avLst/>
          </a:prstGeom>
          <a:gradFill>
            <a:gsLst>
              <a:gs pos="0">
                <a:srgbClr val="737DDC"/>
              </a:gs>
              <a:gs pos="34000">
                <a:srgbClr val="4C56BA"/>
              </a:gs>
              <a:gs pos="100000">
                <a:srgbClr val="1F2A8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92388" y="728718"/>
            <a:ext cx="4619370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基于腾讯多年积累的黑产数据，通过黑产分析和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创新在金融反欺诈方面推出四大产品族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金融反薅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羊毛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移动金融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</a:p>
        </p:txBody>
      </p:sp>
      <p:grpSp>
        <p:nvGrpSpPr>
          <p:cNvPr id="5" name="组 1"/>
          <p:cNvGrpSpPr/>
          <p:nvPr/>
        </p:nvGrpSpPr>
        <p:grpSpPr>
          <a:xfrm>
            <a:off x="7633239" y="612056"/>
            <a:ext cx="3836776" cy="2120885"/>
            <a:chOff x="4995516" y="2060425"/>
            <a:chExt cx="8252968" cy="5036590"/>
          </a:xfrm>
        </p:grpSpPr>
        <p:grpSp>
          <p:nvGrpSpPr>
            <p:cNvPr id="6" name="组合 37"/>
            <p:cNvGrpSpPr/>
            <p:nvPr/>
          </p:nvGrpSpPr>
          <p:grpSpPr>
            <a:xfrm>
              <a:off x="4995516" y="2697964"/>
              <a:ext cx="8252968" cy="3021572"/>
              <a:chOff x="1930079" y="3713450"/>
              <a:chExt cx="8252968" cy="3021572"/>
            </a:xfrm>
          </p:grpSpPr>
          <p:sp>
            <p:nvSpPr>
              <p:cNvPr id="10" name="文本框 21"/>
              <p:cNvSpPr txBox="1"/>
              <p:nvPr/>
            </p:nvSpPr>
            <p:spPr>
              <a:xfrm>
                <a:off x="5418767" y="4645725"/>
                <a:ext cx="648222" cy="1622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</a:t>
                </a:r>
                <a:endPara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同步</a:t>
                </a: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53"/>
              <p:cNvSpPr txBox="1"/>
              <p:nvPr/>
            </p:nvSpPr>
            <p:spPr>
              <a:xfrm>
                <a:off x="1930079" y="5665221"/>
                <a:ext cx="1694448" cy="526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卡激活启用</a:t>
                </a:r>
                <a:endParaRPr kumimoji="0" lang="zh-CN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62341" y="4965720"/>
                <a:ext cx="907691" cy="699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4" name="肘形连接符 13"/>
              <p:cNvCxnSpPr/>
              <p:nvPr/>
            </p:nvCxnSpPr>
            <p:spPr bwMode="auto">
              <a:xfrm>
                <a:off x="3242548" y="5699809"/>
                <a:ext cx="2500330" cy="288393"/>
              </a:xfrm>
              <a:prstGeom prst="bentConnector3">
                <a:avLst>
                  <a:gd name="adj1" fmla="val 803"/>
                </a:avLst>
              </a:prstGeom>
              <a:noFill/>
              <a:ln w="9525">
                <a:solidFill>
                  <a:schemeClr val="bg1"/>
                </a:solidFill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5" name="TextBox 49"/>
              <p:cNvSpPr txBox="1"/>
              <p:nvPr/>
            </p:nvSpPr>
            <p:spPr>
              <a:xfrm>
                <a:off x="3910922" y="5515878"/>
                <a:ext cx="1163584" cy="397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登录使用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51"/>
              <p:cNvSpPr txBox="1"/>
              <p:nvPr/>
            </p:nvSpPr>
            <p:spPr>
              <a:xfrm>
                <a:off x="5951053" y="4782863"/>
                <a:ext cx="1392770" cy="43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IDs</a:t>
                </a:r>
                <a:r>
                  <a:rPr lang="zh-CN" altLang="en-US" sz="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endParaRPr lang="zh-CN" altLang="en-US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箭头连接符 23"/>
              <p:cNvCxnSpPr/>
              <p:nvPr/>
            </p:nvCxnSpPr>
            <p:spPr bwMode="auto">
              <a:xfrm rot="5400000">
                <a:off x="6947611" y="4606752"/>
                <a:ext cx="1787398" cy="794"/>
              </a:xfrm>
              <a:prstGeom prst="straightConnector1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stealth" w="lg" len="lg"/>
              </a:ln>
            </p:spPr>
          </p:cxnSp>
          <p:sp>
            <p:nvSpPr>
              <p:cNvPr id="18" name="TextBox 53"/>
              <p:cNvSpPr txBox="1"/>
              <p:nvPr/>
            </p:nvSpPr>
            <p:spPr>
              <a:xfrm>
                <a:off x="8262822" y="4782863"/>
                <a:ext cx="1920225" cy="43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拦截判断返回</a:t>
                </a:r>
                <a:endParaRPr lang="zh-CN" altLang="en-US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云形 18"/>
              <p:cNvSpPr/>
              <p:nvPr/>
            </p:nvSpPr>
            <p:spPr bwMode="auto">
              <a:xfrm>
                <a:off x="6617073" y="5812162"/>
                <a:ext cx="2197300" cy="922860"/>
              </a:xfrm>
              <a:prstGeom prst="cloud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云形 19"/>
              <p:cNvSpPr/>
              <p:nvPr/>
            </p:nvSpPr>
            <p:spPr bwMode="auto">
              <a:xfrm>
                <a:off x="7098528" y="4941604"/>
                <a:ext cx="1404184" cy="592436"/>
              </a:xfrm>
              <a:prstGeom prst="cloud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5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491823" y="6052706"/>
                <a:ext cx="2447796" cy="519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6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本地环境数据判断</a:t>
                </a:r>
                <a:endParaRPr lang="zh-CN" altLang="en-US" sz="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5888383" y="4373852"/>
                <a:ext cx="3191083" cy="1647604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5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3" name="直接箭头连接符 29"/>
              <p:cNvCxnSpPr/>
              <p:nvPr/>
            </p:nvCxnSpPr>
            <p:spPr bwMode="auto">
              <a:xfrm flipV="1">
                <a:off x="7419997" y="3713450"/>
                <a:ext cx="0" cy="1835296"/>
              </a:xfrm>
              <a:prstGeom prst="straightConnector1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stealth" w="lg" len="lg"/>
              </a:ln>
            </p:spPr>
          </p:cxnSp>
          <p:sp>
            <p:nvSpPr>
              <p:cNvPr id="24" name="TextBox 60"/>
              <p:cNvSpPr txBox="1"/>
              <p:nvPr/>
            </p:nvSpPr>
            <p:spPr>
              <a:xfrm>
                <a:off x="5863187" y="5443442"/>
                <a:ext cx="1279930" cy="51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联动判断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61"/>
              <p:cNvSpPr txBox="1"/>
              <p:nvPr/>
            </p:nvSpPr>
            <p:spPr>
              <a:xfrm>
                <a:off x="5835634" y="4373854"/>
                <a:ext cx="1362684" cy="475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混合云服务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31"/>
              <p:cNvSpPr txBox="1"/>
              <p:nvPr/>
            </p:nvSpPr>
            <p:spPr>
              <a:xfrm>
                <a:off x="3855484" y="4603465"/>
                <a:ext cx="1224630" cy="730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用户申请结果返回</a:t>
                </a:r>
                <a:endPara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835469" y="5044715"/>
              <a:ext cx="1859207" cy="2052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lvl="0" indent="-228600"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账户保护</a:t>
              </a: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持卡人欺诈</a:t>
              </a: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商户欺诈</a:t>
              </a: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伪卡</a:t>
              </a: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通讯欺诈</a:t>
              </a: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盗刷</a:t>
              </a: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分期保护</a:t>
              </a: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>
                <a:buFont typeface="Arial" pitchFamily="34" charset="0"/>
                <a:buChar char="•"/>
              </a:pPr>
              <a:endPara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76737" y="2060425"/>
              <a:ext cx="6995692" cy="54397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腾讯安全云金融反欺诈平台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667204" y="6478808"/>
              <a:ext cx="4352175" cy="529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场景示例：信用卡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事中反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欺诈）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肘形连接符 32"/>
          <p:cNvCxnSpPr>
            <a:stCxn id="12" idx="3"/>
          </p:cNvCxnSpPr>
          <p:nvPr/>
        </p:nvCxnSpPr>
        <p:spPr bwMode="auto">
          <a:xfrm flipV="1">
            <a:off x="8488626" y="877412"/>
            <a:ext cx="639931" cy="677713"/>
          </a:xfrm>
          <a:prstGeom prst="bentConnector2">
            <a:avLst/>
          </a:prstGeom>
          <a:noFill/>
          <a:ln w="9525">
            <a:solidFill>
              <a:schemeClr val="bg1"/>
            </a:solidFill>
            <a:round/>
            <a:headEnd type="none" w="med" len="med"/>
            <a:tailEnd type="arrow" w="med" len="med"/>
          </a:ln>
        </p:spPr>
      </p:cxnSp>
      <p:sp>
        <p:nvSpPr>
          <p:cNvPr id="27" name="矩形 26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开放合作：腾讯云金融反欺诈合作</a:t>
            </a:r>
          </a:p>
        </p:txBody>
      </p:sp>
    </p:spTree>
    <p:extLst>
      <p:ext uri="{BB962C8B-B14F-4D97-AF65-F5344CB8AC3E}">
        <p14:creationId xmlns:p14="http://schemas.microsoft.com/office/powerpoint/2010/main" val="6659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00554" y="575766"/>
            <a:ext cx="4840906" cy="2161531"/>
          </a:xfrm>
          <a:prstGeom prst="rect">
            <a:avLst/>
          </a:prstGeom>
          <a:gradFill>
            <a:gsLst>
              <a:gs pos="0">
                <a:srgbClr val="737DDC"/>
              </a:gs>
              <a:gs pos="34000">
                <a:srgbClr val="4C56BA"/>
              </a:gs>
              <a:gs pos="100000">
                <a:srgbClr val="1F2A8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31333" y="900088"/>
            <a:ext cx="417646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苹果全球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开发者大会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(WWDC2017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endParaRPr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讯安全云库的能力，可以实现欺诈网址识别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输入、并预访问某网址时，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会通过腾讯安全反欺诈实验室提供的腾讯安全浏览服务，查验该网址是否属于欺诈网址，如果是欺诈网址，则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会进行拦截，并提醒用户访问风险。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48" y="750797"/>
            <a:ext cx="4361538" cy="1780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开放合作：苹果</a:t>
            </a:r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Safari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独家提供安全合作</a:t>
            </a:r>
          </a:p>
        </p:txBody>
      </p:sp>
    </p:spTree>
    <p:extLst>
      <p:ext uri="{BB962C8B-B14F-4D97-AF65-F5344CB8AC3E}">
        <p14:creationId xmlns:p14="http://schemas.microsoft.com/office/powerpoint/2010/main" val="13079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73281" y="930615"/>
            <a:ext cx="725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中国互联网安全新生态倡导者</a:t>
            </a:r>
            <a:endParaRPr kumimoji="1"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05" descr="e7d195523061f1c03a90ee8e42cb24248e56383cd534985688F9F494128731F165EE95AB4B0C0A38076AAEA07667B1565C446FC45FF01DFB0E885BCDBDF3A284F3DB14DA61DD97F0BAB2E6C668FB49312BA6485F1068BB3BB5DB8E828D42D4F7C9F5BE5D255B3EED0CD9EA2CEA59A01C2C39C780012E692688EE4DDC7EDC6B042E8CB96F050B5CF6"/>
          <p:cNvSpPr txBox="1"/>
          <p:nvPr/>
        </p:nvSpPr>
        <p:spPr>
          <a:xfrm>
            <a:off x="5371495" y="1764184"/>
            <a:ext cx="36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开放、合作、共享</a:t>
            </a:r>
            <a:endParaRPr lang="en-US" altLang="zh-CN" sz="1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腾讯安全使命</a:t>
            </a:r>
          </a:p>
        </p:txBody>
      </p:sp>
    </p:spTree>
    <p:extLst>
      <p:ext uri="{BB962C8B-B14F-4D97-AF65-F5344CB8AC3E}">
        <p14:creationId xmlns:p14="http://schemas.microsoft.com/office/powerpoint/2010/main" val="17832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44716" y="1116112"/>
            <a:ext cx="3312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安全行业大咖云集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世界级安全议题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空前阵容 顶级演讲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八大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特色分论坛各放异彩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500+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企业共襄盛举</a:t>
            </a:r>
          </a:p>
        </p:txBody>
      </p:sp>
      <p:sp>
        <p:nvSpPr>
          <p:cNvPr id="4" name="矩形 3"/>
          <p:cNvSpPr/>
          <p:nvPr/>
        </p:nvSpPr>
        <p:spPr>
          <a:xfrm>
            <a:off x="5788494" y="704912"/>
            <a:ext cx="282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安全新秩序 连接新机遇</a:t>
            </a:r>
          </a:p>
        </p:txBody>
      </p:sp>
      <p:pic>
        <p:nvPicPr>
          <p:cNvPr id="1026" name="Picture 2" descr="http://qr.api.cli.im/qr?data=http%253A%252F%252Fwww.thecss.cn%252F&amp;level=H&amp;transparent=false&amp;bgcolor=%23ffffff&amp;forecolor=%23000000&amp;blockpixel=12&amp;marginblock=1&amp;logourl=&amp;size=280&amp;kid=cliim&amp;key=59a228b3d95e04311020806ac7efe5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01" y="684064"/>
            <a:ext cx="1693515" cy="169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45023" y="2377579"/>
            <a:ext cx="26436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扫码关注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CSS2017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中国互联网安全领袖峰会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2017</a:t>
            </a:r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第三届中国互联网安全领袖峰会 </a:t>
            </a:r>
          </a:p>
        </p:txBody>
      </p:sp>
    </p:spTree>
    <p:extLst>
      <p:ext uri="{BB962C8B-B14F-4D97-AF65-F5344CB8AC3E}">
        <p14:creationId xmlns:p14="http://schemas.microsoft.com/office/powerpoint/2010/main" val="8627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主会PPT底图.jpg" descr="主会PPT底图.jpg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-673550" y="-135979"/>
            <a:ext cx="15782432" cy="3080245"/>
          </a:xfrm>
          <a:prstGeom prst="rect">
            <a:avLst/>
          </a:prstGeom>
          <a:ln w="3175">
            <a:miter lim="400000"/>
          </a:ln>
        </p:spPr>
      </p:pic>
      <p:sp>
        <p:nvSpPr>
          <p:cNvPr id="229" name="谢谢大家"/>
          <p:cNvSpPr txBox="1"/>
          <p:nvPr/>
        </p:nvSpPr>
        <p:spPr>
          <a:xfrm>
            <a:off x="6468221" y="1109359"/>
            <a:ext cx="1465356" cy="4599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4392" tIns="14392" rIns="14392" bIns="14392" anchor="ctr">
            <a:spAutoFit/>
          </a:bodyPr>
          <a:lstStyle>
            <a:lvl1pPr defTabSz="457200"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 hangingPunct="0"/>
            <a:r>
              <a:rPr sz="2800" b="1" kern="0" dirty="0" err="1">
                <a:solidFill>
                  <a:srgbClr val="FFFFFF"/>
                </a:solidFill>
              </a:rPr>
              <a:t>谢谢大家</a:t>
            </a:r>
            <a:endParaRPr sz="2800" b="1" kern="0" dirty="0">
              <a:solidFill>
                <a:srgbClr val="FFFFFF"/>
              </a:solidFill>
            </a:endParaRPr>
          </a:p>
        </p:txBody>
      </p:sp>
      <p:pic>
        <p:nvPicPr>
          <p:cNvPr id="2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0476" y="204223"/>
            <a:ext cx="2106106" cy="290388"/>
          </a:xfrm>
          <a:prstGeom prst="rect">
            <a:avLst/>
          </a:prstGeom>
          <a:ln w="3175">
            <a:miter lim="400000"/>
          </a:ln>
        </p:spPr>
      </p:pic>
      <p:pic>
        <p:nvPicPr>
          <p:cNvPr id="231" name="六字标题.png" descr="六字标题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1326" y="238968"/>
            <a:ext cx="1678213" cy="235300"/>
          </a:xfrm>
          <a:prstGeom prst="rect">
            <a:avLst/>
          </a:prstGeom>
          <a:ln w="3175">
            <a:miter lim="400000"/>
          </a:ln>
        </p:spPr>
      </p:pic>
      <p:pic>
        <p:nvPicPr>
          <p:cNvPr id="6" name="Picture 2" descr="Optical flare (32).png"/>
          <p:cNvPicPr>
            <a:picLocks noChangeAspect="1"/>
          </p:cNvPicPr>
          <p:nvPr/>
        </p:nvPicPr>
        <p:blipFill>
          <a:blip r:embed="rId5">
            <a:alphaModFix amt="48000"/>
          </a:blip>
          <a:stretch>
            <a:fillRect/>
          </a:stretch>
        </p:blipFill>
        <p:spPr>
          <a:xfrm rot="18713636">
            <a:off x="5250835" y="-1281219"/>
            <a:ext cx="3763577" cy="53400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80905" y="900088"/>
            <a:ext cx="2731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网站</a:t>
            </a:r>
            <a:r>
              <a:rPr lang="zh-CN" altLang="zh-CN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存在</a:t>
            </a:r>
            <a:r>
              <a:rPr lang="en-US" altLang="zh-CN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lang="zh-CN" altLang="zh-CN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漏洞</a:t>
            </a:r>
            <a:endParaRPr lang="en-US" altLang="zh-CN" sz="1400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lang="zh-CN" altLang="zh-CN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漏洞跳转到恶意</a:t>
            </a:r>
            <a:r>
              <a:rPr lang="zh-CN" altLang="zh-CN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内容</a:t>
            </a:r>
            <a:endParaRPr lang="en-US" altLang="zh-CN" sz="1400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26" y="684064"/>
            <a:ext cx="2232248" cy="19486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传播源头是一个正常的网站</a:t>
            </a:r>
          </a:p>
        </p:txBody>
      </p:sp>
      <p:grpSp>
        <p:nvGrpSpPr>
          <p:cNvPr id="7" name="组 2"/>
          <p:cNvGrpSpPr/>
          <p:nvPr/>
        </p:nvGrpSpPr>
        <p:grpSpPr>
          <a:xfrm>
            <a:off x="9577164" y="684064"/>
            <a:ext cx="3997638" cy="1682723"/>
            <a:chOff x="5400700" y="2365687"/>
            <a:chExt cx="6034618" cy="2540148"/>
          </a:xfrm>
        </p:grpSpPr>
        <p:pic>
          <p:nvPicPr>
            <p:cNvPr id="8" name="图片 7" descr="IMG_256"/>
            <p:cNvPicPr/>
            <p:nvPr/>
          </p:nvPicPr>
          <p:blipFill rotWithShape="1">
            <a:blip r:embed="rId4" r:link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215"/>
            <a:stretch/>
          </p:blipFill>
          <p:spPr>
            <a:xfrm>
              <a:off x="5400701" y="2365687"/>
              <a:ext cx="6029300" cy="6625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/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0700" y="3028224"/>
              <a:ext cx="6029302" cy="4349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9"/>
            <p:cNvPicPr/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0700" y="3452681"/>
              <a:ext cx="6034618" cy="60333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10"/>
            <p:cNvPicPr/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0700" y="3996178"/>
              <a:ext cx="6029302" cy="4999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图片 11"/>
            <p:cNvPicPr/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0700" y="4430976"/>
              <a:ext cx="6029302" cy="4748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" name="矩形 12"/>
          <p:cNvSpPr/>
          <p:nvPr/>
        </p:nvSpPr>
        <p:spPr>
          <a:xfrm>
            <a:off x="7236440" y="900088"/>
            <a:ext cx="36313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最终</a:t>
            </a:r>
            <a:r>
              <a:rPr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跳转到目标恶意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网站</a:t>
            </a:r>
            <a:endParaRPr lang="en-US" altLang="zh-CN" sz="1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测试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发现每次</a:t>
            </a:r>
            <a:r>
              <a:rPr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站点级别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拦</a:t>
            </a:r>
            <a:endParaRPr lang="en-US" altLang="zh-CN" sz="1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截后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秒内更换新的站点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6692007" y="1333692"/>
            <a:ext cx="521480" cy="208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2" descr="e7d195523061f1c03a90ee8e42cb24248e56383cd534985688F9F494128731F165EE95AB4B0C0A38076AAEA07667B1565C446FC45FF01DFB0E885BCDBDF3A284F3DB14DA61DD97F0BAB2E6C668FB49312BA6485F1068BB3BB5DB8E828D42D4F7C9F5BE5D255B3EED0CD9EA2CEA59A01C2C39C780012E692688EE4DDC7EDC6B042E8CB96F050B5CF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2281" y="1130125"/>
            <a:ext cx="648072" cy="490043"/>
          </a:xfrm>
          <a:prstGeom prst="rect">
            <a:avLst/>
          </a:prstGeom>
        </p:spPr>
      </p:pic>
      <p:sp>
        <p:nvSpPr>
          <p:cNvPr id="26" name="矩形 25" descr="e7d195523061f1c03a90ee8e42cb24248e56383cd534985688F9F494128731F165EE95AB4B0C0A38076AAEA07667B1565C446FC45FF01DFB0E885BCDBDF3A284F3DB14DA61DD97F0BAB2E6C668FB49312BA6485F1068BB3BB5DB8E828D42D4F7C9F5BE5D255B3EED0CD9EA2CEA59A01C2C39C780012E692688EE4DDC7EDC6B042E8CB96F050B5CF6"/>
          <p:cNvSpPr/>
          <p:nvPr/>
        </p:nvSpPr>
        <p:spPr>
          <a:xfrm>
            <a:off x="7782142" y="684064"/>
            <a:ext cx="4001621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站长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自身并不知道被挂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马</a:t>
            </a:r>
            <a:endParaRPr kumimoji="1" lang="en-US" altLang="zh-CN" sz="1400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被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拦截后一脸懵逼和无辜，造成站长损失</a:t>
            </a:r>
            <a:endParaRPr kumimoji="1" lang="en-US" altLang="zh-CN" sz="14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82142" y="1694364"/>
            <a:ext cx="4073629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如果不拦截，被挂马导致网民损失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1400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可能是站长损失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的几十倍上百倍</a:t>
            </a:r>
          </a:p>
        </p:txBody>
      </p:sp>
      <p:sp>
        <p:nvSpPr>
          <p:cNvPr id="28" name="矩形 27"/>
          <p:cNvSpPr/>
          <p:nvPr/>
        </p:nvSpPr>
        <p:spPr>
          <a:xfrm>
            <a:off x="3590353" y="900088"/>
            <a:ext cx="3168351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本来网站是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好的</a:t>
            </a:r>
            <a:endParaRPr kumimoji="1" lang="en-US" altLang="zh-CN" sz="1400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因为被恶意挂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马</a:t>
            </a:r>
            <a:endParaRPr kumimoji="1" lang="en-US" altLang="zh-CN" sz="1400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传播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危害更多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网民</a:t>
            </a:r>
            <a:endParaRPr kumimoji="1" lang="en-US" altLang="zh-CN" sz="1400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所以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触发阀值进行了全站拦截</a:t>
            </a:r>
            <a:endParaRPr kumimoji="1" lang="en-US" altLang="zh-CN" sz="14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左中括号 30"/>
          <p:cNvSpPr/>
          <p:nvPr/>
        </p:nvSpPr>
        <p:spPr>
          <a:xfrm>
            <a:off x="6192788" y="1128268"/>
            <a:ext cx="325120" cy="851940"/>
          </a:xfrm>
          <a:prstGeom prst="leftBracket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96" y="684064"/>
            <a:ext cx="681608" cy="681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50" y="1485711"/>
            <a:ext cx="774749" cy="7747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这样的网站该不该拦截？</a:t>
            </a:r>
          </a:p>
        </p:txBody>
      </p:sp>
    </p:spTree>
    <p:extLst>
      <p:ext uri="{BB962C8B-B14F-4D97-AF65-F5344CB8AC3E}">
        <p14:creationId xmlns:p14="http://schemas.microsoft.com/office/powerpoint/2010/main" val="20731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952428" y="1326002"/>
            <a:ext cx="2007926" cy="1230269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网址诈骗收益高，黑产团伙集团化协作运作，每天面临成百上千个黑产团伙的激烈对抗，利用引擎识别时间差不停变换网址传播，给打击规则带来挑战。</a:t>
            </a: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2952428" y="687828"/>
            <a:ext cx="2008732" cy="644307"/>
          </a:xfrm>
          <a:prstGeom prst="rect">
            <a:avLst/>
          </a:prstGeom>
          <a:solidFill>
            <a:srgbClr val="297FD5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网址安全形势严峻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2"/>
          <p:cNvSpPr>
            <a:spLocks noChangeArrowheads="1"/>
          </p:cNvSpPr>
          <p:nvPr/>
        </p:nvSpPr>
        <p:spPr bwMode="auto">
          <a:xfrm>
            <a:off x="5123163" y="1326002"/>
            <a:ext cx="2015418" cy="1230269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包括大站在内的网站普遍存在漏洞、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UGC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站点利用大量生成恶意内容、云平台网站利用等，需要和站长合作共同打击。</a:t>
            </a:r>
          </a:p>
        </p:txBody>
      </p:sp>
      <p:sp>
        <p:nvSpPr>
          <p:cNvPr id="55" name="矩形 7"/>
          <p:cNvSpPr>
            <a:spLocks noChangeArrowheads="1"/>
          </p:cNvSpPr>
          <p:nvPr/>
        </p:nvSpPr>
        <p:spPr bwMode="auto">
          <a:xfrm>
            <a:off x="5123163" y="687828"/>
            <a:ext cx="2008732" cy="644307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恶意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网站制作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成本低</a:t>
            </a:r>
          </a:p>
        </p:txBody>
      </p:sp>
      <p:sp>
        <p:nvSpPr>
          <p:cNvPr id="80" name="矩形 2"/>
          <p:cNvSpPr>
            <a:spLocks noChangeArrowheads="1"/>
          </p:cNvSpPr>
          <p:nvPr/>
        </p:nvSpPr>
        <p:spPr bwMode="auto">
          <a:xfrm>
            <a:off x="7300584" y="1326002"/>
            <a:ext cx="2002046" cy="1230269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网站被利用大量传播恶意，站长无法感知，直到微信屏蔽站点影响正常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业务。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1" name="矩形 7"/>
          <p:cNvSpPr>
            <a:spLocks noChangeArrowheads="1"/>
          </p:cNvSpPr>
          <p:nvPr/>
        </p:nvSpPr>
        <p:spPr bwMode="auto">
          <a:xfrm>
            <a:off x="7293898" y="687828"/>
            <a:ext cx="2008732" cy="644307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安全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拦截影响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正常业务</a:t>
            </a:r>
          </a:p>
        </p:txBody>
      </p:sp>
      <p:sp>
        <p:nvSpPr>
          <p:cNvPr id="82" name="矩形 2"/>
          <p:cNvSpPr>
            <a:spLocks noChangeArrowheads="1"/>
          </p:cNvSpPr>
          <p:nvPr/>
        </p:nvSpPr>
        <p:spPr bwMode="auto">
          <a:xfrm>
            <a:off x="9464633" y="1319870"/>
            <a:ext cx="2008732" cy="1230269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需要有一套机制，腾讯发现站点被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利用时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及时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通知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站长。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3" name="矩形 7"/>
          <p:cNvSpPr>
            <a:spLocks noChangeArrowheads="1"/>
          </p:cNvSpPr>
          <p:nvPr/>
        </p:nvSpPr>
        <p:spPr bwMode="auto">
          <a:xfrm>
            <a:off x="9464633" y="681696"/>
            <a:ext cx="2008732" cy="644307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缺乏和站长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之间的</a:t>
            </a:r>
            <a:endParaRPr lang="en-US" altLang="zh-CN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良性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沟通机制</a:t>
            </a:r>
          </a:p>
        </p:txBody>
      </p:sp>
      <p:sp>
        <p:nvSpPr>
          <p:cNvPr id="11" name="矩形 10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暴露的问题</a:t>
            </a:r>
          </a:p>
        </p:txBody>
      </p:sp>
    </p:spTree>
    <p:extLst>
      <p:ext uri="{BB962C8B-B14F-4D97-AF65-F5344CB8AC3E}">
        <p14:creationId xmlns:p14="http://schemas.microsoft.com/office/powerpoint/2010/main" val="28269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4" grpId="0" animBg="1"/>
      <p:bldP spid="55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608611" y="966356"/>
            <a:ext cx="518457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用户和站长们的环境 </a:t>
            </a:r>
            <a:r>
              <a:rPr kumimoji="1"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没有变好</a:t>
            </a:r>
            <a:endParaRPr kumimoji="1" lang="en-US" altLang="zh-CN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3309" y="1516829"/>
            <a:ext cx="323518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而是坏人变的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更隐蔽了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互联网安全现状愈加严峻</a:t>
            </a:r>
          </a:p>
        </p:txBody>
      </p:sp>
    </p:spTree>
    <p:extLst>
      <p:ext uri="{BB962C8B-B14F-4D97-AF65-F5344CB8AC3E}">
        <p14:creationId xmlns:p14="http://schemas.microsoft.com/office/powerpoint/2010/main" val="32870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160340" y="627157"/>
            <a:ext cx="2448272" cy="2001123"/>
            <a:chOff x="1080220" y="627157"/>
            <a:chExt cx="2448272" cy="2001123"/>
          </a:xfrm>
        </p:grpSpPr>
        <p:sp>
          <p:nvSpPr>
            <p:cNvPr id="5" name="矩形 4"/>
            <p:cNvSpPr/>
            <p:nvPr/>
          </p:nvSpPr>
          <p:spPr>
            <a:xfrm>
              <a:off x="1080220" y="1311526"/>
              <a:ext cx="1440160" cy="1084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金融传销</a:t>
              </a:r>
              <a:endParaRPr lang="en-US" altLang="zh-CN" sz="1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  <a:p>
              <a:pPr algn="r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高</a:t>
              </a:r>
              <a:r>
                <a:rPr lang="zh-CN" altLang="zh-CN" sz="1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回报网络投资</a:t>
              </a: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诈骗</a:t>
              </a:r>
              <a:endParaRPr lang="en-US" altLang="zh-CN" sz="10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  <a:p>
              <a:pPr algn="r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网络赌博</a:t>
              </a:r>
              <a:endParaRPr lang="en-US" altLang="zh-CN" sz="10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  <a:p>
              <a:pPr algn="r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兼职</a:t>
              </a:r>
              <a:r>
                <a:rPr lang="zh-CN" altLang="zh-CN" sz="1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刷单</a:t>
              </a: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诈骗</a:t>
              </a:r>
              <a:endParaRPr lang="en-US" altLang="zh-CN" sz="10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  <a:p>
              <a:pPr algn="r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公众</a:t>
              </a:r>
              <a:r>
                <a:rPr lang="zh-CN" altLang="zh-CN" sz="1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号返利诈骗</a:t>
              </a:r>
            </a:p>
          </p:txBody>
        </p:sp>
        <p:pic>
          <p:nvPicPr>
            <p:cNvPr id="6" name="图片 5" descr="赌博"/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0380" y="679263"/>
              <a:ext cx="1008112" cy="1949017"/>
            </a:xfrm>
            <a:prstGeom prst="rect">
              <a:avLst/>
            </a:prstGeom>
          </p:spPr>
        </p:pic>
        <p:sp>
          <p:nvSpPr>
            <p:cNvPr id="15" name="副标题 2"/>
            <p:cNvSpPr txBox="1">
              <a:spLocks/>
            </p:cNvSpPr>
            <p:nvPr/>
          </p:nvSpPr>
          <p:spPr>
            <a:xfrm>
              <a:off x="1224236" y="627157"/>
              <a:ext cx="1296144" cy="64807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kumimoji="1" lang="zh-CN" altLang="en-US" sz="2000" b="1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贪婪</a:t>
              </a:r>
              <a:endParaRPr kumimoji="1"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86594" y="627157"/>
            <a:ext cx="2469242" cy="2001123"/>
            <a:chOff x="4343954" y="627157"/>
            <a:chExt cx="2469242" cy="2001123"/>
          </a:xfrm>
        </p:grpSpPr>
        <p:sp>
          <p:nvSpPr>
            <p:cNvPr id="7" name="矩形 6"/>
            <p:cNvSpPr/>
            <p:nvPr/>
          </p:nvSpPr>
          <p:spPr>
            <a:xfrm>
              <a:off x="4343954" y="1311526"/>
              <a:ext cx="1336915" cy="272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色情支付诈骗</a:t>
              </a:r>
              <a:endParaRPr lang="zh-CN" altLang="zh-CN" sz="1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8" name="图片 7" descr="色情会员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8732" y="684064"/>
              <a:ext cx="1124464" cy="1944216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副标题 2"/>
            <p:cNvSpPr txBox="1">
              <a:spLocks/>
            </p:cNvSpPr>
            <p:nvPr/>
          </p:nvSpPr>
          <p:spPr>
            <a:xfrm>
              <a:off x="4388072" y="627157"/>
              <a:ext cx="1296144" cy="64807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kumimoji="1" lang="zh-CN" altLang="en-US" sz="2000" b="1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欲望</a:t>
              </a:r>
              <a:endParaRPr kumimoji="1"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33818" y="627157"/>
            <a:ext cx="2525926" cy="2001123"/>
            <a:chOff x="7627302" y="627157"/>
            <a:chExt cx="2525926" cy="2001123"/>
          </a:xfrm>
        </p:grpSpPr>
        <p:sp>
          <p:nvSpPr>
            <p:cNvPr id="9" name="矩形 8"/>
            <p:cNvSpPr/>
            <p:nvPr/>
          </p:nvSpPr>
          <p:spPr>
            <a:xfrm>
              <a:off x="7627302" y="1311526"/>
              <a:ext cx="1432305" cy="472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仿冒公检法电信诈骗</a:t>
              </a:r>
              <a:endParaRPr lang="en-US" altLang="zh-CN" sz="10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  <a:p>
              <a:pPr algn="r">
                <a:lnSpc>
                  <a:spcPct val="130000"/>
                </a:lnSpc>
              </a:pPr>
              <a:r>
                <a:rPr lang="zh-CN" altLang="zh-CN" sz="1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短信社工诈骗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607" y="684064"/>
              <a:ext cx="1093621" cy="1944216"/>
            </a:xfrm>
            <a:prstGeom prst="rect">
              <a:avLst/>
            </a:prstGeom>
          </p:spPr>
        </p:pic>
        <p:sp>
          <p:nvSpPr>
            <p:cNvPr id="17" name="副标题 2"/>
            <p:cNvSpPr txBox="1">
              <a:spLocks/>
            </p:cNvSpPr>
            <p:nvPr/>
          </p:nvSpPr>
          <p:spPr>
            <a:xfrm>
              <a:off x="7763463" y="627157"/>
              <a:ext cx="1296144" cy="64807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kumimoji="1" lang="zh-CN" altLang="en-US" sz="2000" b="1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恐惧</a:t>
              </a:r>
              <a:endParaRPr kumimoji="1"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37726" y="627157"/>
            <a:ext cx="2452900" cy="2001123"/>
            <a:chOff x="11084704" y="627157"/>
            <a:chExt cx="2452900" cy="2001123"/>
          </a:xfrm>
        </p:grpSpPr>
        <p:sp>
          <p:nvSpPr>
            <p:cNvPr id="10" name="矩形 9"/>
            <p:cNvSpPr/>
            <p:nvPr/>
          </p:nvSpPr>
          <p:spPr>
            <a:xfrm>
              <a:off x="11084704" y="1311526"/>
              <a:ext cx="1368152" cy="472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zh-CN" sz="1000" dirty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减肥、美容、壮阳、假货等虚假销售</a:t>
              </a:r>
            </a:p>
          </p:txBody>
        </p:sp>
        <p:pic>
          <p:nvPicPr>
            <p:cNvPr id="11" name="图片 10" descr="401021054904980045"/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49621" y="684064"/>
              <a:ext cx="1087983" cy="1944216"/>
            </a:xfrm>
            <a:prstGeom prst="rect">
              <a:avLst/>
            </a:prstGeom>
          </p:spPr>
        </p:pic>
        <p:sp>
          <p:nvSpPr>
            <p:cNvPr id="18" name="副标题 2"/>
            <p:cNvSpPr txBox="1">
              <a:spLocks/>
            </p:cNvSpPr>
            <p:nvPr/>
          </p:nvSpPr>
          <p:spPr>
            <a:xfrm>
              <a:off x="11156712" y="627157"/>
              <a:ext cx="1296144" cy="64807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kumimoji="1" lang="zh-CN" altLang="en-US" sz="2000" b="1" dirty="0" smtClean="0">
                  <a:solidFill>
                    <a:prstClr val="white"/>
                  </a:solidFill>
                  <a:latin typeface="微软雅黑"/>
                  <a:ea typeface="微软雅黑"/>
                  <a:cs typeface="微软雅黑"/>
                </a:rPr>
                <a:t>虚荣</a:t>
              </a:r>
              <a:endParaRPr kumimoji="1"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黑产大多是利用人性的弱点来传播诈骗网址</a:t>
            </a:r>
          </a:p>
        </p:txBody>
      </p:sp>
    </p:spTree>
    <p:extLst>
      <p:ext uri="{BB962C8B-B14F-4D97-AF65-F5344CB8AC3E}">
        <p14:creationId xmlns:p14="http://schemas.microsoft.com/office/powerpoint/2010/main" val="38485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17727" y="1143328"/>
            <a:ext cx="1800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各类诈骗类型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案件数占比</a:t>
            </a:r>
          </a:p>
        </p:txBody>
      </p:sp>
      <p:sp>
        <p:nvSpPr>
          <p:cNvPr id="5" name="矩形 4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网址安全对抗形势严峻</a:t>
            </a:r>
          </a:p>
        </p:txBody>
      </p:sp>
      <p:sp>
        <p:nvSpPr>
          <p:cNvPr id="8" name="矩形 7"/>
          <p:cNvSpPr/>
          <p:nvPr/>
        </p:nvSpPr>
        <p:spPr>
          <a:xfrm>
            <a:off x="7488932" y="114332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各类诈骗类型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涉案金额占比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71850481"/>
              </p:ext>
            </p:extLst>
          </p:nvPr>
        </p:nvGraphicFramePr>
        <p:xfrm>
          <a:off x="8064996" y="396032"/>
          <a:ext cx="4405040" cy="231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4396294"/>
              </p:ext>
            </p:extLst>
          </p:nvPr>
        </p:nvGraphicFramePr>
        <p:xfrm>
          <a:off x="3168452" y="468040"/>
          <a:ext cx="3816424" cy="2281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040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Graphic spid="9" grpId="0">
        <p:bldAsOne/>
      </p:bldGraphic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03022" y="1955275"/>
            <a:ext cx="3138320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2016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年全国信息诈骗金额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zh-CN" sz="1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200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亿</a:t>
            </a:r>
          </a:p>
        </p:txBody>
      </p:sp>
      <p:sp>
        <p:nvSpPr>
          <p:cNvPr id="6" name="矩形 5"/>
          <p:cNvSpPr/>
          <p:nvPr/>
        </p:nvSpPr>
        <p:spPr>
          <a:xfrm>
            <a:off x="8605930" y="1955275"/>
            <a:ext cx="39565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仅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以北京地区举例，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诈骗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案件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32,506 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涉案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金额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13.6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亿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而深圳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地区案件数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也高达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30,615 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涉案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金额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8.4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亿</a:t>
            </a:r>
            <a:endParaRPr lang="zh-CN" altLang="zh-CN" sz="1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7610" y="1955275"/>
            <a:ext cx="3309160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从案件数量看，网址相关诈骗占信息诈骗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55%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左右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主要诈骗类型：兼职诈骗、社工诈骗、虚假贷款、虚假信用卡代办、投资理财、网络赌博、虚假游戏充值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88886" y="675729"/>
            <a:ext cx="1181380" cy="1181380"/>
            <a:chOff x="3040978" y="602284"/>
            <a:chExt cx="1160463" cy="1160463"/>
          </a:xfrm>
        </p:grpSpPr>
        <p:sp>
          <p:nvSpPr>
            <p:cNvPr id="13" name="TextBox 26"/>
            <p:cNvSpPr>
              <a:spLocks noChangeArrowheads="1"/>
            </p:cNvSpPr>
            <p:nvPr/>
          </p:nvSpPr>
          <p:spPr bwMode="auto">
            <a:xfrm>
              <a:off x="3225127" y="895114"/>
              <a:ext cx="792163" cy="6348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200</a:t>
              </a:r>
              <a:r>
                <a:rPr lang="zh-CN" altLang="en-US" sz="18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亿</a:t>
              </a:r>
              <a:endParaRPr lang="zh-CN" altLang="en-US" sz="1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同心圆 1"/>
            <p:cNvSpPr>
              <a:spLocks noChangeArrowheads="1"/>
            </p:cNvSpPr>
            <p:nvPr/>
          </p:nvSpPr>
          <p:spPr bwMode="auto">
            <a:xfrm>
              <a:off x="3040978" y="602284"/>
              <a:ext cx="1160463" cy="1160463"/>
            </a:xfrm>
            <a:custGeom>
              <a:avLst/>
              <a:gdLst>
                <a:gd name="G0" fmla="+- 3392 0 0"/>
                <a:gd name="G1" fmla="+- 21600 0 3392"/>
                <a:gd name="G2" fmla="+- 21600 0 33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92" y="10800"/>
                  </a:moveTo>
                  <a:cubicBezTo>
                    <a:pt x="3392" y="14891"/>
                    <a:pt x="6709" y="18208"/>
                    <a:pt x="10800" y="18208"/>
                  </a:cubicBezTo>
                  <a:cubicBezTo>
                    <a:pt x="14891" y="18208"/>
                    <a:pt x="18208" y="14891"/>
                    <a:pt x="18208" y="10800"/>
                  </a:cubicBezTo>
                  <a:cubicBezTo>
                    <a:pt x="18208" y="6709"/>
                    <a:pt x="14891" y="3392"/>
                    <a:pt x="10800" y="3392"/>
                  </a:cubicBezTo>
                  <a:cubicBezTo>
                    <a:pt x="6709" y="3392"/>
                    <a:pt x="3392" y="6709"/>
                    <a:pt x="3392" y="10800"/>
                  </a:cubicBez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 w="1905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prstClr val="black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91077" y="672476"/>
            <a:ext cx="1182996" cy="1181380"/>
            <a:chOff x="7731695" y="715611"/>
            <a:chExt cx="1162050" cy="1160463"/>
          </a:xfrm>
        </p:grpSpPr>
        <p:sp>
          <p:nvSpPr>
            <p:cNvPr id="14" name="TextBox 27"/>
            <p:cNvSpPr>
              <a:spLocks noChangeArrowheads="1"/>
            </p:cNvSpPr>
            <p:nvPr/>
          </p:nvSpPr>
          <p:spPr bwMode="auto">
            <a:xfrm>
              <a:off x="7825021" y="1039998"/>
              <a:ext cx="975397" cy="634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32506</a:t>
              </a:r>
            </a:p>
            <a:p>
              <a:pPr algn="ctr"/>
              <a:r>
                <a:rPr lang="zh-CN" altLang="en-US" sz="1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件</a:t>
              </a:r>
            </a:p>
          </p:txBody>
        </p:sp>
        <p:sp>
          <p:nvSpPr>
            <p:cNvPr id="17" name="同心圆 31"/>
            <p:cNvSpPr>
              <a:spLocks noChangeArrowheads="1"/>
            </p:cNvSpPr>
            <p:nvPr/>
          </p:nvSpPr>
          <p:spPr bwMode="auto">
            <a:xfrm>
              <a:off x="7731695" y="715611"/>
              <a:ext cx="1162050" cy="1160463"/>
            </a:xfrm>
            <a:custGeom>
              <a:avLst/>
              <a:gdLst>
                <a:gd name="G0" fmla="+- 3392 0 0"/>
                <a:gd name="G1" fmla="+- 21600 0 3392"/>
                <a:gd name="G2" fmla="+- 21600 0 33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92" y="10800"/>
                  </a:moveTo>
                  <a:cubicBezTo>
                    <a:pt x="3392" y="14891"/>
                    <a:pt x="6709" y="18208"/>
                    <a:pt x="10800" y="18208"/>
                  </a:cubicBezTo>
                  <a:cubicBezTo>
                    <a:pt x="14891" y="18208"/>
                    <a:pt x="18208" y="14891"/>
                    <a:pt x="18208" y="10800"/>
                  </a:cubicBezTo>
                  <a:cubicBezTo>
                    <a:pt x="18208" y="6709"/>
                    <a:pt x="14891" y="3392"/>
                    <a:pt x="10800" y="3392"/>
                  </a:cubicBezTo>
                  <a:cubicBezTo>
                    <a:pt x="6709" y="3392"/>
                    <a:pt x="3392" y="6709"/>
                    <a:pt x="3392" y="10800"/>
                  </a:cubicBez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 w="1905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prstClr val="black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08592" y="675727"/>
            <a:ext cx="1182995" cy="1181380"/>
            <a:chOff x="5675349" y="653311"/>
            <a:chExt cx="1162050" cy="1160463"/>
          </a:xfrm>
        </p:grpSpPr>
        <p:sp>
          <p:nvSpPr>
            <p:cNvPr id="10" name="同心圆 30"/>
            <p:cNvSpPr>
              <a:spLocks noChangeArrowheads="1"/>
            </p:cNvSpPr>
            <p:nvPr/>
          </p:nvSpPr>
          <p:spPr bwMode="auto">
            <a:xfrm>
              <a:off x="5675349" y="653311"/>
              <a:ext cx="1162050" cy="1160463"/>
            </a:xfrm>
            <a:custGeom>
              <a:avLst/>
              <a:gdLst>
                <a:gd name="G0" fmla="+- 3392 0 0"/>
                <a:gd name="G1" fmla="+- 21600 0 3392"/>
                <a:gd name="G2" fmla="+- 21600 0 33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92" y="10800"/>
                  </a:moveTo>
                  <a:cubicBezTo>
                    <a:pt x="3392" y="14891"/>
                    <a:pt x="6709" y="18208"/>
                    <a:pt x="10800" y="18208"/>
                  </a:cubicBezTo>
                  <a:cubicBezTo>
                    <a:pt x="14891" y="18208"/>
                    <a:pt x="18208" y="14891"/>
                    <a:pt x="18208" y="10800"/>
                  </a:cubicBezTo>
                  <a:cubicBezTo>
                    <a:pt x="18208" y="6709"/>
                    <a:pt x="14891" y="3392"/>
                    <a:pt x="10800" y="3392"/>
                  </a:cubicBezTo>
                  <a:cubicBezTo>
                    <a:pt x="6709" y="3392"/>
                    <a:pt x="3392" y="6709"/>
                    <a:pt x="3392" y="10800"/>
                  </a:cubicBezTo>
                  <a:close/>
                </a:path>
              </a:pathLst>
            </a:custGeom>
            <a:gradFill>
              <a:gsLst>
                <a:gs pos="0">
                  <a:srgbClr val="C7CCF2"/>
                </a:gs>
                <a:gs pos="22000">
                  <a:srgbClr val="737DDC"/>
                </a:gs>
                <a:gs pos="34000">
                  <a:srgbClr val="4C56BA"/>
                </a:gs>
                <a:gs pos="100000">
                  <a:srgbClr val="1F2A86"/>
                </a:gs>
              </a:gsLst>
              <a:path path="circle">
                <a:fillToRect l="100000" t="100000"/>
              </a:path>
            </a:gradFill>
            <a:ln w="1905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prstClr val="black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TextBox 25"/>
            <p:cNvSpPr>
              <a:spLocks noChangeArrowheads="1"/>
            </p:cNvSpPr>
            <p:nvPr/>
          </p:nvSpPr>
          <p:spPr bwMode="auto">
            <a:xfrm>
              <a:off x="5902752" y="1076769"/>
              <a:ext cx="792164" cy="362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55%</a:t>
              </a:r>
              <a:endParaRPr lang="zh-CN" altLang="en-US" sz="1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593807" y="79829"/>
            <a:ext cx="72009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黑产规模</a:t>
            </a:r>
          </a:p>
        </p:txBody>
      </p:sp>
    </p:spTree>
    <p:extLst>
      <p:ext uri="{BB962C8B-B14F-4D97-AF65-F5344CB8AC3E}">
        <p14:creationId xmlns:p14="http://schemas.microsoft.com/office/powerpoint/2010/main" val="17502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色暖调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蓝色暖调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1597</Words>
  <Application>Microsoft Office PowerPoint</Application>
  <PresentationFormat>自定义</PresentationFormat>
  <Paragraphs>264</Paragraphs>
  <Slides>25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Black</vt:lpstr>
      <vt:lpstr>互联网安全人性化服务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HRH</dc:creator>
  <cp:lastModifiedBy>HRH</cp:lastModifiedBy>
  <cp:revision>78</cp:revision>
  <dcterms:created xsi:type="dcterms:W3CDTF">2017-06-09T09:37:00Z</dcterms:created>
  <dcterms:modified xsi:type="dcterms:W3CDTF">2017-07-25T12:17:28Z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