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53" r:id="rId3"/>
    <p:sldId id="309" r:id="rId4"/>
    <p:sldId id="432" r:id="rId5"/>
    <p:sldId id="285" r:id="rId6"/>
    <p:sldId id="338" r:id="rId7"/>
    <p:sldId id="339" r:id="rId8"/>
    <p:sldId id="261" r:id="rId9"/>
    <p:sldId id="259" r:id="rId10"/>
    <p:sldId id="368" r:id="rId11"/>
    <p:sldId id="436" r:id="rId12"/>
    <p:sldId id="437" r:id="rId13"/>
    <p:sldId id="342" r:id="rId14"/>
    <p:sldId id="438" r:id="rId15"/>
    <p:sldId id="440" r:id="rId16"/>
    <p:sldId id="441" r:id="rId17"/>
    <p:sldId id="442" r:id="rId18"/>
    <p:sldId id="443" r:id="rId19"/>
    <p:sldId id="444" r:id="rId20"/>
    <p:sldId id="287" r:id="rId21"/>
    <p:sldId id="344" r:id="rId22"/>
    <p:sldId id="521" r:id="rId23"/>
    <p:sldId id="447" r:id="rId24"/>
    <p:sldId id="448" r:id="rId25"/>
    <p:sldId id="449" r:id="rId26"/>
    <p:sldId id="450" r:id="rId27"/>
    <p:sldId id="451" r:id="rId28"/>
    <p:sldId id="348" r:id="rId29"/>
    <p:sldId id="349" r:id="rId30"/>
    <p:sldId id="452" r:id="rId31"/>
    <p:sldId id="350" r:id="rId32"/>
    <p:sldId id="289" r:id="rId33"/>
    <p:sldId id="369" r:id="rId34"/>
    <p:sldId id="292" r:id="rId35"/>
    <p:sldId id="260" r:id="rId36"/>
    <p:sldId id="372" r:id="rId37"/>
    <p:sldId id="373" r:id="rId38"/>
    <p:sldId id="497" r:id="rId39"/>
    <p:sldId id="427" r:id="rId40"/>
    <p:sldId id="493" r:id="rId41"/>
    <p:sldId id="494" r:id="rId42"/>
    <p:sldId id="499" r:id="rId43"/>
    <p:sldId id="374" r:id="rId44"/>
    <p:sldId id="500" r:id="rId45"/>
    <p:sldId id="502" r:id="rId46"/>
    <p:sldId id="389" r:id="rId47"/>
    <p:sldId id="503" r:id="rId48"/>
    <p:sldId id="505" r:id="rId49"/>
    <p:sldId id="363" r:id="rId50"/>
    <p:sldId id="294" r:id="rId51"/>
    <p:sldId id="507" r:id="rId52"/>
    <p:sldId id="508" r:id="rId53"/>
    <p:sldId id="520" r:id="rId54"/>
    <p:sldId id="509" r:id="rId55"/>
    <p:sldId id="511" r:id="rId56"/>
    <p:sldId id="514" r:id="rId57"/>
    <p:sldId id="519" r:id="rId58"/>
    <p:sldId id="517" r:id="rId5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20" autoAdjust="0"/>
  </p:normalViewPr>
  <p:slideViewPr>
    <p:cSldViewPr>
      <p:cViewPr>
        <p:scale>
          <a:sx n="100" d="100"/>
          <a:sy n="100" d="100"/>
        </p:scale>
        <p:origin x="-72" y="-48"/>
      </p:cViewPr>
      <p:guideLst>
        <p:guide orient="horz" pos="1654"/>
        <p:guide pos="2880"/>
      </p:guideLst>
    </p:cSldViewPr>
  </p:slideViewPr>
  <p:outlineViewPr>
    <p:cViewPr>
      <p:scale>
        <a:sx n="33" d="100"/>
        <a:sy n="33" d="100"/>
      </p:scale>
      <p:origin x="0" y="92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baseline="0" dirty="0">
                <a:solidFill>
                  <a:schemeClr val="tx1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</a:rPr>
              <a:t>2016</a:t>
            </a:r>
            <a:r>
              <a:rPr lang="zh-CN" altLang="en-US" baseline="0" dirty="0">
                <a:solidFill>
                  <a:schemeClr val="tx1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</a:rPr>
              <a:t>年</a:t>
            </a:r>
            <a:r>
              <a:rPr lang="en-US" sz="2100" baseline="0" dirty="0">
                <a:solidFill>
                  <a:schemeClr val="tx1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</a:rPr>
              <a:t>Android</a:t>
            </a:r>
            <a:r>
              <a:rPr lang="zh-CN" altLang="en-US" baseline="0" dirty="0" smtClean="0">
                <a:solidFill>
                  <a:schemeClr val="tx1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</a:rPr>
              <a:t>漏洞数量分布</a:t>
            </a:r>
            <a:endParaRPr lang="zh-CN" altLang="en-US" baseline="0" dirty="0">
              <a:solidFill>
                <a:schemeClr val="tx1"/>
              </a:solidFill>
              <a:uFillTx/>
              <a:latin typeface="Source Sans Pro" panose="020B0604020202020204" charset="0"/>
              <a:ea typeface="微软雅黑" panose="020B0503020204020204" pitchFamily="34" charset="-122"/>
            </a:endParaRP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2016年Android漏洞分布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0" i="0" u="none" strike="noStrike" kern="1200" cap="none" spc="0" normalizeH="0" baseline="0">
                    <a:solidFill>
                      <a:schemeClr val="tx1"/>
                    </a:solidFill>
                    <a:uFill>
                      <a:solidFill>
                        <a:schemeClr val="tx1"/>
                      </a:solidFill>
                    </a:uFill>
                    <a:latin typeface="Source Sans Pro" panose="020B0604020202020204" charset="0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Sheet1!$A$2:$A$3</c:f>
              <c:strCache>
                <c:ptCount val="2"/>
                <c:pt idx="0">
                  <c:v>文件格式</c:v>
                </c:pt>
                <c:pt idx="1">
                  <c:v>其它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137</c:v>
                </c:pt>
                <c:pt idx="1">
                  <c:v>386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2017/5/18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41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74590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9" y="1020263"/>
            <a:ext cx="5807399" cy="1159875"/>
          </a:xfrm>
          <a:prstGeom prst="rect">
            <a:avLst/>
          </a:prstGeom>
        </p:spPr>
        <p:txBody>
          <a:bodyPr lIns="91387" tIns="91387" rIns="91387" bIns="91387" anchor="t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defRPr sz="6000" b="1">
                <a:solidFill>
                  <a:srgbClr val="0091EA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Shape 10"/>
          <p:cNvSpPr/>
          <p:nvPr/>
        </p:nvSpPr>
        <p:spPr>
          <a:xfrm>
            <a:off x="6897625" y="4649967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4229103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32" y="3448165"/>
            <a:ext cx="75899" cy="56924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4933410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475053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2530112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593643"/>
            <a:ext cx="126900" cy="95175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004905"/>
            <a:ext cx="253800" cy="1903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2" y="3722328"/>
            <a:ext cx="190200" cy="1428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3" y="4240995"/>
            <a:ext cx="190200" cy="1428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6" y="1493168"/>
            <a:ext cx="75899" cy="56924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03491"/>
            <a:ext cx="253800" cy="19035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63" y="1878364"/>
            <a:ext cx="75899" cy="56924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9" y="356119"/>
            <a:ext cx="75899" cy="56924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4595581"/>
            <a:ext cx="253800" cy="190575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387" tIns="91387" rIns="91387" bIns="91387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1526197"/>
            <a:ext cx="5832600" cy="1159875"/>
          </a:xfrm>
          <a:prstGeom prst="rect">
            <a:avLst/>
          </a:prstGeom>
        </p:spPr>
        <p:txBody>
          <a:bodyPr lIns="91387" tIns="91387" rIns="91387" bIns="91387" anchor="b" anchorCtr="0"/>
          <a:lstStyle>
            <a:lvl1pPr lvl="0" rtl="0">
              <a:spcBef>
                <a:spcPts val="0"/>
              </a:spcBef>
              <a:buSzPct val="100000"/>
              <a:defRPr sz="4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vl="1" rtl="0">
              <a:spcBef>
                <a:spcPts val="0"/>
              </a:spcBef>
              <a:buSzPct val="100000"/>
              <a:defRPr sz="4800" b="1"/>
            </a:lvl2pPr>
            <a:lvl3pPr lvl="2" rtl="0">
              <a:spcBef>
                <a:spcPts val="0"/>
              </a:spcBef>
              <a:buSzPct val="100000"/>
              <a:defRPr sz="4800" b="1"/>
            </a:lvl3pPr>
            <a:lvl4pPr lvl="3" rtl="0">
              <a:spcBef>
                <a:spcPts val="0"/>
              </a:spcBef>
              <a:buSzPct val="100000"/>
              <a:defRPr sz="4800" b="1"/>
            </a:lvl4pPr>
            <a:lvl5pPr lvl="4" rtl="0">
              <a:spcBef>
                <a:spcPts val="0"/>
              </a:spcBef>
              <a:buSzPct val="100000"/>
              <a:defRPr sz="4800" b="1"/>
            </a:lvl5pPr>
            <a:lvl6pPr lvl="5" rtl="0">
              <a:spcBef>
                <a:spcPts val="0"/>
              </a:spcBef>
              <a:buSzPct val="100000"/>
              <a:defRPr sz="4800" b="1"/>
            </a:lvl6pPr>
            <a:lvl7pPr lvl="6" rtl="0">
              <a:spcBef>
                <a:spcPts val="0"/>
              </a:spcBef>
              <a:buSzPct val="100000"/>
              <a:defRPr sz="4800" b="1"/>
            </a:lvl7pPr>
            <a:lvl8pPr lvl="7" rtl="0">
              <a:spcBef>
                <a:spcPts val="0"/>
              </a:spcBef>
              <a:buSzPct val="100000"/>
              <a:defRPr sz="4800" b="1"/>
            </a:lvl8pPr>
            <a:lvl9pPr lvl="8" rtl="0">
              <a:spcBef>
                <a:spcPts val="0"/>
              </a:spcBef>
              <a:buSzPct val="100000"/>
              <a:defRPr sz="4800" b="1"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lIns="91387" tIns="91387" rIns="91387" bIns="91387" anchor="t" anchorCtr="0"/>
          <a:lstStyle>
            <a:lvl1pPr lvl="0"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  <a:latin typeface="Microsoft YaHei UI" panose="020B0503020204020204" charset="-122"/>
                <a:cs typeface="Microsoft YaHei UI" panose="020B0503020204020204" charset="-122"/>
              </a:defRPr>
            </a:lvl1pPr>
            <a:lvl2pPr lvl="1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5947" y="4"/>
            <a:ext cx="913210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2" y="1876052"/>
            <a:ext cx="6713399" cy="819899"/>
          </a:xfrm>
          <a:prstGeom prst="rect">
            <a:avLst/>
          </a:prstGeom>
        </p:spPr>
        <p:txBody>
          <a:bodyPr lIns="91387" tIns="91387" rIns="91387" bIns="91387" anchor="t" anchorCtr="0"/>
          <a:lstStyle>
            <a:lvl1pPr lvl="0" algn="ctr" rtl="0">
              <a:spcBef>
                <a:spcPts val="0"/>
              </a:spcBef>
              <a:buClr>
                <a:srgbClr val="263238"/>
              </a:buClr>
              <a:buSzPct val="100000"/>
              <a:defRPr sz="3600" i="1">
                <a:latin typeface="Microsoft YaHei UI" panose="020B0503020204020204" charset="-122"/>
                <a:cs typeface="Microsoft YaHei UI" panose="020B0503020204020204" charset="-122"/>
              </a:defRPr>
            </a:lvl1pPr>
            <a:lvl2pPr lvl="1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2pPr>
            <a:lvl3pPr lvl="2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3pPr>
            <a:lvl4pPr lvl="3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4pPr>
            <a:lvl5pPr lvl="4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5pPr>
            <a:lvl6pPr lvl="5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6pPr>
            <a:lvl7pPr lvl="6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7pPr>
            <a:lvl8pPr lvl="7" algn="ctr" rtl="0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8pPr>
            <a:lvl9pPr lvl="8" algn="ctr">
              <a:spcBef>
                <a:spcPts val="0"/>
              </a:spcBef>
              <a:buClr>
                <a:srgbClr val="263238"/>
              </a:buClr>
              <a:buSzPct val="100000"/>
              <a:defRPr sz="3600" i="1"/>
            </a:lvl9pPr>
          </a:lstStyle>
          <a:p>
            <a:endParaRPr dirty="0"/>
          </a:p>
        </p:txBody>
      </p:sp>
      <p:grpSp>
        <p:nvGrpSpPr>
          <p:cNvPr id="31" name="Shape 31"/>
          <p:cNvGrpSpPr/>
          <p:nvPr/>
        </p:nvGrpSpPr>
        <p:grpSpPr>
          <a:xfrm>
            <a:off x="3593400" y="805716"/>
            <a:ext cx="1957200" cy="819899"/>
            <a:chOff x="3593400" y="1760084"/>
            <a:chExt cx="1957200" cy="1093199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-GB" sz="6000" b="1" dirty="0">
                  <a:solidFill>
                    <a:srgbClr val="0091EA"/>
                  </a:solidFill>
                  <a:latin typeface="Microsoft YaHei UI" panose="020B0503020204020204" charset="-122"/>
                  <a:ea typeface="Source Sans Pro" panose="020B0503030403020204"/>
                  <a:cs typeface="Microsoft YaHei UI" panose="020B0503020204020204" charset="-122"/>
                  <a:sym typeface="Source Sans Pro" panose="020B0503030403020204"/>
                </a:rPr>
                <a:t>“</a:t>
              </a: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7" y="653985"/>
            <a:ext cx="443400" cy="271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801" y="202263"/>
            <a:ext cx="457200" cy="60345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8" y="564846"/>
            <a:ext cx="95100" cy="261675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/>
          <a:lstStyle>
            <a:lvl1pPr lvl="0">
              <a:spcBef>
                <a:spcPts val="0"/>
              </a:spcBef>
              <a:defRPr baseline="0">
                <a:latin typeface="Microsoft YaHei UI" panose="020B0503020204020204" charset="-122"/>
                <a:ea typeface="微软雅黑" panose="020B0503020204020204" pitchFamily="34" charset="-122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261702"/>
            <a:ext cx="7571700" cy="3573674"/>
          </a:xfrm>
          <a:prstGeom prst="rect">
            <a:avLst/>
          </a:prstGeom>
        </p:spPr>
        <p:txBody>
          <a:bodyPr lIns="91387" tIns="91387" rIns="91387" bIns="91387" anchor="t" anchorCtr="0"/>
          <a:lstStyle>
            <a:lvl1pPr lvl="0">
              <a:spcBef>
                <a:spcPts val="0"/>
              </a:spcBef>
              <a:defRPr baseline="0">
                <a:latin typeface="Microsoft YaHei UI" panose="020B0503020204020204" charset="-122"/>
                <a:ea typeface="微软雅黑" panose="020B0503020204020204" pitchFamily="34" charset="-122"/>
                <a:cs typeface="Microsoft YaHei UI" panose="020B0503020204020204" charset="-122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/>
          <a:lstStyle>
            <a:lvl1pPr lvl="0">
              <a:spcBef>
                <a:spcPts val="0"/>
              </a:spcBef>
              <a:defRPr baseline="0">
                <a:latin typeface="Microsoft YaHei UI" panose="020B0503020204020204" charset="-122"/>
                <a:ea typeface="微软雅黑" panose="020B0503020204020204" pitchFamily="34" charset="-122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76"/>
          </a:xfrm>
          <a:prstGeom prst="rect">
            <a:avLst/>
          </a:prstGeom>
        </p:spPr>
        <p:txBody>
          <a:bodyPr lIns="91387" tIns="91387" rIns="91387" bIns="91387" anchor="t" anchorCtr="0"/>
          <a:lstStyle>
            <a:lvl1pPr lvl="0">
              <a:spcBef>
                <a:spcPts val="0"/>
              </a:spcBef>
              <a:buSzPct val="100000"/>
              <a:defRPr sz="2600" baseline="0">
                <a:latin typeface="Microsoft YaHei UI" panose="020B0503020204020204" charset="-122"/>
                <a:ea typeface="微软雅黑" panose="020B0503020204020204" pitchFamily="34" charset="-122"/>
                <a:cs typeface="Microsoft YaHei UI" panose="020B0503020204020204" charset="-122"/>
              </a:defRPr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8" y="1200150"/>
            <a:ext cx="3675300" cy="3725776"/>
          </a:xfrm>
          <a:prstGeom prst="rect">
            <a:avLst/>
          </a:prstGeom>
        </p:spPr>
        <p:txBody>
          <a:bodyPr lIns="91387" tIns="91387" rIns="91387" bIns="91387" anchor="t" anchorCtr="0"/>
          <a:lstStyle>
            <a:lvl1pPr lvl="0">
              <a:spcBef>
                <a:spcPts val="0"/>
              </a:spcBef>
              <a:buSzPct val="100000"/>
              <a:defRPr sz="2600" baseline="0">
                <a:latin typeface="Microsoft YaHei UI" panose="020B0503020204020204" charset="-122"/>
                <a:ea typeface="微软雅黑" panose="020B0503020204020204" pitchFamily="34" charset="-122"/>
                <a:cs typeface="Microsoft YaHei UI" panose="020B0503020204020204" charset="-122"/>
              </a:defRPr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  <a:noFill/>
          <a:ln>
            <a:noFill/>
          </a:ln>
        </p:spPr>
        <p:txBody>
          <a:bodyPr lIns="91387" tIns="91387" rIns="91387" bIns="91387" anchor="b" anchorCtr="0"/>
          <a:lstStyle>
            <a:lvl1pPr lvl="0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261702"/>
            <a:ext cx="7571700" cy="3573674"/>
          </a:xfrm>
          <a:prstGeom prst="rect">
            <a:avLst/>
          </a:prstGeom>
          <a:noFill/>
          <a:ln>
            <a:noFill/>
          </a:ln>
        </p:spPr>
        <p:txBody>
          <a:bodyPr lIns="91387" tIns="91387" rIns="91387" bIns="91387" anchor="t" anchorCtr="0"/>
          <a:lstStyle>
            <a:lvl1pPr lvl="0">
              <a:spcBef>
                <a:spcPts val="600"/>
              </a:spcBef>
              <a:buClr>
                <a:srgbClr val="CFD8DC"/>
              </a:buClr>
              <a:buSzPct val="100000"/>
              <a:buFont typeface="Source Sans Pro" panose="020B0503030403020204"/>
              <a:buChar char="◎"/>
              <a:defRPr sz="300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lvl="1">
              <a:spcBef>
                <a:spcPts val="480"/>
              </a:spcBef>
              <a:buClr>
                <a:srgbClr val="CFD8DC"/>
              </a:buClr>
              <a:buSzPct val="100000"/>
              <a:buFont typeface="Source Sans Pro" panose="020B0503030403020204"/>
              <a:buChar char="○"/>
              <a:defRPr sz="240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lvl="2">
              <a:spcBef>
                <a:spcPts val="480"/>
              </a:spcBef>
              <a:buClr>
                <a:srgbClr val="CFD8DC"/>
              </a:buClr>
              <a:buSzPct val="100000"/>
              <a:buFont typeface="Source Sans Pro" panose="020B0503030403020204"/>
              <a:buChar char="◉"/>
              <a:defRPr sz="240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lvl="3">
              <a:spcBef>
                <a:spcPts val="360"/>
              </a:spcBef>
              <a:buClr>
                <a:srgbClr val="CFD8DC"/>
              </a:buClr>
              <a:buSzPct val="100000"/>
              <a:buFont typeface="Source Sans Pro" panose="020B0503030403020204"/>
              <a:defRPr sz="180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lvl="4">
              <a:spcBef>
                <a:spcPts val="360"/>
              </a:spcBef>
              <a:buClr>
                <a:srgbClr val="CFD8DC"/>
              </a:buClr>
              <a:buSzPct val="100000"/>
              <a:buFont typeface="Source Sans Pro" panose="020B0503030403020204"/>
              <a:defRPr sz="180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lvl="5">
              <a:spcBef>
                <a:spcPts val="360"/>
              </a:spcBef>
              <a:buClr>
                <a:srgbClr val="CFD8DC"/>
              </a:buClr>
              <a:buSzPct val="100000"/>
              <a:buFont typeface="Source Sans Pro" panose="020B0503030403020204"/>
              <a:defRPr sz="180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lvl="6">
              <a:spcBef>
                <a:spcPts val="360"/>
              </a:spcBef>
              <a:buClr>
                <a:srgbClr val="CFD8DC"/>
              </a:buClr>
              <a:buSzPct val="100000"/>
              <a:buFont typeface="Source Sans Pro" panose="020B0503030403020204"/>
              <a:defRPr sz="180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lvl="7">
              <a:spcBef>
                <a:spcPts val="360"/>
              </a:spcBef>
              <a:buClr>
                <a:srgbClr val="CFD8DC"/>
              </a:buClr>
              <a:buSzPct val="100000"/>
              <a:buFont typeface="Source Sans Pro" panose="020B0503030403020204"/>
              <a:defRPr sz="180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lvl="8">
              <a:spcBef>
                <a:spcPts val="360"/>
              </a:spcBef>
              <a:buClr>
                <a:srgbClr val="CFD8DC"/>
              </a:buClr>
              <a:buSzPct val="100000"/>
              <a:buFont typeface="Source Sans Pro" panose="020B0503030403020204"/>
              <a:defRPr sz="180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Montserrat" panose="020B0604020202020204" charset="0"/>
          <a:ea typeface="微软雅黑" panose="020B0503020204020204" pitchFamily="34" charset="-122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5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Montserrat" panose="020B0604020202020204" charset="0"/>
          <a:ea typeface="微软雅黑" panose="020B0503020204020204" pitchFamily="34" charset="-122"/>
          <a:cs typeface="Montserrat" panose="020B0604020202020204" charset="0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de_aud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uzz_testin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zzing/MFF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ele7enxxh/android-af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zzing/MFF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hyperlink" Target="https://github.com/ele7enxxh/android-af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le7enxxh.com/downloads/stagefright.dif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le7enxxh.com/downloads/afl-2.39b.diff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samples.mplayerhq.hu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MozillaSecurity/fuzz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cvedetails.com/vulnerability-list/vendor_id-1224/product_id-19997/year-2016/Google-Android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ecurity/bulletin/2016-12-01.html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393825" y="1548130"/>
            <a:ext cx="6419215" cy="134239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lvl="0" algn="ctr"/>
            <a:r>
              <a:rPr sz="3600" dirty="0" smtClean="0">
                <a:solidFill>
                  <a:srgbClr val="0091EA"/>
                </a:solidFill>
                <a:uFillTx/>
                <a:latin typeface="Source Sans Pro" panose="020B0604020202020204" charset="0"/>
              </a:rPr>
              <a:t>Bug hunting in file format on Android: audit &amp;&amp; fuzz</a:t>
            </a:r>
          </a:p>
        </p:txBody>
      </p:sp>
      <p:sp>
        <p:nvSpPr>
          <p:cNvPr id="4" name="Shape 61"/>
          <p:cNvSpPr txBox="1"/>
          <p:nvPr/>
        </p:nvSpPr>
        <p:spPr>
          <a:xfrm>
            <a:off x="1699939" y="2890569"/>
            <a:ext cx="5807399" cy="471367"/>
          </a:xfrm>
          <a:prstGeom prst="rect">
            <a:avLst/>
          </a:prstGeom>
          <a:noFill/>
          <a:ln>
            <a:noFill/>
          </a:ln>
        </p:spPr>
        <p:txBody>
          <a:bodyPr lIns="91387" tIns="91387" rIns="91387" bIns="9138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ct val="100000"/>
              <a:buFont typeface="Roboto Slab"/>
              <a:buNone/>
              <a:defRPr sz="6000" b="1" i="0" u="none" strike="noStrike" cap="non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6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altLang="zh-CN" sz="1800" dirty="0">
                <a:latin typeface="Source Sans Pro" panose="020B0604020202020204" charset="0"/>
                <a:ea typeface="微软雅黑" panose="020B0503020204020204" pitchFamily="34" charset="-122"/>
              </a:rPr>
              <a:t>2017</a:t>
            </a:r>
            <a:r>
              <a:rPr lang="zh-CN" altLang="en-US" sz="1800" dirty="0">
                <a:latin typeface="Source Sans Pro" panose="020B0604020202020204" charset="0"/>
                <a:ea typeface="微软雅黑" panose="020B0503020204020204" pitchFamily="34" charset="-122"/>
              </a:rPr>
              <a:t>补天成都沙龙</a:t>
            </a:r>
            <a:endParaRPr lang="en-GB" altLang="zh-CN" sz="1800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042670" y="1200150"/>
            <a:ext cx="6724650" cy="353187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>
              <a:buNone/>
            </a:pP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</a:rPr>
              <a:t>代码审计是</a:t>
            </a:r>
            <a:r>
              <a:rPr lang="zh-CN" altLang="en-US" sz="2000" kern="1200" dirty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</a:rPr>
              <a:t>一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</a:rPr>
              <a:t>种通过人工阅读代码以</a:t>
            </a:r>
            <a:r>
              <a:rPr lang="zh-CN" altLang="en-US" sz="2000" kern="1200" dirty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</a:rPr>
              <a:t>发现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</a:rPr>
              <a:t>程序安全漏洞的技术。</a:t>
            </a:r>
          </a:p>
          <a:p>
            <a:pPr>
              <a:buNone/>
            </a:pPr>
            <a:endParaRPr lang="zh-CN" altLang="en-US" sz="2000" kern="1200" dirty="0" smtClean="0">
              <a:solidFill>
                <a:srgbClr val="24506B"/>
              </a:solidFill>
              <a:latin typeface="Source Sans Pro" panose="020B0604020202020204" charset="0"/>
              <a:cs typeface="MS PGothic" panose="020B0600070205080204" charset="-128"/>
              <a:hlinkClick r:id="rId3"/>
            </a:endParaRPr>
          </a:p>
          <a:p>
            <a:pPr>
              <a:buNone/>
            </a:pPr>
            <a:endParaRPr lang="zh-CN" altLang="en-US" sz="2000" kern="1200" dirty="0" smtClean="0">
              <a:solidFill>
                <a:srgbClr val="24506B"/>
              </a:solidFill>
              <a:latin typeface="Source Sans Pro" panose="020B0604020202020204" charset="0"/>
              <a:cs typeface="MS PGothic" panose="020B0600070205080204" charset="-128"/>
              <a:hlinkClick r:id="rId3"/>
            </a:endParaRPr>
          </a:p>
          <a:p>
            <a:pPr algn="r">
              <a:buNone/>
            </a:pPr>
            <a:endParaRPr lang="en-US" altLang="zh-CN" sz="1400" dirty="0" smtClean="0">
              <a:latin typeface="Source Sans Pro" panose="020B0604020202020204" charset="0"/>
              <a:hlinkClick r:id="rId3"/>
            </a:endParaRPr>
          </a:p>
          <a:p>
            <a:pPr algn="r">
              <a:buNone/>
            </a:pPr>
            <a:endParaRPr lang="en-US" altLang="zh-CN" sz="1400" dirty="0">
              <a:latin typeface="Source Sans Pro" panose="020B0604020202020204" charset="0"/>
              <a:hlinkClick r:id="rId3"/>
            </a:endParaRPr>
          </a:p>
          <a:p>
            <a:pPr algn="r">
              <a:buNone/>
            </a:pPr>
            <a:endParaRPr lang="en-US" altLang="zh-CN" sz="1400" dirty="0" smtClean="0">
              <a:latin typeface="Source Sans Pro" panose="020B0604020202020204" charset="0"/>
              <a:hlinkClick r:id="rId3"/>
            </a:endParaRPr>
          </a:p>
          <a:p>
            <a:pPr algn="r">
              <a:buNone/>
            </a:pPr>
            <a:endParaRPr lang="en-US" altLang="zh-CN" sz="1400" dirty="0">
              <a:latin typeface="Source Sans Pro" panose="020B0604020202020204" charset="0"/>
              <a:hlinkClick r:id="rId3"/>
            </a:endParaRPr>
          </a:p>
          <a:p>
            <a:pPr algn="r">
              <a:buNone/>
            </a:pPr>
            <a:r>
              <a:rPr lang="en-US" altLang="zh-CN" sz="1400" dirty="0" smtClean="0">
                <a:latin typeface="Source Sans Pro" panose="020B0604020202020204" charset="0"/>
                <a:hlinkClick r:id="rId3"/>
              </a:rPr>
              <a:t>https://en.wikipedia.org/wiki/Code_audit</a:t>
            </a:r>
            <a:endParaRPr lang="en-US" altLang="zh-CN" sz="1400" dirty="0" smtClean="0">
              <a:latin typeface="Source Sans Pro" panose="020B0604020202020204" charset="0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GB" sz="3200" b="1" dirty="0">
                <a:latin typeface="Source Sans Pro" panose="020B0604020202020204" charset="0"/>
              </a:rPr>
              <a:t>什么是代码审计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GB" sz="3200" b="1" dirty="0">
                <a:latin typeface="Source Sans Pro" panose="020B0604020202020204" charset="0"/>
              </a:rPr>
              <a:t>审计之前</a:t>
            </a:r>
          </a:p>
        </p:txBody>
      </p:sp>
      <p:sp>
        <p:nvSpPr>
          <p:cNvPr id="5" name="Shape 78"/>
          <p:cNvSpPr txBox="1">
            <a:spLocks noGrp="1"/>
          </p:cNvSpPr>
          <p:nvPr>
            <p:ph type="body" idx="4294967295"/>
          </p:nvPr>
        </p:nvSpPr>
        <p:spPr>
          <a:xfrm>
            <a:off x="1097707" y="1243230"/>
            <a:ext cx="7597817" cy="3389317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对文件格式有一定的了解</a:t>
            </a:r>
          </a:p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熟悉审计对象所用的编程语言，本议题为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C/C++</a:t>
            </a:r>
          </a:p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研究以往的安全补丁</a:t>
            </a:r>
          </a:p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熟悉所有可能发生的漏洞类型，并熟悉导致漏洞的潜在原因</a:t>
            </a:r>
          </a:p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保持耐心与平静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GB" sz="3200" b="1" dirty="0">
                <a:latin typeface="Source Sans Pro" panose="020B0604020202020204" charset="0"/>
              </a:rPr>
              <a:t>审计工具</a:t>
            </a:r>
          </a:p>
        </p:txBody>
      </p:sp>
      <p:sp>
        <p:nvSpPr>
          <p:cNvPr id="5" name="Shape 78"/>
          <p:cNvSpPr txBox="1">
            <a:spLocks noGrp="1"/>
          </p:cNvSpPr>
          <p:nvPr>
            <p:ph type="body" idx="4294967295"/>
          </p:nvPr>
        </p:nvSpPr>
        <p:spPr>
          <a:xfrm>
            <a:off x="1097915" y="1243330"/>
            <a:ext cx="5978525" cy="338963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vim/vi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emacs</a:t>
            </a:r>
          </a:p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sublime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notepad++</a:t>
            </a:r>
          </a:p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任何其他你顺手的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86136" y="1200150"/>
            <a:ext cx="4505943" cy="3725776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latin typeface="Source Sans Pro" panose="020B0604020202020204" charset="0"/>
              </a:rPr>
              <a:t>确定入口</a:t>
            </a:r>
            <a:endParaRPr lang="en-US" altLang="zh-CN" sz="2400" dirty="0" smtClean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Source Sans Pro" panose="020B0604020202020204" charset="0"/>
              </a:rPr>
              <a:t>跟踪整个解析流程</a:t>
            </a:r>
            <a:endParaRPr lang="en-US" altLang="zh-CN" sz="2400" dirty="0" smtClean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Source Sans Pro" panose="020B0604020202020204" charset="0"/>
              </a:rPr>
              <a:t>审计所有与文件数据相关的代码分支，以发现可能的安全漏洞</a:t>
            </a:r>
            <a:endParaRPr lang="en-US" altLang="zh-CN" sz="2400" dirty="0" smtClean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Source Sans Pro" panose="020B0604020202020204" charset="0"/>
              </a:rPr>
              <a:t>确定出口</a:t>
            </a:r>
            <a:endParaRPr lang="en-US" altLang="zh-CN" sz="2400" dirty="0" smtClean="0">
              <a:latin typeface="Source Sans Pro" panose="020B0604020202020204" charset="0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latin typeface="Source Sans Pro" panose="020B0604020202020204" charset="0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US" sz="3200" b="1" dirty="0" smtClean="0">
                <a:latin typeface="Source Sans Pro" panose="020B0604020202020204" charset="0"/>
              </a:rPr>
              <a:t>姿势</a:t>
            </a:r>
            <a:r>
              <a:rPr lang="en-US" altLang="zh-CN" sz="3200" b="1" dirty="0" smtClean="0">
                <a:latin typeface="Source Sans Pro" panose="020B0604020202020204" charset="0"/>
              </a:rPr>
              <a:t>1</a:t>
            </a:r>
            <a:r>
              <a:rPr lang="zh-CN" altLang="en-US" sz="3200" b="1" dirty="0" smtClean="0">
                <a:latin typeface="Source Sans Pro" panose="020B0604020202020204" charset="0"/>
              </a:rPr>
              <a:t>：从入口到出口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588224" y="1131590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解析入口</a:t>
            </a:r>
            <a:endParaRPr lang="zh-CN" altLang="en-US" sz="1800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88224" y="3867894"/>
            <a:ext cx="136815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解析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出口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弧形箭头 4"/>
          <p:cNvSpPr/>
          <p:nvPr/>
        </p:nvSpPr>
        <p:spPr>
          <a:xfrm>
            <a:off x="6300192" y="1635646"/>
            <a:ext cx="576064" cy="22322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Microsoft YaHei UI" panose="020B0503020204020204" charset="-122"/>
            </a:endParaRPr>
          </a:p>
        </p:txBody>
      </p:sp>
      <p:sp>
        <p:nvSpPr>
          <p:cNvPr id="9" name="左弧形箭头 8"/>
          <p:cNvSpPr/>
          <p:nvPr/>
        </p:nvSpPr>
        <p:spPr>
          <a:xfrm>
            <a:off x="6740624" y="1636415"/>
            <a:ext cx="576064" cy="2232248"/>
          </a:xfrm>
          <a:prstGeom prst="curvedRightArrow">
            <a:avLst>
              <a:gd name="adj1" fmla="val 25000"/>
              <a:gd name="adj2" fmla="val 1323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Microsoft YaHei UI" panose="020B0503020204020204" charset="-122"/>
            </a:endParaRPr>
          </a:p>
        </p:txBody>
      </p:sp>
      <p:sp>
        <p:nvSpPr>
          <p:cNvPr id="7" name="右弧形箭头 6"/>
          <p:cNvSpPr/>
          <p:nvPr/>
        </p:nvSpPr>
        <p:spPr>
          <a:xfrm>
            <a:off x="7708540" y="1636415"/>
            <a:ext cx="535868" cy="23034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Microsoft YaHei UI" panose="020B0503020204020204" charset="-122"/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7380312" y="1636415"/>
            <a:ext cx="535868" cy="2303487"/>
          </a:xfrm>
          <a:prstGeom prst="curvedLeftArrow">
            <a:avLst>
              <a:gd name="adj1" fmla="val 25000"/>
              <a:gd name="adj2" fmla="val 4283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Microsoft YaHei UI" panose="020B050302020402020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0152" y="235572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审计所有相关分支</a:t>
            </a:r>
            <a:endParaRPr lang="en-US" altLang="zh-CN" sz="1800" dirty="0" smtClean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US" sz="3200" b="1" dirty="0" smtClean="0">
                <a:latin typeface="Source Sans Pro" panose="020B0604020202020204" charset="0"/>
              </a:rPr>
              <a:t>确定入口</a:t>
            </a:r>
          </a:p>
        </p:txBody>
      </p:sp>
      <p:sp>
        <p:nvSpPr>
          <p:cNvPr id="4" name="Shape 78"/>
          <p:cNvSpPr txBox="1">
            <a:spLocks noGrp="1"/>
          </p:cNvSpPr>
          <p:nvPr>
            <p:ph type="body" idx="4294967295"/>
          </p:nvPr>
        </p:nvSpPr>
        <p:spPr>
          <a:xfrm>
            <a:off x="1097915" y="1243330"/>
            <a:ext cx="7084060" cy="366395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官方文档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README.md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测试代码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函数名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libc API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：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fopen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open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mmap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Android API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：</a:t>
            </a:r>
            <a:r>
              <a:rPr lang="en-US" altLang="zh-CN" sz="2400" kern="1200" dirty="0" err="1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FileSource</a:t>
            </a:r>
            <a:endParaRPr lang="en-US" altLang="zh-CN" sz="2400" kern="1200" dirty="0" smtClean="0">
              <a:solidFill>
                <a:srgbClr val="2450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常见命名：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parse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decode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US" sz="3200" b="1" dirty="0" smtClean="0">
                <a:latin typeface="Source Sans Pro" panose="020B0604020202020204" charset="0"/>
              </a:rPr>
              <a:t>确定出口</a:t>
            </a:r>
          </a:p>
        </p:txBody>
      </p:sp>
      <p:sp>
        <p:nvSpPr>
          <p:cNvPr id="4" name="Shape 78"/>
          <p:cNvSpPr txBox="1">
            <a:spLocks noGrp="1"/>
          </p:cNvSpPr>
          <p:nvPr>
            <p:ph type="body" idx="4294967295"/>
          </p:nvPr>
        </p:nvSpPr>
        <p:spPr>
          <a:xfrm>
            <a:off x="1097915" y="1243330"/>
            <a:ext cx="7084060" cy="366395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官方文档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README.md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测试代码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函数名</a:t>
            </a:r>
            <a:endParaRPr lang="zh-CN" altLang="en-US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libc API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：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fclose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close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munmap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exit</a:t>
            </a:r>
            <a:endParaRPr lang="zh-CN" altLang="en-US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  <a:sym typeface="+mn-ea"/>
            </a:endParaRP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调用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parse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decode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之后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600" b="1" dirty="0" smtClean="0">
                <a:latin typeface="Source Sans Pro" panose="020B0604020202020204" charset="0"/>
              </a:rPr>
              <a:t>实战：</a:t>
            </a:r>
            <a:r>
              <a:rPr lang="en-US" altLang="zh-CN" sz="3600" b="1" dirty="0" smtClean="0">
                <a:latin typeface="Source Sans Pro" panose="020B0604020202020204" charset="0"/>
              </a:rPr>
              <a:t>CVE-2016-6762</a:t>
            </a:r>
            <a:endParaRPr lang="en-GB" sz="3600" b="1" dirty="0">
              <a:latin typeface="Source Sans Pro" panose="020B0604020202020204" charset="0"/>
            </a:endParaRP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2" y="1203598"/>
            <a:ext cx="7128791" cy="367735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漏洞介绍</a:t>
            </a: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000" kern="1200" spc="-15" dirty="0" err="1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libziparchive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中的整数溢出导致的内存破坏或权限提升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由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ele7enxxh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发现，于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2016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年提交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Google</a:t>
            </a: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影响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Android5.0-7.0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版本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可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被</a:t>
            </a:r>
            <a:r>
              <a:rPr lang="en-US" altLang="zh-CN" sz="2000" kern="1200" spc="-15" dirty="0" err="1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adb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，</a:t>
            </a:r>
            <a:r>
              <a:rPr lang="en-US" altLang="zh-CN" sz="2000" kern="1200" spc="-15" dirty="0" err="1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dexdump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以及其他使用该库的第三方程序触发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600" b="1" dirty="0" smtClean="0">
                <a:latin typeface="Source Sans Pro" panose="020B0604020202020204" charset="0"/>
              </a:rPr>
              <a:t>实战：</a:t>
            </a:r>
            <a:r>
              <a:rPr lang="en-US" altLang="zh-CN" sz="3600" b="1" dirty="0" smtClean="0">
                <a:latin typeface="Source Sans Pro" panose="020B0604020202020204" charset="0"/>
              </a:rPr>
              <a:t>CVE-2016-6762</a:t>
            </a:r>
            <a:endParaRPr lang="en-GB" sz="3600" b="1" dirty="0">
              <a:latin typeface="Source Sans Pro" panose="020B0604020202020204" charset="0"/>
            </a:endParaRP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3" y="1060088"/>
            <a:ext cx="7128791" cy="648072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确定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入口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endParaRPr lang="zh-CN" altLang="en-US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547664" y="1851670"/>
            <a:ext cx="5688632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1200" spc="-5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grep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–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rn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–include=*.cc –E “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open|fopen|parse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”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libziparchive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</a:t>
            </a:r>
            <a:endParaRPr sz="1200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547664" y="2387084"/>
            <a:ext cx="6408712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int32_t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spc="-5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OpenArchive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fileName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ZipArchiveHandle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handle)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{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const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=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open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fileName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O_RDONLY | O_BINARY,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0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ZipArchive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archive =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new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ZipArchive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fd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true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*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handle =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archive;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if 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fd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&lt;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0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{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ALOGW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"Unable to open '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%s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'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: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%s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"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fileName,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strerror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errno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));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 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return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kIoError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}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return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OpenArchiveInternal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(archive,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fileName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);</a:t>
            </a:r>
          </a:p>
          <a:p>
            <a:pPr marL="12700"/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}</a:t>
            </a:r>
            <a:endParaRPr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547664" y="4547324"/>
            <a:ext cx="56886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spc="-5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OpenArchive</a:t>
            </a:r>
            <a:r>
              <a:rPr lang="en-US" altLang="zh-CN" sz="1200" spc="-5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-&gt;</a:t>
            </a:r>
            <a:r>
              <a:rPr lang="en-US" altLang="zh-CN" sz="1200" spc="-5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OpenArchiveInternal</a:t>
            </a:r>
            <a:r>
              <a:rPr lang="en-US" altLang="zh-CN" sz="1200" spc="-5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-&gt;</a:t>
            </a:r>
            <a:r>
              <a:rPr lang="en-US" altLang="zh-CN" sz="1200" spc="-5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MapCentralDirectory</a:t>
            </a:r>
            <a:r>
              <a:rPr lang="en-US" altLang="zh-CN" sz="1200" spc="-5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-&gt;</a:t>
            </a:r>
            <a:r>
              <a:rPr lang="en-US" altLang="zh-CN" sz="1200" spc="-5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MapCentralDirectory0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(</a:t>
            </a:r>
            <a:r>
              <a:rPr lang="zh-CN" altLang="en-US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最终的解析函数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)</a:t>
            </a:r>
            <a:r>
              <a:rPr lang="en-US" altLang="zh-CN" sz="1200" spc="-5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endParaRPr sz="1200" spc="-5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</p:txBody>
      </p:sp>
      <p:cxnSp>
        <p:nvCxnSpPr>
          <p:cNvPr id="10" name="曲线连接符 9"/>
          <p:cNvCxnSpPr>
            <a:stCxn id="4" idx="1"/>
            <a:endCxn id="5" idx="1"/>
          </p:cNvCxnSpPr>
          <p:nvPr/>
        </p:nvCxnSpPr>
        <p:spPr>
          <a:xfrm rot="10800000" flipV="1">
            <a:off x="1547664" y="1944002"/>
            <a:ext cx="12700" cy="1366411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5" idx="1"/>
            <a:endCxn id="9" idx="1"/>
          </p:cNvCxnSpPr>
          <p:nvPr/>
        </p:nvCxnSpPr>
        <p:spPr>
          <a:xfrm rot="10800000" flipV="1">
            <a:off x="1547664" y="3310414"/>
            <a:ext cx="12700" cy="1421576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600" b="1" dirty="0" smtClean="0">
                <a:latin typeface="Source Sans Pro" panose="020B0604020202020204" charset="0"/>
              </a:rPr>
              <a:t>实战：</a:t>
            </a:r>
            <a:r>
              <a:rPr lang="en-US" altLang="zh-CN" sz="3600" b="1" dirty="0" smtClean="0">
                <a:latin typeface="Source Sans Pro" panose="020B0604020202020204" charset="0"/>
              </a:rPr>
              <a:t>CVE-2016-6762</a:t>
            </a:r>
            <a:endParaRPr lang="en-GB" sz="3600" b="1" dirty="0">
              <a:latin typeface="Source Sans Pro" panose="020B0604020202020204" charset="0"/>
            </a:endParaRP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971601" y="1203598"/>
            <a:ext cx="7128791" cy="72008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 </a:t>
            </a:r>
            <a:r>
              <a:rPr lang="zh-CN" altLang="en-US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审计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解析流程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593032" y="2021235"/>
            <a:ext cx="434712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  <a:p>
            <a:pPr marL="12700"/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onst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EocdRecord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reinterpret_cast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&lt;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const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EocdRecord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*&gt;(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scan_buffer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+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);</a:t>
            </a:r>
          </a:p>
          <a:p>
            <a:pPr marL="12700"/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  <a:p>
            <a:pPr marL="12700"/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if (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-&gt;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cd_start_offset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+ 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-&gt;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cd_size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&gt; 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eocd_offset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 {</a:t>
            </a:r>
          </a:p>
          <a:p>
            <a:pPr marL="12700"/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 ...</a:t>
            </a:r>
            <a:endParaRPr lang="en-US" altLang="zh-CN"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}</a:t>
            </a:r>
          </a:p>
          <a:p>
            <a:pPr marL="12700"/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a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ndroid::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FileMap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map =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MapFileSegment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static_cast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&lt;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off64_t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&gt;(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-&gt;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cd_start_offset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), 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static_cast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&lt;</a:t>
            </a:r>
            <a:r>
              <a:rPr lang="en-US" sz="1200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size_t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&gt;(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-&gt;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cd_size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),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true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debug_file_name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);</a:t>
            </a:r>
          </a:p>
          <a:p>
            <a:pPr marL="12700"/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  <a:p>
            <a:pPr marL="12700"/>
            <a:endParaRPr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6308720" y="2211710"/>
            <a:ext cx="2736304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1200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struct</a:t>
            </a:r>
            <a:r>
              <a:rPr lang="en-US" sz="1200" dirty="0" smtClean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spc="-5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EocdRecord</a:t>
            </a: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solidFill>
                  <a:srgbClr val="0091E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{</a:t>
            </a:r>
          </a:p>
          <a:p>
            <a:pPr marL="12700"/>
            <a:r>
              <a:rPr lang="en-US" sz="1200" dirty="0">
                <a:solidFill>
                  <a:srgbClr val="0091E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solidFill>
                  <a:srgbClr val="0091E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  <a:p>
            <a:pPr marL="12700"/>
            <a:r>
              <a:rPr lang="en-US" sz="1200" dirty="0">
                <a:solidFill>
                  <a:srgbClr val="0091E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uint32_t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cd_size</a:t>
            </a:r>
            <a:r>
              <a:rPr lang="en-US" sz="1200" dirty="0" smtClean="0">
                <a:solidFill>
                  <a:srgbClr val="0091E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sz="1200" dirty="0">
                <a:solidFill>
                  <a:srgbClr val="0091E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solidFill>
                  <a:srgbClr val="0091E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uint32_t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cd_start_offset</a:t>
            </a:r>
            <a:r>
              <a:rPr lang="en-US" sz="1200" dirty="0" smtClean="0">
                <a:solidFill>
                  <a:srgbClr val="0091E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sz="1200" dirty="0">
                <a:solidFill>
                  <a:srgbClr val="0091E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solidFill>
                  <a:srgbClr val="0091E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  <a:endParaRPr lang="en-US"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}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__attribute__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((packed));</a:t>
            </a:r>
            <a:endParaRPr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600" b="1" dirty="0" smtClean="0">
                <a:latin typeface="Source Sans Pro" panose="020B0604020202020204" charset="0"/>
              </a:rPr>
              <a:t>实战：</a:t>
            </a:r>
            <a:r>
              <a:rPr lang="en-US" altLang="zh-CN" sz="3600" b="1" dirty="0" smtClean="0">
                <a:latin typeface="Source Sans Pro" panose="020B0604020202020204" charset="0"/>
              </a:rPr>
              <a:t>CVE-2016-6762</a:t>
            </a:r>
            <a:endParaRPr lang="en-GB" sz="3600" b="1" dirty="0">
              <a:latin typeface="Source Sans Pro" panose="020B0604020202020204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1043608" y="1419622"/>
            <a:ext cx="7632848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  <a:p>
            <a:pPr marL="12700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指针指向文件内容，可控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onst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EocdRecord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reinterpret_cast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&lt;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const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EocdRecord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*&gt;(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scan_buffer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+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);</a:t>
            </a:r>
          </a:p>
          <a:p>
            <a:pPr marL="12700"/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  <a:p>
            <a:pPr marL="12700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cd_start_offset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和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cd_size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均为无符号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32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位整型，且值可控，其和可能溢出（大于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UINT_MAX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），即可绕过检测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if (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-&gt;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cd_start_offset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+ 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-&gt;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cd_size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&gt; 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eocd_offset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 {</a:t>
            </a:r>
          </a:p>
          <a:p>
            <a:pPr marL="12700"/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 ...</a:t>
            </a:r>
            <a:endParaRPr lang="en-US" altLang="zh-CN"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}</a:t>
            </a:r>
          </a:p>
          <a:p>
            <a:pPr marL="12700"/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  <a:p>
            <a:pPr marL="12700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MapFileSegment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内部调用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mmap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函数，使用了被控制的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offset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size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，也就是说映射的数据是非法的。最终会在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ParseZipArchive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函数中触发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bug</a:t>
            </a:r>
          </a:p>
          <a:p>
            <a:pPr marL="12700"/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android::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FileMap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map =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MapFileSegment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static_cast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&lt;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off64_t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&gt;(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-&gt;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cd_start_offset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), </a:t>
            </a:r>
            <a:r>
              <a:rPr lang="en-US" sz="12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static_cast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&lt;</a:t>
            </a:r>
            <a:r>
              <a:rPr lang="en-US" sz="1200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size_t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&gt;(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-&gt;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cd_size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),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true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debug_file_name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);</a:t>
            </a:r>
          </a:p>
          <a:p>
            <a:pPr marL="12700"/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  <a:p>
            <a:pPr marL="12700"/>
            <a:endParaRPr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8"/>
          <p:cNvSpPr txBox="1"/>
          <p:nvPr/>
        </p:nvSpPr>
        <p:spPr>
          <a:xfrm>
            <a:off x="899592" y="1419622"/>
            <a:ext cx="6426835" cy="2945130"/>
          </a:xfrm>
          <a:prstGeom prst="rect">
            <a:avLst/>
          </a:prstGeom>
          <a:noFill/>
          <a:ln>
            <a:noFill/>
          </a:ln>
        </p:spPr>
        <p:txBody>
          <a:bodyPr lIns="91387" tIns="91387" rIns="91387" bIns="9138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韩子诺</a:t>
            </a:r>
            <a:r>
              <a:rPr lang="en-US" altLang="zh-CN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@</a:t>
            </a:r>
            <a:r>
              <a:rPr lang="zh-CN" altLang="en-US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奇虎</a:t>
            </a:r>
            <a:r>
              <a:rPr lang="en-US" altLang="zh-CN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360</a:t>
            </a:r>
            <a:r>
              <a:rPr lang="zh-CN" altLang="en-US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成都安全应急响应中心</a:t>
            </a:r>
          </a:p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研究方向：</a:t>
            </a:r>
            <a:r>
              <a:rPr lang="en-US" altLang="zh-CN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Android</a:t>
            </a:r>
            <a:r>
              <a:rPr lang="zh-CN" altLang="en-US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漏洞挖掘与利用</a:t>
            </a:r>
          </a:p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ID &amp;&amp; </a:t>
            </a:r>
            <a:r>
              <a:rPr lang="zh-CN" altLang="en-US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微博：</a:t>
            </a:r>
            <a:r>
              <a:rPr lang="en-US" altLang="zh-CN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ele7enxxh</a:t>
            </a:r>
          </a:p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博客：</a:t>
            </a:r>
            <a:r>
              <a:rPr lang="en-US" altLang="zh-CN" sz="2400" kern="1200" spc="1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ele7enxxh.com</a:t>
            </a:r>
          </a:p>
        </p:txBody>
      </p:sp>
      <p:sp>
        <p:nvSpPr>
          <p:cNvPr id="6" name="Shape 98"/>
          <p:cNvSpPr txBox="1"/>
          <p:nvPr/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defRPr>
            </a:lvl1pPr>
          </a:lstStyle>
          <a:p>
            <a:pPr>
              <a:buClr>
                <a:srgbClr val="0091EA"/>
              </a:buClr>
              <a:buSzPct val="100000"/>
            </a:pPr>
            <a:r>
              <a:rPr lang="zh-CN" altLang="en-US" sz="3200" b="1" dirty="0" smtClean="0">
                <a:solidFill>
                  <a:srgbClr val="0091EA"/>
                </a:solidFill>
                <a:latin typeface="Source Sans Pro" panose="020B0604020202020204" charset="0"/>
                <a:cs typeface="Roboto Slab"/>
                <a:sym typeface="Roboto Slab"/>
              </a:rPr>
              <a:t>关于我</a:t>
            </a:r>
            <a:endParaRPr lang="en-GB" sz="3200" b="1" dirty="0">
              <a:solidFill>
                <a:srgbClr val="0091EA"/>
              </a:solidFill>
              <a:latin typeface="Source Sans Pro" panose="020B0604020202020204" charset="0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200" b="1" dirty="0" smtClean="0">
                <a:latin typeface="Source Sans Pro" panose="020B0604020202020204" charset="0"/>
              </a:rPr>
              <a:t>姿势</a:t>
            </a:r>
            <a:r>
              <a:rPr lang="en-US" altLang="zh-CN" sz="3200" b="1" dirty="0">
                <a:latin typeface="Source Sans Pro" panose="020B0604020202020204" charset="0"/>
              </a:rPr>
              <a:t>2</a:t>
            </a:r>
            <a:r>
              <a:rPr lang="zh-CN" altLang="en-US" sz="3200" b="1" dirty="0" smtClean="0">
                <a:latin typeface="Source Sans Pro" panose="020B0604020202020204" charset="0"/>
              </a:rPr>
              <a:t>：跟踪结构体</a:t>
            </a:r>
            <a:endParaRPr lang="en-GB" sz="3200" b="1" dirty="0">
              <a:latin typeface="Source Sans Pro" panose="020B0604020202020204" charset="0"/>
            </a:endParaRP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1150647" y="1275607"/>
            <a:ext cx="7597817" cy="144016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defTabSz="-635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tabLst>
                <a:tab pos="421005" algn="l"/>
              </a:tabLst>
            </a:pPr>
            <a:r>
              <a:rPr lang="zh-CN" altLang="en-US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大多数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情况下，软件在解析文件的时候，会将文件数据存放在结构体变量中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1115617" y="2700084"/>
            <a:ext cx="3528392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libziparchive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struct</a:t>
            </a: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spc="-5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EocdRecord</a:t>
            </a:r>
            <a:r>
              <a:rPr lang="en-US" sz="1200" dirty="0">
                <a:solidFill>
                  <a:srgbClr val="92D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>
                <a:solidFill>
                  <a:srgbClr val="0091EA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{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static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const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uint32_t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kSignature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=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0x06054b50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uint32_t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eocd_signature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uint16_t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disk_num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uint16_t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cd_start_disk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uint16_t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num_records_on_disk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…</a:t>
            </a:r>
            <a:endParaRPr lang="en-US"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}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__attribute__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((packed));</a:t>
            </a:r>
            <a:endParaRPr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5085928" y="2700084"/>
            <a:ext cx="3672407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libzipfile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700"/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typedef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struct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Zipentry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{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unsigned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long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fileNameLength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unsigned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char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fileName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unsigned short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compressionMethod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unsigned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uncompressedSize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unsigned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compressedSize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unsigned char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data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    </a:t>
            </a:r>
            <a:endParaRPr lang="en-US"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struct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Zipentry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next;</a:t>
            </a:r>
          </a:p>
          <a:p>
            <a:pPr marL="12700"/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 </a:t>
            </a:r>
            <a:r>
              <a:rPr lang="en-US" sz="1200" spc="-5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Zipentry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  <a:endParaRPr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200" b="1" dirty="0" smtClean="0">
                <a:latin typeface="Source Sans Pro" panose="020B0604020202020204" charset="0"/>
              </a:rPr>
              <a:t>专注结构体的变化</a:t>
            </a:r>
          </a:p>
        </p:txBody>
      </p:sp>
      <p:sp>
        <p:nvSpPr>
          <p:cNvPr id="6" name="Shape 78"/>
          <p:cNvSpPr txBox="1">
            <a:spLocks noGrp="1"/>
          </p:cNvSpPr>
          <p:nvPr>
            <p:ph type="body" idx="4294967295"/>
          </p:nvPr>
        </p:nvSpPr>
        <p:spPr>
          <a:xfrm>
            <a:off x="1150647" y="1275606"/>
            <a:ext cx="7597817" cy="3024336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defTabSz="-635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解析文件的过程 </a:t>
            </a:r>
            <a:endParaRPr lang="en-US" altLang="zh-CN" sz="2400" kern="1200" dirty="0" smtClean="0">
              <a:solidFill>
                <a:srgbClr val="2450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algn="ctr" defTabSz="-635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tabLst>
                <a:tab pos="421005" algn="l"/>
              </a:tabLst>
            </a:pPr>
            <a:r>
              <a:rPr lang="zh-CN" altLang="en-US" sz="5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≈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 </a:t>
            </a:r>
            <a:endParaRPr lang="en-US" altLang="zh-CN" sz="2400" kern="1200" dirty="0" smtClean="0">
              <a:solidFill>
                <a:srgbClr val="2450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defTabSz="-635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对相关结构体变量的操作（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赋值和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 PGothic" panose="020B0600070205080204" charset="-128"/>
              </a:rPr>
              <a:t>读取）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200" b="1" dirty="0">
                <a:latin typeface="Source Sans Pro" panose="020B0604020202020204" charset="0"/>
              </a:rPr>
              <a:t>步骤</a:t>
            </a:r>
            <a:endParaRPr lang="zh-CN" altLang="en-US" sz="3200" b="1" dirty="0" smtClean="0">
              <a:latin typeface="Source Sans Pro" panose="020B0604020202020204" charset="0"/>
            </a:endParaRPr>
          </a:p>
        </p:txBody>
      </p:sp>
      <p:sp>
        <p:nvSpPr>
          <p:cNvPr id="6" name="Shape 78"/>
          <p:cNvSpPr txBox="1">
            <a:spLocks noGrp="1"/>
          </p:cNvSpPr>
          <p:nvPr>
            <p:ph type="body" idx="4294967295"/>
          </p:nvPr>
        </p:nvSpPr>
        <p:spPr>
          <a:xfrm>
            <a:off x="1150647" y="1059582"/>
            <a:ext cx="7597817" cy="3816424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+mj-lt"/>
              <a:buAutoNum type="arabicPeriod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确定待审计的结构体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>
              <a:buFont typeface="+mj-lt"/>
              <a:buAutoNum type="arabicPeriod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掌握结构体的每个变量的含义和类型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>
              <a:buFont typeface="+mj-lt"/>
              <a:buAutoNum type="arabicPeriod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跟踪结构体及其成员变量的变化</a:t>
            </a:r>
            <a:endParaRPr lang="zh-CN" altLang="en-US" sz="2400" kern="1200" dirty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在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哪里初始化？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在哪里赋值，是否可控？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在哪里使用？是否有安全漏洞？</a:t>
            </a:r>
            <a:endParaRPr lang="en-US" altLang="zh-CN" sz="2000" kern="1200" spc="-15" dirty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634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600" b="1" dirty="0" smtClean="0">
                <a:latin typeface="Source Sans Pro" panose="020B0604020202020204" charset="0"/>
              </a:rPr>
              <a:t>实战：</a:t>
            </a:r>
            <a:r>
              <a:rPr lang="en-US" altLang="zh-CN" sz="3600" b="1" dirty="0">
                <a:latin typeface="Source Sans Pro" panose="020B0604020202020204" charset="0"/>
              </a:rPr>
              <a:t>CVE-2016-6700</a:t>
            </a:r>
            <a:endParaRPr lang="en-GB" sz="3600" b="1" dirty="0">
              <a:latin typeface="Source Sans Pro" panose="020B0604020202020204" charset="0"/>
            </a:endParaRP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2" y="1203598"/>
            <a:ext cx="7128791" cy="367735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漏洞介绍</a:t>
            </a: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000" kern="1200" spc="-15" dirty="0" err="1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libzipfile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中的缓存区溢出导致的内存破坏或权限提升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由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ele7enxxh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发现，于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2016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年提交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Google</a:t>
            </a:r>
            <a:endParaRPr lang="en-US" altLang="zh-CN" sz="2000" kern="1200" spc="-15" dirty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影响</a:t>
            </a:r>
            <a:r>
              <a:rPr lang="en-US" altLang="zh-CN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Android4.4.4</a:t>
            </a:r>
            <a:r>
              <a:rPr lang="zh-CN" altLang="en-US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、</a:t>
            </a:r>
            <a:r>
              <a:rPr lang="en-US" altLang="zh-CN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5.0.2</a:t>
            </a:r>
            <a:r>
              <a:rPr lang="zh-CN" altLang="en-US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、</a:t>
            </a:r>
            <a:r>
              <a:rPr lang="en-US" altLang="zh-CN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5.1.1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版本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可通过</a:t>
            </a:r>
            <a:r>
              <a:rPr lang="en-US" altLang="zh-CN" sz="2000" kern="1200" spc="-15" dirty="0" err="1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fastboot</a:t>
            </a:r>
            <a:r>
              <a:rPr lang="en-US" altLang="zh-CN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 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update xxx.zip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方式触发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600" b="1" dirty="0" smtClean="0">
                <a:latin typeface="Source Sans Pro" panose="020B0604020202020204" charset="0"/>
                <a:sym typeface="+mn-ea"/>
              </a:rPr>
              <a:t>实战</a:t>
            </a:r>
            <a:r>
              <a:rPr lang="zh-CN" altLang="en-US" sz="3600" b="1" dirty="0">
                <a:latin typeface="Source Sans Pro" panose="020B0604020202020204" charset="0"/>
              </a:rPr>
              <a:t>：</a:t>
            </a:r>
            <a:r>
              <a:rPr lang="en-US" altLang="zh-CN" sz="3600" b="1" dirty="0" smtClean="0">
                <a:latin typeface="Source Sans Pro" panose="020B0604020202020204" charset="0"/>
              </a:rPr>
              <a:t>CVE-2016-6700</a:t>
            </a:r>
            <a:endParaRPr lang="en-GB" sz="3600" b="1" dirty="0">
              <a:latin typeface="Source Sans Pro" panose="020B0604020202020204" charset="0"/>
            </a:endParaRP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3" y="1203598"/>
            <a:ext cx="7128791" cy="648072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确定相关结构体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1403648" y="2211710"/>
            <a:ext cx="3528392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typedef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struct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Zipentry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{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  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long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fileNameLength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   </a:t>
            </a:r>
            <a:r>
              <a:rPr lang="en-US" altLang="zh-CN" sz="1200" spc="-5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const</a:t>
            </a:r>
            <a:r>
              <a:rPr lang="en-US" altLang="zh-CN" sz="1200" spc="-5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char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*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fileName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  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short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compressionMethod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  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uncompressedSize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  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compressedSize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   </a:t>
            </a:r>
            <a:r>
              <a:rPr lang="en-US" altLang="zh-CN" sz="1200" spc="-5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const</a:t>
            </a:r>
            <a:r>
              <a:rPr lang="en-US" altLang="zh-CN" sz="1200" spc="-5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char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* data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  <a:endParaRPr lang="en-US" altLang="zh-CN" sz="1200" spc="-5" dirty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  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struct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Zipentry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* next;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} </a:t>
            </a:r>
            <a:r>
              <a:rPr lang="en-US" altLang="zh-CN" sz="1200" spc="-5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Zipentry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  <a:endParaRPr sz="1200" spc="-5" dirty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5004048" y="2211710"/>
            <a:ext cx="3528392" cy="2400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typedef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struct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Zipfile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{</a:t>
            </a:r>
            <a:endParaRPr lang="en-US" altLang="zh-CN" sz="1200" spc="-5" dirty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const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char 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*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buf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ssize_t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bufsize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short  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disknum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short  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diskWithCentralDir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short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entryCount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short  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totalEntryCount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  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centralDirSize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  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centralDirOffest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short 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commentLen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 </a:t>
            </a:r>
            <a:endParaRPr lang="en-US" altLang="zh-CN" sz="1200" spc="-5" dirty="0" smtClean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const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char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*  comment;            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Zipentry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* entries;</a:t>
            </a:r>
          </a:p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} </a:t>
            </a:r>
            <a:r>
              <a:rPr lang="en-US" altLang="zh-CN" sz="1200" spc="-5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Zipfile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;</a:t>
            </a:r>
            <a:endParaRPr sz="1200" spc="-5" dirty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1680" y="2931790"/>
            <a:ext cx="2880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600" b="1" dirty="0" smtClean="0">
                <a:latin typeface="Source Sans Pro" panose="020B0604020202020204" charset="0"/>
                <a:sym typeface="+mn-ea"/>
              </a:rPr>
              <a:t>实战</a:t>
            </a:r>
            <a:r>
              <a:rPr lang="zh-CN" altLang="en-US" sz="3600" b="1" dirty="0">
                <a:latin typeface="Source Sans Pro" panose="020B0604020202020204" charset="0"/>
              </a:rPr>
              <a:t>：</a:t>
            </a:r>
            <a:r>
              <a:rPr lang="en-US" altLang="zh-CN" sz="3600" b="1" dirty="0" smtClean="0">
                <a:latin typeface="Source Sans Pro" panose="020B0604020202020204" charset="0"/>
              </a:rPr>
              <a:t>CVE-2016-6700</a:t>
            </a:r>
            <a:endParaRPr lang="en-GB" sz="3600" b="1" dirty="0">
              <a:latin typeface="Source Sans Pro" panose="020B0604020202020204" charset="0"/>
            </a:endParaRP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3" y="1203598"/>
            <a:ext cx="7128791" cy="648072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定位所有对结构体变量的引用</a:t>
            </a:r>
          </a:p>
        </p:txBody>
      </p:sp>
      <p:sp>
        <p:nvSpPr>
          <p:cNvPr id="11" name="object 3"/>
          <p:cNvSpPr txBox="1"/>
          <p:nvPr/>
        </p:nvSpPr>
        <p:spPr>
          <a:xfrm>
            <a:off x="1448604" y="2067694"/>
            <a:ext cx="5643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$ 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grep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-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rn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--include=*.c "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uncompressedSize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" 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libzipfile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</a:t>
            </a:r>
            <a:endParaRPr sz="1200" spc="-5" dirty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1448605" y="2643758"/>
            <a:ext cx="729985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$ 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libzipfile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/zipfile.c:59: return 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((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Zipentry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*)entry)-&gt;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uncompressedSize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$ 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libzipfile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/zipfile.c:122: 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memcpy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buf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entry-&gt;data, entry-&gt;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uncompressedSize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);</a:t>
            </a:r>
          </a:p>
          <a:p>
            <a:pPr marL="12700"/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$ 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libzipfile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/centraldir.c:108: entry-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&gt;</a:t>
            </a:r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uncompressedSize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=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read_le_int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(&amp;p[0x18]);</a:t>
            </a:r>
            <a:endParaRPr sz="1200" spc="-5" dirty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9672" y="2787774"/>
            <a:ext cx="712879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UI" panose="020B0503020204020204" charset="-122"/>
            </a:endParaRPr>
          </a:p>
        </p:txBody>
      </p:sp>
      <p:cxnSp>
        <p:nvCxnSpPr>
          <p:cNvPr id="5" name="曲线连接符 4"/>
          <p:cNvCxnSpPr>
            <a:stCxn id="11" idx="1"/>
            <a:endCxn id="7" idx="1"/>
          </p:cNvCxnSpPr>
          <p:nvPr/>
        </p:nvCxnSpPr>
        <p:spPr>
          <a:xfrm rot="10800000" flipV="1">
            <a:off x="1448435" y="2159635"/>
            <a:ext cx="3175" cy="760095"/>
          </a:xfrm>
          <a:prstGeom prst="curved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600" b="1" dirty="0" smtClean="0">
                <a:latin typeface="Source Sans Pro" panose="020B0604020202020204" charset="0"/>
                <a:sym typeface="+mn-ea"/>
              </a:rPr>
              <a:t>实战</a:t>
            </a:r>
            <a:r>
              <a:rPr lang="zh-CN" altLang="en-US" sz="3600" b="1" dirty="0">
                <a:latin typeface="Source Sans Pro" panose="020B0604020202020204" charset="0"/>
              </a:rPr>
              <a:t>：</a:t>
            </a:r>
            <a:r>
              <a:rPr lang="en-US" altLang="zh-CN" sz="3600" b="1" dirty="0" smtClean="0">
                <a:latin typeface="Source Sans Pro" panose="020B0604020202020204" charset="0"/>
              </a:rPr>
              <a:t>CVE-2016-6700</a:t>
            </a:r>
            <a:endParaRPr lang="en-GB" sz="3600" b="1" dirty="0">
              <a:latin typeface="Source Sans Pro" panose="020B0604020202020204" charset="0"/>
            </a:endParaRP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3" y="1203598"/>
            <a:ext cx="7128791" cy="648072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在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哪里赋值？是否可控？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1448604" y="2067694"/>
            <a:ext cx="672379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static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read_central_directory_entry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Zipfile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file,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Zipentry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entry,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const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char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**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buf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ssize_t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len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 {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const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char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p;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指针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p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指向加载进内存的文件数据，可控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p = *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buf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entry-&gt;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compressionMethod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short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类型，值可控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entry-&gt;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compressionMethod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=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read_le_short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(&amp;p[</a:t>
            </a:r>
            <a:r>
              <a:rPr lang="en-US" altLang="zh-CN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0x0a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]);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entry-&gt;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uncompressedSize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为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unsigned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类型，值可控，且无任何安全校验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entry-&gt;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uncompressedSize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=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read_le_int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(&amp;p[</a:t>
            </a:r>
            <a:r>
              <a:rPr lang="en-US" altLang="zh-CN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0x18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]);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  <a:endParaRPr lang="en-US" altLang="zh-CN"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}</a:t>
            </a:r>
            <a:endParaRPr lang="en-US" altLang="zh-CN" sz="1200" spc="-5" dirty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600" b="1" dirty="0" smtClean="0">
                <a:latin typeface="Source Sans Pro" panose="020B0604020202020204" charset="0"/>
                <a:sym typeface="+mn-ea"/>
              </a:rPr>
              <a:t>实战</a:t>
            </a:r>
            <a:r>
              <a:rPr lang="zh-CN" altLang="en-US" sz="3600" b="1" dirty="0">
                <a:latin typeface="Source Sans Pro" panose="020B0604020202020204" charset="0"/>
              </a:rPr>
              <a:t>：</a:t>
            </a:r>
            <a:r>
              <a:rPr lang="en-US" altLang="zh-CN" sz="3600" b="1" dirty="0" smtClean="0">
                <a:latin typeface="Source Sans Pro" panose="020B0604020202020204" charset="0"/>
              </a:rPr>
              <a:t>CVE-2016-6700</a:t>
            </a:r>
            <a:endParaRPr lang="en-GB" sz="3600" b="1" dirty="0">
              <a:latin typeface="Source Sans Pro" panose="020B0604020202020204" charset="0"/>
            </a:endParaRP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3" y="1203598"/>
            <a:ext cx="7128791" cy="648072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在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哪里使用？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1448604" y="2067694"/>
            <a:ext cx="6723795" cy="164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spc="-5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decompress_zipentry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zipentry_t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e, </a:t>
            </a:r>
            <a:r>
              <a:rPr lang="en-US" altLang="zh-CN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void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buf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bufsize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 {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Zipentry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 entry = (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Zipentry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*)e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令entry-&gt;compressionMethod的值为STORED</a:t>
            </a:r>
            <a:endParaRPr lang="en-US" altLang="zh-CN"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switch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(entry-&gt;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compressionMethod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 {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case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STORED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:</a:t>
            </a:r>
          </a:p>
          <a:p>
            <a:pPr marL="12700"/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    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令entry-&gt;uncompressedSize的值大于entry-&gt;data的实际大小，即可导致缓存区</a:t>
            </a:r>
          </a:p>
          <a:p>
            <a:pPr marL="12700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    溢出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   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memcpy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buf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entry-&gt;data, entry-&gt;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uncompressedSize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);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200" b="1" dirty="0" smtClean="0">
                <a:latin typeface="Source Sans Pro" panose="020B0604020202020204" charset="0"/>
              </a:rPr>
              <a:t>姿势</a:t>
            </a:r>
            <a:r>
              <a:rPr lang="en-US" altLang="zh-CN" sz="3200" b="1" dirty="0" smtClean="0">
                <a:latin typeface="Source Sans Pro" panose="020B0604020202020204" charset="0"/>
              </a:rPr>
              <a:t>3</a:t>
            </a:r>
            <a:r>
              <a:rPr lang="zh-CN" altLang="en-US" sz="3200" b="1" dirty="0" smtClean="0">
                <a:latin typeface="Source Sans Pro" panose="020B0604020202020204" charset="0"/>
              </a:rPr>
              <a:t>：跟踪</a:t>
            </a:r>
            <a:r>
              <a:rPr lang="en-US" altLang="zh-CN" sz="3200" b="1" dirty="0" smtClean="0">
                <a:latin typeface="Source Sans Pro" panose="020B0604020202020204" charset="0"/>
              </a:rPr>
              <a:t>API</a:t>
            </a:r>
            <a:endParaRPr lang="en-GB" sz="3200" b="1" dirty="0">
              <a:latin typeface="Source Sans Pro" panose="020B0604020202020204" charset="0"/>
            </a:endParaRP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899795" y="1419860"/>
            <a:ext cx="6696710" cy="263779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内存分配器</a:t>
            </a:r>
          </a:p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libc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函数</a:t>
            </a:r>
          </a:p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目标软件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API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200" b="1" dirty="0" smtClean="0">
                <a:latin typeface="Source Sans Pro" panose="020B0604020202020204" charset="0"/>
              </a:rPr>
              <a:t>内存分配器</a:t>
            </a: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899795" y="1372235"/>
            <a:ext cx="6047740" cy="138049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malloc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free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new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delete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堆溢出，分配释放不匹配，空指针，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oom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，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double free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，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use after free</a:t>
            </a:r>
            <a:endParaRPr lang="zh-CN" altLang="en-US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461770" y="2781300"/>
            <a:ext cx="2399665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alloc-dealloc-mismatch</a:t>
            </a:r>
            <a:endParaRPr lang="en-US" altLang="zh-CN"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*a = </a:t>
            </a:r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new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[</a:t>
            </a:r>
            <a:r>
              <a:rPr lang="en-US" altLang="zh-CN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2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];</a:t>
            </a:r>
          </a:p>
          <a:p>
            <a:pPr marL="12700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delete[] a;</a:t>
            </a:r>
          </a:p>
          <a:p>
            <a:pPr marL="12700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delete 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a;</a:t>
            </a:r>
          </a:p>
        </p:txBody>
      </p:sp>
      <p:sp>
        <p:nvSpPr>
          <p:cNvPr id="2" name="object 3"/>
          <p:cNvSpPr txBox="1"/>
          <p:nvPr/>
        </p:nvSpPr>
        <p:spPr>
          <a:xfrm>
            <a:off x="1461770" y="3615055"/>
            <a:ext cx="3590290" cy="146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if size == small_num -&gt; oom</a:t>
            </a:r>
          </a:p>
          <a:p>
            <a:pPr marL="12700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if size == big_num -&gt; a == null -&gt; null point</a:t>
            </a:r>
          </a:p>
          <a:p>
            <a:pPr marL="12700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else -&gt; heap overflow</a:t>
            </a:r>
          </a:p>
          <a:p>
            <a:pPr marL="12700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while 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(1) {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char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*a =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malloc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(size);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a[size] =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'a'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;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}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5722620" y="2894330"/>
            <a:ext cx="3178175" cy="146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char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*a =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malloc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</a:t>
            </a:r>
            <a:r>
              <a:rPr lang="en-US" altLang="zh-CN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10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);</a:t>
            </a:r>
          </a:p>
          <a:p>
            <a:pPr marL="12700"/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free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(a);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if (a) {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use after free</a:t>
            </a:r>
            <a:endParaRPr lang="en-US" altLang="zh-CN"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(“%s\n”, a);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double free</a:t>
            </a:r>
            <a:endParaRPr lang="en-US" altLang="zh-CN" sz="1200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free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(a);</a:t>
            </a:r>
          </a:p>
          <a:p>
            <a:pPr marL="12700"/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4294967295"/>
          </p:nvPr>
        </p:nvSpPr>
        <p:spPr>
          <a:xfrm>
            <a:off x="1366670" y="1414680"/>
            <a:ext cx="7597817" cy="3389317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研究背（动）景（力）</a:t>
            </a:r>
          </a:p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研究内容</a:t>
            </a: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dirty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代码审计的姿势</a:t>
            </a:r>
          </a:p>
          <a:p>
            <a:pPr marL="812800" lvl="1" indent="-342900" defTabSz="-635" eaLnBrk="1" fontAlgn="auto" latinLnBrk="0" hangingPunct="1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0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Fuzz</a:t>
            </a:r>
            <a:r>
              <a:rPr lang="zh-CN" altLang="en-US" sz="20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实战</a:t>
            </a:r>
          </a:p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总结</a:t>
            </a:r>
          </a:p>
        </p:txBody>
      </p:sp>
      <p:sp>
        <p:nvSpPr>
          <p:cNvPr id="8" name="Shape 98"/>
          <p:cNvSpPr txBox="1"/>
          <p:nvPr/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defRPr>
            </a:lvl1pPr>
          </a:lstStyle>
          <a:p>
            <a:pPr>
              <a:buClr>
                <a:srgbClr val="0091EA"/>
              </a:buClr>
              <a:buSzPct val="100000"/>
            </a:pPr>
            <a:r>
              <a:rPr lang="zh-CN" altLang="en-US" sz="3200" b="1" dirty="0" smtClean="0">
                <a:solidFill>
                  <a:srgbClr val="0091EA"/>
                </a:solidFill>
                <a:latin typeface="Source Sans Pro" panose="020B0604020202020204" charset="0"/>
                <a:cs typeface="Roboto Slab"/>
                <a:sym typeface="Roboto Slab"/>
              </a:rPr>
              <a:t>议程</a:t>
            </a:r>
            <a:endParaRPr lang="en-GB" sz="3200" b="1" dirty="0">
              <a:solidFill>
                <a:srgbClr val="0091EA"/>
              </a:solidFill>
              <a:latin typeface="Source Sans Pro" panose="020B0604020202020204" charset="0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en-US" altLang="zh-CN" sz="3200" b="1" dirty="0" smtClean="0">
                <a:latin typeface="Source Sans Pro" panose="020B0604020202020204" charset="0"/>
              </a:rPr>
              <a:t>libc API</a:t>
            </a: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2" y="1443863"/>
            <a:ext cx="6696743" cy="3389317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read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write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实际获得的数据大小与期望的数据大小不总是一致的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  <a:p>
            <a:pPr marL="469900" lvl="1" defTabSz="-635" eaLnBrk="1" fontAlgn="auto" latinLnBrk="0" hangingPunct="1">
              <a:lnSpc>
                <a:spcPct val="100000"/>
              </a:lnSpc>
              <a:spcBef>
                <a:spcPts val="1360"/>
              </a:spcBef>
              <a:buNone/>
              <a:tabLst>
                <a:tab pos="698500" algn="l"/>
                <a:tab pos="699135" algn="l"/>
              </a:tabLst>
            </a:pPr>
            <a:endParaRPr lang="en-US" altLang="zh-CN" sz="8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  <a:p>
            <a:pPr marL="12700" indent="-457200" defTabSz="-6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21005" algn="l"/>
              </a:tabLst>
            </a:pPr>
            <a:endParaRPr lang="en-US" altLang="zh-CN" sz="20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memcpy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strcmp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strcpy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等不安全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API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src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数据大小可能大于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dst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空间大小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1833786" y="2738472"/>
            <a:ext cx="568863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ssize_t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spc="-5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int</a:t>
            </a:r>
            <a:r>
              <a:rPr lang="en-US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fd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void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*</a:t>
            </a:r>
            <a:r>
              <a:rPr lang="en-US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buf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size_t</a:t>
            </a:r>
            <a:r>
              <a:rPr lang="en-US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count);</a:t>
            </a:r>
            <a:endParaRPr sz="1200" dirty="0" smtClean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  <a:sym typeface="Roboto Slab"/>
            </a:endParaRPr>
          </a:p>
          <a:p>
            <a:pPr>
              <a:spcBef>
                <a:spcPts val="30"/>
              </a:spcBef>
            </a:pP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ssize_t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spc="-5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size_t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200" b="1" dirty="0" smtClean="0">
                <a:latin typeface="Source Sans Pro" panose="020B0604020202020204" charset="0"/>
              </a:rPr>
              <a:t>目标软件</a:t>
            </a:r>
            <a:r>
              <a:rPr lang="en-US" altLang="zh-CN" sz="3200" b="1" dirty="0" smtClean="0">
                <a:latin typeface="Source Sans Pro" panose="020B0604020202020204" charset="0"/>
              </a:rPr>
              <a:t>API</a:t>
            </a: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2" y="1419622"/>
            <a:ext cx="6696743" cy="3389317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通过已有文档以及函数</a:t>
            </a:r>
            <a:r>
              <a:rPr lang="zh-CN" altLang="en-US" sz="24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名，</a:t>
            </a:r>
            <a:r>
              <a:rPr lang="zh-CN" altLang="en-US" sz="24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参数，在头文件中找到感兴趣的接口函数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筛选出可能有安全问题的</a:t>
            </a:r>
            <a:r>
              <a:rPr lang="en-US" altLang="zh-CN" sz="24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API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审计每处调用该</a:t>
            </a:r>
            <a:r>
              <a:rPr lang="en-US" altLang="zh-CN" sz="24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API</a:t>
            </a:r>
            <a:r>
              <a:rPr lang="zh-CN" altLang="en-US" sz="24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的代码</a:t>
            </a:r>
            <a:endParaRPr lang="en-US" altLang="zh-CN" sz="24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1526197"/>
            <a:ext cx="5832600" cy="1159875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en-US" altLang="en-GB" sz="6000" dirty="0">
                <a:solidFill>
                  <a:srgbClr val="CFD8DC"/>
                </a:solidFill>
                <a:latin typeface="Source Sans Pro" panose="020B0604020202020204" charset="0"/>
              </a:rPr>
              <a:t>3</a:t>
            </a:r>
            <a:r>
              <a:rPr lang="en-GB" sz="6000" dirty="0">
                <a:solidFill>
                  <a:srgbClr val="CFD8DC"/>
                </a:solidFill>
                <a:latin typeface="Source Sans Pro" panose="020B0604020202020204" charset="0"/>
              </a:rPr>
              <a:t>.</a:t>
            </a:r>
          </a:p>
          <a:p>
            <a:r>
              <a:rPr lang="en-US" altLang="zh-CN" dirty="0" smtClean="0">
                <a:latin typeface="Source Sans Pro" panose="020B0604020202020204" charset="0"/>
              </a:rPr>
              <a:t>Fuzz</a:t>
            </a:r>
            <a:r>
              <a:rPr lang="zh-CN" altLang="en-US" dirty="0" smtClean="0">
                <a:latin typeface="Source Sans Pro" panose="020B0604020202020204" charset="0"/>
              </a:rPr>
              <a:t>实战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algn="r"/>
            <a:r>
              <a:rPr lang="zh-CN" altLang="en-US" sz="1400" dirty="0">
                <a:latin typeface="Source Sans Pro" panose="020B0604020202020204" charset="0"/>
                <a:ea typeface="微软雅黑" panose="020B0503020204020204" pitchFamily="34" charset="-122"/>
              </a:rPr>
              <a:t>挖到了也可能被撞</a:t>
            </a:r>
            <a:endParaRPr lang="en-GB" sz="1400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GB" sz="3200" b="1" dirty="0">
                <a:latin typeface="Source Sans Pro" panose="020B0604020202020204" charset="0"/>
              </a:rPr>
              <a:t>什么是</a:t>
            </a:r>
            <a:r>
              <a:rPr lang="en-US" altLang="zh-CN" sz="3200" b="1" dirty="0">
                <a:latin typeface="Source Sans Pro" panose="020B0604020202020204" charset="0"/>
              </a:rPr>
              <a:t>Fuzz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2"/>
          </p:nvPr>
        </p:nvSpPr>
        <p:spPr>
          <a:xfrm>
            <a:off x="1115616" y="1200150"/>
            <a:ext cx="7242342" cy="353184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>
              <a:buNone/>
            </a:pP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</a:rPr>
              <a:t>模糊测试是</a:t>
            </a:r>
            <a:r>
              <a:rPr lang="zh-CN" altLang="en-US" sz="2000" kern="1200" dirty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</a:rPr>
              <a:t>一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</a:rPr>
              <a:t>种通过自动</a:t>
            </a:r>
            <a:r>
              <a:rPr lang="zh-CN" altLang="en-US" sz="2000" kern="1200" dirty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</a:rPr>
              <a:t>或半自动的生成随机数据输入到一个程序中，并监视程序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</a:rPr>
              <a:t>异常，</a:t>
            </a:r>
            <a:r>
              <a:rPr lang="zh-CN" altLang="en-US" sz="2000" kern="1200" dirty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</a:rPr>
              <a:t>以发现可能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</a:rPr>
              <a:t>的安全漏洞的技术。</a:t>
            </a:r>
            <a:endParaRPr lang="en-US" altLang="zh-CN" sz="2000" kern="1200" dirty="0">
              <a:solidFill>
                <a:srgbClr val="24506B"/>
              </a:solidFill>
              <a:latin typeface="Source Sans Pro" panose="020B0604020202020204" charset="0"/>
              <a:cs typeface="MS PGothic" panose="020B0600070205080204" charset="-128"/>
            </a:endParaRPr>
          </a:p>
          <a:p>
            <a:pPr>
              <a:buNone/>
            </a:pPr>
            <a:endParaRPr lang="en-US" altLang="zh-CN" sz="1400" kern="1200" dirty="0" smtClean="0">
              <a:solidFill>
                <a:srgbClr val="24506B"/>
              </a:solidFill>
              <a:latin typeface="Source Sans Pro" panose="020B0604020202020204" charset="0"/>
              <a:cs typeface="MS PGothic" panose="020B0600070205080204" charset="-128"/>
              <a:hlinkClick r:id="rId3"/>
            </a:endParaRPr>
          </a:p>
          <a:p>
            <a:pPr algn="r">
              <a:buNone/>
            </a:pPr>
            <a:endParaRPr lang="en-US" altLang="zh-CN" sz="1400" kern="1200" dirty="0" smtClean="0">
              <a:solidFill>
                <a:srgbClr val="24506B"/>
              </a:solidFill>
              <a:latin typeface="Source Sans Pro" panose="020B0604020202020204" charset="0"/>
              <a:cs typeface="MS PGothic" panose="020B0600070205080204" charset="-128"/>
              <a:hlinkClick r:id="rId3"/>
            </a:endParaRPr>
          </a:p>
          <a:p>
            <a:pPr algn="r">
              <a:buNone/>
            </a:pPr>
            <a:endParaRPr lang="en-US" altLang="zh-CN" sz="1400" kern="1200" dirty="0">
              <a:solidFill>
                <a:srgbClr val="24506B"/>
              </a:solidFill>
              <a:latin typeface="Source Sans Pro" panose="020B0604020202020204" charset="0"/>
              <a:cs typeface="MS PGothic" panose="020B0600070205080204" charset="-128"/>
              <a:hlinkClick r:id="rId3"/>
            </a:endParaRPr>
          </a:p>
          <a:p>
            <a:pPr algn="r">
              <a:buNone/>
            </a:pPr>
            <a:endParaRPr lang="en-US" altLang="zh-CN" sz="1400" kern="1200" dirty="0" smtClean="0">
              <a:solidFill>
                <a:srgbClr val="24506B"/>
              </a:solidFill>
              <a:latin typeface="Source Sans Pro" panose="020B0604020202020204" charset="0"/>
              <a:cs typeface="MS PGothic" panose="020B0600070205080204" charset="-128"/>
              <a:hlinkClick r:id="rId3"/>
            </a:endParaRPr>
          </a:p>
          <a:p>
            <a:pPr algn="r">
              <a:buNone/>
            </a:pPr>
            <a:endParaRPr lang="en-US" altLang="zh-CN" sz="1400" kern="1200" dirty="0">
              <a:solidFill>
                <a:srgbClr val="24506B"/>
              </a:solidFill>
              <a:latin typeface="Source Sans Pro" panose="020B0604020202020204" charset="0"/>
              <a:cs typeface="MS PGothic" panose="020B0600070205080204" charset="-128"/>
              <a:hlinkClick r:id="rId3"/>
            </a:endParaRPr>
          </a:p>
          <a:p>
            <a:pPr algn="r">
              <a:buNone/>
            </a:pPr>
            <a:endParaRPr lang="en-US" altLang="zh-CN" sz="1400" kern="1200" dirty="0">
              <a:solidFill>
                <a:srgbClr val="24506B"/>
              </a:solidFill>
              <a:latin typeface="Source Sans Pro" panose="020B0604020202020204" charset="0"/>
              <a:cs typeface="MS PGothic" panose="020B0600070205080204" charset="-128"/>
              <a:hlinkClick r:id="rId3"/>
            </a:endParaRPr>
          </a:p>
          <a:p>
            <a:pPr algn="r">
              <a:buNone/>
            </a:pPr>
            <a:r>
              <a:rPr lang="en-US" altLang="zh-CN" sz="1400" kern="1200" dirty="0" smtClean="0">
                <a:solidFill>
                  <a:srgbClr val="24506B"/>
                </a:solidFill>
                <a:latin typeface="Source Sans Pro" panose="020B0604020202020204" charset="0"/>
                <a:cs typeface="MS PGothic" panose="020B0600070205080204" charset="-128"/>
                <a:hlinkClick r:id="rId3"/>
              </a:rPr>
              <a:t>http://en.wikipedia.org/wiki/Fuzz_testing</a:t>
            </a:r>
            <a:endParaRPr lang="en-US" altLang="zh-CN" sz="1400" kern="1200" dirty="0" smtClean="0">
              <a:solidFill>
                <a:srgbClr val="24506B"/>
              </a:solidFill>
              <a:latin typeface="Source Sans Pro" panose="020B0604020202020204" charset="0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en-US" altLang="en-GB" sz="3600" b="1" dirty="0">
                <a:latin typeface="Source Sans Pro" panose="020B0604020202020204" charset="0"/>
              </a:rPr>
              <a:t>Fuzz</a:t>
            </a:r>
            <a:r>
              <a:rPr lang="zh-CN" altLang="en-US" sz="3600" b="1" dirty="0">
                <a:latin typeface="Source Sans Pro" panose="020B0604020202020204" charset="0"/>
              </a:rPr>
              <a:t>流程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943708" y="1275606"/>
            <a:ext cx="1008112" cy="443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25" name="矩形 24"/>
          <p:cNvSpPr/>
          <p:nvPr/>
        </p:nvSpPr>
        <p:spPr>
          <a:xfrm>
            <a:off x="1619672" y="2152873"/>
            <a:ext cx="1656184" cy="55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39973" y="3160985"/>
            <a:ext cx="1696399" cy="33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保存崩溃样本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75656" y="3948901"/>
            <a:ext cx="1944216" cy="33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传递给目标程序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91680" y="3160983"/>
            <a:ext cx="1512168" cy="33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进行变异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88174" y="349874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22174" y="37454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否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7" name="菱形 106"/>
          <p:cNvSpPr/>
          <p:nvPr/>
        </p:nvSpPr>
        <p:spPr>
          <a:xfrm>
            <a:off x="5851822" y="3802966"/>
            <a:ext cx="1816522" cy="629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新分支？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菱形 109"/>
          <p:cNvSpPr/>
          <p:nvPr/>
        </p:nvSpPr>
        <p:spPr>
          <a:xfrm>
            <a:off x="3968092" y="3802967"/>
            <a:ext cx="1440160" cy="6296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崩溃？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6" name="直接箭头连接符 115"/>
          <p:cNvCxnSpPr>
            <a:stCxn id="26" idx="2"/>
            <a:endCxn id="25" idx="0"/>
          </p:cNvCxnSpPr>
          <p:nvPr/>
        </p:nvCxnSpPr>
        <p:spPr>
          <a:xfrm>
            <a:off x="2447764" y="1719380"/>
            <a:ext cx="0" cy="4334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25" idx="2"/>
            <a:endCxn id="31" idx="0"/>
          </p:cNvCxnSpPr>
          <p:nvPr/>
        </p:nvCxnSpPr>
        <p:spPr>
          <a:xfrm>
            <a:off x="2447764" y="2706655"/>
            <a:ext cx="0" cy="4543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31" idx="2"/>
            <a:endCxn id="29" idx="0"/>
          </p:cNvCxnSpPr>
          <p:nvPr/>
        </p:nvCxnSpPr>
        <p:spPr>
          <a:xfrm>
            <a:off x="2447764" y="3498740"/>
            <a:ext cx="0" cy="4501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29" idx="3"/>
            <a:endCxn id="110" idx="1"/>
          </p:cNvCxnSpPr>
          <p:nvPr/>
        </p:nvCxnSpPr>
        <p:spPr>
          <a:xfrm>
            <a:off x="3419872" y="4117780"/>
            <a:ext cx="5482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0" idx="0"/>
            <a:endCxn id="28" idx="2"/>
          </p:cNvCxnSpPr>
          <p:nvPr/>
        </p:nvCxnSpPr>
        <p:spPr>
          <a:xfrm flipV="1">
            <a:off x="4688172" y="3498742"/>
            <a:ext cx="1" cy="304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10" idx="3"/>
            <a:endCxn id="107" idx="1"/>
          </p:cNvCxnSpPr>
          <p:nvPr/>
        </p:nvCxnSpPr>
        <p:spPr>
          <a:xfrm flipV="1">
            <a:off x="5408252" y="4117779"/>
            <a:ext cx="44357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6771180" y="35022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866737" y="37454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否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7" name="肘形连接符 156"/>
          <p:cNvCxnSpPr>
            <a:stCxn id="28" idx="0"/>
            <a:endCxn id="25" idx="3"/>
          </p:cNvCxnSpPr>
          <p:nvPr/>
        </p:nvCxnSpPr>
        <p:spPr>
          <a:xfrm rot="16200000" flipV="1">
            <a:off x="3616405" y="2089216"/>
            <a:ext cx="731221" cy="141231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5911883" y="3164451"/>
            <a:ext cx="1696399" cy="337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新增输入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0" name="直接箭头连接符 159"/>
          <p:cNvCxnSpPr>
            <a:stCxn id="107" idx="0"/>
            <a:endCxn id="158" idx="2"/>
          </p:cNvCxnSpPr>
          <p:nvPr/>
        </p:nvCxnSpPr>
        <p:spPr>
          <a:xfrm flipV="1">
            <a:off x="6760083" y="3502208"/>
            <a:ext cx="0" cy="3007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158" idx="0"/>
            <a:endCxn id="25" idx="3"/>
          </p:cNvCxnSpPr>
          <p:nvPr/>
        </p:nvCxnSpPr>
        <p:spPr>
          <a:xfrm rot="16200000" flipV="1">
            <a:off x="4650627" y="1054994"/>
            <a:ext cx="734687" cy="348422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stCxn id="107" idx="3"/>
            <a:endCxn id="25" idx="3"/>
          </p:cNvCxnSpPr>
          <p:nvPr/>
        </p:nvCxnSpPr>
        <p:spPr>
          <a:xfrm flipH="1" flipV="1">
            <a:off x="3275856" y="2429764"/>
            <a:ext cx="4392488" cy="1688015"/>
          </a:xfrm>
          <a:prstGeom prst="bentConnector3">
            <a:avLst>
              <a:gd name="adj1" fmla="val -520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2" y="1876052"/>
            <a:ext cx="6713399" cy="170381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>
              <a:buNone/>
            </a:pPr>
            <a:r>
              <a:rPr lang="zh-CN" altLang="en-US" dirty="0">
                <a:ea typeface="微软雅黑" panose="020B0503020204020204" pitchFamily="34" charset="-122"/>
              </a:rPr>
              <a:t>看</a:t>
            </a:r>
            <a:r>
              <a:rPr lang="zh-CN" altLang="en-US" dirty="0" smtClean="0">
                <a:ea typeface="微软雅黑" panose="020B0503020204020204" pitchFamily="34" charset="-122"/>
              </a:rPr>
              <a:t>起来简单，如何做？</a:t>
            </a:r>
            <a:endParaRPr lang="en-GB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2" y="1876052"/>
            <a:ext cx="6713399" cy="170381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>
              <a:buNone/>
            </a:pPr>
            <a:r>
              <a:rPr lang="en-US" altLang="zh-CN" b="1" dirty="0">
                <a:latin typeface="Source Sans Pro" panose="020B0604020202020204" charset="0"/>
                <a:ea typeface="微软雅黑" panose="020B0503020204020204" pitchFamily="34" charset="-122"/>
              </a:rPr>
              <a:t>Fuzzing </a:t>
            </a:r>
            <a:r>
              <a:rPr lang="en-US" altLang="zh-CN" b="1" dirty="0">
                <a:latin typeface="Source Sans Pro" panose="020B0604020202020204" charset="0"/>
                <a:ea typeface="微软雅黑" panose="020B0503020204020204" pitchFamily="34" charset="-122"/>
                <a:sym typeface="+mn-ea"/>
              </a:rPr>
              <a:t>Stagefright</a:t>
            </a:r>
            <a:endParaRPr lang="en-US" altLang="zh-CN" b="1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600" b="1" dirty="0" smtClean="0">
                <a:latin typeface="Source Sans Pro" panose="020B0604020202020204" charset="0"/>
              </a:rPr>
              <a:t>为什么是</a:t>
            </a:r>
            <a:r>
              <a:rPr lang="en-US" altLang="zh-CN" sz="3600" b="1" dirty="0" smtClean="0">
                <a:latin typeface="Source Sans Pro" panose="020B0604020202020204" charset="0"/>
              </a:rPr>
              <a:t>Stagefright</a:t>
            </a:r>
            <a:endParaRPr lang="zh-CN" altLang="en-US" sz="3600" b="1" dirty="0" err="1" smtClean="0">
              <a:latin typeface="Source Sans Pro" panose="020B0604020202020204" charset="0"/>
            </a:endParaRPr>
          </a:p>
        </p:txBody>
      </p:sp>
      <p:sp>
        <p:nvSpPr>
          <p:cNvPr id="4" name="Shape 78"/>
          <p:cNvSpPr txBox="1">
            <a:spLocks noGrp="1"/>
          </p:cNvSpPr>
          <p:nvPr>
            <p:ph type="body" idx="4294967295"/>
          </p:nvPr>
        </p:nvSpPr>
        <p:spPr>
          <a:xfrm>
            <a:off x="1043305" y="1347470"/>
            <a:ext cx="7416800" cy="3226435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Android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系统中用于解析音视频文件的逻辑算法库</a:t>
            </a:r>
          </a:p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支持大量多媒体文件格式（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Aac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Amr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Mp3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Ogg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Vorbis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MPEG-1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H.262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H.264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等）</a:t>
            </a:r>
          </a:p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从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2015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年至今，持续爆出大量漏洞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FF0000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仍然有很多</a:t>
            </a:r>
            <a:r>
              <a:rPr lang="en-US" altLang="zh-CN" sz="2400" kern="1200" dirty="0" smtClean="0">
                <a:solidFill>
                  <a:srgbClr val="FF0000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0day</a:t>
            </a:r>
            <a:r>
              <a:rPr lang="zh-CN" altLang="en-US" sz="2400" kern="1200" dirty="0" smtClean="0">
                <a:solidFill>
                  <a:srgbClr val="FF0000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！</a:t>
            </a:r>
            <a:endParaRPr lang="en-US" altLang="zh-CN" sz="2400" kern="1200" dirty="0" smtClean="0">
              <a:solidFill>
                <a:srgbClr val="FF0000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下箭头 37"/>
          <p:cNvSpPr/>
          <p:nvPr/>
        </p:nvSpPr>
        <p:spPr>
          <a:xfrm rot="10800000">
            <a:off x="5940152" y="1927042"/>
            <a:ext cx="205484" cy="2212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charset="-122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6802056" y="1939584"/>
            <a:ext cx="205484" cy="2212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charset="-122"/>
            </a:endParaRPr>
          </a:p>
        </p:txBody>
      </p:sp>
      <p:sp>
        <p:nvSpPr>
          <p:cNvPr id="40" name="下箭头 39"/>
          <p:cNvSpPr/>
          <p:nvPr/>
        </p:nvSpPr>
        <p:spPr>
          <a:xfrm rot="10800000">
            <a:off x="7066816" y="1911401"/>
            <a:ext cx="205484" cy="2212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charset="-122"/>
            </a:endParaRPr>
          </a:p>
        </p:txBody>
      </p:sp>
      <p:sp>
        <p:nvSpPr>
          <p:cNvPr id="69" name="下箭头 68"/>
          <p:cNvSpPr/>
          <p:nvPr/>
        </p:nvSpPr>
        <p:spPr>
          <a:xfrm>
            <a:off x="5652120" y="1927043"/>
            <a:ext cx="205484" cy="2212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88224" y="2324368"/>
            <a:ext cx="4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Source Sans Pro" panose="020B0604020202020204" charset="0"/>
                <a:ea typeface="微软雅黑" panose="020B0503020204020204" pitchFamily="34" charset="-122"/>
              </a:rPr>
              <a:t>3</a:t>
            </a:r>
            <a:endParaRPr lang="zh-CN" altLang="en-US" sz="1800" dirty="0">
              <a:solidFill>
                <a:schemeClr val="tx1"/>
              </a:solidFill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en-US" altLang="zh-CN" sz="3600" b="1" dirty="0" smtClean="0">
                <a:latin typeface="Source Sans Pro" panose="020B0604020202020204" charset="0"/>
              </a:rPr>
              <a:t>Stagefright</a:t>
            </a:r>
            <a:r>
              <a:rPr lang="zh-CN" altLang="en-US" sz="3600" b="1" dirty="0" smtClean="0">
                <a:latin typeface="Source Sans Pro" panose="020B0604020202020204" charset="0"/>
              </a:rPr>
              <a:t>工作流程</a:t>
            </a:r>
            <a:endParaRPr lang="en-GB" sz="3600" b="1" dirty="0">
              <a:latin typeface="Source Sans Pro" panose="020B06040202020202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72100" y="1420905"/>
            <a:ext cx="1980220" cy="51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Stagefright </a:t>
            </a:r>
            <a:r>
              <a:rPr lang="en-US" altLang="zh-CN" sz="1800" dirty="0" err="1" smtClean="0">
                <a:latin typeface="Source Sans Pro" panose="020B0604020202020204" charset="0"/>
                <a:ea typeface="微软雅黑" panose="020B0503020204020204" pitchFamily="34" charset="-122"/>
              </a:rPr>
              <a:t>cmd</a:t>
            </a:r>
            <a:r>
              <a:rPr lang="en-US" altLang="zh-CN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 tool</a:t>
            </a:r>
            <a:endParaRPr lang="zh-CN" altLang="en-US" sz="1800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896036" y="2787774"/>
            <a:ext cx="3240360" cy="51578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Binder &amp;&amp; </a:t>
            </a:r>
            <a:r>
              <a:rPr lang="en-US" altLang="zh-CN" sz="1800" dirty="0" err="1" smtClean="0">
                <a:latin typeface="Source Sans Pro" panose="020B0604020202020204" charset="0"/>
                <a:ea typeface="微软雅黑" panose="020B0503020204020204" pitchFamily="34" charset="-122"/>
              </a:rPr>
              <a:t>Ashmem</a:t>
            </a:r>
            <a:endParaRPr lang="zh-CN" altLang="en-US" sz="1800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220072" y="4139253"/>
            <a:ext cx="1275064" cy="51578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Media Extractor</a:t>
            </a:r>
            <a:endParaRPr lang="zh-CN" altLang="en-US" sz="1800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660232" y="4139204"/>
            <a:ext cx="1224136" cy="5157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Media Codec</a:t>
            </a:r>
            <a:endParaRPr lang="zh-CN" altLang="en-US" sz="1800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3425" y="2324368"/>
            <a:ext cx="4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Source Sans Pro" panose="020B0604020202020204" charset="0"/>
                <a:ea typeface="微软雅黑" panose="020B0503020204020204" pitchFamily="34" charset="-122"/>
              </a:rPr>
              <a:t>1</a:t>
            </a:r>
            <a:endParaRPr lang="zh-CN" altLang="en-US" sz="1800" dirty="0">
              <a:solidFill>
                <a:schemeClr val="tx1"/>
              </a:solidFill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7599" y="3686873"/>
            <a:ext cx="4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Source Sans Pro" panose="020B0604020202020204" charset="0"/>
                <a:ea typeface="微软雅黑" panose="020B0503020204020204" pitchFamily="34" charset="-122"/>
              </a:rPr>
              <a:t>2</a:t>
            </a:r>
            <a:endParaRPr lang="zh-CN" altLang="en-US" sz="1800" dirty="0">
              <a:solidFill>
                <a:schemeClr val="tx1"/>
              </a:solidFill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6296" y="3691612"/>
            <a:ext cx="4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Source Sans Pro" panose="020B0604020202020204" charset="0"/>
                <a:ea typeface="微软雅黑" panose="020B0503020204020204" pitchFamily="34" charset="-122"/>
              </a:rPr>
              <a:t>4</a:t>
            </a:r>
            <a:endParaRPr lang="zh-CN" altLang="en-US" sz="1800" dirty="0">
              <a:solidFill>
                <a:schemeClr val="tx1"/>
              </a:solidFill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29" name="Shape 78"/>
          <p:cNvSpPr txBox="1">
            <a:spLocks noGrp="1"/>
          </p:cNvSpPr>
          <p:nvPr>
            <p:ph type="body" idx="4294967295"/>
          </p:nvPr>
        </p:nvSpPr>
        <p:spPr>
          <a:xfrm>
            <a:off x="1028683" y="1495744"/>
            <a:ext cx="3240360" cy="2906347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457200" indent="-457200" defTabSz="-635">
              <a:spcBef>
                <a:spcPts val="0"/>
              </a:spcBef>
              <a:buAutoNum type="arabicPeriod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跨进程请求提取器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457200" indent="-457200" defTabSz="-635">
              <a:spcBef>
                <a:spcPts val="0"/>
              </a:spcBef>
              <a:buAutoNum type="arabicPeriod"/>
              <a:tabLst>
                <a:tab pos="421005" algn="l"/>
              </a:tabLst>
            </a:pPr>
            <a:r>
              <a:rPr lang="zh-CN" altLang="en-US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提取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音频和视频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457200" indent="-457200" defTabSz="-635">
              <a:spcBef>
                <a:spcPts val="0"/>
              </a:spcBef>
              <a:buAutoNum type="arabicPeriod"/>
              <a:tabLst>
                <a:tab pos="421005" algn="l"/>
              </a:tabLst>
            </a:pPr>
            <a:r>
              <a:rPr lang="zh-CN" altLang="en-US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跨进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程请求解码器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457200" indent="-457200" defTabSz="-635">
              <a:spcBef>
                <a:spcPts val="0"/>
              </a:spcBef>
              <a:buAutoNum type="arabicPeriod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解码，播放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en-US" altLang="zh-CN" sz="3600" b="1" dirty="0" smtClean="0">
                <a:latin typeface="Source Sans Pro" panose="020B0604020202020204" charset="0"/>
              </a:rPr>
              <a:t>Stagefright</a:t>
            </a:r>
            <a:r>
              <a:rPr lang="zh-CN" altLang="en-US" sz="3600" b="1" dirty="0" err="1" smtClean="0">
                <a:latin typeface="Source Sans Pro" panose="020B0604020202020204" charset="0"/>
              </a:rPr>
              <a:t>漏洞挖掘相关研究</a:t>
            </a:r>
          </a:p>
        </p:txBody>
      </p:sp>
      <p:sp>
        <p:nvSpPr>
          <p:cNvPr id="4" name="Shape 78"/>
          <p:cNvSpPr txBox="1">
            <a:spLocks noGrp="1"/>
          </p:cNvSpPr>
          <p:nvPr>
            <p:ph type="body" idx="4294967295"/>
          </p:nvPr>
        </p:nvSpPr>
        <p:spPr>
          <a:xfrm>
            <a:off x="1043305" y="1347470"/>
            <a:ext cx="7416800" cy="334010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hlinkClick r:id="rId3" action="ppaction://hlinkfile"/>
              </a:rPr>
              <a:t>MFFA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生成输入样本（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BFF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，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FuzzBox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，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Radamsa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，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AFL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）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通过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adb push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发送样本到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Android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设备（真机或模拟器）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通过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logcat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监控结果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保存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crash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样本</a:t>
            </a:r>
            <a:endParaRPr lang="en-US" altLang="zh-CN" sz="20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  <a:hlinkClick r:id="rId4" action="ppaction://hlinkfile"/>
              </a:rPr>
              <a:t>AFL in Andrid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  <a:sym typeface="+mn-ea"/>
            </a:endParaRP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Fuzz Stagefright 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with AFL in Android</a:t>
            </a:r>
            <a:endParaRPr lang="zh-CN" altLang="en-US" sz="20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1526197"/>
            <a:ext cx="5832600" cy="1159875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en-GB" sz="6000" dirty="0">
                <a:solidFill>
                  <a:srgbClr val="CFD8DC"/>
                </a:solidFill>
                <a:latin typeface="Source Sans Pro" panose="020B0604020202020204" charset="0"/>
              </a:rPr>
              <a:t>1.</a:t>
            </a:r>
          </a:p>
          <a:p>
            <a:r>
              <a:rPr lang="zh-CN" altLang="en-GB" dirty="0">
                <a:latin typeface="Source Sans Pro" panose="020B0604020202020204" charset="0"/>
              </a:rPr>
              <a:t>研究背（动）景（力）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algn="r"/>
            <a:r>
              <a:rPr lang="zh-CN" altLang="en-GB" sz="1400" dirty="0">
                <a:solidFill>
                  <a:srgbClr val="607D8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</a:rPr>
              <a:t>洞多，钱多，速来！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600" b="1" dirty="0" err="1" smtClean="0"/>
              <a:t>不足</a:t>
            </a:r>
          </a:p>
        </p:txBody>
      </p:sp>
      <p:sp>
        <p:nvSpPr>
          <p:cNvPr id="4" name="Shape 78"/>
          <p:cNvSpPr txBox="1">
            <a:spLocks noGrp="1"/>
          </p:cNvSpPr>
          <p:nvPr>
            <p:ph type="body" idx="4294967295"/>
          </p:nvPr>
        </p:nvSpPr>
        <p:spPr>
          <a:xfrm>
            <a:off x="756285" y="1275715"/>
            <a:ext cx="3797935" cy="334010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hlinkClick r:id="rId3" action="ppaction://hlinkfile"/>
              </a:rPr>
              <a:t>MFFA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样本质量不佳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adb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并不可靠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logcat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捕获</a:t>
            </a: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crash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有延迟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Android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设备性能低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  <a:hlinkClick r:id="rId4" action="ppaction://hlinkfile"/>
              </a:rPr>
              <a:t>AFL in Andrid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  <a:sym typeface="+mn-ea"/>
            </a:endParaRP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Android</a:t>
            </a:r>
            <a:r>
              <a:rPr lang="zh-CN" altLang="en-US" sz="20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设备性能低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075" y="1707515"/>
            <a:ext cx="4314190" cy="290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2" y="1876052"/>
            <a:ext cx="6713399" cy="170381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>
              <a:buNone/>
            </a:pPr>
            <a:r>
              <a:rPr lang="en-US" altLang="zh-CN" b="1" i="0" dirty="0">
                <a:latin typeface="Source Sans Pro" panose="020B0604020202020204" charset="0"/>
                <a:ea typeface="微软雅黑" panose="020B0503020204020204" pitchFamily="34" charset="-122"/>
              </a:rPr>
              <a:t>Fuzzing </a:t>
            </a:r>
            <a:r>
              <a:rPr lang="en-US" altLang="zh-CN" b="1" i="0" dirty="0">
                <a:latin typeface="Source Sans Pro" panose="020B0604020202020204" charset="0"/>
                <a:ea typeface="微软雅黑" panose="020B0503020204020204" pitchFamily="34" charset="-122"/>
                <a:sym typeface="+mn-ea"/>
              </a:rPr>
              <a:t>Stagefright with AFL in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GB" sz="3600" b="1" dirty="0"/>
              <a:t>需要解决的问题</a:t>
            </a:r>
          </a:p>
        </p:txBody>
      </p:sp>
      <p:sp>
        <p:nvSpPr>
          <p:cNvPr id="38" name="下箭头 37"/>
          <p:cNvSpPr/>
          <p:nvPr/>
        </p:nvSpPr>
        <p:spPr>
          <a:xfrm rot="10800000">
            <a:off x="2065382" y="1927042"/>
            <a:ext cx="205484" cy="2212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charset="-122"/>
            </a:endParaRPr>
          </a:p>
        </p:txBody>
      </p:sp>
      <p:sp>
        <p:nvSpPr>
          <p:cNvPr id="39" name="下箭头 38"/>
          <p:cNvSpPr/>
          <p:nvPr/>
        </p:nvSpPr>
        <p:spPr>
          <a:xfrm>
            <a:off x="2927286" y="1939584"/>
            <a:ext cx="205484" cy="2212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charset="-122"/>
            </a:endParaRPr>
          </a:p>
        </p:txBody>
      </p:sp>
      <p:sp>
        <p:nvSpPr>
          <p:cNvPr id="40" name="下箭头 39"/>
          <p:cNvSpPr/>
          <p:nvPr/>
        </p:nvSpPr>
        <p:spPr>
          <a:xfrm rot="10800000">
            <a:off x="3192046" y="1911401"/>
            <a:ext cx="205484" cy="2212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charset="-122"/>
            </a:endParaRPr>
          </a:p>
        </p:txBody>
      </p:sp>
      <p:sp>
        <p:nvSpPr>
          <p:cNvPr id="69" name="下箭头 68"/>
          <p:cNvSpPr/>
          <p:nvPr/>
        </p:nvSpPr>
        <p:spPr>
          <a:xfrm>
            <a:off x="1777350" y="1927043"/>
            <a:ext cx="205484" cy="221216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UI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13454" y="2324368"/>
            <a:ext cx="4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Source Sans Pro" panose="020B0604020202020204" charset="0"/>
                <a:ea typeface="微软雅黑" panose="020B0503020204020204" pitchFamily="34" charset="-122"/>
              </a:rPr>
              <a:t>3</a:t>
            </a:r>
            <a:endParaRPr lang="zh-CN" altLang="en-US" sz="1800" dirty="0">
              <a:solidFill>
                <a:schemeClr val="tx1"/>
              </a:solidFill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97330" y="1420905"/>
            <a:ext cx="1980220" cy="51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Stagefright </a:t>
            </a:r>
            <a:r>
              <a:rPr lang="en-US" altLang="zh-CN" sz="1800" dirty="0" err="1" smtClean="0">
                <a:latin typeface="Source Sans Pro" panose="020B0604020202020204" charset="0"/>
                <a:ea typeface="微软雅黑" panose="020B0503020204020204" pitchFamily="34" charset="-122"/>
              </a:rPr>
              <a:t>cmd</a:t>
            </a:r>
            <a:r>
              <a:rPr lang="en-US" altLang="zh-CN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 tool</a:t>
            </a:r>
            <a:endParaRPr lang="zh-CN" altLang="en-US" sz="1800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21266" y="2787774"/>
            <a:ext cx="3240360" cy="51578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Binder &amp;&amp; </a:t>
            </a:r>
            <a:r>
              <a:rPr lang="en-US" altLang="zh-CN" sz="1800" dirty="0" err="1" smtClean="0">
                <a:latin typeface="Source Sans Pro" panose="020B0604020202020204" charset="0"/>
                <a:ea typeface="微软雅黑" panose="020B0503020204020204" pitchFamily="34" charset="-122"/>
              </a:rPr>
              <a:t>Ashmem</a:t>
            </a:r>
            <a:endParaRPr lang="zh-CN" altLang="en-US" sz="1800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45302" y="4139253"/>
            <a:ext cx="1275064" cy="51578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Media Extractor</a:t>
            </a:r>
            <a:endParaRPr lang="zh-CN" altLang="en-US" sz="1800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85462" y="4139204"/>
            <a:ext cx="1224136" cy="51578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smtClean="0">
                <a:latin typeface="Source Sans Pro" panose="020B0604020202020204" charset="0"/>
                <a:ea typeface="微软雅黑" panose="020B0503020204020204" pitchFamily="34" charset="-122"/>
              </a:rPr>
              <a:t>Media Codec</a:t>
            </a:r>
            <a:endParaRPr lang="zh-CN" altLang="en-US" sz="1800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8655" y="2324368"/>
            <a:ext cx="4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Source Sans Pro" panose="020B0604020202020204" charset="0"/>
                <a:ea typeface="微软雅黑" panose="020B0503020204020204" pitchFamily="34" charset="-122"/>
              </a:rPr>
              <a:t>1</a:t>
            </a:r>
            <a:endParaRPr lang="zh-CN" altLang="en-US" sz="1800" dirty="0">
              <a:solidFill>
                <a:schemeClr val="tx1"/>
              </a:solidFill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2829" y="3686873"/>
            <a:ext cx="4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Source Sans Pro" panose="020B0604020202020204" charset="0"/>
                <a:ea typeface="微软雅黑" panose="020B0503020204020204" pitchFamily="34" charset="-122"/>
              </a:rPr>
              <a:t>2</a:t>
            </a:r>
            <a:endParaRPr lang="zh-CN" altLang="en-US" sz="1800" dirty="0">
              <a:solidFill>
                <a:schemeClr val="tx1"/>
              </a:solidFill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61526" y="3691612"/>
            <a:ext cx="403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Source Sans Pro" panose="020B0604020202020204" charset="0"/>
                <a:ea typeface="微软雅黑" panose="020B0503020204020204" pitchFamily="34" charset="-122"/>
              </a:rPr>
              <a:t>4</a:t>
            </a:r>
            <a:endParaRPr lang="zh-CN" altLang="en-US" sz="1800" dirty="0">
              <a:solidFill>
                <a:schemeClr val="tx1"/>
              </a:solidFill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  <p:sp>
        <p:nvSpPr>
          <p:cNvPr id="3" name="Shape 78"/>
          <p:cNvSpPr txBox="1">
            <a:spLocks noGrp="1"/>
          </p:cNvSpPr>
          <p:nvPr/>
        </p:nvSpPr>
        <p:spPr>
          <a:xfrm>
            <a:off x="4844415" y="1403985"/>
            <a:ext cx="4056380" cy="3226435"/>
          </a:xfrm>
          <a:prstGeom prst="rect">
            <a:avLst/>
          </a:prstGeom>
          <a:noFill/>
          <a:ln>
            <a:noFill/>
          </a:ln>
        </p:spPr>
        <p:txBody>
          <a:bodyPr lIns="91387" tIns="91387" rIns="91387" bIns="9138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12700" indent="-457200" defTabSz="-635">
              <a:buFont typeface="+mj-lt"/>
              <a:buAutoNum type="arabicPeriod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Linux默认无Binder和Ashmem驱动</a:t>
            </a:r>
          </a:p>
          <a:p>
            <a:pPr marL="12700" indent="-457200" defTabSz="-635">
              <a:buFont typeface="+mj-lt"/>
              <a:buAutoNum type="arabicPeriod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依赖于服务进程</a:t>
            </a:r>
          </a:p>
          <a:p>
            <a:pPr marL="12700" indent="-457200" defTabSz="-635">
              <a:buFont typeface="+mj-lt"/>
              <a:buAutoNum type="arabicPeriod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指令架构不同</a:t>
            </a:r>
          </a:p>
          <a:p>
            <a:pPr marL="0" indent="0" defTabSz="-635">
              <a:buFont typeface="Arial" panose="020B0604020202020204" pitchFamily="34" charset="0"/>
              <a:buNone/>
              <a:tabLst>
                <a:tab pos="421005" algn="l"/>
              </a:tabLst>
            </a:pPr>
            <a:endParaRPr lang="en-US" altLang="zh-CN" sz="2400" kern="1200" dirty="0" smtClean="0">
              <a:solidFill>
                <a:srgbClr val="FF0000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GB" sz="3600" b="1" dirty="0">
                <a:latin typeface="Source Sans Pro" panose="020B0604020202020204" charset="0"/>
              </a:rPr>
              <a:t>移植</a:t>
            </a:r>
            <a:r>
              <a:rPr lang="en-US" altLang="zh-CN" sz="3600" b="1" dirty="0">
                <a:latin typeface="Source Sans Pro" panose="020B0604020202020204" charset="0"/>
              </a:rPr>
              <a:t>Binder</a:t>
            </a:r>
            <a:r>
              <a:rPr lang="zh-CN" altLang="en-US" sz="3600" b="1" dirty="0">
                <a:latin typeface="Source Sans Pro" panose="020B0604020202020204" charset="0"/>
              </a:rPr>
              <a:t>和</a:t>
            </a:r>
            <a:r>
              <a:rPr lang="en-US" altLang="zh-CN" sz="3600" b="1" dirty="0">
                <a:latin typeface="Source Sans Pro" panose="020B0604020202020204" charset="0"/>
              </a:rPr>
              <a:t>Ashmem</a:t>
            </a:r>
            <a:r>
              <a:rPr lang="zh-CN" altLang="en-US" sz="3600" b="1" dirty="0">
                <a:latin typeface="Source Sans Pro" panose="020B0604020202020204" charset="0"/>
              </a:rPr>
              <a:t>驱动</a:t>
            </a:r>
          </a:p>
        </p:txBody>
      </p:sp>
      <p:sp>
        <p:nvSpPr>
          <p:cNvPr id="5" name="Shape 78"/>
          <p:cNvSpPr txBox="1">
            <a:spLocks noGrp="1"/>
          </p:cNvSpPr>
          <p:nvPr>
            <p:ph type="body" idx="4294967295"/>
          </p:nvPr>
        </p:nvSpPr>
        <p:spPr>
          <a:xfrm>
            <a:off x="899795" y="1203325"/>
            <a:ext cx="7121525" cy="1010285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0" lvl="1" indent="-457200" defTabSz="-6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重新配置，编译，安装</a:t>
            </a:r>
            <a:r>
              <a:rPr lang="en-US" altLang="zh-CN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Linux</a:t>
            </a:r>
            <a:r>
              <a:rPr lang="zh-CN" altLang="en-US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内核</a:t>
            </a:r>
            <a:endParaRPr lang="zh-CN" altLang="en-US" sz="2400" kern="1200" dirty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498764" y="1763171"/>
            <a:ext cx="67237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# CONFIG_ANDROID=y &amp;&amp; CONFIG_ANDROID_BINDER_IPC=y &amp;&amp; CONFIG_ASHMEM=y</a:t>
            </a:r>
            <a:endParaRPr lang="en-US" altLang="zh-CN" sz="1200" spc="-5" dirty="0" smtClean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</p:txBody>
      </p:sp>
      <p:sp>
        <p:nvSpPr>
          <p:cNvPr id="2" name="Shape 78"/>
          <p:cNvSpPr txBox="1">
            <a:spLocks noGrp="1"/>
          </p:cNvSpPr>
          <p:nvPr/>
        </p:nvSpPr>
        <p:spPr>
          <a:xfrm>
            <a:off x="923290" y="2136140"/>
            <a:ext cx="7121525" cy="1010285"/>
          </a:xfrm>
          <a:prstGeom prst="rect">
            <a:avLst/>
          </a:prstGeom>
          <a:noFill/>
          <a:ln>
            <a:noFill/>
          </a:ln>
        </p:spPr>
        <p:txBody>
          <a:bodyPr lIns="91387" tIns="91387" rIns="91387" bIns="9138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0" lvl="1" indent="-457200" defTabSz="-635" eaLnBrk="1" fontAlgn="auto" latinLnBrk="0" hangingPunct="1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  <a:sym typeface="+mn-ea"/>
              </a:rPr>
              <a:t>配置udev规则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1498764" y="2713335"/>
            <a:ext cx="67237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$ echo -e "KERNEL==\"binder\", MODE=\"0666\"\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nKERNEL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==\"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ashmem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\", MODE=\"0666\"" |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sudo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tee /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etc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/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udev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/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rules.d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/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android.rules</a:t>
            </a:r>
            <a:endParaRPr lang="en-US" altLang="zh-CN" sz="1200" spc="-5" dirty="0" smtClean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en-US" altLang="zh-CN" sz="3600" b="1" dirty="0">
                <a:latin typeface="Source Sans Pro" panose="020B0604020202020204" charset="0"/>
              </a:rPr>
              <a:t>Remote -&gt; Local</a:t>
            </a:r>
            <a:endParaRPr lang="zh-CN" altLang="en-US" sz="3600" b="1" dirty="0">
              <a:latin typeface="Source Sans Pro" panose="020B0604020202020204" charset="0"/>
            </a:endParaRPr>
          </a:p>
        </p:txBody>
      </p:sp>
      <p:sp>
        <p:nvSpPr>
          <p:cNvPr id="5" name="Shape 78"/>
          <p:cNvSpPr txBox="1">
            <a:spLocks noGrp="1"/>
          </p:cNvSpPr>
          <p:nvPr>
            <p:ph type="body" idx="4294967295"/>
          </p:nvPr>
        </p:nvSpPr>
        <p:spPr>
          <a:xfrm>
            <a:off x="899795" y="1203325"/>
            <a:ext cx="7121525" cy="1010285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0" lvl="1" indent="0" defTabSz="-635" eaLnBrk="1" fontAlgn="auto" latinLnBrk="0" hangingPunct="1">
              <a:lnSpc>
                <a:spcPct val="100000"/>
              </a:lnSpc>
              <a:buFont typeface="Arial" panose="020B0604020202020204" pitchFamily="34" charset="0"/>
              <a:buNone/>
              <a:tabLst>
                <a:tab pos="421005" algn="l"/>
              </a:tabLst>
            </a:pPr>
            <a:r>
              <a:rPr lang="zh-CN" altLang="en-US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修改代码，使得</a:t>
            </a:r>
            <a:r>
              <a:rPr lang="en-US" altLang="zh-CN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Stagefright</a:t>
            </a:r>
            <a:r>
              <a:rPr lang="zh-CN" altLang="en-US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MediaExtractor</a:t>
            </a:r>
            <a:r>
              <a:rPr lang="zh-CN" altLang="en-US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MediaCodec</a:t>
            </a:r>
            <a:r>
              <a:rPr lang="zh-CN" altLang="en-US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位于同一进程</a:t>
            </a:r>
            <a:endParaRPr lang="en-US" altLang="zh-CN" sz="2400" kern="1200" dirty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1087120" y="2416175"/>
            <a:ext cx="7501890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跨进程获取对象实例</a:t>
            </a:r>
            <a:endParaRPr lang="zh-CN" altLang="en-US" sz="1200" spc="-5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从servicemanager进程获取media.player进程服务的引用</a:t>
            </a:r>
            <a:endParaRPr lang="zh-CN" altLang="en-US" sz="1200" spc="-5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spc="-5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sp&lt;IBinder&gt; binder = 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defaultServiceManager</a:t>
            </a:r>
            <a:r>
              <a:rPr lang="en-US" altLang="zh-CN" sz="1200" spc="-5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()-&gt;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getService</a:t>
            </a:r>
            <a:r>
              <a:rPr lang="en-US" altLang="zh-CN" sz="1200" spc="-5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(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String16</a:t>
            </a:r>
            <a:r>
              <a:rPr lang="en-US" altLang="zh-CN" sz="1200" spc="-5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"media.player"</a:t>
            </a:r>
            <a:r>
              <a:rPr lang="en-US" altLang="zh-CN" sz="1200" spc="-5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));</a:t>
            </a:r>
          </a:p>
          <a:p>
            <a:pPr marL="12700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类型转换</a:t>
            </a:r>
            <a:endParaRPr lang="zh-CN" altLang="en-US" sz="1200" spc="-5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spc="-5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sp&lt;IMediaPlayerService&gt; service = interface_cast&lt;IMediaPlayerService&gt;(binder);</a:t>
            </a:r>
          </a:p>
          <a:p>
            <a:pPr marL="12700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从media.player进程中获取MediaCodecList类的实例</a:t>
            </a:r>
            <a:endParaRPr lang="zh-CN" altLang="en-US" sz="1200" spc="-5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spc="-5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sRemoteList = service-&gt;</a:t>
            </a:r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getCodecList</a:t>
            </a:r>
            <a:r>
              <a:rPr lang="en-US" altLang="zh-CN" sz="1200" spc="-5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();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120" y="4115435"/>
            <a:ext cx="3524885" cy="378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// 本地创建对象实例</a:t>
            </a:r>
            <a:endParaRPr lang="zh-CN" altLang="en-US" sz="1200" spc="-5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spc="-5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sRemoteList = </a:t>
            </a:r>
            <a:r>
              <a:rPr lang="en-US" altLang="zh-CN" sz="1200" spc="-5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new </a:t>
            </a:r>
            <a:r>
              <a:rPr lang="en-US" altLang="zh-CN" sz="1200" spc="-5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MediaCodecList;</a:t>
            </a:r>
          </a:p>
        </p:txBody>
      </p:sp>
      <p:cxnSp>
        <p:nvCxnSpPr>
          <p:cNvPr id="4" name="曲线连接符 3"/>
          <p:cNvCxnSpPr>
            <a:stCxn id="8" idx="1"/>
            <a:endCxn id="3" idx="1"/>
          </p:cNvCxnSpPr>
          <p:nvPr/>
        </p:nvCxnSpPr>
        <p:spPr>
          <a:xfrm rot="10800000" flipV="1">
            <a:off x="1087120" y="3062605"/>
            <a:ext cx="3175" cy="1242060"/>
          </a:xfrm>
          <a:prstGeom prst="curved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Shape 78"/>
          <p:cNvSpPr txBox="1">
            <a:spLocks noGrp="1"/>
          </p:cNvSpPr>
          <p:nvPr/>
        </p:nvSpPr>
        <p:spPr>
          <a:xfrm>
            <a:off x="3995420" y="4493895"/>
            <a:ext cx="4824730" cy="409575"/>
          </a:xfrm>
          <a:prstGeom prst="rect">
            <a:avLst/>
          </a:prstGeom>
          <a:noFill/>
          <a:ln>
            <a:noFill/>
          </a:ln>
        </p:spPr>
        <p:txBody>
          <a:bodyPr lIns="91387" tIns="91387" rIns="91387" bIns="9138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12700" indent="-457200" algn="r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14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  <a:hlinkClick r:id="rId3"/>
              </a:rPr>
              <a:t>http://ele7enxxh.com/downloads/stagefright.diff</a:t>
            </a:r>
            <a:endParaRPr lang="en-US" altLang="zh-CN" sz="14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GB" sz="3600" b="1" dirty="0">
                <a:latin typeface="Source Sans Pro" panose="020B0604020202020204" charset="0"/>
              </a:rPr>
              <a:t>编译为</a:t>
            </a:r>
            <a:r>
              <a:rPr lang="en-US" altLang="zh-CN" sz="3600" b="1" dirty="0">
                <a:latin typeface="Source Sans Pro" panose="020B0604020202020204" charset="0"/>
              </a:rPr>
              <a:t>x86</a:t>
            </a:r>
            <a:r>
              <a:rPr lang="zh-CN" altLang="en-US" sz="3600" b="1" dirty="0">
                <a:latin typeface="Source Sans Pro" panose="020B0604020202020204" charset="0"/>
              </a:rPr>
              <a:t>版本</a:t>
            </a:r>
          </a:p>
        </p:txBody>
      </p:sp>
      <p:sp>
        <p:nvSpPr>
          <p:cNvPr id="12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3" y="1203598"/>
            <a:ext cx="6912768" cy="1309508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指令架构不同</a:t>
            </a:r>
            <a:endParaRPr lang="en-US" altLang="zh-CN" sz="2000" kern="1200" spc="-15" dirty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编译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x86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版本的</a:t>
            </a:r>
            <a:r>
              <a:rPr lang="en-US" altLang="zh-CN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AOSP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907704" y="2513106"/>
            <a:ext cx="67237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$ source build/envsetup.sh</a:t>
            </a:r>
          </a:p>
          <a:p>
            <a:pPr marL="12700"/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$ lunch aosp_x86-eng</a:t>
            </a:r>
          </a:p>
          <a:p>
            <a:pPr marL="12700"/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$ make –j16</a:t>
            </a:r>
          </a:p>
        </p:txBody>
      </p:sp>
      <p:sp>
        <p:nvSpPr>
          <p:cNvPr id="15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2" y="3062442"/>
            <a:ext cx="6912768" cy="661436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812800" lvl="1" indent="-342900" defTabSz="-635">
              <a:lnSpc>
                <a:spcPct val="150000"/>
              </a:lnSpc>
              <a:spcBef>
                <a:spcPts val="136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编译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x86</a:t>
            </a:r>
            <a:r>
              <a:rPr lang="zh-CN" altLang="en-US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版本的</a:t>
            </a:r>
            <a:r>
              <a:rPr lang="en-US" altLang="zh-CN" sz="20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Stagefright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1907704" y="3673936"/>
            <a:ext cx="67237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$ cd framework/media/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cmds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/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stagefright</a:t>
            </a:r>
            <a:endParaRPr lang="en-US" altLang="zh-CN" sz="1200" spc="-5" dirty="0" smtClean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  <a:p>
            <a:pPr marL="12700"/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$ mm –j16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GB" sz="3600" b="1" dirty="0"/>
              <a:t>配置运行环境</a:t>
            </a:r>
          </a:p>
        </p:txBody>
      </p:sp>
      <p:sp>
        <p:nvSpPr>
          <p:cNvPr id="12" name="Shape 78"/>
          <p:cNvSpPr txBox="1">
            <a:spLocks noGrp="1"/>
          </p:cNvSpPr>
          <p:nvPr>
            <p:ph type="body" idx="4294967295"/>
          </p:nvPr>
        </p:nvSpPr>
        <p:spPr>
          <a:xfrm>
            <a:off x="899795" y="1203325"/>
            <a:ext cx="6912610" cy="875665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000" kern="1200" spc="-15" dirty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链接库</a:t>
            </a:r>
            <a:endParaRPr lang="en-US" altLang="zh-CN" sz="2000" kern="1200" spc="-15" dirty="0" smtClean="0">
              <a:solidFill>
                <a:srgbClr val="2450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534324" y="1834926"/>
            <a:ext cx="67237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$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sudo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ln -s 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out/system 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/system</a:t>
            </a:r>
            <a:endParaRPr lang="en-US" altLang="zh-CN" sz="1200" spc="-5" dirty="0" smtClean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1534323" y="2651750"/>
            <a:ext cx="597666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/system/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/media_codecs_google_audio.xml 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altLang="zh-CN" sz="1200" spc="-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/system/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/media_codecs_google_telephony.xml 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altLang="zh-CN" sz="1200" spc="-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/system/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/media_codecs_google_video.xml 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altLang="zh-CN" sz="1200" spc="-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/system/</a:t>
            </a:r>
            <a:r>
              <a:rPr lang="en-US" altLang="zh-CN" sz="1200" spc="-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CN" sz="1200" spc="-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/media_codecs.xml </a:t>
            </a:r>
            <a:r>
              <a:rPr lang="en-US" altLang="zh-CN" sz="1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200" spc="-5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altLang="zh-CN" sz="1200" spc="-5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hape 78"/>
          <p:cNvSpPr txBox="1">
            <a:spLocks noGrp="1"/>
          </p:cNvSpPr>
          <p:nvPr/>
        </p:nvSpPr>
        <p:spPr>
          <a:xfrm>
            <a:off x="883285" y="1904365"/>
            <a:ext cx="6912610" cy="1485900"/>
          </a:xfrm>
          <a:prstGeom prst="rect">
            <a:avLst/>
          </a:prstGeom>
          <a:noFill/>
          <a:ln>
            <a:noFill/>
          </a:ln>
        </p:spPr>
        <p:txBody>
          <a:bodyPr lIns="91387" tIns="91387" rIns="91387" bIns="9138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12700" indent="-457200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000" kern="1200" spc="-15" dirty="0" smtClean="0">
                <a:solidFill>
                  <a:srgbClr val="2450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/>
              </a:rPr>
              <a:t>拷贝配置文件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US" sz="3600" b="1" dirty="0">
                <a:latin typeface="Source Sans Pro" panose="020B0604020202020204" charset="0"/>
              </a:rPr>
              <a:t>修改</a:t>
            </a:r>
            <a:r>
              <a:rPr lang="en-US" altLang="zh-CN" sz="3600" b="1" dirty="0">
                <a:latin typeface="Source Sans Pro" panose="020B0604020202020204" charset="0"/>
              </a:rPr>
              <a:t>AFL</a:t>
            </a:r>
          </a:p>
        </p:txBody>
      </p:sp>
      <p:sp>
        <p:nvSpPr>
          <p:cNvPr id="12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3" y="1203598"/>
            <a:ext cx="6912768" cy="1309508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0" indent="0" defTabSz="-635">
              <a:buFont typeface="Arial" panose="020B0604020202020204" pitchFamily="34" charset="0"/>
              <a:buNone/>
              <a:tabLst>
                <a:tab pos="421005" algn="l"/>
              </a:tabLst>
            </a:pPr>
            <a:r>
              <a:rPr lang="en-US" altLang="zh-CN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Android toolchain</a:t>
            </a:r>
            <a:r>
              <a:rPr lang="zh-CN" altLang="en-US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无法识别</a:t>
            </a:r>
            <a:r>
              <a:rPr lang="en-US" altLang="zh-CN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shmat</a:t>
            </a:r>
            <a:r>
              <a:rPr lang="zh-CN" altLang="en-US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，所以我们需要替换</a:t>
            </a:r>
            <a:r>
              <a:rPr lang="en-US" altLang="zh-CN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shmat</a:t>
            </a:r>
            <a:r>
              <a:rPr lang="zh-CN" altLang="en-US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为</a:t>
            </a:r>
            <a:r>
              <a:rPr lang="en-US" altLang="zh-CN" sz="20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syscall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1557020" y="2581275"/>
            <a:ext cx="2853055" cy="182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shmat</a:t>
            </a:r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(shm_id, </a:t>
            </a:r>
            <a:r>
              <a:rPr lang="en-US" altLang="zh-CN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NULL</a:t>
            </a:r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altLang="zh-CN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0</a:t>
            </a:r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);</a:t>
            </a:r>
          </a:p>
        </p:txBody>
      </p:sp>
      <p:sp>
        <p:nvSpPr>
          <p:cNvPr id="2" name="object 3"/>
          <p:cNvSpPr txBox="1"/>
          <p:nvPr/>
        </p:nvSpPr>
        <p:spPr>
          <a:xfrm>
            <a:off x="1557020" y="3416935"/>
            <a:ext cx="618299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#</a:t>
            </a:r>
            <a:r>
              <a:rPr lang="en-US" altLang="zh-CN" sz="1200" spc="-5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ifdef</a:t>
            </a:r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 __x86_64__</a:t>
            </a:r>
          </a:p>
          <a:p>
            <a:pPr marL="12700"/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syscall</a:t>
            </a:r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(SYS_shmat, shm_id, </a:t>
            </a:r>
            <a:r>
              <a:rPr lang="en-US" altLang="zh-CN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NULL</a:t>
            </a:r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, </a:t>
            </a:r>
            <a:r>
              <a:rPr lang="en-US" altLang="zh-CN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0</a:t>
            </a:r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);</a:t>
            </a:r>
          </a:p>
          <a:p>
            <a:pPr marL="12700"/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#</a:t>
            </a:r>
            <a:r>
              <a:rPr lang="en-US" altLang="zh-CN" sz="1200" spc="-5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else</a:t>
            </a:r>
          </a:p>
          <a:p>
            <a:pPr marL="12700"/>
            <a:r>
              <a:rPr lang="en-US" altLang="zh-CN" sz="1200" dirty="0" err="1">
                <a:solidFill>
                  <a:srgbClr val="00B0F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syscall</a:t>
            </a:r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(SYS_ipc, IPCOP_shmat, shm_id, </a:t>
            </a:r>
            <a:r>
              <a:rPr lang="en-US" altLang="zh-CN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0</a:t>
            </a:r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, &amp;__afl_area_ptr, </a:t>
            </a:r>
            <a:r>
              <a:rPr lang="en-US" altLang="zh-CN" sz="12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NULL</a:t>
            </a:r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);</a:t>
            </a:r>
          </a:p>
          <a:p>
            <a:pPr marL="12700"/>
            <a:r>
              <a:rPr lang="en-US" altLang="zh-CN" sz="1200" spc="-5" smtClean="0"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#</a:t>
            </a:r>
            <a:r>
              <a:rPr lang="en-US" altLang="zh-CN" sz="1200" spc="-5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oboto Slab"/>
              </a:rPr>
              <a:t>endif</a:t>
            </a:r>
          </a:p>
        </p:txBody>
      </p:sp>
      <p:cxnSp>
        <p:nvCxnSpPr>
          <p:cNvPr id="3" name="曲线连接符 2"/>
          <p:cNvCxnSpPr>
            <a:stCxn id="16" idx="1"/>
            <a:endCxn id="2" idx="1"/>
          </p:cNvCxnSpPr>
          <p:nvPr/>
        </p:nvCxnSpPr>
        <p:spPr>
          <a:xfrm rot="10800000" flipV="1">
            <a:off x="1557020" y="2672715"/>
            <a:ext cx="3175" cy="1201420"/>
          </a:xfrm>
          <a:prstGeom prst="curvedConnector3">
            <a:avLst>
              <a:gd name="adj1" fmla="val 76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Shape 78"/>
          <p:cNvSpPr txBox="1">
            <a:spLocks noGrp="1"/>
          </p:cNvSpPr>
          <p:nvPr/>
        </p:nvSpPr>
        <p:spPr>
          <a:xfrm>
            <a:off x="3995420" y="4493895"/>
            <a:ext cx="4824730" cy="409575"/>
          </a:xfrm>
          <a:prstGeom prst="rect">
            <a:avLst/>
          </a:prstGeom>
          <a:noFill/>
          <a:ln>
            <a:noFill/>
          </a:ln>
        </p:spPr>
        <p:txBody>
          <a:bodyPr lIns="91387" tIns="91387" rIns="91387" bIns="9138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◎"/>
              <a:defRPr sz="3000" b="0" i="0" u="none" strike="noStrike" cap="none" baseline="0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12700" indent="-457200" algn="r" defTabSz="-635"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14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  <a:hlinkClick r:id="rId3"/>
              </a:rPr>
              <a:t>http://ele7enxxh.com/downloads/afl-2.39b.diff</a:t>
            </a:r>
            <a:endParaRPr lang="en-US" altLang="zh-CN" sz="14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200" b="1" dirty="0" smtClean="0">
                <a:latin typeface="Source Sans Pro" panose="020B0604020202020204" charset="0"/>
              </a:rPr>
              <a:t>开始</a:t>
            </a:r>
            <a:r>
              <a:rPr lang="en-US" altLang="zh-CN" sz="3200" b="1" dirty="0" smtClean="0">
                <a:latin typeface="Source Sans Pro" panose="020B0604020202020204" charset="0"/>
              </a:rPr>
              <a:t>Fuzz</a:t>
            </a:r>
            <a:endParaRPr lang="zh-CN" altLang="en-US" sz="3200" b="1" dirty="0" smtClean="0">
              <a:latin typeface="Source Sans Pro" panose="020B0604020202020204" charset="0"/>
            </a:endParaRP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907415" y="1279525"/>
            <a:ext cx="7853045" cy="3772535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选定一个文件格式作为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Fuzz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对象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收集输入样本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使用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afl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对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Stagefright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中当前文件格式对应的模块进行插桩，</a:t>
            </a:r>
            <a:r>
              <a:rPr lang="zh-CN" altLang="en-US" sz="2400" kern="1200" dirty="0" smtClean="0">
                <a:solidFill>
                  <a:srgbClr val="FF0000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不要对无关的库插桩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第一轮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Fuzz</a:t>
            </a:r>
            <a:endParaRPr lang="zh-CN" altLang="en-US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第二轮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Fuzz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，使用</a:t>
            </a:r>
            <a:r>
              <a:rPr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afl-cmin和afl-tmin</a:t>
            </a:r>
            <a:r>
              <a:rPr 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优化输入样本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第三轮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Fuzz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，开启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ASAN</a:t>
            </a:r>
            <a:endParaRPr lang="en-US" altLang="zh-CN" sz="2000" kern="1200" spc="-15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US" sz="3600" b="1" dirty="0" smtClean="0"/>
              <a:t>如何获取样本</a:t>
            </a:r>
            <a:endParaRPr lang="en-GB" sz="3600" b="1" dirty="0"/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2" y="1203598"/>
            <a:ext cx="7128791" cy="1656184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AOSP</a:t>
            </a:r>
            <a:r>
              <a:rPr lang="zh-CN" altLang="en-US" sz="2400" kern="1200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仓库中包含各种文件格式的测试样本，且质量很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高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Google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大法好</a:t>
            </a:r>
            <a:endParaRPr lang="en-US" altLang="zh-CN" sz="2400" kern="1200" dirty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endParaRPr lang="en-US" altLang="zh-CN" sz="2000" kern="1200" spc="-15" dirty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448604" y="2931790"/>
            <a:ext cx="56436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e.g. -</a:t>
            </a:r>
            <a:r>
              <a:rPr lang="en-US" altLang="zh-CN" sz="1200" dirty="0" err="1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inurl:htm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-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inurl:html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intitle</a:t>
            </a:r>
            <a:r>
              <a:rPr lang="en-US" altLang="zh-CN" sz="12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:"index of" </a:t>
            </a:r>
            <a:r>
              <a:rPr lang="en-US" altLang="zh-CN" sz="1200" dirty="0" smtClea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  <a:sym typeface="Roboto Slab"/>
              </a:rPr>
              <a:t>.mp4</a:t>
            </a:r>
            <a:endParaRPr sz="1200" spc="-5" dirty="0">
              <a:latin typeface="Courier New" panose="02070309020205020404" pitchFamily="49" charset="0"/>
              <a:cs typeface="Courier New" panose="02070309020205020404" pitchFamily="49" charset="0"/>
              <a:sym typeface="Roboto Slab"/>
            </a:endParaRPr>
          </a:p>
        </p:txBody>
      </p:sp>
      <p:sp>
        <p:nvSpPr>
          <p:cNvPr id="6" name="Shape 78"/>
          <p:cNvSpPr txBox="1">
            <a:spLocks noGrp="1"/>
          </p:cNvSpPr>
          <p:nvPr>
            <p:ph type="body" idx="4294967295"/>
          </p:nvPr>
        </p:nvSpPr>
        <p:spPr>
          <a:xfrm>
            <a:off x="899592" y="3075806"/>
            <a:ext cx="7128791" cy="1656184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各种转换工具：</a:t>
            </a:r>
            <a:r>
              <a:rPr lang="en-US" altLang="zh-CN" sz="2400" kern="1200" dirty="0" err="1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ffmpeg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convert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，格式工厂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hlinkClick r:id="rId3"/>
              </a:rPr>
              <a:t>http://samples.mplayerhq.hu/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hlinkClick r:id="rId4"/>
              </a:rPr>
              <a:t>https://github.com/MozillaSecurity/fuzzdata</a:t>
            </a:r>
            <a:endParaRPr lang="en-US" altLang="zh-CN" sz="2400" kern="1200" dirty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endParaRPr lang="en-US" altLang="zh-CN" sz="2000" kern="1200" spc="-15" dirty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ctrTitle" idx="4294967295"/>
          </p:nvPr>
        </p:nvSpPr>
        <p:spPr>
          <a:xfrm>
            <a:off x="1187624" y="1779662"/>
            <a:ext cx="3295015" cy="1747520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eaLnBrk="1" fontAlgn="auto" latinLnBrk="0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Source Sans Pro" panose="020B0604020202020204" charset="0"/>
                <a:ea typeface="微软雅黑" panose="020B0503020204020204" pitchFamily="34" charset="-122"/>
                <a:sym typeface="+mn-ea"/>
              </a:rPr>
              <a:t>文件格式漏洞占比超过</a:t>
            </a:r>
            <a:r>
              <a:rPr lang="en-US" altLang="zh-CN" sz="2400" dirty="0">
                <a:solidFill>
                  <a:schemeClr val="tx1"/>
                </a:solidFill>
                <a:latin typeface="Source Sans Pro" panose="020B0604020202020204" charset="0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400" dirty="0">
                <a:solidFill>
                  <a:schemeClr val="tx1"/>
                </a:solidFill>
                <a:latin typeface="Source Sans Pro" panose="020B0604020202020204" charset="0"/>
                <a:ea typeface="微软雅黑" panose="020B0503020204020204" pitchFamily="34" charset="-122"/>
                <a:sym typeface="+mn-ea"/>
              </a:rPr>
              <a:t>，至今仍未有减少的趋势！</a:t>
            </a:r>
          </a:p>
        </p:txBody>
      </p:sp>
      <p:sp>
        <p:nvSpPr>
          <p:cNvPr id="10" name="Shape 98"/>
          <p:cNvSpPr txBox="1"/>
          <p:nvPr/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defRPr>
            </a:lvl1pPr>
          </a:lstStyle>
          <a:p>
            <a:pPr>
              <a:buClr>
                <a:srgbClr val="0091EA"/>
              </a:buClr>
              <a:buSzPct val="100000"/>
            </a:pPr>
            <a:r>
              <a:rPr lang="zh-CN" altLang="en-US" sz="3200" b="1" dirty="0" smtClean="0">
                <a:solidFill>
                  <a:srgbClr val="0091EA"/>
                </a:solidFill>
                <a:latin typeface="Source Sans Pro" panose="020B0604020202020204" charset="0"/>
                <a:cs typeface="Roboto Slab"/>
                <a:sym typeface="Roboto Slab"/>
              </a:rPr>
              <a:t>漏洞多</a:t>
            </a:r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366164771"/>
              </p:ext>
            </p:extLst>
          </p:nvPr>
        </p:nvGraphicFramePr>
        <p:xfrm>
          <a:off x="4932040" y="1010794"/>
          <a:ext cx="3696072" cy="3184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hape 78"/>
          <p:cNvSpPr txBox="1"/>
          <p:nvPr/>
        </p:nvSpPr>
        <p:spPr>
          <a:xfrm>
            <a:off x="6516216" y="4227934"/>
            <a:ext cx="2132980" cy="432049"/>
          </a:xfrm>
          <a:prstGeom prst="rect">
            <a:avLst/>
          </a:prstGeom>
          <a:noFill/>
          <a:ln>
            <a:noFill/>
          </a:ln>
        </p:spPr>
        <p:txBody>
          <a:bodyPr lIns="91387" tIns="91387" rIns="91387" bIns="9138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defTabSz="-635">
              <a:spcBef>
                <a:spcPts val="0"/>
              </a:spcBef>
              <a:buNone/>
              <a:tabLst>
                <a:tab pos="421005" algn="l"/>
              </a:tabLst>
            </a:pPr>
            <a:r>
              <a:rPr lang="zh-CN" altLang="en-US" sz="14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数据来源：</a:t>
            </a:r>
            <a:r>
              <a:rPr lang="en-US" altLang="zh-CN" sz="1400" b="1" u="sng" dirty="0">
                <a:latin typeface="Source Sans Pro" panose="020B0604020202020204" charset="0"/>
                <a:ea typeface="微软雅黑" panose="020B0503020204020204" pitchFamily="34" charset="-122"/>
                <a:cs typeface="Microsoft YaHei UI" panose="020B0503020204020204" charset="-122"/>
                <a:hlinkClick r:id="rId4"/>
              </a:rPr>
              <a:t>CVE Details</a:t>
            </a:r>
            <a:endParaRPr lang="en-US" altLang="zh-CN" sz="14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US" sz="3600" b="1" dirty="0" smtClean="0"/>
              <a:t>样本的要求</a:t>
            </a:r>
            <a:endParaRPr lang="en-GB" sz="3600" b="1" dirty="0"/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1259632" y="1275606"/>
            <a:ext cx="7128791" cy="3672408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控制文件大小，小于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200kb</a:t>
            </a:r>
          </a:p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符合目标程序要求的文件格式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每个样本具有唯一性（不同的代码覆盖）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总的代码覆盖率越高越好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GB" sz="3600" b="1" dirty="0"/>
              <a:t>产出</a:t>
            </a:r>
          </a:p>
        </p:txBody>
      </p:sp>
      <p:sp>
        <p:nvSpPr>
          <p:cNvPr id="3" name="Shape 78"/>
          <p:cNvSpPr txBox="1">
            <a:spLocks noGrp="1"/>
          </p:cNvSpPr>
          <p:nvPr>
            <p:ph type="body" idx="4294967295"/>
          </p:nvPr>
        </p:nvSpPr>
        <p:spPr>
          <a:xfrm>
            <a:off x="1259632" y="1275606"/>
            <a:ext cx="7128791" cy="3672408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针对所有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Stagefright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支持的格式，持续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4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个月的挖掘</a:t>
            </a:r>
            <a:endParaRPr lang="en-US" altLang="zh-CN" sz="2400" kern="1200" dirty="0" smtClean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1w+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的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crashes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包含大量无用（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abort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）以及重复的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crashes</a:t>
            </a:r>
          </a:p>
          <a:p>
            <a:pPr marL="812800" lvl="1" indent="-3429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698500" algn="l"/>
                <a:tab pos="699135" algn="l"/>
              </a:tabLst>
            </a:pP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19</a:t>
            </a: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个独立</a:t>
            </a:r>
            <a:r>
              <a:rPr lang="en-US" altLang="zh-CN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crashes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GB" sz="3600" b="1" dirty="0">
                <a:latin typeface="Source Sans Pro" panose="020B0604020202020204" charset="0"/>
              </a:rPr>
              <a:t>提交的</a:t>
            </a:r>
            <a:r>
              <a:rPr lang="en-US" altLang="zh-CN" sz="3600" b="1" dirty="0">
                <a:latin typeface="Source Sans Pro" panose="020B0604020202020204" charset="0"/>
              </a:rPr>
              <a:t>issues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25624"/>
            <a:ext cx="75057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GB" sz="3600" b="1" dirty="0">
                <a:latin typeface="Source Sans Pro" panose="020B0604020202020204" charset="0"/>
              </a:rPr>
              <a:t>提交的</a:t>
            </a:r>
            <a:r>
              <a:rPr lang="en-US" altLang="zh-CN" sz="3600" b="1" dirty="0">
                <a:latin typeface="Source Sans Pro" panose="020B0604020202020204" charset="0"/>
              </a:rPr>
              <a:t>issues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03598"/>
            <a:ext cx="69040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US" sz="3600" b="1" dirty="0">
                <a:latin typeface="Source Sans Pro" panose="020B0604020202020204" charset="0"/>
              </a:rPr>
              <a:t>已确认的</a:t>
            </a:r>
            <a:r>
              <a:rPr lang="en-US" altLang="zh-CN" sz="3600" b="1" dirty="0">
                <a:latin typeface="Source Sans Pro" panose="020B0604020202020204" charset="0"/>
              </a:rPr>
              <a:t>issues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95655" y="1200150"/>
            <a:ext cx="7383780" cy="3725545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spc="-15" dirty="0">
                <a:solidFill>
                  <a:srgbClr val="24506B"/>
                </a:solidFill>
                <a:latin typeface="Source Sans Pro" panose="020B0604020202020204" charset="0"/>
                <a:cs typeface="Calibri" panose="020F0502020204030204"/>
                <a:hlinkClick r:id="rId3" action="ppaction://hlinkfile"/>
              </a:rPr>
              <a:t>CVE-2016-6764</a:t>
            </a:r>
            <a:r>
              <a:rPr lang="zh-CN" altLang="en-US" sz="2400" kern="1200" spc="-15" dirty="0">
                <a:solidFill>
                  <a:srgbClr val="24506B"/>
                </a:solidFill>
                <a:latin typeface="Source Sans Pro" panose="020B0604020202020204" charset="0"/>
                <a:cs typeface="Calibri" panose="020F0502020204030204"/>
              </a:rPr>
              <a:t>：</a:t>
            </a:r>
            <a:r>
              <a:rPr lang="zh-CN" altLang="en-US" sz="2400" kern="1200" spc="-15" dirty="0">
                <a:solidFill>
                  <a:srgbClr val="24506B"/>
                </a:solidFill>
                <a:latin typeface="Source Sans Pro" panose="020B0604020202020204" charset="0"/>
                <a:cs typeface="Calibri" panose="020F0502020204030204"/>
                <a:sym typeface="+mn-ea"/>
              </a:rPr>
              <a:t>拒绝服务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spc="-15" dirty="0">
                <a:solidFill>
                  <a:srgbClr val="24506B"/>
                </a:solidFill>
                <a:latin typeface="Source Sans Pro" panose="020B0604020202020204" charset="0"/>
                <a:cs typeface="Calibri" panose="020F0502020204030204"/>
                <a:hlinkClick r:id="rId3" action="ppaction://hlinkfile"/>
              </a:rPr>
              <a:t>CVE-2016-6766</a:t>
            </a:r>
            <a:r>
              <a:rPr lang="zh-CN" altLang="en-US" sz="2400" kern="1200" spc="-15" dirty="0">
                <a:solidFill>
                  <a:srgbClr val="24506B"/>
                </a:solidFill>
                <a:latin typeface="Source Sans Pro" panose="020B0604020202020204" charset="0"/>
                <a:cs typeface="Calibri" panose="020F0502020204030204"/>
                <a:sym typeface="+mn-ea"/>
              </a:rPr>
              <a:t>：拒绝服务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spc="-15" dirty="0">
                <a:solidFill>
                  <a:srgbClr val="24506B"/>
                </a:solidFill>
                <a:latin typeface="Source Sans Pro" panose="020B0604020202020204" charset="0"/>
                <a:cs typeface="Calibri" panose="020F0502020204030204"/>
                <a:sym typeface="+mn-ea"/>
              </a:rPr>
              <a:t>5 Critical issues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en-US" altLang="zh-CN" sz="2400" kern="1200" spc="-15" dirty="0">
                <a:solidFill>
                  <a:srgbClr val="24506B"/>
                </a:solidFill>
                <a:latin typeface="Source Sans Pro" panose="020B0604020202020204" charset="0"/>
                <a:cs typeface="Calibri" panose="020F0502020204030204"/>
                <a:sym typeface="+mn-ea"/>
              </a:rPr>
              <a:t>4 High </a:t>
            </a:r>
            <a:r>
              <a:rPr lang="en-US" altLang="zh-CN" sz="2400" kern="1200" spc="-15" dirty="0" smtClean="0">
                <a:solidFill>
                  <a:srgbClr val="24506B"/>
                </a:solidFill>
                <a:latin typeface="Source Sans Pro" panose="020B0604020202020204" charset="0"/>
                <a:cs typeface="Calibri" panose="020F0502020204030204"/>
                <a:sym typeface="+mn-ea"/>
              </a:rPr>
              <a:t>issues</a:t>
            </a:r>
            <a:endParaRPr lang="zh-CN" altLang="en-US" sz="2400" kern="1200" spc="-15" dirty="0">
              <a:solidFill>
                <a:srgbClr val="24506B"/>
              </a:solidFill>
              <a:latin typeface="Source Sans Pro" panose="020B0604020202020204" charset="0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1526197"/>
            <a:ext cx="5832600" cy="1159875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en-US" altLang="en-GB" sz="6000" dirty="0">
                <a:solidFill>
                  <a:srgbClr val="CFD8DC"/>
                </a:solidFill>
                <a:latin typeface="Source Sans Pro" panose="020B0604020202020204" charset="0"/>
              </a:rPr>
              <a:t>4</a:t>
            </a:r>
            <a:r>
              <a:rPr lang="en-GB" sz="6000" dirty="0">
                <a:solidFill>
                  <a:srgbClr val="CFD8DC"/>
                </a:solidFill>
                <a:latin typeface="Source Sans Pro" panose="020B0604020202020204" charset="0"/>
              </a:rPr>
              <a:t>.</a:t>
            </a:r>
          </a:p>
          <a:p>
            <a:r>
              <a:rPr lang="zh-CN" altLang="en-GB" dirty="0">
                <a:latin typeface="Source Sans Pro" panose="020B0604020202020204" charset="0"/>
              </a:rPr>
              <a:t>总结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algn="r"/>
            <a:r>
              <a:rPr lang="zh-CN" altLang="en-GB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我到底说了些什么？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95655" y="1200150"/>
            <a:ext cx="7383780" cy="3725545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阐述了为什么要听我的议题的原因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通过三个由我挖到的漏洞，介绍了三种代码审计的方法</a:t>
            </a:r>
          </a:p>
          <a:p>
            <a:pPr marL="12700" indent="-457200" defTabSz="-635" eaLnBrk="1" fontAlgn="auto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展示了一个更加高效的</a:t>
            </a:r>
            <a:r>
              <a:rPr lang="en-US" altLang="zh-CN" sz="2400" kern="1200" spc="-15" dirty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Stagefright Fuzz</a:t>
            </a:r>
            <a:r>
              <a:rPr lang="zh-CN" altLang="en-US" sz="2400" kern="1200" spc="-15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Calibri" panose="020F0502020204030204"/>
              </a:rPr>
              <a:t>方法</a:t>
            </a:r>
            <a:endParaRPr lang="zh-CN" altLang="en-US" sz="2400" kern="1200" spc="-15" dirty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pPr lvl="0"/>
            <a:r>
              <a:rPr lang="zh-CN" altLang="en-US" sz="3200" b="1" dirty="0"/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2" y="1876052"/>
            <a:ext cx="6713399" cy="170381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>
              <a:buNone/>
            </a:pPr>
            <a:r>
              <a:rPr lang="zh-CN" altLang="en-US" b="1" i="0" dirty="0">
                <a:latin typeface="Source Sans Pro" panose="020B0604020202020204" charset="0"/>
                <a:ea typeface="微软雅黑" panose="020B0503020204020204" pitchFamily="34" charset="-122"/>
              </a:rPr>
              <a:t>成都</a:t>
            </a:r>
            <a:r>
              <a:rPr lang="en-US" altLang="zh-CN" b="1" i="0" dirty="0">
                <a:latin typeface="Source Sans Pro" panose="020B0604020202020204" charset="0"/>
                <a:ea typeface="微软雅黑" panose="020B0503020204020204" pitchFamily="34" charset="-122"/>
              </a:rPr>
              <a:t>360</a:t>
            </a:r>
            <a:r>
              <a:rPr lang="zh-CN" altLang="en-US" b="1" i="0" dirty="0">
                <a:latin typeface="Source Sans Pro" panose="020B0604020202020204" charset="0"/>
                <a:ea typeface="微软雅黑" panose="020B0503020204020204" pitchFamily="34" charset="-122"/>
              </a:rPr>
              <a:t>招人！</a:t>
            </a:r>
          </a:p>
          <a:p>
            <a:pPr>
              <a:buNone/>
            </a:pPr>
            <a:r>
              <a:rPr lang="en-US" altLang="zh-CN" b="1" i="0" dirty="0">
                <a:latin typeface="Source Sans Pro" panose="020B0604020202020204" charset="0"/>
                <a:ea typeface="微软雅黑" panose="020B0503020204020204" pitchFamily="34" charset="-122"/>
              </a:rPr>
              <a:t>hanzinuo@360.cn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215302" y="1876052"/>
            <a:ext cx="6713399" cy="170381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>
              <a:buNone/>
            </a:pPr>
            <a:r>
              <a:rPr lang="zh-CN" altLang="en-US" b="1" i="0" dirty="0">
                <a:latin typeface="Source Sans Pro" panose="020B0604020202020204" charset="0"/>
                <a:ea typeface="微软雅黑" panose="020B0503020204020204" pitchFamily="34" charset="-122"/>
              </a:rPr>
              <a:t>感谢！</a:t>
            </a:r>
            <a:endParaRPr lang="en-US" altLang="zh-CN" b="1" i="0" dirty="0">
              <a:latin typeface="Source Sans Pro" panose="020B060402020202020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98"/>
          <p:cNvSpPr txBox="1"/>
          <p:nvPr/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defRPr>
            </a:lvl1pPr>
          </a:lstStyle>
          <a:p>
            <a:pPr>
              <a:buClr>
                <a:srgbClr val="0091EA"/>
              </a:buClr>
              <a:buSzPct val="100000"/>
            </a:pPr>
            <a:r>
              <a:rPr lang="zh-CN" altLang="en-US" sz="3200" b="1" dirty="0" smtClean="0">
                <a:solidFill>
                  <a:srgbClr val="0091EA"/>
                </a:solidFill>
                <a:uFillTx/>
                <a:latin typeface="Source Sans Pro" panose="020B0604020202020204" charset="0"/>
                <a:cs typeface="Roboto Slab"/>
                <a:sym typeface="Roboto Slab"/>
              </a:rPr>
              <a:t>奖金高</a:t>
            </a:r>
          </a:p>
        </p:txBody>
      </p:sp>
      <p:sp>
        <p:nvSpPr>
          <p:cNvPr id="2" name="Shape 78"/>
          <p:cNvSpPr txBox="1">
            <a:spLocks noGrp="1"/>
          </p:cNvSpPr>
          <p:nvPr/>
        </p:nvSpPr>
        <p:spPr>
          <a:xfrm>
            <a:off x="1366671" y="1414680"/>
            <a:ext cx="2773282" cy="3389317"/>
          </a:xfrm>
          <a:prstGeom prst="rect">
            <a:avLst/>
          </a:prstGeom>
          <a:noFill/>
          <a:ln>
            <a:noFill/>
          </a:ln>
        </p:spPr>
        <p:txBody>
          <a:bodyPr lIns="91387" tIns="91387" rIns="91387" bIns="9138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◎"/>
              <a:defRPr sz="30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○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Char char="◉"/>
              <a:defRPr sz="24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FD8DC"/>
              </a:buClr>
              <a:buSzPct val="100000"/>
              <a:buFont typeface="Source Sans Pro" panose="020B0503030403020204"/>
              <a:buNone/>
              <a:defRPr sz="1800" b="0" i="0" u="none" strike="noStrike" cap="none">
                <a:solidFill>
                  <a:srgbClr val="263238"/>
                </a:solidFill>
                <a:latin typeface="Source Sans Pro" panose="020B0503030403020204"/>
                <a:ea typeface="Source Sans Pro" panose="020B0503030403020204"/>
                <a:cs typeface="Source Sans Pro" panose="020B0503030403020204"/>
                <a:sym typeface="Source Sans Pro" panose="020B0503030403020204"/>
              </a:defRPr>
            </a:lvl9pPr>
          </a:lstStyle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中危：</a:t>
            </a:r>
            <a:r>
              <a:rPr lang="en-US" altLang="zh-CN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1000$</a:t>
            </a:r>
          </a:p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高危：</a:t>
            </a:r>
            <a:r>
              <a:rPr lang="en-US" altLang="zh-CN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2000$</a:t>
            </a:r>
          </a:p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严重：</a:t>
            </a:r>
            <a:r>
              <a:rPr lang="en-US" altLang="zh-CN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4000$</a:t>
            </a:r>
          </a:p>
          <a:p>
            <a:pPr marL="0" indent="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  <a:sym typeface="+mn-ea"/>
              </a:rPr>
              <a:t>以及不菲的奖金</a:t>
            </a:r>
          </a:p>
        </p:txBody>
      </p:sp>
      <p:pic>
        <p:nvPicPr>
          <p:cNvPr id="1026" name="Picture 2" descr="https://timgsa.baidu.com/timg?image&amp;quality=80&amp;size=b9999_10000&amp;sec=1494314587401&amp;di=7e5b3fed8701000de75e00893cb84b58&amp;imgtype=0&amp;src=http%3A%2F%2Fattachment.5068.com%2Fjpg%2Fe4%2F89%2Ff13d84fd488598339c4ea971713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666" y="1347614"/>
            <a:ext cx="441649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475656" y="1707654"/>
            <a:ext cx="5998800" cy="108012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defTabSz="-635">
              <a:spcBef>
                <a:spcPts val="0"/>
              </a:spcBef>
              <a:buNone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门栏低，适合萌新快速入门</a:t>
            </a:r>
            <a:endParaRPr lang="zh-CN" altLang="en-US" sz="2400" kern="1200" dirty="0">
              <a:solidFill>
                <a:srgbClr val="24506B"/>
              </a:solidFill>
              <a:latin typeface="Source Sans Pro" panose="020B0604020202020204" charset="0"/>
              <a:ea typeface="微软雅黑" panose="020B0503020204020204" pitchFamily="34" charset="-122"/>
              <a:cs typeface="MS PGothic" panose="020B0600070205080204" charset="-128"/>
            </a:endParaRPr>
          </a:p>
        </p:txBody>
      </p:sp>
      <p:sp>
        <p:nvSpPr>
          <p:cNvPr id="10" name="Shape 98"/>
          <p:cNvSpPr txBox="1"/>
          <p:nvPr/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Arial" panose="020B0604020202020204"/>
              </a:defRPr>
            </a:lvl1pPr>
          </a:lstStyle>
          <a:p>
            <a:pPr>
              <a:buClr>
                <a:srgbClr val="0091EA"/>
              </a:buClr>
              <a:buSzPct val="100000"/>
            </a:pPr>
            <a:r>
              <a:rPr lang="zh-CN" altLang="en-US" sz="3200" b="1" dirty="0" smtClean="0">
                <a:solidFill>
                  <a:srgbClr val="0091EA"/>
                </a:solidFill>
                <a:latin typeface="Source Sans Pro" panose="020B0604020202020204" charset="0"/>
                <a:cs typeface="Roboto Slab"/>
                <a:sym typeface="Roboto Slab"/>
              </a:rPr>
              <a:t>入门快</a:t>
            </a:r>
            <a:endParaRPr lang="en-GB" sz="3200" b="1" dirty="0">
              <a:solidFill>
                <a:srgbClr val="0091EA"/>
              </a:solidFill>
              <a:latin typeface="Source Sans Pro" panose="020B0604020202020204" charset="0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74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zh-CN" altLang="en-US" sz="3200" b="1" dirty="0" smtClean="0">
                <a:solidFill>
                  <a:srgbClr val="0091EA"/>
                </a:solidFill>
                <a:uFillTx/>
                <a:latin typeface="Source Sans Pro" panose="020B0604020202020204" charset="0"/>
              </a:rPr>
              <a:t>研究对象</a:t>
            </a:r>
          </a:p>
        </p:txBody>
      </p:sp>
      <p:sp>
        <p:nvSpPr>
          <p:cNvPr id="5" name="Shape 78"/>
          <p:cNvSpPr txBox="1">
            <a:spLocks noGrp="1"/>
          </p:cNvSpPr>
          <p:nvPr>
            <p:ph type="body" idx="4294967295"/>
          </p:nvPr>
        </p:nvSpPr>
        <p:spPr>
          <a:xfrm>
            <a:off x="1259632" y="1414680"/>
            <a:ext cx="7597817" cy="3389317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软件：</a:t>
            </a:r>
            <a:r>
              <a:rPr lang="en-US" altLang="zh-CN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AOSP</a:t>
            </a: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中用</a:t>
            </a:r>
            <a:r>
              <a:rPr lang="en-US" altLang="zh-CN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C/C++</a:t>
            </a: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编写的用于文件格式解析的库</a:t>
            </a:r>
          </a:p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输入：各种不同的文件格式的文件</a:t>
            </a:r>
          </a:p>
          <a:p>
            <a:pPr marL="12700" indent="-457200" defTabSz="-635" eaLnBrk="1" fontAlgn="auto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21005" algn="l"/>
              </a:tabLst>
            </a:pPr>
            <a:r>
              <a:rPr lang="zh-CN" altLang="en-US" sz="2400" kern="1200" dirty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期望</a:t>
            </a: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：内存破坏漏洞（堆溢出，栈溢出，</a:t>
            </a:r>
            <a:r>
              <a:rPr lang="en-US" altLang="zh-CN" sz="2400" kern="1200" dirty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UAF</a:t>
            </a:r>
            <a:r>
              <a:rPr lang="zh-CN" altLang="en-US" sz="2400" kern="1200" dirty="0" smtClean="0">
                <a:solidFill>
                  <a:srgbClr val="24506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  <a:cs typeface="MS PGothic" panose="020B0600070205080204" charset="-128"/>
              </a:rPr>
              <a:t>，信息泄漏等）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46025" y="1526197"/>
            <a:ext cx="5832600" cy="1159875"/>
          </a:xfrm>
          <a:prstGeom prst="rect">
            <a:avLst/>
          </a:prstGeom>
        </p:spPr>
        <p:txBody>
          <a:bodyPr lIns="91387" tIns="91387" rIns="91387" bIns="91387" anchor="b" anchorCtr="0">
            <a:noAutofit/>
          </a:bodyPr>
          <a:lstStyle/>
          <a:p>
            <a:r>
              <a:rPr lang="en-US" altLang="en-GB" sz="6000" dirty="0">
                <a:solidFill>
                  <a:srgbClr val="CFD8DC"/>
                </a:solidFill>
                <a:latin typeface="Source Sans Pro" panose="020B0604020202020204" charset="0"/>
              </a:rPr>
              <a:t>2</a:t>
            </a:r>
            <a:r>
              <a:rPr lang="en-GB" sz="6000" dirty="0">
                <a:solidFill>
                  <a:srgbClr val="CFD8DC"/>
                </a:solidFill>
                <a:latin typeface="Source Sans Pro" panose="020B0604020202020204" charset="0"/>
              </a:rPr>
              <a:t>.</a:t>
            </a:r>
          </a:p>
          <a:p>
            <a:r>
              <a:rPr lang="zh-CN" altLang="en-US" dirty="0" smtClean="0">
                <a:latin typeface="Source Sans Pro" panose="020B0604020202020204" charset="0"/>
              </a:rPr>
              <a:t>代码审计的姿势</a:t>
            </a:r>
            <a:endParaRPr lang="en-GB" dirty="0">
              <a:latin typeface="Source Sans Pro" panose="020B0604020202020204" charset="0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lIns="91387" tIns="91387" rIns="91387" bIns="91387" anchor="t" anchorCtr="0">
            <a:noAutofit/>
          </a:bodyPr>
          <a:lstStyle/>
          <a:p>
            <a:pPr algn="r"/>
            <a:r>
              <a:rPr lang="zh-CN" altLang="en-US" sz="1400" dirty="0">
                <a:solidFill>
                  <a:srgbClr val="607D8B"/>
                </a:solidFill>
                <a:uFillTx/>
                <a:latin typeface="Source Sans Pro" panose="020B0604020202020204" charset="0"/>
                <a:ea typeface="微软雅黑" panose="020B0503020204020204" pitchFamily="34" charset="-122"/>
              </a:rPr>
              <a:t>不一定挖的到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自定义 1">
      <a:majorFont>
        <a:latin typeface="Montserrat"/>
        <a:ea typeface="微软雅黑"/>
        <a:cs typeface=""/>
      </a:majorFont>
      <a:minorFont>
        <a:latin typeface="Montserra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2355</Words>
  <Application>Microsoft Office PowerPoint</Application>
  <PresentationFormat>全屏显示(16:9)</PresentationFormat>
  <Paragraphs>417</Paragraphs>
  <Slides>58</Slides>
  <Notes>58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59" baseType="lpstr">
      <vt:lpstr>Cordelia template</vt:lpstr>
      <vt:lpstr>Bug hunting in file format on Android: audit &amp;&amp; fuzz</vt:lpstr>
      <vt:lpstr>PowerPoint 演示文稿</vt:lpstr>
      <vt:lpstr>PowerPoint 演示文稿</vt:lpstr>
      <vt:lpstr>1. 研究背（动）景（力）</vt:lpstr>
      <vt:lpstr>文件格式漏洞占比超过25%，至今仍未有减少的趋势！</vt:lpstr>
      <vt:lpstr>PowerPoint 演示文稿</vt:lpstr>
      <vt:lpstr>PowerPoint 演示文稿</vt:lpstr>
      <vt:lpstr>研究对象</vt:lpstr>
      <vt:lpstr>2. 代码审计的姿势</vt:lpstr>
      <vt:lpstr>什么是代码审计</vt:lpstr>
      <vt:lpstr>审计之前</vt:lpstr>
      <vt:lpstr>审计工具</vt:lpstr>
      <vt:lpstr>姿势1：从入口到出口</vt:lpstr>
      <vt:lpstr>确定入口</vt:lpstr>
      <vt:lpstr>确定出口</vt:lpstr>
      <vt:lpstr>实战：CVE-2016-6762</vt:lpstr>
      <vt:lpstr>实战：CVE-2016-6762</vt:lpstr>
      <vt:lpstr>实战：CVE-2016-6762</vt:lpstr>
      <vt:lpstr>实战：CVE-2016-6762</vt:lpstr>
      <vt:lpstr>姿势2：跟踪结构体</vt:lpstr>
      <vt:lpstr>专注结构体的变化</vt:lpstr>
      <vt:lpstr>步骤</vt:lpstr>
      <vt:lpstr>实战：CVE-2016-6700</vt:lpstr>
      <vt:lpstr>实战：CVE-2016-6700</vt:lpstr>
      <vt:lpstr>实战：CVE-2016-6700</vt:lpstr>
      <vt:lpstr>实战：CVE-2016-6700</vt:lpstr>
      <vt:lpstr>实战：CVE-2016-6700</vt:lpstr>
      <vt:lpstr>姿势3：跟踪API</vt:lpstr>
      <vt:lpstr>内存分配器</vt:lpstr>
      <vt:lpstr>libc API</vt:lpstr>
      <vt:lpstr>目标软件API</vt:lpstr>
      <vt:lpstr>3. Fuzz实战</vt:lpstr>
      <vt:lpstr>什么是Fuzz</vt:lpstr>
      <vt:lpstr>Fuzz流程</vt:lpstr>
      <vt:lpstr>PowerPoint 演示文稿</vt:lpstr>
      <vt:lpstr>PowerPoint 演示文稿</vt:lpstr>
      <vt:lpstr>为什么是Stagefright</vt:lpstr>
      <vt:lpstr>Stagefright工作流程</vt:lpstr>
      <vt:lpstr>Stagefright漏洞挖掘相关研究</vt:lpstr>
      <vt:lpstr>不足</vt:lpstr>
      <vt:lpstr>PowerPoint 演示文稿</vt:lpstr>
      <vt:lpstr>需要解决的问题</vt:lpstr>
      <vt:lpstr>移植Binder和Ashmem驱动</vt:lpstr>
      <vt:lpstr>Remote -&gt; Local</vt:lpstr>
      <vt:lpstr>编译为x86版本</vt:lpstr>
      <vt:lpstr>配置运行环境</vt:lpstr>
      <vt:lpstr>修改AFL</vt:lpstr>
      <vt:lpstr>开始Fuzz</vt:lpstr>
      <vt:lpstr>如何获取样本</vt:lpstr>
      <vt:lpstr>样本的要求</vt:lpstr>
      <vt:lpstr>产出</vt:lpstr>
      <vt:lpstr>提交的issues</vt:lpstr>
      <vt:lpstr>提交的issues</vt:lpstr>
      <vt:lpstr>已确认的issues</vt:lpstr>
      <vt:lpstr>4. 总结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 hunting in file format on Android: audit &amp;&amp; fuzz</dc:title>
  <dc:creator>韩子诺</dc:creator>
  <cp:lastModifiedBy>pc</cp:lastModifiedBy>
  <cp:revision>759</cp:revision>
  <dcterms:created xsi:type="dcterms:W3CDTF">2017-05-08T14:37:00Z</dcterms:created>
  <dcterms:modified xsi:type="dcterms:W3CDTF">2017-05-18T07:35:45Z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