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70" r:id="rId14"/>
    <p:sldId id="268" r:id="rId15"/>
    <p:sldId id="269" r:id="rId16"/>
    <p:sldId id="272" r:id="rId17"/>
    <p:sldId id="271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374" autoAdjust="0"/>
  </p:normalViewPr>
  <p:slideViewPr>
    <p:cSldViewPr>
      <p:cViewPr varScale="1">
        <p:scale>
          <a:sx n="62" d="100"/>
          <a:sy n="6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C5108-ADD5-4352-A628-BBC483726E29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5825A-A8DA-478F-A30F-DD92D27E0D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3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企业的安全架构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僵尸网络、黑产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面对</a:t>
            </a:r>
            <a:r>
              <a:rPr lang="en-US" altLang="zh-CN" dirty="0" smtClean="0"/>
              <a:t>APT</a:t>
            </a:r>
            <a:r>
              <a:rPr lang="zh-CN" altLang="en-US" dirty="0" smtClean="0"/>
              <a:t>时，防火墙、</a:t>
            </a:r>
            <a:r>
              <a:rPr lang="en-US" altLang="zh-CN" dirty="0" smtClean="0"/>
              <a:t>IDS</a:t>
            </a:r>
            <a:r>
              <a:rPr lang="zh-CN" altLang="en-US" dirty="0" smtClean="0"/>
              <a:t>设备对于威胁的无法探测，甚至防火墙、</a:t>
            </a:r>
            <a:r>
              <a:rPr lang="en-US" altLang="zh-CN" dirty="0" smtClean="0"/>
              <a:t>IDS</a:t>
            </a:r>
            <a:r>
              <a:rPr lang="zh-CN" altLang="en-US" dirty="0" smtClean="0"/>
              <a:t>设备本身成为攻击入口点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内部员工的安全意识淡薄，不遵守安全规范，导致威胁被引入（如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盘病毒，直接绕过网关反病毒检测）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出口：</a:t>
            </a:r>
            <a:r>
              <a:rPr lang="zh-CN" altLang="en-US" baseline="0" dirty="0" smtClean="0"/>
              <a:t>基于</a:t>
            </a:r>
            <a:r>
              <a:rPr lang="en-US" altLang="zh-CN" baseline="0" dirty="0" smtClean="0"/>
              <a:t>DPI</a:t>
            </a:r>
            <a:r>
              <a:rPr lang="zh-CN" altLang="en-US" baseline="0" dirty="0" smtClean="0"/>
              <a:t>的流量检测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基于特征进行实时发现，记录流量日志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安全分析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安全相关信息的记录及保存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825A-A8DA-478F-A30F-DD92D27E0DB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华文新魏" pitchFamily="2" charset="-122"/>
                <a:ea typeface="华文新魏" pitchFamily="2" charset="-122"/>
              </a:rPr>
              <a:t>安全日志分析</a:t>
            </a:r>
            <a:endParaRPr lang="zh-CN" altLang="en-US" sz="7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46"/>
          </a:xfrm>
        </p:spPr>
        <p:txBody>
          <a:bodyPr/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之舵主的“挖矿”姿势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域名、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信誉库建设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各大巨头纷纷表示拥有庞大的网络基础设施用以获取基础数据，提供强大的感知能力。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没有这些基础性资源的我们如何进行域名、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信誉库建设？ 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 descr="CLQZejzWIAAdWt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2714620"/>
            <a:ext cx="5357830" cy="2178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域名、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信誉库建设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用于白名单建设的域名信誉资源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专业厂商白名单资源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Alexa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Top 100,000</a:t>
            </a:r>
          </a:p>
          <a:p>
            <a:pPr lvl="2"/>
            <a:r>
              <a:rPr lang="en-US" altLang="zh-CN" sz="1800" dirty="0" smtClean="0">
                <a:latin typeface="华文新魏" pitchFamily="2" charset="-122"/>
                <a:ea typeface="华文新魏" pitchFamily="2" charset="-122"/>
              </a:rPr>
              <a:t>http://s3.amazonaws.com/alexa-static/top-1m.csv.zip  </a:t>
            </a:r>
            <a:r>
              <a:rPr lang="zh-CN" altLang="en-US" sz="1800" dirty="0" smtClean="0">
                <a:latin typeface="华文新魏" pitchFamily="2" charset="-122"/>
                <a:ea typeface="华文新魏" pitchFamily="2" charset="-122"/>
              </a:rPr>
              <a:t>每天更新</a:t>
            </a:r>
            <a:endParaRPr lang="en-US" altLang="zh-CN" sz="18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各搜索引擎对域名的收录及评价情况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Google PR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值查询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Site: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关键词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动态域名的干扰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noip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changeip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、花生壳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…)</a:t>
            </a:r>
          </a:p>
          <a:p>
            <a:pPr lvl="2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http://dnslookup.me/dynamic-dns/</a:t>
            </a:r>
          </a:p>
          <a:p>
            <a:pPr lvl="2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图片 5" descr="QQ图片201509111415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28736"/>
            <a:ext cx="7643866" cy="5134284"/>
          </a:xfrm>
          <a:prstGeom prst="rect">
            <a:avLst/>
          </a:prstGeom>
        </p:spPr>
      </p:pic>
      <p:pic>
        <p:nvPicPr>
          <p:cNvPr id="48129" name="Picture 1" descr="C:\Users\chenshengnan\AppData\Roaming\Tencent\Users\417995589\QQ\WinTemp\RichOle\Z5Y609N)BJCK2@DAABN_WU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91575" cy="46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域名、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信誉库建设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用于黑名单建设的资源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专业厂商黑名单资源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网络黑名单搜集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Virustotal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社区、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Malwaredomainlist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、各类安全报告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历史攻击数据提炼及扩展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4339" name="Picture 3" descr="C:\Users\chenshengnan\AppData\Roaming\Tencent\Users\417995589\QQ\WinTemp\RichOle\BAJE4D89511KFU_WW(411T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714488"/>
            <a:ext cx="6153150" cy="3543300"/>
          </a:xfrm>
          <a:prstGeom prst="rect">
            <a:avLst/>
          </a:prstGeom>
          <a:noFill/>
        </p:spPr>
      </p:pic>
      <p:pic>
        <p:nvPicPr>
          <p:cNvPr id="14337" name="Picture 1" descr="C:\Users\chenshengnan\AppData\Roaming\Tencent\Users\417995589\QQ\WinTemp\RichOle\6M_`P{V6NJF(W[TKY%LI7Y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1500174"/>
            <a:ext cx="6242775" cy="4143380"/>
          </a:xfrm>
          <a:prstGeom prst="rect">
            <a:avLst/>
          </a:prstGeom>
          <a:noFill/>
        </p:spPr>
      </p:pic>
      <p:pic>
        <p:nvPicPr>
          <p:cNvPr id="14338" name="Picture 2" descr="C:\Users\chenshengnan\AppData\Roaming\Tencent\Users\417995589\QQ\WinTemp\RichOle\{BEC{V_61NULPP`L~$AOBK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1071546"/>
            <a:ext cx="7072330" cy="5050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域名、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信誉库建设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用于黑名单建设的资源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botnet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专题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跟踪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Botnet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C&amp;C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最新动态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Botnet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C&amp;C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域名生成算法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(DGA)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识别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Botnet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节点养殖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289" name="Picture 1" descr="C:\Users\chenshengnan\AppData\Roaming\Tencent\Users\417995589\QQ\WinTemp\RichOle\97[P$@SME]{A7~LL3NF9UI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7610475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域名、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信誉库建设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已知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C&amp;C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数据的拓展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域名相似字符串拓展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地址段拓展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Whois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信息关联拓展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流量分析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样本分析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 descr="musical-chairs-figure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357298"/>
            <a:ext cx="4505597" cy="5214974"/>
          </a:xfrm>
          <a:prstGeom prst="rect">
            <a:avLst/>
          </a:prstGeom>
        </p:spPr>
      </p:pic>
      <p:pic>
        <p:nvPicPr>
          <p:cNvPr id="6" name="图片 5" descr="logo_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00857"/>
            <a:ext cx="3809524" cy="2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灰度日志的进一步分析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基于领域专家知识的规则与基线建立：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结合可疑事件的分析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可疑时间段、可疑域用户、可疑客户端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结合上下文环境的分析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访问页面分散度、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GET/POST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比例、访问间隔时间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结合协议特征的分析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请求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byte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值相同、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302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400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等异常状态码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灰度日志的进一步分析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基于历史攻击样本数据集的挖掘：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利用专家知识扩展维度标签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利用数据挖掘领域算法挖掘关联特征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不断优化和演进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图片 6" descr="1006393837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3643314"/>
            <a:ext cx="5466667" cy="2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灰度日志中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C&amp;C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的最终确认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调用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VirusTotal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API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识别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频率限制问题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直接获取页面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html</a:t>
            </a:r>
          </a:p>
          <a:p>
            <a:pPr lvl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容器默认页、空白页、异常错误页等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结合流量、样本分析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Forensics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、反病毒相关技术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还能做些什么？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特殊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UA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等异常数据的发现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一个真实的例子：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http://bdusch.duapp.com/ggnewsr?q=%E8%8B%8F%E5%AE%81%E6%98%93%E8%B4%AD(Suning)%20&amp;url=http%3A//www.suning.com/</a:t>
            </a:r>
          </a:p>
          <a:p>
            <a:pPr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解码版：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http://bdusch.duapp.com/ggnewsr?q=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苏宁易购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Suning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) &amp;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=http://www.suning.com/</a:t>
            </a: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                            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这个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的真实作用是什么？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 descr="QQ图片201508131137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429264"/>
            <a:ext cx="2628572" cy="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基于浏览器插件的前端攻击方式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如果你使用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360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浏览器，而且在浏览器的扩展应用中存在这样的插件，                   恭喜你中招了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图片 6" descr="QQ图片20151012182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643050"/>
            <a:ext cx="5466667" cy="3266667"/>
          </a:xfrm>
          <a:prstGeom prst="rect">
            <a:avLst/>
          </a:prstGeom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000240"/>
            <a:ext cx="5429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舵主是谁？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合一集团支付中心安全组成员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闭门造车的安全新兵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半吊子渗透测试、开发狗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谈一件小事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出口网关日志的安全分析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优酷土豆漏洞奖励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如果您发现了优酷土豆的漏洞，请提交至：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security@youku.com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我们将根据漏洞危害等级，向漏洞发现者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提供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实质性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奖励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4273" name="Picture 1" descr="C:\Users\chenshengnan\AppData\Roaming\Tencent\Users\417995589\QQ\WinTemp\RichOle\CCM0HC[H7KRBAZBATDULFC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572008"/>
            <a:ext cx="1928826" cy="642942"/>
          </a:xfrm>
          <a:prstGeom prst="rect">
            <a:avLst/>
          </a:prstGeom>
          <a:noFill/>
        </p:spPr>
      </p:pic>
      <p:pic>
        <p:nvPicPr>
          <p:cNvPr id="54274" name="Picture 2" descr="C:\Users\chenshengnan\AppData\Roaming\Tencent\Users\417995589\QQ\WinTemp\RichOle\)@U9@}OHPGVO(B][)L{4H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500570"/>
            <a:ext cx="1381125" cy="742950"/>
          </a:xfrm>
          <a:prstGeom prst="rect">
            <a:avLst/>
          </a:prstGeom>
          <a:noFill/>
        </p:spPr>
      </p:pic>
      <p:pic>
        <p:nvPicPr>
          <p:cNvPr id="54275" name="Picture 3" descr="C:\Users\chenshengnan\AppData\Roaming\Tencent\Users\417995589\QQ\WinTemp\RichOle\$P]QWHK24ZCTES7W}VDPE9Q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4572008"/>
            <a:ext cx="1785950" cy="657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buNone/>
            </a:pP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algn="ctr">
              <a:buNone/>
            </a:pP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Q&amp;A</a:t>
            </a:r>
          </a:p>
          <a:p>
            <a:pPr algn="ctr">
              <a:buNone/>
            </a:pP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357562"/>
            <a:ext cx="5715000" cy="2857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安全基础原则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在架构层面考虑并应对安全威胁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建立安全边界，当数据穿越这些边界时，应该被净化过滤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对安全相关的信息进行记录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:\Users\chenshengnan\AppData\Roaming\Tencent\Users\417995589\QQ\WinTemp\RichOle\G4ZBB$AMK8CR}_`7{SHI}A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02" y="4143380"/>
            <a:ext cx="8194064" cy="250033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我们面对的对手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可能是来自高维度科技的降维攻击者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强大的漏洞挖掘和利用开发能力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覆盖全平台所有操作系统和设备的攻击载荷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体系化的攻击投放方式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经验丰富的内网横向移动和持久化加固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各种匪夷所思的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C&amp;C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方式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我们面对的对手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也可能是来自原始科技的潘多拉星人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简陋的二进制利用技术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大量依靠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gh0st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posion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ivy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等已知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RAT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变种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主要针对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windows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系统个人机器进行攻击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打肉鸡、盗号为主，不涉及进一步的控制深化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6625" name="Picture 1" descr="C:\Users\chenshengnan\AppData\Roaming\Tencent\Users\417995589\QQ\WinTemp\RichOle\RJ1E8N@0`OF9ZT8IF@KI00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929066"/>
            <a:ext cx="801384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我们面对的问题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安全设施对于新威胁的探测失灵，甚至防火墙、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VPN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等设施本身成为攻击入口点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内部员工安全意识薄弱，不遵守安全规范，导致威胁被引入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结果是无论是哪种类型的攻击，我们都可能中招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在入口安全过滤可能失效的情况下，如何在出口发现异常行为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如何对历史安全事件进行回溯并还原上下文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出口网关日志分析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由于安全边界和入侵检测设备的存在，以及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http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协议的常见性和无连接特性，目前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C&amp;C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通信大多隐匿于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流量中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大量现有安全设施只具备初级的日志安全分析能力，滞后于安全需求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                                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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图片 6" descr="QQ图片201510101427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4071942"/>
            <a:ext cx="2333107" cy="2012037"/>
          </a:xfrm>
          <a:prstGeom prst="rect">
            <a:avLst/>
          </a:prstGeom>
        </p:spPr>
      </p:pic>
      <p:pic>
        <p:nvPicPr>
          <p:cNvPr id="8" name="图片 7" descr="QQ图片201510101415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4071942"/>
            <a:ext cx="2709895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-140412120222a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571744"/>
            <a:ext cx="3419475" cy="133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出口网关日志分析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日志包含提炼出的特定关键信息，便于长期保存，但也损失了大量细节信息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常见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流量日志数据字段的示例：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time  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clientip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 username  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hostip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>
              <a:buNone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hostname 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method   bytes   status …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481" name="Picture 1" descr="C:\Users\chenshengnan\AppData\Roaming\Tencent\Users\417995589\QQ\WinTemp\RichOle\R_VH3S8~[E4OO@KFO8LZQ4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643182"/>
            <a:ext cx="3667125" cy="119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5681" y="1214422"/>
            <a:ext cx="5748351" cy="541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基于访问服务器的域名、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分析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域名、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信誉库建设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白名单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过滤正常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访问</a:t>
            </a: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黑名单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已知威胁识别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灰度域名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进一步分析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10769</TotalTime>
  <Words>946</Words>
  <Application>Microsoft Office PowerPoint</Application>
  <PresentationFormat>全屏显示(4:3)</PresentationFormat>
  <Paragraphs>186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安全日志分析</vt:lpstr>
      <vt:lpstr>舵主是谁？</vt:lpstr>
      <vt:lpstr>安全基础原则</vt:lpstr>
      <vt:lpstr>我们面对的对手</vt:lpstr>
      <vt:lpstr>我们面对的对手</vt:lpstr>
      <vt:lpstr>我们面对的问题</vt:lpstr>
      <vt:lpstr>出口网关日志分析</vt:lpstr>
      <vt:lpstr>出口网关日志分析</vt:lpstr>
      <vt:lpstr>基于访问服务器的域名、IP分析</vt:lpstr>
      <vt:lpstr>域名、IP信誉库建设</vt:lpstr>
      <vt:lpstr>域名、IP信誉库建设</vt:lpstr>
      <vt:lpstr>域名、IP信誉库建设</vt:lpstr>
      <vt:lpstr>域名、IP信誉库建设</vt:lpstr>
      <vt:lpstr>域名、IP信誉库建设</vt:lpstr>
      <vt:lpstr>灰度日志的进一步分析</vt:lpstr>
      <vt:lpstr>灰度日志的进一步分析</vt:lpstr>
      <vt:lpstr>灰度日志中C&amp;C的最终确认</vt:lpstr>
      <vt:lpstr>还能做些什么？</vt:lpstr>
      <vt:lpstr>基于浏览器插件的前端攻击方式</vt:lpstr>
      <vt:lpstr>优酷土豆漏洞奖励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陈胜楠</dc:creator>
  <cp:lastModifiedBy>刘晓静</cp:lastModifiedBy>
  <cp:revision>373</cp:revision>
  <dcterms:created xsi:type="dcterms:W3CDTF">2015-09-10T03:38:19Z</dcterms:created>
  <dcterms:modified xsi:type="dcterms:W3CDTF">2015-10-14T11:11:19Z</dcterms:modified>
</cp:coreProperties>
</file>