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1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2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3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4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1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终端可信存储初探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蚂蚁金服——黄冕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xfrm>
            <a:off x="952500" y="3816349"/>
            <a:ext cx="11099800" cy="21209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Q&amp;A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为什么说这个话题</a:t>
            </a:r>
          </a:p>
        </p:txBody>
      </p:sp>
      <p:sp>
        <p:nvSpPr>
          <p:cNvPr id="36" name="Shape 36"/>
          <p:cNvSpPr/>
          <p:nvPr/>
        </p:nvSpPr>
        <p:spPr>
          <a:xfrm>
            <a:off x="952500" y="2387600"/>
            <a:ext cx="11099800" cy="670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267101" indent="-267101" algn="l" defTabSz="432308">
              <a:lnSpc>
                <a:spcPct val="20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endParaRPr sz="37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267101" indent="-267101" algn="l" defTabSz="432308">
              <a:lnSpc>
                <a:spcPct val="20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现实需求——本地校验的兴起</a:t>
            </a:r>
            <a:endParaRPr sz="37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267101" indent="-267101" algn="l" defTabSz="432308">
              <a:lnSpc>
                <a:spcPct val="20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现实案例——HTC指纹数据泄露</a:t>
            </a:r>
            <a:endParaRPr sz="37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32308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endParaRPr sz="37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l" defTabSz="432308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b="1" sz="481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金融级应用一旦被破解将是灾难！！</a:t>
            </a:r>
            <a:endParaRPr b="1" sz="481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目前已有的手段</a:t>
            </a:r>
          </a:p>
        </p:txBody>
      </p:sp>
      <p:pic>
        <p:nvPicPr>
          <p:cNvPr id="39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7100" y="4838700"/>
            <a:ext cx="3047554" cy="1371600"/>
          </a:xfrm>
          <a:prstGeom prst="rect">
            <a:avLst/>
          </a:prstGeom>
        </p:spPr>
      </p:pic>
      <p:sp>
        <p:nvSpPr>
          <p:cNvPr id="41" name="Shape 41"/>
          <p:cNvSpPr/>
          <p:nvPr/>
        </p:nvSpPr>
        <p:spPr>
          <a:xfrm>
            <a:off x="1518950" y="7835900"/>
            <a:ext cx="262585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latin typeface="HanziPen SC Regular"/>
                <a:ea typeface="HanziPen SC Regular"/>
                <a:cs typeface="HanziPen SC Regular"/>
                <a:sym typeface="HanziPen SC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本地加密存储</a:t>
            </a:r>
          </a:p>
        </p:txBody>
      </p:sp>
      <p:pic>
        <p:nvPicPr>
          <p:cNvPr id="42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93307" y="6826250"/>
            <a:ext cx="2300375" cy="1075929"/>
          </a:xfrm>
          <a:prstGeom prst="rect">
            <a:avLst/>
          </a:prstGeom>
        </p:spPr>
      </p:pic>
      <p:sp>
        <p:nvSpPr>
          <p:cNvPr id="44" name="Shape 44"/>
          <p:cNvSpPr/>
          <p:nvPr/>
        </p:nvSpPr>
        <p:spPr>
          <a:xfrm>
            <a:off x="4710069" y="6913364"/>
            <a:ext cx="185928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HanziPen SC Regular"/>
                <a:ea typeface="HanziPen SC Regular"/>
                <a:cs typeface="HanziPen SC Regular"/>
                <a:sym typeface="HanziPen SC Regular"/>
              </a:rPr>
              <a:t>1、加密、秘钥散列</a:t>
            </a:r>
            <a:endParaRPr sz="1500">
              <a:solidFill>
                <a:srgbClr val="FFFFFF"/>
              </a:solidFill>
              <a:latin typeface="HanziPen SC Regular"/>
              <a:ea typeface="HanziPen SC Regular"/>
              <a:cs typeface="HanziPen SC Regular"/>
              <a:sym typeface="HanziPen SC Regular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HanziPen SC Regular"/>
                <a:ea typeface="HanziPen SC Regular"/>
                <a:cs typeface="HanziPen SC Regular"/>
                <a:sym typeface="HanziPen SC Regular"/>
              </a:rPr>
              <a:t>2、各种反调试</a:t>
            </a:r>
            <a:endParaRPr sz="1500">
              <a:solidFill>
                <a:srgbClr val="FFFFFF"/>
              </a:solidFill>
              <a:latin typeface="HanziPen SC Regular"/>
              <a:ea typeface="HanziPen SC Regular"/>
              <a:cs typeface="HanziPen SC Regular"/>
              <a:sym typeface="HanziPen SC Regular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HanziPen SC Regular"/>
                <a:ea typeface="HanziPen SC Regular"/>
                <a:cs typeface="HanziPen SC Regular"/>
                <a:sym typeface="HanziPen SC Regular"/>
              </a:rPr>
              <a:t>3、……</a:t>
            </a:r>
          </a:p>
        </p:txBody>
      </p:sp>
      <p:pic>
        <p:nvPicPr>
          <p:cNvPr id="45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35100" y="7613650"/>
            <a:ext cx="3047554" cy="1371600"/>
          </a:xfrm>
          <a:prstGeom prst="rect">
            <a:avLst/>
          </a:prstGeom>
        </p:spPr>
      </p:pic>
      <p:sp>
        <p:nvSpPr>
          <p:cNvPr id="47" name="Shape 47"/>
          <p:cNvSpPr/>
          <p:nvPr/>
        </p:nvSpPr>
        <p:spPr>
          <a:xfrm>
            <a:off x="5288056" y="5219700"/>
            <a:ext cx="194564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HanziPen SC Regular"/>
                <a:ea typeface="HanziPen SC Regular"/>
                <a:cs typeface="HanziPen SC Regular"/>
                <a:sym typeface="HanziPen SC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虚拟化技术</a:t>
            </a:r>
          </a:p>
        </p:txBody>
      </p:sp>
      <p:pic>
        <p:nvPicPr>
          <p:cNvPr id="48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62900" y="2959100"/>
            <a:ext cx="3047554" cy="1371600"/>
          </a:xfrm>
          <a:prstGeom prst="rect">
            <a:avLst/>
          </a:prstGeom>
        </p:spPr>
      </p:pic>
      <p:sp>
        <p:nvSpPr>
          <p:cNvPr id="50" name="Shape 50"/>
          <p:cNvSpPr/>
          <p:nvPr/>
        </p:nvSpPr>
        <p:spPr>
          <a:xfrm>
            <a:off x="8513856" y="3340100"/>
            <a:ext cx="194564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HanziPen SC Regular"/>
                <a:ea typeface="HanziPen SC Regular"/>
                <a:cs typeface="HanziPen SC Regular"/>
                <a:sym typeface="HanziPen SC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硬件级安全</a:t>
            </a:r>
          </a:p>
        </p:txBody>
      </p:sp>
      <p:pic>
        <p:nvPicPr>
          <p:cNvPr id="51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 rot="19680482">
            <a:off x="2268768" y="6669838"/>
            <a:ext cx="2751216" cy="457904"/>
          </a:xfrm>
          <a:prstGeom prst="rect">
            <a:avLst/>
          </a:prstGeom>
        </p:spPr>
      </p:pic>
      <p:pic>
        <p:nvPicPr>
          <p:cNvPr id="53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 rot="19771467">
            <a:off x="6930814" y="4348445"/>
            <a:ext cx="1257087" cy="457905"/>
          </a:xfrm>
          <a:prstGeom prst="rect">
            <a:avLst/>
          </a:prstGeom>
        </p:spPr>
      </p:pic>
      <p:pic>
        <p:nvPicPr>
          <p:cNvPr id="55" name="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709607" y="4986535"/>
            <a:ext cx="2527784" cy="1075930"/>
          </a:xfrm>
          <a:prstGeom prst="rect">
            <a:avLst/>
          </a:prstGeom>
        </p:spPr>
      </p:pic>
      <p:sp>
        <p:nvSpPr>
          <p:cNvPr id="57" name="Shape 57"/>
          <p:cNvSpPr/>
          <p:nvPr/>
        </p:nvSpPr>
        <p:spPr>
          <a:xfrm>
            <a:off x="8189869" y="5073650"/>
            <a:ext cx="203854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HanziPen SC Regular"/>
                <a:ea typeface="HanziPen SC Regular"/>
                <a:cs typeface="HanziPen SC Regular"/>
                <a:sym typeface="HanziPen SC Regular"/>
              </a:rPr>
              <a:t>1、TEE</a:t>
            </a:r>
            <a:endParaRPr sz="1500">
              <a:solidFill>
                <a:srgbClr val="FFFFFF"/>
              </a:solidFill>
              <a:latin typeface="HanziPen SC Regular"/>
              <a:ea typeface="HanziPen SC Regular"/>
              <a:cs typeface="HanziPen SC Regular"/>
              <a:sym typeface="HanziPen SC Regular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HanziPen SC Regular"/>
                <a:ea typeface="HanziPen SC Regular"/>
                <a:cs typeface="HanziPen SC Regular"/>
                <a:sym typeface="HanziPen SC Regular"/>
              </a:rPr>
              <a:t>2、MKT的虚拟化技术</a:t>
            </a:r>
            <a:endParaRPr sz="1500">
              <a:solidFill>
                <a:srgbClr val="FFFFFF"/>
              </a:solidFill>
              <a:latin typeface="HanziPen SC Regular"/>
              <a:ea typeface="HanziPen SC Regular"/>
              <a:cs typeface="HanziPen SC Regular"/>
              <a:sym typeface="HanziPen SC Regular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HanziPen SC Regular"/>
                <a:ea typeface="HanziPen SC Regular"/>
                <a:cs typeface="HanziPen SC Regular"/>
                <a:sym typeface="HanziPen SC Regular"/>
              </a:rPr>
              <a:t>3、……</a:t>
            </a:r>
          </a:p>
        </p:txBody>
      </p:sp>
      <p:pic>
        <p:nvPicPr>
          <p:cNvPr id="58" name="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17151" y="3056135"/>
            <a:ext cx="1422090" cy="901701"/>
          </a:xfrm>
          <a:prstGeom prst="rect">
            <a:avLst/>
          </a:prstGeom>
        </p:spPr>
      </p:pic>
      <p:sp>
        <p:nvSpPr>
          <p:cNvPr id="60" name="Shape 60"/>
          <p:cNvSpPr/>
          <p:nvPr/>
        </p:nvSpPr>
        <p:spPr>
          <a:xfrm>
            <a:off x="11491869" y="3291085"/>
            <a:ext cx="5954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900">
                <a:latin typeface="HanziPen SC Regular"/>
                <a:ea typeface="HanziPen SC Regular"/>
                <a:cs typeface="HanziPen SC Regular"/>
                <a:sym typeface="HanziPen SC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</a:rPr>
              <a:t>如SE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本地加密存储之殇</a:t>
            </a:r>
          </a:p>
        </p:txBody>
      </p:sp>
      <p:pic>
        <p:nvPicPr>
          <p:cNvPr id="63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7100" y="4813300"/>
            <a:ext cx="3047554" cy="1371600"/>
          </a:xfrm>
          <a:prstGeom prst="rect">
            <a:avLst/>
          </a:prstGeom>
        </p:spPr>
      </p:pic>
      <p:sp>
        <p:nvSpPr>
          <p:cNvPr id="65" name="Shape 65"/>
          <p:cNvSpPr/>
          <p:nvPr/>
        </p:nvSpPr>
        <p:spPr>
          <a:xfrm>
            <a:off x="1641073" y="7810500"/>
            <a:ext cx="2381607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latin typeface="HanziPen SC Regular"/>
                <a:ea typeface="HanziPen SC Regular"/>
                <a:cs typeface="HanziPen SC Regular"/>
                <a:sym typeface="HanziPen SC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利用系统API</a:t>
            </a:r>
          </a:p>
        </p:txBody>
      </p:sp>
      <p:pic>
        <p:nvPicPr>
          <p:cNvPr id="66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58407" y="7406927"/>
            <a:ext cx="2300375" cy="609601"/>
          </a:xfrm>
          <a:prstGeom prst="rect">
            <a:avLst/>
          </a:prstGeom>
        </p:spPr>
      </p:pic>
      <p:sp>
        <p:nvSpPr>
          <p:cNvPr id="68" name="Shape 68"/>
          <p:cNvSpPr/>
          <p:nvPr/>
        </p:nvSpPr>
        <p:spPr>
          <a:xfrm>
            <a:off x="4913269" y="7224514"/>
            <a:ext cx="181603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endParaRPr sz="1500">
              <a:solidFill>
                <a:srgbClr val="FFFFFF"/>
              </a:solidFill>
              <a:latin typeface="HanziPen SC Regular"/>
              <a:ea typeface="HanziPen SC Regular"/>
              <a:cs typeface="HanziPen SC Regular"/>
              <a:sym typeface="HanziPen SC Regular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HanziPen SC Regular"/>
                <a:ea typeface="HanziPen SC Regular"/>
                <a:cs typeface="HanziPen SC Regular"/>
                <a:sym typeface="HanziPen SC Regular"/>
              </a:rPr>
              <a:t>Root、越狱直接获取</a:t>
            </a:r>
          </a:p>
        </p:txBody>
      </p:sp>
      <p:pic>
        <p:nvPicPr>
          <p:cNvPr id="69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35100" y="7588250"/>
            <a:ext cx="3047554" cy="1371600"/>
          </a:xfrm>
          <a:prstGeom prst="rect">
            <a:avLst/>
          </a:prstGeom>
        </p:spPr>
      </p:pic>
      <p:sp>
        <p:nvSpPr>
          <p:cNvPr id="71" name="Shape 71"/>
          <p:cNvSpPr/>
          <p:nvPr/>
        </p:nvSpPr>
        <p:spPr>
          <a:xfrm>
            <a:off x="4738654" y="4940300"/>
            <a:ext cx="3044445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HanziPen SC Regular"/>
                <a:ea typeface="HanziPen SC Regular"/>
                <a:cs typeface="HanziPen SC Regular"/>
                <a:sym typeface="HanziPen SC Regular"/>
              </a:rPr>
              <a:t>利用系统API</a:t>
            </a:r>
            <a:endParaRPr sz="2800">
              <a:solidFill>
                <a:srgbClr val="FFFFFF"/>
              </a:solidFill>
              <a:latin typeface="HanziPen SC Regular"/>
              <a:ea typeface="HanziPen SC Regular"/>
              <a:cs typeface="HanziPen SC Regular"/>
              <a:sym typeface="HanziPen SC Regular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  <a:latin typeface="HanziPen SC Regular"/>
                <a:ea typeface="HanziPen SC Regular"/>
                <a:cs typeface="HanziPen SC Regular"/>
                <a:sym typeface="HanziPen SC Regular"/>
              </a:rPr>
              <a:t>并对数据进行加密</a:t>
            </a:r>
          </a:p>
        </p:txBody>
      </p:sp>
      <p:pic>
        <p:nvPicPr>
          <p:cNvPr id="72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62900" y="2933700"/>
            <a:ext cx="3047554" cy="1371600"/>
          </a:xfrm>
          <a:prstGeom prst="rect">
            <a:avLst/>
          </a:prstGeom>
        </p:spPr>
      </p:pic>
      <p:sp>
        <p:nvSpPr>
          <p:cNvPr id="74" name="Shape 74"/>
          <p:cNvSpPr/>
          <p:nvPr/>
        </p:nvSpPr>
        <p:spPr>
          <a:xfrm>
            <a:off x="7964454" y="3314700"/>
            <a:ext cx="304444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HanziPen SC Regular"/>
                <a:ea typeface="HanziPen SC Regular"/>
                <a:cs typeface="HanziPen SC Regular"/>
                <a:sym typeface="HanziPen SC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各种业务对抗策略</a:t>
            </a:r>
          </a:p>
        </p:txBody>
      </p:sp>
      <p:pic>
        <p:nvPicPr>
          <p:cNvPr id="75" name="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 rot="19680482">
            <a:off x="2268768" y="6644438"/>
            <a:ext cx="2751216" cy="457904"/>
          </a:xfrm>
          <a:prstGeom prst="rect">
            <a:avLst/>
          </a:prstGeom>
        </p:spPr>
      </p:pic>
      <p:pic>
        <p:nvPicPr>
          <p:cNvPr id="77" name="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 rot="19771467">
            <a:off x="6930814" y="4323045"/>
            <a:ext cx="1257087" cy="457905"/>
          </a:xfrm>
          <a:prstGeom prst="rect">
            <a:avLst/>
          </a:prstGeom>
        </p:spPr>
      </p:pic>
      <p:pic>
        <p:nvPicPr>
          <p:cNvPr id="79" name="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709607" y="4961135"/>
            <a:ext cx="3342569" cy="1075930"/>
          </a:xfrm>
          <a:prstGeom prst="rect">
            <a:avLst/>
          </a:prstGeom>
        </p:spPr>
      </p:pic>
      <p:sp>
        <p:nvSpPr>
          <p:cNvPr id="81" name="Shape 81"/>
          <p:cNvSpPr/>
          <p:nvPr/>
        </p:nvSpPr>
        <p:spPr>
          <a:xfrm>
            <a:off x="8189869" y="5048250"/>
            <a:ext cx="284035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HanziPen SC Regular"/>
                <a:ea typeface="HanziPen SC Regular"/>
                <a:cs typeface="HanziPen SC Regular"/>
                <a:sym typeface="HanziPen SC Regular"/>
              </a:rPr>
              <a:t>1、秘钥的安全存储问题</a:t>
            </a:r>
            <a:endParaRPr sz="1500">
              <a:solidFill>
                <a:srgbClr val="FFFFFF"/>
              </a:solidFill>
              <a:latin typeface="HanziPen SC Regular"/>
              <a:ea typeface="HanziPen SC Regular"/>
              <a:cs typeface="HanziPen SC Regular"/>
              <a:sym typeface="HanziPen SC Regular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HanziPen SC Regular"/>
                <a:ea typeface="HanziPen SC Regular"/>
                <a:cs typeface="HanziPen SC Regular"/>
                <a:sym typeface="HanziPen SC Regular"/>
              </a:rPr>
              <a:t>2、应用被调试、安全机制绕过</a:t>
            </a:r>
            <a:endParaRPr sz="1500">
              <a:solidFill>
                <a:srgbClr val="FFFFFF"/>
              </a:solidFill>
              <a:latin typeface="HanziPen SC Regular"/>
              <a:ea typeface="HanziPen SC Regular"/>
              <a:cs typeface="HanziPen SC Regular"/>
              <a:sym typeface="HanziPen SC Regular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  <a:latin typeface="HanziPen SC Regular"/>
                <a:ea typeface="HanziPen SC Regular"/>
                <a:cs typeface="HanziPen SC Regular"/>
                <a:sym typeface="HanziPen SC Regular"/>
              </a:rPr>
              <a:t>3、……</a:t>
            </a:r>
          </a:p>
        </p:txBody>
      </p:sp>
      <p:pic>
        <p:nvPicPr>
          <p:cNvPr id="82" name="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17151" y="3030735"/>
            <a:ext cx="1816187" cy="901701"/>
          </a:xfrm>
          <a:prstGeom prst="rect">
            <a:avLst/>
          </a:prstGeom>
        </p:spPr>
      </p:pic>
      <p:sp>
        <p:nvSpPr>
          <p:cNvPr id="84" name="Shape 84"/>
          <p:cNvSpPr/>
          <p:nvPr/>
        </p:nvSpPr>
        <p:spPr>
          <a:xfrm>
            <a:off x="11491869" y="3265685"/>
            <a:ext cx="110845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900">
                <a:latin typeface="HanziPen SC Regular"/>
                <a:ea typeface="HanziPen SC Regular"/>
                <a:cs typeface="HanziPen SC Regular"/>
                <a:sym typeface="HanziPen SC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FFFFFF"/>
                </a:solidFill>
              </a:rPr>
              <a:t>持续对抗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TEE工作原理</a:t>
            </a:r>
          </a:p>
        </p:txBody>
      </p:sp>
      <p:pic>
        <p:nvPicPr>
          <p:cNvPr id="87" name="page6image5880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6962" y="2779338"/>
            <a:ext cx="8156409" cy="61876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TEE困境</a:t>
            </a:r>
          </a:p>
        </p:txBody>
      </p:sp>
      <p:sp>
        <p:nvSpPr>
          <p:cNvPr id="90" name="Shape 90"/>
          <p:cNvSpPr/>
          <p:nvPr/>
        </p:nvSpPr>
        <p:spPr>
          <a:xfrm>
            <a:off x="952500" y="2387600"/>
            <a:ext cx="11099800" cy="670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317633" indent="-317633" algn="l" defTabSz="514095">
              <a:lnSpc>
                <a:spcPct val="20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317633" indent="-317633" algn="l" defTabSz="514095">
              <a:lnSpc>
                <a:spcPct val="20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目前支持的设备有限</a:t>
            </a:r>
            <a:endParaRPr sz="44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317633" indent="-317633" algn="l" defTabSz="514095">
              <a:lnSpc>
                <a:spcPct val="20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应用内置到TEE环境困难</a:t>
            </a:r>
            <a:endParaRPr sz="44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317633" indent="-317633" algn="l" defTabSz="514095">
              <a:lnSpc>
                <a:spcPct val="20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TEE和REE之间的调用依然存在安全脆弱点</a:t>
            </a:r>
            <a:endParaRPr sz="44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一种云加密的思路</a:t>
            </a:r>
          </a:p>
        </p:txBody>
      </p:sp>
      <p:pic>
        <p:nvPicPr>
          <p:cNvPr id="93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25332" y="2620923"/>
            <a:ext cx="2873891" cy="1774648"/>
          </a:xfrm>
          <a:prstGeom prst="rect">
            <a:avLst/>
          </a:prstGeom>
        </p:spPr>
      </p:pic>
      <p:sp>
        <p:nvSpPr>
          <p:cNvPr id="95" name="Shape 95"/>
          <p:cNvSpPr/>
          <p:nvPr/>
        </p:nvSpPr>
        <p:spPr>
          <a:xfrm>
            <a:off x="10426700" y="7651750"/>
            <a:ext cx="1086714" cy="432297"/>
          </a:xfrm>
          <a:prstGeom prst="roundRect">
            <a:avLst>
              <a:gd name="adj" fmla="val 34277"/>
            </a:avLst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96" name="Shape 96"/>
          <p:cNvSpPr/>
          <p:nvPr/>
        </p:nvSpPr>
        <p:spPr>
          <a:xfrm>
            <a:off x="10339857" y="7709148"/>
            <a:ext cx="1161543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Server App n</a:t>
            </a:r>
          </a:p>
        </p:txBody>
      </p:sp>
      <p:sp>
        <p:nvSpPr>
          <p:cNvPr id="97" name="Shape 97"/>
          <p:cNvSpPr/>
          <p:nvPr/>
        </p:nvSpPr>
        <p:spPr>
          <a:xfrm>
            <a:off x="7325047" y="5077262"/>
            <a:ext cx="1270001" cy="432297"/>
          </a:xfrm>
          <a:prstGeom prst="roundRect">
            <a:avLst>
              <a:gd name="adj" fmla="val 44067"/>
            </a:avLst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98" name="Shape 98"/>
          <p:cNvSpPr/>
          <p:nvPr/>
        </p:nvSpPr>
        <p:spPr>
          <a:xfrm>
            <a:off x="7455108" y="5134660"/>
            <a:ext cx="1009880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CMD Proxy</a:t>
            </a:r>
          </a:p>
        </p:txBody>
      </p:sp>
      <p:sp>
        <p:nvSpPr>
          <p:cNvPr id="99" name="Shape 99"/>
          <p:cNvSpPr/>
          <p:nvPr/>
        </p:nvSpPr>
        <p:spPr>
          <a:xfrm>
            <a:off x="10617200" y="3165751"/>
            <a:ext cx="1270000" cy="432297"/>
          </a:xfrm>
          <a:prstGeom prst="roundRect">
            <a:avLst>
              <a:gd name="adj" fmla="val 44067"/>
            </a:avLst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00" name="Shape 100"/>
          <p:cNvSpPr/>
          <p:nvPr/>
        </p:nvSpPr>
        <p:spPr>
          <a:xfrm>
            <a:off x="10691253" y="3229251"/>
            <a:ext cx="1121894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Virtual UKEY</a:t>
            </a:r>
          </a:p>
        </p:txBody>
      </p:sp>
      <p:sp>
        <p:nvSpPr>
          <p:cNvPr id="101" name="Shape 101"/>
          <p:cNvSpPr/>
          <p:nvPr/>
        </p:nvSpPr>
        <p:spPr>
          <a:xfrm>
            <a:off x="5784070" y="6501002"/>
            <a:ext cx="1270001" cy="432297"/>
          </a:xfrm>
          <a:prstGeom prst="roundRect">
            <a:avLst>
              <a:gd name="adj" fmla="val 44067"/>
            </a:avLst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02" name="Shape 102"/>
          <p:cNvSpPr/>
          <p:nvPr/>
        </p:nvSpPr>
        <p:spPr>
          <a:xfrm>
            <a:off x="5922310" y="6558400"/>
            <a:ext cx="993522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Mobile GW</a:t>
            </a:r>
          </a:p>
        </p:txBody>
      </p:sp>
      <p:pic>
        <p:nvPicPr>
          <p:cNvPr id="103" name="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05869" y="4360648"/>
            <a:ext cx="6926479" cy="4380116"/>
          </a:xfrm>
          <a:prstGeom prst="rect">
            <a:avLst/>
          </a:prstGeom>
        </p:spPr>
      </p:pic>
      <p:sp>
        <p:nvSpPr>
          <p:cNvPr id="105" name="Shape 105"/>
          <p:cNvSpPr/>
          <p:nvPr/>
        </p:nvSpPr>
        <p:spPr>
          <a:xfrm>
            <a:off x="9221462" y="7651750"/>
            <a:ext cx="1086715" cy="432297"/>
          </a:xfrm>
          <a:prstGeom prst="roundRect">
            <a:avLst>
              <a:gd name="adj" fmla="val 34277"/>
            </a:avLst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06" name="Shape 106"/>
          <p:cNvSpPr/>
          <p:nvPr/>
        </p:nvSpPr>
        <p:spPr>
          <a:xfrm>
            <a:off x="9207390" y="7709148"/>
            <a:ext cx="1112115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Server App2</a:t>
            </a:r>
          </a:p>
        </p:txBody>
      </p:sp>
      <p:sp>
        <p:nvSpPr>
          <p:cNvPr id="107" name="Shape 107"/>
          <p:cNvSpPr/>
          <p:nvPr/>
        </p:nvSpPr>
        <p:spPr>
          <a:xfrm>
            <a:off x="9805662" y="7048251"/>
            <a:ext cx="1086715" cy="432297"/>
          </a:xfrm>
          <a:prstGeom prst="roundRect">
            <a:avLst>
              <a:gd name="adj" fmla="val 34277"/>
            </a:avLst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08" name="Shape 108"/>
          <p:cNvSpPr/>
          <p:nvPr/>
        </p:nvSpPr>
        <p:spPr>
          <a:xfrm>
            <a:off x="9791590" y="7105649"/>
            <a:ext cx="1112115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Server App1</a:t>
            </a:r>
          </a:p>
        </p:txBody>
      </p:sp>
      <p:sp>
        <p:nvSpPr>
          <p:cNvPr id="109" name="Shape 109"/>
          <p:cNvSpPr/>
          <p:nvPr/>
        </p:nvSpPr>
        <p:spPr>
          <a:xfrm>
            <a:off x="7874000" y="7644441"/>
            <a:ext cx="1143001" cy="446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业务云</a:t>
            </a:r>
          </a:p>
        </p:txBody>
      </p:sp>
      <p:sp>
        <p:nvSpPr>
          <p:cNvPr id="110" name="Shape 110"/>
          <p:cNvSpPr/>
          <p:nvPr/>
        </p:nvSpPr>
        <p:spPr>
          <a:xfrm>
            <a:off x="10790777" y="3706268"/>
            <a:ext cx="1143001" cy="446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信任区</a:t>
            </a:r>
          </a:p>
        </p:txBody>
      </p:sp>
      <p:pic>
        <p:nvPicPr>
          <p:cNvPr id="111" name="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19237083">
            <a:off x="8192574" y="4140293"/>
            <a:ext cx="2814863" cy="332935"/>
          </a:xfrm>
          <a:prstGeom prst="rect">
            <a:avLst/>
          </a:prstGeom>
        </p:spPr>
      </p:pic>
      <p:pic>
        <p:nvPicPr>
          <p:cNvPr id="113" name="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rot="20133913">
            <a:off x="3201128" y="7094696"/>
            <a:ext cx="2734609" cy="332934"/>
          </a:xfrm>
          <a:prstGeom prst="rect">
            <a:avLst/>
          </a:prstGeom>
        </p:spPr>
      </p:pic>
      <p:sp>
        <p:nvSpPr>
          <p:cNvPr id="115" name="Shape 115"/>
          <p:cNvSpPr/>
          <p:nvPr/>
        </p:nvSpPr>
        <p:spPr>
          <a:xfrm flipV="1">
            <a:off x="6369107" y="5517620"/>
            <a:ext cx="975561" cy="97556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16" name="Shape 116"/>
          <p:cNvSpPr/>
          <p:nvPr/>
        </p:nvSpPr>
        <p:spPr>
          <a:xfrm flipH="1" flipV="1">
            <a:off x="8585015" y="5460565"/>
            <a:ext cx="1551175" cy="155117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17" name="Shape 117"/>
          <p:cNvSpPr/>
          <p:nvPr/>
        </p:nvSpPr>
        <p:spPr>
          <a:xfrm>
            <a:off x="7137198" y="6822657"/>
            <a:ext cx="2627017" cy="43272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pic>
        <p:nvPicPr>
          <p:cNvPr id="118" name="pasted-image.t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187996" y="6613222"/>
            <a:ext cx="1112115" cy="2220582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/>
          <p:nvPr/>
        </p:nvSpPr>
        <p:spPr>
          <a:xfrm>
            <a:off x="3309600" y="7826883"/>
            <a:ext cx="2524558" cy="759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1、客户端存储一半秘钥</a:t>
            </a:r>
            <a:endParaRPr sz="1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2、客户端和服务端加密通信</a:t>
            </a:r>
            <a:endParaRPr sz="1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3、客户端不需要任何安全存储</a:t>
            </a:r>
          </a:p>
        </p:txBody>
      </p:sp>
      <p:sp>
        <p:nvSpPr>
          <p:cNvPr id="120" name="Shape 120"/>
          <p:cNvSpPr/>
          <p:nvPr/>
        </p:nvSpPr>
        <p:spPr>
          <a:xfrm>
            <a:off x="5455900" y="5316308"/>
            <a:ext cx="1576173" cy="538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GW和Proxy之间</a:t>
            </a:r>
            <a:endParaRPr sz="1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基于MAC鉴权控制</a:t>
            </a:r>
          </a:p>
        </p:txBody>
      </p:sp>
      <p:sp>
        <p:nvSpPr>
          <p:cNvPr id="121" name="Shape 121"/>
          <p:cNvSpPr/>
          <p:nvPr/>
        </p:nvSpPr>
        <p:spPr>
          <a:xfrm>
            <a:off x="8262600" y="3741792"/>
            <a:ext cx="167182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Proxy与信任区之间</a:t>
            </a:r>
            <a:endParaRPr sz="1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单向通信</a:t>
            </a:r>
          </a:p>
        </p:txBody>
      </p:sp>
      <p:sp>
        <p:nvSpPr>
          <p:cNvPr id="122" name="Shape 122"/>
          <p:cNvSpPr/>
          <p:nvPr/>
        </p:nvSpPr>
        <p:spPr>
          <a:xfrm>
            <a:off x="10065806" y="4360648"/>
            <a:ext cx="2929587" cy="759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1、信任区基于用户存储另一半秘钥</a:t>
            </a:r>
            <a:endParaRPr sz="1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2、信任区物理隔离</a:t>
            </a:r>
            <a:endParaRPr sz="1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3、加解密、签名过程在信任区完成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基于云加密时序过程</a:t>
            </a:r>
          </a:p>
        </p:txBody>
      </p:sp>
      <p:sp>
        <p:nvSpPr>
          <p:cNvPr id="125" name="Shape 125"/>
          <p:cNvSpPr/>
          <p:nvPr/>
        </p:nvSpPr>
        <p:spPr>
          <a:xfrm>
            <a:off x="3742266" y="2560233"/>
            <a:ext cx="584201" cy="584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338666" y="2560233"/>
            <a:ext cx="584201" cy="584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7145866" y="2560233"/>
            <a:ext cx="584201" cy="584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10549466" y="2560233"/>
            <a:ext cx="584201" cy="584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9" name="Shape 129"/>
          <p:cNvSpPr/>
          <p:nvPr/>
        </p:nvSpPr>
        <p:spPr>
          <a:xfrm flipV="1">
            <a:off x="630766" y="3747683"/>
            <a:ext cx="1" cy="563978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0" name="Shape 130"/>
          <p:cNvSpPr/>
          <p:nvPr/>
        </p:nvSpPr>
        <p:spPr>
          <a:xfrm flipV="1">
            <a:off x="4034366" y="3747683"/>
            <a:ext cx="1" cy="563978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1" name="Shape 131"/>
          <p:cNvSpPr/>
          <p:nvPr/>
        </p:nvSpPr>
        <p:spPr>
          <a:xfrm flipV="1">
            <a:off x="7437966" y="3747683"/>
            <a:ext cx="1" cy="563978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2" name="Shape 132"/>
          <p:cNvSpPr/>
          <p:nvPr/>
        </p:nvSpPr>
        <p:spPr>
          <a:xfrm flipV="1">
            <a:off x="10841566" y="3747683"/>
            <a:ext cx="1" cy="563978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306916" y="3293658"/>
            <a:ext cx="6477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mobile</a:t>
            </a:r>
          </a:p>
        </p:txBody>
      </p:sp>
      <p:sp>
        <p:nvSpPr>
          <p:cNvPr id="134" name="Shape 134"/>
          <p:cNvSpPr/>
          <p:nvPr/>
        </p:nvSpPr>
        <p:spPr>
          <a:xfrm>
            <a:off x="3537606" y="3293658"/>
            <a:ext cx="993522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mobile GW</a:t>
            </a:r>
          </a:p>
        </p:txBody>
      </p:sp>
      <p:sp>
        <p:nvSpPr>
          <p:cNvPr id="135" name="Shape 135"/>
          <p:cNvSpPr/>
          <p:nvPr/>
        </p:nvSpPr>
        <p:spPr>
          <a:xfrm>
            <a:off x="6933027" y="3293658"/>
            <a:ext cx="1009879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CMD Proxy</a:t>
            </a:r>
          </a:p>
        </p:txBody>
      </p:sp>
      <p:sp>
        <p:nvSpPr>
          <p:cNvPr id="136" name="Shape 136"/>
          <p:cNvSpPr/>
          <p:nvPr/>
        </p:nvSpPr>
        <p:spPr>
          <a:xfrm>
            <a:off x="10280620" y="3293658"/>
            <a:ext cx="1121893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Virtual UKEY</a:t>
            </a:r>
          </a:p>
        </p:txBody>
      </p:sp>
      <p:sp>
        <p:nvSpPr>
          <p:cNvPr id="137" name="Shape 137"/>
          <p:cNvSpPr/>
          <p:nvPr/>
        </p:nvSpPr>
        <p:spPr>
          <a:xfrm>
            <a:off x="668705" y="4027083"/>
            <a:ext cx="332772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1267646" y="3700058"/>
            <a:ext cx="2129842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（1）Apply  Security Key</a:t>
            </a:r>
          </a:p>
        </p:txBody>
      </p:sp>
      <p:sp>
        <p:nvSpPr>
          <p:cNvPr id="139" name="Shape 139"/>
          <p:cNvSpPr/>
          <p:nvPr/>
        </p:nvSpPr>
        <p:spPr>
          <a:xfrm>
            <a:off x="4046986" y="4074708"/>
            <a:ext cx="332772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0" name="Shape 140"/>
          <p:cNvSpPr/>
          <p:nvPr/>
        </p:nvSpPr>
        <p:spPr>
          <a:xfrm>
            <a:off x="4645926" y="3747683"/>
            <a:ext cx="2129842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（1）Apply  Security Key</a:t>
            </a:r>
          </a:p>
        </p:txBody>
      </p:sp>
      <p:sp>
        <p:nvSpPr>
          <p:cNvPr id="141" name="Shape 141"/>
          <p:cNvSpPr/>
          <p:nvPr/>
        </p:nvSpPr>
        <p:spPr>
          <a:xfrm>
            <a:off x="7475905" y="4160116"/>
            <a:ext cx="332772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2" name="Shape 142"/>
          <p:cNvSpPr/>
          <p:nvPr/>
        </p:nvSpPr>
        <p:spPr>
          <a:xfrm>
            <a:off x="8074846" y="3833091"/>
            <a:ext cx="2129842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（1）Apply  Security Key</a:t>
            </a:r>
          </a:p>
        </p:txBody>
      </p:sp>
      <p:sp>
        <p:nvSpPr>
          <p:cNvPr id="143" name="Shape 143"/>
          <p:cNvSpPr/>
          <p:nvPr/>
        </p:nvSpPr>
        <p:spPr>
          <a:xfrm flipH="1">
            <a:off x="7450586" y="4700183"/>
            <a:ext cx="332772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8100165" y="4413798"/>
            <a:ext cx="2623593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（3）返回（H2Pri1,Pub1,Pub2)</a:t>
            </a:r>
          </a:p>
        </p:txBody>
      </p:sp>
      <p:sp>
        <p:nvSpPr>
          <p:cNvPr id="181" name="Shape 181"/>
          <p:cNvSpPr/>
          <p:nvPr/>
        </p:nvSpPr>
        <p:spPr>
          <a:xfrm>
            <a:off x="10883651" y="4111160"/>
            <a:ext cx="538817" cy="355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0" y="0"/>
                </a:moveTo>
                <a:cubicBezTo>
                  <a:pt x="21600" y="7200"/>
                  <a:pt x="21600" y="14400"/>
                  <a:pt x="0" y="21600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46" name="Shape 146"/>
          <p:cNvSpPr/>
          <p:nvPr/>
        </p:nvSpPr>
        <p:spPr>
          <a:xfrm>
            <a:off x="10828866" y="4528098"/>
            <a:ext cx="2188694" cy="981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（2）生成2对公私钥，</a:t>
            </a:r>
            <a:endParaRPr sz="1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（Pri1，Pub1），</a:t>
            </a:r>
            <a:endParaRPr sz="1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（Pri2，Pub2)，本地存储</a:t>
            </a:r>
            <a:endParaRPr sz="1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   一半的H1Pri1，以及Pri2</a:t>
            </a:r>
          </a:p>
        </p:txBody>
      </p:sp>
      <p:sp>
        <p:nvSpPr>
          <p:cNvPr id="147" name="Shape 147"/>
          <p:cNvSpPr/>
          <p:nvPr/>
        </p:nvSpPr>
        <p:spPr>
          <a:xfrm flipH="1" flipV="1">
            <a:off x="4084965" y="4812896"/>
            <a:ext cx="332772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4734545" y="4526510"/>
            <a:ext cx="2623592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（3）返回（H2Pri1,Pub1,Pub2)</a:t>
            </a:r>
          </a:p>
        </p:txBody>
      </p:sp>
      <p:sp>
        <p:nvSpPr>
          <p:cNvPr id="149" name="Shape 149"/>
          <p:cNvSpPr/>
          <p:nvPr/>
        </p:nvSpPr>
        <p:spPr>
          <a:xfrm flipH="1" flipV="1">
            <a:off x="668705" y="4989512"/>
            <a:ext cx="332772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0" name="Shape 150"/>
          <p:cNvSpPr/>
          <p:nvPr/>
        </p:nvSpPr>
        <p:spPr>
          <a:xfrm>
            <a:off x="1318285" y="4703127"/>
            <a:ext cx="2623592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（3）返回（H2Pri1,Pub1,Pub2)</a:t>
            </a:r>
          </a:p>
        </p:txBody>
      </p:sp>
      <p:sp>
        <p:nvSpPr>
          <p:cNvPr id="182" name="Shape 182"/>
          <p:cNvSpPr/>
          <p:nvPr/>
        </p:nvSpPr>
        <p:spPr>
          <a:xfrm>
            <a:off x="670773" y="5186426"/>
            <a:ext cx="538816" cy="355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0" y="0"/>
                </a:moveTo>
                <a:cubicBezTo>
                  <a:pt x="21600" y="7200"/>
                  <a:pt x="21600" y="14400"/>
                  <a:pt x="0" y="21600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52" name="Shape 152"/>
          <p:cNvSpPr/>
          <p:nvPr/>
        </p:nvSpPr>
        <p:spPr>
          <a:xfrm>
            <a:off x="1234114" y="5173896"/>
            <a:ext cx="1813535" cy="538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（4）客户端存储</a:t>
            </a:r>
            <a:endParaRPr sz="1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（H2Pri1,Pub1,Pub2)</a:t>
            </a:r>
          </a:p>
        </p:txBody>
      </p:sp>
      <p:sp>
        <p:nvSpPr>
          <p:cNvPr id="153" name="Shape 153"/>
          <p:cNvSpPr/>
          <p:nvPr/>
        </p:nvSpPr>
        <p:spPr>
          <a:xfrm>
            <a:off x="616100" y="6096721"/>
            <a:ext cx="332772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4" name="Shape 154"/>
          <p:cNvSpPr/>
          <p:nvPr/>
        </p:nvSpPr>
        <p:spPr>
          <a:xfrm>
            <a:off x="1195482" y="5769696"/>
            <a:ext cx="2168958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（5）客户端发起签名请求</a:t>
            </a:r>
          </a:p>
        </p:txBody>
      </p:sp>
      <p:sp>
        <p:nvSpPr>
          <p:cNvPr id="183" name="Shape 183"/>
          <p:cNvSpPr/>
          <p:nvPr/>
        </p:nvSpPr>
        <p:spPr>
          <a:xfrm>
            <a:off x="4074373" y="6149449"/>
            <a:ext cx="538816" cy="355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0" y="0"/>
                </a:moveTo>
                <a:cubicBezTo>
                  <a:pt x="21600" y="7200"/>
                  <a:pt x="21600" y="14400"/>
                  <a:pt x="0" y="21600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56" name="Shape 156"/>
          <p:cNvSpPr/>
          <p:nvPr/>
        </p:nvSpPr>
        <p:spPr>
          <a:xfrm>
            <a:off x="4519830" y="6014633"/>
            <a:ext cx="2880158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（6）云端决定是否需要的鉴权方式</a:t>
            </a:r>
          </a:p>
        </p:txBody>
      </p:sp>
      <p:sp>
        <p:nvSpPr>
          <p:cNvPr id="157" name="Shape 157"/>
          <p:cNvSpPr/>
          <p:nvPr/>
        </p:nvSpPr>
        <p:spPr>
          <a:xfrm flipH="1">
            <a:off x="616100" y="7344497"/>
            <a:ext cx="332772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8" name="Shape 158"/>
          <p:cNvSpPr/>
          <p:nvPr/>
        </p:nvSpPr>
        <p:spPr>
          <a:xfrm>
            <a:off x="719586" y="7047952"/>
            <a:ext cx="3206243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（10）鉴权成功后，返回一个挑战值C1</a:t>
            </a:r>
          </a:p>
        </p:txBody>
      </p:sp>
      <p:sp>
        <p:nvSpPr>
          <p:cNvPr id="159" name="Shape 159"/>
          <p:cNvSpPr/>
          <p:nvPr/>
        </p:nvSpPr>
        <p:spPr>
          <a:xfrm>
            <a:off x="668786" y="6972789"/>
            <a:ext cx="332772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0" name="Shape 160"/>
          <p:cNvSpPr/>
          <p:nvPr/>
        </p:nvSpPr>
        <p:spPr>
          <a:xfrm>
            <a:off x="1692668" y="6696564"/>
            <a:ext cx="1279958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（8）鉴权信息</a:t>
            </a:r>
          </a:p>
        </p:txBody>
      </p:sp>
      <p:sp>
        <p:nvSpPr>
          <p:cNvPr id="184" name="Shape 184"/>
          <p:cNvSpPr/>
          <p:nvPr/>
        </p:nvSpPr>
        <p:spPr>
          <a:xfrm>
            <a:off x="676007" y="7471010"/>
            <a:ext cx="538816" cy="355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0" y="0"/>
                </a:moveTo>
                <a:cubicBezTo>
                  <a:pt x="21600" y="7200"/>
                  <a:pt x="21600" y="14400"/>
                  <a:pt x="0" y="21600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62" name="Shape 162"/>
          <p:cNvSpPr/>
          <p:nvPr/>
        </p:nvSpPr>
        <p:spPr>
          <a:xfrm>
            <a:off x="4558967" y="6934373"/>
            <a:ext cx="1279958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（9）进行鉴权</a:t>
            </a:r>
          </a:p>
        </p:txBody>
      </p:sp>
      <p:sp>
        <p:nvSpPr>
          <p:cNvPr id="163" name="Shape 163"/>
          <p:cNvSpPr/>
          <p:nvPr/>
        </p:nvSpPr>
        <p:spPr>
          <a:xfrm flipH="1">
            <a:off x="643386" y="6565351"/>
            <a:ext cx="332772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4" name="Shape 164"/>
          <p:cNvSpPr/>
          <p:nvPr/>
        </p:nvSpPr>
        <p:spPr>
          <a:xfrm>
            <a:off x="1445365" y="6278966"/>
            <a:ext cx="1635558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（7）返回鉴权方式</a:t>
            </a:r>
          </a:p>
        </p:txBody>
      </p:sp>
      <p:sp>
        <p:nvSpPr>
          <p:cNvPr id="185" name="Shape 185"/>
          <p:cNvSpPr/>
          <p:nvPr/>
        </p:nvSpPr>
        <p:spPr>
          <a:xfrm>
            <a:off x="4071700" y="6939660"/>
            <a:ext cx="538817" cy="355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0" y="0"/>
                </a:moveTo>
                <a:cubicBezTo>
                  <a:pt x="21600" y="7200"/>
                  <a:pt x="21600" y="14400"/>
                  <a:pt x="0" y="21600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66" name="Shape 166"/>
          <p:cNvSpPr/>
          <p:nvPr/>
        </p:nvSpPr>
        <p:spPr>
          <a:xfrm>
            <a:off x="1064526" y="7460211"/>
            <a:ext cx="3057780" cy="759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（11）</a:t>
            </a:r>
            <a:endParaRPr sz="1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M=Crypto（H2Pri+C1+Data,Pub2）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723256" y="8288565"/>
            <a:ext cx="332772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68" name="Shape 168"/>
          <p:cNvSpPr/>
          <p:nvPr/>
        </p:nvSpPr>
        <p:spPr>
          <a:xfrm>
            <a:off x="1746986" y="7997999"/>
            <a:ext cx="1171322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（12）传输M</a:t>
            </a:r>
          </a:p>
        </p:txBody>
      </p:sp>
      <p:sp>
        <p:nvSpPr>
          <p:cNvPr id="169" name="Shape 169"/>
          <p:cNvSpPr/>
          <p:nvPr/>
        </p:nvSpPr>
        <p:spPr>
          <a:xfrm>
            <a:off x="4097625" y="8347752"/>
            <a:ext cx="332772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5121355" y="8057186"/>
            <a:ext cx="1171322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（12）传输M</a:t>
            </a:r>
          </a:p>
        </p:txBody>
      </p:sp>
      <p:sp>
        <p:nvSpPr>
          <p:cNvPr id="171" name="Shape 171"/>
          <p:cNvSpPr/>
          <p:nvPr/>
        </p:nvSpPr>
        <p:spPr>
          <a:xfrm>
            <a:off x="7475586" y="8411252"/>
            <a:ext cx="332772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72" name="Shape 172"/>
          <p:cNvSpPr/>
          <p:nvPr/>
        </p:nvSpPr>
        <p:spPr>
          <a:xfrm>
            <a:off x="8499316" y="8120686"/>
            <a:ext cx="1171322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（12）传输M</a:t>
            </a:r>
          </a:p>
        </p:txBody>
      </p:sp>
      <p:sp>
        <p:nvSpPr>
          <p:cNvPr id="186" name="Shape 186"/>
          <p:cNvSpPr/>
          <p:nvPr/>
        </p:nvSpPr>
        <p:spPr>
          <a:xfrm>
            <a:off x="10856253" y="8437626"/>
            <a:ext cx="538816" cy="355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fill="norm" stroke="1" extrusionOk="0">
                <a:moveTo>
                  <a:pt x="0" y="0"/>
                </a:moveTo>
                <a:cubicBezTo>
                  <a:pt x="21600" y="7200"/>
                  <a:pt x="21600" y="14400"/>
                  <a:pt x="0" y="21600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74" name="Shape 174"/>
          <p:cNvSpPr/>
          <p:nvPr/>
        </p:nvSpPr>
        <p:spPr>
          <a:xfrm>
            <a:off x="11141047" y="8359285"/>
            <a:ext cx="1912215" cy="538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（13）解密，组合Pri1</a:t>
            </a:r>
            <a:endParaRPr sz="14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并对Data签名</a:t>
            </a:r>
          </a:p>
        </p:txBody>
      </p:sp>
      <p:sp>
        <p:nvSpPr>
          <p:cNvPr id="175" name="Shape 175"/>
          <p:cNvSpPr/>
          <p:nvPr/>
        </p:nvSpPr>
        <p:spPr>
          <a:xfrm flipH="1">
            <a:off x="7475905" y="8992783"/>
            <a:ext cx="332772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76" name="Shape 176"/>
          <p:cNvSpPr/>
          <p:nvPr/>
        </p:nvSpPr>
        <p:spPr>
          <a:xfrm>
            <a:off x="8125485" y="8706398"/>
            <a:ext cx="1734415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（14）返回签名结果</a:t>
            </a:r>
          </a:p>
        </p:txBody>
      </p:sp>
      <p:sp>
        <p:nvSpPr>
          <p:cNvPr id="177" name="Shape 177"/>
          <p:cNvSpPr/>
          <p:nvPr/>
        </p:nvSpPr>
        <p:spPr>
          <a:xfrm flipH="1">
            <a:off x="4098664" y="9105496"/>
            <a:ext cx="332772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78" name="Shape 178"/>
          <p:cNvSpPr/>
          <p:nvPr/>
        </p:nvSpPr>
        <p:spPr>
          <a:xfrm>
            <a:off x="4748244" y="8819111"/>
            <a:ext cx="1734414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（14）返回签名结果</a:t>
            </a:r>
          </a:p>
        </p:txBody>
      </p:sp>
      <p:sp>
        <p:nvSpPr>
          <p:cNvPr id="179" name="Shape 179"/>
          <p:cNvSpPr/>
          <p:nvPr/>
        </p:nvSpPr>
        <p:spPr>
          <a:xfrm flipH="1">
            <a:off x="668786" y="9206633"/>
            <a:ext cx="332772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80" name="Shape 180"/>
          <p:cNvSpPr/>
          <p:nvPr/>
        </p:nvSpPr>
        <p:spPr>
          <a:xfrm>
            <a:off x="1318365" y="8920248"/>
            <a:ext cx="1734415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（14）返回签名结果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云加密的优势</a:t>
            </a:r>
          </a:p>
        </p:txBody>
      </p:sp>
      <p:sp>
        <p:nvSpPr>
          <p:cNvPr id="189" name="Shape 189"/>
          <p:cNvSpPr/>
          <p:nvPr/>
        </p:nvSpPr>
        <p:spPr>
          <a:xfrm>
            <a:off x="952500" y="2387600"/>
            <a:ext cx="11099800" cy="670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274320" indent="-274320" algn="l" defTabSz="443991">
              <a:lnSpc>
                <a:spcPct val="20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274320" indent="-274320" algn="l" defTabSz="443991">
              <a:lnSpc>
                <a:spcPct val="20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用户和云端均掌握秘钥一部分，避免云端道德风险</a:t>
            </a:r>
            <a:endParaRPr sz="38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274320" indent="-274320" algn="l" defTabSz="443991">
              <a:lnSpc>
                <a:spcPct val="20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用户进行签名需要有服务端鉴权的过程，把客户端攻防转化为云端攻防</a:t>
            </a:r>
            <a:endParaRPr sz="38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274320" indent="-274320" algn="l" defTabSz="443991">
              <a:lnSpc>
                <a:spcPct val="200000"/>
              </a:lnSpc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