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257" r:id="rId3"/>
    <p:sldId id="276" r:id="rId4"/>
    <p:sldId id="277" r:id="rId5"/>
    <p:sldId id="258" r:id="rId6"/>
    <p:sldId id="259" r:id="rId7"/>
    <p:sldId id="260" r:id="rId8"/>
    <p:sldId id="261" r:id="rId9"/>
    <p:sldId id="264" r:id="rId10"/>
    <p:sldId id="263" r:id="rId11"/>
    <p:sldId id="291" r:id="rId12"/>
    <p:sldId id="292" r:id="rId13"/>
    <p:sldId id="293" r:id="rId14"/>
    <p:sldId id="294" r:id="rId15"/>
    <p:sldId id="296" r:id="rId16"/>
    <p:sldId id="295" r:id="rId17"/>
    <p:sldId id="297" r:id="rId18"/>
    <p:sldId id="298" r:id="rId19"/>
    <p:sldId id="288" r:id="rId20"/>
    <p:sldId id="289" r:id="rId21"/>
    <p:sldId id="299" r:id="rId22"/>
    <p:sldId id="300" r:id="rId23"/>
    <p:sldId id="262" r:id="rId24"/>
    <p:sldId id="285" r:id="rId25"/>
    <p:sldId id="265" r:id="rId26"/>
    <p:sldId id="286" r:id="rId27"/>
    <p:sldId id="302" r:id="rId28"/>
    <p:sldId id="303" r:id="rId29"/>
    <p:sldId id="304" r:id="rId30"/>
    <p:sldId id="305" r:id="rId31"/>
    <p:sldId id="306" r:id="rId32"/>
    <p:sldId id="308" r:id="rId33"/>
    <p:sldId id="267" r:id="rId34"/>
    <p:sldId id="268" r:id="rId35"/>
    <p:sldId id="290" r:id="rId36"/>
    <p:sldId id="272" r:id="rId37"/>
    <p:sldId id="273" r:id="rId38"/>
    <p:sldId id="269" r:id="rId39"/>
    <p:sldId id="270" r:id="rId40"/>
    <p:sldId id="271" r:id="rId41"/>
    <p:sldId id="274" r:id="rId42"/>
    <p:sldId id="275" r:id="rId43"/>
    <p:sldId id="278" r:id="rId44"/>
    <p:sldId id="279" r:id="rId45"/>
    <p:sldId id="281" r:id="rId46"/>
    <p:sldId id="301" r:id="rId47"/>
    <p:sldId id="282" r:id="rId48"/>
    <p:sldId id="283" r:id="rId49"/>
    <p:sldId id="307" r:id="rId50"/>
    <p:sldId id="284"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711"/>
    <p:restoredTop sz="50000"/>
  </p:normalViewPr>
  <p:slideViewPr>
    <p:cSldViewPr snapToGrid="0" snapToObjects="1">
      <p:cViewPr varScale="1">
        <p:scale>
          <a:sx n="55" d="100"/>
          <a:sy n="55" d="100"/>
        </p:scale>
        <p:origin x="20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0F763-A74D-144A-BA00-0EFF621CCAAE}" type="datetimeFigureOut">
              <a:rPr kumimoji="1" lang="zh-CN" altLang="en-US" smtClean="0"/>
              <a:t>16/1/10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4BE5D6-7E6F-D04F-9C79-11488D43D470}" type="slidenum">
              <a:rPr kumimoji="1" lang="zh-CN" altLang="en-US" smtClean="0"/>
              <a:t>‹#›</a:t>
            </a:fld>
            <a:endParaRPr kumimoji="1" lang="zh-CN" altLang="en-US"/>
          </a:p>
        </p:txBody>
      </p:sp>
    </p:spTree>
    <p:extLst>
      <p:ext uri="{BB962C8B-B14F-4D97-AF65-F5344CB8AC3E}">
        <p14:creationId xmlns:p14="http://schemas.microsoft.com/office/powerpoint/2010/main" val="1516266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1</a:t>
            </a:fld>
            <a:endParaRPr kumimoji="1" lang="zh-CN" altLang="en-US"/>
          </a:p>
        </p:txBody>
      </p:sp>
    </p:spTree>
    <p:extLst>
      <p:ext uri="{BB962C8B-B14F-4D97-AF65-F5344CB8AC3E}">
        <p14:creationId xmlns:p14="http://schemas.microsoft.com/office/powerpoint/2010/main" val="1690127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22</a:t>
            </a:fld>
            <a:endParaRPr kumimoji="1" lang="zh-CN" altLang="en-US"/>
          </a:p>
        </p:txBody>
      </p:sp>
    </p:spTree>
    <p:extLst>
      <p:ext uri="{BB962C8B-B14F-4D97-AF65-F5344CB8AC3E}">
        <p14:creationId xmlns:p14="http://schemas.microsoft.com/office/powerpoint/2010/main" val="1385414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23</a:t>
            </a:fld>
            <a:endParaRPr kumimoji="1" lang="zh-CN" altLang="en-US"/>
          </a:p>
        </p:txBody>
      </p:sp>
    </p:spTree>
    <p:extLst>
      <p:ext uri="{BB962C8B-B14F-4D97-AF65-F5344CB8AC3E}">
        <p14:creationId xmlns:p14="http://schemas.microsoft.com/office/powerpoint/2010/main" val="1085206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25</a:t>
            </a:fld>
            <a:endParaRPr kumimoji="1" lang="zh-CN" altLang="en-US"/>
          </a:p>
        </p:txBody>
      </p:sp>
    </p:spTree>
    <p:extLst>
      <p:ext uri="{BB962C8B-B14F-4D97-AF65-F5344CB8AC3E}">
        <p14:creationId xmlns:p14="http://schemas.microsoft.com/office/powerpoint/2010/main" val="388450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26</a:t>
            </a:fld>
            <a:endParaRPr kumimoji="1" lang="zh-CN" altLang="en-US"/>
          </a:p>
        </p:txBody>
      </p:sp>
    </p:spTree>
    <p:extLst>
      <p:ext uri="{BB962C8B-B14F-4D97-AF65-F5344CB8AC3E}">
        <p14:creationId xmlns:p14="http://schemas.microsoft.com/office/powerpoint/2010/main" val="120738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27</a:t>
            </a:fld>
            <a:endParaRPr kumimoji="1" lang="zh-CN" altLang="en-US"/>
          </a:p>
        </p:txBody>
      </p:sp>
    </p:spTree>
    <p:extLst>
      <p:ext uri="{BB962C8B-B14F-4D97-AF65-F5344CB8AC3E}">
        <p14:creationId xmlns:p14="http://schemas.microsoft.com/office/powerpoint/2010/main" val="1869470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28</a:t>
            </a:fld>
            <a:endParaRPr kumimoji="1" lang="zh-CN" altLang="en-US"/>
          </a:p>
        </p:txBody>
      </p:sp>
    </p:spTree>
    <p:extLst>
      <p:ext uri="{BB962C8B-B14F-4D97-AF65-F5344CB8AC3E}">
        <p14:creationId xmlns:p14="http://schemas.microsoft.com/office/powerpoint/2010/main" val="1987231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29</a:t>
            </a:fld>
            <a:endParaRPr kumimoji="1" lang="zh-CN" altLang="en-US"/>
          </a:p>
        </p:txBody>
      </p:sp>
    </p:spTree>
    <p:extLst>
      <p:ext uri="{BB962C8B-B14F-4D97-AF65-F5344CB8AC3E}">
        <p14:creationId xmlns:p14="http://schemas.microsoft.com/office/powerpoint/2010/main" val="1943327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30</a:t>
            </a:fld>
            <a:endParaRPr kumimoji="1" lang="zh-CN" altLang="en-US"/>
          </a:p>
        </p:txBody>
      </p:sp>
    </p:spTree>
    <p:extLst>
      <p:ext uri="{BB962C8B-B14F-4D97-AF65-F5344CB8AC3E}">
        <p14:creationId xmlns:p14="http://schemas.microsoft.com/office/powerpoint/2010/main" val="1065311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31</a:t>
            </a:fld>
            <a:endParaRPr kumimoji="1" lang="zh-CN" altLang="en-US"/>
          </a:p>
        </p:txBody>
      </p:sp>
    </p:spTree>
    <p:extLst>
      <p:ext uri="{BB962C8B-B14F-4D97-AF65-F5344CB8AC3E}">
        <p14:creationId xmlns:p14="http://schemas.microsoft.com/office/powerpoint/2010/main" val="1137949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32</a:t>
            </a:fld>
            <a:endParaRPr kumimoji="1" lang="zh-CN" altLang="en-US"/>
          </a:p>
        </p:txBody>
      </p:sp>
    </p:spTree>
    <p:extLst>
      <p:ext uri="{BB962C8B-B14F-4D97-AF65-F5344CB8AC3E}">
        <p14:creationId xmlns:p14="http://schemas.microsoft.com/office/powerpoint/2010/main" val="1910858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3</a:t>
            </a:fld>
            <a:endParaRPr kumimoji="1" lang="zh-CN" altLang="en-US"/>
          </a:p>
        </p:txBody>
      </p:sp>
    </p:spTree>
    <p:extLst>
      <p:ext uri="{BB962C8B-B14F-4D97-AF65-F5344CB8AC3E}">
        <p14:creationId xmlns:p14="http://schemas.microsoft.com/office/powerpoint/2010/main" val="445968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33</a:t>
            </a:fld>
            <a:endParaRPr kumimoji="1" lang="zh-CN" altLang="en-US"/>
          </a:p>
        </p:txBody>
      </p:sp>
    </p:spTree>
    <p:extLst>
      <p:ext uri="{BB962C8B-B14F-4D97-AF65-F5344CB8AC3E}">
        <p14:creationId xmlns:p14="http://schemas.microsoft.com/office/powerpoint/2010/main" val="722633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34</a:t>
            </a:fld>
            <a:endParaRPr kumimoji="1" lang="zh-CN" altLang="en-US"/>
          </a:p>
        </p:txBody>
      </p:sp>
    </p:spTree>
    <p:extLst>
      <p:ext uri="{BB962C8B-B14F-4D97-AF65-F5344CB8AC3E}">
        <p14:creationId xmlns:p14="http://schemas.microsoft.com/office/powerpoint/2010/main" val="204742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35</a:t>
            </a:fld>
            <a:endParaRPr kumimoji="1" lang="zh-CN" altLang="en-US"/>
          </a:p>
        </p:txBody>
      </p:sp>
    </p:spTree>
    <p:extLst>
      <p:ext uri="{BB962C8B-B14F-4D97-AF65-F5344CB8AC3E}">
        <p14:creationId xmlns:p14="http://schemas.microsoft.com/office/powerpoint/2010/main" val="1823089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36</a:t>
            </a:fld>
            <a:endParaRPr kumimoji="1" lang="zh-CN" altLang="en-US"/>
          </a:p>
        </p:txBody>
      </p:sp>
    </p:spTree>
    <p:extLst>
      <p:ext uri="{BB962C8B-B14F-4D97-AF65-F5344CB8AC3E}">
        <p14:creationId xmlns:p14="http://schemas.microsoft.com/office/powerpoint/2010/main" val="1714330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37</a:t>
            </a:fld>
            <a:endParaRPr kumimoji="1" lang="zh-CN" altLang="en-US"/>
          </a:p>
        </p:txBody>
      </p:sp>
    </p:spTree>
    <p:extLst>
      <p:ext uri="{BB962C8B-B14F-4D97-AF65-F5344CB8AC3E}">
        <p14:creationId xmlns:p14="http://schemas.microsoft.com/office/powerpoint/2010/main" val="1458757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38</a:t>
            </a:fld>
            <a:endParaRPr kumimoji="1" lang="zh-CN" altLang="en-US"/>
          </a:p>
        </p:txBody>
      </p:sp>
    </p:spTree>
    <p:extLst>
      <p:ext uri="{BB962C8B-B14F-4D97-AF65-F5344CB8AC3E}">
        <p14:creationId xmlns:p14="http://schemas.microsoft.com/office/powerpoint/2010/main" val="1855459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39</a:t>
            </a:fld>
            <a:endParaRPr kumimoji="1" lang="zh-CN" altLang="en-US"/>
          </a:p>
        </p:txBody>
      </p:sp>
    </p:spTree>
    <p:extLst>
      <p:ext uri="{BB962C8B-B14F-4D97-AF65-F5344CB8AC3E}">
        <p14:creationId xmlns:p14="http://schemas.microsoft.com/office/powerpoint/2010/main" val="3529645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40</a:t>
            </a:fld>
            <a:endParaRPr kumimoji="1" lang="zh-CN" altLang="en-US"/>
          </a:p>
        </p:txBody>
      </p:sp>
    </p:spTree>
    <p:extLst>
      <p:ext uri="{BB962C8B-B14F-4D97-AF65-F5344CB8AC3E}">
        <p14:creationId xmlns:p14="http://schemas.microsoft.com/office/powerpoint/2010/main" val="11237165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41</a:t>
            </a:fld>
            <a:endParaRPr kumimoji="1" lang="zh-CN" altLang="en-US"/>
          </a:p>
        </p:txBody>
      </p:sp>
    </p:spTree>
    <p:extLst>
      <p:ext uri="{BB962C8B-B14F-4D97-AF65-F5344CB8AC3E}">
        <p14:creationId xmlns:p14="http://schemas.microsoft.com/office/powerpoint/2010/main" val="7606827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42</a:t>
            </a:fld>
            <a:endParaRPr kumimoji="1" lang="zh-CN" altLang="en-US"/>
          </a:p>
        </p:txBody>
      </p:sp>
    </p:spTree>
    <p:extLst>
      <p:ext uri="{BB962C8B-B14F-4D97-AF65-F5344CB8AC3E}">
        <p14:creationId xmlns:p14="http://schemas.microsoft.com/office/powerpoint/2010/main" val="139536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4</a:t>
            </a:fld>
            <a:endParaRPr kumimoji="1" lang="zh-CN" altLang="en-US"/>
          </a:p>
        </p:txBody>
      </p:sp>
    </p:spTree>
    <p:extLst>
      <p:ext uri="{BB962C8B-B14F-4D97-AF65-F5344CB8AC3E}">
        <p14:creationId xmlns:p14="http://schemas.microsoft.com/office/powerpoint/2010/main" val="15417873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43</a:t>
            </a:fld>
            <a:endParaRPr kumimoji="1" lang="zh-CN" altLang="en-US"/>
          </a:p>
        </p:txBody>
      </p:sp>
    </p:spTree>
    <p:extLst>
      <p:ext uri="{BB962C8B-B14F-4D97-AF65-F5344CB8AC3E}">
        <p14:creationId xmlns:p14="http://schemas.microsoft.com/office/powerpoint/2010/main" val="486363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44</a:t>
            </a:fld>
            <a:endParaRPr kumimoji="1" lang="zh-CN" altLang="en-US"/>
          </a:p>
        </p:txBody>
      </p:sp>
    </p:spTree>
    <p:extLst>
      <p:ext uri="{BB962C8B-B14F-4D97-AF65-F5344CB8AC3E}">
        <p14:creationId xmlns:p14="http://schemas.microsoft.com/office/powerpoint/2010/main" val="2914252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47</a:t>
            </a:fld>
            <a:endParaRPr kumimoji="1" lang="zh-CN" altLang="en-US"/>
          </a:p>
        </p:txBody>
      </p:sp>
    </p:spTree>
    <p:extLst>
      <p:ext uri="{BB962C8B-B14F-4D97-AF65-F5344CB8AC3E}">
        <p14:creationId xmlns:p14="http://schemas.microsoft.com/office/powerpoint/2010/main" val="9049300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50</a:t>
            </a:fld>
            <a:endParaRPr kumimoji="1" lang="zh-CN" altLang="en-US"/>
          </a:p>
        </p:txBody>
      </p:sp>
    </p:spTree>
    <p:extLst>
      <p:ext uri="{BB962C8B-B14F-4D97-AF65-F5344CB8AC3E}">
        <p14:creationId xmlns:p14="http://schemas.microsoft.com/office/powerpoint/2010/main" val="34740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5</a:t>
            </a:fld>
            <a:endParaRPr kumimoji="1" lang="zh-CN" altLang="en-US"/>
          </a:p>
        </p:txBody>
      </p:sp>
    </p:spTree>
    <p:extLst>
      <p:ext uri="{BB962C8B-B14F-4D97-AF65-F5344CB8AC3E}">
        <p14:creationId xmlns:p14="http://schemas.microsoft.com/office/powerpoint/2010/main" val="1866000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8</a:t>
            </a:fld>
            <a:endParaRPr kumimoji="1" lang="zh-CN" altLang="en-US"/>
          </a:p>
        </p:txBody>
      </p:sp>
    </p:spTree>
    <p:extLst>
      <p:ext uri="{BB962C8B-B14F-4D97-AF65-F5344CB8AC3E}">
        <p14:creationId xmlns:p14="http://schemas.microsoft.com/office/powerpoint/2010/main" val="2078480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9</a:t>
            </a:fld>
            <a:endParaRPr kumimoji="1" lang="zh-CN" altLang="en-US"/>
          </a:p>
        </p:txBody>
      </p:sp>
    </p:spTree>
    <p:extLst>
      <p:ext uri="{BB962C8B-B14F-4D97-AF65-F5344CB8AC3E}">
        <p14:creationId xmlns:p14="http://schemas.microsoft.com/office/powerpoint/2010/main" val="988506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是</a:t>
            </a:r>
            <a:r>
              <a:rPr kumimoji="1" lang="en-US" altLang="zh-CN" dirty="0" smtClean="0"/>
              <a:t>E</a:t>
            </a:r>
            <a:r>
              <a:rPr kumimoji="1" lang="zh-CN" altLang="en-US" dirty="0" smtClean="0"/>
              <a:t>详尽的概率则大于它</a:t>
            </a:r>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14</a:t>
            </a:fld>
            <a:endParaRPr kumimoji="1" lang="zh-CN" altLang="en-US"/>
          </a:p>
        </p:txBody>
      </p:sp>
    </p:spTree>
    <p:extLst>
      <p:ext uri="{BB962C8B-B14F-4D97-AF65-F5344CB8AC3E}">
        <p14:creationId xmlns:p14="http://schemas.microsoft.com/office/powerpoint/2010/main" val="746349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只要送入的训练样本大于这个</a:t>
            </a:r>
            <a:r>
              <a:rPr kumimoji="1" lang="en-US" altLang="zh-CN" dirty="0" smtClean="0"/>
              <a:t>m</a:t>
            </a:r>
            <a:r>
              <a:rPr kumimoji="1" lang="zh-CN" altLang="en-US" dirty="0" smtClean="0"/>
              <a:t>这个保证了训练的成功</a:t>
            </a:r>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17</a:t>
            </a:fld>
            <a:endParaRPr kumimoji="1" lang="zh-CN" altLang="en-US"/>
          </a:p>
        </p:txBody>
      </p:sp>
    </p:spTree>
    <p:extLst>
      <p:ext uri="{BB962C8B-B14F-4D97-AF65-F5344CB8AC3E}">
        <p14:creationId xmlns:p14="http://schemas.microsoft.com/office/powerpoint/2010/main" val="441767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C4BE5D6-7E6F-D04F-9C79-11488D43D470}" type="slidenum">
              <a:rPr kumimoji="1" lang="zh-CN" altLang="en-US" smtClean="0"/>
              <a:t>19</a:t>
            </a:fld>
            <a:endParaRPr kumimoji="1" lang="zh-CN" altLang="en-US"/>
          </a:p>
        </p:txBody>
      </p:sp>
    </p:spTree>
    <p:extLst>
      <p:ext uri="{BB962C8B-B14F-4D97-AF65-F5344CB8AC3E}">
        <p14:creationId xmlns:p14="http://schemas.microsoft.com/office/powerpoint/2010/main" val="1010528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A61015F-7CC6-4D0A-9D87-873EA4C304CC}" type="datetimeFigureOut">
              <a:rPr lang="en-US" dirty="0"/>
              <a:t>1/10/16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1/10/16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1/10/16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1/10/16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05C68B11-C5A8-448C-8CE9-B1A273C79CFC}" type="datetimeFigureOut">
              <a:rPr lang="en-US" dirty="0"/>
              <a:t>1/10/16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7616CA0-919D-4A49-9C8A-62FDFB3A5183}" type="datetimeFigureOut">
              <a:rPr lang="en-US" dirty="0"/>
              <a:t>1/10/16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1/10/16</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tif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tif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tif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tif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tif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tif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tif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tif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tif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kumimoji="1" lang="zh-CN" altLang="en-US" sz="4000" dirty="0" smtClean="0"/>
              <a:t>用户行为分析中那些靠谱与不靠谱的事情</a:t>
            </a:r>
            <a:endParaRPr kumimoji="1" lang="zh-CN" altLang="en-US" sz="4000" dirty="0"/>
          </a:p>
        </p:txBody>
      </p:sp>
      <p:sp>
        <p:nvSpPr>
          <p:cNvPr id="3" name="副标题 2"/>
          <p:cNvSpPr>
            <a:spLocks noGrp="1"/>
          </p:cNvSpPr>
          <p:nvPr>
            <p:ph type="subTitle" idx="1"/>
          </p:nvPr>
        </p:nvSpPr>
        <p:spPr/>
        <p:txBody>
          <a:bodyPr/>
          <a:lstStyle/>
          <a:p>
            <a:r>
              <a:rPr kumimoji="1" lang="zh-CN" altLang="en-US" dirty="0" smtClean="0"/>
              <a:t>一个大胆有趣的尝试</a:t>
            </a:r>
            <a:endParaRPr kumimoji="1" lang="zh-CN" altLang="en-US" dirty="0"/>
          </a:p>
        </p:txBody>
      </p:sp>
    </p:spTree>
    <p:extLst>
      <p:ext uri="{BB962C8B-B14F-4D97-AF65-F5344CB8AC3E}">
        <p14:creationId xmlns:p14="http://schemas.microsoft.com/office/powerpoint/2010/main" val="1804289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可能近似正确</a:t>
            </a:r>
            <a:r>
              <a:rPr kumimoji="1" lang="en-US" altLang="zh-CN" dirty="0" smtClean="0"/>
              <a:t>(</a:t>
            </a:r>
            <a:r>
              <a:rPr kumimoji="1" lang="en-US" altLang="zh-CN" dirty="0" err="1" smtClean="0"/>
              <a:t>pAC</a:t>
            </a:r>
            <a:r>
              <a:rPr kumimoji="1" lang="zh-CN" altLang="en-US" dirty="0" smtClean="0"/>
              <a:t>理论</a:t>
            </a:r>
            <a:r>
              <a:rPr kumimoji="1" lang="en-US" altLang="zh-CN" dirty="0" smtClean="0"/>
              <a:t>)</a:t>
            </a:r>
            <a:endParaRPr kumimoji="1" lang="zh-CN" altLang="en-US" dirty="0"/>
          </a:p>
        </p:txBody>
      </p:sp>
      <p:sp>
        <p:nvSpPr>
          <p:cNvPr id="3" name="内容占位符 2"/>
          <p:cNvSpPr>
            <a:spLocks noGrp="1"/>
          </p:cNvSpPr>
          <p:nvPr>
            <p:ph idx="1"/>
          </p:nvPr>
        </p:nvSpPr>
        <p:spPr/>
        <p:txBody>
          <a:bodyPr/>
          <a:lstStyle/>
          <a:p>
            <a:pPr marL="0" indent="0">
              <a:buNone/>
            </a:pPr>
            <a:endParaRPr kumimoji="1" lang="en-US" altLang="zh-CN" dirty="0" smtClean="0"/>
          </a:p>
          <a:p>
            <a:pPr marL="0" indent="0">
              <a:buNone/>
            </a:pPr>
            <a:endParaRPr kumimoji="1" lang="en-US" altLang="zh-CN" dirty="0"/>
          </a:p>
          <a:p>
            <a:pPr marL="0" indent="0">
              <a:buNone/>
            </a:pPr>
            <a:endParaRPr kumimoji="1" lang="en-US" altLang="zh-CN" dirty="0" smtClean="0"/>
          </a:p>
          <a:p>
            <a:pPr marL="0" indent="0" algn="ctr">
              <a:buNone/>
            </a:pPr>
            <a:r>
              <a:rPr kumimoji="1" lang="zh-CN" altLang="en-US" sz="4000" dirty="0" smtClean="0"/>
              <a:t>在一定的错误率与一定训练成功率下学习器需要多少个训练样例子</a:t>
            </a:r>
            <a:endParaRPr kumimoji="1" lang="zh-CN" altLang="en-US" sz="4000" dirty="0"/>
          </a:p>
        </p:txBody>
      </p:sp>
    </p:spTree>
    <p:extLst>
      <p:ext uri="{BB962C8B-B14F-4D97-AF65-F5344CB8AC3E}">
        <p14:creationId xmlns:p14="http://schemas.microsoft.com/office/powerpoint/2010/main" val="12444535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一致学习</a:t>
            </a:r>
            <a:endParaRPr kumimoji="1" lang="zh-CN" altLang="en-US" dirty="0"/>
          </a:p>
        </p:txBody>
      </p:sp>
      <p:sp>
        <p:nvSpPr>
          <p:cNvPr id="3" name="内容占位符 2"/>
          <p:cNvSpPr>
            <a:spLocks noGrp="1"/>
          </p:cNvSpPr>
          <p:nvPr>
            <p:ph idx="1"/>
          </p:nvPr>
        </p:nvSpPr>
        <p:spPr/>
        <p:txBody>
          <a:bodyPr/>
          <a:lstStyle/>
          <a:p>
            <a:pPr marL="0" indent="0">
              <a:buNone/>
            </a:pPr>
            <a:endParaRPr kumimoji="1" lang="en-US" altLang="zh-CN" dirty="0" smtClean="0"/>
          </a:p>
          <a:p>
            <a:pPr marL="0" indent="0">
              <a:buNone/>
            </a:pPr>
            <a:endParaRPr kumimoji="1" lang="en-US" altLang="zh-CN" sz="3500" dirty="0"/>
          </a:p>
          <a:p>
            <a:pPr marL="0" indent="0">
              <a:buNone/>
            </a:pPr>
            <a:r>
              <a:rPr kumimoji="1" lang="zh-CN" altLang="en-US" sz="3500" dirty="0"/>
              <a:t>一个学习器是</a:t>
            </a:r>
            <a:r>
              <a:rPr kumimoji="1" lang="en-US" altLang="zh-CN" sz="3500" dirty="0"/>
              <a:t>_</a:t>
            </a:r>
            <a:r>
              <a:rPr kumimoji="1" lang="zh-CN" altLang="en-US" sz="3500" dirty="0"/>
              <a:t>一致的</a:t>
            </a:r>
            <a:r>
              <a:rPr kumimoji="1" lang="en-US" altLang="zh-CN" sz="3500" dirty="0"/>
              <a:t>_</a:t>
            </a:r>
            <a:r>
              <a:rPr kumimoji="1" lang="zh-CN" altLang="en-US" sz="3500" dirty="0"/>
              <a:t>，当它只要在可能时都输出能完美拟合训练数据的假设</a:t>
            </a:r>
            <a:r>
              <a:rPr kumimoji="1" lang="zh-CN" altLang="en-US" sz="3500" dirty="0" smtClean="0"/>
              <a:t>。</a:t>
            </a:r>
            <a:endParaRPr kumimoji="1" lang="en-US" altLang="zh-CN" sz="3500" dirty="0"/>
          </a:p>
          <a:p>
            <a:pPr marL="0" indent="0">
              <a:buNone/>
            </a:pPr>
            <a:endParaRPr kumimoji="1" lang="en-US" altLang="zh-CN" sz="3500" dirty="0" smtClean="0"/>
          </a:p>
        </p:txBody>
      </p:sp>
    </p:spTree>
    <p:extLst>
      <p:ext uri="{BB962C8B-B14F-4D97-AF65-F5344CB8AC3E}">
        <p14:creationId xmlns:p14="http://schemas.microsoft.com/office/powerpoint/2010/main" val="855636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变型空间</a:t>
            </a:r>
            <a:endParaRPr kumimoji="1" lang="zh-CN" altLang="en-US" dirty="0"/>
          </a:p>
        </p:txBody>
      </p:sp>
      <p:sp>
        <p:nvSpPr>
          <p:cNvPr id="3" name="内容占位符 2"/>
          <p:cNvSpPr>
            <a:spLocks noGrp="1"/>
          </p:cNvSpPr>
          <p:nvPr>
            <p:ph idx="1"/>
          </p:nvPr>
        </p:nvSpPr>
        <p:spPr/>
        <p:txBody>
          <a:bodyPr/>
          <a:lstStyle/>
          <a:p>
            <a:pPr marL="0" indent="0">
              <a:buNone/>
            </a:pPr>
            <a:endParaRPr kumimoji="1" lang="en-US" altLang="zh-CN" dirty="0" smtClean="0"/>
          </a:p>
          <a:p>
            <a:pPr marL="0" indent="0">
              <a:buNone/>
            </a:pPr>
            <a:endParaRPr kumimoji="1" lang="en-US" altLang="zh-CN" sz="3500" dirty="0"/>
          </a:p>
          <a:p>
            <a:pPr marL="0" indent="0">
              <a:buNone/>
            </a:pPr>
            <a:endParaRPr kumimoji="1" lang="en-US" altLang="zh-CN" sz="3500"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759" y="2900484"/>
            <a:ext cx="11167872" cy="1671516"/>
          </a:xfrm>
          <a:prstGeom prst="rect">
            <a:avLst/>
          </a:prstGeom>
        </p:spPr>
      </p:pic>
    </p:spTree>
    <p:extLst>
      <p:ext uri="{BB962C8B-B14F-4D97-AF65-F5344CB8AC3E}">
        <p14:creationId xmlns:p14="http://schemas.microsoft.com/office/powerpoint/2010/main" val="1633108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smtClean="0"/>
              <a:t>Epsilon</a:t>
            </a:r>
            <a:r>
              <a:rPr kumimoji="1" lang="zh-CN" altLang="en-US" dirty="0" smtClean="0"/>
              <a:t>详尽</a:t>
            </a:r>
            <a:endParaRPr kumimoji="1" lang="zh-CN" altLang="en-US" dirty="0"/>
          </a:p>
        </p:txBody>
      </p:sp>
      <p:sp>
        <p:nvSpPr>
          <p:cNvPr id="3" name="内容占位符 2"/>
          <p:cNvSpPr>
            <a:spLocks noGrp="1"/>
          </p:cNvSpPr>
          <p:nvPr>
            <p:ph idx="1"/>
          </p:nvPr>
        </p:nvSpPr>
        <p:spPr/>
        <p:txBody>
          <a:bodyPr/>
          <a:lstStyle/>
          <a:p>
            <a:pPr marL="0" indent="0">
              <a:buNone/>
            </a:pPr>
            <a:endParaRPr kumimoji="1" lang="en-US" altLang="zh-CN" dirty="0" smtClean="0"/>
          </a:p>
          <a:p>
            <a:pPr marL="0" indent="0">
              <a:buNone/>
            </a:pPr>
            <a:endParaRPr kumimoji="1" lang="en-US" altLang="zh-CN" sz="3500" dirty="0"/>
          </a:p>
          <a:p>
            <a:pPr marL="0" indent="0">
              <a:buNone/>
            </a:pPr>
            <a:endParaRPr kumimoji="1" lang="en-US" altLang="zh-CN" sz="3500"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86000"/>
            <a:ext cx="12192000" cy="2668954"/>
          </a:xfrm>
          <a:prstGeom prst="rect">
            <a:avLst/>
          </a:prstGeom>
        </p:spPr>
      </p:pic>
    </p:spTree>
    <p:extLst>
      <p:ext uri="{BB962C8B-B14F-4D97-AF65-F5344CB8AC3E}">
        <p14:creationId xmlns:p14="http://schemas.microsoft.com/office/powerpoint/2010/main" val="21427570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变型空间的</a:t>
            </a:r>
            <a:r>
              <a:rPr kumimoji="1" lang="en-US" altLang="zh-CN" dirty="0" smtClean="0"/>
              <a:t>Epsilon</a:t>
            </a:r>
            <a:r>
              <a:rPr kumimoji="1" lang="zh-CN" altLang="en-US" dirty="0" smtClean="0"/>
              <a:t>详尽化</a:t>
            </a:r>
            <a:endParaRPr kumimoji="1" lang="zh-CN" altLang="en-US" dirty="0"/>
          </a:p>
        </p:txBody>
      </p:sp>
      <p:sp>
        <p:nvSpPr>
          <p:cNvPr id="3" name="内容占位符 2"/>
          <p:cNvSpPr>
            <a:spLocks noGrp="1"/>
          </p:cNvSpPr>
          <p:nvPr>
            <p:ph idx="1"/>
          </p:nvPr>
        </p:nvSpPr>
        <p:spPr/>
        <p:txBody>
          <a:bodyPr/>
          <a:lstStyle/>
          <a:p>
            <a:pPr marL="0" indent="0">
              <a:buNone/>
            </a:pPr>
            <a:endParaRPr kumimoji="1" lang="en-US" altLang="zh-CN" dirty="0" smtClean="0"/>
          </a:p>
          <a:p>
            <a:pPr marL="0" indent="0">
              <a:buNone/>
            </a:pPr>
            <a:endParaRPr kumimoji="1" lang="en-US" altLang="zh-CN" sz="3500" dirty="0"/>
          </a:p>
          <a:p>
            <a:pPr marL="0" indent="0">
              <a:buNone/>
            </a:pPr>
            <a:endParaRPr kumimoji="1" lang="en-US" altLang="zh-CN" sz="3500"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016" y="2656253"/>
            <a:ext cx="11492158" cy="2079869"/>
          </a:xfrm>
          <a:prstGeom prst="rect">
            <a:avLst/>
          </a:prstGeom>
        </p:spPr>
      </p:pic>
    </p:spTree>
    <p:extLst>
      <p:ext uri="{BB962C8B-B14F-4D97-AF65-F5344CB8AC3E}">
        <p14:creationId xmlns:p14="http://schemas.microsoft.com/office/powerpoint/2010/main" val="4920679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变型空间的</a:t>
            </a:r>
            <a:r>
              <a:rPr kumimoji="1" lang="en-US" altLang="zh-CN" dirty="0" smtClean="0"/>
              <a:t>Epsilon</a:t>
            </a:r>
            <a:r>
              <a:rPr kumimoji="1" lang="zh-CN" altLang="en-US" dirty="0" smtClean="0"/>
              <a:t>详尽化</a:t>
            </a:r>
            <a:r>
              <a:rPr kumimoji="1" lang="en-US" altLang="zh-CN" dirty="0" smtClean="0"/>
              <a:t> </a:t>
            </a:r>
            <a:r>
              <a:rPr kumimoji="1" lang="zh-CN" altLang="en-US" dirty="0" smtClean="0"/>
              <a:t>证明</a:t>
            </a:r>
            <a:endParaRPr kumimoji="1" lang="zh-CN" altLang="en-US" dirty="0"/>
          </a:p>
        </p:txBody>
      </p:sp>
      <p:sp>
        <p:nvSpPr>
          <p:cNvPr id="3" name="内容占位符 2"/>
          <p:cNvSpPr>
            <a:spLocks noGrp="1"/>
          </p:cNvSpPr>
          <p:nvPr>
            <p:ph idx="1"/>
          </p:nvPr>
        </p:nvSpPr>
        <p:spPr/>
        <p:txBody>
          <a:bodyPr/>
          <a:lstStyle/>
          <a:p>
            <a:pPr marL="0" indent="0">
              <a:buNone/>
            </a:pPr>
            <a:endParaRPr kumimoji="1" lang="en-US" altLang="zh-CN" dirty="0" smtClean="0"/>
          </a:p>
          <a:p>
            <a:pPr marL="0" indent="0">
              <a:buNone/>
            </a:pPr>
            <a:endParaRPr kumimoji="1" lang="en-US" altLang="zh-CN" sz="3500" dirty="0"/>
          </a:p>
          <a:p>
            <a:pPr marL="0" indent="0">
              <a:buNone/>
            </a:pPr>
            <a:endParaRPr kumimoji="1" lang="en-US" altLang="zh-CN" sz="3500"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546" y="2286000"/>
            <a:ext cx="11260358" cy="3529623"/>
          </a:xfrm>
          <a:prstGeom prst="rect">
            <a:avLst/>
          </a:prstGeom>
        </p:spPr>
      </p:pic>
    </p:spTree>
    <p:extLst>
      <p:ext uri="{BB962C8B-B14F-4D97-AF65-F5344CB8AC3E}">
        <p14:creationId xmlns:p14="http://schemas.microsoft.com/office/powerpoint/2010/main" val="705178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a:t>变型空间的</a:t>
            </a:r>
            <a:r>
              <a:rPr kumimoji="1" lang="en-US" altLang="zh-CN" dirty="0"/>
              <a:t>Epsilon</a:t>
            </a:r>
            <a:r>
              <a:rPr kumimoji="1" lang="zh-CN" altLang="en-US" dirty="0"/>
              <a:t>详尽化</a:t>
            </a:r>
            <a:r>
              <a:rPr kumimoji="1" lang="en-US" altLang="zh-CN" dirty="0"/>
              <a:t> </a:t>
            </a:r>
            <a:r>
              <a:rPr kumimoji="1" lang="zh-CN" altLang="en-US" dirty="0"/>
              <a:t>证明</a:t>
            </a:r>
          </a:p>
        </p:txBody>
      </p:sp>
      <p:sp>
        <p:nvSpPr>
          <p:cNvPr id="3" name="内容占位符 2"/>
          <p:cNvSpPr>
            <a:spLocks noGrp="1"/>
          </p:cNvSpPr>
          <p:nvPr>
            <p:ph idx="1"/>
          </p:nvPr>
        </p:nvSpPr>
        <p:spPr/>
        <p:txBody>
          <a:bodyPr/>
          <a:lstStyle/>
          <a:p>
            <a:pPr marL="0" indent="0">
              <a:buNone/>
            </a:pPr>
            <a:endParaRPr kumimoji="1" lang="en-US" altLang="zh-CN" dirty="0" smtClean="0"/>
          </a:p>
          <a:p>
            <a:pPr marL="0" indent="0">
              <a:buNone/>
            </a:pPr>
            <a:endParaRPr kumimoji="1" lang="en-US" altLang="zh-CN" sz="3500" dirty="0"/>
          </a:p>
          <a:p>
            <a:pPr marL="0" indent="0">
              <a:buNone/>
            </a:pPr>
            <a:endParaRPr kumimoji="1" lang="en-US" altLang="zh-CN" sz="3500"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646" y="2452076"/>
            <a:ext cx="11864539" cy="2518509"/>
          </a:xfrm>
          <a:prstGeom prst="rect">
            <a:avLst/>
          </a:prstGeom>
        </p:spPr>
      </p:pic>
    </p:spTree>
    <p:extLst>
      <p:ext uri="{BB962C8B-B14F-4D97-AF65-F5344CB8AC3E}">
        <p14:creationId xmlns:p14="http://schemas.microsoft.com/office/powerpoint/2010/main" val="13468113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训练失败率</a:t>
            </a:r>
            <a:endParaRPr kumimoji="1" lang="zh-CN" altLang="en-US" dirty="0"/>
          </a:p>
        </p:txBody>
      </p:sp>
      <p:sp>
        <p:nvSpPr>
          <p:cNvPr id="3" name="内容占位符 2"/>
          <p:cNvSpPr>
            <a:spLocks noGrp="1"/>
          </p:cNvSpPr>
          <p:nvPr>
            <p:ph idx="1"/>
          </p:nvPr>
        </p:nvSpPr>
        <p:spPr/>
        <p:txBody>
          <a:bodyPr/>
          <a:lstStyle/>
          <a:p>
            <a:pPr marL="0" indent="0">
              <a:buNone/>
            </a:pPr>
            <a:endParaRPr kumimoji="1" lang="en-US" altLang="zh-CN" dirty="0" smtClean="0"/>
          </a:p>
          <a:p>
            <a:pPr marL="0" indent="0">
              <a:buNone/>
            </a:pPr>
            <a:endParaRPr kumimoji="1" lang="en-US" altLang="zh-CN" sz="3500" dirty="0"/>
          </a:p>
          <a:p>
            <a:pPr marL="0" indent="0">
              <a:buNone/>
            </a:pPr>
            <a:endParaRPr kumimoji="1" lang="en-US" altLang="zh-CN" sz="3500"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16200"/>
            <a:ext cx="12158197" cy="2354386"/>
          </a:xfrm>
          <a:prstGeom prst="rect">
            <a:avLst/>
          </a:prstGeom>
        </p:spPr>
      </p:pic>
    </p:spTree>
    <p:extLst>
      <p:ext uri="{BB962C8B-B14F-4D97-AF65-F5344CB8AC3E}">
        <p14:creationId xmlns:p14="http://schemas.microsoft.com/office/powerpoint/2010/main" val="17768089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训练样本数</a:t>
            </a:r>
            <a:endParaRPr kumimoji="1" lang="zh-CN" altLang="en-US" dirty="0"/>
          </a:p>
        </p:txBody>
      </p:sp>
      <p:sp>
        <p:nvSpPr>
          <p:cNvPr id="3" name="内容占位符 2"/>
          <p:cNvSpPr>
            <a:spLocks noGrp="1"/>
          </p:cNvSpPr>
          <p:nvPr>
            <p:ph idx="1"/>
          </p:nvPr>
        </p:nvSpPr>
        <p:spPr/>
        <p:txBody>
          <a:bodyPr/>
          <a:lstStyle/>
          <a:p>
            <a:pPr marL="0" indent="0">
              <a:buNone/>
            </a:pPr>
            <a:endParaRPr kumimoji="1" lang="en-US" altLang="zh-CN" dirty="0" smtClean="0"/>
          </a:p>
          <a:p>
            <a:pPr marL="0" indent="0">
              <a:buNone/>
            </a:pPr>
            <a:endParaRPr kumimoji="1" lang="en-US" altLang="zh-CN" sz="3500" dirty="0"/>
          </a:p>
          <a:p>
            <a:pPr marL="0" indent="0">
              <a:buNone/>
            </a:pPr>
            <a:endParaRPr kumimoji="1" lang="en-US" altLang="zh-CN" sz="3500" dirty="0" smtClean="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278" y="2827214"/>
            <a:ext cx="8004909" cy="2354385"/>
          </a:xfrm>
          <a:prstGeom prst="rect">
            <a:avLst/>
          </a:prstGeom>
        </p:spPr>
      </p:pic>
    </p:spTree>
    <p:extLst>
      <p:ext uri="{BB962C8B-B14F-4D97-AF65-F5344CB8AC3E}">
        <p14:creationId xmlns:p14="http://schemas.microsoft.com/office/powerpoint/2010/main" val="1070575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不一致假设</a:t>
            </a:r>
            <a:endParaRPr kumimoji="1" lang="zh-CN" altLang="en-US" dirty="0"/>
          </a:p>
        </p:txBody>
      </p:sp>
      <p:sp>
        <p:nvSpPr>
          <p:cNvPr id="3" name="内容占位符 2"/>
          <p:cNvSpPr>
            <a:spLocks noGrp="1"/>
          </p:cNvSpPr>
          <p:nvPr>
            <p:ph idx="1"/>
          </p:nvPr>
        </p:nvSpPr>
        <p:spPr/>
        <p:txBody>
          <a:bodyPr/>
          <a:lstStyle/>
          <a:p>
            <a:pPr marL="0" indent="0">
              <a:buNone/>
            </a:pPr>
            <a:endParaRPr kumimoji="1" lang="en-US" altLang="zh-CN" dirty="0" smtClean="0"/>
          </a:p>
          <a:p>
            <a:pPr marL="0" indent="0">
              <a:buNone/>
            </a:pPr>
            <a:endParaRPr kumimoji="1" lang="en-US" altLang="zh-CN" dirty="0"/>
          </a:p>
          <a:p>
            <a:pPr marL="0" indent="0" algn="ctr">
              <a:buNone/>
            </a:pPr>
            <a:r>
              <a:rPr kumimoji="1" lang="zh-CN" altLang="en-US" sz="4000" dirty="0" smtClean="0"/>
              <a:t>在训练样本期间，不能保证训练误差率为零，但真实误差率保证小于某个</a:t>
            </a:r>
            <a:r>
              <a:rPr kumimoji="1" lang="en-US" altLang="zh-CN" sz="4000" dirty="0" smtClean="0"/>
              <a:t>epsilon</a:t>
            </a:r>
            <a:r>
              <a:rPr kumimoji="1" lang="zh-CN" altLang="en-US" sz="4000" dirty="0" smtClean="0"/>
              <a:t>值</a:t>
            </a:r>
            <a:endParaRPr kumimoji="1" lang="en-US" altLang="zh-CN" sz="4000" dirty="0" smtClean="0"/>
          </a:p>
        </p:txBody>
      </p:sp>
    </p:spTree>
    <p:extLst>
      <p:ext uri="{BB962C8B-B14F-4D97-AF65-F5344CB8AC3E}">
        <p14:creationId xmlns:p14="http://schemas.microsoft.com/office/powerpoint/2010/main" val="1402586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lgn="ctr"/>
            <a:r>
              <a:rPr kumimoji="1" lang="zh-CN" altLang="en-US" dirty="0" smtClean="0"/>
              <a:t>用户行为分析三个阶段</a:t>
            </a:r>
            <a:endParaRPr kumimoji="1" lang="zh-CN" altLang="en-US" dirty="0"/>
          </a:p>
        </p:txBody>
      </p:sp>
      <p:sp>
        <p:nvSpPr>
          <p:cNvPr id="6" name="内容占位符 5"/>
          <p:cNvSpPr>
            <a:spLocks noGrp="1"/>
          </p:cNvSpPr>
          <p:nvPr>
            <p:ph idx="1"/>
          </p:nvPr>
        </p:nvSpPr>
        <p:spPr/>
        <p:txBody>
          <a:bodyPr vert="horz">
            <a:normAutofit/>
          </a:bodyPr>
          <a:lstStyle/>
          <a:p>
            <a:pPr marL="457200" indent="-457200">
              <a:buFont typeface="+mj-lt"/>
              <a:buAutoNum type="arabicPeriod"/>
            </a:pPr>
            <a:r>
              <a:rPr kumimoji="1" lang="zh-CN" altLang="en-US" sz="4000" dirty="0" smtClean="0"/>
              <a:t>输入</a:t>
            </a:r>
          </a:p>
          <a:p>
            <a:pPr marL="457200" indent="-457200">
              <a:buFont typeface="+mj-lt"/>
              <a:buAutoNum type="arabicPeriod"/>
            </a:pPr>
            <a:r>
              <a:rPr kumimoji="1" lang="zh-CN" altLang="en-US" sz="4000" dirty="0" smtClean="0"/>
              <a:t>计算</a:t>
            </a:r>
          </a:p>
          <a:p>
            <a:pPr marL="457200" indent="-457200">
              <a:buFont typeface="+mj-lt"/>
              <a:buAutoNum type="arabicPeriod"/>
            </a:pPr>
            <a:r>
              <a:rPr kumimoji="1" lang="zh-CN" altLang="en-US" sz="4000" dirty="0" smtClean="0"/>
              <a:t>输出</a:t>
            </a:r>
            <a:endParaRPr kumimoji="1" lang="zh-CN" altLang="en-US" sz="4000" dirty="0"/>
          </a:p>
        </p:txBody>
      </p:sp>
    </p:spTree>
    <p:extLst>
      <p:ext uri="{BB962C8B-B14F-4D97-AF65-F5344CB8AC3E}">
        <p14:creationId xmlns:p14="http://schemas.microsoft.com/office/powerpoint/2010/main" val="3524062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nl-NL" altLang="zh-CN" dirty="0"/>
              <a:t>Hoeffding</a:t>
            </a:r>
            <a:r>
              <a:rPr lang="zh-CN" altLang="nl-NL" dirty="0" smtClean="0"/>
              <a:t>边界</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4019" y="2944812"/>
            <a:ext cx="8420100" cy="2705100"/>
          </a:xfrm>
        </p:spPr>
      </p:pic>
    </p:spTree>
    <p:extLst>
      <p:ext uri="{BB962C8B-B14F-4D97-AF65-F5344CB8AC3E}">
        <p14:creationId xmlns:p14="http://schemas.microsoft.com/office/powerpoint/2010/main" val="1237379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基于</a:t>
            </a:r>
            <a:r>
              <a:rPr lang="nl-NL" altLang="zh-CN" dirty="0" smtClean="0"/>
              <a:t>Hoeffding</a:t>
            </a:r>
            <a:r>
              <a:rPr lang="zh-CN" altLang="nl-NL" dirty="0" smtClean="0"/>
              <a:t>边界</a:t>
            </a:r>
            <a:r>
              <a:rPr lang="zh-CN" altLang="en-US" dirty="0" smtClean="0"/>
              <a:t>的训练样本数</a:t>
            </a:r>
            <a:endParaRPr kumimoji="1"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2119" y="3021012"/>
            <a:ext cx="8343900" cy="2552700"/>
          </a:xfrm>
        </p:spPr>
      </p:pic>
    </p:spTree>
    <p:extLst>
      <p:ext uri="{BB962C8B-B14F-4D97-AF65-F5344CB8AC3E}">
        <p14:creationId xmlns:p14="http://schemas.microsoft.com/office/powerpoint/2010/main" val="10251258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当假设空间无限时</a:t>
            </a:r>
            <a:endParaRPr kumimoji="1" lang="zh-CN" altLang="en-US" dirty="0"/>
          </a:p>
        </p:txBody>
      </p:sp>
      <p:sp>
        <p:nvSpPr>
          <p:cNvPr id="3" name="内容占位符 2"/>
          <p:cNvSpPr>
            <a:spLocks noGrp="1"/>
          </p:cNvSpPr>
          <p:nvPr>
            <p:ph idx="1"/>
          </p:nvPr>
        </p:nvSpPr>
        <p:spPr/>
        <p:txBody>
          <a:bodyPr/>
          <a:lstStyle/>
          <a:p>
            <a:endParaRPr kumimoji="1" lang="zh-CN" altLang="en-US" dirty="0" smtClean="0"/>
          </a:p>
          <a:p>
            <a:endParaRPr kumimoji="1" lang="zh-CN" altLang="en-US" dirty="0"/>
          </a:p>
          <a:p>
            <a:pPr algn="ctr"/>
            <a:r>
              <a:rPr kumimoji="1" lang="zh-CN" altLang="en-US" sz="4000" dirty="0" smtClean="0"/>
              <a:t>当假设空间无限时，使用线性划分的思想来规划假设空间来得到一个更紧确的的训练样本数量</a:t>
            </a:r>
          </a:p>
        </p:txBody>
      </p:sp>
    </p:spTree>
    <p:extLst>
      <p:ext uri="{BB962C8B-B14F-4D97-AF65-F5344CB8AC3E}">
        <p14:creationId xmlns:p14="http://schemas.microsoft.com/office/powerpoint/2010/main" val="14600821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关系中的属性确定了实例空间</a:t>
            </a:r>
            <a:endParaRPr kumimoji="1" lang="zh-CN" altLang="en-US" dirty="0"/>
          </a:p>
        </p:txBody>
      </p:sp>
      <p:sp>
        <p:nvSpPr>
          <p:cNvPr id="3" name="内容占位符 2"/>
          <p:cNvSpPr>
            <a:spLocks noGrp="1"/>
          </p:cNvSpPr>
          <p:nvPr>
            <p:ph idx="1"/>
          </p:nvPr>
        </p:nvSpPr>
        <p:spPr/>
        <p:txBody>
          <a:bodyPr>
            <a:normAutofit/>
          </a:bodyPr>
          <a:lstStyle/>
          <a:p>
            <a:pPr marL="457200" indent="-457200">
              <a:buFont typeface="+mj-lt"/>
              <a:buAutoNum type="arabicPeriod"/>
            </a:pPr>
            <a:r>
              <a:rPr kumimoji="1" lang="zh-CN" altLang="en-US" sz="3500" dirty="0" smtClean="0"/>
              <a:t>向量的属性组合确定了实例空间</a:t>
            </a:r>
          </a:p>
          <a:p>
            <a:pPr marL="457200" indent="-457200">
              <a:buFont typeface="+mj-lt"/>
              <a:buAutoNum type="arabicPeriod"/>
            </a:pPr>
            <a:r>
              <a:rPr kumimoji="1" lang="zh-CN" altLang="en-US" sz="3500" dirty="0" smtClean="0"/>
              <a:t>权值矩阵的组合确定了假设空间</a:t>
            </a:r>
            <a:endParaRPr kumimoji="1" lang="zh-CN" altLang="en-US" sz="3500" dirty="0"/>
          </a:p>
        </p:txBody>
      </p:sp>
    </p:spTree>
    <p:extLst>
      <p:ext uri="{BB962C8B-B14F-4D97-AF65-F5344CB8AC3E}">
        <p14:creationId xmlns:p14="http://schemas.microsoft.com/office/powerpoint/2010/main" val="448049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1020" y="2718816"/>
            <a:ext cx="9720072" cy="1499616"/>
          </a:xfrm>
        </p:spPr>
        <p:txBody>
          <a:bodyPr/>
          <a:lstStyle/>
          <a:p>
            <a:pPr algn="ctr"/>
            <a:r>
              <a:rPr kumimoji="1" lang="zh-CN" altLang="en-US" dirty="0" smtClean="0"/>
              <a:t>举例说明</a:t>
            </a:r>
            <a:endParaRPr kumimoji="1" lang="zh-CN" altLang="en-US" dirty="0"/>
          </a:p>
        </p:txBody>
      </p:sp>
    </p:spTree>
    <p:extLst>
      <p:ext uri="{BB962C8B-B14F-4D97-AF65-F5344CB8AC3E}">
        <p14:creationId xmlns:p14="http://schemas.microsoft.com/office/powerpoint/2010/main" val="4595416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对动作的识别确定唯一性</a:t>
            </a:r>
            <a:endParaRPr kumimoji="1" lang="zh-CN" altLang="en-US" dirty="0"/>
          </a:p>
        </p:txBody>
      </p:sp>
      <p:sp>
        <p:nvSpPr>
          <p:cNvPr id="3" name="内容占位符 2"/>
          <p:cNvSpPr>
            <a:spLocks noGrp="1"/>
          </p:cNvSpPr>
          <p:nvPr>
            <p:ph idx="1"/>
          </p:nvPr>
        </p:nvSpPr>
        <p:spPr/>
        <p:txBody>
          <a:bodyPr/>
          <a:lstStyle/>
          <a:p>
            <a:endParaRPr kumimoji="1" lang="zh-CN" altLang="en-US" dirty="0" smtClean="0"/>
          </a:p>
          <a:p>
            <a:endParaRPr kumimoji="1" lang="zh-CN" altLang="en-US" dirty="0"/>
          </a:p>
          <a:p>
            <a:endParaRPr kumimoji="1" lang="zh-CN" altLang="en-US" dirty="0" smtClean="0"/>
          </a:p>
          <a:p>
            <a:pPr algn="ctr"/>
            <a:r>
              <a:rPr kumimoji="1" lang="zh-CN" altLang="en-US" sz="3000" dirty="0" smtClean="0"/>
              <a:t>每个人对一项业务进行操作则会形成与其它用户不同的动作向量</a:t>
            </a:r>
            <a:endParaRPr kumimoji="1" lang="zh-CN" altLang="en-US" sz="3000" dirty="0"/>
          </a:p>
        </p:txBody>
      </p:sp>
    </p:spTree>
    <p:extLst>
      <p:ext uri="{BB962C8B-B14F-4D97-AF65-F5344CB8AC3E}">
        <p14:creationId xmlns:p14="http://schemas.microsoft.com/office/powerpoint/2010/main" val="6143400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评估假设</a:t>
            </a:r>
            <a:endParaRPr kumimoji="1" lang="zh-CN" altLang="en-US" dirty="0"/>
          </a:p>
        </p:txBody>
      </p:sp>
      <p:sp>
        <p:nvSpPr>
          <p:cNvPr id="3" name="内容占位符 2"/>
          <p:cNvSpPr>
            <a:spLocks noGrp="1"/>
          </p:cNvSpPr>
          <p:nvPr>
            <p:ph idx="1"/>
          </p:nvPr>
        </p:nvSpPr>
        <p:spPr/>
        <p:txBody>
          <a:bodyPr/>
          <a:lstStyle/>
          <a:p>
            <a:endParaRPr kumimoji="1" lang="en-US" altLang="zh-CN" dirty="0" smtClean="0"/>
          </a:p>
          <a:p>
            <a:pPr marL="0" indent="0">
              <a:buNone/>
            </a:pPr>
            <a:endParaRPr kumimoji="1" lang="en-US" altLang="zh-CN" dirty="0"/>
          </a:p>
          <a:p>
            <a:pPr algn="ctr"/>
            <a:r>
              <a:rPr kumimoji="1" lang="zh-CN" altLang="en-US" sz="4000" dirty="0" smtClean="0"/>
              <a:t>样本错误率与真实错误率之间的差距</a:t>
            </a:r>
            <a:endParaRPr kumimoji="1" lang="en-US" altLang="zh-CN" sz="4000" dirty="0" smtClean="0"/>
          </a:p>
          <a:p>
            <a:pPr algn="ctr"/>
            <a:endParaRPr kumimoji="1" lang="en-US" altLang="zh-CN" sz="4000" dirty="0"/>
          </a:p>
          <a:p>
            <a:pPr algn="ctr"/>
            <a:endParaRPr kumimoji="1" lang="en-US" altLang="zh-CN" sz="4000" dirty="0" smtClean="0"/>
          </a:p>
          <a:p>
            <a:pPr algn="ctr"/>
            <a:endParaRPr kumimoji="1" lang="zh-CN" altLang="en-US" sz="4000" dirty="0"/>
          </a:p>
        </p:txBody>
      </p:sp>
    </p:spTree>
    <p:extLst>
      <p:ext uri="{BB962C8B-B14F-4D97-AF65-F5344CB8AC3E}">
        <p14:creationId xmlns:p14="http://schemas.microsoft.com/office/powerpoint/2010/main" val="5755750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两个错误率</a:t>
            </a:r>
            <a:endParaRPr kumimoji="1" lang="zh-CN" altLang="en-US" dirty="0"/>
          </a:p>
        </p:txBody>
      </p:sp>
      <p:sp>
        <p:nvSpPr>
          <p:cNvPr id="3" name="内容占位符 2"/>
          <p:cNvSpPr>
            <a:spLocks noGrp="1"/>
          </p:cNvSpPr>
          <p:nvPr>
            <p:ph idx="1"/>
          </p:nvPr>
        </p:nvSpPr>
        <p:spPr/>
        <p:txBody>
          <a:bodyPr/>
          <a:lstStyle/>
          <a:p>
            <a:endParaRPr kumimoji="1" lang="en-US" altLang="zh-CN" dirty="0" smtClean="0"/>
          </a:p>
          <a:p>
            <a:pPr marL="0" indent="0">
              <a:buNone/>
            </a:pPr>
            <a:endParaRPr kumimoji="1" lang="en-US" altLang="zh-CN" dirty="0"/>
          </a:p>
          <a:p>
            <a:pPr algn="ctr"/>
            <a:endParaRPr kumimoji="1" lang="en-US" altLang="zh-CN" sz="4000" dirty="0"/>
          </a:p>
          <a:p>
            <a:pPr algn="ctr"/>
            <a:endParaRPr kumimoji="1" lang="en-US" altLang="zh-CN" sz="4000" dirty="0" smtClean="0"/>
          </a:p>
          <a:p>
            <a:pPr algn="ctr"/>
            <a:endParaRPr kumimoji="1" lang="zh-CN" altLang="en-US" sz="40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754" y="2084832"/>
            <a:ext cx="9593306" cy="3215054"/>
          </a:xfrm>
          <a:prstGeom prst="rect">
            <a:avLst/>
          </a:prstGeom>
        </p:spPr>
      </p:pic>
    </p:spTree>
    <p:extLst>
      <p:ext uri="{BB962C8B-B14F-4D97-AF65-F5344CB8AC3E}">
        <p14:creationId xmlns:p14="http://schemas.microsoft.com/office/powerpoint/2010/main" val="116087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误差的二项式分布</a:t>
            </a:r>
            <a:endParaRPr kumimoji="1" lang="zh-CN" altLang="en-US" dirty="0"/>
          </a:p>
        </p:txBody>
      </p:sp>
      <p:sp>
        <p:nvSpPr>
          <p:cNvPr id="3" name="内容占位符 2"/>
          <p:cNvSpPr>
            <a:spLocks noGrp="1"/>
          </p:cNvSpPr>
          <p:nvPr>
            <p:ph idx="1"/>
          </p:nvPr>
        </p:nvSpPr>
        <p:spPr/>
        <p:txBody>
          <a:bodyPr/>
          <a:lstStyle/>
          <a:p>
            <a:endParaRPr kumimoji="1" lang="en-US" altLang="zh-CN" dirty="0" smtClean="0"/>
          </a:p>
          <a:p>
            <a:pPr marL="0" indent="0">
              <a:buNone/>
            </a:pPr>
            <a:endParaRPr kumimoji="1" lang="en-US" altLang="zh-CN" dirty="0"/>
          </a:p>
          <a:p>
            <a:pPr algn="ctr"/>
            <a:endParaRPr kumimoji="1" lang="en-US" altLang="zh-CN" sz="4000" dirty="0"/>
          </a:p>
          <a:p>
            <a:pPr algn="ctr"/>
            <a:endParaRPr kumimoji="1" lang="en-US" altLang="zh-CN" sz="4000" dirty="0" smtClean="0"/>
          </a:p>
          <a:p>
            <a:pPr algn="ctr"/>
            <a:endParaRPr kumimoji="1" lang="zh-CN" altLang="en-US" sz="40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622" y="2286000"/>
            <a:ext cx="10689959" cy="2859454"/>
          </a:xfrm>
          <a:prstGeom prst="rect">
            <a:avLst/>
          </a:prstGeom>
        </p:spPr>
      </p:pic>
    </p:spTree>
    <p:extLst>
      <p:ext uri="{BB962C8B-B14F-4D97-AF65-F5344CB8AC3E}">
        <p14:creationId xmlns:p14="http://schemas.microsoft.com/office/powerpoint/2010/main" val="1789366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贝努利实验近似标准差</a:t>
            </a:r>
            <a:endParaRPr kumimoji="1" lang="zh-CN" altLang="en-US" dirty="0"/>
          </a:p>
        </p:txBody>
      </p:sp>
      <p:sp>
        <p:nvSpPr>
          <p:cNvPr id="3" name="内容占位符 2"/>
          <p:cNvSpPr>
            <a:spLocks noGrp="1"/>
          </p:cNvSpPr>
          <p:nvPr>
            <p:ph idx="1"/>
          </p:nvPr>
        </p:nvSpPr>
        <p:spPr/>
        <p:txBody>
          <a:bodyPr/>
          <a:lstStyle/>
          <a:p>
            <a:endParaRPr kumimoji="1" lang="en-US" altLang="zh-CN" dirty="0" smtClean="0"/>
          </a:p>
          <a:p>
            <a:pPr marL="0" indent="0">
              <a:buNone/>
            </a:pPr>
            <a:endParaRPr kumimoji="1" lang="en-US" altLang="zh-CN" dirty="0"/>
          </a:p>
          <a:p>
            <a:pPr algn="ctr"/>
            <a:endParaRPr kumimoji="1" lang="en-US" altLang="zh-CN" sz="4000" dirty="0"/>
          </a:p>
          <a:p>
            <a:pPr algn="ctr"/>
            <a:endParaRPr kumimoji="1" lang="en-US" altLang="zh-CN" sz="4000" dirty="0" smtClean="0"/>
          </a:p>
          <a:p>
            <a:pPr algn="ctr"/>
            <a:endParaRPr kumimoji="1" lang="zh-CN" altLang="en-US" sz="40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2630854"/>
            <a:ext cx="10183134" cy="2152162"/>
          </a:xfrm>
          <a:prstGeom prst="rect">
            <a:avLst/>
          </a:prstGeom>
        </p:spPr>
      </p:pic>
    </p:spTree>
    <p:extLst>
      <p:ext uri="{BB962C8B-B14F-4D97-AF65-F5344CB8AC3E}">
        <p14:creationId xmlns:p14="http://schemas.microsoft.com/office/powerpoint/2010/main" val="638422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如何计算？</a:t>
            </a:r>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dirty="0" smtClean="0"/>
              <a:t> </a:t>
            </a:r>
            <a:endParaRPr kumimoji="1" lang="en-US" altLang="zh-CN" dirty="0" smtClean="0"/>
          </a:p>
          <a:p>
            <a:pPr marL="0" indent="0">
              <a:buNone/>
            </a:pPr>
            <a:endParaRPr kumimoji="1" lang="en-US" altLang="zh-CN" sz="4000" dirty="0" smtClean="0"/>
          </a:p>
          <a:p>
            <a:pPr marL="0" indent="0">
              <a:buNone/>
            </a:pPr>
            <a:endParaRPr kumimoji="1" lang="en-US" altLang="zh-CN" dirty="0" smtClean="0"/>
          </a:p>
          <a:p>
            <a:pPr marL="457200" indent="-457200">
              <a:buFont typeface="+mj-lt"/>
              <a:buAutoNum type="arabicPeriod"/>
            </a:pPr>
            <a:r>
              <a:rPr kumimoji="1" lang="zh-CN" altLang="en-US" sz="3200" dirty="0" smtClean="0"/>
              <a:t>使用人工神经网络对用户行为向量进行拟合运算</a:t>
            </a:r>
          </a:p>
          <a:p>
            <a:pPr marL="457200" indent="-457200">
              <a:buFont typeface="+mj-lt"/>
              <a:buAutoNum type="arabicPeriod"/>
            </a:pPr>
            <a:r>
              <a:rPr kumimoji="1" lang="zh-CN" altLang="en-US" sz="3200" dirty="0" smtClean="0"/>
              <a:t>使用自动机进行状态匹配</a:t>
            </a:r>
          </a:p>
          <a:p>
            <a:pPr marL="0" indent="0">
              <a:buNone/>
            </a:pPr>
            <a:endParaRPr kumimoji="1" lang="zh-CN" altLang="en-US" sz="3200" dirty="0"/>
          </a:p>
        </p:txBody>
      </p:sp>
    </p:spTree>
    <p:extLst>
      <p:ext uri="{BB962C8B-B14F-4D97-AF65-F5344CB8AC3E}">
        <p14:creationId xmlns:p14="http://schemas.microsoft.com/office/powerpoint/2010/main" val="21053422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正态分布近似二项分布条件</a:t>
            </a:r>
            <a:endParaRPr kumimoji="1" lang="zh-CN" altLang="en-US" dirty="0"/>
          </a:p>
        </p:txBody>
      </p:sp>
      <p:sp>
        <p:nvSpPr>
          <p:cNvPr id="3" name="内容占位符 2"/>
          <p:cNvSpPr>
            <a:spLocks noGrp="1"/>
          </p:cNvSpPr>
          <p:nvPr>
            <p:ph idx="1"/>
          </p:nvPr>
        </p:nvSpPr>
        <p:spPr/>
        <p:txBody>
          <a:bodyPr/>
          <a:lstStyle/>
          <a:p>
            <a:endParaRPr kumimoji="1" lang="en-US" altLang="zh-CN" dirty="0" smtClean="0"/>
          </a:p>
          <a:p>
            <a:pPr marL="0" indent="0">
              <a:buNone/>
            </a:pPr>
            <a:endParaRPr kumimoji="1" lang="en-US" altLang="zh-CN" dirty="0"/>
          </a:p>
          <a:p>
            <a:pPr algn="ctr"/>
            <a:endParaRPr kumimoji="1" lang="en-US" altLang="zh-CN" sz="4000" dirty="0"/>
          </a:p>
          <a:p>
            <a:pPr algn="ctr"/>
            <a:endParaRPr kumimoji="1" lang="en-US" altLang="zh-CN" sz="4000" dirty="0" smtClean="0"/>
          </a:p>
          <a:p>
            <a:pPr algn="ctr"/>
            <a:endParaRPr kumimoji="1" lang="zh-CN" altLang="en-US" sz="400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525" y="2540000"/>
            <a:ext cx="11205372" cy="2711939"/>
          </a:xfrm>
          <a:prstGeom prst="rect">
            <a:avLst/>
          </a:prstGeom>
        </p:spPr>
      </p:pic>
    </p:spTree>
    <p:extLst>
      <p:ext uri="{BB962C8B-B14F-4D97-AF65-F5344CB8AC3E}">
        <p14:creationId xmlns:p14="http://schemas.microsoft.com/office/powerpoint/2010/main" val="1756915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正态分布公式</a:t>
            </a:r>
            <a:endParaRPr kumimoji="1" lang="zh-CN" altLang="en-US" dirty="0"/>
          </a:p>
        </p:txBody>
      </p:sp>
      <p:sp>
        <p:nvSpPr>
          <p:cNvPr id="3" name="内容占位符 2"/>
          <p:cNvSpPr>
            <a:spLocks noGrp="1"/>
          </p:cNvSpPr>
          <p:nvPr>
            <p:ph idx="1"/>
          </p:nvPr>
        </p:nvSpPr>
        <p:spPr/>
        <p:txBody>
          <a:bodyPr/>
          <a:lstStyle/>
          <a:p>
            <a:endParaRPr kumimoji="1" lang="en-US" altLang="zh-CN" dirty="0" smtClean="0"/>
          </a:p>
          <a:p>
            <a:pPr marL="0" indent="0">
              <a:buNone/>
            </a:pPr>
            <a:endParaRPr kumimoji="1" lang="en-US" altLang="zh-CN" dirty="0"/>
          </a:p>
          <a:p>
            <a:pPr algn="ctr"/>
            <a:endParaRPr kumimoji="1" lang="en-US" altLang="zh-CN" sz="4000" dirty="0"/>
          </a:p>
          <a:p>
            <a:pPr algn="ctr"/>
            <a:endParaRPr kumimoji="1" lang="en-US" altLang="zh-CN" sz="4000" dirty="0" smtClean="0"/>
          </a:p>
          <a:p>
            <a:pPr algn="ctr"/>
            <a:endParaRPr kumimoji="1" lang="zh-CN" altLang="en-US" sz="40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551" y="2612488"/>
            <a:ext cx="11466357" cy="2569113"/>
          </a:xfrm>
          <a:prstGeom prst="rect">
            <a:avLst/>
          </a:prstGeom>
        </p:spPr>
      </p:pic>
    </p:spTree>
    <p:extLst>
      <p:ext uri="{BB962C8B-B14F-4D97-AF65-F5344CB8AC3E}">
        <p14:creationId xmlns:p14="http://schemas.microsoft.com/office/powerpoint/2010/main" val="12426088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置信区间</a:t>
            </a:r>
            <a:endParaRPr kumimoji="1" lang="zh-CN" altLang="en-US" dirty="0"/>
          </a:p>
        </p:txBody>
      </p:sp>
      <p:sp>
        <p:nvSpPr>
          <p:cNvPr id="3" name="内容占位符 2"/>
          <p:cNvSpPr>
            <a:spLocks noGrp="1"/>
          </p:cNvSpPr>
          <p:nvPr>
            <p:ph idx="1"/>
          </p:nvPr>
        </p:nvSpPr>
        <p:spPr/>
        <p:txBody>
          <a:bodyPr/>
          <a:lstStyle/>
          <a:p>
            <a:pPr marL="0" indent="0" algn="ctr">
              <a:buNone/>
            </a:pPr>
            <a:endParaRPr kumimoji="1" lang="en-US" altLang="zh-CN" sz="4000" dirty="0"/>
          </a:p>
          <a:p>
            <a:pPr algn="ctr"/>
            <a:r>
              <a:rPr kumimoji="1" lang="zh-CN" altLang="en-US" sz="3000" dirty="0" smtClean="0"/>
              <a:t>当误差概率分布是正态分布时，则正确分类值可能掉入此区间内</a:t>
            </a:r>
          </a:p>
          <a:p>
            <a:pPr algn="ctr"/>
            <a:endParaRPr kumimoji="1" lang="en-US" altLang="zh-CN" sz="4000" dirty="0"/>
          </a:p>
          <a:p>
            <a:pPr algn="ctr"/>
            <a:endParaRPr kumimoji="1" lang="en-US" altLang="zh-CN" sz="4000" dirty="0" smtClean="0"/>
          </a:p>
          <a:p>
            <a:pPr algn="ctr"/>
            <a:endParaRPr kumimoji="1" lang="en-US" altLang="zh-CN" sz="4000" dirty="0" smtClean="0"/>
          </a:p>
          <a:p>
            <a:pPr algn="ctr"/>
            <a:endParaRPr kumimoji="1" lang="zh-CN" altLang="en-US" sz="4000"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691" y="4297680"/>
            <a:ext cx="9074945" cy="1516966"/>
          </a:xfrm>
          <a:prstGeom prst="rect">
            <a:avLst/>
          </a:prstGeom>
        </p:spPr>
      </p:pic>
    </p:spTree>
    <p:extLst>
      <p:ext uri="{BB962C8B-B14F-4D97-AF65-F5344CB8AC3E}">
        <p14:creationId xmlns:p14="http://schemas.microsoft.com/office/powerpoint/2010/main" val="1104627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kumimoji="1" lang="zh-CN" altLang="en-US" dirty="0"/>
              <a:t>动作与动作之间的关系确定</a:t>
            </a:r>
            <a:r>
              <a:rPr kumimoji="1" lang="zh-CN" altLang="en-US" dirty="0" smtClean="0"/>
              <a:t>分类性</a:t>
            </a:r>
            <a:r>
              <a:rPr kumimoji="1" lang="en-US" altLang="zh-CN" dirty="0" smtClean="0"/>
              <a:t> –</a:t>
            </a:r>
            <a:br>
              <a:rPr kumimoji="1" lang="en-US" altLang="zh-CN" dirty="0" smtClean="0"/>
            </a:br>
            <a:r>
              <a:rPr kumimoji="1" lang="zh-CN" altLang="en-US" dirty="0" smtClean="0"/>
              <a:t>正常流程</a:t>
            </a:r>
            <a:endParaRPr kumimoji="1" lang="zh-CN" altLang="en-US" dirty="0"/>
          </a:p>
        </p:txBody>
      </p:sp>
      <p:sp>
        <p:nvSpPr>
          <p:cNvPr id="3" name="内容占位符 2"/>
          <p:cNvSpPr>
            <a:spLocks noGrp="1"/>
          </p:cNvSpPr>
          <p:nvPr>
            <p:ph idx="1"/>
          </p:nvPr>
        </p:nvSpPr>
        <p:spPr/>
        <p:txBody>
          <a:bodyPr>
            <a:normAutofit/>
          </a:bodyPr>
          <a:lstStyle/>
          <a:p>
            <a:pPr marL="457200" indent="-457200">
              <a:buFont typeface="+mj-lt"/>
              <a:buAutoNum type="arabicPeriod"/>
            </a:pPr>
            <a:endParaRPr kumimoji="1" lang="en-US" altLang="zh-CN" sz="2800" dirty="0" smtClean="0"/>
          </a:p>
          <a:p>
            <a:pPr marL="0" indent="0">
              <a:buNone/>
            </a:pPr>
            <a:endParaRPr kumimoji="1" lang="en-US" altLang="zh-CN" sz="2800" dirty="0" smtClean="0"/>
          </a:p>
          <a:p>
            <a:pPr marL="0" indent="0">
              <a:buNone/>
            </a:pPr>
            <a:r>
              <a:rPr kumimoji="1" lang="zh-CN" altLang="en-US" sz="2800" dirty="0" smtClean="0"/>
              <a:t>登录</a:t>
            </a:r>
            <a:r>
              <a:rPr kumimoji="1" lang="en-US" altLang="zh-CN" sz="2800" dirty="0" smtClean="0"/>
              <a:t>(s1)</a:t>
            </a:r>
            <a:r>
              <a:rPr kumimoji="1" lang="zh-CN" altLang="en-US" sz="2800" dirty="0" smtClean="0"/>
              <a:t> </a:t>
            </a:r>
            <a:r>
              <a:rPr kumimoji="1" lang="en-US" altLang="zh-CN" sz="2800" dirty="0" smtClean="0"/>
              <a:t>--- </a:t>
            </a:r>
            <a:r>
              <a:rPr kumimoji="1" lang="zh-CN" altLang="en-US" sz="2800" dirty="0" smtClean="0"/>
              <a:t>等待接客</a:t>
            </a:r>
            <a:r>
              <a:rPr kumimoji="1" lang="en-US" altLang="zh-CN" sz="2800" dirty="0" smtClean="0"/>
              <a:t>(s2) --- </a:t>
            </a:r>
            <a:r>
              <a:rPr kumimoji="1" lang="zh-CN" altLang="en-US" sz="2800" dirty="0" smtClean="0"/>
              <a:t>接到应答</a:t>
            </a:r>
            <a:r>
              <a:rPr kumimoji="1" lang="en-US" altLang="zh-CN" sz="2800" dirty="0" smtClean="0"/>
              <a:t>(s3) --- </a:t>
            </a:r>
            <a:r>
              <a:rPr kumimoji="1" lang="zh-CN" altLang="en-US" sz="2800" dirty="0" smtClean="0"/>
              <a:t>确定客户</a:t>
            </a:r>
            <a:r>
              <a:rPr kumimoji="1" lang="en-US" altLang="zh-CN" sz="2800" dirty="0" smtClean="0"/>
              <a:t>(s4) --- </a:t>
            </a:r>
            <a:r>
              <a:rPr kumimoji="1" lang="zh-CN" altLang="en-US" sz="2800" dirty="0" smtClean="0"/>
              <a:t>到达接客地点</a:t>
            </a:r>
            <a:r>
              <a:rPr kumimoji="1" lang="en-US" altLang="zh-CN" sz="2800" dirty="0" smtClean="0"/>
              <a:t>(s5)</a:t>
            </a:r>
            <a:r>
              <a:rPr kumimoji="1" lang="zh-CN" altLang="en-US" sz="2800" dirty="0" smtClean="0"/>
              <a:t> </a:t>
            </a:r>
            <a:r>
              <a:rPr kumimoji="1" lang="en-US" altLang="zh-CN" sz="2800" dirty="0" smtClean="0"/>
              <a:t>--- </a:t>
            </a:r>
            <a:r>
              <a:rPr kumimoji="1" lang="zh-CN" altLang="en-US" sz="2800" dirty="0" smtClean="0"/>
              <a:t>送达客户目的地</a:t>
            </a:r>
            <a:r>
              <a:rPr kumimoji="1" lang="en-US" altLang="zh-CN" sz="2800" dirty="0" smtClean="0"/>
              <a:t>(s6)</a:t>
            </a:r>
          </a:p>
          <a:p>
            <a:pPr marL="457200" indent="-457200">
              <a:buFont typeface="+mj-lt"/>
              <a:buAutoNum type="arabicPeriod"/>
            </a:pPr>
            <a:endParaRPr kumimoji="1" lang="en-US" altLang="zh-CN" sz="2800" dirty="0"/>
          </a:p>
          <a:p>
            <a:pPr marL="0" indent="0">
              <a:buNone/>
            </a:pPr>
            <a:endParaRPr kumimoji="1" lang="en-US" altLang="zh-CN" sz="2800" dirty="0" smtClean="0"/>
          </a:p>
        </p:txBody>
      </p:sp>
    </p:spTree>
    <p:extLst>
      <p:ext uri="{BB962C8B-B14F-4D97-AF65-F5344CB8AC3E}">
        <p14:creationId xmlns:p14="http://schemas.microsoft.com/office/powerpoint/2010/main" val="18563747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kumimoji="1" lang="zh-CN" altLang="en-US" dirty="0"/>
              <a:t>动作与动作之间的关系确定</a:t>
            </a:r>
            <a:r>
              <a:rPr kumimoji="1" lang="zh-CN" altLang="en-US" dirty="0" smtClean="0"/>
              <a:t>分类性</a:t>
            </a:r>
            <a:r>
              <a:rPr kumimoji="1" lang="en-US" altLang="zh-CN" dirty="0" smtClean="0"/>
              <a:t> –</a:t>
            </a:r>
            <a:br>
              <a:rPr kumimoji="1" lang="en-US" altLang="zh-CN" dirty="0" smtClean="0"/>
            </a:br>
            <a:r>
              <a:rPr kumimoji="1" lang="zh-CN" altLang="en-US" dirty="0" smtClean="0"/>
              <a:t>非正常流程</a:t>
            </a:r>
            <a:endParaRPr kumimoji="1" lang="zh-CN" altLang="en-US" dirty="0"/>
          </a:p>
        </p:txBody>
      </p:sp>
      <p:sp>
        <p:nvSpPr>
          <p:cNvPr id="3" name="内容占位符 2"/>
          <p:cNvSpPr>
            <a:spLocks noGrp="1"/>
          </p:cNvSpPr>
          <p:nvPr>
            <p:ph idx="1"/>
          </p:nvPr>
        </p:nvSpPr>
        <p:spPr/>
        <p:txBody>
          <a:bodyPr>
            <a:normAutofit/>
          </a:bodyPr>
          <a:lstStyle/>
          <a:p>
            <a:pPr marL="457200" indent="-457200">
              <a:buFont typeface="+mj-lt"/>
              <a:buAutoNum type="arabicPeriod"/>
            </a:pPr>
            <a:endParaRPr kumimoji="1" lang="en-US" altLang="zh-CN" sz="2800" dirty="0" smtClean="0"/>
          </a:p>
          <a:p>
            <a:pPr marL="0" indent="0">
              <a:buNone/>
            </a:pPr>
            <a:endParaRPr kumimoji="1" lang="en-US" altLang="zh-CN" sz="2800" dirty="0" smtClean="0"/>
          </a:p>
          <a:p>
            <a:pPr marL="0" indent="0">
              <a:buNone/>
            </a:pPr>
            <a:r>
              <a:rPr kumimoji="1" lang="zh-CN" altLang="en-US" sz="2800" dirty="0" smtClean="0"/>
              <a:t>登录</a:t>
            </a:r>
            <a:r>
              <a:rPr kumimoji="1" lang="en-US" altLang="zh-CN" sz="2800" dirty="0" smtClean="0"/>
              <a:t>(s1)</a:t>
            </a:r>
            <a:r>
              <a:rPr kumimoji="1" lang="zh-CN" altLang="en-US" sz="2800" dirty="0" smtClean="0"/>
              <a:t> </a:t>
            </a:r>
            <a:r>
              <a:rPr kumimoji="1" lang="en-US" altLang="zh-CN" sz="2800" dirty="0" smtClean="0"/>
              <a:t>--- </a:t>
            </a:r>
            <a:r>
              <a:rPr kumimoji="1" lang="zh-CN" altLang="en-US" sz="2800" dirty="0" smtClean="0"/>
              <a:t>等待接客</a:t>
            </a:r>
            <a:r>
              <a:rPr kumimoji="1" lang="en-US" altLang="zh-CN" sz="2800" dirty="0" smtClean="0"/>
              <a:t>(s2) --- </a:t>
            </a:r>
            <a:r>
              <a:rPr kumimoji="1" lang="zh-CN" altLang="en-US" sz="2800" dirty="0" smtClean="0"/>
              <a:t>接到应答</a:t>
            </a:r>
            <a:r>
              <a:rPr kumimoji="1" lang="en-US" altLang="zh-CN" sz="2800" dirty="0" smtClean="0"/>
              <a:t>(s3) --- </a:t>
            </a:r>
            <a:r>
              <a:rPr kumimoji="1" lang="en-US" altLang="zh-CN" sz="2800" dirty="0" smtClean="0">
                <a:solidFill>
                  <a:srgbClr val="FF0000"/>
                </a:solidFill>
              </a:rPr>
              <a:t>(</a:t>
            </a:r>
            <a:r>
              <a:rPr kumimoji="1" lang="zh-CN" altLang="en-US" sz="2800" dirty="0" smtClean="0">
                <a:solidFill>
                  <a:srgbClr val="FF0000"/>
                </a:solidFill>
              </a:rPr>
              <a:t>取消应答</a:t>
            </a:r>
            <a:r>
              <a:rPr kumimoji="1" lang="en-US" altLang="zh-CN" sz="2800" dirty="0" smtClean="0">
                <a:solidFill>
                  <a:srgbClr val="FF0000"/>
                </a:solidFill>
              </a:rPr>
              <a:t>(s7))+ </a:t>
            </a:r>
            <a:r>
              <a:rPr kumimoji="1" lang="en-US" altLang="zh-CN" sz="2800" dirty="0" smtClean="0"/>
              <a:t>--- </a:t>
            </a:r>
            <a:r>
              <a:rPr kumimoji="1" lang="zh-CN" altLang="en-US" sz="2800" dirty="0" smtClean="0"/>
              <a:t>确定客户</a:t>
            </a:r>
            <a:r>
              <a:rPr kumimoji="1" lang="en-US" altLang="zh-CN" sz="2800" dirty="0" smtClean="0"/>
              <a:t>(s4) --- </a:t>
            </a:r>
            <a:r>
              <a:rPr kumimoji="1" lang="zh-CN" altLang="en-US" sz="2800" dirty="0" smtClean="0"/>
              <a:t>到达接客地点</a:t>
            </a:r>
            <a:r>
              <a:rPr kumimoji="1" lang="en-US" altLang="zh-CN" sz="2800" dirty="0" smtClean="0"/>
              <a:t>(s5)</a:t>
            </a:r>
            <a:r>
              <a:rPr kumimoji="1" lang="zh-CN" altLang="en-US" sz="2800" dirty="0" smtClean="0"/>
              <a:t> </a:t>
            </a:r>
            <a:r>
              <a:rPr kumimoji="1" lang="en-US" altLang="zh-CN" sz="2800" dirty="0" smtClean="0"/>
              <a:t>--- </a:t>
            </a:r>
            <a:r>
              <a:rPr kumimoji="1" lang="zh-CN" altLang="en-US" sz="2800" dirty="0" smtClean="0"/>
              <a:t>送达客户目的地</a:t>
            </a:r>
            <a:r>
              <a:rPr kumimoji="1" lang="en-US" altLang="zh-CN" sz="2800" dirty="0" smtClean="0"/>
              <a:t>(s6)</a:t>
            </a:r>
            <a:endParaRPr kumimoji="1" lang="en-US" altLang="zh-CN" sz="2800" dirty="0"/>
          </a:p>
          <a:p>
            <a:pPr marL="0" indent="0">
              <a:buNone/>
            </a:pPr>
            <a:endParaRPr kumimoji="1" lang="en-US" altLang="zh-CN" sz="2800" dirty="0" smtClean="0"/>
          </a:p>
        </p:txBody>
      </p:sp>
    </p:spTree>
    <p:extLst>
      <p:ext uri="{BB962C8B-B14F-4D97-AF65-F5344CB8AC3E}">
        <p14:creationId xmlns:p14="http://schemas.microsoft.com/office/powerpoint/2010/main" val="4317875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kumimoji="1" lang="zh-CN" altLang="en-US" dirty="0"/>
              <a:t>动作与动作之间的关系确定</a:t>
            </a:r>
            <a:r>
              <a:rPr kumimoji="1" lang="zh-CN" altLang="en-US" dirty="0" smtClean="0"/>
              <a:t>分类性</a:t>
            </a:r>
            <a:endParaRPr kumimoji="1" lang="zh-CN" altLang="en-US" dirty="0"/>
          </a:p>
        </p:txBody>
      </p:sp>
      <p:sp>
        <p:nvSpPr>
          <p:cNvPr id="3" name="内容占位符 2"/>
          <p:cNvSpPr>
            <a:spLocks noGrp="1"/>
          </p:cNvSpPr>
          <p:nvPr>
            <p:ph idx="1"/>
          </p:nvPr>
        </p:nvSpPr>
        <p:spPr/>
        <p:txBody>
          <a:bodyPr>
            <a:normAutofit/>
          </a:bodyPr>
          <a:lstStyle/>
          <a:p>
            <a:pPr marL="457200" indent="-457200">
              <a:buFont typeface="+mj-lt"/>
              <a:buAutoNum type="arabicPeriod"/>
            </a:pPr>
            <a:endParaRPr kumimoji="1" lang="en-US" altLang="zh-CN" sz="2800" dirty="0" smtClean="0"/>
          </a:p>
          <a:p>
            <a:pPr marL="0" indent="0">
              <a:buNone/>
            </a:pPr>
            <a:endParaRPr kumimoji="1" lang="en-US" altLang="zh-CN" sz="2800" dirty="0" smtClean="0"/>
          </a:p>
          <a:p>
            <a:pPr marL="0" indent="0">
              <a:buNone/>
            </a:pPr>
            <a:endParaRPr kumimoji="1" lang="en-US" altLang="zh-CN" sz="2800" dirty="0" smtClean="0"/>
          </a:p>
          <a:p>
            <a:pPr marL="0" indent="0" algn="ctr">
              <a:buNone/>
            </a:pPr>
            <a:r>
              <a:rPr kumimoji="1" lang="zh-CN" altLang="en-US" sz="4000" dirty="0" smtClean="0"/>
              <a:t>也可以使用机器学习的方法来确定这一过程</a:t>
            </a:r>
            <a:endParaRPr kumimoji="1" lang="en-US" altLang="zh-CN" sz="4000" dirty="0" smtClean="0"/>
          </a:p>
          <a:p>
            <a:pPr marL="0" indent="0" algn="ctr">
              <a:buNone/>
            </a:pPr>
            <a:endParaRPr kumimoji="1" lang="en-US" altLang="zh-CN" sz="4000" dirty="0"/>
          </a:p>
          <a:p>
            <a:pPr marL="0" indent="0" algn="ctr">
              <a:buNone/>
            </a:pPr>
            <a:endParaRPr kumimoji="1" lang="en-US" altLang="zh-CN" sz="4000" dirty="0" smtClean="0"/>
          </a:p>
        </p:txBody>
      </p:sp>
    </p:spTree>
    <p:extLst>
      <p:ext uri="{BB962C8B-B14F-4D97-AF65-F5344CB8AC3E}">
        <p14:creationId xmlns:p14="http://schemas.microsoft.com/office/powerpoint/2010/main" val="9957068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err="1" smtClean="0"/>
              <a:t>nlang</a:t>
            </a:r>
            <a:r>
              <a:rPr kumimoji="1" lang="zh-CN" altLang="en-US" dirty="0" smtClean="0"/>
              <a:t>语言的定义</a:t>
            </a:r>
            <a:endParaRPr kumimoji="1" lang="zh-CN" altLang="en-US" dirty="0"/>
          </a:p>
        </p:txBody>
      </p:sp>
      <p:sp>
        <p:nvSpPr>
          <p:cNvPr id="3" name="内容占位符 2"/>
          <p:cNvSpPr>
            <a:spLocks noGrp="1"/>
          </p:cNvSpPr>
          <p:nvPr>
            <p:ph idx="1"/>
          </p:nvPr>
        </p:nvSpPr>
        <p:spPr/>
        <p:txBody>
          <a:bodyPr>
            <a:noAutofit/>
          </a:bodyPr>
          <a:lstStyle/>
          <a:p>
            <a:r>
              <a:rPr lang="zh-CN" altLang="en-US" sz="2500" dirty="0"/>
              <a:t>假设定义</a:t>
            </a:r>
            <a:r>
              <a:rPr lang="en-US" altLang="zh-CN" sz="2500" dirty="0"/>
              <a:t>A,B,C,D,E</a:t>
            </a:r>
            <a:r>
              <a:rPr lang="zh-CN" altLang="en-US" sz="2500" dirty="0"/>
              <a:t>。</a:t>
            </a:r>
            <a:r>
              <a:rPr lang="en-US" altLang="zh-CN" sz="2500" dirty="0"/>
              <a:t>5</a:t>
            </a:r>
            <a:r>
              <a:rPr lang="zh-CN" altLang="en-US" sz="2500" dirty="0"/>
              <a:t>种状态 </a:t>
            </a:r>
          </a:p>
          <a:p>
            <a:r>
              <a:rPr lang="zh-CN" altLang="en-US" sz="2500" dirty="0"/>
              <a:t>设定动作 </a:t>
            </a:r>
          </a:p>
          <a:p>
            <a:r>
              <a:rPr lang="zh-CN" altLang="en-US" sz="2500" dirty="0"/>
              <a:t>有向无环图 </a:t>
            </a:r>
          </a:p>
          <a:p>
            <a:r>
              <a:rPr lang="en-US" altLang="zh-CN" sz="2500" dirty="0"/>
              <a:t>A-&gt;B-&gt;E </a:t>
            </a:r>
          </a:p>
          <a:p>
            <a:r>
              <a:rPr lang="en-US" altLang="zh-CN" sz="2500" dirty="0"/>
              <a:t>A-&gt;C-&gt;D-&gt;E </a:t>
            </a:r>
          </a:p>
          <a:p>
            <a:r>
              <a:rPr lang="en-US" altLang="zh-CN" sz="2500" dirty="0"/>
              <a:t>A-&gt;C-&gt;E </a:t>
            </a:r>
          </a:p>
          <a:p>
            <a:r>
              <a:rPr lang="en-US" altLang="zh-CN" sz="2500" dirty="0"/>
              <a:t>B-&gt;C-&gt;E </a:t>
            </a:r>
          </a:p>
          <a:p>
            <a:r>
              <a:rPr lang="en-US" altLang="zh-CN" sz="2500" dirty="0"/>
              <a:t>B-&gt;C-&gt;D-&gt;E </a:t>
            </a:r>
          </a:p>
          <a:p>
            <a:r>
              <a:rPr lang="en-US" altLang="zh-CN" sz="1600" dirty="0"/>
              <a:t/>
            </a:r>
            <a:br>
              <a:rPr lang="en-US" altLang="zh-CN" sz="1600" dirty="0"/>
            </a:br>
            <a:endParaRPr lang="en-US" altLang="zh-CN" sz="1600" dirty="0"/>
          </a:p>
          <a:p>
            <a:pPr marL="0" indent="0">
              <a:buNone/>
            </a:pPr>
            <a:r>
              <a:rPr lang="zh-CN" altLang="en-US" sz="1600" dirty="0"/>
              <a:t/>
            </a:r>
            <a:br>
              <a:rPr lang="zh-CN" altLang="en-US" sz="1600" dirty="0"/>
            </a:br>
            <a:endParaRPr lang="zh-CN" altLang="en-US" sz="1600" dirty="0"/>
          </a:p>
        </p:txBody>
      </p:sp>
    </p:spTree>
    <p:extLst>
      <p:ext uri="{BB962C8B-B14F-4D97-AF65-F5344CB8AC3E}">
        <p14:creationId xmlns:p14="http://schemas.microsoft.com/office/powerpoint/2010/main" val="7375823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err="1" smtClean="0"/>
              <a:t>nlang</a:t>
            </a:r>
            <a:r>
              <a:rPr kumimoji="1" lang="zh-CN" altLang="en-US" dirty="0" smtClean="0"/>
              <a:t>语言的定义</a:t>
            </a:r>
            <a:endParaRPr kumimoji="1" lang="zh-CN" altLang="en-US" dirty="0"/>
          </a:p>
        </p:txBody>
      </p:sp>
      <p:sp>
        <p:nvSpPr>
          <p:cNvPr id="3" name="内容占位符 2"/>
          <p:cNvSpPr>
            <a:spLocks noGrp="1"/>
          </p:cNvSpPr>
          <p:nvPr>
            <p:ph idx="1"/>
          </p:nvPr>
        </p:nvSpPr>
        <p:spPr/>
        <p:txBody>
          <a:bodyPr>
            <a:noAutofit/>
          </a:bodyPr>
          <a:lstStyle/>
          <a:p>
            <a:endParaRPr lang="en-US" altLang="zh-CN" sz="2800" dirty="0" smtClean="0"/>
          </a:p>
          <a:p>
            <a:endParaRPr lang="en-US" altLang="zh-CN" sz="2800" dirty="0"/>
          </a:p>
          <a:p>
            <a:r>
              <a:rPr lang="zh-CN" altLang="en-US" sz="2800" dirty="0" smtClean="0"/>
              <a:t>将</a:t>
            </a:r>
            <a:r>
              <a:rPr lang="zh-CN" altLang="en-US" sz="2800" dirty="0"/>
              <a:t>无限转换成有限 </a:t>
            </a:r>
          </a:p>
          <a:p>
            <a:r>
              <a:rPr lang="en-US" altLang="zh-CN" sz="2800" dirty="0"/>
              <a:t>A&lt;-5-&gt;A   // A-&gt;A-&gt;A-&gt;A-&gt;A-&gt;A   A</a:t>
            </a:r>
            <a:r>
              <a:rPr lang="zh-CN" altLang="en-US" sz="2800" dirty="0"/>
              <a:t>到</a:t>
            </a:r>
            <a:r>
              <a:rPr lang="en-US" altLang="zh-CN" sz="2800" dirty="0"/>
              <a:t>A</a:t>
            </a:r>
            <a:r>
              <a:rPr lang="zh-CN" altLang="en-US" sz="2800" dirty="0"/>
              <a:t>出现</a:t>
            </a:r>
            <a:r>
              <a:rPr lang="en-US" altLang="zh-CN" sz="2800" dirty="0"/>
              <a:t>5</a:t>
            </a:r>
            <a:r>
              <a:rPr lang="zh-CN" altLang="en-US" sz="2800" dirty="0"/>
              <a:t>次 </a:t>
            </a:r>
          </a:p>
          <a:p>
            <a:r>
              <a:rPr lang="en-US" altLang="zh-CN" sz="2800" dirty="0"/>
              <a:t>A&lt;-3-&gt;B   // A-&gt;B-&gt;A-&gt;B-&gt;A-&gt;B  A</a:t>
            </a:r>
            <a:r>
              <a:rPr lang="zh-CN" altLang="en-US" sz="2800" dirty="0"/>
              <a:t>到</a:t>
            </a:r>
            <a:r>
              <a:rPr lang="en-US" altLang="zh-CN" sz="2800" dirty="0"/>
              <a:t>B</a:t>
            </a:r>
            <a:r>
              <a:rPr lang="zh-CN" altLang="en-US" sz="2800" dirty="0"/>
              <a:t>出现</a:t>
            </a:r>
            <a:r>
              <a:rPr lang="en-US" altLang="zh-CN" sz="2800" dirty="0"/>
              <a:t>3</a:t>
            </a:r>
            <a:r>
              <a:rPr lang="zh-CN" altLang="en-US" sz="2800" dirty="0"/>
              <a:t>次，</a:t>
            </a:r>
            <a:r>
              <a:rPr lang="en-US" altLang="zh-CN" sz="2800" dirty="0"/>
              <a:t>B</a:t>
            </a:r>
            <a:r>
              <a:rPr lang="zh-CN" altLang="en-US" sz="2800" dirty="0"/>
              <a:t>到</a:t>
            </a:r>
            <a:r>
              <a:rPr lang="en-US" altLang="zh-CN" sz="2800" dirty="0"/>
              <a:t>A</a:t>
            </a:r>
            <a:r>
              <a:rPr lang="zh-CN" altLang="en-US" sz="2800" dirty="0"/>
              <a:t>出现</a:t>
            </a:r>
            <a:r>
              <a:rPr lang="en-US" altLang="zh-CN" sz="2800" dirty="0"/>
              <a:t>3</a:t>
            </a:r>
            <a:r>
              <a:rPr lang="zh-CN" altLang="en-US" sz="2800" dirty="0"/>
              <a:t>次 </a:t>
            </a:r>
          </a:p>
          <a:p>
            <a:r>
              <a:rPr lang="en-US" altLang="zh-CN" sz="1600" dirty="0"/>
              <a:t/>
            </a:r>
            <a:br>
              <a:rPr lang="en-US" altLang="zh-CN" sz="1600" dirty="0"/>
            </a:br>
            <a:endParaRPr lang="en-US" altLang="zh-CN" sz="1600" dirty="0"/>
          </a:p>
          <a:p>
            <a:pPr marL="0" indent="0">
              <a:buNone/>
            </a:pPr>
            <a:r>
              <a:rPr lang="zh-CN" altLang="en-US" sz="1600" dirty="0"/>
              <a:t/>
            </a:r>
            <a:br>
              <a:rPr lang="zh-CN" altLang="en-US" sz="1600" dirty="0"/>
            </a:br>
            <a:endParaRPr lang="zh-CN" altLang="en-US" sz="1600" dirty="0"/>
          </a:p>
        </p:txBody>
      </p:sp>
    </p:spTree>
    <p:extLst>
      <p:ext uri="{BB962C8B-B14F-4D97-AF65-F5344CB8AC3E}">
        <p14:creationId xmlns:p14="http://schemas.microsoft.com/office/powerpoint/2010/main" val="7155772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err="1" smtClean="0"/>
              <a:t>nlang</a:t>
            </a:r>
            <a:r>
              <a:rPr kumimoji="1" lang="zh-CN" altLang="en-US" dirty="0" smtClean="0"/>
              <a:t>语言的定义</a:t>
            </a:r>
            <a:endParaRPr kumimoji="1" lang="zh-CN" altLang="en-US" dirty="0"/>
          </a:p>
        </p:txBody>
      </p:sp>
      <p:sp>
        <p:nvSpPr>
          <p:cNvPr id="3" name="内容占位符 2"/>
          <p:cNvSpPr>
            <a:spLocks noGrp="1"/>
          </p:cNvSpPr>
          <p:nvPr>
            <p:ph idx="1"/>
          </p:nvPr>
        </p:nvSpPr>
        <p:spPr/>
        <p:txBody>
          <a:bodyPr>
            <a:noAutofit/>
          </a:bodyPr>
          <a:lstStyle/>
          <a:p>
            <a:r>
              <a:rPr lang="is-IS" altLang="zh-CN" sz="3200" dirty="0"/>
              <a:t>“A" : { </a:t>
            </a:r>
          </a:p>
          <a:p>
            <a:r>
              <a:rPr lang="is-IS" altLang="zh-CN" sz="3200" dirty="0"/>
              <a:t>     “timeout” : (get_time) </a:t>
            </a:r>
          </a:p>
          <a:p>
            <a:r>
              <a:rPr lang="is-IS" altLang="zh-CN" sz="3200" dirty="0"/>
              <a:t>     “touchcount” : (get_tc A.timeout B.timeout </a:t>
            </a:r>
          </a:p>
          <a:p>
            <a:r>
              <a:rPr lang="is-IS" altLang="zh-CN" sz="3200" dirty="0"/>
              <a:t>                                   // lisp</a:t>
            </a:r>
            <a:r>
              <a:rPr lang="zh-CN" altLang="is-IS" sz="3200" dirty="0"/>
              <a:t>的实现 </a:t>
            </a:r>
          </a:p>
          <a:p>
            <a:r>
              <a:rPr lang="zh-CN" altLang="is-IS" sz="3200" dirty="0"/>
              <a:t>                              </a:t>
            </a:r>
            <a:r>
              <a:rPr lang="is-IS" altLang="zh-CN" sz="3200" dirty="0"/>
              <a:t>) </a:t>
            </a:r>
          </a:p>
          <a:p>
            <a:r>
              <a:rPr lang="is-IS" altLang="zh-CN" sz="3200" dirty="0"/>
              <a:t>} </a:t>
            </a:r>
          </a:p>
          <a:p>
            <a:endParaRPr kumimoji="1" lang="zh-CN" altLang="en-US" sz="1600" dirty="0"/>
          </a:p>
        </p:txBody>
      </p:sp>
    </p:spTree>
    <p:extLst>
      <p:ext uri="{BB962C8B-B14F-4D97-AF65-F5344CB8AC3E}">
        <p14:creationId xmlns:p14="http://schemas.microsoft.com/office/powerpoint/2010/main" val="10360016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err="1" smtClean="0"/>
              <a:t>nlang</a:t>
            </a:r>
            <a:r>
              <a:rPr kumimoji="1" lang="zh-CN" altLang="en-US" dirty="0" smtClean="0"/>
              <a:t>语言的定义</a:t>
            </a:r>
            <a:endParaRPr kumimoji="1" lang="zh-CN" altLang="en-US" dirty="0"/>
          </a:p>
        </p:txBody>
      </p:sp>
      <p:sp>
        <p:nvSpPr>
          <p:cNvPr id="3" name="内容占位符 2"/>
          <p:cNvSpPr>
            <a:spLocks noGrp="1"/>
          </p:cNvSpPr>
          <p:nvPr>
            <p:ph idx="1"/>
          </p:nvPr>
        </p:nvSpPr>
        <p:spPr/>
        <p:txBody>
          <a:bodyPr>
            <a:noAutofit/>
          </a:bodyPr>
          <a:lstStyle/>
          <a:p>
            <a:r>
              <a:rPr lang="de-DE" altLang="zh-CN" sz="3200" dirty="0"/>
              <a:t>“B” : { </a:t>
            </a:r>
          </a:p>
          <a:p>
            <a:r>
              <a:rPr lang="de-DE" altLang="zh-CN" sz="3200" dirty="0"/>
              <a:t>     “</a:t>
            </a:r>
            <a:r>
              <a:rPr lang="de-DE" altLang="zh-CN" sz="3200" dirty="0" err="1"/>
              <a:t>timeout</a:t>
            </a:r>
            <a:r>
              <a:rPr lang="de-DE" altLang="zh-CN" sz="3200" dirty="0"/>
              <a:t>” : (- </a:t>
            </a:r>
            <a:r>
              <a:rPr lang="de-DE" altLang="zh-CN" sz="3200" dirty="0" err="1"/>
              <a:t>B.timeout</a:t>
            </a:r>
            <a:r>
              <a:rPr lang="de-DE" altLang="zh-CN" sz="3200" dirty="0"/>
              <a:t> 5) </a:t>
            </a:r>
          </a:p>
          <a:p>
            <a:r>
              <a:rPr lang="de-DE" altLang="zh-CN" sz="3200" dirty="0"/>
              <a:t>     “</a:t>
            </a:r>
            <a:r>
              <a:rPr lang="de-DE" altLang="zh-CN" sz="3200" dirty="0" err="1"/>
              <a:t>touchcount</a:t>
            </a:r>
            <a:r>
              <a:rPr lang="de-DE" altLang="zh-CN" sz="3200" dirty="0"/>
              <a:t>” : (</a:t>
            </a:r>
            <a:r>
              <a:rPr lang="de-DE" altLang="zh-CN" sz="3200" dirty="0" err="1"/>
              <a:t>A.get_tc</a:t>
            </a:r>
            <a:r>
              <a:rPr lang="de-DE" altLang="zh-CN" sz="3200" dirty="0"/>
              <a:t> </a:t>
            </a:r>
            <a:r>
              <a:rPr lang="de-DE" altLang="zh-CN" sz="3200" dirty="0" err="1"/>
              <a:t>A.touchcount</a:t>
            </a:r>
            <a:r>
              <a:rPr lang="de-DE" altLang="zh-CN" sz="3200" dirty="0"/>
              <a:t>, 1) </a:t>
            </a:r>
          </a:p>
          <a:p>
            <a:r>
              <a:rPr lang="de-DE" altLang="zh-CN" sz="3200" dirty="0"/>
              <a:t>} </a:t>
            </a:r>
          </a:p>
          <a:p>
            <a:endParaRPr kumimoji="1" lang="zh-CN" altLang="en-US" sz="1600" dirty="0"/>
          </a:p>
        </p:txBody>
      </p:sp>
    </p:spTree>
    <p:extLst>
      <p:ext uri="{BB962C8B-B14F-4D97-AF65-F5344CB8AC3E}">
        <p14:creationId xmlns:p14="http://schemas.microsoft.com/office/powerpoint/2010/main" val="1277970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神经网络</a:t>
            </a:r>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dirty="0" smtClean="0"/>
              <a:t> </a:t>
            </a:r>
            <a:endParaRPr kumimoji="1" lang="en-US" altLang="zh-CN" dirty="0" smtClean="0"/>
          </a:p>
          <a:p>
            <a:pPr marL="0" indent="0">
              <a:buNone/>
            </a:pPr>
            <a:endParaRPr kumimoji="1" lang="en-US" altLang="zh-CN" sz="4000"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692" y="2812562"/>
            <a:ext cx="11392072" cy="2017346"/>
          </a:xfrm>
          <a:prstGeom prst="rect">
            <a:avLst/>
          </a:prstGeom>
        </p:spPr>
      </p:pic>
    </p:spTree>
    <p:extLst>
      <p:ext uri="{BB962C8B-B14F-4D97-AF65-F5344CB8AC3E}">
        <p14:creationId xmlns:p14="http://schemas.microsoft.com/office/powerpoint/2010/main" val="6491622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err="1" smtClean="0"/>
              <a:t>nlang</a:t>
            </a:r>
            <a:r>
              <a:rPr kumimoji="1" lang="zh-CN" altLang="en-US" dirty="0" smtClean="0"/>
              <a:t>语言的定义</a:t>
            </a:r>
            <a:endParaRPr kumimoji="1" lang="zh-CN" altLang="en-US" dirty="0"/>
          </a:p>
        </p:txBody>
      </p:sp>
      <p:sp>
        <p:nvSpPr>
          <p:cNvPr id="3" name="内容占位符 2"/>
          <p:cNvSpPr>
            <a:spLocks noGrp="1"/>
          </p:cNvSpPr>
          <p:nvPr>
            <p:ph idx="1"/>
          </p:nvPr>
        </p:nvSpPr>
        <p:spPr/>
        <p:txBody>
          <a:bodyPr>
            <a:noAutofit/>
          </a:bodyPr>
          <a:lstStyle/>
          <a:p>
            <a:endParaRPr lang="hr-HR" altLang="zh-CN" sz="3200" dirty="0" smtClean="0"/>
          </a:p>
          <a:p>
            <a:pPr algn="ctr"/>
            <a:endParaRPr lang="hr-HR" altLang="zh-CN" sz="3200" dirty="0"/>
          </a:p>
          <a:p>
            <a:pPr marL="0" indent="0" algn="ctr">
              <a:buNone/>
            </a:pPr>
            <a:r>
              <a:rPr lang="hr-HR" altLang="zh-CN" sz="3200" dirty="0" smtClean="0"/>
              <a:t>A</a:t>
            </a:r>
            <a:r>
              <a:rPr lang="hr-HR" altLang="zh-CN" sz="3200" dirty="0"/>
              <a:t>&lt;-5-</a:t>
            </a:r>
            <a:r>
              <a:rPr lang="hr-HR" altLang="zh-CN" sz="3200" dirty="0" smtClean="0"/>
              <a:t>&gt;A</a:t>
            </a:r>
          </a:p>
          <a:p>
            <a:pPr marL="0" indent="0" algn="ctr">
              <a:buNone/>
            </a:pPr>
            <a:r>
              <a:rPr lang="en-US" altLang="zh-CN" sz="3200" dirty="0"/>
              <a:t>A-&gt;B</a:t>
            </a:r>
            <a:endParaRPr kumimoji="1" lang="zh-CN" altLang="en-US" sz="3200" dirty="0"/>
          </a:p>
        </p:txBody>
      </p:sp>
    </p:spTree>
    <p:extLst>
      <p:ext uri="{BB962C8B-B14F-4D97-AF65-F5344CB8AC3E}">
        <p14:creationId xmlns:p14="http://schemas.microsoft.com/office/powerpoint/2010/main" val="18334699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err="1" smtClean="0"/>
              <a:t>nlang</a:t>
            </a:r>
            <a:r>
              <a:rPr kumimoji="1" lang="zh-CN" altLang="en-US" dirty="0" smtClean="0"/>
              <a:t>语言的定义</a:t>
            </a:r>
            <a:endParaRPr kumimoji="1" lang="zh-CN" altLang="en-US" dirty="0"/>
          </a:p>
        </p:txBody>
      </p:sp>
      <p:sp>
        <p:nvSpPr>
          <p:cNvPr id="3" name="内容占位符 2"/>
          <p:cNvSpPr>
            <a:spLocks noGrp="1"/>
          </p:cNvSpPr>
          <p:nvPr>
            <p:ph idx="1"/>
          </p:nvPr>
        </p:nvSpPr>
        <p:spPr/>
        <p:txBody>
          <a:bodyPr>
            <a:noAutofit/>
          </a:bodyPr>
          <a:lstStyle/>
          <a:p>
            <a:endParaRPr lang="hr-HR" altLang="zh-CN" sz="3200" dirty="0" smtClean="0"/>
          </a:p>
          <a:p>
            <a:pPr marL="0" indent="0">
              <a:buNone/>
            </a:pPr>
            <a:r>
              <a:rPr lang="zh-CN" altLang="en-US" sz="3200" dirty="0" smtClean="0"/>
              <a:t>每个</a:t>
            </a:r>
            <a:r>
              <a:rPr lang="zh-CN" altLang="en-US" sz="3200" dirty="0"/>
              <a:t>状态其实就是一个</a:t>
            </a:r>
            <a:r>
              <a:rPr lang="en-US" altLang="zh-CN" sz="3200" dirty="0" err="1"/>
              <a:t>json</a:t>
            </a:r>
            <a:r>
              <a:rPr lang="zh-CN" altLang="en-US" sz="3200" dirty="0"/>
              <a:t>对象，增加一个函数属性。基于</a:t>
            </a:r>
            <a:r>
              <a:rPr lang="en-US" altLang="zh-CN" sz="3200" dirty="0"/>
              <a:t>lisp</a:t>
            </a:r>
            <a:r>
              <a:rPr lang="zh-CN" altLang="en-US" sz="3200" dirty="0"/>
              <a:t>语法。 </a:t>
            </a:r>
          </a:p>
          <a:p>
            <a:r>
              <a:rPr lang="en-US" altLang="zh-CN" sz="3200" dirty="0" err="1"/>
              <a:t>get_time</a:t>
            </a:r>
            <a:r>
              <a:rPr lang="zh-CN" altLang="en-US" sz="3200" dirty="0"/>
              <a:t>等函数，可以定义，也可以从外部库引入。这个引入需要一开始由外部提供。 </a:t>
            </a:r>
          </a:p>
          <a:p>
            <a:r>
              <a:rPr lang="en-US" altLang="zh-CN" sz="3200" dirty="0" err="1"/>
              <a:t>get_time</a:t>
            </a:r>
            <a:r>
              <a:rPr lang="zh-CN" altLang="en-US" sz="3200" dirty="0"/>
              <a:t>是一个系统函数，则不能定义</a:t>
            </a:r>
            <a:r>
              <a:rPr lang="en-US" altLang="zh-CN" sz="3200" dirty="0"/>
              <a:t>lisp</a:t>
            </a:r>
            <a:r>
              <a:rPr lang="zh-CN" altLang="en-US" sz="3200" dirty="0"/>
              <a:t>函数体。也可在</a:t>
            </a:r>
            <a:r>
              <a:rPr lang="en-US" altLang="zh-CN" sz="3200" dirty="0"/>
              <a:t>lisp</a:t>
            </a:r>
            <a:r>
              <a:rPr lang="zh-CN" altLang="en-US" sz="3200" dirty="0"/>
              <a:t>函数体中，调用系统函数。 </a:t>
            </a:r>
          </a:p>
        </p:txBody>
      </p:sp>
    </p:spTree>
    <p:extLst>
      <p:ext uri="{BB962C8B-B14F-4D97-AF65-F5344CB8AC3E}">
        <p14:creationId xmlns:p14="http://schemas.microsoft.com/office/powerpoint/2010/main" val="20148710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smtClean="0"/>
              <a:t>NLANG</a:t>
            </a:r>
            <a:r>
              <a:rPr kumimoji="1" lang="zh-CN" altLang="en-US" dirty="0" smtClean="0"/>
              <a:t>还可以做什么？</a:t>
            </a:r>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dirty="0" smtClean="0"/>
              <a:t> </a:t>
            </a:r>
            <a:endParaRPr kumimoji="1" lang="en-US" altLang="zh-CN" dirty="0" smtClean="0"/>
          </a:p>
          <a:p>
            <a:pPr>
              <a:buFont typeface="Wingdings" charset="2"/>
              <a:buChar char="n"/>
            </a:pPr>
            <a:r>
              <a:rPr kumimoji="1" lang="zh-CN" altLang="en-US" sz="4000" dirty="0" smtClean="0"/>
              <a:t>贝叶斯条件网</a:t>
            </a:r>
            <a:endParaRPr kumimoji="1" lang="en-US" altLang="zh-CN" sz="4000" dirty="0" smtClean="0"/>
          </a:p>
          <a:p>
            <a:pPr>
              <a:buFont typeface="Wingdings" charset="2"/>
              <a:buChar char="n"/>
            </a:pPr>
            <a:r>
              <a:rPr kumimoji="1" lang="zh-CN" altLang="en-US" sz="4000" dirty="0"/>
              <a:t> </a:t>
            </a:r>
            <a:r>
              <a:rPr kumimoji="1" lang="zh-CN" altLang="en-US" sz="4000" dirty="0" smtClean="0"/>
              <a:t>一阶谓词推理</a:t>
            </a:r>
            <a:endParaRPr kumimoji="1" lang="en-US" altLang="zh-CN" sz="4000" dirty="0" smtClean="0"/>
          </a:p>
          <a:p>
            <a:pPr>
              <a:buFont typeface="Wingdings" charset="2"/>
              <a:buChar char="n"/>
            </a:pPr>
            <a:r>
              <a:rPr kumimoji="1" lang="en-US" altLang="zh-CN" sz="4000" dirty="0"/>
              <a:t> </a:t>
            </a:r>
            <a:r>
              <a:rPr kumimoji="1" lang="zh-CN" altLang="en-US" sz="4000" dirty="0" smtClean="0"/>
              <a:t>有限状态机</a:t>
            </a:r>
          </a:p>
          <a:p>
            <a:pPr>
              <a:buFont typeface="Wingdings" charset="2"/>
              <a:buChar char="n"/>
            </a:pPr>
            <a:r>
              <a:rPr kumimoji="1" lang="zh-CN" altLang="en-US" sz="4000" dirty="0"/>
              <a:t> </a:t>
            </a:r>
            <a:r>
              <a:rPr kumimoji="1" lang="zh-CN" altLang="en-US" sz="4000" dirty="0" smtClean="0"/>
              <a:t>以图论可表示的事物</a:t>
            </a:r>
            <a:endParaRPr kumimoji="1" lang="en-US" altLang="zh-CN" sz="4000" dirty="0" smtClean="0"/>
          </a:p>
          <a:p>
            <a:pPr marL="0" indent="0">
              <a:buNone/>
            </a:pPr>
            <a:endParaRPr kumimoji="1" lang="en-US" altLang="zh-CN" sz="4000" dirty="0" smtClean="0"/>
          </a:p>
          <a:p>
            <a:pPr>
              <a:buFont typeface="Wingdings" charset="2"/>
              <a:buChar char="n"/>
            </a:pPr>
            <a:endParaRPr kumimoji="1" lang="zh-CN" altLang="en-US" dirty="0"/>
          </a:p>
        </p:txBody>
      </p:sp>
    </p:spTree>
    <p:extLst>
      <p:ext uri="{BB962C8B-B14F-4D97-AF65-F5344CB8AC3E}">
        <p14:creationId xmlns:p14="http://schemas.microsoft.com/office/powerpoint/2010/main" val="10918540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smtClean="0"/>
              <a:t>MAPREDUCE</a:t>
            </a:r>
            <a:r>
              <a:rPr kumimoji="1" lang="zh-CN" altLang="en-US" dirty="0" smtClean="0"/>
              <a:t>模型</a:t>
            </a:r>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dirty="0" smtClean="0"/>
              <a:t> </a:t>
            </a:r>
            <a:endParaRPr kumimoji="1" lang="en-US" altLang="zh-CN" dirty="0" smtClean="0"/>
          </a:p>
          <a:p>
            <a:pPr marL="0" indent="0">
              <a:buNone/>
            </a:pPr>
            <a:endParaRPr kumimoji="1" lang="en-US" altLang="zh-CN" sz="4000" dirty="0" smtClean="0"/>
          </a:p>
          <a:p>
            <a:pPr marL="0" indent="0">
              <a:buNone/>
            </a:pPr>
            <a:endParaRPr kumimoji="1" lang="en-US" altLang="zh-CN" dirty="0" smtClean="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3323" y="2286000"/>
            <a:ext cx="9360877" cy="3770923"/>
          </a:xfrm>
          <a:prstGeom prst="rect">
            <a:avLst/>
          </a:prstGeom>
        </p:spPr>
      </p:pic>
    </p:spTree>
    <p:extLst>
      <p:ext uri="{BB962C8B-B14F-4D97-AF65-F5344CB8AC3E}">
        <p14:creationId xmlns:p14="http://schemas.microsoft.com/office/powerpoint/2010/main" val="1362638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问题规模</a:t>
            </a:r>
            <a:endParaRPr kumimoji="1" lang="zh-CN" altLang="en-US" dirty="0"/>
          </a:p>
        </p:txBody>
      </p:sp>
      <p:sp>
        <p:nvSpPr>
          <p:cNvPr id="3" name="内容占位符 2"/>
          <p:cNvSpPr>
            <a:spLocks noGrp="1"/>
          </p:cNvSpPr>
          <p:nvPr>
            <p:ph idx="1"/>
          </p:nvPr>
        </p:nvSpPr>
        <p:spPr/>
        <p:txBody>
          <a:bodyPr/>
          <a:lstStyle/>
          <a:p>
            <a:pPr marL="0" indent="0">
              <a:buNone/>
            </a:pPr>
            <a:r>
              <a:rPr kumimoji="1" lang="zh-CN" altLang="en-US" dirty="0" smtClean="0"/>
              <a:t> </a:t>
            </a:r>
            <a:endParaRPr kumimoji="1" lang="en-US" altLang="zh-CN" dirty="0" smtClean="0"/>
          </a:p>
          <a:p>
            <a:pPr marL="0" indent="0">
              <a:buNone/>
            </a:pPr>
            <a:endParaRPr kumimoji="1" lang="en-US" altLang="zh-CN" sz="4000" dirty="0" smtClean="0"/>
          </a:p>
          <a:p>
            <a:pPr marL="457200" indent="-457200">
              <a:buFont typeface="+mj-lt"/>
              <a:buAutoNum type="arabicPeriod"/>
            </a:pPr>
            <a:r>
              <a:rPr kumimoji="1" lang="zh-CN" altLang="en-US" sz="4000" dirty="0" smtClean="0"/>
              <a:t>一万个问题，每个问题一个单位规模</a:t>
            </a:r>
          </a:p>
          <a:p>
            <a:pPr marL="457200" indent="-457200">
              <a:buFont typeface="+mj-lt"/>
              <a:buAutoNum type="arabicPeriod"/>
            </a:pPr>
            <a:r>
              <a:rPr kumimoji="1" lang="zh-CN" altLang="en-US" sz="4000" dirty="0" smtClean="0"/>
              <a:t>一个问题，一万个单位规模</a:t>
            </a:r>
            <a:endParaRPr kumimoji="1" lang="en-US" altLang="zh-CN" sz="4000" dirty="0" smtClean="0"/>
          </a:p>
        </p:txBody>
      </p:sp>
    </p:spTree>
    <p:extLst>
      <p:ext uri="{BB962C8B-B14F-4D97-AF65-F5344CB8AC3E}">
        <p14:creationId xmlns:p14="http://schemas.microsoft.com/office/powerpoint/2010/main" val="82095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smtClean="0"/>
              <a:t>ANN</a:t>
            </a:r>
            <a:r>
              <a:rPr kumimoji="1" lang="zh-CN" altLang="en-US" dirty="0" smtClean="0"/>
              <a:t>融合</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9845" y="2286000"/>
            <a:ext cx="6088448" cy="4022725"/>
          </a:xfrm>
        </p:spPr>
      </p:pic>
    </p:spTree>
    <p:extLst>
      <p:ext uri="{BB962C8B-B14F-4D97-AF65-F5344CB8AC3E}">
        <p14:creationId xmlns:p14="http://schemas.microsoft.com/office/powerpoint/2010/main" val="1375552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en-US" altLang="zh-CN" dirty="0" smtClean="0"/>
              <a:t>ANN</a:t>
            </a:r>
            <a:r>
              <a:rPr kumimoji="1" lang="zh-CN" altLang="en-US" dirty="0" smtClean="0"/>
              <a:t>融合的证明目标</a:t>
            </a:r>
            <a:endParaRPr kumimoji="1"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9819" y="2894012"/>
            <a:ext cx="7048500" cy="2806700"/>
          </a:xfrm>
        </p:spPr>
      </p:pic>
    </p:spTree>
    <p:extLst>
      <p:ext uri="{BB962C8B-B14F-4D97-AF65-F5344CB8AC3E}">
        <p14:creationId xmlns:p14="http://schemas.microsoft.com/office/powerpoint/2010/main" val="11512972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输出是什么？</a:t>
            </a:r>
            <a:endParaRPr kumimoji="1" lang="zh-CN" altLang="en-US" dirty="0"/>
          </a:p>
        </p:txBody>
      </p:sp>
      <p:sp>
        <p:nvSpPr>
          <p:cNvPr id="3" name="内容占位符 2"/>
          <p:cNvSpPr>
            <a:spLocks noGrp="1"/>
          </p:cNvSpPr>
          <p:nvPr>
            <p:ph idx="1"/>
          </p:nvPr>
        </p:nvSpPr>
        <p:spPr/>
        <p:txBody>
          <a:bodyPr/>
          <a:lstStyle/>
          <a:p>
            <a:endParaRPr kumimoji="1" lang="en-US" altLang="zh-CN" dirty="0" smtClean="0"/>
          </a:p>
          <a:p>
            <a:endParaRPr kumimoji="1" lang="en-US" altLang="zh-CN" dirty="0"/>
          </a:p>
          <a:p>
            <a:pPr marL="0" indent="0">
              <a:buNone/>
            </a:pPr>
            <a:endParaRPr kumimoji="1" lang="en-US" altLang="zh-CN" dirty="0"/>
          </a:p>
          <a:p>
            <a:pPr algn="ctr"/>
            <a:r>
              <a:rPr kumimoji="1" lang="zh-CN" altLang="en-US" sz="4000" dirty="0" smtClean="0"/>
              <a:t>一组向量</a:t>
            </a:r>
            <a:r>
              <a:rPr kumimoji="1" lang="en-US" altLang="zh-CN" sz="4000" dirty="0" smtClean="0"/>
              <a:t>[3.45, 5.63, 7.49, </a:t>
            </a:r>
            <a:r>
              <a:rPr kumimoji="1" lang="is-IS" altLang="zh-CN" sz="4000" dirty="0" smtClean="0"/>
              <a:t>…</a:t>
            </a:r>
            <a:r>
              <a:rPr kumimoji="1" lang="en-US" altLang="zh-CN" sz="4000" dirty="0" smtClean="0"/>
              <a:t>]</a:t>
            </a:r>
            <a:endParaRPr kumimoji="1" lang="zh-CN" altLang="en-US" sz="4000" dirty="0"/>
          </a:p>
        </p:txBody>
      </p:sp>
    </p:spTree>
    <p:extLst>
      <p:ext uri="{BB962C8B-B14F-4D97-AF65-F5344CB8AC3E}">
        <p14:creationId xmlns:p14="http://schemas.microsoft.com/office/powerpoint/2010/main" val="3477888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输出的确定</a:t>
            </a:r>
            <a:endParaRPr kumimoji="1" lang="zh-CN" altLang="en-US" dirty="0"/>
          </a:p>
        </p:txBody>
      </p:sp>
      <p:sp>
        <p:nvSpPr>
          <p:cNvPr id="3" name="内容占位符 2"/>
          <p:cNvSpPr>
            <a:spLocks noGrp="1"/>
          </p:cNvSpPr>
          <p:nvPr>
            <p:ph idx="1"/>
          </p:nvPr>
        </p:nvSpPr>
        <p:spPr/>
        <p:txBody>
          <a:bodyPr/>
          <a:lstStyle/>
          <a:p>
            <a:pPr algn="ctr"/>
            <a:endParaRPr kumimoji="1" lang="en-US" altLang="zh-CN" dirty="0" smtClean="0"/>
          </a:p>
          <a:p>
            <a:pPr algn="ctr"/>
            <a:endParaRPr kumimoji="1" lang="en-US" altLang="zh-CN" dirty="0"/>
          </a:p>
          <a:p>
            <a:pPr algn="ctr"/>
            <a:endParaRPr kumimoji="1" lang="en-US" altLang="zh-CN" dirty="0" smtClean="0"/>
          </a:p>
          <a:p>
            <a:pPr algn="ctr"/>
            <a:r>
              <a:rPr kumimoji="1" lang="zh-CN" altLang="en-US" sz="4000" dirty="0" smtClean="0"/>
              <a:t>经过大量样本统计后的均值</a:t>
            </a:r>
            <a:endParaRPr kumimoji="1" lang="zh-CN" altLang="en-US" sz="4000" dirty="0"/>
          </a:p>
        </p:txBody>
      </p:sp>
    </p:spTree>
    <p:extLst>
      <p:ext uri="{BB962C8B-B14F-4D97-AF65-F5344CB8AC3E}">
        <p14:creationId xmlns:p14="http://schemas.microsoft.com/office/powerpoint/2010/main" val="14800329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输出是学习概念类</a:t>
            </a:r>
            <a:endParaRPr kumimoji="1" lang="zh-CN" altLang="en-US" dirty="0"/>
          </a:p>
        </p:txBody>
      </p:sp>
      <p:sp>
        <p:nvSpPr>
          <p:cNvPr id="3" name="内容占位符 2"/>
          <p:cNvSpPr>
            <a:spLocks noGrp="1"/>
          </p:cNvSpPr>
          <p:nvPr>
            <p:ph idx="1"/>
          </p:nvPr>
        </p:nvSpPr>
        <p:spPr/>
        <p:txBody>
          <a:bodyPr/>
          <a:lstStyle/>
          <a:p>
            <a:pPr algn="ctr"/>
            <a:endParaRPr kumimoji="1" lang="en-US" altLang="zh-CN" dirty="0" smtClean="0"/>
          </a:p>
          <a:p>
            <a:pPr algn="ctr"/>
            <a:endParaRPr kumimoji="1" lang="en-US" altLang="zh-CN" dirty="0"/>
          </a:p>
          <a:p>
            <a:pPr algn="ctr"/>
            <a:r>
              <a:rPr kumimoji="1" lang="zh-CN" altLang="en-US" sz="4000" dirty="0" smtClean="0"/>
              <a:t>输出是学习到的概念类，它属于实例空间，所以必须考虑到输出向量覆盖用户量</a:t>
            </a:r>
            <a:endParaRPr kumimoji="1" lang="en-US" altLang="zh-CN" sz="4000" dirty="0" smtClean="0"/>
          </a:p>
        </p:txBody>
      </p:sp>
    </p:spTree>
    <p:extLst>
      <p:ext uri="{BB962C8B-B14F-4D97-AF65-F5344CB8AC3E}">
        <p14:creationId xmlns:p14="http://schemas.microsoft.com/office/powerpoint/2010/main" val="241909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输入如何量化</a:t>
            </a:r>
            <a:endParaRPr kumimoji="1" lang="zh-CN" altLang="en-US" dirty="0"/>
          </a:p>
        </p:txBody>
      </p:sp>
      <p:sp>
        <p:nvSpPr>
          <p:cNvPr id="3" name="内容占位符 2"/>
          <p:cNvSpPr>
            <a:spLocks noGrp="1"/>
          </p:cNvSpPr>
          <p:nvPr>
            <p:ph idx="1"/>
          </p:nvPr>
        </p:nvSpPr>
        <p:spPr/>
        <p:txBody>
          <a:bodyPr>
            <a:normAutofit/>
          </a:bodyPr>
          <a:lstStyle/>
          <a:p>
            <a:pPr>
              <a:buFont typeface="Wingdings" charset="2"/>
              <a:buChar char="u"/>
            </a:pPr>
            <a:r>
              <a:rPr kumimoji="1" lang="zh-CN" altLang="en-US" sz="4000" dirty="0" smtClean="0"/>
              <a:t>状态</a:t>
            </a:r>
          </a:p>
          <a:p>
            <a:pPr>
              <a:buFont typeface="Wingdings" charset="2"/>
              <a:buChar char="u"/>
            </a:pPr>
            <a:r>
              <a:rPr kumimoji="1" lang="zh-CN" altLang="en-US" sz="4000" dirty="0" smtClean="0"/>
              <a:t>动作</a:t>
            </a:r>
          </a:p>
          <a:p>
            <a:pPr>
              <a:buFont typeface="Wingdings" charset="2"/>
              <a:buChar char="u"/>
            </a:pPr>
            <a:r>
              <a:rPr kumimoji="1" lang="zh-CN" altLang="en-US" sz="4000" dirty="0" smtClean="0"/>
              <a:t>关系</a:t>
            </a:r>
          </a:p>
        </p:txBody>
      </p:sp>
    </p:spTree>
    <p:extLst>
      <p:ext uri="{BB962C8B-B14F-4D97-AF65-F5344CB8AC3E}">
        <p14:creationId xmlns:p14="http://schemas.microsoft.com/office/powerpoint/2010/main" val="1908518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不靠谱的事情</a:t>
            </a:r>
            <a:endParaRPr kumimoji="1" lang="zh-CN" altLang="en-US" dirty="0"/>
          </a:p>
        </p:txBody>
      </p:sp>
      <p:sp>
        <p:nvSpPr>
          <p:cNvPr id="3" name="内容占位符 2"/>
          <p:cNvSpPr>
            <a:spLocks noGrp="1"/>
          </p:cNvSpPr>
          <p:nvPr>
            <p:ph idx="1"/>
          </p:nvPr>
        </p:nvSpPr>
        <p:spPr/>
        <p:txBody>
          <a:bodyPr/>
          <a:lstStyle/>
          <a:p>
            <a:pPr marL="457200" indent="-457200">
              <a:buFont typeface="+mj-lt"/>
              <a:buAutoNum type="arabicPeriod"/>
            </a:pPr>
            <a:r>
              <a:rPr kumimoji="1" lang="zh-CN" altLang="en-US" sz="4000" dirty="0" smtClean="0"/>
              <a:t>正例的不确定性</a:t>
            </a:r>
            <a:endParaRPr kumimoji="1" lang="en-US" altLang="zh-CN" sz="4000" dirty="0" smtClean="0"/>
          </a:p>
          <a:p>
            <a:pPr marL="457200" indent="-457200">
              <a:buFont typeface="+mj-lt"/>
              <a:buAutoNum type="arabicPeriod"/>
            </a:pPr>
            <a:r>
              <a:rPr kumimoji="1" lang="zh-CN" altLang="en-US" sz="4000" dirty="0" smtClean="0"/>
              <a:t>训练目标的重合性</a:t>
            </a:r>
            <a:endParaRPr kumimoji="1" lang="en-US" altLang="zh-CN" sz="4000" dirty="0" smtClean="0"/>
          </a:p>
          <a:p>
            <a:pPr marL="457200" indent="-457200">
              <a:buFont typeface="+mj-lt"/>
              <a:buAutoNum type="arabicPeriod"/>
            </a:pPr>
            <a:endParaRPr kumimoji="1" lang="zh-CN" altLang="en-US" dirty="0"/>
          </a:p>
        </p:txBody>
      </p:sp>
    </p:spTree>
    <p:extLst>
      <p:ext uri="{BB962C8B-B14F-4D97-AF65-F5344CB8AC3E}">
        <p14:creationId xmlns:p14="http://schemas.microsoft.com/office/powerpoint/2010/main" val="2084368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一次网上购物流程</a:t>
            </a:r>
            <a:r>
              <a:rPr kumimoji="1" lang="en-US" altLang="zh-CN" dirty="0" smtClean="0"/>
              <a:t> – </a:t>
            </a:r>
            <a:r>
              <a:rPr kumimoji="1" lang="zh-CN" altLang="en-US" dirty="0" smtClean="0"/>
              <a:t>状态</a:t>
            </a:r>
            <a:endParaRPr kumimoji="1" lang="zh-CN" altLang="en-US" dirty="0"/>
          </a:p>
        </p:txBody>
      </p:sp>
      <p:sp>
        <p:nvSpPr>
          <p:cNvPr id="3" name="内容占位符 2"/>
          <p:cNvSpPr>
            <a:spLocks noGrp="1"/>
          </p:cNvSpPr>
          <p:nvPr>
            <p:ph idx="1"/>
          </p:nvPr>
        </p:nvSpPr>
        <p:spPr/>
        <p:txBody>
          <a:bodyPr/>
          <a:lstStyle/>
          <a:p>
            <a:pPr marL="457200" indent="-457200">
              <a:buFont typeface="+mj-lt"/>
              <a:buAutoNum type="arabicPeriod"/>
            </a:pPr>
            <a:r>
              <a:rPr kumimoji="1" lang="zh-CN" altLang="en-US" sz="3600" dirty="0" smtClean="0"/>
              <a:t>登录（状态</a:t>
            </a:r>
            <a:r>
              <a:rPr kumimoji="1" lang="en-US" altLang="zh-CN" sz="3600" dirty="0" smtClean="0"/>
              <a:t>1</a:t>
            </a:r>
            <a:r>
              <a:rPr kumimoji="1" lang="zh-CN" altLang="en-US" sz="3600" dirty="0" smtClean="0"/>
              <a:t>，起始状态）</a:t>
            </a:r>
            <a:endParaRPr kumimoji="1" lang="en-US" altLang="zh-CN" sz="3600" dirty="0" smtClean="0"/>
          </a:p>
          <a:p>
            <a:pPr marL="457200" indent="-457200">
              <a:buFont typeface="+mj-lt"/>
              <a:buAutoNum type="arabicPeriod"/>
            </a:pPr>
            <a:r>
              <a:rPr kumimoji="1" lang="zh-CN" altLang="en-US" sz="3600" dirty="0" smtClean="0"/>
              <a:t>浏览商品</a:t>
            </a:r>
            <a:r>
              <a:rPr kumimoji="1" lang="zh-CN" altLang="en-US" sz="3600" dirty="0"/>
              <a:t>（</a:t>
            </a:r>
            <a:r>
              <a:rPr kumimoji="1" lang="zh-CN" altLang="en-US" sz="3600" dirty="0" smtClean="0"/>
              <a:t>状态</a:t>
            </a:r>
            <a:r>
              <a:rPr kumimoji="1" lang="en-US" altLang="zh-CN" sz="3600" dirty="0" smtClean="0"/>
              <a:t>2</a:t>
            </a:r>
            <a:r>
              <a:rPr kumimoji="1" lang="zh-CN" altLang="en-US" sz="3600" dirty="0" smtClean="0"/>
              <a:t>）</a:t>
            </a:r>
          </a:p>
          <a:p>
            <a:pPr marL="457200" indent="-457200">
              <a:buFont typeface="+mj-lt"/>
              <a:buAutoNum type="arabicPeriod"/>
            </a:pPr>
            <a:r>
              <a:rPr kumimoji="1" lang="zh-CN" altLang="en-US" sz="3600" dirty="0" smtClean="0"/>
              <a:t>购买</a:t>
            </a:r>
            <a:r>
              <a:rPr kumimoji="1" lang="zh-CN" altLang="en-US" sz="3600" dirty="0"/>
              <a:t>（</a:t>
            </a:r>
            <a:r>
              <a:rPr kumimoji="1" lang="zh-CN" altLang="en-US" sz="3600" dirty="0" smtClean="0"/>
              <a:t>状态</a:t>
            </a:r>
            <a:r>
              <a:rPr kumimoji="1" lang="en-US" altLang="zh-CN" sz="3600" dirty="0"/>
              <a:t>3</a:t>
            </a:r>
            <a:r>
              <a:rPr kumimoji="1" lang="zh-CN" altLang="en-US" sz="3600" dirty="0" smtClean="0"/>
              <a:t>）</a:t>
            </a:r>
          </a:p>
          <a:p>
            <a:pPr marL="457200" indent="-457200">
              <a:buFont typeface="+mj-lt"/>
              <a:buAutoNum type="arabicPeriod"/>
            </a:pPr>
            <a:r>
              <a:rPr kumimoji="1" lang="zh-CN" altLang="en-US" sz="3600" dirty="0" smtClean="0"/>
              <a:t>付款</a:t>
            </a:r>
            <a:r>
              <a:rPr kumimoji="1" lang="zh-CN" altLang="en-US" sz="3600" dirty="0"/>
              <a:t>（</a:t>
            </a:r>
            <a:r>
              <a:rPr kumimoji="1" lang="zh-CN" altLang="en-US" sz="3600" dirty="0" smtClean="0"/>
              <a:t>状态</a:t>
            </a:r>
            <a:r>
              <a:rPr kumimoji="1" lang="en-US" altLang="zh-CN" sz="3600" dirty="0" smtClean="0"/>
              <a:t>4</a:t>
            </a:r>
            <a:r>
              <a:rPr kumimoji="1" lang="zh-CN" altLang="en-US" sz="3600" dirty="0" smtClean="0"/>
              <a:t>）</a:t>
            </a:r>
          </a:p>
          <a:p>
            <a:pPr marL="457200" indent="-457200">
              <a:buFont typeface="+mj-lt"/>
              <a:buAutoNum type="arabicPeriod"/>
            </a:pPr>
            <a:r>
              <a:rPr kumimoji="1" lang="zh-CN" altLang="en-US" sz="3600" dirty="0" smtClean="0"/>
              <a:t>退出</a:t>
            </a:r>
            <a:r>
              <a:rPr kumimoji="1" lang="zh-CN" altLang="en-US" sz="3600" dirty="0"/>
              <a:t>（</a:t>
            </a:r>
            <a:r>
              <a:rPr kumimoji="1" lang="zh-CN" altLang="en-US" sz="3600" dirty="0" smtClean="0"/>
              <a:t>状态</a:t>
            </a:r>
            <a:r>
              <a:rPr kumimoji="1" lang="en-US" altLang="zh-CN" sz="3600" dirty="0"/>
              <a:t>5</a:t>
            </a:r>
            <a:r>
              <a:rPr kumimoji="1" lang="zh-CN" altLang="en-US" sz="3600" dirty="0" smtClean="0"/>
              <a:t>，接受状态）</a:t>
            </a:r>
            <a:endParaRPr kumimoji="1" lang="en-US" altLang="zh-CN" sz="3600" dirty="0" smtClean="0"/>
          </a:p>
          <a:p>
            <a:endParaRPr kumimoji="1" lang="zh-CN" altLang="en-US" dirty="0"/>
          </a:p>
        </p:txBody>
      </p:sp>
    </p:spTree>
    <p:extLst>
      <p:ext uri="{BB962C8B-B14F-4D97-AF65-F5344CB8AC3E}">
        <p14:creationId xmlns:p14="http://schemas.microsoft.com/office/powerpoint/2010/main" val="1175526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一次网上购物流程</a:t>
            </a:r>
            <a:r>
              <a:rPr kumimoji="1" lang="en-US" altLang="zh-CN" dirty="0" smtClean="0"/>
              <a:t> – </a:t>
            </a:r>
            <a:r>
              <a:rPr kumimoji="1" lang="zh-CN" altLang="en-US" dirty="0" smtClean="0"/>
              <a:t>动作</a:t>
            </a:r>
            <a:endParaRPr kumimoji="1" lang="zh-CN" altLang="en-US" dirty="0"/>
          </a:p>
        </p:txBody>
      </p:sp>
      <p:sp>
        <p:nvSpPr>
          <p:cNvPr id="3" name="内容占位符 2"/>
          <p:cNvSpPr>
            <a:spLocks noGrp="1"/>
          </p:cNvSpPr>
          <p:nvPr>
            <p:ph idx="1"/>
          </p:nvPr>
        </p:nvSpPr>
        <p:spPr/>
        <p:txBody>
          <a:bodyPr>
            <a:normAutofit/>
          </a:bodyPr>
          <a:lstStyle/>
          <a:p>
            <a:pPr marL="457200" indent="-457200">
              <a:buFont typeface="+mj-lt"/>
              <a:buAutoNum type="arabicPeriod"/>
            </a:pPr>
            <a:r>
              <a:rPr kumimoji="1" lang="zh-CN" altLang="en-US" sz="2800" dirty="0" smtClean="0"/>
              <a:t>登录</a:t>
            </a:r>
            <a:r>
              <a:rPr kumimoji="1" lang="en-US" altLang="zh-CN" sz="2800" dirty="0" smtClean="0"/>
              <a:t>(s1)</a:t>
            </a:r>
            <a:r>
              <a:rPr kumimoji="1" lang="zh-CN" altLang="en-US" sz="2800" dirty="0" smtClean="0"/>
              <a:t> </a:t>
            </a:r>
            <a:r>
              <a:rPr kumimoji="1" lang="en-US" altLang="zh-CN" sz="2800" dirty="0" smtClean="0"/>
              <a:t>--- </a:t>
            </a:r>
            <a:r>
              <a:rPr kumimoji="1" lang="zh-CN" altLang="en-US" sz="2800" dirty="0" smtClean="0"/>
              <a:t>浏览商品</a:t>
            </a:r>
            <a:r>
              <a:rPr kumimoji="1" lang="en-US" altLang="zh-CN" sz="2800" dirty="0" smtClean="0"/>
              <a:t>(s2) --- </a:t>
            </a:r>
            <a:r>
              <a:rPr kumimoji="1" lang="zh-CN" altLang="en-US" sz="2800" dirty="0" smtClean="0"/>
              <a:t>购买</a:t>
            </a:r>
            <a:r>
              <a:rPr kumimoji="1" lang="en-US" altLang="zh-CN" sz="2800" dirty="0" smtClean="0"/>
              <a:t>(s3) --- </a:t>
            </a:r>
            <a:r>
              <a:rPr kumimoji="1" lang="zh-CN" altLang="en-US" sz="2800" dirty="0" smtClean="0"/>
              <a:t>付款</a:t>
            </a:r>
            <a:r>
              <a:rPr kumimoji="1" lang="en-US" altLang="zh-CN" sz="2800" dirty="0" smtClean="0"/>
              <a:t>(s4) --- </a:t>
            </a:r>
            <a:r>
              <a:rPr kumimoji="1" lang="zh-CN" altLang="en-US" sz="2800" dirty="0" smtClean="0"/>
              <a:t>退出</a:t>
            </a:r>
            <a:r>
              <a:rPr kumimoji="1" lang="en-US" altLang="zh-CN" sz="2800" dirty="0" smtClean="0"/>
              <a:t>(s5)</a:t>
            </a:r>
          </a:p>
          <a:p>
            <a:pPr marL="457200" indent="-457200">
              <a:buFont typeface="+mj-lt"/>
              <a:buAutoNum type="arabicPeriod"/>
            </a:pPr>
            <a:r>
              <a:rPr kumimoji="1" lang="zh-CN" altLang="en-US" sz="2800" dirty="0" smtClean="0"/>
              <a:t>登录</a:t>
            </a:r>
            <a:r>
              <a:rPr kumimoji="1" lang="en-US" altLang="zh-CN" sz="2800" dirty="0" smtClean="0"/>
              <a:t>(s1) --- </a:t>
            </a:r>
            <a:r>
              <a:rPr kumimoji="1" lang="zh-CN" altLang="en-US" sz="2800" dirty="0" smtClean="0"/>
              <a:t>浏览商品</a:t>
            </a:r>
            <a:r>
              <a:rPr kumimoji="1" lang="en-US" altLang="zh-CN" sz="2800" dirty="0" smtClean="0"/>
              <a:t>(s2) --- </a:t>
            </a:r>
            <a:r>
              <a:rPr kumimoji="1" lang="zh-CN" altLang="en-US" sz="2800" dirty="0" smtClean="0"/>
              <a:t>收藏</a:t>
            </a:r>
            <a:r>
              <a:rPr kumimoji="1" lang="en-US" altLang="zh-CN" sz="2800" dirty="0" smtClean="0"/>
              <a:t>(s6) --- </a:t>
            </a:r>
            <a:r>
              <a:rPr kumimoji="1" lang="zh-CN" altLang="en-US" sz="2800" dirty="0" smtClean="0"/>
              <a:t>退出</a:t>
            </a:r>
            <a:r>
              <a:rPr kumimoji="1" lang="en-US" altLang="zh-CN" sz="2800" dirty="0" smtClean="0"/>
              <a:t>(s5)</a:t>
            </a:r>
          </a:p>
          <a:p>
            <a:pPr marL="457200" indent="-457200">
              <a:buFont typeface="+mj-lt"/>
              <a:buAutoNum type="arabicPeriod"/>
            </a:pPr>
            <a:r>
              <a:rPr kumimoji="1" lang="zh-CN" altLang="en-US" sz="2800" dirty="0" smtClean="0"/>
              <a:t>登录</a:t>
            </a:r>
            <a:r>
              <a:rPr kumimoji="1" lang="en-US" altLang="zh-CN" sz="2800" dirty="0" smtClean="0"/>
              <a:t>(s1) --- </a:t>
            </a:r>
            <a:r>
              <a:rPr kumimoji="1" lang="zh-CN" altLang="en-US" sz="2800" dirty="0" smtClean="0"/>
              <a:t>收藏栏</a:t>
            </a:r>
            <a:r>
              <a:rPr kumimoji="1" lang="en-US" altLang="zh-CN" sz="2800" dirty="0" smtClean="0"/>
              <a:t>(s7) --- </a:t>
            </a:r>
            <a:r>
              <a:rPr kumimoji="1" lang="zh-CN" altLang="en-US" sz="2800" dirty="0" smtClean="0"/>
              <a:t>付款</a:t>
            </a:r>
            <a:r>
              <a:rPr kumimoji="1" lang="en-US" altLang="zh-CN" sz="2800" dirty="0" smtClean="0"/>
              <a:t>(s4) --- </a:t>
            </a:r>
            <a:r>
              <a:rPr kumimoji="1" lang="zh-CN" altLang="en-US" sz="2800" dirty="0" smtClean="0"/>
              <a:t>退出</a:t>
            </a:r>
            <a:r>
              <a:rPr kumimoji="1" lang="en-US" altLang="zh-CN" sz="2800" dirty="0" smtClean="0"/>
              <a:t>(s5)</a:t>
            </a:r>
            <a:endParaRPr kumimoji="1" lang="zh-CN" altLang="en-US" sz="2800" dirty="0"/>
          </a:p>
        </p:txBody>
      </p:sp>
    </p:spTree>
    <p:extLst>
      <p:ext uri="{BB962C8B-B14F-4D97-AF65-F5344CB8AC3E}">
        <p14:creationId xmlns:p14="http://schemas.microsoft.com/office/powerpoint/2010/main" val="343945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一次网上购物流程</a:t>
            </a:r>
            <a:r>
              <a:rPr kumimoji="1" lang="en-US" altLang="zh-CN" dirty="0" smtClean="0"/>
              <a:t> – </a:t>
            </a:r>
            <a:r>
              <a:rPr kumimoji="1" lang="zh-CN" altLang="en-US" dirty="0" smtClean="0"/>
              <a:t>关系</a:t>
            </a:r>
            <a:endParaRPr kumimoji="1" lang="zh-CN" altLang="en-US" dirty="0"/>
          </a:p>
        </p:txBody>
      </p:sp>
      <p:sp>
        <p:nvSpPr>
          <p:cNvPr id="3" name="内容占位符 2"/>
          <p:cNvSpPr>
            <a:spLocks noGrp="1"/>
          </p:cNvSpPr>
          <p:nvPr>
            <p:ph idx="1"/>
          </p:nvPr>
        </p:nvSpPr>
        <p:spPr/>
        <p:txBody>
          <a:bodyPr>
            <a:normAutofit/>
          </a:bodyPr>
          <a:lstStyle/>
          <a:p>
            <a:pPr marL="0" indent="0">
              <a:buNone/>
            </a:pPr>
            <a:endParaRPr kumimoji="1" lang="zh-CN" altLang="en-US" sz="2800" dirty="0" smtClean="0"/>
          </a:p>
          <a:p>
            <a:pPr marL="0" indent="0">
              <a:buNone/>
            </a:pPr>
            <a:endParaRPr kumimoji="1" lang="zh-CN" altLang="en-US" sz="2800" dirty="0" smtClean="0"/>
          </a:p>
          <a:p>
            <a:pPr marL="0" indent="0">
              <a:buNone/>
            </a:pPr>
            <a:r>
              <a:rPr kumimoji="1" lang="zh-CN" altLang="en-US" sz="2800" dirty="0" smtClean="0"/>
              <a:t>其中</a:t>
            </a:r>
            <a:r>
              <a:rPr kumimoji="1" lang="en-US" altLang="zh-CN" sz="2800" dirty="0" smtClean="0"/>
              <a:t>S1</a:t>
            </a:r>
            <a:r>
              <a:rPr kumimoji="1" lang="zh-CN" altLang="en-US" sz="2800" dirty="0" smtClean="0"/>
              <a:t>到</a:t>
            </a:r>
            <a:r>
              <a:rPr kumimoji="1" lang="en-US" altLang="zh-CN" sz="2800" dirty="0" smtClean="0"/>
              <a:t>S2</a:t>
            </a:r>
            <a:r>
              <a:rPr kumimoji="1" lang="zh-CN" altLang="en-US" sz="2800" dirty="0" smtClean="0"/>
              <a:t>之间的</a:t>
            </a:r>
            <a:r>
              <a:rPr kumimoji="1" lang="en-US" altLang="zh-CN" sz="2800" dirty="0" smtClean="0"/>
              <a:t> --- </a:t>
            </a:r>
            <a:r>
              <a:rPr kumimoji="1" lang="zh-CN" altLang="en-US" sz="2800" dirty="0" smtClean="0"/>
              <a:t>即为关系。其中可以采集的有</a:t>
            </a:r>
            <a:r>
              <a:rPr kumimoji="1" lang="en-US" altLang="zh-CN" sz="2800" dirty="0" smtClean="0"/>
              <a:t>S1</a:t>
            </a:r>
            <a:r>
              <a:rPr kumimoji="1" lang="zh-CN" altLang="en-US" sz="2800" dirty="0" smtClean="0"/>
              <a:t>到</a:t>
            </a:r>
            <a:r>
              <a:rPr kumimoji="1" lang="en-US" altLang="zh-CN" sz="2800" dirty="0" smtClean="0"/>
              <a:t>S2</a:t>
            </a:r>
            <a:r>
              <a:rPr kumimoji="1" lang="zh-CN" altLang="en-US" sz="2800" dirty="0" smtClean="0"/>
              <a:t>之间的触屏次数</a:t>
            </a:r>
            <a:r>
              <a:rPr kumimoji="1" lang="en-US" altLang="zh-CN" sz="2800" dirty="0" smtClean="0"/>
              <a:t>(P1)</a:t>
            </a:r>
            <a:r>
              <a:rPr kumimoji="1" lang="zh-CN" altLang="en-US" sz="2800" dirty="0" smtClean="0"/>
              <a:t>，时间间隔</a:t>
            </a:r>
            <a:r>
              <a:rPr kumimoji="1" lang="en-US" altLang="zh-CN" sz="2800" dirty="0" smtClean="0"/>
              <a:t>(P2)</a:t>
            </a:r>
            <a:r>
              <a:rPr kumimoji="1" lang="zh-CN" altLang="en-US" sz="2800" dirty="0" smtClean="0"/>
              <a:t>，是否暂时切换出程序</a:t>
            </a:r>
            <a:r>
              <a:rPr kumimoji="1" lang="en-US" altLang="zh-CN" sz="2800" dirty="0" smtClean="0"/>
              <a:t>(P3)</a:t>
            </a:r>
            <a:r>
              <a:rPr kumimoji="1" lang="zh-CN" altLang="en-US" sz="2800" dirty="0" smtClean="0"/>
              <a:t>，</a:t>
            </a:r>
            <a:r>
              <a:rPr kumimoji="1" lang="en-US" altLang="zh-CN" sz="2800" dirty="0" smtClean="0"/>
              <a:t>GPS</a:t>
            </a:r>
            <a:r>
              <a:rPr kumimoji="1" lang="zh-CN" altLang="en-US" sz="2800" dirty="0" smtClean="0"/>
              <a:t>的信息</a:t>
            </a:r>
            <a:r>
              <a:rPr kumimoji="1" lang="en-US" altLang="zh-CN" sz="2800" dirty="0" smtClean="0"/>
              <a:t>(P4)</a:t>
            </a:r>
            <a:r>
              <a:rPr kumimoji="1" lang="zh-CN" altLang="en-US" sz="2800" dirty="0" smtClean="0"/>
              <a:t>变化等等。。。这些可以称为</a:t>
            </a:r>
            <a:r>
              <a:rPr kumimoji="1" lang="zh-CN" altLang="en-US" sz="2800" b="1" dirty="0" smtClean="0"/>
              <a:t>关系属性</a:t>
            </a:r>
            <a:r>
              <a:rPr kumimoji="1" lang="zh-CN" altLang="en-US" sz="2800" dirty="0" smtClean="0"/>
              <a:t>。</a:t>
            </a:r>
            <a:endParaRPr kumimoji="1" lang="en-US" altLang="zh-CN" sz="2800" dirty="0" smtClean="0"/>
          </a:p>
          <a:p>
            <a:pPr marL="0" indent="0">
              <a:buNone/>
            </a:pPr>
            <a:endParaRPr kumimoji="1" lang="en-US" altLang="zh-CN" sz="2800" dirty="0"/>
          </a:p>
          <a:p>
            <a:pPr marL="0" indent="0">
              <a:buNone/>
            </a:pPr>
            <a:endParaRPr kumimoji="1" lang="en-US" altLang="zh-CN" sz="2800" dirty="0" smtClean="0"/>
          </a:p>
          <a:p>
            <a:pPr marL="0" indent="0">
              <a:buNone/>
            </a:pPr>
            <a:endParaRPr kumimoji="1" lang="en-US" altLang="zh-CN" sz="2800" dirty="0" smtClean="0"/>
          </a:p>
        </p:txBody>
      </p:sp>
    </p:spTree>
    <p:extLst>
      <p:ext uri="{BB962C8B-B14F-4D97-AF65-F5344CB8AC3E}">
        <p14:creationId xmlns:p14="http://schemas.microsoft.com/office/powerpoint/2010/main" val="1374600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1" lang="zh-CN" altLang="en-US" dirty="0" smtClean="0"/>
              <a:t>用户动作的量化</a:t>
            </a:r>
            <a:endParaRPr kumimoji="1" lang="zh-CN" altLang="en-US" dirty="0"/>
          </a:p>
        </p:txBody>
      </p:sp>
      <p:sp>
        <p:nvSpPr>
          <p:cNvPr id="3" name="内容占位符 2"/>
          <p:cNvSpPr>
            <a:spLocks noGrp="1"/>
          </p:cNvSpPr>
          <p:nvPr>
            <p:ph idx="1"/>
          </p:nvPr>
        </p:nvSpPr>
        <p:spPr/>
        <p:txBody>
          <a:bodyPr/>
          <a:lstStyle/>
          <a:p>
            <a:endParaRPr kumimoji="1" lang="en-US" altLang="zh-CN" dirty="0" smtClean="0"/>
          </a:p>
          <a:p>
            <a:endParaRPr kumimoji="1" lang="en-US" altLang="zh-CN" dirty="0"/>
          </a:p>
          <a:p>
            <a:pPr marL="0" indent="0">
              <a:buNone/>
            </a:pPr>
            <a:endParaRPr kumimoji="1" lang="en-US" altLang="zh-CN" sz="3000" dirty="0" smtClean="0"/>
          </a:p>
          <a:p>
            <a:pPr marL="0" indent="0" algn="ctr">
              <a:buNone/>
            </a:pPr>
            <a:r>
              <a:rPr kumimoji="1" lang="zh-CN" altLang="en-US" sz="3000" dirty="0" smtClean="0"/>
              <a:t>一组向量</a:t>
            </a:r>
            <a:r>
              <a:rPr kumimoji="1" lang="en-US" altLang="zh-CN" sz="3000" dirty="0" smtClean="0"/>
              <a:t>[5.12, 1.76, 2.34, 5.67, 7,83]</a:t>
            </a:r>
            <a:endParaRPr kumimoji="1" lang="zh-CN" altLang="en-US" sz="3000" dirty="0"/>
          </a:p>
        </p:txBody>
      </p:sp>
    </p:spTree>
    <p:extLst>
      <p:ext uri="{BB962C8B-B14F-4D97-AF65-F5344CB8AC3E}">
        <p14:creationId xmlns:p14="http://schemas.microsoft.com/office/powerpoint/2010/main" val="18211158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1365</TotalTime>
  <Words>944</Words>
  <Application>Microsoft Macintosh PowerPoint</Application>
  <PresentationFormat>宽屏</PresentationFormat>
  <Paragraphs>231</Paragraphs>
  <Slides>50</Slides>
  <Notes>33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50</vt:i4>
      </vt:variant>
    </vt:vector>
  </HeadingPairs>
  <TitlesOfParts>
    <vt:vector size="58" baseType="lpstr">
      <vt:lpstr>Calibri</vt:lpstr>
      <vt:lpstr>Tw Cen MT</vt:lpstr>
      <vt:lpstr>Tw Cen MT Condensed</vt:lpstr>
      <vt:lpstr>Wingdings</vt:lpstr>
      <vt:lpstr>Wingdings 3</vt:lpstr>
      <vt:lpstr>华文仿宋</vt:lpstr>
      <vt:lpstr>宋体</vt:lpstr>
      <vt:lpstr>积分</vt:lpstr>
      <vt:lpstr>用户行为分析中那些靠谱与不靠谱的事情</vt:lpstr>
      <vt:lpstr>用户行为分析三个阶段</vt:lpstr>
      <vt:lpstr>如何计算？</vt:lpstr>
      <vt:lpstr>神经网络</vt:lpstr>
      <vt:lpstr>输入如何量化</vt:lpstr>
      <vt:lpstr>一次网上购物流程 – 状态</vt:lpstr>
      <vt:lpstr>一次网上购物流程 – 动作</vt:lpstr>
      <vt:lpstr>一次网上购物流程 – 关系</vt:lpstr>
      <vt:lpstr>用户动作的量化</vt:lpstr>
      <vt:lpstr>可能近似正确(pAC理论)</vt:lpstr>
      <vt:lpstr>一致学习</vt:lpstr>
      <vt:lpstr>变型空间</vt:lpstr>
      <vt:lpstr>Epsilon详尽</vt:lpstr>
      <vt:lpstr>变型空间的Epsilon详尽化</vt:lpstr>
      <vt:lpstr>变型空间的Epsilon详尽化 证明</vt:lpstr>
      <vt:lpstr>变型空间的Epsilon详尽化 证明</vt:lpstr>
      <vt:lpstr>训练失败率</vt:lpstr>
      <vt:lpstr>训练样本数</vt:lpstr>
      <vt:lpstr>不一致假设</vt:lpstr>
      <vt:lpstr>Hoeffding边界</vt:lpstr>
      <vt:lpstr>基于Hoeffding边界的训练样本数</vt:lpstr>
      <vt:lpstr>当假设空间无限时</vt:lpstr>
      <vt:lpstr>关系中的属性确定了实例空间</vt:lpstr>
      <vt:lpstr>举例说明</vt:lpstr>
      <vt:lpstr>对动作的识别确定唯一性</vt:lpstr>
      <vt:lpstr>评估假设</vt:lpstr>
      <vt:lpstr>两个错误率</vt:lpstr>
      <vt:lpstr>误差的二项式分布</vt:lpstr>
      <vt:lpstr>贝努利实验近似标准差</vt:lpstr>
      <vt:lpstr>正态分布近似二项分布条件</vt:lpstr>
      <vt:lpstr>正态分布公式</vt:lpstr>
      <vt:lpstr>置信区间</vt:lpstr>
      <vt:lpstr>动作与动作之间的关系确定分类性 – 正常流程</vt:lpstr>
      <vt:lpstr>动作与动作之间的关系确定分类性 – 非正常流程</vt:lpstr>
      <vt:lpstr>动作与动作之间的关系确定分类性</vt:lpstr>
      <vt:lpstr>nlang语言的定义</vt:lpstr>
      <vt:lpstr>nlang语言的定义</vt:lpstr>
      <vt:lpstr>nlang语言的定义</vt:lpstr>
      <vt:lpstr>nlang语言的定义</vt:lpstr>
      <vt:lpstr>nlang语言的定义</vt:lpstr>
      <vt:lpstr>nlang语言的定义</vt:lpstr>
      <vt:lpstr>NLANG还可以做什么？</vt:lpstr>
      <vt:lpstr>MAPREDUCE模型</vt:lpstr>
      <vt:lpstr>问题规模</vt:lpstr>
      <vt:lpstr>ANN融合</vt:lpstr>
      <vt:lpstr>ANN融合的证明目标</vt:lpstr>
      <vt:lpstr>输出是什么？</vt:lpstr>
      <vt:lpstr>输出的确定</vt:lpstr>
      <vt:lpstr>输出是学习概念类</vt:lpstr>
      <vt:lpstr>不靠谱的事情</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用户行为分析中那些靠谱与不靠谱的事情</dc:title>
  <dc:creator>阎文斌</dc:creator>
  <cp:lastModifiedBy>阎文斌</cp:lastModifiedBy>
  <cp:revision>225</cp:revision>
  <dcterms:created xsi:type="dcterms:W3CDTF">2016-01-07T09:35:41Z</dcterms:created>
  <dcterms:modified xsi:type="dcterms:W3CDTF">2016-01-10T04:02:43Z</dcterms:modified>
</cp:coreProperties>
</file>