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8" r:id="rId4"/>
    <p:sldId id="269" r:id="rId5"/>
    <p:sldId id="261" r:id="rId6"/>
    <p:sldId id="260" r:id="rId7"/>
    <p:sldId id="263" r:id="rId8"/>
    <p:sldId id="264" r:id="rId9"/>
    <p:sldId id="266" r:id="rId10"/>
    <p:sldId id="272" r:id="rId11"/>
    <p:sldId id="265" r:id="rId12"/>
    <p:sldId id="270" r:id="rId13"/>
    <p:sldId id="267" r:id="rId14"/>
    <p:sldId id="271" r:id="rId15"/>
    <p:sldId id="258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73" r:id="rId24"/>
    <p:sldId id="286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660" autoAdjust="0"/>
    <p:restoredTop sz="87027" autoAdjust="0"/>
  </p:normalViewPr>
  <p:slideViewPr>
    <p:cSldViewPr snapToGrid="0">
      <p:cViewPr varScale="1">
        <p:scale>
          <a:sx n="100" d="100"/>
          <a:sy n="100" d="100"/>
        </p:scale>
        <p:origin x="-100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B0E10-3255-4C94-B8A4-591544A37B84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2B802-9645-4DCC-8367-2FB3F33C29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0757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EPC</a:t>
            </a:r>
            <a:r>
              <a:rPr lang="zh-CN" altLang="en-US" dirty="0" smtClean="0"/>
              <a:t>： </a:t>
            </a:r>
            <a:r>
              <a:rPr lang="en-US" dirty="0" smtClean="0"/>
              <a:t>Enclave Page Cache</a:t>
            </a:r>
          </a:p>
          <a:p>
            <a:r>
              <a:rPr lang="en-US" altLang="zh-CN" dirty="0" smtClean="0"/>
              <a:t>EPCM</a:t>
            </a:r>
            <a:r>
              <a:rPr lang="zh-CN" altLang="en-US" dirty="0" smtClean="0"/>
              <a:t>： </a:t>
            </a:r>
            <a:r>
              <a:rPr lang="en-US" dirty="0" smtClean="0"/>
              <a:t>Enclave Page Cache Manager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2B802-9645-4DCC-8367-2FB3F33C290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761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13EF-B8BE-4A5D-A46B-8D863BA9723B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2B5B-7140-443A-9C16-FF6824D888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947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13EF-B8BE-4A5D-A46B-8D863BA9723B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2B5B-7140-443A-9C16-FF6824D888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977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13EF-B8BE-4A5D-A46B-8D863BA9723B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2B5B-7140-443A-9C16-FF6824D888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70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13EF-B8BE-4A5D-A46B-8D863BA9723B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2B5B-7140-443A-9C16-FF6824D888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8473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13EF-B8BE-4A5D-A46B-8D863BA9723B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2B5B-7140-443A-9C16-FF6824D888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35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13EF-B8BE-4A5D-A46B-8D863BA9723B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2B5B-7140-443A-9C16-FF6824D888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111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13EF-B8BE-4A5D-A46B-8D863BA9723B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2B5B-7140-443A-9C16-FF6824D888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362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13EF-B8BE-4A5D-A46B-8D863BA9723B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2B5B-7140-443A-9C16-FF6824D888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619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13EF-B8BE-4A5D-A46B-8D863BA9723B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2B5B-7140-443A-9C16-FF6824D888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849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13EF-B8BE-4A5D-A46B-8D863BA9723B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2B5B-7140-443A-9C16-FF6824D888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599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13EF-B8BE-4A5D-A46B-8D863BA9723B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2B5B-7140-443A-9C16-FF6824D888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474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913EF-B8BE-4A5D-A46B-8D863BA9723B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B2B5B-7140-443A-9C16-FF6824D888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16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rm.com/products/processors/technologies/trustzone/index.ph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default/files/332680-002.pdf" TargetMode="External"/><Relationship Id="rId2" Type="http://schemas.openxmlformats.org/officeDocument/2006/relationships/hyperlink" Target="https://software.intel.com/en-us/isa-extensions/intel-sg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alanzxin@icloud.co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将重要的鸡蛋放在一个密封的篮子里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---- </a:t>
            </a:r>
            <a:r>
              <a:rPr lang="en-US" altLang="zh-CN" dirty="0" smtClean="0"/>
              <a:t>ARM TrustZone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Intel SGX </a:t>
            </a:r>
            <a:r>
              <a:rPr lang="zh-CN" altLang="en-US" dirty="0" smtClean="0"/>
              <a:t>可信执行环境的原理与应用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辛知， </a:t>
            </a:r>
            <a:r>
              <a:rPr lang="en-US" altLang="zh-CN" dirty="0" smtClean="0"/>
              <a:t>Intel </a:t>
            </a:r>
            <a:r>
              <a:rPr lang="zh-CN" altLang="en-US" dirty="0" smtClean="0"/>
              <a:t>高级软件工程师</a:t>
            </a:r>
            <a:endParaRPr lang="en-US" altLang="zh-CN" dirty="0" smtClean="0"/>
          </a:p>
          <a:p>
            <a:r>
              <a:rPr lang="en-US" dirty="0" smtClean="0"/>
              <a:t>(</a:t>
            </a:r>
            <a:r>
              <a:rPr lang="zh-CN" altLang="en-US" smtClean="0"/>
              <a:t>点融安全沙龙</a:t>
            </a:r>
            <a:r>
              <a:rPr lang="en-US" smtClean="0"/>
              <a:t>)2015.8.30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19097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</a:t>
            </a:r>
            <a:r>
              <a:rPr lang="en-US" dirty="0" err="1" smtClean="0"/>
              <a:t>Trustzone</a:t>
            </a:r>
            <a:r>
              <a:rPr lang="en-US" dirty="0" smtClean="0"/>
              <a:t> – </a:t>
            </a:r>
            <a:r>
              <a:rPr lang="zh-CN" altLang="en-US" dirty="0" smtClean="0"/>
              <a:t>链接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ARM TrustZone Home page</a:t>
            </a:r>
          </a:p>
          <a:p>
            <a:pPr lvl="1"/>
            <a:r>
              <a:rPr lang="en-US" dirty="0" smtClean="0">
                <a:hlinkClick r:id="rId2"/>
              </a:rPr>
              <a:t>http://www.arm.com/products/processors/technologies/trustzone/index.php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Global Platform TEE Spec</a:t>
            </a:r>
          </a:p>
          <a:p>
            <a:pPr lvl="1"/>
            <a:r>
              <a:rPr lang="en-US" dirty="0" smtClean="0"/>
              <a:t>http://www.globalplatform.org/specificationsdevice.asp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080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SGX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6492"/>
            <a:ext cx="7766785" cy="4351338"/>
          </a:xfrm>
        </p:spPr>
        <p:txBody>
          <a:bodyPr/>
          <a:lstStyle/>
          <a:p>
            <a:r>
              <a:rPr lang="en-US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月，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第六代</a:t>
            </a:r>
            <a:r>
              <a:rPr lang="zh-CN" altLang="en-US" dirty="0"/>
              <a:t>酷</a:t>
            </a:r>
            <a:r>
              <a:rPr lang="zh-CN" altLang="en-US" dirty="0" smtClean="0"/>
              <a:t>睿处理器</a:t>
            </a:r>
            <a:r>
              <a:rPr lang="en-US" altLang="zh-CN" dirty="0" err="1" smtClean="0"/>
              <a:t>Skylake</a:t>
            </a:r>
            <a:r>
              <a:rPr lang="zh-CN" altLang="en-US" dirty="0" smtClean="0"/>
              <a:t>发布。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SGX</a:t>
            </a:r>
            <a:r>
              <a:rPr lang="zh-CN" altLang="en-US" dirty="0" smtClean="0"/>
              <a:t>作为其重要的安全属性第一次正式发布。 </a:t>
            </a:r>
            <a:endParaRPr lang="en-US" dirty="0"/>
          </a:p>
        </p:txBody>
      </p:sp>
      <p:pic>
        <p:nvPicPr>
          <p:cNvPr id="2050" name="Picture 2" descr="http://tse1.mm.bing.net/th?id=OIP.M149316dbc22e0870ce8d9a19278dae42o0&amp;pid=15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46243" y="1443305"/>
            <a:ext cx="28289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87" y="3183071"/>
            <a:ext cx="7666280" cy="10781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62" y="4539197"/>
            <a:ext cx="111156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448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Intel SGX – </a:t>
            </a:r>
            <a:r>
              <a:rPr lang="zh-CN" altLang="en-US" dirty="0" smtClean="0"/>
              <a:t>软硬件栈</a:t>
            </a:r>
            <a:endParaRPr lang="en-US" dirty="0"/>
          </a:p>
        </p:txBody>
      </p:sp>
      <p:sp>
        <p:nvSpPr>
          <p:cNvPr id="26" name="TextBox 33"/>
          <p:cNvSpPr txBox="1">
            <a:spLocks noChangeArrowheads="1"/>
          </p:cNvSpPr>
          <p:nvPr/>
        </p:nvSpPr>
        <p:spPr bwMode="auto">
          <a:xfrm>
            <a:off x="351590" y="1849826"/>
            <a:ext cx="17235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zh-CN" altLang="en-US" dirty="0" smtClean="0"/>
              <a:t>应用程序环</a:t>
            </a:r>
            <a:r>
              <a:rPr lang="zh-CN" altLang="en-US" dirty="0"/>
              <a:t>境</a:t>
            </a:r>
            <a:endParaRPr lang="en-US" dirty="0">
              <a:latin typeface="+mn-lt"/>
            </a:endParaRPr>
          </a:p>
        </p:txBody>
      </p:sp>
      <p:sp>
        <p:nvSpPr>
          <p:cNvPr id="27" name="TextBox 34"/>
          <p:cNvSpPr txBox="1">
            <a:spLocks noChangeArrowheads="1"/>
          </p:cNvSpPr>
          <p:nvPr/>
        </p:nvSpPr>
        <p:spPr bwMode="auto">
          <a:xfrm>
            <a:off x="336362" y="3996923"/>
            <a:ext cx="12105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/>
              <a:t>操作系统</a:t>
            </a:r>
            <a:endParaRPr lang="en-US" sz="2000" dirty="0">
              <a:latin typeface="+mn-lt"/>
            </a:endParaRPr>
          </a:p>
          <a:p>
            <a:r>
              <a:rPr lang="zh-CN" altLang="en-US" sz="2000" dirty="0"/>
              <a:t>环境</a:t>
            </a:r>
            <a:endParaRPr lang="en-US" sz="2000" dirty="0">
              <a:latin typeface="+mn-lt"/>
            </a:endParaRPr>
          </a:p>
        </p:txBody>
      </p:sp>
      <p:sp>
        <p:nvSpPr>
          <p:cNvPr id="28" name="TextBox 35"/>
          <p:cNvSpPr txBox="1">
            <a:spLocks noChangeArrowheads="1"/>
          </p:cNvSpPr>
          <p:nvPr/>
        </p:nvSpPr>
        <p:spPr bwMode="auto">
          <a:xfrm>
            <a:off x="336362" y="5543009"/>
            <a:ext cx="1210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zh-CN" altLang="en-US" dirty="0" smtClean="0">
                <a:latin typeface="+mn-lt"/>
              </a:rPr>
              <a:t>硬件环境</a:t>
            </a:r>
            <a:endParaRPr lang="en-US" dirty="0">
              <a:latin typeface="+mn-l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210882" y="1696681"/>
            <a:ext cx="3935411" cy="4836928"/>
            <a:chOff x="2743200" y="954272"/>
            <a:chExt cx="3935411" cy="4836928"/>
          </a:xfrm>
        </p:grpSpPr>
        <p:cxnSp>
          <p:nvCxnSpPr>
            <p:cNvPr id="30" name="Straight Arrow Connector 46"/>
            <p:cNvCxnSpPr>
              <a:cxnSpLocks noChangeShapeType="1"/>
              <a:stCxn id="33" idx="2"/>
            </p:cNvCxnSpPr>
            <p:nvPr/>
          </p:nvCxnSpPr>
          <p:spPr bwMode="auto">
            <a:xfrm>
              <a:off x="5445123" y="2895600"/>
              <a:ext cx="0" cy="358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46"/>
            <p:cNvCxnSpPr>
              <a:cxnSpLocks noChangeShapeType="1"/>
              <a:stCxn id="35" idx="2"/>
            </p:cNvCxnSpPr>
            <p:nvPr/>
          </p:nvCxnSpPr>
          <p:spPr bwMode="auto">
            <a:xfrm>
              <a:off x="3914773" y="2895600"/>
              <a:ext cx="0" cy="358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ounded Rectangle 31"/>
            <p:cNvSpPr/>
            <p:nvPr/>
          </p:nvSpPr>
          <p:spPr bwMode="auto">
            <a:xfrm>
              <a:off x="4911723" y="954272"/>
              <a:ext cx="1066800" cy="798328"/>
            </a:xfrm>
            <a:prstGeom prst="roundRect">
              <a:avLst/>
            </a:prstGeom>
            <a:solidFill>
              <a:srgbClr val="FFC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Enclave</a:t>
              </a:r>
            </a:p>
          </p:txBody>
        </p:sp>
        <p:sp>
          <p:nvSpPr>
            <p:cNvPr id="33" name="Rounded Rectangle 32"/>
            <p:cNvSpPr/>
            <p:nvPr/>
          </p:nvSpPr>
          <p:spPr bwMode="auto">
            <a:xfrm>
              <a:off x="4911723" y="2097272"/>
              <a:ext cx="1066800" cy="798328"/>
            </a:xfrm>
            <a:prstGeom prst="roundRect">
              <a:avLst/>
            </a:prstGeom>
            <a:solidFill>
              <a:srgbClr val="00B0F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/>
            <a:p>
              <a:pPr algn="ctr">
                <a:defRPr/>
              </a:pPr>
              <a:r>
                <a:rPr lang="en-US" sz="1400" dirty="0">
                  <a:latin typeface="+mn-lt"/>
                </a:rPr>
                <a:t>Intel® SGX User</a:t>
              </a:r>
              <a:br>
                <a:rPr lang="en-US" sz="1400" dirty="0">
                  <a:latin typeface="+mn-lt"/>
                </a:rPr>
              </a:br>
              <a:r>
                <a:rPr lang="en-US" sz="1400" dirty="0">
                  <a:latin typeface="+mn-lt"/>
                </a:rPr>
                <a:t>Runtime</a:t>
              </a:r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3381373" y="954272"/>
              <a:ext cx="1066800" cy="798328"/>
            </a:xfrm>
            <a:prstGeom prst="roundRect">
              <a:avLst/>
            </a:prstGeom>
            <a:solidFill>
              <a:srgbClr val="FFC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Enclave</a:t>
              </a: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3381373" y="2097272"/>
              <a:ext cx="1066800" cy="798328"/>
            </a:xfrm>
            <a:prstGeom prst="roundRect">
              <a:avLst/>
            </a:prstGeom>
            <a:solidFill>
              <a:srgbClr val="00B0F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/>
            <a:p>
              <a:pPr algn="ctr">
                <a:defRPr/>
              </a:pPr>
              <a:r>
                <a:rPr lang="en-US" sz="1400" dirty="0" smtClean="0">
                  <a:latin typeface="+mn-lt"/>
                </a:rPr>
                <a:t>Intel® SGX User</a:t>
              </a:r>
              <a:r>
                <a:rPr lang="en-US" sz="1400" dirty="0">
                  <a:latin typeface="+mn-lt"/>
                </a:rPr>
                <a:t/>
              </a:r>
              <a:br>
                <a:rPr lang="en-US" sz="1400" dirty="0">
                  <a:latin typeface="+mn-lt"/>
                </a:rPr>
              </a:br>
              <a:r>
                <a:rPr lang="en-US" sz="1400" dirty="0" smtClean="0">
                  <a:latin typeface="+mn-lt"/>
                </a:rPr>
                <a:t>Runtime</a:t>
              </a:r>
              <a:endParaRPr lang="en-US" b="0" dirty="0">
                <a:latin typeface="+mn-lt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743200" y="3240272"/>
              <a:ext cx="3935411" cy="798328"/>
              <a:chOff x="3455988" y="1990725"/>
              <a:chExt cx="3935411" cy="798328"/>
            </a:xfrm>
          </p:grpSpPr>
          <p:sp>
            <p:nvSpPr>
              <p:cNvPr id="46" name="Rounded Rectangle 45"/>
              <p:cNvSpPr/>
              <p:nvPr/>
            </p:nvSpPr>
            <p:spPr bwMode="auto">
              <a:xfrm>
                <a:off x="3455988" y="1990725"/>
                <a:ext cx="3935411" cy="798328"/>
              </a:xfrm>
              <a:prstGeom prst="roundRect">
                <a:avLst/>
              </a:prstGeom>
              <a:solidFill>
                <a:srgbClr val="00B0F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/>
              <a:p>
                <a:pPr algn="ctr">
                  <a:defRPr/>
                </a:pPr>
                <a:r>
                  <a:rPr lang="en-US" sz="1800" dirty="0" smtClean="0">
                    <a:latin typeface="+mn-lt"/>
                  </a:rPr>
                  <a:t>Driver </a:t>
                </a:r>
              </a:p>
              <a:p>
                <a:pPr algn="ctr">
                  <a:defRPr/>
                </a:pPr>
                <a:r>
                  <a:rPr lang="en-US" sz="1800" dirty="0" smtClean="0">
                    <a:latin typeface="+mn-lt"/>
                  </a:rPr>
                  <a:t>Runtime</a:t>
                </a:r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 bwMode="auto">
              <a:xfrm>
                <a:off x="3608388" y="1990725"/>
                <a:ext cx="914400" cy="798328"/>
              </a:xfrm>
              <a:prstGeom prst="roundRect">
                <a:avLst/>
              </a:prstGeom>
              <a:solidFill>
                <a:srgbClr val="00B05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/>
              <a:p>
                <a:pPr algn="ctr">
                  <a:defRPr/>
                </a:pPr>
                <a:r>
                  <a:rPr lang="en-US" dirty="0" smtClean="0">
                    <a:latin typeface="+mn-lt"/>
                  </a:rPr>
                  <a:t>Page Tables</a:t>
                </a:r>
                <a:endParaRPr lang="en-US" sz="1700" b="0" dirty="0">
                  <a:latin typeface="+mn-lt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2743200" y="4457138"/>
              <a:ext cx="3935411" cy="1334062"/>
              <a:chOff x="1941620" y="4250624"/>
              <a:chExt cx="3935411" cy="1334062"/>
            </a:xfrm>
          </p:grpSpPr>
          <p:cxnSp>
            <p:nvCxnSpPr>
              <p:cNvPr id="41" name="Straight Arrow Connector 21"/>
              <p:cNvCxnSpPr>
                <a:cxnSpLocks noChangeShapeType="1"/>
              </p:cNvCxnSpPr>
              <p:nvPr/>
            </p:nvCxnSpPr>
            <p:spPr bwMode="auto">
              <a:xfrm rot="5400000">
                <a:off x="4226719" y="4687094"/>
                <a:ext cx="685800" cy="1588"/>
              </a:xfrm>
              <a:prstGeom prst="straightConnector1">
                <a:avLst/>
              </a:prstGeom>
              <a:noFill/>
              <a:ln w="15875" algn="ctr">
                <a:solidFill>
                  <a:srgbClr val="00CC98"/>
                </a:solidFill>
                <a:round/>
                <a:headEnd/>
                <a:tailEnd type="stealth" w="lg" len="lg"/>
              </a:ln>
            </p:spPr>
          </p:cxnSp>
          <p:sp>
            <p:nvSpPr>
              <p:cNvPr id="42" name="Rounded Rectangle 41"/>
              <p:cNvSpPr/>
              <p:nvPr/>
            </p:nvSpPr>
            <p:spPr bwMode="auto">
              <a:xfrm>
                <a:off x="1941620" y="4250624"/>
                <a:ext cx="3935411" cy="1334062"/>
              </a:xfrm>
              <a:prstGeom prst="roundRect">
                <a:avLst/>
              </a:prstGeom>
              <a:solidFill>
                <a:schemeClr val="bg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t" anchorCtr="1"/>
              <a:lstStyle/>
              <a:p>
                <a:pPr algn="ctr">
                  <a:defRPr/>
                </a:pPr>
                <a:r>
                  <a:rPr lang="en-US" dirty="0" smtClean="0">
                    <a:latin typeface="+mn-lt"/>
                  </a:rPr>
                  <a:t>Platform</a:t>
                </a:r>
                <a:endParaRPr lang="en-US" sz="2000" dirty="0">
                  <a:latin typeface="+mn-lt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2057400" y="4682438"/>
                <a:ext cx="3718627" cy="798328"/>
                <a:chOff x="2347911" y="3306061"/>
                <a:chExt cx="3718627" cy="798328"/>
              </a:xfrm>
            </p:grpSpPr>
            <p:sp>
              <p:nvSpPr>
                <p:cNvPr id="44" name="Rounded Rectangle 43"/>
                <p:cNvSpPr/>
                <p:nvPr/>
              </p:nvSpPr>
              <p:spPr bwMode="auto">
                <a:xfrm>
                  <a:off x="2347911" y="3306061"/>
                  <a:ext cx="2513013" cy="798328"/>
                </a:xfrm>
                <a:prstGeom prst="roundRect">
                  <a:avLst/>
                </a:prstGeom>
                <a:solidFill>
                  <a:srgbClr val="002060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 anchorCtr="1"/>
                <a:lstStyle/>
                <a:p>
                  <a:pPr algn="ctr">
                    <a:defRPr/>
                  </a:pPr>
                  <a:r>
                    <a:rPr lang="en-US" sz="1800" dirty="0" smtClean="0">
                      <a:solidFill>
                        <a:schemeClr val="bg1"/>
                      </a:solidFill>
                      <a:latin typeface="+mn-lt"/>
                    </a:rPr>
                    <a:t>EPC</a:t>
                  </a:r>
                  <a:endParaRPr lang="en-US" sz="1800" b="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 bwMode="auto">
                <a:xfrm>
                  <a:off x="4999738" y="3306061"/>
                  <a:ext cx="1066800" cy="798328"/>
                </a:xfrm>
                <a:prstGeom prst="roundRect">
                  <a:avLst/>
                </a:prstGeom>
                <a:solidFill>
                  <a:srgbClr val="C00000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 anchorCtr="1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latin typeface="+mn-lt"/>
                    </a:rPr>
                    <a:t>EPCM</a:t>
                  </a:r>
                  <a:endParaRPr lang="en-US" sz="1700" b="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</p:grpSp>
        </p:grpSp>
        <p:cxnSp>
          <p:nvCxnSpPr>
            <p:cNvPr id="38" name="Straight Arrow Connector 37"/>
            <p:cNvCxnSpPr>
              <a:stCxn id="33" idx="0"/>
              <a:endCxn id="32" idx="2"/>
            </p:cNvCxnSpPr>
            <p:nvPr/>
          </p:nvCxnSpPr>
          <p:spPr>
            <a:xfrm flipV="1">
              <a:off x="5445123" y="1752600"/>
              <a:ext cx="0" cy="3446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5" idx="0"/>
              <a:endCxn id="34" idx="2"/>
            </p:cNvCxnSpPr>
            <p:nvPr/>
          </p:nvCxnSpPr>
          <p:spPr>
            <a:xfrm flipV="1">
              <a:off x="3914773" y="1752600"/>
              <a:ext cx="0" cy="3446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46"/>
            <p:cNvCxnSpPr>
              <a:cxnSpLocks noChangeShapeType="1"/>
              <a:stCxn id="46" idx="2"/>
              <a:endCxn id="42" idx="0"/>
            </p:cNvCxnSpPr>
            <p:nvPr/>
          </p:nvCxnSpPr>
          <p:spPr bwMode="auto">
            <a:xfrm>
              <a:off x="4710906" y="4038600"/>
              <a:ext cx="0" cy="41853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22"/>
          <p:cNvSpPr>
            <a:spLocks noChangeArrowheads="1"/>
          </p:cNvSpPr>
          <p:nvPr/>
        </p:nvSpPr>
        <p:spPr bwMode="auto">
          <a:xfrm>
            <a:off x="9108150" y="1096962"/>
            <a:ext cx="224565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u="sng" dirty="0" smtClean="0">
                <a:latin typeface="+mn-lt"/>
              </a:rPr>
              <a:t>Non-</a:t>
            </a:r>
            <a:r>
              <a:rPr lang="en-US" u="sng" dirty="0" err="1" smtClean="0">
                <a:latin typeface="+mn-lt"/>
              </a:rPr>
              <a:t>Priv</a:t>
            </a:r>
            <a:r>
              <a:rPr lang="en-US" u="sng" dirty="0" smtClean="0">
                <a:latin typeface="+mn-lt"/>
              </a:rPr>
              <a:t> Instructions</a:t>
            </a:r>
            <a:endParaRPr lang="en-US" u="sng" dirty="0">
              <a:latin typeface="+mn-lt"/>
            </a:endParaRPr>
          </a:p>
          <a:p>
            <a:pPr algn="r"/>
            <a:r>
              <a:rPr lang="en-US" dirty="0" smtClean="0">
                <a:latin typeface="+mn-lt"/>
              </a:rPr>
              <a:t>EEXIT</a:t>
            </a:r>
            <a:endParaRPr lang="en-US" dirty="0">
              <a:latin typeface="+mn-lt"/>
            </a:endParaRPr>
          </a:p>
          <a:p>
            <a:pPr algn="r"/>
            <a:r>
              <a:rPr lang="en-US" dirty="0">
                <a:latin typeface="+mn-lt"/>
              </a:rPr>
              <a:t>EGETKEY</a:t>
            </a:r>
          </a:p>
          <a:p>
            <a:pPr algn="r"/>
            <a:r>
              <a:rPr lang="en-US" dirty="0" smtClean="0">
                <a:latin typeface="+mn-lt"/>
              </a:rPr>
              <a:t>EREPORT</a:t>
            </a:r>
            <a:endParaRPr lang="en-US" dirty="0">
              <a:latin typeface="+mn-lt"/>
            </a:endParaRPr>
          </a:p>
          <a:p>
            <a:pPr algn="r"/>
            <a:r>
              <a:rPr lang="en-US" dirty="0">
                <a:latin typeface="+mn-lt"/>
              </a:rPr>
              <a:t>EENTER</a:t>
            </a:r>
          </a:p>
          <a:p>
            <a:pPr algn="r"/>
            <a:r>
              <a:rPr lang="en-US" dirty="0" smtClean="0">
                <a:latin typeface="+mn-lt"/>
              </a:rPr>
              <a:t>ERESUME</a:t>
            </a:r>
            <a:endParaRPr lang="en-US" dirty="0"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9108150" y="2735071"/>
            <a:ext cx="2541686" cy="2135569"/>
            <a:chOff x="6976603" y="2131939"/>
            <a:chExt cx="2170112" cy="2072747"/>
          </a:xfrm>
        </p:grpSpPr>
        <p:sp>
          <p:nvSpPr>
            <p:cNvPr id="68" name="Rectangle 22"/>
            <p:cNvSpPr>
              <a:spLocks noChangeArrowheads="1"/>
            </p:cNvSpPr>
            <p:nvPr/>
          </p:nvSpPr>
          <p:spPr bwMode="auto">
            <a:xfrm>
              <a:off x="6976603" y="2131939"/>
              <a:ext cx="2170112" cy="1762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u="sng" dirty="0" smtClean="0">
                  <a:latin typeface="+mn-lt"/>
                </a:rPr>
                <a:t>Privileged Instructions</a:t>
              </a:r>
              <a:endParaRPr lang="en-US" u="sng" dirty="0">
                <a:latin typeface="+mn-lt"/>
              </a:endParaRPr>
            </a:p>
            <a:p>
              <a:r>
                <a:rPr lang="en-US" dirty="0">
                  <a:latin typeface="+mn-lt"/>
                </a:rPr>
                <a:t>ECREATE</a:t>
              </a:r>
            </a:p>
            <a:p>
              <a:r>
                <a:rPr lang="en-US" dirty="0" smtClean="0">
                  <a:latin typeface="+mn-lt"/>
                </a:rPr>
                <a:t>EADD</a:t>
              </a:r>
              <a:endParaRPr lang="en-US" dirty="0">
                <a:latin typeface="+mn-lt"/>
              </a:endParaRPr>
            </a:p>
            <a:p>
              <a:r>
                <a:rPr lang="en-US" dirty="0">
                  <a:latin typeface="+mn-lt"/>
                </a:rPr>
                <a:t>EEXTEND</a:t>
              </a:r>
            </a:p>
            <a:p>
              <a:r>
                <a:rPr lang="en-US" dirty="0" smtClean="0">
                  <a:latin typeface="+mn-lt"/>
                </a:rPr>
                <a:t>EINIT</a:t>
              </a:r>
            </a:p>
            <a:p>
              <a:r>
                <a:rPr lang="en-US" dirty="0" smtClean="0">
                  <a:latin typeface="+mn-lt"/>
                </a:rPr>
                <a:t>EBLOCK</a:t>
              </a:r>
            </a:p>
            <a:p>
              <a:r>
                <a:rPr lang="en-US" dirty="0">
                  <a:latin typeface="+mn-lt"/>
                </a:rPr>
                <a:t>EDBGRD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013085" y="2681201"/>
              <a:ext cx="1034066" cy="1523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ETRACK</a:t>
              </a:r>
            </a:p>
            <a:p>
              <a:r>
                <a:rPr lang="en-US" dirty="0">
                  <a:latin typeface="+mn-lt"/>
                </a:rPr>
                <a:t>EWB</a:t>
              </a:r>
            </a:p>
            <a:p>
              <a:r>
                <a:rPr lang="en-US" dirty="0" smtClean="0">
                  <a:latin typeface="+mn-lt"/>
                </a:rPr>
                <a:t>ELDB/U</a:t>
              </a:r>
              <a:endParaRPr lang="en-US" dirty="0">
                <a:latin typeface="+mn-lt"/>
              </a:endParaRPr>
            </a:p>
            <a:p>
              <a:r>
                <a:rPr lang="en-US" dirty="0">
                  <a:latin typeface="+mn-lt"/>
                </a:rPr>
                <a:t>EPA</a:t>
              </a:r>
            </a:p>
            <a:p>
              <a:r>
                <a:rPr lang="en-US" dirty="0" smtClean="0">
                  <a:latin typeface="+mn-lt"/>
                </a:rPr>
                <a:t>EREMOVE</a:t>
              </a:r>
            </a:p>
            <a:p>
              <a:r>
                <a:rPr lang="en-US" dirty="0">
                  <a:latin typeface="+mn-lt"/>
                </a:rPr>
                <a:t>EDBGWR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9401020" y="5130744"/>
            <a:ext cx="1842163" cy="254537"/>
            <a:chOff x="0" y="0"/>
            <a:chExt cx="1954212" cy="310540"/>
          </a:xfrm>
        </p:grpSpPr>
        <p:sp>
          <p:nvSpPr>
            <p:cNvPr id="66" name="Rounded Rectangle 65"/>
            <p:cNvSpPr/>
            <p:nvPr/>
          </p:nvSpPr>
          <p:spPr>
            <a:xfrm>
              <a:off x="0" y="0"/>
              <a:ext cx="1954212" cy="310538"/>
            </a:xfrm>
            <a:prstGeom prst="roundRect">
              <a:avLst>
                <a:gd name="adj" fmla="val 10000"/>
              </a:avLst>
            </a:pr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Rounded Rectangle 4"/>
            <p:cNvSpPr/>
            <p:nvPr/>
          </p:nvSpPr>
          <p:spPr>
            <a:xfrm>
              <a:off x="120705" y="1"/>
              <a:ext cx="1833506" cy="3105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HW Data Structure</a:t>
              </a:r>
              <a:endParaRPr lang="en-US" sz="1300" kern="12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401020" y="5410733"/>
            <a:ext cx="1842163" cy="254536"/>
            <a:chOff x="0" y="341592"/>
            <a:chExt cx="1954212" cy="310538"/>
          </a:xfrm>
        </p:grpSpPr>
        <p:sp>
          <p:nvSpPr>
            <p:cNvPr id="64" name="Rounded Rectangle 63"/>
            <p:cNvSpPr/>
            <p:nvPr/>
          </p:nvSpPr>
          <p:spPr>
            <a:xfrm>
              <a:off x="0" y="341592"/>
              <a:ext cx="1954212" cy="310538"/>
            </a:xfrm>
            <a:prstGeom prst="roundRect">
              <a:avLst>
                <a:gd name="adj" fmla="val 10000"/>
              </a:avLst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Rounded Rectangle 6"/>
            <p:cNvSpPr/>
            <p:nvPr/>
          </p:nvSpPr>
          <p:spPr>
            <a:xfrm>
              <a:off x="120705" y="341592"/>
              <a:ext cx="1833506" cy="3105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Hardware</a:t>
              </a:r>
              <a:endParaRPr lang="en-US" sz="1300" kern="12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401020" y="5690723"/>
            <a:ext cx="1842163" cy="254536"/>
            <a:chOff x="0" y="683185"/>
            <a:chExt cx="1954212" cy="310538"/>
          </a:xfrm>
        </p:grpSpPr>
        <p:sp>
          <p:nvSpPr>
            <p:cNvPr id="62" name="Rounded Rectangle 61"/>
            <p:cNvSpPr/>
            <p:nvPr/>
          </p:nvSpPr>
          <p:spPr>
            <a:xfrm>
              <a:off x="0" y="683185"/>
              <a:ext cx="1954212" cy="310538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ounded Rectangle 8"/>
            <p:cNvSpPr/>
            <p:nvPr/>
          </p:nvSpPr>
          <p:spPr>
            <a:xfrm>
              <a:off x="120705" y="683185"/>
              <a:ext cx="1833506" cy="3105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Runtime</a:t>
              </a:r>
              <a:endParaRPr lang="en-US" sz="1300" kern="12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401020" y="5970713"/>
            <a:ext cx="1842163" cy="254536"/>
            <a:chOff x="0" y="1024778"/>
            <a:chExt cx="1954212" cy="310538"/>
          </a:xfrm>
        </p:grpSpPr>
        <p:sp>
          <p:nvSpPr>
            <p:cNvPr id="60" name="Rounded Rectangle 59"/>
            <p:cNvSpPr/>
            <p:nvPr/>
          </p:nvSpPr>
          <p:spPr>
            <a:xfrm>
              <a:off x="0" y="1024778"/>
              <a:ext cx="1954212" cy="310538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Rounded Rectangle 10"/>
            <p:cNvSpPr/>
            <p:nvPr/>
          </p:nvSpPr>
          <p:spPr>
            <a:xfrm>
              <a:off x="120705" y="1024778"/>
              <a:ext cx="1833506" cy="3105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Application</a:t>
              </a:r>
              <a:endParaRPr lang="en-US" sz="1300" kern="12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9401020" y="6250703"/>
            <a:ext cx="1842163" cy="254536"/>
            <a:chOff x="0" y="1366371"/>
            <a:chExt cx="1954212" cy="310538"/>
          </a:xfrm>
        </p:grpSpPr>
        <p:sp>
          <p:nvSpPr>
            <p:cNvPr id="58" name="Rounded Rectangle 57"/>
            <p:cNvSpPr/>
            <p:nvPr/>
          </p:nvSpPr>
          <p:spPr>
            <a:xfrm>
              <a:off x="0" y="1366371"/>
              <a:ext cx="1954212" cy="310538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ounded Rectangle 12"/>
            <p:cNvSpPr/>
            <p:nvPr/>
          </p:nvSpPr>
          <p:spPr>
            <a:xfrm>
              <a:off x="120705" y="1366371"/>
              <a:ext cx="1833506" cy="3105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53340" rIns="53340" bIns="53340" numCol="1" spcCol="1270" anchor="ctr" anchorCtr="0">
              <a:noAutofit/>
            </a:bodyPr>
            <a:lstStyle/>
            <a:p>
              <a:pPr lvl="0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OS Data Structure</a:t>
              </a:r>
              <a:endParaRPr lang="en-US" sz="1300" kern="1200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012513" y="1849826"/>
            <a:ext cx="37460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EPC</a:t>
            </a:r>
            <a:r>
              <a:rPr lang="zh-CN" altLang="en-US" dirty="0"/>
              <a:t>： </a:t>
            </a:r>
            <a:r>
              <a:rPr lang="en-US" altLang="zh-CN" dirty="0"/>
              <a:t>Enclave Page Cache</a:t>
            </a:r>
          </a:p>
          <a:p>
            <a:r>
              <a:rPr lang="en-US" altLang="zh-CN" dirty="0"/>
              <a:t>EPCM</a:t>
            </a:r>
            <a:r>
              <a:rPr lang="zh-CN" altLang="en-US" dirty="0"/>
              <a:t>： </a:t>
            </a:r>
            <a:r>
              <a:rPr lang="en-US" altLang="zh-CN" dirty="0"/>
              <a:t>Enclave Page Cache Manager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6268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Intel SGX – </a:t>
            </a:r>
            <a:r>
              <a:rPr lang="zh-CN" altLang="en-US" dirty="0" smtClean="0"/>
              <a:t>如何防止软件攻击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5668298" y="2503539"/>
            <a:ext cx="1832789" cy="2288234"/>
          </a:xfrm>
          <a:prstGeom prst="roundRect">
            <a:avLst/>
          </a:prstGeom>
          <a:solidFill>
            <a:schemeClr val="accent4">
              <a:lumMod val="1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anchorCtr="1"/>
          <a:lstStyle/>
          <a:p>
            <a:pPr algn="ctr"/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420274" y="6008739"/>
            <a:ext cx="5410200" cy="762000"/>
          </a:xfrm>
          <a:prstGeom prst="roundRect">
            <a:avLst/>
          </a:prstGeom>
          <a:solidFill>
            <a:srgbClr val="C0E3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 anchorCtr="0"/>
          <a:lstStyle/>
          <a:p>
            <a:pPr algn="ctr">
              <a:lnSpc>
                <a:spcPct val="85000"/>
              </a:lnSpc>
              <a:defRPr/>
            </a:pPr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Privileged System Code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OS, VMM, BIOS, SMM, </a:t>
            </a:r>
            <a:r>
              <a:rPr 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…</a:t>
            </a:r>
            <a:endParaRPr lang="en-US" sz="2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420273" y="1665339"/>
            <a:ext cx="5410200" cy="4267200"/>
          </a:xfrm>
          <a:prstGeom prst="roundRect">
            <a:avLst/>
          </a:prstGeom>
          <a:solidFill>
            <a:schemeClr val="bg1">
              <a:lumMod val="40000"/>
              <a:lumOff val="60000"/>
            </a:schemeClr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677695" y="2386560"/>
            <a:ext cx="2285999" cy="329682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anchorCtr="1"/>
          <a:lstStyle/>
          <a:p>
            <a:pPr algn="ctr"/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668298" y="2503539"/>
            <a:ext cx="1832789" cy="22882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anchorCtr="1"/>
          <a:lstStyle/>
          <a:p>
            <a:pPr algn="ctr"/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2946945" y="1665339"/>
            <a:ext cx="16466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Untrusted Part</a:t>
            </a:r>
            <a:b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</a:br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of App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5812978" y="1665339"/>
            <a:ext cx="141224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Trusted Part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of App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439698" y="2579739"/>
            <a:ext cx="228600" cy="228600"/>
          </a:xfrm>
          <a:prstGeom prst="rect">
            <a:avLst/>
          </a:prstGeom>
          <a:solidFill>
            <a:srgbClr val="CA5AC2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439698" y="2808339"/>
            <a:ext cx="228600" cy="228600"/>
          </a:xfrm>
          <a:prstGeom prst="rect">
            <a:avLst/>
          </a:prstGeom>
          <a:solidFill>
            <a:srgbClr val="CA5AC2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439698" y="3036939"/>
            <a:ext cx="228600" cy="228600"/>
          </a:xfrm>
          <a:prstGeom prst="rect">
            <a:avLst/>
          </a:prstGeom>
          <a:solidFill>
            <a:srgbClr val="CA5AC2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439698" y="3265539"/>
            <a:ext cx="228600" cy="228600"/>
          </a:xfrm>
          <a:prstGeom prst="rect">
            <a:avLst/>
          </a:prstGeom>
          <a:solidFill>
            <a:srgbClr val="CA5AC2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439698" y="3494139"/>
            <a:ext cx="228600" cy="228600"/>
          </a:xfrm>
          <a:prstGeom prst="rect">
            <a:avLst/>
          </a:prstGeom>
          <a:solidFill>
            <a:srgbClr val="CA5AC2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Freeform 16"/>
          <p:cNvSpPr/>
          <p:nvPr/>
        </p:nvSpPr>
        <p:spPr bwMode="auto">
          <a:xfrm>
            <a:off x="3687098" y="4103739"/>
            <a:ext cx="133597" cy="1371600"/>
          </a:xfrm>
          <a:custGeom>
            <a:avLst/>
            <a:gdLst>
              <a:gd name="connsiteX0" fmla="*/ 93023 w 166254"/>
              <a:gd name="connsiteY0" fmla="*/ 0 h 748146"/>
              <a:gd name="connsiteX1" fmla="*/ 9896 w 166254"/>
              <a:gd name="connsiteY1" fmla="*/ 118754 h 748146"/>
              <a:gd name="connsiteX2" fmla="*/ 152400 w 166254"/>
              <a:gd name="connsiteY2" fmla="*/ 178130 h 748146"/>
              <a:gd name="connsiteX3" fmla="*/ 45522 w 166254"/>
              <a:gd name="connsiteY3" fmla="*/ 320634 h 748146"/>
              <a:gd name="connsiteX4" fmla="*/ 164275 w 166254"/>
              <a:gd name="connsiteY4" fmla="*/ 391886 h 748146"/>
              <a:gd name="connsiteX5" fmla="*/ 57397 w 166254"/>
              <a:gd name="connsiteY5" fmla="*/ 570016 h 748146"/>
              <a:gd name="connsiteX6" fmla="*/ 116774 w 166254"/>
              <a:gd name="connsiteY6" fmla="*/ 629393 h 748146"/>
              <a:gd name="connsiteX7" fmla="*/ 116774 w 166254"/>
              <a:gd name="connsiteY7" fmla="*/ 748146 h 748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6254" h="748146">
                <a:moveTo>
                  <a:pt x="93023" y="0"/>
                </a:moveTo>
                <a:cubicBezTo>
                  <a:pt x="46511" y="44533"/>
                  <a:pt x="0" y="89066"/>
                  <a:pt x="9896" y="118754"/>
                </a:cubicBezTo>
                <a:cubicBezTo>
                  <a:pt x="19792" y="148442"/>
                  <a:pt x="146462" y="144483"/>
                  <a:pt x="152400" y="178130"/>
                </a:cubicBezTo>
                <a:cubicBezTo>
                  <a:pt x="158338" y="211777"/>
                  <a:pt x="43543" y="285008"/>
                  <a:pt x="45522" y="320634"/>
                </a:cubicBezTo>
                <a:cubicBezTo>
                  <a:pt x="47501" y="356260"/>
                  <a:pt x="162296" y="350322"/>
                  <a:pt x="164275" y="391886"/>
                </a:cubicBezTo>
                <a:cubicBezTo>
                  <a:pt x="166254" y="433450"/>
                  <a:pt x="65314" y="530432"/>
                  <a:pt x="57397" y="570016"/>
                </a:cubicBezTo>
                <a:cubicBezTo>
                  <a:pt x="49480" y="609600"/>
                  <a:pt x="106878" y="599705"/>
                  <a:pt x="116774" y="629393"/>
                </a:cubicBezTo>
                <a:cubicBezTo>
                  <a:pt x="126670" y="659081"/>
                  <a:pt x="121722" y="703613"/>
                  <a:pt x="116774" y="748146"/>
                </a:cubicBezTo>
              </a:path>
            </a:pathLst>
          </a:cu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8" name="Freeform 17"/>
          <p:cNvSpPr/>
          <p:nvPr/>
        </p:nvSpPr>
        <p:spPr bwMode="auto">
          <a:xfrm>
            <a:off x="3648998" y="2488299"/>
            <a:ext cx="133597" cy="365760"/>
          </a:xfrm>
          <a:custGeom>
            <a:avLst/>
            <a:gdLst>
              <a:gd name="connsiteX0" fmla="*/ 93023 w 166254"/>
              <a:gd name="connsiteY0" fmla="*/ 0 h 748146"/>
              <a:gd name="connsiteX1" fmla="*/ 9896 w 166254"/>
              <a:gd name="connsiteY1" fmla="*/ 118754 h 748146"/>
              <a:gd name="connsiteX2" fmla="*/ 152400 w 166254"/>
              <a:gd name="connsiteY2" fmla="*/ 178130 h 748146"/>
              <a:gd name="connsiteX3" fmla="*/ 45522 w 166254"/>
              <a:gd name="connsiteY3" fmla="*/ 320634 h 748146"/>
              <a:gd name="connsiteX4" fmla="*/ 164275 w 166254"/>
              <a:gd name="connsiteY4" fmla="*/ 391886 h 748146"/>
              <a:gd name="connsiteX5" fmla="*/ 57397 w 166254"/>
              <a:gd name="connsiteY5" fmla="*/ 570016 h 748146"/>
              <a:gd name="connsiteX6" fmla="*/ 116774 w 166254"/>
              <a:gd name="connsiteY6" fmla="*/ 629393 h 748146"/>
              <a:gd name="connsiteX7" fmla="*/ 116774 w 166254"/>
              <a:gd name="connsiteY7" fmla="*/ 748146 h 748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6254" h="748146">
                <a:moveTo>
                  <a:pt x="93023" y="0"/>
                </a:moveTo>
                <a:cubicBezTo>
                  <a:pt x="46511" y="44533"/>
                  <a:pt x="0" y="89066"/>
                  <a:pt x="9896" y="118754"/>
                </a:cubicBezTo>
                <a:cubicBezTo>
                  <a:pt x="19792" y="148442"/>
                  <a:pt x="146462" y="144483"/>
                  <a:pt x="152400" y="178130"/>
                </a:cubicBezTo>
                <a:cubicBezTo>
                  <a:pt x="158338" y="211777"/>
                  <a:pt x="43543" y="285008"/>
                  <a:pt x="45522" y="320634"/>
                </a:cubicBezTo>
                <a:cubicBezTo>
                  <a:pt x="47501" y="356260"/>
                  <a:pt x="162296" y="350322"/>
                  <a:pt x="164275" y="391886"/>
                </a:cubicBezTo>
                <a:cubicBezTo>
                  <a:pt x="166254" y="433450"/>
                  <a:pt x="65314" y="530432"/>
                  <a:pt x="57397" y="570016"/>
                </a:cubicBezTo>
                <a:cubicBezTo>
                  <a:pt x="49480" y="609600"/>
                  <a:pt x="106878" y="599705"/>
                  <a:pt x="116774" y="629393"/>
                </a:cubicBezTo>
                <a:cubicBezTo>
                  <a:pt x="126670" y="659081"/>
                  <a:pt x="121722" y="703613"/>
                  <a:pt x="116774" y="748146"/>
                </a:cubicBezTo>
              </a:path>
            </a:pathLst>
          </a:cu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3648998" y="3189339"/>
            <a:ext cx="133597" cy="640080"/>
          </a:xfrm>
          <a:custGeom>
            <a:avLst/>
            <a:gdLst>
              <a:gd name="connsiteX0" fmla="*/ 93023 w 166254"/>
              <a:gd name="connsiteY0" fmla="*/ 0 h 748146"/>
              <a:gd name="connsiteX1" fmla="*/ 9896 w 166254"/>
              <a:gd name="connsiteY1" fmla="*/ 118754 h 748146"/>
              <a:gd name="connsiteX2" fmla="*/ 152400 w 166254"/>
              <a:gd name="connsiteY2" fmla="*/ 178130 h 748146"/>
              <a:gd name="connsiteX3" fmla="*/ 45522 w 166254"/>
              <a:gd name="connsiteY3" fmla="*/ 320634 h 748146"/>
              <a:gd name="connsiteX4" fmla="*/ 164275 w 166254"/>
              <a:gd name="connsiteY4" fmla="*/ 391886 h 748146"/>
              <a:gd name="connsiteX5" fmla="*/ 57397 w 166254"/>
              <a:gd name="connsiteY5" fmla="*/ 570016 h 748146"/>
              <a:gd name="connsiteX6" fmla="*/ 116774 w 166254"/>
              <a:gd name="connsiteY6" fmla="*/ 629393 h 748146"/>
              <a:gd name="connsiteX7" fmla="*/ 116774 w 166254"/>
              <a:gd name="connsiteY7" fmla="*/ 748146 h 748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6254" h="748146">
                <a:moveTo>
                  <a:pt x="93023" y="0"/>
                </a:moveTo>
                <a:cubicBezTo>
                  <a:pt x="46511" y="44533"/>
                  <a:pt x="0" y="89066"/>
                  <a:pt x="9896" y="118754"/>
                </a:cubicBezTo>
                <a:cubicBezTo>
                  <a:pt x="19792" y="148442"/>
                  <a:pt x="146462" y="144483"/>
                  <a:pt x="152400" y="178130"/>
                </a:cubicBezTo>
                <a:cubicBezTo>
                  <a:pt x="158338" y="211777"/>
                  <a:pt x="43543" y="285008"/>
                  <a:pt x="45522" y="320634"/>
                </a:cubicBezTo>
                <a:cubicBezTo>
                  <a:pt x="47501" y="356260"/>
                  <a:pt x="162296" y="350322"/>
                  <a:pt x="164275" y="391886"/>
                </a:cubicBezTo>
                <a:cubicBezTo>
                  <a:pt x="166254" y="433450"/>
                  <a:pt x="65314" y="530432"/>
                  <a:pt x="57397" y="570016"/>
                </a:cubicBezTo>
                <a:cubicBezTo>
                  <a:pt x="49480" y="609600"/>
                  <a:pt x="106878" y="599705"/>
                  <a:pt x="116774" y="629393"/>
                </a:cubicBezTo>
                <a:cubicBezTo>
                  <a:pt x="126670" y="659081"/>
                  <a:pt x="121722" y="703613"/>
                  <a:pt x="116774" y="748146"/>
                </a:cubicBezTo>
              </a:path>
            </a:pathLst>
          </a:cu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6506498" y="3113139"/>
            <a:ext cx="152400" cy="533400"/>
          </a:xfrm>
          <a:custGeom>
            <a:avLst/>
            <a:gdLst>
              <a:gd name="connsiteX0" fmla="*/ 93023 w 166254"/>
              <a:gd name="connsiteY0" fmla="*/ 0 h 748146"/>
              <a:gd name="connsiteX1" fmla="*/ 9896 w 166254"/>
              <a:gd name="connsiteY1" fmla="*/ 118754 h 748146"/>
              <a:gd name="connsiteX2" fmla="*/ 152400 w 166254"/>
              <a:gd name="connsiteY2" fmla="*/ 178130 h 748146"/>
              <a:gd name="connsiteX3" fmla="*/ 45522 w 166254"/>
              <a:gd name="connsiteY3" fmla="*/ 320634 h 748146"/>
              <a:gd name="connsiteX4" fmla="*/ 164275 w 166254"/>
              <a:gd name="connsiteY4" fmla="*/ 391886 h 748146"/>
              <a:gd name="connsiteX5" fmla="*/ 57397 w 166254"/>
              <a:gd name="connsiteY5" fmla="*/ 570016 h 748146"/>
              <a:gd name="connsiteX6" fmla="*/ 116774 w 166254"/>
              <a:gd name="connsiteY6" fmla="*/ 629393 h 748146"/>
              <a:gd name="connsiteX7" fmla="*/ 116774 w 166254"/>
              <a:gd name="connsiteY7" fmla="*/ 748146 h 748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6254" h="748146">
                <a:moveTo>
                  <a:pt x="93023" y="0"/>
                </a:moveTo>
                <a:cubicBezTo>
                  <a:pt x="46511" y="44533"/>
                  <a:pt x="0" y="89066"/>
                  <a:pt x="9896" y="118754"/>
                </a:cubicBezTo>
                <a:cubicBezTo>
                  <a:pt x="19792" y="148442"/>
                  <a:pt x="146462" y="144483"/>
                  <a:pt x="152400" y="178130"/>
                </a:cubicBezTo>
                <a:cubicBezTo>
                  <a:pt x="158338" y="211777"/>
                  <a:pt x="43543" y="285008"/>
                  <a:pt x="45522" y="320634"/>
                </a:cubicBezTo>
                <a:cubicBezTo>
                  <a:pt x="47501" y="356260"/>
                  <a:pt x="162296" y="350322"/>
                  <a:pt x="164275" y="391886"/>
                </a:cubicBezTo>
                <a:cubicBezTo>
                  <a:pt x="166254" y="433450"/>
                  <a:pt x="65314" y="530432"/>
                  <a:pt x="57397" y="570016"/>
                </a:cubicBezTo>
                <a:cubicBezTo>
                  <a:pt x="49480" y="609600"/>
                  <a:pt x="106878" y="599705"/>
                  <a:pt x="116774" y="629393"/>
                </a:cubicBezTo>
                <a:cubicBezTo>
                  <a:pt x="126670" y="659081"/>
                  <a:pt x="121722" y="703613"/>
                  <a:pt x="116774" y="748146"/>
                </a:cubicBezTo>
              </a:path>
            </a:pathLst>
          </a:cu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2885119" y="2808339"/>
            <a:ext cx="17815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Neo Sans Intel" pitchFamily="34" charset="0"/>
              </a:rPr>
              <a:t>Create Enclave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2739648" y="3722739"/>
            <a:ext cx="20285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latin typeface="Neo Sans Intel" pitchFamily="34" charset="0"/>
              </a:rPr>
              <a:t>CallTrusted</a:t>
            </a:r>
            <a:r>
              <a:rPr lang="en-US" sz="2000" dirty="0" smtClean="0">
                <a:latin typeface="Neo Sans Intel" pitchFamily="34" charset="0"/>
              </a:rPr>
              <a:t> </a:t>
            </a:r>
            <a:r>
              <a:rPr lang="en-US" sz="2000" dirty="0" err="1" smtClean="0">
                <a:latin typeface="Neo Sans Intel" pitchFamily="34" charset="0"/>
              </a:rPr>
              <a:t>Func</a:t>
            </a:r>
            <a:r>
              <a:rPr lang="en-US" sz="2000" dirty="0" smtClean="0">
                <a:latin typeface="Neo Sans Intel" pitchFamily="34" charset="0"/>
              </a:rPr>
              <a:t>.</a:t>
            </a:r>
          </a:p>
        </p:txBody>
      </p:sp>
      <p:cxnSp>
        <p:nvCxnSpPr>
          <p:cNvPr id="23" name="Straight Arrow Connector 22"/>
          <p:cNvCxnSpPr>
            <a:stCxn id="22" idx="3"/>
            <a:endCxn id="13" idx="1"/>
          </p:cNvCxnSpPr>
          <p:nvPr/>
        </p:nvCxnSpPr>
        <p:spPr bwMode="auto">
          <a:xfrm flipV="1">
            <a:off x="4768217" y="2922639"/>
            <a:ext cx="671481" cy="100015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3" idx="3"/>
            <a:endCxn id="25" idx="1"/>
          </p:cNvCxnSpPr>
          <p:nvPr/>
        </p:nvCxnSpPr>
        <p:spPr bwMode="auto">
          <a:xfrm>
            <a:off x="5668298" y="2922639"/>
            <a:ext cx="381000" cy="955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 bwMode="auto">
          <a:xfrm>
            <a:off x="6049298" y="2732139"/>
            <a:ext cx="10602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Neo Sans Intel" pitchFamily="34" charset="0"/>
              </a:rPr>
              <a:t>Execute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6044682" y="3551229"/>
            <a:ext cx="9335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Neo Sans Intel" pitchFamily="34" charset="0"/>
              </a:rPr>
              <a:t>Return</a:t>
            </a:r>
          </a:p>
        </p:txBody>
      </p:sp>
      <p:cxnSp>
        <p:nvCxnSpPr>
          <p:cNvPr id="27" name="Straight Arrow Connector 26"/>
          <p:cNvCxnSpPr>
            <a:stCxn id="26" idx="1"/>
          </p:cNvCxnSpPr>
          <p:nvPr/>
        </p:nvCxnSpPr>
        <p:spPr bwMode="auto">
          <a:xfrm flipH="1">
            <a:off x="4906298" y="3751284"/>
            <a:ext cx="1138384" cy="200054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 bwMode="auto">
          <a:xfrm>
            <a:off x="2925098" y="4332339"/>
            <a:ext cx="7135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Neo Sans Intel" pitchFamily="34" charset="0"/>
              </a:rPr>
              <a:t>(etc.)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722085" y="1518514"/>
            <a:ext cx="16196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Neo Sans Intel" pitchFamily="34" charset="0"/>
              </a:rPr>
              <a:t>Application</a:t>
            </a:r>
            <a:endParaRPr lang="en-US" sz="2400" b="1" dirty="0">
              <a:latin typeface="Neo Sans Inte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5058698" y="2198739"/>
            <a:ext cx="9355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Neo Sans Intel" pitchFamily="34" charset="0"/>
              </a:rPr>
              <a:t>Call Gate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8594352" y="1589139"/>
            <a:ext cx="3124200" cy="426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rtlCol="0">
            <a:noAutofit/>
          </a:bodyPr>
          <a:lstStyle/>
          <a:p>
            <a:pPr marL="285750" indent="-285750">
              <a:buFont typeface="+mj-lt"/>
              <a:buAutoNum type="arabicPeriod"/>
            </a:pPr>
            <a:r>
              <a:rPr lang="en-US" sz="2400" dirty="0" smtClean="0">
                <a:latin typeface="Neo Sans Intel" pitchFamily="34" charset="0"/>
              </a:rPr>
              <a:t>App </a:t>
            </a:r>
            <a:r>
              <a:rPr lang="zh-CN" altLang="en-US" sz="2400" dirty="0" smtClean="0">
                <a:latin typeface="Neo Sans Intel" pitchFamily="34" charset="0"/>
              </a:rPr>
              <a:t>被分为可信与不可信两个部分。</a:t>
            </a:r>
            <a:endParaRPr lang="en-US" sz="2400" dirty="0" smtClean="0">
              <a:latin typeface="Neo Sans Intel" pitchFamily="34" charset="0"/>
            </a:endParaRPr>
          </a:p>
          <a:p>
            <a:pPr marL="285750" indent="-285750">
              <a:buFont typeface="+mj-lt"/>
              <a:buAutoNum type="arabicPeriod"/>
            </a:pPr>
            <a:r>
              <a:rPr lang="en-US" sz="2400" dirty="0" smtClean="0">
                <a:latin typeface="Neo Sans Intel" pitchFamily="34" charset="0"/>
              </a:rPr>
              <a:t>App </a:t>
            </a:r>
            <a:r>
              <a:rPr lang="zh-CN" altLang="en-US" sz="2400" dirty="0">
                <a:latin typeface="Neo Sans Intel" pitchFamily="34" charset="0"/>
              </a:rPr>
              <a:t>创</a:t>
            </a:r>
            <a:r>
              <a:rPr lang="zh-CN" altLang="en-US" sz="2400" dirty="0" smtClean="0">
                <a:latin typeface="Neo Sans Intel" pitchFamily="34" charset="0"/>
              </a:rPr>
              <a:t>建在可信的内存上创建</a:t>
            </a:r>
            <a:r>
              <a:rPr lang="en-US" altLang="zh-CN" sz="2400" dirty="0" smtClean="0">
                <a:latin typeface="Neo Sans Intel" pitchFamily="34" charset="0"/>
              </a:rPr>
              <a:t>Enclave</a:t>
            </a:r>
            <a:r>
              <a:rPr lang="zh-CN" altLang="en-US" sz="2400" dirty="0" smtClean="0">
                <a:latin typeface="Neo Sans Intel" pitchFamily="34" charset="0"/>
              </a:rPr>
              <a:t>。</a:t>
            </a:r>
            <a:endParaRPr lang="en-US" altLang="zh-CN" sz="2400" dirty="0" smtClean="0">
              <a:latin typeface="Neo Sans Intel" pitchFamily="34" charset="0"/>
            </a:endParaRPr>
          </a:p>
          <a:p>
            <a:pPr marL="285750" indent="-285750">
              <a:buFont typeface="+mj-lt"/>
              <a:buAutoNum type="arabicPeriod"/>
            </a:pPr>
            <a:r>
              <a:rPr lang="zh-CN" altLang="en-US" sz="2400" dirty="0">
                <a:latin typeface="Neo Sans Intel" pitchFamily="34" charset="0"/>
              </a:rPr>
              <a:t>可</a:t>
            </a:r>
            <a:r>
              <a:rPr lang="zh-CN" altLang="en-US" sz="2400" dirty="0" smtClean="0">
                <a:latin typeface="Neo Sans Intel" pitchFamily="34" charset="0"/>
              </a:rPr>
              <a:t>信内存中的代码与内存都受到保护。</a:t>
            </a:r>
            <a:endParaRPr lang="en-US" sz="2400" dirty="0" smtClean="0">
              <a:latin typeface="Neo Sans Intel" pitchFamily="34" charset="0"/>
            </a:endParaRPr>
          </a:p>
          <a:p>
            <a:pPr marL="285750" indent="-285750">
              <a:buFont typeface="+mj-lt"/>
              <a:buAutoNum type="arabicPeriod"/>
            </a:pPr>
            <a:r>
              <a:rPr lang="zh-CN" altLang="en-US" sz="2400" dirty="0" smtClean="0">
                <a:latin typeface="Neo Sans Intel" pitchFamily="34" charset="0"/>
              </a:rPr>
              <a:t>任何试图从</a:t>
            </a:r>
            <a:r>
              <a:rPr lang="en-US" altLang="zh-CN" sz="2400" dirty="0" smtClean="0">
                <a:latin typeface="Neo Sans Intel" pitchFamily="34" charset="0"/>
              </a:rPr>
              <a:t>Enclave</a:t>
            </a:r>
            <a:r>
              <a:rPr lang="zh-CN" altLang="en-US" sz="2400" dirty="0" smtClean="0">
                <a:latin typeface="Neo Sans Intel" pitchFamily="34" charset="0"/>
              </a:rPr>
              <a:t>之外访问可信内存的尝试都会被拒绝</a:t>
            </a:r>
            <a:r>
              <a:rPr lang="zh-CN" altLang="en-US" sz="2000" dirty="0" smtClean="0">
                <a:latin typeface="Neo Sans Intel" pitchFamily="34" charset="0"/>
              </a:rPr>
              <a:t>。</a:t>
            </a:r>
            <a:endParaRPr lang="en-US" sz="2000" dirty="0" smtClean="0">
              <a:latin typeface="Neo Sans Intel" pitchFamily="34" charset="0"/>
            </a:endParaRPr>
          </a:p>
          <a:p>
            <a:endParaRPr lang="en-US" sz="2000" dirty="0" smtClean="0">
              <a:latin typeface="Neo Sans Inte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5744498" y="4103739"/>
            <a:ext cx="16353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Intel" pitchFamily="34" charset="0"/>
              </a:rPr>
              <a:t>SSN: 999-84-2611</a:t>
            </a:r>
            <a:endParaRPr lang="en-US" sz="1400" dirty="0">
              <a:latin typeface="Neo Sans Inte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5744498" y="4100762"/>
            <a:ext cx="16353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Neo Sans Intel" pitchFamily="34" charset="0"/>
              </a:rPr>
              <a:t>m8U3bcV#zP49Q</a:t>
            </a:r>
            <a:endParaRPr lang="en-US" sz="1400" dirty="0">
              <a:latin typeface="Neo Sans Intel" pitchFamily="34" charset="0"/>
            </a:endParaRPr>
          </a:p>
        </p:txBody>
      </p:sp>
      <p:pic>
        <p:nvPicPr>
          <p:cNvPr id="34" name="Picture 2" descr="C:\Documents and Settings\SJTolopk\Local Settings\Temporary Internet Files\Content.IE5\WT0VN1O0\MCj044150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7498" y="2351139"/>
            <a:ext cx="661987" cy="661987"/>
          </a:xfrm>
          <a:prstGeom prst="rect">
            <a:avLst/>
          </a:prstGeom>
          <a:noFill/>
        </p:spPr>
      </p:pic>
      <p:pic>
        <p:nvPicPr>
          <p:cNvPr id="35" name="Picture 3" descr="C:\Documents and Settings\SJTolopk\Local Settings\Temporary Internet Files\Content.IE5\B9PKG60E\MCj0441499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94229" y="2340185"/>
            <a:ext cx="661987" cy="661987"/>
          </a:xfrm>
          <a:prstGeom prst="rect">
            <a:avLst/>
          </a:prstGeom>
          <a:noFill/>
        </p:spPr>
      </p:pic>
      <p:sp>
        <p:nvSpPr>
          <p:cNvPr id="36" name="Right Arrow 35"/>
          <p:cNvSpPr/>
          <p:nvPr/>
        </p:nvSpPr>
        <p:spPr bwMode="auto">
          <a:xfrm rot="16200000">
            <a:off x="5820698" y="4789539"/>
            <a:ext cx="1447799" cy="12954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7" name="&quot;No&quot; Symbol 36"/>
          <p:cNvSpPr>
            <a:spLocks noChangeAspect="1"/>
          </p:cNvSpPr>
          <p:nvPr/>
        </p:nvSpPr>
        <p:spPr>
          <a:xfrm rot="5400000">
            <a:off x="6226910" y="5119823"/>
            <a:ext cx="640080" cy="640080"/>
          </a:xfrm>
          <a:prstGeom prst="noSmoking">
            <a:avLst/>
          </a:prstGeom>
          <a:solidFill>
            <a:srgbClr val="FF0000"/>
          </a:solidFill>
          <a:ln w="25400">
            <a:solidFill>
              <a:schemeClr val="accent4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341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5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500"/>
                            </p:stCondLst>
                            <p:childTnLst>
                              <p:par>
                                <p:cTn id="108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5" grpId="0"/>
      <p:bldP spid="26" grpId="0"/>
      <p:bldP spid="28" grpId="0"/>
      <p:bldP spid="30" grpId="0"/>
      <p:bldP spid="32" grpId="0"/>
      <p:bldP spid="32" grpId="1"/>
      <p:bldP spid="33" grpId="0"/>
      <p:bldP spid="36" grpId="0" animBg="1"/>
      <p:bldP spid="37" grpId="0" animBg="1"/>
      <p:bldP spid="3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Intel SGX – </a:t>
            </a:r>
            <a:r>
              <a:rPr lang="zh-CN" altLang="en-US" dirty="0"/>
              <a:t>如何抵</a:t>
            </a:r>
            <a:r>
              <a:rPr lang="zh-CN" altLang="en-US" dirty="0" smtClean="0"/>
              <a:t>御</a:t>
            </a:r>
            <a:r>
              <a:rPr lang="zh-CN" altLang="en-US" dirty="0"/>
              <a:t>硬件</a:t>
            </a:r>
            <a:r>
              <a:rPr lang="zh-CN" altLang="en-US" dirty="0" smtClean="0"/>
              <a:t>攻</a:t>
            </a:r>
            <a:r>
              <a:rPr lang="zh-CN" altLang="en-US" dirty="0"/>
              <a:t>击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787588" y="2112952"/>
            <a:ext cx="2196935" cy="26974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2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8153400" y="1816896"/>
            <a:ext cx="3200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rtlCol="0">
            <a:no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800" dirty="0">
                <a:latin typeface="Neo Sans Intel" pitchFamily="34" charset="0"/>
              </a:rPr>
              <a:t>安</a:t>
            </a:r>
            <a:r>
              <a:rPr lang="zh-CN" altLang="en-US" sz="2800" dirty="0" smtClean="0">
                <a:latin typeface="Neo Sans Intel" pitchFamily="34" charset="0"/>
              </a:rPr>
              <a:t>全边界是</a:t>
            </a:r>
            <a:r>
              <a:rPr lang="en-US" altLang="zh-CN" sz="2800" dirty="0" smtClean="0">
                <a:latin typeface="Neo Sans Intel" pitchFamily="34" charset="0"/>
              </a:rPr>
              <a:t>CPU</a:t>
            </a:r>
            <a:r>
              <a:rPr lang="zh-CN" altLang="en-US" sz="2800" dirty="0" smtClean="0">
                <a:latin typeface="Neo Sans Intel" pitchFamily="34" charset="0"/>
              </a:rPr>
              <a:t>。</a:t>
            </a:r>
            <a:endParaRPr lang="en-US" sz="2800" dirty="0" smtClean="0">
              <a:latin typeface="Neo Sans Intel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800" dirty="0">
                <a:latin typeface="Neo Sans Intel" pitchFamily="34" charset="0"/>
              </a:rPr>
              <a:t>数</a:t>
            </a:r>
            <a:r>
              <a:rPr lang="zh-CN" altLang="en-US" sz="2800" dirty="0" smtClean="0">
                <a:latin typeface="Neo Sans Intel" pitchFamily="34" charset="0"/>
              </a:rPr>
              <a:t>据与代码在</a:t>
            </a:r>
            <a:r>
              <a:rPr lang="en-US" altLang="zh-CN" sz="2800" dirty="0" smtClean="0">
                <a:latin typeface="Neo Sans Intel" pitchFamily="34" charset="0"/>
              </a:rPr>
              <a:t>CPU</a:t>
            </a:r>
            <a:r>
              <a:rPr lang="zh-CN" altLang="en-US" sz="2800" dirty="0" smtClean="0">
                <a:latin typeface="Neo Sans Intel" pitchFamily="34" charset="0"/>
              </a:rPr>
              <a:t>中处于不加密状态。</a:t>
            </a:r>
            <a:endParaRPr lang="en-US" altLang="zh-CN" sz="2800" dirty="0" smtClean="0">
              <a:latin typeface="Neo Sans Intel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800" dirty="0" smtClean="0">
                <a:latin typeface="Neo Sans Intel" pitchFamily="34" charset="0"/>
              </a:rPr>
              <a:t>数据与代码在</a:t>
            </a:r>
            <a:r>
              <a:rPr lang="en-US" altLang="zh-CN" sz="2800" dirty="0" smtClean="0">
                <a:latin typeface="Neo Sans Intel" pitchFamily="34" charset="0"/>
              </a:rPr>
              <a:t>CPU</a:t>
            </a:r>
            <a:r>
              <a:rPr lang="zh-CN" altLang="en-US" sz="2800" dirty="0" smtClean="0">
                <a:latin typeface="Neo Sans Intel" pitchFamily="34" charset="0"/>
              </a:rPr>
              <a:t>外处于加密状态，而且完整性要被检查。</a:t>
            </a:r>
            <a:endParaRPr lang="en-US" sz="2800" dirty="0" smtClean="0">
              <a:latin typeface="Neo Sans Intel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800" dirty="0" smtClean="0">
                <a:latin typeface="Neo Sans Intel" pitchFamily="34" charset="0"/>
              </a:rPr>
              <a:t>对外部内存的嗅探只能得到加密的数据。</a:t>
            </a:r>
            <a:endParaRPr lang="en-US" sz="2800" dirty="0" smtClean="0">
              <a:latin typeface="Neo Sans Intel" pitchFamily="34" charset="0"/>
            </a:endParaRPr>
          </a:p>
        </p:txBody>
      </p:sp>
      <p:sp>
        <p:nvSpPr>
          <p:cNvPr id="6" name="Rectangle 13" descr="Horizontal brick"/>
          <p:cNvSpPr>
            <a:spLocks noChangeArrowheads="1"/>
          </p:cNvSpPr>
          <p:nvPr/>
        </p:nvSpPr>
        <p:spPr bwMode="auto">
          <a:xfrm>
            <a:off x="1869479" y="2170351"/>
            <a:ext cx="2041525" cy="2590800"/>
          </a:xfrm>
          <a:prstGeom prst="rect">
            <a:avLst/>
          </a:prstGeom>
          <a:pattFill prst="horzBrick">
            <a:fgClr>
              <a:schemeClr val="tx1"/>
            </a:fgClr>
            <a:bgClr>
              <a:srgbClr val="C00000"/>
            </a:bgClr>
          </a:patt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Aft>
                <a:spcPts val="0"/>
              </a:spcAft>
            </a:pPr>
            <a:endParaRPr lang="en-US" sz="1800" baseline="30000" dirty="0">
              <a:solidFill>
                <a:srgbClr val="FFFFFF"/>
              </a:solidFill>
              <a:latin typeface="Neo Sans Intel" pitchFamily="34" charset="0"/>
              <a:cs typeface="+mn-cs"/>
            </a:endParaRPr>
          </a:p>
        </p:txBody>
      </p:sp>
      <p:sp>
        <p:nvSpPr>
          <p:cNvPr id="7" name="AutoShape 14"/>
          <p:cNvSpPr>
            <a:spLocks noChangeArrowheads="1"/>
          </p:cNvSpPr>
          <p:nvPr/>
        </p:nvSpPr>
        <p:spPr bwMode="auto">
          <a:xfrm>
            <a:off x="2264766" y="2397364"/>
            <a:ext cx="1254125" cy="652462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 anchorCtr="0"/>
          <a:lstStyle/>
          <a:p>
            <a:pPr algn="ctr"/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</a:rPr>
              <a:t>Cores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298723" y="3526145"/>
            <a:ext cx="3505200" cy="2936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 fontAlgn="auto">
              <a:spcAft>
                <a:spcPts val="0"/>
              </a:spcAft>
            </a:pPr>
            <a:r>
              <a:rPr lang="en-US" sz="1800" b="1" baseline="30000" dirty="0" smtClean="0">
                <a:solidFill>
                  <a:srgbClr val="0860A8"/>
                </a:solidFill>
                <a:latin typeface="Neo Sans Intel" pitchFamily="34" charset="0"/>
                <a:cs typeface="+mn-cs"/>
              </a:rPr>
              <a:t>Jco3lks937weu0cwejpoi9987v80we</a:t>
            </a:r>
            <a:endParaRPr lang="en-US" sz="1800" b="1" baseline="30000" dirty="0">
              <a:solidFill>
                <a:srgbClr val="0860A8"/>
              </a:solidFill>
              <a:latin typeface="Neo Sans Intel" pitchFamily="34" charset="0"/>
              <a:cs typeface="+mn-cs"/>
            </a:endParaRPr>
          </a:p>
        </p:txBody>
      </p:sp>
      <p:sp>
        <p:nvSpPr>
          <p:cNvPr id="9" name="AutoShape 14"/>
          <p:cNvSpPr>
            <a:spLocks noChangeArrowheads="1"/>
          </p:cNvSpPr>
          <p:nvPr/>
        </p:nvSpPr>
        <p:spPr bwMode="auto">
          <a:xfrm>
            <a:off x="2264766" y="3284776"/>
            <a:ext cx="1254125" cy="65405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 anchorCtr="0"/>
          <a:lstStyle/>
          <a:p>
            <a:pPr algn="ctr"/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</a:rPr>
              <a:t>Cache</a:t>
            </a:r>
          </a:p>
        </p:txBody>
      </p:sp>
      <p:sp>
        <p:nvSpPr>
          <p:cNvPr id="10" name="AutoShape 14"/>
          <p:cNvSpPr>
            <a:spLocks noChangeArrowheads="1"/>
          </p:cNvSpPr>
          <p:nvPr/>
        </p:nvSpPr>
        <p:spPr bwMode="auto">
          <a:xfrm>
            <a:off x="5135461" y="2829232"/>
            <a:ext cx="1668462" cy="155804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 anchorCtr="0"/>
          <a:lstStyle/>
          <a:p>
            <a:pPr algn="ctr"/>
            <a:r>
              <a:rPr lang="en-US" dirty="0">
                <a:solidFill>
                  <a:srgbClr val="002060"/>
                </a:solidFill>
                <a:cs typeface="Arial" charset="0"/>
              </a:rPr>
              <a:t>System Memory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402879" y="3999151"/>
            <a:ext cx="1052512" cy="762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fontAlgn="auto">
              <a:spcAft>
                <a:spcPts val="0"/>
              </a:spcAft>
            </a:pPr>
            <a:r>
              <a:rPr lang="en-US" sz="1600" baseline="30000" dirty="0">
                <a:solidFill>
                  <a:srgbClr val="0860A8"/>
                </a:solidFill>
                <a:latin typeface="Neo Sans Intel" pitchFamily="34" charset="0"/>
                <a:cs typeface="+mn-cs"/>
              </a:rPr>
              <a:t>AMEX: 3234-134584-26864</a:t>
            </a:r>
            <a:endParaRPr lang="en-US" sz="1100" baseline="30000" dirty="0">
              <a:solidFill>
                <a:srgbClr val="0860A8"/>
              </a:solidFill>
              <a:latin typeface="Neo Sans Intel" pitchFamily="34" charset="0"/>
              <a:cs typeface="+mn-cs"/>
            </a:endParaRPr>
          </a:p>
        </p:txBody>
      </p:sp>
      <p:sp>
        <p:nvSpPr>
          <p:cNvPr id="12" name="Rectangle 11" descr="Horizontal brick"/>
          <p:cNvSpPr>
            <a:spLocks noChangeArrowheads="1"/>
          </p:cNvSpPr>
          <p:nvPr/>
        </p:nvSpPr>
        <p:spPr bwMode="auto">
          <a:xfrm>
            <a:off x="1898054" y="2210039"/>
            <a:ext cx="352425" cy="2532155"/>
          </a:xfrm>
          <a:prstGeom prst="rect">
            <a:avLst/>
          </a:prstGeom>
          <a:pattFill prst="horzBrick">
            <a:fgClr>
              <a:schemeClr val="tx1"/>
            </a:fgClr>
            <a:bgClr>
              <a:srgbClr val="C00000"/>
            </a:bgClr>
          </a:patt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Aft>
                <a:spcPts val="0"/>
              </a:spcAft>
            </a:pPr>
            <a:endParaRPr lang="en-US" sz="1800" baseline="30000" dirty="0">
              <a:solidFill>
                <a:srgbClr val="FFFFFF"/>
              </a:solidFill>
              <a:latin typeface="Neo Sans Intel" pitchFamily="34" charset="0"/>
              <a:cs typeface="+mn-cs"/>
            </a:endParaRPr>
          </a:p>
        </p:txBody>
      </p:sp>
      <p:sp>
        <p:nvSpPr>
          <p:cNvPr id="13" name="Rectangle 13" descr="Horizontal brick"/>
          <p:cNvSpPr>
            <a:spLocks noChangeArrowheads="1"/>
          </p:cNvSpPr>
          <p:nvPr/>
        </p:nvSpPr>
        <p:spPr bwMode="auto">
          <a:xfrm flipH="1">
            <a:off x="2298104" y="3964226"/>
            <a:ext cx="1163637" cy="165100"/>
          </a:xfrm>
          <a:prstGeom prst="rect">
            <a:avLst/>
          </a:prstGeom>
          <a:pattFill prst="horzBrick">
            <a:fgClr>
              <a:schemeClr val="tx1"/>
            </a:fgClr>
            <a:bgClr>
              <a:srgbClr val="C00000"/>
            </a:bgClr>
          </a:patt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Aft>
                <a:spcPts val="0"/>
              </a:spcAft>
            </a:pPr>
            <a:endParaRPr lang="en-US" sz="1800" baseline="30000" dirty="0">
              <a:solidFill>
                <a:srgbClr val="FFFFFF"/>
              </a:solidFill>
              <a:latin typeface="Neo Sans Intel" pitchFamily="34" charset="0"/>
              <a:cs typeface="+mn-cs"/>
            </a:endParaRPr>
          </a:p>
        </p:txBody>
      </p:sp>
      <p:cxnSp>
        <p:nvCxnSpPr>
          <p:cNvPr id="14" name="Straight Connector 24"/>
          <p:cNvCxnSpPr>
            <a:cxnSpLocks noChangeShapeType="1"/>
          </p:cNvCxnSpPr>
          <p:nvPr/>
        </p:nvCxnSpPr>
        <p:spPr bwMode="auto">
          <a:xfrm>
            <a:off x="2094904" y="4134089"/>
            <a:ext cx="1511300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Rectangle 13" descr="Horizontal brick"/>
          <p:cNvSpPr>
            <a:spLocks noChangeArrowheads="1"/>
          </p:cNvSpPr>
          <p:nvPr/>
        </p:nvSpPr>
        <p:spPr bwMode="auto">
          <a:xfrm flipH="1">
            <a:off x="2321916" y="3097451"/>
            <a:ext cx="1163638" cy="165100"/>
          </a:xfrm>
          <a:prstGeom prst="rect">
            <a:avLst/>
          </a:prstGeom>
          <a:pattFill prst="horzBrick">
            <a:fgClr>
              <a:schemeClr val="tx1"/>
            </a:fgClr>
            <a:bgClr>
              <a:srgbClr val="C00000"/>
            </a:bgClr>
          </a:patt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Aft>
                <a:spcPts val="0"/>
              </a:spcAft>
            </a:pPr>
            <a:endParaRPr lang="en-US" sz="1800" baseline="30000" dirty="0">
              <a:solidFill>
                <a:srgbClr val="FFFFFF"/>
              </a:solidFill>
              <a:latin typeface="Neo Sans Intel" pitchFamily="34" charset="0"/>
              <a:cs typeface="+mn-cs"/>
            </a:endParaRPr>
          </a:p>
        </p:txBody>
      </p:sp>
      <p:sp>
        <p:nvSpPr>
          <p:cNvPr id="16" name="Rectangle 13" descr="Horizontal brick"/>
          <p:cNvSpPr>
            <a:spLocks noChangeArrowheads="1"/>
          </p:cNvSpPr>
          <p:nvPr/>
        </p:nvSpPr>
        <p:spPr bwMode="auto">
          <a:xfrm>
            <a:off x="1874241" y="3999151"/>
            <a:ext cx="2041525" cy="762000"/>
          </a:xfrm>
          <a:prstGeom prst="rect">
            <a:avLst/>
          </a:prstGeom>
          <a:pattFill prst="horzBrick">
            <a:fgClr>
              <a:schemeClr val="tx1"/>
            </a:fgClr>
            <a:bgClr>
              <a:srgbClr val="C00000"/>
            </a:bgClr>
          </a:patt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Aft>
                <a:spcPts val="0"/>
              </a:spcAft>
            </a:pPr>
            <a:endParaRPr lang="en-US" sz="1800" baseline="30000" dirty="0">
              <a:solidFill>
                <a:srgbClr val="FFFFFF"/>
              </a:solidFill>
              <a:latin typeface="Neo Sans Intel" pitchFamily="34" charset="0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799605" y="1322319"/>
            <a:ext cx="15856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FFFFFF"/>
                </a:solidFill>
                <a:latin typeface="Neo Sans Intel" pitchFamily="34" charset="0"/>
                <a:cs typeface="+mn-cs"/>
              </a:rPr>
              <a:t>CPU Package</a:t>
            </a:r>
            <a:endParaRPr lang="en-US" sz="2000" dirty="0">
              <a:solidFill>
                <a:srgbClr val="FFFFFF"/>
              </a:solidFill>
              <a:latin typeface="Neo Sans Intel" pitchFamily="34" charset="0"/>
              <a:cs typeface="+mn-cs"/>
            </a:endParaRPr>
          </a:p>
        </p:txBody>
      </p:sp>
      <p:sp>
        <p:nvSpPr>
          <p:cNvPr id="18" name="Bent Arrow 17"/>
          <p:cNvSpPr/>
          <p:nvPr/>
        </p:nvSpPr>
        <p:spPr bwMode="auto">
          <a:xfrm rot="16200000">
            <a:off x="5822726" y="4317111"/>
            <a:ext cx="1306285" cy="1477490"/>
          </a:xfrm>
          <a:prstGeom prst="bentArrow">
            <a:avLst>
              <a:gd name="adj1" fmla="val 25671"/>
              <a:gd name="adj2" fmla="val 21892"/>
              <a:gd name="adj3" fmla="val 25000"/>
              <a:gd name="adj4" fmla="val 43750"/>
            </a:avLst>
          </a:prstGeom>
          <a:solidFill>
            <a:srgbClr val="C00000">
              <a:alpha val="65000"/>
            </a:srgb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wrap="none" anchor="b"/>
          <a:lstStyle/>
          <a:p>
            <a:pPr algn="ctr" defTabSz="952500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o Sans Intel" pitchFamily="34" charset="0"/>
                <a:cs typeface="Arial" pitchFamily="34" charset="0"/>
              </a:rPr>
              <a:t>Snoop</a:t>
            </a:r>
          </a:p>
        </p:txBody>
      </p:sp>
      <p:sp>
        <p:nvSpPr>
          <p:cNvPr id="19" name="Bent Arrow 18"/>
          <p:cNvSpPr/>
          <p:nvPr/>
        </p:nvSpPr>
        <p:spPr bwMode="auto">
          <a:xfrm rot="16200000">
            <a:off x="4400655" y="3444275"/>
            <a:ext cx="2438399" cy="3189516"/>
          </a:xfrm>
          <a:prstGeom prst="bentArrow">
            <a:avLst>
              <a:gd name="adj1" fmla="val 15103"/>
              <a:gd name="adj2" fmla="val 18773"/>
              <a:gd name="adj3" fmla="val 19141"/>
              <a:gd name="adj4" fmla="val 37377"/>
            </a:avLst>
          </a:prstGeom>
          <a:solidFill>
            <a:srgbClr val="C00000">
              <a:alpha val="65000"/>
            </a:srgb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wrap="none" anchor="b"/>
          <a:lstStyle/>
          <a:p>
            <a:pPr algn="ctr" defTabSz="952500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o Sans Intel" pitchFamily="34" charset="0"/>
                <a:cs typeface="Arial" pitchFamily="34" charset="0"/>
              </a:rPr>
              <a:t>Snoop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&quot;No&quot; Symbol 19"/>
          <p:cNvSpPr>
            <a:spLocks noChangeAspect="1"/>
          </p:cNvSpPr>
          <p:nvPr/>
        </p:nvSpPr>
        <p:spPr>
          <a:xfrm rot="5400000">
            <a:off x="4190899" y="4816866"/>
            <a:ext cx="609600" cy="609600"/>
          </a:xfrm>
          <a:prstGeom prst="noSmoking">
            <a:avLst/>
          </a:prstGeom>
          <a:solidFill>
            <a:srgbClr val="FF0000"/>
          </a:solidFill>
          <a:ln w="25400">
            <a:solidFill>
              <a:schemeClr val="accent4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&quot;No&quot; Symbol 20"/>
          <p:cNvSpPr>
            <a:spLocks noChangeAspect="1"/>
          </p:cNvSpPr>
          <p:nvPr/>
        </p:nvSpPr>
        <p:spPr>
          <a:xfrm rot="5400000">
            <a:off x="5737123" y="4813649"/>
            <a:ext cx="609600" cy="609600"/>
          </a:xfrm>
          <a:prstGeom prst="noSmoking">
            <a:avLst/>
          </a:prstGeom>
          <a:solidFill>
            <a:srgbClr val="FF0000"/>
          </a:solidFill>
          <a:ln w="25400">
            <a:solidFill>
              <a:schemeClr val="accent4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3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5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39 1.11022E-16 L -0.00539 -0.07847 " pathEditMode="relative" rAng="0" ptsTypes="AA">
                                      <p:cBhvr>
                                        <p:cTn id="44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39 1.11022E-16 L -0.00539 -0.07778 " pathEditMode="relative" rAng="0" ptsTypes="AA">
                                      <p:cBhvr>
                                        <p:cTn id="46" dur="5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63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77 3.36725E-6 L -3.33333E-6 3.36725E-6 " pathEditMode="relative" rAng="0" ptsTypes="AA">
                                      <p:cBhvr>
                                        <p:cTn id="50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8" grpId="0" animBg="1"/>
      <p:bldP spid="11" grpId="0" animBg="1"/>
      <p:bldP spid="11" grpId="1" animBg="1"/>
      <p:bldP spid="11" grpId="2" animBg="1"/>
      <p:bldP spid="12" grpId="0" animBg="1"/>
      <p:bldP spid="13" grpId="0" animBg="1"/>
      <p:bldP spid="13" grpId="1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SGX – </a:t>
            </a:r>
            <a:r>
              <a:rPr lang="zh-CN" altLang="en-US" dirty="0"/>
              <a:t>链接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Intel Developer Zone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2"/>
              </a:rPr>
              <a:t>https://software.intel.com/en-us/isa-extensions/intel-sgx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 ISCA 2015 tutorial </a:t>
            </a:r>
            <a:r>
              <a:rPr lang="en-US" dirty="0" smtClean="0"/>
              <a:t>slides (Great overall introduction)</a:t>
            </a:r>
          </a:p>
          <a:p>
            <a:pPr lvl="1"/>
            <a:r>
              <a:rPr lang="en-US" dirty="0" smtClean="0">
                <a:hlinkClick r:id="rId3"/>
              </a:rPr>
              <a:t>https://software.intel.com/sites/default/files/332680-002.pdf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276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SGX vs ARM TrustZone – </a:t>
            </a:r>
            <a:r>
              <a:rPr lang="zh-CN" altLang="en-US" dirty="0" smtClean="0"/>
              <a:t>相似与差异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299" y="1893899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相似性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目的相同： 为重要的程序提供一个可行的可执行环境</a:t>
            </a:r>
            <a:endParaRPr lang="en-US" dirty="0" smtClean="0"/>
          </a:p>
          <a:p>
            <a:pPr lvl="1"/>
            <a:r>
              <a:rPr lang="zh-CN" altLang="en-US" dirty="0"/>
              <a:t>设</a:t>
            </a:r>
            <a:r>
              <a:rPr lang="zh-CN" altLang="en-US" dirty="0" smtClean="0"/>
              <a:t>计哲学类似： 基于硬件的隔离</a:t>
            </a:r>
            <a:r>
              <a:rPr lang="en-US" altLang="zh-CN" dirty="0" smtClean="0"/>
              <a:t>(Isolation) </a:t>
            </a:r>
            <a:r>
              <a:rPr lang="zh-CN" altLang="en-US" dirty="0" smtClean="0"/>
              <a:t>与 加解密</a:t>
            </a:r>
            <a:endParaRPr lang="en-US" altLang="zh-CN" dirty="0" smtClean="0"/>
          </a:p>
          <a:p>
            <a:r>
              <a:rPr lang="zh-CN" altLang="en-US" dirty="0"/>
              <a:t>差异性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687585398"/>
              </p:ext>
            </p:extLst>
          </p:nvPr>
        </p:nvGraphicFramePr>
        <p:xfrm>
          <a:off x="838200" y="4020197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486"/>
                <a:gridCol w="4331369"/>
                <a:gridCol w="47797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属性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SGX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</a:t>
                      </a:r>
                      <a:r>
                        <a:rPr lang="en-US" baseline="0" dirty="0" smtClean="0"/>
                        <a:t> TrustZone/TEE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操作系统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不需要额外的</a:t>
                      </a:r>
                      <a:r>
                        <a:rPr lang="en-US" altLang="zh-CN" dirty="0" smtClean="0"/>
                        <a:t>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/>
                        <a:t>额外的</a:t>
                      </a:r>
                      <a:r>
                        <a:rPr lang="en-US" baseline="0" dirty="0" smtClean="0"/>
                        <a:t>RTOS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权限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Enclav</a:t>
                      </a:r>
                      <a:r>
                        <a:rPr lang="en-US" altLang="zh-CN" dirty="0" smtClean="0"/>
                        <a:t>e</a:t>
                      </a:r>
                      <a:r>
                        <a:rPr lang="zh-CN" altLang="en-US" dirty="0" smtClean="0"/>
                        <a:t>运行在</a:t>
                      </a:r>
                      <a:r>
                        <a:rPr lang="en-US" altLang="zh-CN" dirty="0" smtClean="0"/>
                        <a:t>ring 3</a:t>
                      </a:r>
                      <a:r>
                        <a:rPr lang="zh-CN" altLang="en-US" dirty="0" smtClean="0"/>
                        <a:t>上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zh-CN" altLang="en-US" baseline="0" dirty="0" smtClean="0"/>
                        <a:t>没有特权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比</a:t>
                      </a:r>
                      <a:r>
                        <a:rPr lang="en-US" altLang="zh-CN" dirty="0" smtClean="0"/>
                        <a:t>Untrusted</a:t>
                      </a:r>
                      <a:r>
                        <a:rPr lang="zh-CN" altLang="en-US" dirty="0" smtClean="0"/>
                        <a:t>空间权限更高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隔离性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每一个</a:t>
                      </a:r>
                      <a:r>
                        <a:rPr lang="en-US" altLang="zh-CN" dirty="0" err="1" smtClean="0"/>
                        <a:t>Enclae</a:t>
                      </a:r>
                      <a:r>
                        <a:rPr lang="zh-CN" altLang="en-US" dirty="0" smtClean="0"/>
                        <a:t>都在一个独立的空间中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/>
                        <a:t>所有的</a:t>
                      </a:r>
                      <a:r>
                        <a:rPr lang="en-US" baseline="0" dirty="0" smtClean="0"/>
                        <a:t>TA</a:t>
                      </a:r>
                      <a:r>
                        <a:rPr lang="zh-CN" altLang="en-US" baseline="0" dirty="0" smtClean="0"/>
                        <a:t>都在一个操作系统空间中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指令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/>
                        <a:t>多条运行于</a:t>
                      </a:r>
                      <a:r>
                        <a:rPr lang="en-US" baseline="0" dirty="0" smtClean="0"/>
                        <a:t>Ring 0/3</a:t>
                      </a:r>
                      <a:r>
                        <a:rPr lang="zh-CN" altLang="en-US" baseline="0" dirty="0" smtClean="0"/>
                        <a:t>的指令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只有一条指令在两个空间中做切换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接口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基本保持原有的代码，但需要定义</a:t>
                      </a:r>
                      <a:r>
                        <a:rPr lang="en-US" dirty="0" smtClean="0"/>
                        <a:t>EDL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/>
                        <a:t>需要用</a:t>
                      </a:r>
                      <a:r>
                        <a:rPr lang="en-US" baseline="0" dirty="0" smtClean="0"/>
                        <a:t>Client/Internal APIs</a:t>
                      </a:r>
                      <a:r>
                        <a:rPr lang="zh-CN" altLang="en-US" baseline="0" dirty="0" smtClean="0"/>
                        <a:t>重新写程序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053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233412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Android Keystore</a:t>
            </a:r>
            <a:r>
              <a:rPr lang="en-US" altLang="zh-CN" dirty="0"/>
              <a:t>/</a:t>
            </a:r>
            <a:r>
              <a:rPr lang="en-US" dirty="0" smtClean="0"/>
              <a:t>Keymaster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946" y="1738997"/>
            <a:ext cx="6168991" cy="4854307"/>
          </a:xfrm>
        </p:spPr>
        <p:txBody>
          <a:bodyPr>
            <a:normAutofit/>
          </a:bodyPr>
          <a:lstStyle/>
          <a:p>
            <a:r>
              <a:rPr lang="zh-CN" altLang="en-US" dirty="0"/>
              <a:t>问题</a:t>
            </a:r>
            <a:endParaRPr lang="en-US" dirty="0" smtClean="0"/>
          </a:p>
          <a:p>
            <a:pPr lvl="1"/>
            <a:r>
              <a:rPr lang="zh-CN" altLang="en-US" dirty="0"/>
              <a:t>现</a:t>
            </a:r>
            <a:r>
              <a:rPr lang="zh-CN" altLang="en-US" dirty="0" smtClean="0"/>
              <a:t>有的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程序将密钥保存在文件或者内存中。</a:t>
            </a:r>
            <a:endParaRPr lang="en-US" dirty="0"/>
          </a:p>
          <a:p>
            <a:r>
              <a:rPr lang="zh-CN" altLang="en-US" dirty="0"/>
              <a:t>动机</a:t>
            </a:r>
            <a:endParaRPr lang="en-US" dirty="0"/>
          </a:p>
          <a:p>
            <a:pPr lvl="1"/>
            <a:r>
              <a:rPr lang="en-US" dirty="0" smtClean="0"/>
              <a:t>Google</a:t>
            </a:r>
            <a:r>
              <a:rPr lang="zh-CN" altLang="en-US" dirty="0" smtClean="0"/>
              <a:t>在</a:t>
            </a:r>
            <a:r>
              <a:rPr lang="en-US" altLang="zh-CN" dirty="0" smtClean="0"/>
              <a:t>KK4.4</a:t>
            </a:r>
            <a:r>
              <a:rPr lang="zh-CN" altLang="en-US" dirty="0" smtClean="0"/>
              <a:t>之后通过</a:t>
            </a:r>
            <a:r>
              <a:rPr lang="en-US" altLang="zh-CN" dirty="0" smtClean="0"/>
              <a:t>CTS</a:t>
            </a:r>
            <a:r>
              <a:rPr lang="zh-CN" altLang="en-US" dirty="0" smtClean="0"/>
              <a:t>要求</a:t>
            </a:r>
            <a:r>
              <a:rPr lang="en-US" altLang="zh-CN" dirty="0" smtClean="0"/>
              <a:t>OEM</a:t>
            </a:r>
            <a:r>
              <a:rPr lang="zh-CN" altLang="en-US" dirty="0" smtClean="0"/>
              <a:t>提供基于硬件保护的</a:t>
            </a:r>
            <a:r>
              <a:rPr lang="en-US" altLang="zh-CN" dirty="0" smtClean="0"/>
              <a:t>Keymaster </a:t>
            </a:r>
            <a:r>
              <a:rPr lang="zh-CN" altLang="en-US" dirty="0" smtClean="0"/>
              <a:t>实现。</a:t>
            </a:r>
            <a:endParaRPr lang="en-US" dirty="0"/>
          </a:p>
          <a:p>
            <a:r>
              <a:rPr lang="zh-CN" altLang="en-US" dirty="0"/>
              <a:t>设计</a:t>
            </a:r>
            <a:endParaRPr lang="en-US" dirty="0" smtClean="0"/>
          </a:p>
          <a:p>
            <a:pPr lvl="1"/>
            <a:r>
              <a:rPr lang="en-US" dirty="0" smtClean="0"/>
              <a:t>Google</a:t>
            </a:r>
            <a:r>
              <a:rPr lang="zh-CN" altLang="en-US" dirty="0"/>
              <a:t>定义了</a:t>
            </a:r>
            <a:r>
              <a:rPr lang="en-US" dirty="0" smtClean="0"/>
              <a:t>HAL</a:t>
            </a:r>
            <a:r>
              <a:rPr lang="zh-CN" altLang="en-US" dirty="0" smtClean="0"/>
              <a:t>层的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个标准接口</a:t>
            </a:r>
            <a:endParaRPr lang="en-US" dirty="0" smtClean="0"/>
          </a:p>
          <a:p>
            <a:pPr lvl="1"/>
            <a:r>
              <a:rPr lang="zh-CN" altLang="en-US" dirty="0" smtClean="0"/>
              <a:t>将密钥保存在</a:t>
            </a:r>
            <a:r>
              <a:rPr lang="en-US" altLang="zh-CN" dirty="0" smtClean="0"/>
              <a:t>TEE</a:t>
            </a:r>
            <a:r>
              <a:rPr lang="zh-CN" altLang="en-US" dirty="0" smtClean="0"/>
              <a:t>中，利用密钥的运算也全部在</a:t>
            </a:r>
            <a:r>
              <a:rPr lang="en-US" altLang="zh-CN" dirty="0" smtClean="0"/>
              <a:t>TEE</a:t>
            </a:r>
            <a:r>
              <a:rPr lang="zh-CN" altLang="en-US" dirty="0" smtClean="0"/>
              <a:t>中进行。</a:t>
            </a:r>
            <a:endParaRPr lang="en-US" dirty="0"/>
          </a:p>
        </p:txBody>
      </p:sp>
      <p:pic>
        <p:nvPicPr>
          <p:cNvPr id="1028" name="Picture 4" descr="http://www.inewtechnology.com/wp-content/uploads/2014/05/Android-Smartphone%E2%80%99s-Secur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91738" y="1607393"/>
            <a:ext cx="455295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1062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55" y="164608"/>
            <a:ext cx="10515600" cy="1325563"/>
          </a:xfrm>
        </p:spPr>
        <p:txBody>
          <a:bodyPr/>
          <a:lstStyle/>
          <a:p>
            <a:r>
              <a:rPr lang="en-US" dirty="0" smtClean="0"/>
              <a:t>Keymaster – </a:t>
            </a:r>
            <a:r>
              <a:rPr lang="zh-CN" altLang="en-US" dirty="0"/>
              <a:t>设计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41049" y="2774787"/>
            <a:ext cx="2045553" cy="684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K</a:t>
            </a:r>
            <a:r>
              <a:rPr lang="en-US" dirty="0" smtClean="0"/>
              <a:t>eystore 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7389138" y="1690226"/>
            <a:ext cx="16933" cy="454077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04696" y="1290116"/>
            <a:ext cx="1894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Untrusted world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639925" y="1251149"/>
            <a:ext cx="1619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Trusted world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621498" y="3562136"/>
            <a:ext cx="4077499" cy="14816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71472" y="3192804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541049" y="1710934"/>
            <a:ext cx="2045553" cy="684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638431" y="2580078"/>
            <a:ext cx="4077499" cy="14816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59405" y="2191358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382743" y="2657256"/>
            <a:ext cx="708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Service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1472" y="3616723"/>
            <a:ext cx="78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Native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541049" y="3861001"/>
            <a:ext cx="2045553" cy="684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</a:t>
            </a:r>
            <a:r>
              <a:rPr lang="en-US" dirty="0" smtClean="0"/>
              <a:t>eystore 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638431" y="4684321"/>
            <a:ext cx="4077499" cy="14816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57945" y="4375489"/>
            <a:ext cx="708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Service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382743" y="4753099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HAL</a:t>
            </a:r>
            <a:endParaRPr lang="en-US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1459405" y="5397403"/>
            <a:ext cx="2015067" cy="70747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dirty="0" smtClean="0"/>
              <a:t>eystore.default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3697349" y="5397403"/>
            <a:ext cx="1903805" cy="6907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keystore.oem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>
            <a:stCxn id="15" idx="2"/>
            <a:endCxn id="5" idx="0"/>
          </p:cNvCxnSpPr>
          <p:nvPr/>
        </p:nvCxnSpPr>
        <p:spPr>
          <a:xfrm>
            <a:off x="3563826" y="2395412"/>
            <a:ext cx="0" cy="37937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574236" y="3481626"/>
            <a:ext cx="0" cy="37937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0" idx="2"/>
            <a:endCxn id="24" idx="0"/>
          </p:cNvCxnSpPr>
          <p:nvPr/>
        </p:nvCxnSpPr>
        <p:spPr>
          <a:xfrm rot="5400000">
            <a:off x="2589421" y="4422998"/>
            <a:ext cx="851924" cy="1096887"/>
          </a:xfrm>
          <a:prstGeom prst="curved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0" idx="2"/>
            <a:endCxn id="25" idx="0"/>
          </p:cNvCxnSpPr>
          <p:nvPr/>
        </p:nvCxnSpPr>
        <p:spPr>
          <a:xfrm rot="16200000" flipH="1">
            <a:off x="3680577" y="4428728"/>
            <a:ext cx="851924" cy="1085426"/>
          </a:xfrm>
          <a:prstGeom prst="curved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8106537" y="2202702"/>
            <a:ext cx="2045553" cy="138063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eymaster TA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7952700" y="3855731"/>
            <a:ext cx="3258889" cy="21145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8162223" y="3671423"/>
            <a:ext cx="2265707" cy="3146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TEE Internal API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3697349" y="6193416"/>
            <a:ext cx="1903805" cy="172514"/>
          </a:xfrm>
          <a:prstGeom prst="roundRect">
            <a:avLst>
              <a:gd name="adj" fmla="val 4738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TEE Client API</a:t>
            </a:r>
            <a:endParaRPr lang="en-US" dirty="0"/>
          </a:p>
        </p:txBody>
      </p:sp>
      <p:cxnSp>
        <p:nvCxnSpPr>
          <p:cNvPr id="43" name="Elbow Connector 42"/>
          <p:cNvCxnSpPr>
            <a:stCxn id="25" idx="3"/>
            <a:endCxn id="37" idx="1"/>
          </p:cNvCxnSpPr>
          <p:nvPr/>
        </p:nvCxnSpPr>
        <p:spPr>
          <a:xfrm flipV="1">
            <a:off x="5601154" y="2893021"/>
            <a:ext cx="2505383" cy="2849777"/>
          </a:xfrm>
          <a:prstGeom prst="bentConnector3">
            <a:avLst>
              <a:gd name="adj1" fmla="val 77661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8162223" y="4034631"/>
            <a:ext cx="2579392" cy="132427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Trusted OS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62223" y="5621897"/>
            <a:ext cx="1439248" cy="74797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TPM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8162223" y="5496025"/>
            <a:ext cx="2921503" cy="21815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911416" y="5597250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Hardware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 rot="10800000" flipV="1">
            <a:off x="10967229" y="4005230"/>
            <a:ext cx="542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OS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0923746" y="3415655"/>
            <a:ext cx="708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Service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8195884" y="2906647"/>
            <a:ext cx="1294469" cy="5526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 plaintext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8411991" y="3524941"/>
            <a:ext cx="12889" cy="55289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8389476" y="5323366"/>
            <a:ext cx="12890" cy="35864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8783713" y="5349111"/>
            <a:ext cx="6734" cy="30715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8661632" y="3524941"/>
            <a:ext cx="0" cy="5175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970418" y="2191358"/>
            <a:ext cx="1135781" cy="330466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 flipV="1">
            <a:off x="6993193" y="2750662"/>
            <a:ext cx="1113344" cy="1400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027756" y="2503862"/>
            <a:ext cx="1078781" cy="969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089579" y="2358843"/>
            <a:ext cx="934198" cy="606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Sealed key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881355" y="1810518"/>
            <a:ext cx="986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File system</a:t>
            </a:r>
            <a:endParaRPr 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7136996" y="514134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1. </a:t>
            </a:r>
            <a:r>
              <a:rPr lang="zh-CN" altLang="en-US" sz="1400" b="1" dirty="0"/>
              <a:t>产</a:t>
            </a:r>
            <a:r>
              <a:rPr lang="zh-CN" altLang="en-US" sz="1400" b="1" dirty="0" smtClean="0"/>
              <a:t>生密钥</a:t>
            </a:r>
            <a:endParaRPr lang="en-US" sz="1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6795376" y="3062795"/>
            <a:ext cx="11671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</a:t>
            </a:r>
            <a:r>
              <a:rPr lang="en-US" sz="1400" b="1" dirty="0" smtClean="0"/>
              <a:t>. </a:t>
            </a:r>
            <a:r>
              <a:rPr lang="zh-CN" altLang="en-US" sz="1400" b="1" dirty="0" smtClean="0"/>
              <a:t>加密密钥，并将其存回非安全空间的文件系统上</a:t>
            </a:r>
            <a:endParaRPr lang="en-US" sz="1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6853845" y="1321552"/>
            <a:ext cx="16233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3. </a:t>
            </a:r>
            <a:r>
              <a:rPr lang="zh-CN" altLang="en-US" sz="1400" b="1" dirty="0"/>
              <a:t>读</a:t>
            </a:r>
            <a:r>
              <a:rPr lang="zh-CN" altLang="en-US" sz="1400" b="1" dirty="0" smtClean="0"/>
              <a:t>取被加密的密钥，并将其读回</a:t>
            </a:r>
            <a:r>
              <a:rPr lang="en-US" altLang="zh-CN" sz="1400" b="1" dirty="0" smtClean="0"/>
              <a:t>TEE</a:t>
            </a:r>
            <a:r>
              <a:rPr lang="zh-CN" altLang="en-US" sz="1400" b="1" dirty="0" smtClean="0"/>
              <a:t>中用于运算</a:t>
            </a:r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37268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343400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TRIC (Trusted Runtime Integrity Checking):  </a:t>
            </a:r>
            <a:r>
              <a:rPr lang="zh-CN" altLang="en-US" dirty="0"/>
              <a:t>一</a:t>
            </a:r>
            <a:r>
              <a:rPr lang="zh-CN" altLang="en-US" dirty="0" smtClean="0"/>
              <a:t>个基于</a:t>
            </a:r>
            <a:r>
              <a:rPr lang="en-US" altLang="zh-CN" dirty="0" smtClean="0"/>
              <a:t>TEE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NTW</a:t>
            </a:r>
            <a:r>
              <a:rPr lang="zh-CN" altLang="en-US" dirty="0" smtClean="0"/>
              <a:t>内核完整性检查机制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防</a:t>
            </a:r>
            <a:r>
              <a:rPr lang="zh-CN" altLang="en-US" dirty="0" smtClean="0"/>
              <a:t>御内核</a:t>
            </a:r>
            <a:r>
              <a:rPr lang="en-US" altLang="zh-CN" dirty="0" smtClean="0"/>
              <a:t>Rootkit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保</a:t>
            </a:r>
            <a:r>
              <a:rPr lang="zh-CN" altLang="en-US" dirty="0" smtClean="0"/>
              <a:t>持较低的检查频率来保证性能。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0" y="1600623"/>
            <a:ext cx="6438900" cy="488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xplosion 2 6"/>
          <p:cNvSpPr/>
          <p:nvPr/>
        </p:nvSpPr>
        <p:spPr>
          <a:xfrm>
            <a:off x="6230620" y="3190241"/>
            <a:ext cx="4940300" cy="2587626"/>
          </a:xfrm>
          <a:prstGeom prst="irregularSeal2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内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核经常曝出严重的漏洞！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711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Legal Disclaimers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 </a:t>
            </a:r>
            <a:r>
              <a:rPr lang="zh-CN" altLang="en-US" dirty="0"/>
              <a:t>下</a:t>
            </a:r>
            <a:r>
              <a:rPr lang="zh-CN" altLang="en-US" dirty="0" smtClean="0"/>
              <a:t>面所涉及的内容与观点均出自我个人，不代表</a:t>
            </a:r>
            <a:r>
              <a:rPr lang="en-US" altLang="zh-CN" dirty="0" smtClean="0"/>
              <a:t>Intel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没有计算机系统是绝对安全的，安全机制只是为了提高攻击者的代价。 </a:t>
            </a:r>
            <a:endParaRPr lang="en-US" altLang="zh-CN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96800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TRIC- </a:t>
            </a:r>
            <a:r>
              <a:rPr lang="zh-CN" altLang="en-US" dirty="0" smtClean="0"/>
              <a:t>该检查什么呢？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9101"/>
            <a:ext cx="10515600" cy="1095375"/>
          </a:xfrm>
        </p:spPr>
        <p:txBody>
          <a:bodyPr/>
          <a:lstStyle/>
          <a:p>
            <a:r>
              <a:rPr lang="en-US" altLang="zh-CN" b="1" u="sng" dirty="0">
                <a:solidFill>
                  <a:srgbClr val="FF0000"/>
                </a:solidFill>
              </a:rPr>
              <a:t>Kernel .text</a:t>
            </a:r>
            <a:r>
              <a:rPr lang="en-US" altLang="zh-CN" dirty="0"/>
              <a:t>, system call table, virtual </a:t>
            </a:r>
            <a:r>
              <a:rPr lang="en-US" altLang="zh-CN" dirty="0" smtClean="0"/>
              <a:t>fs</a:t>
            </a:r>
            <a:r>
              <a:rPr lang="zh-CN" altLang="en-US" dirty="0" smtClean="0"/>
              <a:t>等是经常成为</a:t>
            </a:r>
            <a:r>
              <a:rPr lang="en-US" altLang="zh-CN" dirty="0" smtClean="0"/>
              <a:t>Linux Rootkit</a:t>
            </a:r>
            <a:r>
              <a:rPr lang="zh-CN" altLang="en-US" dirty="0" smtClean="0"/>
              <a:t>的目标</a:t>
            </a:r>
            <a:endParaRPr lang="en-US" dirty="0"/>
          </a:p>
        </p:txBody>
      </p:sp>
      <p:pic>
        <p:nvPicPr>
          <p:cNvPr id="4" name="Picture 2" descr="E:\my_materials\Presentation\Linux_kernel_rootki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8900" y="2267083"/>
            <a:ext cx="6615289" cy="368273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184400" y="608145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Figure. 18 real-world kernel-level rootkits. [1] </a:t>
            </a:r>
          </a:p>
          <a:p>
            <a:r>
              <a:rPr lang="en-US" altLang="zh-CN" sz="1400" dirty="0" smtClean="0"/>
              <a:t>[1] SACMAC’07  Min Xu. Towards a VMM-based Usage Control Framework for OS Kernel Integrity Protection.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33684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 – </a:t>
            </a:r>
            <a:r>
              <a:rPr lang="zh-CN" altLang="en-US" dirty="0"/>
              <a:t>基</a:t>
            </a:r>
            <a:r>
              <a:rPr lang="zh-CN" altLang="en-US" dirty="0" smtClean="0"/>
              <a:t>本逻辑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06600" y="1492066"/>
            <a:ext cx="3581400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 </a:t>
            </a:r>
            <a:r>
              <a:rPr lang="zh-CN" altLang="en-US" sz="2000" dirty="0" smtClean="0"/>
              <a:t>于</a:t>
            </a:r>
            <a:r>
              <a:rPr lang="zh-CN" altLang="en-US" sz="2000" b="1" u="sng" dirty="0" smtClean="0"/>
              <a:t>编译</a:t>
            </a:r>
            <a:r>
              <a:rPr lang="zh-CN" altLang="en-US" sz="2000" dirty="0" smtClean="0"/>
              <a:t>时收集内核那些不应该被修改的部分的信息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如</a:t>
            </a:r>
            <a:r>
              <a:rPr lang="en-US" altLang="zh-CN" sz="2000" dirty="0" smtClean="0"/>
              <a:t>Kernel .text section)</a:t>
            </a:r>
            <a:endParaRPr lang="zh-CN" altLang="en-US" sz="2000" u="sng" dirty="0"/>
          </a:p>
        </p:txBody>
      </p:sp>
      <p:sp>
        <p:nvSpPr>
          <p:cNvPr id="14" name="Oval 13"/>
          <p:cNvSpPr/>
          <p:nvPr/>
        </p:nvSpPr>
        <p:spPr>
          <a:xfrm>
            <a:off x="5054598" y="4659218"/>
            <a:ext cx="1981200" cy="175260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70C0"/>
                </a:solidFill>
              </a:rPr>
              <a:t> TRIC TEE service 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04847" y="3167136"/>
            <a:ext cx="3581400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 </a:t>
            </a:r>
            <a:r>
              <a:rPr lang="zh-CN" altLang="en-US" sz="2000" dirty="0" smtClean="0"/>
              <a:t>在</a:t>
            </a:r>
            <a:r>
              <a:rPr lang="zh-CN" altLang="en-US" sz="2000" b="1" u="sng" dirty="0" smtClean="0"/>
              <a:t>启动</a:t>
            </a:r>
            <a:r>
              <a:rPr lang="zh-CN" altLang="en-US" sz="2000" dirty="0" smtClean="0"/>
              <a:t>的末期将这些信息传递到</a:t>
            </a:r>
            <a:r>
              <a:rPr lang="en-US" altLang="zh-CN" sz="2000" dirty="0" smtClean="0"/>
              <a:t>TEE</a:t>
            </a:r>
            <a:r>
              <a:rPr lang="zh-CN" altLang="en-US" sz="2000" dirty="0" smtClean="0"/>
              <a:t>中</a:t>
            </a:r>
            <a:endParaRPr lang="zh-CN" altLang="en-US" sz="2000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7035800" y="3168466"/>
            <a:ext cx="3581400" cy="707886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 </a:t>
            </a:r>
            <a:r>
              <a:rPr lang="zh-CN" altLang="en-US" sz="2000" b="1" u="sng" dirty="0"/>
              <a:t>运</a:t>
            </a:r>
            <a:r>
              <a:rPr lang="zh-CN" altLang="en-US" sz="2000" b="1" u="sng" dirty="0" smtClean="0"/>
              <a:t>行</a:t>
            </a:r>
            <a:r>
              <a:rPr lang="zh-CN" altLang="en-US" sz="2000" dirty="0" smtClean="0"/>
              <a:t>时</a:t>
            </a:r>
            <a:r>
              <a:rPr lang="zh-CN" altLang="en-US" sz="2000" dirty="0"/>
              <a:t>抓</a:t>
            </a:r>
            <a:r>
              <a:rPr lang="zh-CN" altLang="en-US" sz="2000" dirty="0" smtClean="0"/>
              <a:t>取同一块内存的数据</a:t>
            </a:r>
            <a:endParaRPr lang="zh-CN" altLang="en-US" sz="2000" dirty="0"/>
          </a:p>
        </p:txBody>
      </p:sp>
      <p:sp>
        <p:nvSpPr>
          <p:cNvPr id="17" name="Down Arrow 16"/>
          <p:cNvSpPr/>
          <p:nvPr/>
        </p:nvSpPr>
        <p:spPr>
          <a:xfrm>
            <a:off x="3378200" y="2518226"/>
            <a:ext cx="5334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ight Arrow 17"/>
          <p:cNvSpPr/>
          <p:nvPr/>
        </p:nvSpPr>
        <p:spPr>
          <a:xfrm rot="7773922">
            <a:off x="7147989" y="4281463"/>
            <a:ext cx="8382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ight Arrow 18"/>
          <p:cNvSpPr/>
          <p:nvPr/>
        </p:nvSpPr>
        <p:spPr>
          <a:xfrm rot="2770148">
            <a:off x="3877703" y="4432169"/>
            <a:ext cx="8382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560367" y="4052594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周期性地比对这两个值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76900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645" y="37050"/>
            <a:ext cx="10515600" cy="1325563"/>
          </a:xfrm>
        </p:spPr>
        <p:txBody>
          <a:bodyPr/>
          <a:lstStyle/>
          <a:p>
            <a:r>
              <a:rPr lang="en-US" dirty="0"/>
              <a:t>TRIC – </a:t>
            </a:r>
            <a:r>
              <a:rPr lang="zh-CN" altLang="en-US" dirty="0"/>
              <a:t>设计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21825" y="6466039"/>
            <a:ext cx="511175" cy="365125"/>
          </a:xfrm>
        </p:spPr>
        <p:txBody>
          <a:bodyPr/>
          <a:lstStyle/>
          <a:p>
            <a:fld id="{6AEC97D7-D7BE-46E4-8DF5-202A65DADDB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738085" y="2204824"/>
            <a:ext cx="1685109" cy="45066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Android kernel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20519" y="1189292"/>
            <a:ext cx="2292533" cy="6263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zh-CN" altLang="en-US" sz="1600" b="1" dirty="0" smtClean="0">
                <a:solidFill>
                  <a:schemeClr val="tx1"/>
                </a:solidFill>
              </a:rPr>
              <a:t>编译时收集信息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33982" y="1189292"/>
            <a:ext cx="2614765" cy="6263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zh-CN" altLang="en-US" sz="1600" b="1" dirty="0" smtClean="0">
                <a:solidFill>
                  <a:schemeClr val="tx1"/>
                </a:solidFill>
              </a:rPr>
              <a:t>启动时加载信息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929879" y="1189292"/>
            <a:ext cx="2292533" cy="6263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zh-CN" altLang="en-US" sz="1600" b="1" dirty="0" smtClean="0">
                <a:solidFill>
                  <a:schemeClr val="tx1"/>
                </a:solidFill>
              </a:rPr>
              <a:t>运行时抓取并比对信息</a:t>
            </a:r>
          </a:p>
        </p:txBody>
      </p:sp>
      <p:sp>
        <p:nvSpPr>
          <p:cNvPr id="9" name="Down Arrow 8"/>
          <p:cNvSpPr/>
          <p:nvPr/>
        </p:nvSpPr>
        <p:spPr>
          <a:xfrm>
            <a:off x="5761445" y="4499161"/>
            <a:ext cx="444137" cy="749048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5278119" y="3727642"/>
            <a:ext cx="1493990" cy="674525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TRIC</a:t>
            </a:r>
            <a:r>
              <a:rPr lang="zh-CN" altLang="en-US" sz="1600" b="1" dirty="0">
                <a:solidFill>
                  <a:schemeClr val="tx1"/>
                </a:solidFill>
              </a:rPr>
              <a:t> 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启动程序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2690591" y="2982066"/>
            <a:ext cx="17825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rtlCol="0">
            <a:spAutoFit/>
          </a:bodyPr>
          <a:lstStyle/>
          <a:p>
            <a:pPr marL="342900" indent="-342900" eaLnBrk="1" hangingPunct="1">
              <a:buFont typeface="+mj-lt"/>
              <a:buAutoNum type="arabicPeriod"/>
            </a:pPr>
            <a:r>
              <a:rPr lang="zh-CN" altLang="en-US" sz="1400" b="1" dirty="0"/>
              <a:t>抓</a:t>
            </a:r>
            <a:r>
              <a:rPr lang="zh-CN" altLang="en-US" sz="1400" b="1" dirty="0" smtClean="0"/>
              <a:t>取并计算</a:t>
            </a:r>
            <a:r>
              <a:rPr lang="en-US" altLang="zh-CN" sz="1400" b="1" dirty="0" smtClean="0"/>
              <a:t>hash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zh-CN" altLang="en-US" sz="1400" b="1" dirty="0"/>
              <a:t>运行</a:t>
            </a:r>
            <a:r>
              <a:rPr lang="zh-CN" altLang="en-US" sz="1400" b="1" dirty="0" smtClean="0"/>
              <a:t>时的地址范围</a:t>
            </a:r>
            <a:endParaRPr lang="en-US" altLang="zh-CN" sz="1400" b="1" dirty="0" smtClean="0"/>
          </a:p>
          <a:p>
            <a:pPr marL="342900" indent="-342900" eaLnBrk="1" hangingPunct="1">
              <a:buFont typeface="+mj-lt"/>
              <a:buAutoNum type="arabicPeriod" startAt="2"/>
            </a:pPr>
            <a:endParaRPr lang="en-US" altLang="zh-CN" sz="14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965522" y="3776503"/>
            <a:ext cx="9062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zh-CN" altLang="en-US" sz="1400" b="1" dirty="0"/>
              <a:t>目标</a:t>
            </a:r>
            <a:endParaRPr lang="en-US" altLang="zh-CN" sz="14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1400" b="1" dirty="0" smtClean="0"/>
              <a:t>.text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1400" b="1" dirty="0" smtClean="0"/>
              <a:t> …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738085" y="5837746"/>
            <a:ext cx="1685109" cy="822936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附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加在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Android kernel(FDT)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上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2182220" y="4821697"/>
            <a:ext cx="444137" cy="749048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 bwMode="auto">
          <a:xfrm>
            <a:off x="2716717" y="4950000"/>
            <a:ext cx="50654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rtlCol="0">
            <a:spAutoFit/>
          </a:bodyPr>
          <a:lstStyle/>
          <a:p>
            <a:pPr eaLnBrk="1" hangingPunct="1"/>
            <a:r>
              <a:rPr lang="zh-CN" altLang="en-US" sz="1600" b="1" dirty="0"/>
              <a:t>附加</a:t>
            </a:r>
            <a:r>
              <a:rPr lang="en-US" altLang="zh-CN" sz="1600" b="1" dirty="0" smtClean="0"/>
              <a:t>  </a:t>
            </a:r>
            <a:endParaRPr lang="zh-CN" altLang="en-US" sz="1600" b="1" dirty="0" smtClean="0"/>
          </a:p>
        </p:txBody>
      </p:sp>
      <p:cxnSp>
        <p:nvCxnSpPr>
          <p:cNvPr id="16" name="Elbow Connector 15"/>
          <p:cNvCxnSpPr>
            <a:stCxn id="13" idx="3"/>
            <a:endCxn id="17" idx="1"/>
          </p:cNvCxnSpPr>
          <p:nvPr/>
        </p:nvCxnSpPr>
        <p:spPr>
          <a:xfrm flipV="1">
            <a:off x="3423194" y="2371842"/>
            <a:ext cx="1933303" cy="3877372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356497" y="2034579"/>
            <a:ext cx="1332411" cy="674525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原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有的启动流程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278119" y="5396315"/>
            <a:ext cx="1332411" cy="108631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将附加的数据取出加载到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TEE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中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709296" y="2824851"/>
            <a:ext cx="1323704" cy="1240054"/>
          </a:xfrm>
          <a:prstGeom prst="ellipse">
            <a:avLst/>
          </a:prstGeom>
          <a:solidFill>
            <a:srgbClr val="00B0F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TRIC service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347891" y="5837746"/>
            <a:ext cx="1685109" cy="589367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运行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时的 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Android kernel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1" name="Elbow Connector 20"/>
          <p:cNvCxnSpPr>
            <a:stCxn id="18" idx="3"/>
            <a:endCxn id="19" idx="2"/>
          </p:cNvCxnSpPr>
          <p:nvPr/>
        </p:nvCxnSpPr>
        <p:spPr>
          <a:xfrm flipV="1">
            <a:off x="6610530" y="3444878"/>
            <a:ext cx="2098766" cy="2494592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Down Arrow 21"/>
          <p:cNvSpPr/>
          <p:nvPr/>
        </p:nvSpPr>
        <p:spPr>
          <a:xfrm rot="10800000">
            <a:off x="9299755" y="4183542"/>
            <a:ext cx="444137" cy="1440311"/>
          </a:xfrm>
          <a:prstGeom prst="downArrow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Down Arrow 22"/>
          <p:cNvSpPr/>
          <p:nvPr/>
        </p:nvSpPr>
        <p:spPr>
          <a:xfrm>
            <a:off x="2182220" y="2879349"/>
            <a:ext cx="444137" cy="749048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 bwMode="auto">
          <a:xfrm>
            <a:off x="7751368" y="4745681"/>
            <a:ext cx="14514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rtlCol="0">
            <a:spAutoFit/>
          </a:bodyPr>
          <a:lstStyle/>
          <a:p>
            <a:pPr marL="342900" indent="-342900" eaLnBrk="1" hangingPunct="1"/>
            <a:r>
              <a:rPr lang="en-US" altLang="zh-CN" sz="1400" b="1" dirty="0" smtClean="0"/>
              <a:t>       </a:t>
            </a:r>
            <a:r>
              <a:rPr lang="zh-CN" altLang="en-US" sz="1400" b="1" dirty="0"/>
              <a:t>动</a:t>
            </a:r>
            <a:r>
              <a:rPr lang="zh-CN" altLang="en-US" sz="1400" b="1" dirty="0" smtClean="0"/>
              <a:t>态抓取目标区域的内容并计算</a:t>
            </a:r>
            <a:r>
              <a:rPr lang="en-US" altLang="zh-CN" sz="1400" b="1" dirty="0" smtClean="0"/>
              <a:t>hash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6688908" y="2955940"/>
            <a:ext cx="188103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rtlCol="0">
            <a:spAutoFit/>
          </a:bodyPr>
          <a:lstStyle/>
          <a:p>
            <a:pPr marL="342900" indent="-342900" eaLnBrk="1" hangingPunct="1"/>
            <a:r>
              <a:rPr lang="zh-CN" altLang="en-US" sz="1400" b="1" dirty="0"/>
              <a:t>获</a:t>
            </a:r>
            <a:r>
              <a:rPr lang="zh-CN" altLang="en-US" sz="1400" b="1" dirty="0" smtClean="0"/>
              <a:t>得目标区域原始的</a:t>
            </a:r>
            <a:r>
              <a:rPr lang="en-US" altLang="zh-CN" sz="1400" b="1" dirty="0" smtClean="0"/>
              <a:t>hash</a:t>
            </a:r>
            <a:r>
              <a:rPr lang="zh-CN" altLang="en-US" sz="1400" b="1" dirty="0" smtClean="0"/>
              <a:t>与地址范围</a:t>
            </a:r>
            <a:endParaRPr lang="en-US" altLang="zh-CN" sz="1400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8347891" y="2098387"/>
            <a:ext cx="2153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zh-CN" altLang="en-US" sz="1400" b="1" dirty="0" smtClean="0"/>
              <a:t>周期性的比较原始的</a:t>
            </a:r>
            <a:r>
              <a:rPr lang="en-US" altLang="zh-CN" sz="1400" b="1" dirty="0" smtClean="0"/>
              <a:t>hash</a:t>
            </a:r>
          </a:p>
          <a:p>
            <a:pPr marL="342900" indent="-342900"/>
            <a:r>
              <a:rPr lang="zh-CN" altLang="en-US" sz="1400" b="1" dirty="0" smtClean="0"/>
              <a:t>值与运行时的值</a:t>
            </a:r>
            <a:endParaRPr lang="en-US" altLang="zh-CN" sz="1400" b="1" dirty="0" smtClean="0"/>
          </a:p>
        </p:txBody>
      </p:sp>
      <p:sp>
        <p:nvSpPr>
          <p:cNvPr id="27" name="Down Arrow 26"/>
          <p:cNvSpPr/>
          <p:nvPr/>
        </p:nvSpPr>
        <p:spPr>
          <a:xfrm>
            <a:off x="5761445" y="2824851"/>
            <a:ext cx="444137" cy="749048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 bwMode="auto">
          <a:xfrm>
            <a:off x="6772109" y="6354752"/>
            <a:ext cx="188103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rtlCol="0">
            <a:spAutoFit/>
          </a:bodyPr>
          <a:lstStyle/>
          <a:p>
            <a:pPr marL="342900" indent="-342900" eaLnBrk="1" hangingPunct="1"/>
            <a:r>
              <a:rPr lang="en-US" altLang="zh-CN" sz="1400" b="1" dirty="0" smtClean="0"/>
              <a:t>Read from /dev/block/…/boot</a:t>
            </a:r>
          </a:p>
        </p:txBody>
      </p:sp>
    </p:spTree>
    <p:extLst>
      <p:ext uri="{BB962C8B-B14F-4D97-AF65-F5344CB8AC3E}">
        <p14:creationId xmlns:p14="http://schemas.microsoft.com/office/powerpoint/2010/main" xmlns="" val="1539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4946" y="1012945"/>
            <a:ext cx="11251493" cy="572765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SAMSUNG KNOX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64946" y="1738997"/>
            <a:ext cx="7456499" cy="4854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TIMA (Trusted Integrity Measurement Agent)  </a:t>
            </a:r>
            <a:endParaRPr lang="en-US" dirty="0" smtClean="0"/>
          </a:p>
          <a:p>
            <a:pPr lvl="1"/>
            <a:r>
              <a:rPr lang="zh-CN" altLang="en-US" dirty="0"/>
              <a:t>通过定期将内核的测量结</a:t>
            </a:r>
            <a:r>
              <a:rPr lang="zh-CN" altLang="en-US" dirty="0" smtClean="0"/>
              <a:t>果与 原</a:t>
            </a:r>
            <a:r>
              <a:rPr lang="zh-CN" altLang="en-US" dirty="0"/>
              <a:t>始出厂内核相比较来确定内核未遭到更</a:t>
            </a:r>
            <a:r>
              <a:rPr lang="zh-CN" altLang="en-US" dirty="0" smtClean="0"/>
              <a:t>改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在动态加载时，对内核模块进行身份验</a:t>
            </a:r>
            <a:r>
              <a:rPr lang="zh-CN" altLang="en-US" dirty="0" smtClean="0"/>
              <a:t>证。</a:t>
            </a:r>
            <a:endParaRPr lang="zh-CN" alt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9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SGX 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Shield application from untrusted cloud, OSDI’14 best paper. (Microsoft Research)</a:t>
            </a:r>
          </a:p>
          <a:p>
            <a:pPr lvl="1"/>
            <a:r>
              <a:rPr lang="en-US" altLang="zh-CN" dirty="0"/>
              <a:t> </a:t>
            </a:r>
            <a:r>
              <a:rPr lang="zh-CN" altLang="en-US" dirty="0" smtClean="0"/>
              <a:t>将一个典型的互联网应用后台包括应用服务器、数据库等全部放入</a:t>
            </a:r>
            <a:r>
              <a:rPr lang="en-US" altLang="zh-CN" dirty="0" smtClean="0"/>
              <a:t>SGX</a:t>
            </a:r>
            <a:r>
              <a:rPr lang="zh-CN" altLang="en-US" dirty="0" smtClean="0"/>
              <a:t>中运行。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VC3: Trustworthy Data Analytics in the Cloud using SGX, </a:t>
            </a:r>
            <a:r>
              <a:rPr lang="en-US" altLang="zh-CN" dirty="0" err="1" smtClean="0"/>
              <a:t>Usenix</a:t>
            </a:r>
            <a:r>
              <a:rPr lang="en-US" altLang="zh-CN" dirty="0" smtClean="0"/>
              <a:t> security’15 (Microsoft Research) </a:t>
            </a:r>
          </a:p>
          <a:p>
            <a:pPr lvl="1"/>
            <a:r>
              <a:rPr lang="en-US" altLang="zh-CN" dirty="0"/>
              <a:t> </a:t>
            </a:r>
            <a:r>
              <a:rPr lang="zh-CN" altLang="en-US" dirty="0" smtClean="0"/>
              <a:t>将数据分析的代码全部封装在</a:t>
            </a:r>
            <a:r>
              <a:rPr lang="en-US" altLang="zh-CN" dirty="0" smtClean="0"/>
              <a:t>SGX</a:t>
            </a:r>
            <a:r>
              <a:rPr lang="zh-CN" altLang="en-US" dirty="0" smtClean="0"/>
              <a:t>中保护用户的隐私。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593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6867"/>
            <a:ext cx="10744200" cy="4883184"/>
          </a:xfrm>
        </p:spPr>
        <p:txBody>
          <a:bodyPr>
            <a:normAutofit/>
          </a:bodyPr>
          <a:lstStyle/>
          <a:p>
            <a:r>
              <a:rPr lang="en-US" dirty="0" smtClean="0"/>
              <a:t>SGX and TrustZone </a:t>
            </a:r>
            <a:r>
              <a:rPr lang="zh-CN" altLang="en-US" dirty="0"/>
              <a:t>都</a:t>
            </a:r>
            <a:r>
              <a:rPr lang="zh-CN" altLang="en-US" dirty="0" smtClean="0"/>
              <a:t>是为重要的程序提供可信执行环境的解决方案。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 SGX </a:t>
            </a:r>
            <a:r>
              <a:rPr lang="zh-CN" altLang="en-US" dirty="0"/>
              <a:t>拥</a:t>
            </a:r>
            <a:r>
              <a:rPr lang="zh-CN" altLang="en-US" dirty="0" smtClean="0"/>
              <a:t>有更小的可信基，而</a:t>
            </a:r>
            <a:r>
              <a:rPr lang="en-US" altLang="zh-CN" dirty="0" smtClean="0"/>
              <a:t>TrustZone</a:t>
            </a:r>
            <a:r>
              <a:rPr lang="zh-CN" altLang="en-US" dirty="0" smtClean="0"/>
              <a:t>可以利用其更高的权限提供更多的保护。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  <a:p>
            <a:r>
              <a:rPr lang="zh-CN" altLang="en-US" dirty="0"/>
              <a:t>提到</a:t>
            </a:r>
            <a:r>
              <a:rPr lang="zh-CN" altLang="en-US" dirty="0" smtClean="0"/>
              <a:t>的一些应用：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Apple Pay</a:t>
            </a:r>
            <a:r>
              <a:rPr lang="zh-CN" altLang="en-US" dirty="0" smtClean="0"/>
              <a:t>：基于</a:t>
            </a:r>
            <a:r>
              <a:rPr lang="en-US" altLang="zh-CN" dirty="0" smtClean="0"/>
              <a:t>TEE</a:t>
            </a:r>
            <a:r>
              <a:rPr lang="zh-CN" altLang="en-US" dirty="0" smtClean="0"/>
              <a:t>的支付解决方案。</a:t>
            </a:r>
            <a:endParaRPr lang="en-US" dirty="0" smtClean="0"/>
          </a:p>
          <a:p>
            <a:pPr lvl="1"/>
            <a:r>
              <a:rPr lang="en-US" dirty="0" smtClean="0"/>
              <a:t>Keymaster:  </a:t>
            </a:r>
            <a:r>
              <a:rPr lang="zh-CN" altLang="en-US" dirty="0" smtClean="0"/>
              <a:t>基于</a:t>
            </a:r>
            <a:r>
              <a:rPr lang="en-US" dirty="0" smtClean="0"/>
              <a:t>TEE</a:t>
            </a:r>
            <a:r>
              <a:rPr lang="zh-CN" altLang="en-US" dirty="0" smtClean="0"/>
              <a:t>的密钥存储与应用。</a:t>
            </a:r>
            <a:endParaRPr lang="en-US" altLang="zh-CN" dirty="0" smtClean="0"/>
          </a:p>
          <a:p>
            <a:pPr lvl="1"/>
            <a:r>
              <a:rPr lang="en-US" dirty="0" smtClean="0"/>
              <a:t>TRIC: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TEE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NTW</a:t>
            </a:r>
            <a:r>
              <a:rPr lang="zh-CN" altLang="en-US" dirty="0" smtClean="0"/>
              <a:t>内核完整性检查应用。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SAMSUNG KNOX:  </a:t>
            </a:r>
            <a:r>
              <a:rPr lang="zh-CN" altLang="en-US" dirty="0" smtClean="0"/>
              <a:t>三星的企业安全解决方案。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Microsoft Research </a:t>
            </a:r>
            <a:r>
              <a:rPr lang="zh-CN" altLang="en-US" dirty="0" smtClean="0"/>
              <a:t>将云服务与分析放入</a:t>
            </a:r>
            <a:r>
              <a:rPr lang="en-US" altLang="zh-CN" dirty="0" smtClean="0"/>
              <a:t>SGX</a:t>
            </a:r>
            <a:r>
              <a:rPr lang="zh-CN" altLang="en-US" dirty="0" smtClean="0"/>
              <a:t>中。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775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39377" y="1905802"/>
            <a:ext cx="179683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Thanks</a:t>
            </a:r>
          </a:p>
          <a:p>
            <a:endParaRPr lang="en-US" sz="4400" dirty="0"/>
          </a:p>
          <a:p>
            <a:pPr algn="ctr"/>
            <a:r>
              <a:rPr lang="en-US" sz="4400" dirty="0" smtClean="0"/>
              <a:t>Q&amp;A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240810" y="6075680"/>
            <a:ext cx="3427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Contact me:  </a:t>
            </a:r>
            <a:r>
              <a:rPr lang="en-US" altLang="zh-CN" dirty="0" smtClean="0">
                <a:hlinkClick r:id="rId2"/>
              </a:rPr>
              <a:t>alanzxin@icloud.com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WeChat: </a:t>
            </a:r>
            <a:r>
              <a:rPr lang="en-US" dirty="0" err="1" smtClean="0"/>
              <a:t>zxin_alan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79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</a:t>
            </a:r>
            <a:r>
              <a:rPr lang="zh-CN" altLang="en-US" dirty="0" smtClean="0"/>
              <a:t>么当前的系统不可信？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55174" y="3198151"/>
            <a:ext cx="8357420" cy="302294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/>
              <a:t>Privilege Code</a:t>
            </a:r>
            <a:r>
              <a:rPr lang="en-US" sz="4400" b="1" dirty="0" smtClean="0"/>
              <a:t> </a:t>
            </a:r>
            <a:endParaRPr lang="en-US" sz="4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729590" y="1472263"/>
            <a:ext cx="4146416" cy="100575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Your </a:t>
            </a:r>
            <a:r>
              <a:rPr lang="en-US" sz="2400" b="1" dirty="0" smtClean="0"/>
              <a:t>App </a:t>
            </a:r>
            <a:endParaRPr lang="en-US" sz="24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7162075" y="1485426"/>
            <a:ext cx="2366052" cy="9902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 </a:t>
            </a:r>
            <a:r>
              <a:rPr lang="en-US" altLang="zh-CN" sz="2400" b="1" dirty="0"/>
              <a:t>Malicious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App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1455174" y="2803670"/>
            <a:ext cx="8124741" cy="66513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513859" y="1566835"/>
            <a:ext cx="28882" cy="1032704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own Arrow 31"/>
          <p:cNvSpPr/>
          <p:nvPr/>
        </p:nvSpPr>
        <p:spPr>
          <a:xfrm>
            <a:off x="3067447" y="2341552"/>
            <a:ext cx="1308216" cy="99306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Data</a:t>
            </a:r>
            <a:endParaRPr lang="en-US" b="1" dirty="0"/>
          </a:p>
        </p:txBody>
      </p:sp>
      <p:sp>
        <p:nvSpPr>
          <p:cNvPr id="52" name="Down Arrow 51"/>
          <p:cNvSpPr/>
          <p:nvPr/>
        </p:nvSpPr>
        <p:spPr>
          <a:xfrm rot="10800000">
            <a:off x="4327127" y="2301296"/>
            <a:ext cx="1567399" cy="99306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747639" y="253626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Access 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9951891" y="1564943"/>
            <a:ext cx="21716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作为一个普通的应用程序，除了本身的漏洞以外，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系统中其它的恶意程序会试图读取你的敏感数据。</a:t>
            </a:r>
            <a:endParaRPr lang="en-US" altLang="zh-CN" dirty="0" smtClean="0"/>
          </a:p>
          <a:p>
            <a:r>
              <a:rPr lang="en-US" dirty="0" smtClean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甚至如果中间件、操作系统、虚拟机一类的高权限代码已经被植入恶意代码，敏感数据将轻易被读取。</a:t>
            </a:r>
            <a:endParaRPr lang="en-US" dirty="0"/>
          </a:p>
        </p:txBody>
      </p:sp>
      <p:sp>
        <p:nvSpPr>
          <p:cNvPr id="6" name="手杖形箭头 5"/>
          <p:cNvSpPr/>
          <p:nvPr/>
        </p:nvSpPr>
        <p:spPr>
          <a:xfrm rot="10800000">
            <a:off x="2092061" y="2294178"/>
            <a:ext cx="6850966" cy="1853110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TextBox 52"/>
          <p:cNvSpPr txBox="1"/>
          <p:nvPr/>
        </p:nvSpPr>
        <p:spPr>
          <a:xfrm>
            <a:off x="5110826" y="3682316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Hack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88064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</a:t>
            </a:r>
            <a:r>
              <a:rPr lang="zh-CN" altLang="en-US" dirty="0" smtClean="0"/>
              <a:t>界应用 </a:t>
            </a:r>
            <a:r>
              <a:rPr lang="en-US" altLang="zh-CN" dirty="0" smtClean="0"/>
              <a:t>– </a:t>
            </a:r>
            <a:r>
              <a:rPr lang="zh-CN" altLang="en-US" sz="3600" dirty="0" smtClean="0"/>
              <a:t>他们都选择把鸡蛋放在密封的篮子里</a:t>
            </a:r>
            <a:endParaRPr lang="en-US" sz="3600" dirty="0"/>
          </a:p>
        </p:txBody>
      </p:sp>
      <p:pic>
        <p:nvPicPr>
          <p:cNvPr id="6" name="Picture 4" descr="http://tse2.mm.bing.net/th?id=OIP.Mf9247d94cdd528babbf8423c7be13a76H0&amp;pid=15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4680" y="1789170"/>
            <a:ext cx="5946385" cy="138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cdn1.raywenderlich.com/wp-content/uploads/2014/11/Apple_Pay_logo.svg_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7125" y="2038598"/>
            <a:ext cx="3418027" cy="164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tse1.mm.bing.net/th?id=OIP.M33f2199f26d9c2adc65b61b16cfef6e9o0&amp;pid=15.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7118" y="4032286"/>
            <a:ext cx="3967562" cy="19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cn.technode.com/files/2015/07/QQ%E6%88%AA%E5%9B%BE2015073111101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06682" y="3684378"/>
            <a:ext cx="3345737" cy="248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2652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ARM TrustZone 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Intel SGX 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几个</a:t>
            </a:r>
            <a:r>
              <a:rPr lang="en-US" altLang="zh-CN" dirty="0" smtClean="0"/>
              <a:t>TrustZone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SGX</a:t>
            </a:r>
            <a:r>
              <a:rPr lang="zh-CN" altLang="en-US" dirty="0" smtClean="0"/>
              <a:t>的应用</a:t>
            </a:r>
            <a:endParaRPr lang="en-US" altLang="zh-CN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54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TrustZone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2003</a:t>
            </a:r>
            <a:r>
              <a:rPr lang="zh-CN" altLang="en-US" dirty="0" smtClean="0"/>
              <a:t>，</a:t>
            </a:r>
            <a:r>
              <a:rPr lang="en-US" dirty="0" smtClean="0"/>
              <a:t>ARM </a:t>
            </a:r>
            <a:r>
              <a:rPr lang="zh-CN" altLang="en-US" dirty="0" smtClean="0"/>
              <a:t>宣布 </a:t>
            </a:r>
            <a:r>
              <a:rPr lang="en-US" altLang="zh-CN" dirty="0" smtClean="0"/>
              <a:t>TrustZone</a:t>
            </a:r>
            <a:r>
              <a:rPr lang="zh-CN" altLang="en-US" dirty="0" smtClean="0"/>
              <a:t>技术， 确定</a:t>
            </a:r>
            <a:r>
              <a:rPr lang="en-US" altLang="zh-CN" dirty="0" smtClean="0"/>
              <a:t>TrustZone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ARM</a:t>
            </a:r>
            <a:r>
              <a:rPr lang="zh-CN" altLang="en-US" dirty="0" smtClean="0"/>
              <a:t>上的安全解决方案。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2007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Giesecke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Devrient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德国捷德</a:t>
            </a:r>
            <a:r>
              <a:rPr lang="en-US" altLang="zh-CN" dirty="0" smtClean="0"/>
              <a:t>)</a:t>
            </a:r>
            <a:r>
              <a:rPr lang="zh-CN" altLang="en-US" dirty="0"/>
              <a:t> </a:t>
            </a:r>
            <a:r>
              <a:rPr lang="zh-CN" altLang="en-US" dirty="0" smtClean="0"/>
              <a:t>宣布使用</a:t>
            </a:r>
            <a:r>
              <a:rPr lang="en-US" altLang="zh-CN" dirty="0" smtClean="0"/>
              <a:t>TrustZone</a:t>
            </a:r>
            <a:r>
              <a:rPr lang="zh-CN" altLang="en-US" dirty="0" smtClean="0"/>
              <a:t>来开发他们的移动安全解决方案。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2010</a:t>
            </a:r>
            <a:r>
              <a:rPr lang="zh-CN" altLang="en-US" dirty="0" smtClean="0"/>
              <a:t>以来，</a:t>
            </a:r>
            <a:r>
              <a:rPr lang="en-US" altLang="zh-CN" dirty="0" err="1" smtClean="0"/>
              <a:t>GlobalPlatform</a:t>
            </a:r>
            <a:r>
              <a:rPr lang="en-US" altLang="zh-CN" dirty="0" smtClean="0"/>
              <a:t> (GP)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ARM</a:t>
            </a:r>
            <a:r>
              <a:rPr lang="zh-CN" altLang="en-US" dirty="0" smtClean="0"/>
              <a:t>一同制定了</a:t>
            </a:r>
            <a:r>
              <a:rPr lang="en-US" altLang="zh-CN" dirty="0" smtClean="0"/>
              <a:t>TrustZone</a:t>
            </a:r>
            <a:r>
              <a:rPr lang="zh-CN" altLang="en-US" dirty="0" smtClean="0"/>
              <a:t>的接口标准。</a:t>
            </a:r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360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3587"/>
            <a:ext cx="10515600" cy="1325563"/>
          </a:xfrm>
        </p:spPr>
        <p:txBody>
          <a:bodyPr/>
          <a:lstStyle/>
          <a:p>
            <a:r>
              <a:rPr lang="en-US" dirty="0"/>
              <a:t>ARM TrustZone/TEE </a:t>
            </a:r>
            <a:r>
              <a:rPr lang="en-US" dirty="0" smtClean="0"/>
              <a:t>– </a:t>
            </a:r>
            <a:r>
              <a:rPr lang="zh-CN" altLang="en-US" dirty="0"/>
              <a:t>软件</a:t>
            </a:r>
            <a:endParaRPr lang="en-US" dirty="0"/>
          </a:p>
        </p:txBody>
      </p:sp>
      <p:pic>
        <p:nvPicPr>
          <p:cNvPr id="4" name="Picture 2" descr="http://www.arm.com/assets/images/TE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58604" y="1240662"/>
            <a:ext cx="7285078" cy="543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0" y="6523438"/>
            <a:ext cx="6047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http://www.arm.com/products/processors/technologies/trustzone/tee-smc.php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6755" y="1489623"/>
            <a:ext cx="5514474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软</a:t>
            </a:r>
            <a:r>
              <a:rPr lang="zh-CN" altLang="en-US" dirty="0" smtClean="0"/>
              <a:t>件栈</a:t>
            </a:r>
            <a:endParaRPr lang="en-US" dirty="0" smtClean="0"/>
          </a:p>
          <a:p>
            <a:pPr lvl="1"/>
            <a:r>
              <a:rPr lang="en-US" dirty="0" smtClean="0"/>
              <a:t>REE</a:t>
            </a:r>
          </a:p>
          <a:p>
            <a:pPr lvl="2"/>
            <a:r>
              <a:rPr lang="en-US" dirty="0" smtClean="0"/>
              <a:t>TEE Client API</a:t>
            </a:r>
          </a:p>
          <a:p>
            <a:pPr lvl="2"/>
            <a:r>
              <a:rPr lang="en-US" dirty="0" smtClean="0"/>
              <a:t>Native </a:t>
            </a:r>
            <a:r>
              <a:rPr lang="zh-CN" altLang="en-US" dirty="0"/>
              <a:t>函</a:t>
            </a:r>
            <a:r>
              <a:rPr lang="zh-CN" altLang="en-US" dirty="0" smtClean="0"/>
              <a:t>数库</a:t>
            </a:r>
            <a:endParaRPr lang="en-US" dirty="0" smtClean="0"/>
          </a:p>
          <a:p>
            <a:pPr lvl="2"/>
            <a:r>
              <a:rPr lang="zh-CN" altLang="en-US" dirty="0" smtClean="0"/>
              <a:t>内存共享与消息传递的驱动</a:t>
            </a:r>
            <a:endParaRPr lang="en-US" dirty="0" smtClean="0"/>
          </a:p>
          <a:p>
            <a:pPr lvl="1"/>
            <a:r>
              <a:rPr lang="en-US" dirty="0" smtClean="0"/>
              <a:t>TEE</a:t>
            </a:r>
          </a:p>
          <a:p>
            <a:pPr lvl="2"/>
            <a:r>
              <a:rPr lang="en-US" dirty="0" smtClean="0"/>
              <a:t>TEE Internal API</a:t>
            </a:r>
          </a:p>
          <a:p>
            <a:pPr lvl="2"/>
            <a:r>
              <a:rPr lang="zh-CN" altLang="en-US" dirty="0" smtClean="0"/>
              <a:t>实时的</a:t>
            </a:r>
            <a:r>
              <a:rPr lang="en-US" altLang="zh-CN" dirty="0" smtClean="0"/>
              <a:t>OS</a:t>
            </a:r>
            <a:r>
              <a:rPr lang="en-US" altLang="zh-CN" dirty="0"/>
              <a:t> (</a:t>
            </a:r>
            <a:r>
              <a:rPr lang="en-US" altLang="zh-CN" dirty="0" smtClean="0"/>
              <a:t>RTOS</a:t>
            </a:r>
            <a:r>
              <a:rPr lang="en-US" altLang="zh-CN" dirty="0"/>
              <a:t>)</a:t>
            </a:r>
            <a:endParaRPr lang="en-US" dirty="0" smtClean="0"/>
          </a:p>
          <a:p>
            <a:pPr lvl="2"/>
            <a:r>
              <a:rPr lang="en-US" dirty="0" smtClean="0"/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xmlns="" val="36103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TrustZone/TEE </a:t>
            </a:r>
            <a:r>
              <a:rPr lang="en-US" dirty="0" smtClean="0"/>
              <a:t>– </a:t>
            </a:r>
            <a:r>
              <a:rPr lang="zh-CN" altLang="en-US" dirty="0" smtClean="0"/>
              <a:t>硬件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050" y="1675406"/>
            <a:ext cx="4888832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硬件组成</a:t>
            </a:r>
            <a:endParaRPr lang="en-US" altLang="zh-CN" dirty="0" smtClean="0"/>
          </a:p>
          <a:p>
            <a:pPr lvl="1"/>
            <a:r>
              <a:rPr lang="en-US" dirty="0"/>
              <a:t> 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TrustZone</a:t>
            </a:r>
            <a:r>
              <a:rPr lang="zh-CN" altLang="en-US" dirty="0" smtClean="0"/>
              <a:t>的处理器</a:t>
            </a:r>
            <a:endParaRPr lang="en-US" altLang="zh-CN" dirty="0" smtClean="0"/>
          </a:p>
          <a:p>
            <a:pPr lvl="2"/>
            <a:r>
              <a:rPr lang="en-US" dirty="0"/>
              <a:t>Cortex</a:t>
            </a:r>
            <a:r>
              <a:rPr lang="en-US" baseline="30000" dirty="0"/>
              <a:t>®</a:t>
            </a:r>
            <a:r>
              <a:rPr lang="en-US" dirty="0"/>
              <a:t>-</a:t>
            </a:r>
            <a:r>
              <a:rPr lang="en-US" dirty="0" smtClean="0"/>
              <a:t>A </a:t>
            </a:r>
            <a:r>
              <a:rPr lang="zh-CN" altLang="en-US" dirty="0" smtClean="0"/>
              <a:t>处理器</a:t>
            </a:r>
            <a:endParaRPr lang="en-US" dirty="0"/>
          </a:p>
          <a:p>
            <a:pPr lvl="1"/>
            <a:r>
              <a:rPr lang="en-US" dirty="0" smtClean="0"/>
              <a:t>AMBA</a:t>
            </a:r>
            <a:r>
              <a:rPr lang="en-US" baseline="30000" dirty="0"/>
              <a:t>®</a:t>
            </a:r>
            <a:r>
              <a:rPr lang="en-US" dirty="0"/>
              <a:t> AXI</a:t>
            </a:r>
            <a:r>
              <a:rPr lang="en-US" baseline="30000" dirty="0"/>
              <a:t>™</a:t>
            </a:r>
            <a:r>
              <a:rPr lang="en-US" dirty="0"/>
              <a:t> </a:t>
            </a:r>
            <a:r>
              <a:rPr lang="zh-CN" altLang="en-US" dirty="0"/>
              <a:t>总</a:t>
            </a:r>
            <a:r>
              <a:rPr lang="zh-CN" altLang="en-US" dirty="0" smtClean="0"/>
              <a:t>线</a:t>
            </a:r>
            <a:endParaRPr lang="en-US" altLang="zh-CN" dirty="0" smtClean="0"/>
          </a:p>
          <a:p>
            <a:pPr lvl="1"/>
            <a:r>
              <a:rPr lang="en-US" dirty="0" smtClean="0"/>
              <a:t>TrustZone </a:t>
            </a:r>
            <a:r>
              <a:rPr lang="zh-CN" altLang="en-US" dirty="0" smtClean="0"/>
              <a:t>地址空间控制器 </a:t>
            </a:r>
            <a:r>
              <a:rPr lang="en-US" dirty="0" smtClean="0"/>
              <a:t>Address </a:t>
            </a:r>
            <a:r>
              <a:rPr lang="en-US" dirty="0"/>
              <a:t>Space Controller </a:t>
            </a:r>
            <a:r>
              <a:rPr lang="en-US" dirty="0" smtClean="0"/>
              <a:t>(</a:t>
            </a:r>
            <a:r>
              <a:rPr lang="en-US" dirty="0"/>
              <a:t>TZASC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TrustZone Memory Adaptor </a:t>
            </a:r>
            <a:r>
              <a:rPr lang="zh-CN" altLang="en-US" dirty="0" smtClean="0"/>
              <a:t>内存适配器 </a:t>
            </a:r>
            <a:r>
              <a:rPr lang="en-US" dirty="0" smtClean="0"/>
              <a:t>(</a:t>
            </a:r>
            <a:r>
              <a:rPr lang="en-US" dirty="0"/>
              <a:t>TZMA)</a:t>
            </a:r>
          </a:p>
          <a:p>
            <a:pPr lvl="1"/>
            <a:r>
              <a:rPr lang="en-US" dirty="0" err="1"/>
              <a:t>SecureElement</a:t>
            </a:r>
            <a:r>
              <a:rPr lang="en-US" dirty="0"/>
              <a:t> (SE)</a:t>
            </a:r>
          </a:p>
          <a:p>
            <a:pPr lvl="2"/>
            <a:r>
              <a:rPr lang="en-US" dirty="0"/>
              <a:t>Encrypt/Decrypt </a:t>
            </a:r>
            <a:r>
              <a:rPr lang="en-US" dirty="0" smtClean="0"/>
              <a:t>engine 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smtClean="0"/>
              <a:t>…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63069" y="1626531"/>
            <a:ext cx="7220384" cy="44643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05624" y="6550223"/>
            <a:ext cx="58778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http://www.arm.com/products/processors/technologies/trustzone/index.php</a:t>
            </a:r>
          </a:p>
        </p:txBody>
      </p:sp>
    </p:spTree>
    <p:extLst>
      <p:ext uri="{BB962C8B-B14F-4D97-AF65-F5344CB8AC3E}">
        <p14:creationId xmlns:p14="http://schemas.microsoft.com/office/powerpoint/2010/main" xmlns="" val="304614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442" y="239997"/>
            <a:ext cx="10515600" cy="1325563"/>
          </a:xfrm>
        </p:spPr>
        <p:txBody>
          <a:bodyPr/>
          <a:lstStyle/>
          <a:p>
            <a:r>
              <a:rPr lang="zh-CN" altLang="en-US" dirty="0"/>
              <a:t>编</a:t>
            </a:r>
            <a:r>
              <a:rPr lang="zh-CN" altLang="en-US" dirty="0" smtClean="0"/>
              <a:t>程模型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72975" y="1760249"/>
            <a:ext cx="5291456" cy="4012754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49442" y="1479115"/>
            <a:ext cx="6207493" cy="5268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应</a:t>
            </a:r>
            <a:r>
              <a:rPr lang="zh-CN" altLang="en-US" dirty="0" smtClean="0"/>
              <a:t>用层</a:t>
            </a:r>
            <a:r>
              <a:rPr lang="en-US" dirty="0" smtClean="0"/>
              <a:t>:   CA ---- TA</a:t>
            </a:r>
          </a:p>
          <a:p>
            <a:pPr lvl="1"/>
            <a:r>
              <a:rPr lang="en-US" dirty="0" smtClean="0"/>
              <a:t>CA  Client Application</a:t>
            </a:r>
          </a:p>
          <a:p>
            <a:pPr lvl="2"/>
            <a:r>
              <a:rPr lang="en-US" dirty="0" smtClean="0"/>
              <a:t>GP </a:t>
            </a:r>
            <a:r>
              <a:rPr lang="en-US" dirty="0"/>
              <a:t>TEE Client </a:t>
            </a:r>
            <a:r>
              <a:rPr lang="en-US" dirty="0" smtClean="0"/>
              <a:t>APIs</a:t>
            </a:r>
            <a:endParaRPr lang="en-US" dirty="0"/>
          </a:p>
          <a:p>
            <a:pPr lvl="1"/>
            <a:r>
              <a:rPr lang="en-US" dirty="0" smtClean="0"/>
              <a:t>TA Trusted Application</a:t>
            </a:r>
          </a:p>
          <a:p>
            <a:pPr lvl="2"/>
            <a:r>
              <a:rPr lang="en-US" dirty="0"/>
              <a:t>GP TEE Internal APIs</a:t>
            </a:r>
          </a:p>
          <a:p>
            <a:pPr lvl="2"/>
            <a:r>
              <a:rPr lang="en-US" dirty="0"/>
              <a:t>GP TEE Trusted UI APIs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altLang="zh-CN" dirty="0" smtClean="0"/>
              <a:t>API</a:t>
            </a:r>
            <a:r>
              <a:rPr lang="zh-CN" altLang="en-US" dirty="0" smtClean="0"/>
              <a:t>标准由</a:t>
            </a:r>
            <a:r>
              <a:rPr lang="en-US" altLang="zh-CN" dirty="0" smtClean="0"/>
              <a:t>GP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ARM</a:t>
            </a:r>
            <a:r>
              <a:rPr lang="zh-CN" altLang="en-US" dirty="0" smtClean="0"/>
              <a:t>一同制定</a:t>
            </a:r>
            <a:endParaRPr lang="en-US" dirty="0" smtClean="0"/>
          </a:p>
          <a:p>
            <a:pPr lvl="2"/>
            <a:r>
              <a:rPr lang="zh-CN" altLang="en-US" dirty="0"/>
              <a:t>但</a:t>
            </a:r>
            <a:r>
              <a:rPr lang="zh-CN" altLang="en-US" dirty="0" smtClean="0"/>
              <a:t>是并不是每一个芯片厂商都遵守这个这个</a:t>
            </a:r>
            <a:r>
              <a:rPr lang="zh-CN" altLang="en-US" dirty="0"/>
              <a:t>规</a:t>
            </a:r>
            <a:r>
              <a:rPr lang="zh-CN" altLang="en-US" dirty="0" smtClean="0"/>
              <a:t>范， 比如高通就定义了自己的接口</a:t>
            </a:r>
            <a:r>
              <a:rPr lang="en-US" dirty="0" smtClean="0"/>
              <a:t>…</a:t>
            </a:r>
          </a:p>
          <a:p>
            <a:r>
              <a:rPr lang="zh-CN" altLang="en-US" dirty="0"/>
              <a:t>指</a:t>
            </a:r>
            <a:r>
              <a:rPr lang="zh-CN" altLang="en-US" dirty="0" smtClean="0"/>
              <a:t>令级别</a:t>
            </a:r>
            <a:r>
              <a:rPr lang="en-US" dirty="0" smtClean="0"/>
              <a:t>:</a:t>
            </a:r>
          </a:p>
          <a:p>
            <a:pPr lvl="1"/>
            <a:r>
              <a:rPr lang="zh-CN" altLang="en-US" dirty="0" smtClean="0"/>
              <a:t>通过</a:t>
            </a:r>
            <a:r>
              <a:rPr lang="en-US" dirty="0" smtClean="0"/>
              <a:t>SMC(Secure Monitor Call) </a:t>
            </a:r>
            <a:r>
              <a:rPr lang="zh-CN" altLang="en-US" dirty="0"/>
              <a:t>指</a:t>
            </a:r>
            <a:r>
              <a:rPr lang="zh-CN" altLang="en-US" dirty="0" smtClean="0"/>
              <a:t>令进入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模式。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53751" y="6398258"/>
            <a:ext cx="58842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http://www.arm.com/products/processors/technologies/trustzone/index.php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78" y="846764"/>
            <a:ext cx="4424790" cy="68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7490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1405</Words>
  <Application>Microsoft Office PowerPoint</Application>
  <PresentationFormat>自定义</PresentationFormat>
  <Paragraphs>287</Paragraphs>
  <Slides>26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Theme</vt:lpstr>
      <vt:lpstr>将重要的鸡蛋放在一个密封的篮子里</vt:lpstr>
      <vt:lpstr>Legal Disclaimers</vt:lpstr>
      <vt:lpstr>为什么当前的系统不可信？</vt:lpstr>
      <vt:lpstr>业界应用 – 他们都选择把鸡蛋放在密封的篮子里</vt:lpstr>
      <vt:lpstr>提纲</vt:lpstr>
      <vt:lpstr>ARM TrustZone</vt:lpstr>
      <vt:lpstr>ARM TrustZone/TEE – 软件</vt:lpstr>
      <vt:lpstr>ARM TrustZone/TEE – 硬件</vt:lpstr>
      <vt:lpstr>编程模型</vt:lpstr>
      <vt:lpstr>ARM Trustzone – 链接</vt:lpstr>
      <vt:lpstr>Intel SGX</vt:lpstr>
      <vt:lpstr>Intel SGX – 软硬件栈</vt:lpstr>
      <vt:lpstr>Intel SGX – 如何防止软件攻击</vt:lpstr>
      <vt:lpstr>Intel SGX – 如何抵御硬件攻击</vt:lpstr>
      <vt:lpstr>SGX – 链接</vt:lpstr>
      <vt:lpstr>SGX vs ARM TrustZone – 相似与差异</vt:lpstr>
      <vt:lpstr>Android Keystore/Keymaster</vt:lpstr>
      <vt:lpstr>Keymaster – 设计</vt:lpstr>
      <vt:lpstr>TRIC</vt:lpstr>
      <vt:lpstr>TRIC- 该检查什么呢？</vt:lpstr>
      <vt:lpstr>TRIC – 基本逻辑</vt:lpstr>
      <vt:lpstr>TRIC – 设计</vt:lpstr>
      <vt:lpstr>SAMSUNG KNOX</vt:lpstr>
      <vt:lpstr>SGX 应用</vt:lpstr>
      <vt:lpstr>总结</vt:lpstr>
      <vt:lpstr>幻灯片 26</vt:lpstr>
    </vt:vector>
  </TitlesOfParts>
  <Company>Intel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将重要的鸡蛋放在一个密封的篮子里</dc:title>
  <dc:creator>Xin, Zhi</dc:creator>
  <cp:lastModifiedBy>W510</cp:lastModifiedBy>
  <cp:revision>373</cp:revision>
  <dcterms:created xsi:type="dcterms:W3CDTF">2015-08-21T05:55:02Z</dcterms:created>
  <dcterms:modified xsi:type="dcterms:W3CDTF">2015-08-31T08:32:59Z</dcterms:modified>
</cp:coreProperties>
</file>