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98" r:id="rId3"/>
    <p:sldId id="257" r:id="rId4"/>
    <p:sldId id="272" r:id="rId5"/>
    <p:sldId id="277" r:id="rId6"/>
    <p:sldId id="279" r:id="rId7"/>
    <p:sldId id="296" r:id="rId8"/>
    <p:sldId id="278" r:id="rId9"/>
    <p:sldId id="281" r:id="rId10"/>
    <p:sldId id="280" r:id="rId11"/>
    <p:sldId id="282" r:id="rId12"/>
    <p:sldId id="294" r:id="rId13"/>
    <p:sldId id="284" r:id="rId14"/>
    <p:sldId id="285" r:id="rId15"/>
    <p:sldId id="297" r:id="rId16"/>
    <p:sldId id="286" r:id="rId17"/>
    <p:sldId id="287" r:id="rId18"/>
    <p:sldId id="288" r:id="rId19"/>
    <p:sldId id="289" r:id="rId20"/>
    <p:sldId id="291" r:id="rId21"/>
    <p:sldId id="292" r:id="rId22"/>
    <p:sldId id="295" r:id="rId23"/>
    <p:sldId id="299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-432" y="-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510\Desktop\&#28857;&#34701;&#23433;&#20840;\&#20844;&#21496;&#21592;&#24037;&#37038;&#31665;&#24369;&#21475;&#20196;&#26816;&#27979;&#25253;&#2157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弱口令命中率</a:t>
            </a:r>
            <a:r>
              <a:rPr lang="zh-CN" altLang="en-US" dirty="0"/>
              <a:t>（单位：次）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检测报告!$B$12</c:f>
              <c:strCache>
                <c:ptCount val="1"/>
                <c:pt idx="0">
                  <c:v>命中率（单位：次）</c:v>
                </c:pt>
              </c:strCache>
            </c:strRef>
          </c:tx>
          <c:cat>
            <c:strRef>
              <c:f>检测报告!$C$11:$H$11</c:f>
              <c:strCache>
                <c:ptCount val="6"/>
                <c:pt idx="0">
                  <c:v>welcome1</c:v>
                </c:pt>
                <c:pt idx="1">
                  <c:v>welcome123</c:v>
                </c:pt>
                <c:pt idx="2">
                  <c:v>dianrong1</c:v>
                </c:pt>
                <c:pt idx="3">
                  <c:v>dianrong123</c:v>
                </c:pt>
                <c:pt idx="4">
                  <c:v>dianrong2014</c:v>
                </c:pt>
                <c:pt idx="5">
                  <c:v>a123456</c:v>
                </c:pt>
              </c:strCache>
            </c:strRef>
          </c:cat>
          <c:val>
            <c:numRef>
              <c:f>检测报告!$C$12:$H$12</c:f>
              <c:numCache>
                <c:formatCode>General</c:formatCode>
                <c:ptCount val="6"/>
                <c:pt idx="0">
                  <c:v>81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/>
        <c:axId val="129659264"/>
        <c:axId val="129660800"/>
      </c:barChart>
      <c:catAx>
        <c:axId val="129659264"/>
        <c:scaling>
          <c:orientation val="minMax"/>
        </c:scaling>
        <c:axPos val="b"/>
        <c:numFmt formatCode="General" sourceLinked="0"/>
        <c:tickLblPos val="nextTo"/>
        <c:crossAx val="129660800"/>
        <c:crosses val="autoZero"/>
        <c:auto val="1"/>
        <c:lblAlgn val="ctr"/>
        <c:lblOffset val="100"/>
      </c:catAx>
      <c:valAx>
        <c:axId val="129660800"/>
        <c:scaling>
          <c:orientation val="minMax"/>
        </c:scaling>
        <c:axPos val="l"/>
        <c:majorGridlines/>
        <c:numFmt formatCode="General" sourceLinked="1"/>
        <c:tickLblPos val="nextTo"/>
        <c:crossAx val="12965926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A5A207F-0F91-42F2-96D0-049C6003623B}" type="datetimeFigureOut">
              <a:rPr lang="en-US" altLang="zh-CN"/>
              <a:pPr/>
              <a:t>8/31/2015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C567D4A-04CB-4EDF-8FB1-342A02FC8EC5}" type="slidenum">
              <a:rPr 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CC13F5-F2B1-464B-BE8F-27ABFBD2FBDE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E61351F-DBB1-4664-ADA9-83BC7CB8848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4135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600200" latinLnBrk="0">
              <a:defRPr lang="zh-CN"/>
            </a:lvl6pPr>
            <a:lvl7pPr marL="1874520" latinLnBrk="0">
              <a:defRPr lang="zh-CN"/>
            </a:lvl7pPr>
            <a:lvl8pPr marL="2148840" latinLnBrk="0">
              <a:defRPr lang="zh-CN"/>
            </a:lvl8pPr>
            <a:lvl9pPr marL="2423160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8575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22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9476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3786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0746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600200" latinLnBrk="0">
              <a:defRPr lang="zh-CN" sz="1600"/>
            </a:lvl6pPr>
            <a:lvl7pPr marL="1874520" latinLnBrk="0">
              <a:defRPr lang="zh-CN" sz="1600"/>
            </a:lvl7pPr>
            <a:lvl8pPr marL="2148840" latinLnBrk="0">
              <a:defRPr lang="zh-CN" sz="1600"/>
            </a:lvl8pPr>
            <a:lvl9pPr marL="2423160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6885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26159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4339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8/31/2015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82885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394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D9712D-992A-4AB1-A5C2-575F75921AA2}" type="datetimeFigureOut">
              <a:rPr lang="en-US" altLang="zh-CN" smtClean="0"/>
              <a:pPr/>
              <a:t>8/31/2015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wn_user.mo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mailto:security@dianrong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hyperlink" Target="http://www.dianrong.com/" TargetMode="Externa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8066" y="1928802"/>
            <a:ext cx="9601200" cy="1143000"/>
          </a:xfrm>
        </p:spPr>
        <p:txBody>
          <a:bodyPr/>
          <a:lstStyle/>
          <a:p>
            <a:r>
              <a:rPr altLang="en-US" dirty="0" smtClean="0"/>
              <a:t>                 </a:t>
            </a:r>
            <a:r>
              <a:rPr altLang="en-US" sz="6600" dirty="0" smtClean="0"/>
              <a:t>点融安全沙龙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379" y="5286388"/>
            <a:ext cx="9372633" cy="88581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实例一之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736703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678588" y="1524000"/>
            <a:ext cx="4104456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特点：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成本低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方法简单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</a:rPr>
              <a:t>见效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快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有地下产业（国内外均有）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0920" y="3924300"/>
            <a:ext cx="4176464" cy="28432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678588" y="3459088"/>
            <a:ext cx="360040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后果：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服务器停止响应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用户流失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平台倒闭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4132" y="6237312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矩形 13"/>
          <p:cNvSpPr/>
          <p:nvPr/>
        </p:nvSpPr>
        <p:spPr>
          <a:xfrm>
            <a:off x="5884184" y="3458336"/>
            <a:ext cx="1152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2"/>
                </a:solidFill>
              </a:rPr>
              <a:t>竞争对手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6603" y="1210436"/>
            <a:ext cx="1152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2"/>
                </a:solidFill>
              </a:rPr>
              <a:t>黑市威胁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45" y="1519817"/>
            <a:ext cx="4463411" cy="22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5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实例一之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736703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3814" y="2060848"/>
            <a:ext cx="3714750" cy="1613454"/>
          </a:xfrm>
          <a:prstGeom prst="rect">
            <a:avLst/>
          </a:prstGeom>
        </p:spPr>
      </p:pic>
      <p:pic>
        <p:nvPicPr>
          <p:cNvPr id="4098" name="Picture 2" descr="http://c.hiphotos.baidu.com/exp/w=480/sign=f4c052dca9af2eddd4f148e1bd120102/5fdf8db1cb1349548beac4be534e9258d0094a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233535"/>
            <a:ext cx="3714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070076" y="3811425"/>
            <a:ext cx="0" cy="422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38428" y="1844824"/>
            <a:ext cx="5256584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2"/>
                </a:solidFill>
              </a:rPr>
              <a:t>针对带宽，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SYN Flood/UDP Flood/ICMP Flood/CC…</a:t>
            </a:r>
          </a:p>
          <a:p>
            <a:r>
              <a:rPr lang="zh-CN" altLang="en-US" sz="2400" b="1" dirty="0" smtClean="0">
                <a:solidFill>
                  <a:schemeClr val="tx2"/>
                </a:solidFill>
              </a:rPr>
              <a:t>分布式反射攻击：可以获得几倍到几百倍的带宽放大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NTP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反射攻击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     DNS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反射攻击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     SNMP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反射攻击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   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应用程序反射攻击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</a:rPr>
              <a:t>漏洞攻击： 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altLang="zh-CN" sz="2400" b="1" dirty="0">
                <a:solidFill>
                  <a:schemeClr val="tx2"/>
                </a:solidFill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</a:rPr>
              <a:t>nginx</a:t>
            </a:r>
            <a:r>
              <a:rPr lang="en-US" altLang="zh-CN" sz="2400" b="1" dirty="0">
                <a:solidFill>
                  <a:schemeClr val="tx2"/>
                </a:solidFill>
              </a:rPr>
              <a:t>: CVE-2013-2070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  apache: </a:t>
            </a:r>
            <a:r>
              <a:rPr lang="en-US" sz="2400" b="1" dirty="0" smtClean="0">
                <a:solidFill>
                  <a:schemeClr val="tx2"/>
                </a:solidFill>
              </a:rPr>
              <a:t>CVE-2011-3192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     SSL</a:t>
            </a:r>
            <a:r>
              <a:rPr lang="zh-CN" altLang="en-US" sz="2400" b="1" dirty="0">
                <a:solidFill>
                  <a:schemeClr val="tx2"/>
                </a:solidFill>
              </a:rPr>
              <a:t>协议漏洞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81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212" y="18546"/>
            <a:ext cx="9601200" cy="1143000"/>
          </a:xfrm>
        </p:spPr>
        <p:txBody>
          <a:bodyPr/>
          <a:lstStyle/>
          <a:p>
            <a:r>
              <a:rPr lang="zh-CN" altLang="en-US" dirty="0" smtClean="0"/>
              <a:t>实例二之信息泄露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33136" y="5085184"/>
            <a:ext cx="4296543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密码弱口令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用户名密码不小心公开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</a:rPr>
              <a:t>社工库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644394" y="1196752"/>
            <a:ext cx="583986" cy="1142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974732" y="2338890"/>
            <a:ext cx="0" cy="329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974732" y="4643146"/>
            <a:ext cx="0" cy="3295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916206"/>
            <a:ext cx="5766273" cy="155742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33136" y="1307068"/>
            <a:ext cx="4050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2"/>
                </a:solidFill>
              </a:rPr>
              <a:t>Github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</a:rPr>
              <a:t>上获得某公司邮箱用户名密码 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（来自</a:t>
            </a:r>
            <a:r>
              <a:rPr lang="en-US" altLang="zh-CN" b="1" dirty="0" err="1" smtClean="0">
                <a:solidFill>
                  <a:schemeClr val="tx2"/>
                </a:solidFill>
              </a:rPr>
              <a:t>wooyun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28379" y="2018855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邮箱获得</a:t>
            </a:r>
            <a:r>
              <a:rPr lang="en-US" altLang="zh-CN" b="1" dirty="0" smtClean="0">
                <a:solidFill>
                  <a:schemeClr val="tx2"/>
                </a:solidFill>
              </a:rPr>
              <a:t>VPN</a:t>
            </a:r>
            <a:r>
              <a:rPr lang="zh-CN" altLang="en-US" b="1" dirty="0" smtClean="0">
                <a:solidFill>
                  <a:schemeClr val="tx2"/>
                </a:solidFill>
              </a:rPr>
              <a:t>用户名密码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9818" y="44214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进入内网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1953399"/>
            <a:ext cx="4703302" cy="3019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818" y="262076"/>
            <a:ext cx="4502882" cy="1536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819" y="5173737"/>
            <a:ext cx="5787882" cy="11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17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60" y="-157927"/>
            <a:ext cx="9601200" cy="1143000"/>
          </a:xfrm>
        </p:spPr>
        <p:txBody>
          <a:bodyPr/>
          <a:lstStyle/>
          <a:p>
            <a:r>
              <a:rPr lang="zh-CN" altLang="en-US" dirty="0" smtClean="0"/>
              <a:t>实例三之产品内部逻辑漏洞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93060" y="985073"/>
            <a:ext cx="62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漏洞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攻击    </a:t>
            </a:r>
            <a:r>
              <a:rPr lang="en-US" altLang="zh-CN" dirty="0" smtClean="0">
                <a:hlinkClick r:id="rId2" action="ppaction://hlinkfile"/>
              </a:rPr>
              <a:t>video</a:t>
            </a:r>
            <a:endParaRPr lang="en-US" altLang="zh-CN" dirty="0"/>
          </a:p>
        </p:txBody>
      </p:sp>
      <p:sp>
        <p:nvSpPr>
          <p:cNvPr id="5" name="燕尾形箭头 4"/>
          <p:cNvSpPr/>
          <p:nvPr/>
        </p:nvSpPr>
        <p:spPr>
          <a:xfrm>
            <a:off x="1217126" y="1260494"/>
            <a:ext cx="1817252" cy="9917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 </a:t>
            </a:r>
            <a:r>
              <a:rPr lang="zh-CN" altLang="en-US" sz="1600" dirty="0" smtClean="0"/>
              <a:t>伪造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网站</a:t>
            </a:r>
            <a:endParaRPr lang="en-US" sz="1600" dirty="0"/>
          </a:p>
        </p:txBody>
      </p:sp>
      <p:sp>
        <p:nvSpPr>
          <p:cNvPr id="6" name="燕尾形箭头 5"/>
          <p:cNvSpPr/>
          <p:nvPr/>
        </p:nvSpPr>
        <p:spPr>
          <a:xfrm>
            <a:off x="3241535" y="1273013"/>
            <a:ext cx="1939175" cy="10966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 </a:t>
            </a:r>
            <a:r>
              <a:rPr lang="zh-CN" altLang="en-US" sz="1600" dirty="0" smtClean="0"/>
              <a:t>诱使用户点击</a:t>
            </a:r>
            <a:endParaRPr lang="en-US" sz="1600" dirty="0"/>
          </a:p>
        </p:txBody>
      </p:sp>
      <p:sp>
        <p:nvSpPr>
          <p:cNvPr id="7" name="燕尾形箭头 6"/>
          <p:cNvSpPr/>
          <p:nvPr/>
        </p:nvSpPr>
        <p:spPr>
          <a:xfrm>
            <a:off x="5467101" y="1282910"/>
            <a:ext cx="1827526" cy="11002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 </a:t>
            </a:r>
            <a:r>
              <a:rPr lang="zh-CN" altLang="en-US" sz="1600" dirty="0" smtClean="0"/>
              <a:t>登录用户不小心中招</a:t>
            </a:r>
            <a:endParaRPr lang="en-US" sz="1600" dirty="0"/>
          </a:p>
        </p:txBody>
      </p:sp>
      <p:sp>
        <p:nvSpPr>
          <p:cNvPr id="8" name="燕尾形箭头 7"/>
          <p:cNvSpPr/>
          <p:nvPr/>
        </p:nvSpPr>
        <p:spPr>
          <a:xfrm>
            <a:off x="7592514" y="1221458"/>
            <a:ext cx="1994135" cy="12231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4. </a:t>
            </a:r>
            <a:r>
              <a:rPr lang="zh-CN" altLang="en-US" sz="1600" dirty="0" smtClean="0"/>
              <a:t>密码修改，资金转出</a:t>
            </a:r>
            <a:r>
              <a:rPr lang="en-US" altLang="zh-CN" sz="1600" dirty="0" smtClean="0"/>
              <a:t>…</a:t>
            </a:r>
            <a:endParaRPr 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208993" y="2482855"/>
            <a:ext cx="62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漏洞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B</a:t>
            </a:r>
            <a:r>
              <a:rPr lang="zh-CN" altLang="en-US" dirty="0" smtClean="0"/>
              <a:t>   平行权限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05520" y="2991953"/>
            <a:ext cx="5176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让一个正常用户</a:t>
            </a:r>
            <a:r>
              <a:rPr lang="zh-CN" altLang="en-US" dirty="0" smtClean="0"/>
              <a:t>进入到提交密码的阶段</a:t>
            </a:r>
            <a:endParaRPr 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202249" y="7156485"/>
            <a:ext cx="13846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05520" y="3328685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抓</a:t>
            </a:r>
            <a:r>
              <a:rPr lang="zh-CN" altLang="en-US" dirty="0"/>
              <a:t>包可以看到一个</a:t>
            </a:r>
            <a:r>
              <a:rPr lang="en-US" dirty="0" err="1" smtClean="0"/>
              <a:t>user_id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1217126" y="4189028"/>
            <a:ext cx="7397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替换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，可遍历</a:t>
            </a:r>
            <a:r>
              <a:rPr lang="zh-CN" altLang="en-US" dirty="0"/>
              <a:t>所有</a:t>
            </a:r>
            <a:r>
              <a:rPr lang="en-US" altLang="zh-CN" dirty="0" err="1"/>
              <a:t>user_id</a:t>
            </a:r>
            <a:r>
              <a:rPr lang="zh-CN" altLang="en-US" dirty="0"/>
              <a:t>，实现批量重置所有用户密码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969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2" grpId="0"/>
      <p:bldP spid="9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60" y="-157927"/>
            <a:ext cx="9601200" cy="1143000"/>
          </a:xfrm>
        </p:spPr>
        <p:txBody>
          <a:bodyPr/>
          <a:lstStyle/>
          <a:p>
            <a:r>
              <a:rPr lang="zh-CN" altLang="en-US" dirty="0" smtClean="0"/>
              <a:t>实例三之产品内部逻辑漏洞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0" name="Picture 4" descr="2014互联网金融安全报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836" y="1221457"/>
            <a:ext cx="5616624" cy="40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2cto.com/uploadfile/Collfiles/20150409/201504091005441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5704" y="1221458"/>
            <a:ext cx="5333121" cy="40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596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-190390"/>
            <a:ext cx="9601200" cy="1143000"/>
          </a:xfrm>
        </p:spPr>
        <p:txBody>
          <a:bodyPr/>
          <a:lstStyle/>
          <a:p>
            <a:r>
              <a:rPr lang="zh-CN" altLang="en-US" dirty="0" smtClean="0"/>
              <a:t>实例四之</a:t>
            </a:r>
            <a:r>
              <a:rPr lang="zh-CN" altLang="en-US" dirty="0"/>
              <a:t>薅羊毛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384083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7868" y="1988840"/>
            <a:ext cx="3774687" cy="27085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3136" y="5085184"/>
            <a:ext cx="527730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手机不是问题（阿里小号， 网络电话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tx2"/>
                </a:solidFill>
              </a:rPr>
              <a:t>身份证</a:t>
            </a:r>
            <a:r>
              <a:rPr lang="zh-CN" altLang="en-US" sz="2400" b="1" dirty="0">
                <a:solidFill>
                  <a:schemeClr val="tx2"/>
                </a:solidFill>
              </a:rPr>
              <a:t>也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可以伪造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</a:rPr>
              <a:t>羊毛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党猖獗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086300" y="1124744"/>
            <a:ext cx="1800200" cy="1296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58508" y="764704"/>
            <a:ext cx="2664296" cy="86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</a:rPr>
              <a:t>注册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54652" y="1676400"/>
            <a:ext cx="0" cy="888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922504" y="2672916"/>
            <a:ext cx="2664296" cy="86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</a:rPr>
              <a:t>赚取奖励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254652" y="3645024"/>
            <a:ext cx="0" cy="1052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86500" y="4774066"/>
            <a:ext cx="2664296" cy="86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</a:rPr>
              <a:t>回收奖励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7868" y="985162"/>
            <a:ext cx="6284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某网站有注册奖励。。。 不小心被黑客知道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于是注册机写成。。。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973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如何防御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353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客户端，服务器端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病毒查杀，漏洞扫描，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代码混淆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强运维人员安全意识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防火墙， </a:t>
            </a:r>
            <a:r>
              <a:rPr lang="en-US" altLang="zh-CN" dirty="0" smtClean="0"/>
              <a:t>WAF</a:t>
            </a:r>
            <a:endParaRPr lang="en-US" dirty="0" smtClean="0"/>
          </a:p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攻击， </a:t>
            </a:r>
            <a:r>
              <a:rPr lang="en-US" altLang="zh-CN" dirty="0" smtClean="0"/>
              <a:t>CC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抗设备（流量清洗），</a:t>
            </a:r>
            <a:r>
              <a:rPr lang="en-US" altLang="zh-CN" dirty="0" smtClean="0"/>
              <a:t>WAF</a:t>
            </a:r>
          </a:p>
          <a:p>
            <a:pPr lvl="1"/>
            <a:r>
              <a:rPr lang="zh-CN" altLang="en-US" dirty="0" smtClean="0"/>
              <a:t>把控好子域名，防止主站</a:t>
            </a:r>
            <a:r>
              <a:rPr lang="en-US" altLang="zh-CN" dirty="0" smtClean="0"/>
              <a:t>IP</a:t>
            </a:r>
            <a:r>
              <a:rPr lang="zh-CN" altLang="en-US" dirty="0" smtClean="0"/>
              <a:t>泄露</a:t>
            </a:r>
            <a:endParaRPr lang="en-US" altLang="zh-CN" dirty="0" smtClean="0"/>
          </a:p>
          <a:p>
            <a:r>
              <a:rPr lang="zh-CN" altLang="en-US" dirty="0" smtClean="0"/>
              <a:t>公司内部员工信息泄露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定期弱口令扫描，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定期扫描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加强内部员工安全意识，</a:t>
            </a:r>
            <a:endParaRPr lang="en-US" altLang="zh-CN" dirty="0" smtClean="0"/>
          </a:p>
          <a:p>
            <a:r>
              <a:rPr lang="zh-CN" altLang="en-US" dirty="0" smtClean="0"/>
              <a:t>企业内部产品逻辑漏洞</a:t>
            </a:r>
            <a:endParaRPr lang="en-US" altLang="zh-CN" dirty="0"/>
          </a:p>
          <a:p>
            <a:pPr lvl="1"/>
            <a:r>
              <a:rPr lang="zh-CN" altLang="en-US" dirty="0"/>
              <a:t>漏</a:t>
            </a:r>
            <a:r>
              <a:rPr lang="zh-CN" altLang="en-US" dirty="0" smtClean="0"/>
              <a:t>扫工具</a:t>
            </a:r>
            <a:r>
              <a:rPr lang="en-US" altLang="zh-CN" dirty="0" smtClean="0"/>
              <a:t>+</a:t>
            </a:r>
            <a:r>
              <a:rPr lang="zh-CN" altLang="en-US" dirty="0" smtClean="0"/>
              <a:t>人工黑白盒测试</a:t>
            </a:r>
            <a:endParaRPr lang="en-US" altLang="zh-CN" dirty="0" smtClean="0"/>
          </a:p>
          <a:p>
            <a:r>
              <a:rPr lang="zh-CN" altLang="en-US" dirty="0" smtClean="0"/>
              <a:t>薅羊毛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对机器人注册，可以通过频率进行拦截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加强注册接口（验证码），注册规则加强一个身份证一个号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延长提现时间，增加提现难度（比如充值后才能提现）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93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攻击防御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93812" y="1676400"/>
            <a:ext cx="10489231" cy="492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高抗设备（流量清洗）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防止主站</a:t>
            </a:r>
            <a:r>
              <a:rPr lang="en-US" altLang="zh-CN" dirty="0" smtClean="0"/>
              <a:t>IP</a:t>
            </a:r>
            <a:r>
              <a:rPr lang="zh-CN" altLang="en-US" dirty="0" smtClean="0"/>
              <a:t>暴露，绕过高抗</a:t>
            </a:r>
            <a:endParaRPr lang="en-US" altLang="zh-CN" dirty="0"/>
          </a:p>
          <a:p>
            <a:pPr lvl="1"/>
            <a:r>
              <a:rPr lang="zh-CN" altLang="en-US" dirty="0" smtClean="0"/>
              <a:t>秃域名保护 </a:t>
            </a:r>
            <a:r>
              <a:rPr lang="en-US" altLang="zh-CN" dirty="0" smtClean="0"/>
              <a:t>baidu.com</a:t>
            </a:r>
          </a:p>
          <a:p>
            <a:pPr lvl="1"/>
            <a:r>
              <a:rPr lang="zh-CN" altLang="en-US" dirty="0" smtClean="0"/>
              <a:t>不加在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后面子域名与加在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后面的子域名分开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攻击</a:t>
            </a:r>
            <a:r>
              <a:rPr lang="zh-CN" altLang="en-US" dirty="0"/>
              <a:t>者通过子域名找到主站</a:t>
            </a:r>
            <a:r>
              <a:rPr lang="en-US" altLang="zh-CN" dirty="0" smtClean="0"/>
              <a:t>IP</a:t>
            </a:r>
          </a:p>
          <a:p>
            <a:pPr lvl="1"/>
            <a:r>
              <a:rPr lang="en-US" altLang="zh-CN" dirty="0" err="1" smtClean="0"/>
              <a:t>Cdn</a:t>
            </a:r>
            <a:r>
              <a:rPr lang="zh-CN" altLang="en-US" dirty="0" smtClean="0"/>
              <a:t>要支持国外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否则可以从国外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直接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真实</a:t>
            </a:r>
            <a:r>
              <a:rPr lang="en-US" altLang="zh-CN" dirty="0" err="1" smtClean="0"/>
              <a:t>ip</a:t>
            </a:r>
            <a:endParaRPr lang="en-US" altLang="zh-CN" dirty="0"/>
          </a:p>
          <a:p>
            <a:pPr lvl="1"/>
            <a:r>
              <a:rPr lang="zh-CN" altLang="en-US" dirty="0"/>
              <a:t>主站出入口</a:t>
            </a:r>
            <a:r>
              <a:rPr lang="en-US" altLang="zh-CN" dirty="0"/>
              <a:t>IP</a:t>
            </a:r>
            <a:r>
              <a:rPr lang="zh-CN" altLang="en-US" dirty="0"/>
              <a:t>尽量不在一个网段</a:t>
            </a:r>
            <a:endParaRPr lang="en-US" altLang="zh-CN" dirty="0"/>
          </a:p>
          <a:p>
            <a:pPr lvl="1"/>
            <a:r>
              <a:rPr lang="zh-CN" altLang="en-US" dirty="0"/>
              <a:t>定期更换主站</a:t>
            </a:r>
            <a:r>
              <a:rPr lang="en-US" altLang="zh-CN" dirty="0" smtClean="0"/>
              <a:t>IP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7982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防止公司内部员工信息泄露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93812" y="1676400"/>
            <a:ext cx="10489231" cy="492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定期排查公司内部员工弱口令，以及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信息泄露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建立社工库，减小密码被撞的可能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强密码不一定安全，因为它可能已经被泄露 （例如</a:t>
            </a:r>
            <a:r>
              <a:rPr lang="en-US" altLang="zh-CN" dirty="0" smtClean="0"/>
              <a:t>12306</a:t>
            </a:r>
            <a:r>
              <a:rPr lang="zh-CN" altLang="en-US" dirty="0" smtClean="0"/>
              <a:t>密码）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加强内部员工安全意识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加强密码强度，定期更换密码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1022083842"/>
              </p:ext>
            </p:extLst>
          </p:nvPr>
        </p:nvGraphicFramePr>
        <p:xfrm>
          <a:off x="1966427" y="22048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4147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产品漏洞修复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93812" y="1676400"/>
            <a:ext cx="10489231" cy="492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0649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加强权限控制 （请求</a:t>
            </a:r>
            <a:r>
              <a:rPr lang="zh-CN" altLang="en-US" dirty="0" smtClean="0"/>
              <a:t>参数，链接等重点测试）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平行权限</a:t>
            </a:r>
            <a:endParaRPr lang="en-US" altLang="zh-CN" dirty="0" smtClean="0"/>
          </a:p>
          <a:p>
            <a:r>
              <a:rPr lang="zh-CN" altLang="en-US" dirty="0" smtClean="0"/>
              <a:t>一些重要接口不要暴露在公网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探测手机号，用户名是否存在，这些是批量注册的前提</a:t>
            </a:r>
            <a:endParaRPr lang="en-US" altLang="zh-CN" dirty="0" smtClean="0"/>
          </a:p>
          <a:p>
            <a:r>
              <a:rPr lang="zh-CN" altLang="en-US" dirty="0" smtClean="0"/>
              <a:t>密码强度设定好，试错提高成本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防止暴力破解</a:t>
            </a:r>
            <a:endParaRPr lang="en-US" altLang="zh-CN" dirty="0" smtClean="0"/>
          </a:p>
          <a:p>
            <a:r>
              <a:rPr lang="zh-CN" altLang="en-US" dirty="0" smtClean="0"/>
              <a:t>安全重要部分（如注册，提现）多加</a:t>
            </a:r>
            <a:r>
              <a:rPr lang="zh-CN" altLang="en-US" dirty="0"/>
              <a:t>验证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最好是图形验证码；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防止批量注册，恶意提现</a:t>
            </a:r>
            <a:endParaRPr lang="en-US" altLang="zh-CN" dirty="0" smtClean="0"/>
          </a:p>
          <a:p>
            <a:r>
              <a:rPr lang="zh-CN" altLang="en-US" dirty="0" smtClean="0"/>
              <a:t>全</a:t>
            </a:r>
            <a:r>
              <a:rPr lang="zh-CN" altLang="en-US" dirty="0"/>
              <a:t>站点页面添加</a:t>
            </a:r>
            <a:r>
              <a:rPr lang="en-US" altLang="zh-CN" dirty="0"/>
              <a:t>token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防止身份伪造</a:t>
            </a:r>
            <a:endParaRPr lang="en-US" altLang="zh-CN" dirty="0" smtClean="0"/>
          </a:p>
          <a:p>
            <a:r>
              <a:rPr lang="zh-CN" altLang="en-US" dirty="0" smtClean="0"/>
              <a:t>配置文件以及敏感文件不要暴露在公网；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Phpinfo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服务器配置信息</a:t>
            </a:r>
            <a:r>
              <a:rPr lang="en-US" altLang="zh-CN" dirty="0" smtClean="0"/>
              <a:t>; log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敏感信息（用户名，密码，银行卡）加密传输 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尽量不要将密码放在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加</a:t>
            </a:r>
            <a:r>
              <a:rPr lang="zh-CN" altLang="en-US" dirty="0" smtClean="0"/>
              <a:t>强对账户的认证，防止金融欺诈；</a:t>
            </a:r>
            <a:endParaRPr lang="en-US" altLang="zh-CN" dirty="0" smtClean="0"/>
          </a:p>
          <a:p>
            <a:r>
              <a:rPr lang="zh-CN" altLang="en-US" dirty="0" smtClean="0"/>
              <a:t>对重要的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要反复确认是否有被绕过的可能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证书验证接口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5015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多角度互联网金融攻防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en-US" smtClean="0"/>
              <a:t>点融网   陈平  </a:t>
            </a:r>
            <a:r>
              <a:rPr lang="en-US" altLang="zh-CN" dirty="0" smtClean="0"/>
              <a:t>2015-08-30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1981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517304"/>
            <a:ext cx="8424936" cy="27118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防止薅羊毛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93812" y="1676400"/>
            <a:ext cx="10489231" cy="492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5181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增加异常用户行为访问监控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对频繁调用注册，验证码，用户登录等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进行封杀。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身份证绑定一个账号， 不允许一个身份证多个账号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增加身份审查，银行卡审查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增加提现难度，不投资不能提取奖励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094413" y="327780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14493" y="2204864"/>
            <a:ext cx="2376263" cy="976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190756" y="1772816"/>
            <a:ext cx="24482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</a:t>
            </a:r>
            <a:r>
              <a:rPr lang="zh-CN" altLang="en-US" sz="2000" dirty="0" smtClean="0">
                <a:solidFill>
                  <a:schemeClr val="tx1"/>
                </a:solidFill>
              </a:rPr>
              <a:t>秒</a:t>
            </a:r>
            <a:r>
              <a:rPr lang="en-US" altLang="zh-CN" sz="2000" dirty="0" smtClean="0">
                <a:solidFill>
                  <a:schemeClr val="tx1"/>
                </a:solidFill>
              </a:rPr>
              <a:t>60</a:t>
            </a:r>
            <a:r>
              <a:rPr lang="zh-CN" altLang="en-US" sz="2000" dirty="0" smtClean="0">
                <a:solidFill>
                  <a:schemeClr val="tx1"/>
                </a:solidFill>
              </a:rPr>
              <a:t>个探测用户是否存在接口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1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93812" y="1676400"/>
            <a:ext cx="10489231" cy="492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632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点融安全：</a:t>
            </a: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邮箱：</a:t>
            </a:r>
            <a:r>
              <a:rPr lang="en-US" altLang="zh-CN" sz="4800" dirty="0" smtClean="0">
                <a:hlinkClick r:id="rId2"/>
              </a:rPr>
              <a:t>security@dianrong.com</a:t>
            </a: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/>
              <a:t>微</a:t>
            </a:r>
            <a:r>
              <a:rPr lang="zh-CN" altLang="en-US" sz="4800" dirty="0" smtClean="0"/>
              <a:t>博：</a:t>
            </a:r>
            <a:r>
              <a:rPr lang="en-US" altLang="zh-CN" sz="4800" dirty="0" smtClean="0"/>
              <a:t>weibo.com/</a:t>
            </a:r>
            <a:r>
              <a:rPr lang="en-US" altLang="zh-CN" sz="4800" dirty="0" err="1" smtClean="0"/>
              <a:t>dianrongsec</a:t>
            </a:r>
            <a:endParaRPr lang="en-US" altLang="zh-CN" sz="4800" dirty="0" smtClean="0"/>
          </a:p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endParaRPr lang="en-US" altLang="zh-CN" sz="4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8228" y="288032"/>
            <a:ext cx="2564904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20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一、什么是互联网</a:t>
            </a:r>
            <a:r>
              <a:rPr lang="zh-CN" altLang="en-US" dirty="0" smtClean="0"/>
              <a:t>金融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二、互联网金融会遇到哪些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三、如何防御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08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什么是互联网</a:t>
            </a:r>
            <a:r>
              <a:rPr lang="zh-CN" altLang="en-US" dirty="0" smtClean="0"/>
              <a:t>金融？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互联网金融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互联网行业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金融业务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互联网金融几大模式</a:t>
            </a:r>
            <a:endParaRPr lang="en-US" altLang="zh-CN" dirty="0" smtClean="0"/>
          </a:p>
          <a:p>
            <a:pPr lvl="1"/>
            <a:r>
              <a:rPr lang="en-US" altLang="zh-CN" b="1" dirty="0"/>
              <a:t>P2P</a:t>
            </a:r>
            <a:r>
              <a:rPr lang="zh-CN" altLang="en-US" b="1" dirty="0"/>
              <a:t>网络信贷</a:t>
            </a:r>
            <a:endParaRPr lang="en-US" altLang="zh-CN" b="1" dirty="0"/>
          </a:p>
          <a:p>
            <a:pPr lvl="2"/>
            <a:r>
              <a:rPr lang="zh-CN" altLang="en-US" dirty="0"/>
              <a:t>点融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方支付平台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财富通 连连支付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互联网理财</a:t>
            </a:r>
            <a:endParaRPr lang="en-US" altLang="zh-CN" dirty="0" smtClean="0"/>
          </a:p>
          <a:p>
            <a:pPr lvl="2"/>
            <a:r>
              <a:rPr lang="zh-CN" altLang="en-US" dirty="0"/>
              <a:t>余额宝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972" y="255884"/>
            <a:ext cx="10512862" cy="1325218"/>
          </a:xfrm>
        </p:spPr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网络信贷</a:t>
            </a:r>
            <a:endParaRPr lang="en-US" dirty="0"/>
          </a:p>
        </p:txBody>
      </p:sp>
      <p:pic>
        <p:nvPicPr>
          <p:cNvPr id="1026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828" y="2217999"/>
            <a:ext cx="849145" cy="8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828" y="3750034"/>
            <a:ext cx="943698" cy="9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194" y="5535857"/>
            <a:ext cx="1015706" cy="10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1783900" y="2565715"/>
            <a:ext cx="2094954" cy="91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905991" y="4221883"/>
            <a:ext cx="1933071" cy="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905991" y="4927536"/>
            <a:ext cx="1933071" cy="129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37828" y="1624882"/>
            <a:ext cx="1598193" cy="4785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投资人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14987" y="1581102"/>
            <a:ext cx="1950197" cy="66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b="1" dirty="0">
                <a:solidFill>
                  <a:schemeClr val="tx1"/>
                </a:solidFill>
              </a:rPr>
              <a:t>P2P </a:t>
            </a:r>
            <a:r>
              <a:rPr lang="zh-CN" altLang="en-US" sz="1799" b="1" dirty="0">
                <a:solidFill>
                  <a:schemeClr val="tx1"/>
                </a:solidFill>
              </a:rPr>
              <a:t>金融平台</a:t>
            </a:r>
            <a:endParaRPr lang="en-US" sz="1799" b="1" dirty="0">
              <a:solidFill>
                <a:schemeClr val="tx1"/>
              </a:solidFill>
            </a:endParaRPr>
          </a:p>
        </p:txBody>
      </p:sp>
      <p:pic>
        <p:nvPicPr>
          <p:cNvPr id="12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28255" y="1978745"/>
            <a:ext cx="849145" cy="8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0978" y="3510780"/>
            <a:ext cx="943698" cy="9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myeducs.cn/uploadfile/200905/10/B71332413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8621" y="5296603"/>
            <a:ext cx="1015706" cy="10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9752803" y="1435330"/>
            <a:ext cx="1598193" cy="4785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借款人</a:t>
            </a:r>
            <a:endParaRPr lang="en-US" sz="1799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470676" y="2488312"/>
            <a:ext cx="1553659" cy="7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470676" y="3982629"/>
            <a:ext cx="147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398668" y="4927536"/>
            <a:ext cx="1440160" cy="111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470676" y="2881431"/>
            <a:ext cx="1728192" cy="868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429435" y="4242144"/>
            <a:ext cx="1529186" cy="11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8470676" y="5260271"/>
            <a:ext cx="1282127" cy="909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734249" y="2809043"/>
            <a:ext cx="2072597" cy="8810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905991" y="4581128"/>
            <a:ext cx="19008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205981" y="5314521"/>
            <a:ext cx="1650516" cy="11513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AutoShape 6" descr="http://img4.imgtn.bdimg.com/it/u=2402785628,6628912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AutoShape 10" descr="http://img4.imgtn.bdimg.com/it/u=2402785628,662891234&amp;fm=21&amp;gp=0.jpg"/>
          <p:cNvSpPr>
            <a:spLocks noChangeAspect="1" noChangeArrowheads="1"/>
          </p:cNvSpPr>
          <p:nvPr/>
        </p:nvSpPr>
        <p:spPr bwMode="auto">
          <a:xfrm>
            <a:off x="4860184" y="3888726"/>
            <a:ext cx="504672" cy="48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shixiseng.com/upload/company_logo/2015-04/SRMNmZHQ7X5U8h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184" y="2353325"/>
            <a:ext cx="1905000" cy="8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018" y="3096510"/>
            <a:ext cx="4412167" cy="27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69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网贷经常被爆的漏洞 （来自</a:t>
            </a:r>
            <a:r>
              <a:rPr lang="en-US" altLang="zh-CN" dirty="0" err="1" smtClean="0"/>
              <a:t>wooyun</a:t>
            </a:r>
            <a:r>
              <a:rPr lang="en-US" altLang="zh-CN" dirty="0" smtClean="0"/>
              <a:t> 2015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账号密码</a:t>
            </a:r>
            <a:r>
              <a:rPr lang="zh-CN" altLang="en-US" dirty="0"/>
              <a:t>重置 </a:t>
            </a:r>
            <a:endParaRPr lang="en-US" altLang="zh-CN" dirty="0" smtClean="0"/>
          </a:p>
          <a:p>
            <a:r>
              <a:rPr lang="zh-CN" altLang="en-US" dirty="0" smtClean="0"/>
              <a:t>邮箱等存在</a:t>
            </a:r>
            <a:r>
              <a:rPr lang="zh-CN" altLang="en-US" dirty="0"/>
              <a:t>弱口令，密码爆破 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/>
              <a:t>注入 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zh-CN" altLang="en-US" dirty="0"/>
              <a:t>验证码或者验证码绕过 </a:t>
            </a:r>
            <a:endParaRPr lang="en-US" altLang="zh-CN" dirty="0" smtClean="0"/>
          </a:p>
          <a:p>
            <a:r>
              <a:rPr lang="zh-CN" altLang="en-US" dirty="0" smtClean="0"/>
              <a:t>业务</a:t>
            </a:r>
            <a:r>
              <a:rPr lang="zh-CN" altLang="en-US" dirty="0"/>
              <a:t>系统对公网</a:t>
            </a:r>
            <a:r>
              <a:rPr lang="zh-CN" altLang="en-US" dirty="0" smtClean="0"/>
              <a:t>开放</a:t>
            </a:r>
            <a:endParaRPr lang="en-US" dirty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存在越权漏洞，可查看使用高权账号</a:t>
            </a:r>
            <a:r>
              <a:rPr lang="zh-CN" altLang="en-US" dirty="0" smtClean="0"/>
              <a:t>功能</a:t>
            </a:r>
            <a:endParaRPr lang="en-US" dirty="0"/>
          </a:p>
          <a:p>
            <a:r>
              <a:rPr lang="zh-CN" altLang="en-US" dirty="0" smtClean="0"/>
              <a:t>数据库未授权访问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上传文件没有做限制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getshell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第三方软件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wordpress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dizcuz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第三方支付漏洞</a:t>
            </a:r>
            <a:r>
              <a:rPr lang="en-US" altLang="zh-CN" dirty="0" smtClean="0"/>
              <a:t>) </a:t>
            </a:r>
          </a:p>
          <a:p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039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972" y="284459"/>
            <a:ext cx="10512862" cy="1325218"/>
          </a:xfrm>
        </p:spPr>
        <p:txBody>
          <a:bodyPr/>
          <a:lstStyle/>
          <a:p>
            <a:r>
              <a:rPr lang="zh-CN" altLang="en-US" dirty="0" smtClean="0"/>
              <a:t>互联网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模式架构图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197868" y="1727862"/>
            <a:ext cx="1598193" cy="4785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客户端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10836" y="1710517"/>
            <a:ext cx="1950197" cy="668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b="1" dirty="0">
                <a:solidFill>
                  <a:schemeClr val="tx1"/>
                </a:solidFill>
              </a:rPr>
              <a:t>P2P </a:t>
            </a:r>
            <a:r>
              <a:rPr lang="zh-CN" altLang="en-US" sz="1799" b="1" dirty="0">
                <a:solidFill>
                  <a:schemeClr val="tx1"/>
                </a:solidFill>
              </a:rPr>
              <a:t>借贷</a:t>
            </a:r>
            <a:r>
              <a:rPr lang="zh-CN" altLang="en-US" sz="1799" b="1" dirty="0" smtClean="0">
                <a:solidFill>
                  <a:schemeClr val="tx1"/>
                </a:solidFill>
              </a:rPr>
              <a:t>平台</a:t>
            </a:r>
            <a:endParaRPr lang="en-US" sz="1799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mage.xinmin.cn/2012/08/20/201208200706035116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016631"/>
            <a:ext cx="2088232" cy="90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圆角矩形 15"/>
          <p:cNvSpPr/>
          <p:nvPr/>
        </p:nvSpPr>
        <p:spPr>
          <a:xfrm>
            <a:off x="967827" y="2521966"/>
            <a:ext cx="1598193" cy="4785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浏览器</a:t>
            </a:r>
            <a:endParaRPr lang="en-US" sz="1799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www.3g-edu.org/news/images/3g-news/3G60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884" y="4810899"/>
            <a:ext cx="1800200" cy="12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967827" y="4332392"/>
            <a:ext cx="1598193" cy="47850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手机</a:t>
            </a:r>
            <a:r>
              <a:rPr lang="en-US" altLang="zh-CN" sz="1799" b="1" dirty="0" smtClean="0">
                <a:solidFill>
                  <a:schemeClr val="tx1"/>
                </a:solidFill>
              </a:rPr>
              <a:t>App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96560" y="6165304"/>
            <a:ext cx="1598193" cy="4785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b="1" dirty="0" smtClean="0">
                <a:solidFill>
                  <a:schemeClr val="tx1"/>
                </a:solidFill>
              </a:rPr>
              <a:t>DNS </a:t>
            </a:r>
            <a:r>
              <a:rPr lang="zh-CN" altLang="en-US" sz="1799" b="1" dirty="0" smtClean="0">
                <a:solidFill>
                  <a:schemeClr val="tx1"/>
                </a:solidFill>
              </a:rPr>
              <a:t>服务</a:t>
            </a:r>
            <a:endParaRPr lang="en-US" sz="1799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265478" y="5301208"/>
            <a:ext cx="2235721" cy="9246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416457" y="2408694"/>
            <a:ext cx="3816424" cy="4121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圆角矩形 25"/>
          <p:cNvSpPr/>
          <p:nvPr/>
        </p:nvSpPr>
        <p:spPr>
          <a:xfrm>
            <a:off x="3740220" y="5082107"/>
            <a:ext cx="2239195" cy="4785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smtClean="0">
                <a:solidFill>
                  <a:schemeClr val="tx1"/>
                </a:solidFill>
                <a:hlinkClick r:id="rId5"/>
              </a:rPr>
              <a:t>www.dianrong.com</a:t>
            </a:r>
            <a:endParaRPr lang="en-US" sz="1799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799" b="1" dirty="0" smtClean="0">
                <a:solidFill>
                  <a:schemeClr val="tx1"/>
                </a:solidFill>
              </a:rPr>
              <a:t>-&gt; 10.10.10.10</a:t>
            </a:r>
            <a:endParaRPr lang="en-US" sz="1799" b="1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 flipV="1">
            <a:off x="3214092" y="5473594"/>
            <a:ext cx="2282468" cy="930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3581903" y="3787096"/>
            <a:ext cx="4168693" cy="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76643" y="2492103"/>
            <a:ext cx="2505260" cy="3888432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54" name="矩形 2053"/>
          <p:cNvSpPr/>
          <p:nvPr/>
        </p:nvSpPr>
        <p:spPr>
          <a:xfrm>
            <a:off x="10033064" y="2874796"/>
            <a:ext cx="1406154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/>
              <a:t>10.10.10.10</a:t>
            </a:r>
          </a:p>
        </p:txBody>
      </p:sp>
      <p:sp>
        <p:nvSpPr>
          <p:cNvPr id="2056" name="云形 2055"/>
          <p:cNvSpPr/>
          <p:nvPr/>
        </p:nvSpPr>
        <p:spPr>
          <a:xfrm>
            <a:off x="5052540" y="3113865"/>
            <a:ext cx="2232248" cy="1249007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</a:rPr>
              <a:t>互联网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59" name="单圆角矩形 2058"/>
          <p:cNvSpPr/>
          <p:nvPr/>
        </p:nvSpPr>
        <p:spPr>
          <a:xfrm>
            <a:off x="8974732" y="3000473"/>
            <a:ext cx="1152128" cy="572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主站</a:t>
            </a:r>
            <a:endParaRPr lang="en-US" sz="2400" dirty="0"/>
          </a:p>
        </p:txBody>
      </p:sp>
      <p:sp>
        <p:nvSpPr>
          <p:cNvPr id="49" name="单圆角矩形 48"/>
          <p:cNvSpPr/>
          <p:nvPr/>
        </p:nvSpPr>
        <p:spPr>
          <a:xfrm>
            <a:off x="8940558" y="4108399"/>
            <a:ext cx="1152128" cy="572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论坛</a:t>
            </a:r>
            <a:endParaRPr lang="en-US" sz="2400" dirty="0"/>
          </a:p>
        </p:txBody>
      </p:sp>
      <p:sp>
        <p:nvSpPr>
          <p:cNvPr id="50" name="单圆角矩形 49"/>
          <p:cNvSpPr/>
          <p:nvPr/>
        </p:nvSpPr>
        <p:spPr>
          <a:xfrm>
            <a:off x="8921848" y="5004077"/>
            <a:ext cx="1152128" cy="572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邮箱</a:t>
            </a:r>
            <a:endParaRPr lang="en-US" sz="2400" dirty="0"/>
          </a:p>
        </p:txBody>
      </p:sp>
      <p:pic>
        <p:nvPicPr>
          <p:cNvPr id="2060" name="图片 20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428" y="3534672"/>
            <a:ext cx="504848" cy="504848"/>
          </a:xfrm>
          <a:prstGeom prst="rect">
            <a:avLst/>
          </a:prstGeom>
        </p:spPr>
      </p:pic>
      <p:cxnSp>
        <p:nvCxnSpPr>
          <p:cNvPr id="2062" name="直接箭头连接符 2061"/>
          <p:cNvCxnSpPr/>
          <p:nvPr/>
        </p:nvCxnSpPr>
        <p:spPr>
          <a:xfrm flipV="1">
            <a:off x="8455279" y="3414018"/>
            <a:ext cx="485279" cy="227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直接箭头连接符 2063"/>
          <p:cNvCxnSpPr/>
          <p:nvPr/>
        </p:nvCxnSpPr>
        <p:spPr>
          <a:xfrm>
            <a:off x="8499108" y="3917787"/>
            <a:ext cx="422740" cy="445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直接箭头连接符 2065"/>
          <p:cNvCxnSpPr/>
          <p:nvPr/>
        </p:nvCxnSpPr>
        <p:spPr>
          <a:xfrm>
            <a:off x="8339737" y="4190671"/>
            <a:ext cx="455098" cy="1282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3488145" y="3065232"/>
            <a:ext cx="2239195" cy="4785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 smtClean="0">
                <a:solidFill>
                  <a:schemeClr val="tx1"/>
                </a:solidFill>
              </a:rPr>
              <a:t>http/https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106130" y="4039520"/>
            <a:ext cx="1406154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 smtClean="0"/>
              <a:t>20.20.20.20</a:t>
            </a:r>
            <a:endParaRPr lang="en-US" sz="1799" b="1" dirty="0"/>
          </a:p>
        </p:txBody>
      </p:sp>
      <p:sp>
        <p:nvSpPr>
          <p:cNvPr id="65" name="矩形 64"/>
          <p:cNvSpPr/>
          <p:nvPr/>
        </p:nvSpPr>
        <p:spPr>
          <a:xfrm>
            <a:off x="10080498" y="5141581"/>
            <a:ext cx="1406154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 smtClean="0"/>
              <a:t>30.30.30.30</a:t>
            </a:r>
            <a:endParaRPr lang="en-US" sz="1799" b="1" dirty="0"/>
          </a:p>
        </p:txBody>
      </p:sp>
      <p:cxnSp>
        <p:nvCxnSpPr>
          <p:cNvPr id="2073" name="直接箭头连接符 2072"/>
          <p:cNvCxnSpPr/>
          <p:nvPr/>
        </p:nvCxnSpPr>
        <p:spPr>
          <a:xfrm flipH="1">
            <a:off x="3581903" y="3917787"/>
            <a:ext cx="41686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46477" y="1594469"/>
            <a:ext cx="2064001" cy="4785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 smtClean="0">
                <a:solidFill>
                  <a:schemeClr val="tx1"/>
                </a:solidFill>
              </a:rPr>
              <a:t>公司内部员工</a:t>
            </a:r>
            <a:endParaRPr lang="en-US" sz="1799" b="1" dirty="0">
              <a:solidFill>
                <a:schemeClr val="tx1"/>
              </a:solidFill>
            </a:endParaRPr>
          </a:p>
        </p:txBody>
      </p:sp>
      <p:cxnSp>
        <p:nvCxnSpPr>
          <p:cNvPr id="2078" name="直接箭头连接符 2077"/>
          <p:cNvCxnSpPr/>
          <p:nvPr/>
        </p:nvCxnSpPr>
        <p:spPr>
          <a:xfrm>
            <a:off x="7534572" y="2060848"/>
            <a:ext cx="504056" cy="1353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6271020" y="2262475"/>
            <a:ext cx="2239195" cy="4785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b="1" dirty="0" smtClean="0">
                <a:solidFill>
                  <a:schemeClr val="tx1"/>
                </a:solidFill>
              </a:rPr>
              <a:t>VPN</a:t>
            </a:r>
            <a:endParaRPr lang="en-US" sz="1799" b="1" dirty="0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8893005" y="5865984"/>
            <a:ext cx="1152128" cy="572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其他</a:t>
            </a:r>
            <a:endParaRPr 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10050386" y="5868108"/>
            <a:ext cx="1483099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 smtClean="0"/>
              <a:t>XX.XX.XX.XX</a:t>
            </a:r>
            <a:endParaRPr lang="en-US" sz="1799" b="1" dirty="0"/>
          </a:p>
        </p:txBody>
      </p:sp>
    </p:spTree>
    <p:extLst>
      <p:ext uri="{BB962C8B-B14F-4D97-AF65-F5344CB8AC3E}">
        <p14:creationId xmlns:p14="http://schemas.microsoft.com/office/powerpoint/2010/main" xmlns="" val="276169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互联网金融会遇到哪些</a:t>
            </a:r>
            <a:r>
              <a:rPr lang="zh-CN" altLang="en-US" dirty="0" smtClean="0"/>
              <a:t>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zh-CN" altLang="en-US" dirty="0" smtClean="0"/>
              <a:t>客户端，服务器端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木马，蠕虫，</a:t>
            </a:r>
            <a:r>
              <a:rPr lang="en-US" altLang="zh-CN" dirty="0" smtClean="0"/>
              <a:t>Rootkit, </a:t>
            </a:r>
            <a:r>
              <a:rPr lang="zh-CN" altLang="en-US" dirty="0" smtClean="0"/>
              <a:t>软件漏洞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en-US" altLang="zh-CN" dirty="0"/>
              <a:t>XSS, SQL</a:t>
            </a:r>
            <a:r>
              <a:rPr lang="zh-CN" altLang="en-US" dirty="0" smtClean="0"/>
              <a:t>注入</a:t>
            </a:r>
            <a:endParaRPr lang="en-US" dirty="0"/>
          </a:p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攻击， </a:t>
            </a:r>
            <a:r>
              <a:rPr lang="en-US" altLang="zh-CN" dirty="0" smtClean="0"/>
              <a:t>CC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 smtClean="0"/>
              <a:t>公司内部员工信息泄露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邮箱密码，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 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企业内部产品逻辑漏洞</a:t>
            </a:r>
            <a:endParaRPr lang="en-US" altLang="zh-CN" dirty="0"/>
          </a:p>
          <a:p>
            <a:pPr lvl="1"/>
            <a:r>
              <a:rPr lang="en-US" altLang="zh-CN" dirty="0" smtClean="0"/>
              <a:t>CSRF</a:t>
            </a:r>
            <a:r>
              <a:rPr lang="zh-CN" altLang="en-US" dirty="0" smtClean="0"/>
              <a:t>攻击，平行权限 </a:t>
            </a:r>
            <a:r>
              <a:rPr lang="en-US" altLang="zh-CN" dirty="0" smtClean="0"/>
              <a:t>…</a:t>
            </a:r>
          </a:p>
          <a:p>
            <a:r>
              <a:rPr lang="zh-CN" altLang="en-US" dirty="0"/>
              <a:t>薅羊毛</a:t>
            </a:r>
            <a:endParaRPr lang="en-US" altLang="zh-CN" dirty="0"/>
          </a:p>
          <a:p>
            <a:r>
              <a:rPr lang="en-US" altLang="zh-CN" dirty="0" smtClean="0"/>
              <a:t>DNS</a:t>
            </a:r>
            <a:r>
              <a:rPr lang="zh-CN" altLang="en-US" dirty="0"/>
              <a:t>域名劫持，运营商</a:t>
            </a:r>
            <a:r>
              <a:rPr lang="zh-CN" altLang="en-US" dirty="0" smtClean="0"/>
              <a:t>劫持</a:t>
            </a:r>
            <a:endParaRPr lang="en-US" altLang="zh-CN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09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互联网金融会遇到哪些</a:t>
            </a:r>
            <a:r>
              <a:rPr lang="zh-CN" altLang="en-US" dirty="0" smtClean="0"/>
              <a:t>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zh-CN" altLang="en-US" dirty="0" smtClean="0"/>
              <a:t>客户端，服务器端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木马，蠕虫，</a:t>
            </a:r>
            <a:r>
              <a:rPr lang="en-US" altLang="zh-CN" dirty="0" smtClean="0"/>
              <a:t>Rootkit, </a:t>
            </a:r>
            <a:r>
              <a:rPr lang="zh-CN" altLang="en-US" dirty="0" smtClean="0"/>
              <a:t>软件漏洞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en-US" altLang="zh-CN" dirty="0"/>
              <a:t>XSS, SQL</a:t>
            </a:r>
            <a:r>
              <a:rPr lang="zh-CN" altLang="en-US" dirty="0" smtClean="0"/>
              <a:t>注入</a:t>
            </a:r>
            <a:endParaRPr lang="en-US" dirty="0"/>
          </a:p>
          <a:p>
            <a:r>
              <a:rPr lang="en-US" altLang="zh-CN" b="1" dirty="0" err="1" smtClean="0"/>
              <a:t>DDoS</a:t>
            </a:r>
            <a:r>
              <a:rPr lang="zh-CN" altLang="en-US" b="1" dirty="0" smtClean="0"/>
              <a:t>攻击， </a:t>
            </a:r>
            <a:r>
              <a:rPr lang="en-US" altLang="zh-CN" b="1" dirty="0" smtClean="0"/>
              <a:t>CC</a:t>
            </a:r>
            <a:r>
              <a:rPr lang="zh-CN" altLang="en-US" b="1" dirty="0" smtClean="0"/>
              <a:t>攻击</a:t>
            </a:r>
            <a:endParaRPr lang="en-US" altLang="zh-CN" b="1" dirty="0" smtClean="0"/>
          </a:p>
          <a:p>
            <a:r>
              <a:rPr lang="zh-CN" altLang="en-US" b="1" dirty="0" smtClean="0"/>
              <a:t>公司内部员工信息泄露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邮箱密码，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 </a:t>
            </a:r>
            <a:r>
              <a:rPr lang="en-US" altLang="zh-CN" dirty="0" smtClean="0"/>
              <a:t>…</a:t>
            </a:r>
          </a:p>
          <a:p>
            <a:r>
              <a:rPr lang="zh-CN" altLang="en-US" b="1" dirty="0" smtClean="0"/>
              <a:t>企业内部产品逻辑漏洞</a:t>
            </a:r>
            <a:endParaRPr lang="en-US" altLang="zh-CN" b="1" dirty="0"/>
          </a:p>
          <a:p>
            <a:pPr lvl="1"/>
            <a:r>
              <a:rPr lang="en-US" altLang="zh-CN" dirty="0" smtClean="0"/>
              <a:t>CSRF</a:t>
            </a:r>
            <a:r>
              <a:rPr lang="zh-CN" altLang="en-US" dirty="0" smtClean="0"/>
              <a:t>攻击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平行权限 </a:t>
            </a:r>
            <a:r>
              <a:rPr lang="en-US" altLang="zh-CN" dirty="0" smtClean="0"/>
              <a:t>…</a:t>
            </a:r>
          </a:p>
          <a:p>
            <a:r>
              <a:rPr lang="zh-CN" altLang="en-US" b="1" dirty="0"/>
              <a:t>薅</a:t>
            </a:r>
            <a:r>
              <a:rPr lang="zh-CN" altLang="en-US" b="1" dirty="0" smtClean="0"/>
              <a:t>羊毛</a:t>
            </a:r>
            <a:endParaRPr lang="en-US" altLang="zh-CN" b="1" dirty="0" smtClean="0"/>
          </a:p>
          <a:p>
            <a:r>
              <a:rPr lang="en-US" altLang="zh-CN" dirty="0"/>
              <a:t>DNS</a:t>
            </a:r>
            <a:r>
              <a:rPr lang="zh-CN" altLang="en-US" dirty="0"/>
              <a:t>域名劫持，运营商</a:t>
            </a:r>
            <a:r>
              <a:rPr lang="zh-CN" altLang="en-US" dirty="0" smtClean="0"/>
              <a:t>劫持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2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_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Serenity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B096B0-BE20-479F-B38E-AA1BD80771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宁静演示文稿（宽屏）</Template>
  <TotalTime>0</TotalTime>
  <Words>1028</Words>
  <Application>Microsoft Office PowerPoint</Application>
  <PresentationFormat>自定义</PresentationFormat>
  <Paragraphs>229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Serenity_16x9</vt:lpstr>
      <vt:lpstr>                 点融安全沙龙</vt:lpstr>
      <vt:lpstr>多角度互联网金融攻防</vt:lpstr>
      <vt:lpstr>提纲</vt:lpstr>
      <vt:lpstr>什么是互联网金融？</vt:lpstr>
      <vt:lpstr>P2P网络信贷</vt:lpstr>
      <vt:lpstr>P2P网贷经常被爆的漏洞 （来自wooyun 2015）</vt:lpstr>
      <vt:lpstr>互联网C/S模式架构图</vt:lpstr>
      <vt:lpstr>互联网金融会遇到哪些攻击</vt:lpstr>
      <vt:lpstr>互联网金融会遇到哪些攻击</vt:lpstr>
      <vt:lpstr>实例一之DDoS攻击</vt:lpstr>
      <vt:lpstr>实例一之DDoS攻击</vt:lpstr>
      <vt:lpstr>实例二之信息泄露</vt:lpstr>
      <vt:lpstr>实例三之产品内部逻辑漏洞</vt:lpstr>
      <vt:lpstr>实例三之产品内部逻辑漏洞</vt:lpstr>
      <vt:lpstr>实例四之薅羊毛</vt:lpstr>
      <vt:lpstr>如何防御</vt:lpstr>
      <vt:lpstr>DDoS攻击防御</vt:lpstr>
      <vt:lpstr>防止公司内部员工信息泄露</vt:lpstr>
      <vt:lpstr>产品漏洞修复</vt:lpstr>
      <vt:lpstr>防止薅羊毛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2015-08-29T03:01:36Z</dcterms:created>
  <dcterms:modified xsi:type="dcterms:W3CDTF">2015-08-31T08:21:57Z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