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391" r:id="rId3"/>
    <p:sldId id="359" r:id="rId4"/>
    <p:sldId id="360" r:id="rId5"/>
    <p:sldId id="407" r:id="rId6"/>
    <p:sldId id="408" r:id="rId7"/>
    <p:sldId id="409" r:id="rId8"/>
    <p:sldId id="361" r:id="rId9"/>
    <p:sldId id="366" r:id="rId10"/>
    <p:sldId id="392" r:id="rId11"/>
    <p:sldId id="371" r:id="rId12"/>
    <p:sldId id="369" r:id="rId13"/>
    <p:sldId id="410" r:id="rId14"/>
    <p:sldId id="411" r:id="rId15"/>
    <p:sldId id="412" r:id="rId16"/>
    <p:sldId id="393" r:id="rId17"/>
    <p:sldId id="413" r:id="rId18"/>
    <p:sldId id="374" r:id="rId19"/>
    <p:sldId id="414" r:id="rId20"/>
    <p:sldId id="397" r:id="rId21"/>
    <p:sldId id="399" r:id="rId22"/>
    <p:sldId id="394" r:id="rId23"/>
    <p:sldId id="415" r:id="rId24"/>
    <p:sldId id="418" r:id="rId25"/>
    <p:sldId id="416" r:id="rId26"/>
    <p:sldId id="396" r:id="rId27"/>
    <p:sldId id="419" r:id="rId28"/>
    <p:sldId id="420" r:id="rId29"/>
    <p:sldId id="406"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555"/>
    <a:srgbClr val="E2AC00"/>
    <a:srgbClr val="FF01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07" autoAdjust="0"/>
    <p:restoredTop sz="94273" autoAdjust="0"/>
  </p:normalViewPr>
  <p:slideViewPr>
    <p:cSldViewPr>
      <p:cViewPr varScale="1">
        <p:scale>
          <a:sx n="201" d="100"/>
          <a:sy n="201" d="100"/>
        </p:scale>
        <p:origin x="192"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0E1885-5489-4DF5-94EC-80D41F528AFC}" type="datetimeFigureOut">
              <a:rPr lang="zh-CN" altLang="en-US" smtClean="0"/>
              <a:pPr/>
              <a:t>2017/2/7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03BE70-C453-47C3-98B9-BD11100CA80A}" type="slidenum">
              <a:rPr lang="zh-CN" altLang="en-US" smtClean="0"/>
              <a:pPr/>
              <a:t>‹#›</a:t>
            </a:fld>
            <a:endParaRPr lang="zh-CN" altLang="en-US"/>
          </a:p>
        </p:txBody>
      </p:sp>
    </p:spTree>
    <p:extLst>
      <p:ext uri="{BB962C8B-B14F-4D97-AF65-F5344CB8AC3E}">
        <p14:creationId xmlns:p14="http://schemas.microsoft.com/office/powerpoint/2010/main" val="21387844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12178E-A38F-485D-9325-6A719C709752}" type="datetimeFigureOut">
              <a:rPr lang="zh-CN" altLang="en-US" smtClean="0"/>
              <a:pPr/>
              <a:t>2017/2/7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036D42-9ACF-48BD-AFB3-660229EF4240}" type="slidenum">
              <a:rPr lang="zh-CN" altLang="en-US" smtClean="0"/>
              <a:pPr/>
              <a:t>‹#›</a:t>
            </a:fld>
            <a:endParaRPr lang="zh-CN" altLang="en-US"/>
          </a:p>
        </p:txBody>
      </p:sp>
    </p:spTree>
    <p:extLst>
      <p:ext uri="{BB962C8B-B14F-4D97-AF65-F5344CB8AC3E}">
        <p14:creationId xmlns:p14="http://schemas.microsoft.com/office/powerpoint/2010/main" val="39852153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6036D42-9ACF-48BD-AFB3-660229EF4240}" type="slidenum">
              <a:rPr lang="zh-CN" altLang="en-US" smtClean="0"/>
              <a:pPr/>
              <a:t>1</a:t>
            </a:fld>
            <a:endParaRPr lang="zh-CN" altLang="en-US"/>
          </a:p>
        </p:txBody>
      </p:sp>
    </p:spTree>
    <p:extLst>
      <p:ext uri="{BB962C8B-B14F-4D97-AF65-F5344CB8AC3E}">
        <p14:creationId xmlns:p14="http://schemas.microsoft.com/office/powerpoint/2010/main" val="313749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9ACC81A-4912-40B6-A30F-57B53E5A0117}" type="slidenum">
              <a:rPr lang="zh-CN" altLang="en-US" smtClean="0"/>
              <a:pPr/>
              <a:t>12</a:t>
            </a:fld>
            <a:endParaRPr lang="zh-CN" altLang="en-US"/>
          </a:p>
        </p:txBody>
      </p:sp>
    </p:spTree>
    <p:extLst>
      <p:ext uri="{BB962C8B-B14F-4D97-AF65-F5344CB8AC3E}">
        <p14:creationId xmlns:p14="http://schemas.microsoft.com/office/powerpoint/2010/main" val="3439380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2" descr="C:\Documents and Settings\yangweizhou\桌面\12.jpg"/>
          <p:cNvPicPr>
            <a:picLocks noChangeAspect="1" noChangeArrowheads="1"/>
          </p:cNvPicPr>
          <p:nvPr userDrawn="1"/>
        </p:nvPicPr>
        <p:blipFill>
          <a:blip r:embed="rId2" cstate="print"/>
          <a:srcRect t="9573"/>
          <a:stretch>
            <a:fillRect/>
          </a:stretch>
        </p:blipFill>
        <p:spPr bwMode="auto">
          <a:xfrm>
            <a:off x="0" y="0"/>
            <a:ext cx="9144000" cy="5143500"/>
          </a:xfrm>
          <a:prstGeom prst="rect">
            <a:avLst/>
          </a:prstGeom>
          <a:noFill/>
        </p:spPr>
      </p:pic>
    </p:spTree>
  </p:cSld>
  <p:clrMapOvr>
    <a:masterClrMapping/>
  </p:clrMapOvr>
  <p:transition>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5" name="TextBox 14"/>
          <p:cNvSpPr txBox="1"/>
          <p:nvPr userDrawn="1"/>
        </p:nvSpPr>
        <p:spPr>
          <a:xfrm>
            <a:off x="818103" y="237877"/>
            <a:ext cx="1723549" cy="461665"/>
          </a:xfrm>
          <a:prstGeom prst="rect">
            <a:avLst/>
          </a:prstGeom>
          <a:noFill/>
        </p:spPr>
        <p:txBody>
          <a:bodyPr wrap="none" rtlCol="0">
            <a:spAutoFit/>
          </a:bodyPr>
          <a:lstStyle/>
          <a:p>
            <a:r>
              <a:rPr lang="zh-CN" altLang="en-US" sz="2400" b="1" dirty="0" smtClean="0">
                <a:solidFill>
                  <a:schemeClr val="tx1">
                    <a:lumMod val="85000"/>
                    <a:lumOff val="15000"/>
                  </a:schemeClr>
                </a:solidFill>
                <a:latin typeface="微软雅黑" pitchFamily="34" charset="-122"/>
                <a:ea typeface="微软雅黑" pitchFamily="34" charset="-122"/>
              </a:rPr>
              <a:t>逻辑与展示</a:t>
            </a:r>
            <a:endParaRPr lang="zh-CN" altLang="en-US" sz="2400" b="1" dirty="0">
              <a:solidFill>
                <a:schemeClr val="tx1">
                  <a:lumMod val="85000"/>
                  <a:lumOff val="15000"/>
                </a:schemeClr>
              </a:solidFill>
              <a:latin typeface="微软雅黑" pitchFamily="34" charset="-122"/>
              <a:ea typeface="微软雅黑" pitchFamily="34" charset="-122"/>
            </a:endParaRPr>
          </a:p>
        </p:txBody>
      </p:sp>
      <p:sp>
        <p:nvSpPr>
          <p:cNvPr id="17" name="任意多边形 16"/>
          <p:cNvSpPr/>
          <p:nvPr/>
        </p:nvSpPr>
        <p:spPr>
          <a:xfrm>
            <a:off x="251520" y="213489"/>
            <a:ext cx="576064" cy="576064"/>
          </a:xfrm>
          <a:custGeom>
            <a:avLst/>
            <a:gdLst>
              <a:gd name="connsiteX0" fmla="*/ 0 w 576064"/>
              <a:gd name="connsiteY0" fmla="*/ 288032 h 576064"/>
              <a:gd name="connsiteX1" fmla="*/ 84363 w 576064"/>
              <a:gd name="connsiteY1" fmla="*/ 84363 h 576064"/>
              <a:gd name="connsiteX2" fmla="*/ 288033 w 576064"/>
              <a:gd name="connsiteY2" fmla="*/ 1 h 576064"/>
              <a:gd name="connsiteX3" fmla="*/ 491702 w 576064"/>
              <a:gd name="connsiteY3" fmla="*/ 84364 h 576064"/>
              <a:gd name="connsiteX4" fmla="*/ 576064 w 576064"/>
              <a:gd name="connsiteY4" fmla="*/ 288034 h 576064"/>
              <a:gd name="connsiteX5" fmla="*/ 491701 w 576064"/>
              <a:gd name="connsiteY5" fmla="*/ 491703 h 576064"/>
              <a:gd name="connsiteX6" fmla="*/ 288032 w 576064"/>
              <a:gd name="connsiteY6" fmla="*/ 576066 h 576064"/>
              <a:gd name="connsiteX7" fmla="*/ 84363 w 576064"/>
              <a:gd name="connsiteY7" fmla="*/ 491703 h 576064"/>
              <a:gd name="connsiteX8" fmla="*/ 1 w 576064"/>
              <a:gd name="connsiteY8" fmla="*/ 288033 h 576064"/>
              <a:gd name="connsiteX9" fmla="*/ 0 w 576064"/>
              <a:gd name="connsiteY9" fmla="*/ 288032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6064" h="576064">
                <a:moveTo>
                  <a:pt x="0" y="288032"/>
                </a:moveTo>
                <a:cubicBezTo>
                  <a:pt x="0" y="211641"/>
                  <a:pt x="30346" y="138379"/>
                  <a:pt x="84363" y="84363"/>
                </a:cubicBezTo>
                <a:cubicBezTo>
                  <a:pt x="138380" y="30347"/>
                  <a:pt x="211642" y="1"/>
                  <a:pt x="288033" y="1"/>
                </a:cubicBezTo>
                <a:cubicBezTo>
                  <a:pt x="364424" y="1"/>
                  <a:pt x="437686" y="30347"/>
                  <a:pt x="491702" y="84364"/>
                </a:cubicBezTo>
                <a:cubicBezTo>
                  <a:pt x="545718" y="138381"/>
                  <a:pt x="576064" y="211643"/>
                  <a:pt x="576064" y="288034"/>
                </a:cubicBezTo>
                <a:cubicBezTo>
                  <a:pt x="576064" y="364425"/>
                  <a:pt x="545718" y="437687"/>
                  <a:pt x="491701" y="491703"/>
                </a:cubicBezTo>
                <a:cubicBezTo>
                  <a:pt x="437684" y="545719"/>
                  <a:pt x="364422" y="576066"/>
                  <a:pt x="288032" y="576066"/>
                </a:cubicBezTo>
                <a:cubicBezTo>
                  <a:pt x="211641" y="576066"/>
                  <a:pt x="138379" y="545720"/>
                  <a:pt x="84363" y="491703"/>
                </a:cubicBezTo>
                <a:cubicBezTo>
                  <a:pt x="30347" y="437686"/>
                  <a:pt x="0" y="364424"/>
                  <a:pt x="1" y="288033"/>
                </a:cubicBezTo>
                <a:lnTo>
                  <a:pt x="0" y="288032"/>
                </a:lnTo>
                <a:close/>
              </a:path>
            </a:pathLst>
          </a:custGeom>
          <a:solidFill>
            <a:srgbClr val="00B05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mj-lt"/>
              </a:rPr>
              <a:t>01</a:t>
            </a:r>
            <a:endParaRPr lang="zh-CN" altLang="en-US" sz="2400" dirty="0">
              <a:latin typeface="+mj-lt"/>
            </a:endParaRPr>
          </a:p>
        </p:txBody>
      </p:sp>
      <p:cxnSp>
        <p:nvCxnSpPr>
          <p:cNvPr id="13" name="直接连接符 12"/>
          <p:cNvCxnSpPr/>
          <p:nvPr userDrawn="1"/>
        </p:nvCxnSpPr>
        <p:spPr>
          <a:xfrm>
            <a:off x="899592" y="697954"/>
            <a:ext cx="1656184" cy="1588"/>
          </a:xfrm>
          <a:prstGeom prst="line">
            <a:avLst/>
          </a:prstGeom>
          <a:ln>
            <a:solidFill>
              <a:schemeClr val="bg1">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5" name="TextBox 14"/>
          <p:cNvSpPr txBox="1"/>
          <p:nvPr userDrawn="1"/>
        </p:nvSpPr>
        <p:spPr>
          <a:xfrm>
            <a:off x="818103" y="237877"/>
            <a:ext cx="1415772" cy="461665"/>
          </a:xfrm>
          <a:prstGeom prst="rect">
            <a:avLst/>
          </a:prstGeom>
          <a:noFill/>
        </p:spPr>
        <p:txBody>
          <a:bodyPr wrap="none" rtlCol="0">
            <a:spAutoFit/>
          </a:bodyPr>
          <a:lstStyle/>
          <a:p>
            <a:r>
              <a:rPr lang="zh-CN" altLang="en-US" sz="2400" b="1" dirty="0" smtClean="0">
                <a:solidFill>
                  <a:schemeClr val="tx1">
                    <a:lumMod val="85000"/>
                    <a:lumOff val="15000"/>
                  </a:schemeClr>
                </a:solidFill>
                <a:latin typeface="微软雅黑" pitchFamily="34" charset="-122"/>
                <a:ea typeface="微软雅黑" pitchFamily="34" charset="-122"/>
              </a:rPr>
              <a:t>版面设计</a:t>
            </a:r>
            <a:endParaRPr lang="zh-CN" altLang="en-US" sz="2400" b="1" dirty="0">
              <a:solidFill>
                <a:schemeClr val="tx1">
                  <a:lumMod val="85000"/>
                  <a:lumOff val="15000"/>
                </a:schemeClr>
              </a:solidFill>
              <a:latin typeface="微软雅黑" pitchFamily="34" charset="-122"/>
              <a:ea typeface="微软雅黑" pitchFamily="34" charset="-122"/>
            </a:endParaRPr>
          </a:p>
        </p:txBody>
      </p:sp>
      <p:sp>
        <p:nvSpPr>
          <p:cNvPr id="17" name="任意多边形 16"/>
          <p:cNvSpPr/>
          <p:nvPr/>
        </p:nvSpPr>
        <p:spPr>
          <a:xfrm>
            <a:off x="251520" y="213489"/>
            <a:ext cx="576064" cy="576064"/>
          </a:xfrm>
          <a:custGeom>
            <a:avLst/>
            <a:gdLst>
              <a:gd name="connsiteX0" fmla="*/ 0 w 576064"/>
              <a:gd name="connsiteY0" fmla="*/ 288032 h 576064"/>
              <a:gd name="connsiteX1" fmla="*/ 84363 w 576064"/>
              <a:gd name="connsiteY1" fmla="*/ 84363 h 576064"/>
              <a:gd name="connsiteX2" fmla="*/ 288033 w 576064"/>
              <a:gd name="connsiteY2" fmla="*/ 1 h 576064"/>
              <a:gd name="connsiteX3" fmla="*/ 491702 w 576064"/>
              <a:gd name="connsiteY3" fmla="*/ 84364 h 576064"/>
              <a:gd name="connsiteX4" fmla="*/ 576064 w 576064"/>
              <a:gd name="connsiteY4" fmla="*/ 288034 h 576064"/>
              <a:gd name="connsiteX5" fmla="*/ 491701 w 576064"/>
              <a:gd name="connsiteY5" fmla="*/ 491703 h 576064"/>
              <a:gd name="connsiteX6" fmla="*/ 288032 w 576064"/>
              <a:gd name="connsiteY6" fmla="*/ 576066 h 576064"/>
              <a:gd name="connsiteX7" fmla="*/ 84363 w 576064"/>
              <a:gd name="connsiteY7" fmla="*/ 491703 h 576064"/>
              <a:gd name="connsiteX8" fmla="*/ 1 w 576064"/>
              <a:gd name="connsiteY8" fmla="*/ 288033 h 576064"/>
              <a:gd name="connsiteX9" fmla="*/ 0 w 576064"/>
              <a:gd name="connsiteY9" fmla="*/ 288032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6064" h="576064">
                <a:moveTo>
                  <a:pt x="0" y="288032"/>
                </a:moveTo>
                <a:cubicBezTo>
                  <a:pt x="0" y="211641"/>
                  <a:pt x="30346" y="138379"/>
                  <a:pt x="84363" y="84363"/>
                </a:cubicBezTo>
                <a:cubicBezTo>
                  <a:pt x="138380" y="30347"/>
                  <a:pt x="211642" y="1"/>
                  <a:pt x="288033" y="1"/>
                </a:cubicBezTo>
                <a:cubicBezTo>
                  <a:pt x="364424" y="1"/>
                  <a:pt x="437686" y="30347"/>
                  <a:pt x="491702" y="84364"/>
                </a:cubicBezTo>
                <a:cubicBezTo>
                  <a:pt x="545718" y="138381"/>
                  <a:pt x="576064" y="211643"/>
                  <a:pt x="576064" y="288034"/>
                </a:cubicBezTo>
                <a:cubicBezTo>
                  <a:pt x="576064" y="364425"/>
                  <a:pt x="545718" y="437687"/>
                  <a:pt x="491701" y="491703"/>
                </a:cubicBezTo>
                <a:cubicBezTo>
                  <a:pt x="437684" y="545719"/>
                  <a:pt x="364422" y="576066"/>
                  <a:pt x="288032" y="576066"/>
                </a:cubicBezTo>
                <a:cubicBezTo>
                  <a:pt x="211641" y="576066"/>
                  <a:pt x="138379" y="545720"/>
                  <a:pt x="84363" y="491703"/>
                </a:cubicBezTo>
                <a:cubicBezTo>
                  <a:pt x="30347" y="437686"/>
                  <a:pt x="0" y="364424"/>
                  <a:pt x="1" y="288033"/>
                </a:cubicBezTo>
                <a:lnTo>
                  <a:pt x="0" y="288032"/>
                </a:ln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mj-lt"/>
              </a:rPr>
              <a:t>02</a:t>
            </a:r>
            <a:endParaRPr lang="zh-CN" altLang="en-US" sz="2400" dirty="0">
              <a:latin typeface="+mj-lt"/>
            </a:endParaRPr>
          </a:p>
        </p:txBody>
      </p:sp>
      <p:cxnSp>
        <p:nvCxnSpPr>
          <p:cNvPr id="13" name="直接连接符 12"/>
          <p:cNvCxnSpPr/>
          <p:nvPr userDrawn="1"/>
        </p:nvCxnSpPr>
        <p:spPr>
          <a:xfrm>
            <a:off x="899592" y="697954"/>
            <a:ext cx="1656184" cy="1588"/>
          </a:xfrm>
          <a:prstGeom prst="line">
            <a:avLst/>
          </a:prstGeom>
          <a:ln>
            <a:solidFill>
              <a:schemeClr val="bg1">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5" name="TextBox 14"/>
          <p:cNvSpPr txBox="1"/>
          <p:nvPr userDrawn="1"/>
        </p:nvSpPr>
        <p:spPr>
          <a:xfrm>
            <a:off x="818103" y="237877"/>
            <a:ext cx="1415772" cy="461665"/>
          </a:xfrm>
          <a:prstGeom prst="rect">
            <a:avLst/>
          </a:prstGeom>
          <a:noFill/>
        </p:spPr>
        <p:txBody>
          <a:bodyPr wrap="none" rtlCol="0">
            <a:spAutoFit/>
          </a:bodyPr>
          <a:lstStyle/>
          <a:p>
            <a:r>
              <a:rPr lang="zh-CN" altLang="en-US" sz="2400" b="1" dirty="0" smtClean="0">
                <a:solidFill>
                  <a:schemeClr val="tx1">
                    <a:lumMod val="85000"/>
                    <a:lumOff val="15000"/>
                  </a:schemeClr>
                </a:solidFill>
                <a:latin typeface="微软雅黑" pitchFamily="34" charset="-122"/>
                <a:ea typeface="微软雅黑" pitchFamily="34" charset="-122"/>
              </a:rPr>
              <a:t>素材选择</a:t>
            </a:r>
            <a:endParaRPr lang="zh-CN" altLang="en-US" sz="2400" b="1" dirty="0">
              <a:solidFill>
                <a:schemeClr val="tx1">
                  <a:lumMod val="85000"/>
                  <a:lumOff val="15000"/>
                </a:schemeClr>
              </a:solidFill>
              <a:latin typeface="微软雅黑" pitchFamily="34" charset="-122"/>
              <a:ea typeface="微软雅黑" pitchFamily="34" charset="-122"/>
            </a:endParaRPr>
          </a:p>
        </p:txBody>
      </p:sp>
      <p:sp>
        <p:nvSpPr>
          <p:cNvPr id="17" name="任意多边形 16"/>
          <p:cNvSpPr/>
          <p:nvPr/>
        </p:nvSpPr>
        <p:spPr>
          <a:xfrm>
            <a:off x="251520" y="213489"/>
            <a:ext cx="576064" cy="576064"/>
          </a:xfrm>
          <a:custGeom>
            <a:avLst/>
            <a:gdLst>
              <a:gd name="connsiteX0" fmla="*/ 0 w 576064"/>
              <a:gd name="connsiteY0" fmla="*/ 288032 h 576064"/>
              <a:gd name="connsiteX1" fmla="*/ 84363 w 576064"/>
              <a:gd name="connsiteY1" fmla="*/ 84363 h 576064"/>
              <a:gd name="connsiteX2" fmla="*/ 288033 w 576064"/>
              <a:gd name="connsiteY2" fmla="*/ 1 h 576064"/>
              <a:gd name="connsiteX3" fmla="*/ 491702 w 576064"/>
              <a:gd name="connsiteY3" fmla="*/ 84364 h 576064"/>
              <a:gd name="connsiteX4" fmla="*/ 576064 w 576064"/>
              <a:gd name="connsiteY4" fmla="*/ 288034 h 576064"/>
              <a:gd name="connsiteX5" fmla="*/ 491701 w 576064"/>
              <a:gd name="connsiteY5" fmla="*/ 491703 h 576064"/>
              <a:gd name="connsiteX6" fmla="*/ 288032 w 576064"/>
              <a:gd name="connsiteY6" fmla="*/ 576066 h 576064"/>
              <a:gd name="connsiteX7" fmla="*/ 84363 w 576064"/>
              <a:gd name="connsiteY7" fmla="*/ 491703 h 576064"/>
              <a:gd name="connsiteX8" fmla="*/ 1 w 576064"/>
              <a:gd name="connsiteY8" fmla="*/ 288033 h 576064"/>
              <a:gd name="connsiteX9" fmla="*/ 0 w 576064"/>
              <a:gd name="connsiteY9" fmla="*/ 288032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6064" h="576064">
                <a:moveTo>
                  <a:pt x="0" y="288032"/>
                </a:moveTo>
                <a:cubicBezTo>
                  <a:pt x="0" y="211641"/>
                  <a:pt x="30346" y="138379"/>
                  <a:pt x="84363" y="84363"/>
                </a:cubicBezTo>
                <a:cubicBezTo>
                  <a:pt x="138380" y="30347"/>
                  <a:pt x="211642" y="1"/>
                  <a:pt x="288033" y="1"/>
                </a:cubicBezTo>
                <a:cubicBezTo>
                  <a:pt x="364424" y="1"/>
                  <a:pt x="437686" y="30347"/>
                  <a:pt x="491702" y="84364"/>
                </a:cubicBezTo>
                <a:cubicBezTo>
                  <a:pt x="545718" y="138381"/>
                  <a:pt x="576064" y="211643"/>
                  <a:pt x="576064" y="288034"/>
                </a:cubicBezTo>
                <a:cubicBezTo>
                  <a:pt x="576064" y="364425"/>
                  <a:pt x="545718" y="437687"/>
                  <a:pt x="491701" y="491703"/>
                </a:cubicBezTo>
                <a:cubicBezTo>
                  <a:pt x="437684" y="545719"/>
                  <a:pt x="364422" y="576066"/>
                  <a:pt x="288032" y="576066"/>
                </a:cubicBezTo>
                <a:cubicBezTo>
                  <a:pt x="211641" y="576066"/>
                  <a:pt x="138379" y="545720"/>
                  <a:pt x="84363" y="491703"/>
                </a:cubicBezTo>
                <a:cubicBezTo>
                  <a:pt x="30347" y="437686"/>
                  <a:pt x="0" y="364424"/>
                  <a:pt x="1" y="288033"/>
                </a:cubicBezTo>
                <a:lnTo>
                  <a:pt x="0" y="288032"/>
                </a:ln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mj-lt"/>
              </a:rPr>
              <a:t>03</a:t>
            </a:r>
            <a:endParaRPr lang="zh-CN" altLang="en-US" sz="2400" dirty="0">
              <a:latin typeface="+mj-lt"/>
            </a:endParaRPr>
          </a:p>
        </p:txBody>
      </p:sp>
      <p:cxnSp>
        <p:nvCxnSpPr>
          <p:cNvPr id="13" name="直接连接符 12"/>
          <p:cNvCxnSpPr/>
          <p:nvPr userDrawn="1"/>
        </p:nvCxnSpPr>
        <p:spPr>
          <a:xfrm>
            <a:off x="899592" y="697954"/>
            <a:ext cx="1656184" cy="1588"/>
          </a:xfrm>
          <a:prstGeom prst="line">
            <a:avLst/>
          </a:prstGeom>
          <a:ln>
            <a:solidFill>
              <a:schemeClr val="bg1">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5" name="TextBox 14"/>
          <p:cNvSpPr txBox="1"/>
          <p:nvPr userDrawn="1"/>
        </p:nvSpPr>
        <p:spPr>
          <a:xfrm>
            <a:off x="818103" y="237877"/>
            <a:ext cx="1415772" cy="461665"/>
          </a:xfrm>
          <a:prstGeom prst="rect">
            <a:avLst/>
          </a:prstGeom>
          <a:noFill/>
        </p:spPr>
        <p:txBody>
          <a:bodyPr wrap="none" rtlCol="0">
            <a:spAutoFit/>
          </a:bodyPr>
          <a:lstStyle/>
          <a:p>
            <a:r>
              <a:rPr lang="zh-CN" altLang="en-US" sz="2400" b="1" dirty="0" smtClean="0">
                <a:solidFill>
                  <a:schemeClr val="tx1">
                    <a:lumMod val="85000"/>
                    <a:lumOff val="15000"/>
                  </a:schemeClr>
                </a:solidFill>
                <a:latin typeface="微软雅黑" pitchFamily="34" charset="-122"/>
                <a:ea typeface="微软雅黑" pitchFamily="34" charset="-122"/>
              </a:rPr>
              <a:t>动画运用</a:t>
            </a:r>
            <a:endParaRPr lang="zh-CN" altLang="en-US" sz="2400" b="1" dirty="0">
              <a:solidFill>
                <a:schemeClr val="tx1">
                  <a:lumMod val="85000"/>
                  <a:lumOff val="15000"/>
                </a:schemeClr>
              </a:solidFill>
              <a:latin typeface="微软雅黑" pitchFamily="34" charset="-122"/>
              <a:ea typeface="微软雅黑" pitchFamily="34" charset="-122"/>
            </a:endParaRPr>
          </a:p>
        </p:txBody>
      </p:sp>
      <p:sp>
        <p:nvSpPr>
          <p:cNvPr id="17" name="任意多边形 16"/>
          <p:cNvSpPr/>
          <p:nvPr/>
        </p:nvSpPr>
        <p:spPr>
          <a:xfrm>
            <a:off x="251520" y="213489"/>
            <a:ext cx="576064" cy="576064"/>
          </a:xfrm>
          <a:custGeom>
            <a:avLst/>
            <a:gdLst>
              <a:gd name="connsiteX0" fmla="*/ 0 w 576064"/>
              <a:gd name="connsiteY0" fmla="*/ 288032 h 576064"/>
              <a:gd name="connsiteX1" fmla="*/ 84363 w 576064"/>
              <a:gd name="connsiteY1" fmla="*/ 84363 h 576064"/>
              <a:gd name="connsiteX2" fmla="*/ 288033 w 576064"/>
              <a:gd name="connsiteY2" fmla="*/ 1 h 576064"/>
              <a:gd name="connsiteX3" fmla="*/ 491702 w 576064"/>
              <a:gd name="connsiteY3" fmla="*/ 84364 h 576064"/>
              <a:gd name="connsiteX4" fmla="*/ 576064 w 576064"/>
              <a:gd name="connsiteY4" fmla="*/ 288034 h 576064"/>
              <a:gd name="connsiteX5" fmla="*/ 491701 w 576064"/>
              <a:gd name="connsiteY5" fmla="*/ 491703 h 576064"/>
              <a:gd name="connsiteX6" fmla="*/ 288032 w 576064"/>
              <a:gd name="connsiteY6" fmla="*/ 576066 h 576064"/>
              <a:gd name="connsiteX7" fmla="*/ 84363 w 576064"/>
              <a:gd name="connsiteY7" fmla="*/ 491703 h 576064"/>
              <a:gd name="connsiteX8" fmla="*/ 1 w 576064"/>
              <a:gd name="connsiteY8" fmla="*/ 288033 h 576064"/>
              <a:gd name="connsiteX9" fmla="*/ 0 w 576064"/>
              <a:gd name="connsiteY9" fmla="*/ 288032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6064" h="576064">
                <a:moveTo>
                  <a:pt x="0" y="288032"/>
                </a:moveTo>
                <a:cubicBezTo>
                  <a:pt x="0" y="211641"/>
                  <a:pt x="30346" y="138379"/>
                  <a:pt x="84363" y="84363"/>
                </a:cubicBezTo>
                <a:cubicBezTo>
                  <a:pt x="138380" y="30347"/>
                  <a:pt x="211642" y="1"/>
                  <a:pt x="288033" y="1"/>
                </a:cubicBezTo>
                <a:cubicBezTo>
                  <a:pt x="364424" y="1"/>
                  <a:pt x="437686" y="30347"/>
                  <a:pt x="491702" y="84364"/>
                </a:cubicBezTo>
                <a:cubicBezTo>
                  <a:pt x="545718" y="138381"/>
                  <a:pt x="576064" y="211643"/>
                  <a:pt x="576064" y="288034"/>
                </a:cubicBezTo>
                <a:cubicBezTo>
                  <a:pt x="576064" y="364425"/>
                  <a:pt x="545718" y="437687"/>
                  <a:pt x="491701" y="491703"/>
                </a:cubicBezTo>
                <a:cubicBezTo>
                  <a:pt x="437684" y="545719"/>
                  <a:pt x="364422" y="576066"/>
                  <a:pt x="288032" y="576066"/>
                </a:cubicBezTo>
                <a:cubicBezTo>
                  <a:pt x="211641" y="576066"/>
                  <a:pt x="138379" y="545720"/>
                  <a:pt x="84363" y="491703"/>
                </a:cubicBezTo>
                <a:cubicBezTo>
                  <a:pt x="30347" y="437686"/>
                  <a:pt x="0" y="364424"/>
                  <a:pt x="1" y="288033"/>
                </a:cubicBezTo>
                <a:lnTo>
                  <a:pt x="0" y="288032"/>
                </a:ln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mj-lt"/>
              </a:rPr>
              <a:t>04</a:t>
            </a:r>
            <a:endParaRPr lang="zh-CN" altLang="en-US" sz="2400" dirty="0">
              <a:latin typeface="+mj-lt"/>
            </a:endParaRPr>
          </a:p>
        </p:txBody>
      </p:sp>
      <p:cxnSp>
        <p:nvCxnSpPr>
          <p:cNvPr id="13" name="直接连接符 12"/>
          <p:cNvCxnSpPr/>
          <p:nvPr userDrawn="1"/>
        </p:nvCxnSpPr>
        <p:spPr>
          <a:xfrm>
            <a:off x="899592" y="697954"/>
            <a:ext cx="1656184" cy="1588"/>
          </a:xfrm>
          <a:prstGeom prst="line">
            <a:avLst/>
          </a:prstGeom>
          <a:ln>
            <a:solidFill>
              <a:schemeClr val="bg1">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15" name="TextBox 14"/>
          <p:cNvSpPr txBox="1"/>
          <p:nvPr userDrawn="1"/>
        </p:nvSpPr>
        <p:spPr>
          <a:xfrm>
            <a:off x="818103" y="237877"/>
            <a:ext cx="1723549" cy="461665"/>
          </a:xfrm>
          <a:prstGeom prst="rect">
            <a:avLst/>
          </a:prstGeom>
          <a:noFill/>
        </p:spPr>
        <p:txBody>
          <a:bodyPr wrap="none" rtlCol="0">
            <a:spAutoFit/>
          </a:bodyPr>
          <a:lstStyle/>
          <a:p>
            <a:r>
              <a:rPr lang="zh-CN" altLang="en-US" sz="2400" b="1" dirty="0" smtClean="0">
                <a:solidFill>
                  <a:schemeClr val="tx1">
                    <a:lumMod val="85000"/>
                    <a:lumOff val="15000"/>
                  </a:schemeClr>
                </a:solidFill>
                <a:latin typeface="微软雅黑" pitchFamily="34" charset="-122"/>
                <a:ea typeface="微软雅黑" pitchFamily="34" charset="-122"/>
              </a:rPr>
              <a:t>字体与颜色</a:t>
            </a:r>
            <a:endParaRPr lang="zh-CN" altLang="en-US" sz="2400" b="1" dirty="0">
              <a:solidFill>
                <a:schemeClr val="tx1">
                  <a:lumMod val="85000"/>
                  <a:lumOff val="15000"/>
                </a:schemeClr>
              </a:solidFill>
              <a:latin typeface="微软雅黑" pitchFamily="34" charset="-122"/>
              <a:ea typeface="微软雅黑" pitchFamily="34" charset="-122"/>
            </a:endParaRPr>
          </a:p>
        </p:txBody>
      </p:sp>
      <p:sp>
        <p:nvSpPr>
          <p:cNvPr id="17" name="任意多边形 16"/>
          <p:cNvSpPr/>
          <p:nvPr/>
        </p:nvSpPr>
        <p:spPr>
          <a:xfrm>
            <a:off x="251520" y="213489"/>
            <a:ext cx="576064" cy="576064"/>
          </a:xfrm>
          <a:custGeom>
            <a:avLst/>
            <a:gdLst>
              <a:gd name="connsiteX0" fmla="*/ 0 w 576064"/>
              <a:gd name="connsiteY0" fmla="*/ 288032 h 576064"/>
              <a:gd name="connsiteX1" fmla="*/ 84363 w 576064"/>
              <a:gd name="connsiteY1" fmla="*/ 84363 h 576064"/>
              <a:gd name="connsiteX2" fmla="*/ 288033 w 576064"/>
              <a:gd name="connsiteY2" fmla="*/ 1 h 576064"/>
              <a:gd name="connsiteX3" fmla="*/ 491702 w 576064"/>
              <a:gd name="connsiteY3" fmla="*/ 84364 h 576064"/>
              <a:gd name="connsiteX4" fmla="*/ 576064 w 576064"/>
              <a:gd name="connsiteY4" fmla="*/ 288034 h 576064"/>
              <a:gd name="connsiteX5" fmla="*/ 491701 w 576064"/>
              <a:gd name="connsiteY5" fmla="*/ 491703 h 576064"/>
              <a:gd name="connsiteX6" fmla="*/ 288032 w 576064"/>
              <a:gd name="connsiteY6" fmla="*/ 576066 h 576064"/>
              <a:gd name="connsiteX7" fmla="*/ 84363 w 576064"/>
              <a:gd name="connsiteY7" fmla="*/ 491703 h 576064"/>
              <a:gd name="connsiteX8" fmla="*/ 1 w 576064"/>
              <a:gd name="connsiteY8" fmla="*/ 288033 h 576064"/>
              <a:gd name="connsiteX9" fmla="*/ 0 w 576064"/>
              <a:gd name="connsiteY9" fmla="*/ 288032 h 576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6064" h="576064">
                <a:moveTo>
                  <a:pt x="0" y="288032"/>
                </a:moveTo>
                <a:cubicBezTo>
                  <a:pt x="0" y="211641"/>
                  <a:pt x="30346" y="138379"/>
                  <a:pt x="84363" y="84363"/>
                </a:cubicBezTo>
                <a:cubicBezTo>
                  <a:pt x="138380" y="30347"/>
                  <a:pt x="211642" y="1"/>
                  <a:pt x="288033" y="1"/>
                </a:cubicBezTo>
                <a:cubicBezTo>
                  <a:pt x="364424" y="1"/>
                  <a:pt x="437686" y="30347"/>
                  <a:pt x="491702" y="84364"/>
                </a:cubicBezTo>
                <a:cubicBezTo>
                  <a:pt x="545718" y="138381"/>
                  <a:pt x="576064" y="211643"/>
                  <a:pt x="576064" y="288034"/>
                </a:cubicBezTo>
                <a:cubicBezTo>
                  <a:pt x="576064" y="364425"/>
                  <a:pt x="545718" y="437687"/>
                  <a:pt x="491701" y="491703"/>
                </a:cubicBezTo>
                <a:cubicBezTo>
                  <a:pt x="437684" y="545719"/>
                  <a:pt x="364422" y="576066"/>
                  <a:pt x="288032" y="576066"/>
                </a:cubicBezTo>
                <a:cubicBezTo>
                  <a:pt x="211641" y="576066"/>
                  <a:pt x="138379" y="545720"/>
                  <a:pt x="84363" y="491703"/>
                </a:cubicBezTo>
                <a:cubicBezTo>
                  <a:pt x="30347" y="437686"/>
                  <a:pt x="0" y="364424"/>
                  <a:pt x="1" y="288033"/>
                </a:cubicBezTo>
                <a:lnTo>
                  <a:pt x="0" y="288032"/>
                </a:ln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latin typeface="+mj-lt"/>
              </a:rPr>
              <a:t>05</a:t>
            </a:r>
            <a:endParaRPr lang="zh-CN" altLang="en-US" sz="2400" dirty="0">
              <a:latin typeface="+mj-lt"/>
            </a:endParaRPr>
          </a:p>
        </p:txBody>
      </p:sp>
      <p:cxnSp>
        <p:nvCxnSpPr>
          <p:cNvPr id="13" name="直接连接符 12"/>
          <p:cNvCxnSpPr/>
          <p:nvPr userDrawn="1"/>
        </p:nvCxnSpPr>
        <p:spPr>
          <a:xfrm>
            <a:off x="899592" y="697954"/>
            <a:ext cx="1656184" cy="1588"/>
          </a:xfrm>
          <a:prstGeom prst="line">
            <a:avLst/>
          </a:prstGeom>
          <a:ln>
            <a:solidFill>
              <a:schemeClr val="bg1">
                <a:lumMod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dir="u"/>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2" name="Picture 2" descr="C:\Documents and Settings\yangweizhou\桌面\2.jpg"/>
          <p:cNvPicPr>
            <a:picLocks noChangeAspect="1" noChangeArrowheads="1"/>
          </p:cNvPicPr>
          <p:nvPr userDrawn="1"/>
        </p:nvPicPr>
        <p:blipFill>
          <a:blip r:embed="rId2" cstate="print"/>
          <a:srcRect t="4418" b="16049"/>
          <a:stretch>
            <a:fillRect/>
          </a:stretch>
        </p:blipFill>
        <p:spPr bwMode="auto">
          <a:xfrm>
            <a:off x="0" y="0"/>
            <a:ext cx="9144000" cy="5143500"/>
          </a:xfrm>
          <a:prstGeom prst="rect">
            <a:avLst/>
          </a:prstGeom>
          <a:noFill/>
        </p:spPr>
      </p:pic>
    </p:spTree>
  </p:cSld>
  <p:clrMapOvr>
    <a:masterClrMapping/>
  </p:clrMapOvr>
  <p:transition>
    <p:push dir="u"/>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pPr/>
              <a:t>2017/2/7</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dirty="0"/>
          </a:p>
        </p:txBody>
      </p:sp>
    </p:spTree>
  </p:cSld>
  <p:clrMapOvr>
    <a:masterClrMapping/>
  </p:clrMapOvr>
  <p:transition>
    <p:push dir="u"/>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Tree>
  </p:cSld>
  <p:clrMapOvr>
    <a:masterClrMapping/>
  </p:clrMapOvr>
  <p:transition>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7" name="Rectangle 3"/>
          <p:cNvSpPr>
            <a:spLocks noGrp="1" noChangeArrowheads="1"/>
          </p:cNvSpPr>
          <p:nvPr>
            <p:ph type="title"/>
          </p:nvPr>
        </p:nvSpPr>
        <p:spPr bwMode="auto">
          <a:xfrm>
            <a:off x="1826132" y="0"/>
            <a:ext cx="7166094" cy="462097"/>
          </a:xfrm>
          <a:prstGeom prst="rect">
            <a:avLst/>
          </a:prstGeom>
          <a:noFill/>
          <a:ln w="9525">
            <a:noFill/>
            <a:miter lim="800000"/>
            <a:headEnd/>
            <a:tailEnd/>
          </a:ln>
        </p:spPr>
        <p:txBody>
          <a:bodyPr vert="horz" wrap="square" lIns="97530" tIns="48765" rIns="97530" bIns="48765" numCol="1" anchor="ctr" anchorCtr="0" compatLnSpc="1">
            <a:prstTxWarp prst="textNoShape">
              <a:avLst/>
            </a:prstTxWarp>
          </a:bodyPr>
          <a:lstStyle/>
          <a:p>
            <a:pPr lvl="0"/>
            <a:r>
              <a:rPr lang="zh-CN" altLang="en-US" dirty="0" smtClean="0"/>
              <a:t>单击此处编辑母版标题样式</a:t>
            </a:r>
          </a:p>
        </p:txBody>
      </p:sp>
    </p:spTree>
    <p:extLst>
      <p:ext uri="{BB962C8B-B14F-4D97-AF65-F5344CB8AC3E}">
        <p14:creationId xmlns:p14="http://schemas.microsoft.com/office/powerpoint/2010/main" val="2331181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title"/>
          </p:nvPr>
        </p:nvSpPr>
        <p:spPr bwMode="auto">
          <a:xfrm>
            <a:off x="1826132" y="0"/>
            <a:ext cx="7166094" cy="462097"/>
          </a:xfrm>
          <a:prstGeom prst="rect">
            <a:avLst/>
          </a:prstGeom>
          <a:noFill/>
          <a:ln w="9525">
            <a:noFill/>
            <a:miter lim="800000"/>
            <a:headEnd/>
            <a:tailEnd/>
          </a:ln>
        </p:spPr>
        <p:txBody>
          <a:bodyPr vert="horz" wrap="square" lIns="97530" tIns="48765" rIns="97530" bIns="48765" numCol="1" anchor="ctr" anchorCtr="0" compatLnSpc="1">
            <a:prstTxWarp prst="textNoShape">
              <a:avLst/>
            </a:prstTxWarp>
          </a:bodyPr>
          <a:lstStyle/>
          <a:p>
            <a:pPr lvl="0"/>
            <a:r>
              <a:rPr lang="zh-CN" altLang="en-US" dirty="0" smtClean="0"/>
              <a:t>单击此处编辑母版标题样式</a:t>
            </a:r>
          </a:p>
        </p:txBody>
      </p:sp>
    </p:spTree>
    <p:extLst>
      <p:ext uri="{BB962C8B-B14F-4D97-AF65-F5344CB8AC3E}">
        <p14:creationId xmlns:p14="http://schemas.microsoft.com/office/powerpoint/2010/main" val="2670791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transition>
    <p:push dir="u"/>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title"/>
          </p:nvPr>
        </p:nvSpPr>
        <p:spPr bwMode="auto">
          <a:xfrm>
            <a:off x="1826132" y="0"/>
            <a:ext cx="7166094" cy="462097"/>
          </a:xfrm>
          <a:prstGeom prst="rect">
            <a:avLst/>
          </a:prstGeom>
          <a:noFill/>
          <a:ln w="9525">
            <a:noFill/>
            <a:miter lim="800000"/>
            <a:headEnd/>
            <a:tailEnd/>
          </a:ln>
        </p:spPr>
        <p:txBody>
          <a:bodyPr vert="horz" wrap="square" lIns="97530" tIns="48765" rIns="97530" bIns="48765" numCol="1" anchor="ctr" anchorCtr="0" compatLnSpc="1">
            <a:prstTxWarp prst="textNoShape">
              <a:avLst/>
            </a:prstTxWarp>
          </a:bodyPr>
          <a:lstStyle/>
          <a:p>
            <a:pPr lvl="0"/>
            <a:r>
              <a:rPr lang="zh-CN" altLang="en-US" dirty="0" smtClean="0"/>
              <a:t>单击此处编辑母版标题样式</a:t>
            </a:r>
          </a:p>
        </p:txBody>
      </p:sp>
    </p:spTree>
    <p:extLst>
      <p:ext uri="{BB962C8B-B14F-4D97-AF65-F5344CB8AC3E}">
        <p14:creationId xmlns:p14="http://schemas.microsoft.com/office/powerpoint/2010/main" val="32147118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title"/>
          </p:nvPr>
        </p:nvSpPr>
        <p:spPr bwMode="auto">
          <a:xfrm>
            <a:off x="1826132" y="0"/>
            <a:ext cx="7166094" cy="462097"/>
          </a:xfrm>
          <a:prstGeom prst="rect">
            <a:avLst/>
          </a:prstGeom>
          <a:noFill/>
          <a:ln w="9525">
            <a:noFill/>
            <a:miter lim="800000"/>
            <a:headEnd/>
            <a:tailEnd/>
          </a:ln>
        </p:spPr>
        <p:txBody>
          <a:bodyPr vert="horz" wrap="square" lIns="97530" tIns="48765" rIns="97530" bIns="48765" numCol="1" anchor="ctr" anchorCtr="0" compatLnSpc="1">
            <a:prstTxWarp prst="textNoShape">
              <a:avLst/>
            </a:prstTxWarp>
          </a:bodyPr>
          <a:lstStyle/>
          <a:p>
            <a:pPr lvl="0"/>
            <a:r>
              <a:rPr lang="zh-CN" altLang="en-US" dirty="0" smtClean="0"/>
              <a:t>单击此处编辑母版标题样式</a:t>
            </a:r>
          </a:p>
        </p:txBody>
      </p:sp>
    </p:spTree>
    <p:extLst>
      <p:ext uri="{BB962C8B-B14F-4D97-AF65-F5344CB8AC3E}">
        <p14:creationId xmlns:p14="http://schemas.microsoft.com/office/powerpoint/2010/main" val="11646224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title"/>
          </p:nvPr>
        </p:nvSpPr>
        <p:spPr bwMode="auto">
          <a:xfrm>
            <a:off x="1826132" y="0"/>
            <a:ext cx="7166094" cy="462097"/>
          </a:xfrm>
          <a:prstGeom prst="rect">
            <a:avLst/>
          </a:prstGeom>
          <a:noFill/>
          <a:ln w="9525">
            <a:noFill/>
            <a:miter lim="800000"/>
            <a:headEnd/>
            <a:tailEnd/>
          </a:ln>
        </p:spPr>
        <p:txBody>
          <a:bodyPr vert="horz" wrap="square" lIns="97530" tIns="48765" rIns="97530" bIns="48765" numCol="1" anchor="ctr" anchorCtr="0" compatLnSpc="1">
            <a:prstTxWarp prst="textNoShape">
              <a:avLst/>
            </a:prstTxWarp>
          </a:bodyPr>
          <a:lstStyle/>
          <a:p>
            <a:pPr lvl="0"/>
            <a:r>
              <a:rPr lang="zh-CN" altLang="en-US" dirty="0" smtClean="0"/>
              <a:t>单击此处编辑母版标题样式</a:t>
            </a:r>
          </a:p>
        </p:txBody>
      </p:sp>
    </p:spTree>
    <p:extLst>
      <p:ext uri="{BB962C8B-B14F-4D97-AF65-F5344CB8AC3E}">
        <p14:creationId xmlns:p14="http://schemas.microsoft.com/office/powerpoint/2010/main" val="657125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9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标题 1"/>
          <p:cNvSpPr>
            <a:spLocks noGrp="1"/>
          </p:cNvSpPr>
          <p:nvPr>
            <p:ph type="ctrTitle"/>
          </p:nvPr>
        </p:nvSpPr>
        <p:spPr>
          <a:xfrm>
            <a:off x="0" y="1"/>
            <a:ext cx="9144000" cy="871946"/>
          </a:xfrm>
        </p:spPr>
        <p:txBody>
          <a:bodyPr anchor="b">
            <a:normAutofit/>
          </a:bodyPr>
          <a:lstStyle>
            <a:lvl1pPr marL="401241" indent="0" algn="l">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32725433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7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标题 1"/>
          <p:cNvSpPr>
            <a:spLocks noGrp="1"/>
          </p:cNvSpPr>
          <p:nvPr>
            <p:ph type="ctrTitle"/>
          </p:nvPr>
        </p:nvSpPr>
        <p:spPr>
          <a:xfrm>
            <a:off x="0" y="1"/>
            <a:ext cx="9144000" cy="871946"/>
          </a:xfrm>
        </p:spPr>
        <p:txBody>
          <a:bodyPr anchor="b">
            <a:normAutofit/>
          </a:bodyPr>
          <a:lstStyle>
            <a:lvl1pPr marL="401241" indent="0" algn="l">
              <a:defRPr sz="2400" b="1">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95005409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title"/>
          </p:nvPr>
        </p:nvSpPr>
        <p:spPr bwMode="auto">
          <a:xfrm>
            <a:off x="1826132" y="0"/>
            <a:ext cx="7166094" cy="462097"/>
          </a:xfrm>
          <a:prstGeom prst="rect">
            <a:avLst/>
          </a:prstGeom>
          <a:noFill/>
          <a:ln w="9525">
            <a:noFill/>
            <a:miter lim="800000"/>
            <a:headEnd/>
            <a:tailEnd/>
          </a:ln>
        </p:spPr>
        <p:txBody>
          <a:bodyPr vert="horz" wrap="square" lIns="97530" tIns="48765" rIns="97530" bIns="48765" numCol="1" anchor="ctr" anchorCtr="0" compatLnSpc="1">
            <a:prstTxWarp prst="textNoShape">
              <a:avLst/>
            </a:prstTxWarp>
          </a:bodyPr>
          <a:lstStyle/>
          <a:p>
            <a:pPr lvl="0"/>
            <a:r>
              <a:rPr lang="zh-CN" altLang="en-US" dirty="0" smtClean="0"/>
              <a:t>单击此处编辑母版标题样式</a:t>
            </a:r>
          </a:p>
        </p:txBody>
      </p:sp>
    </p:spTree>
    <p:extLst>
      <p:ext uri="{BB962C8B-B14F-4D97-AF65-F5344CB8AC3E}">
        <p14:creationId xmlns:p14="http://schemas.microsoft.com/office/powerpoint/2010/main" val="16397918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3"/>
          <p:cNvSpPr>
            <a:spLocks noGrp="1" noChangeArrowheads="1"/>
          </p:cNvSpPr>
          <p:nvPr>
            <p:ph type="title"/>
          </p:nvPr>
        </p:nvSpPr>
        <p:spPr bwMode="auto">
          <a:xfrm>
            <a:off x="1826132" y="0"/>
            <a:ext cx="7166094" cy="462097"/>
          </a:xfrm>
          <a:prstGeom prst="rect">
            <a:avLst/>
          </a:prstGeom>
          <a:noFill/>
          <a:ln w="9525">
            <a:noFill/>
            <a:miter lim="800000"/>
            <a:headEnd/>
            <a:tailEnd/>
          </a:ln>
        </p:spPr>
        <p:txBody>
          <a:bodyPr vert="horz" wrap="square" lIns="97530" tIns="48765" rIns="97530" bIns="48765" numCol="1" anchor="ctr" anchorCtr="0" compatLnSpc="1">
            <a:prstTxWarp prst="textNoShape">
              <a:avLst/>
            </a:prstTxWarp>
          </a:bodyPr>
          <a:lstStyle/>
          <a:p>
            <a:pPr lvl="0"/>
            <a:r>
              <a:rPr lang="zh-CN" altLang="en-US" dirty="0" smtClean="0"/>
              <a:t>单击此处编辑母版标题样式</a:t>
            </a:r>
          </a:p>
        </p:txBody>
      </p:sp>
    </p:spTree>
    <p:extLst>
      <p:ext uri="{BB962C8B-B14F-4D97-AF65-F5344CB8AC3E}">
        <p14:creationId xmlns:p14="http://schemas.microsoft.com/office/powerpoint/2010/main" val="133522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 name="TextBox 2"/>
          <p:cNvSpPr txBox="1"/>
          <p:nvPr userDrawn="1"/>
        </p:nvSpPr>
        <p:spPr>
          <a:xfrm>
            <a:off x="830293" y="227424"/>
            <a:ext cx="1210588" cy="400110"/>
          </a:xfrm>
          <a:prstGeom prst="rect">
            <a:avLst/>
          </a:prstGeom>
          <a:noFill/>
        </p:spPr>
        <p:txBody>
          <a:bodyPr wrap="none" rtlCol="0">
            <a:spAutoFit/>
          </a:bodyPr>
          <a:lstStyle/>
          <a:p>
            <a:r>
              <a:rPr lang="zh-CN" altLang="en-US" sz="2000" b="1" dirty="0" smtClean="0">
                <a:solidFill>
                  <a:schemeClr val="tx1">
                    <a:lumMod val="85000"/>
                    <a:lumOff val="15000"/>
                  </a:schemeClr>
                </a:solidFill>
                <a:latin typeface="微软雅黑" pitchFamily="34" charset="-122"/>
                <a:ea typeface="微软雅黑" pitchFamily="34" charset="-122"/>
              </a:rPr>
              <a:t>课前热身</a:t>
            </a:r>
            <a:endParaRPr lang="zh-CN" altLang="en-US" sz="2000" b="1" dirty="0">
              <a:solidFill>
                <a:schemeClr val="tx1">
                  <a:lumMod val="85000"/>
                  <a:lumOff val="15000"/>
                </a:schemeClr>
              </a:solidFill>
              <a:latin typeface="微软雅黑" pitchFamily="34" charset="-122"/>
              <a:ea typeface="微软雅黑" pitchFamily="34" charset="-122"/>
            </a:endParaRPr>
          </a:p>
        </p:txBody>
      </p:sp>
      <p:grpSp>
        <p:nvGrpSpPr>
          <p:cNvPr id="4" name="组合 3"/>
          <p:cNvGrpSpPr/>
          <p:nvPr userDrawn="1"/>
        </p:nvGrpSpPr>
        <p:grpSpPr>
          <a:xfrm>
            <a:off x="251520" y="213489"/>
            <a:ext cx="576064" cy="576064"/>
            <a:chOff x="1187624" y="924858"/>
            <a:chExt cx="576064" cy="576064"/>
          </a:xfrm>
        </p:grpSpPr>
        <p:sp>
          <p:nvSpPr>
            <p:cNvPr id="5" name="椭圆 4"/>
            <p:cNvSpPr/>
            <p:nvPr/>
          </p:nvSpPr>
          <p:spPr>
            <a:xfrm>
              <a:off x="1187624" y="924858"/>
              <a:ext cx="576064" cy="5760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pic>
          <p:nvPicPr>
            <p:cNvPr id="6" name="Picture 2" descr="C:\Documents and Settings\yangweizhou\桌面\monitor 拷贝.png"/>
            <p:cNvPicPr>
              <a:picLocks noChangeAspect="1" noChangeArrowheads="1"/>
            </p:cNvPicPr>
            <p:nvPr/>
          </p:nvPicPr>
          <p:blipFill>
            <a:blip r:embed="rId2" cstate="print"/>
            <a:srcRect r="2606"/>
            <a:stretch>
              <a:fillRect/>
            </a:stretch>
          </p:blipFill>
          <p:spPr bwMode="auto">
            <a:xfrm>
              <a:off x="1302048" y="1034636"/>
              <a:ext cx="347216" cy="356508"/>
            </a:xfrm>
            <a:prstGeom prst="rect">
              <a:avLst/>
            </a:prstGeom>
            <a:noFill/>
          </p:spPr>
        </p:pic>
      </p:grpSp>
      <p:sp>
        <p:nvSpPr>
          <p:cNvPr id="10" name="TextBox 9"/>
          <p:cNvSpPr txBox="1"/>
          <p:nvPr userDrawn="1"/>
        </p:nvSpPr>
        <p:spPr>
          <a:xfrm>
            <a:off x="840619" y="483518"/>
            <a:ext cx="966803" cy="307777"/>
          </a:xfrm>
          <a:prstGeom prst="rect">
            <a:avLst/>
          </a:prstGeom>
          <a:noFill/>
        </p:spPr>
        <p:txBody>
          <a:bodyPr wrap="none" rtlCol="0">
            <a:spAutoFit/>
          </a:bodyPr>
          <a:lstStyle/>
          <a:p>
            <a:r>
              <a:rPr lang="en-US" altLang="zh-CN" sz="1400" kern="1200" dirty="0" smtClean="0">
                <a:solidFill>
                  <a:schemeClr val="tx1">
                    <a:lumMod val="65000"/>
                    <a:lumOff val="35000"/>
                  </a:schemeClr>
                </a:solidFill>
                <a:latin typeface="微软雅黑" pitchFamily="34" charset="-122"/>
                <a:ea typeface="微软雅黑" pitchFamily="34" charset="-122"/>
                <a:cs typeface="+mn-cs"/>
              </a:rPr>
              <a:t>PREHEAT</a:t>
            </a:r>
            <a:endParaRPr lang="zh-CN" altLang="en-US" sz="1400" kern="1200" dirty="0">
              <a:solidFill>
                <a:schemeClr val="tx1">
                  <a:lumMod val="65000"/>
                  <a:lumOff val="35000"/>
                </a:schemeClr>
              </a:solidFill>
              <a:latin typeface="微软雅黑" pitchFamily="34" charset="-122"/>
              <a:ea typeface="微软雅黑" pitchFamily="34" charset="-122"/>
              <a:cs typeface="+mn-cs"/>
            </a:endParaRPr>
          </a:p>
        </p:txBody>
      </p:sp>
    </p:spTree>
  </p:cSld>
  <p:clrMapOvr>
    <a:masterClrMapping/>
  </p:clrMapOvr>
  <p:transition>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24" name="Picture 2" descr="C:\Documents and Settings\yangweizhou\桌面\2.jpg"/>
          <p:cNvPicPr>
            <a:picLocks noChangeAspect="1" noChangeArrowheads="1"/>
          </p:cNvPicPr>
          <p:nvPr userDrawn="1"/>
        </p:nvPicPr>
        <p:blipFill>
          <a:blip r:embed="rId2" cstate="print"/>
          <a:srcRect t="4418" b="16049"/>
          <a:stretch>
            <a:fillRect/>
          </a:stretch>
        </p:blipFill>
        <p:spPr bwMode="auto">
          <a:xfrm>
            <a:off x="0" y="0"/>
            <a:ext cx="9144000" cy="5143500"/>
          </a:xfrm>
          <a:prstGeom prst="rect">
            <a:avLst/>
          </a:prstGeom>
          <a:noFill/>
        </p:spPr>
      </p:pic>
      <p:sp>
        <p:nvSpPr>
          <p:cNvPr id="3" name="TextBox 2"/>
          <p:cNvSpPr txBox="1"/>
          <p:nvPr userDrawn="1"/>
        </p:nvSpPr>
        <p:spPr>
          <a:xfrm>
            <a:off x="830293" y="227424"/>
            <a:ext cx="954107" cy="400110"/>
          </a:xfrm>
          <a:prstGeom prst="rect">
            <a:avLst/>
          </a:prstGeom>
          <a:noFill/>
        </p:spPr>
        <p:txBody>
          <a:bodyPr wrap="none" rtlCol="0">
            <a:spAutoFit/>
          </a:bodyPr>
          <a:lstStyle/>
          <a:p>
            <a:r>
              <a:rPr lang="zh-CN" altLang="en-US" sz="2000" b="1" dirty="0" smtClean="0">
                <a:solidFill>
                  <a:schemeClr val="tx1">
                    <a:lumMod val="85000"/>
                    <a:lumOff val="15000"/>
                  </a:schemeClr>
                </a:solidFill>
                <a:latin typeface="微软雅黑" pitchFamily="34" charset="-122"/>
                <a:ea typeface="微软雅黑" pitchFamily="34" charset="-122"/>
              </a:rPr>
              <a:t>目录页</a:t>
            </a:r>
            <a:endParaRPr lang="zh-CN" altLang="en-US" sz="2000" b="1" dirty="0">
              <a:solidFill>
                <a:schemeClr val="tx1">
                  <a:lumMod val="85000"/>
                  <a:lumOff val="15000"/>
                </a:schemeClr>
              </a:solidFill>
              <a:latin typeface="微软雅黑" pitchFamily="34" charset="-122"/>
              <a:ea typeface="微软雅黑" pitchFamily="34" charset="-122"/>
            </a:endParaRPr>
          </a:p>
        </p:txBody>
      </p:sp>
      <p:grpSp>
        <p:nvGrpSpPr>
          <p:cNvPr id="4" name="组合 3"/>
          <p:cNvGrpSpPr/>
          <p:nvPr userDrawn="1"/>
        </p:nvGrpSpPr>
        <p:grpSpPr>
          <a:xfrm>
            <a:off x="251520" y="213489"/>
            <a:ext cx="576064" cy="576064"/>
            <a:chOff x="1187624" y="924858"/>
            <a:chExt cx="576064" cy="576064"/>
          </a:xfrm>
        </p:grpSpPr>
        <p:sp>
          <p:nvSpPr>
            <p:cNvPr id="5" name="椭圆 4"/>
            <p:cNvSpPr/>
            <p:nvPr/>
          </p:nvSpPr>
          <p:spPr>
            <a:xfrm>
              <a:off x="1187624" y="924858"/>
              <a:ext cx="576064" cy="5760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2" descr="C:\Documents and Settings\yangweizhou\桌面\monitor 拷贝.png"/>
            <p:cNvPicPr>
              <a:picLocks noChangeAspect="1" noChangeArrowheads="1"/>
            </p:cNvPicPr>
            <p:nvPr/>
          </p:nvPicPr>
          <p:blipFill>
            <a:blip r:embed="rId3" cstate="print"/>
            <a:srcRect r="2606"/>
            <a:stretch>
              <a:fillRect/>
            </a:stretch>
          </p:blipFill>
          <p:spPr bwMode="auto">
            <a:xfrm>
              <a:off x="1302048" y="1034636"/>
              <a:ext cx="347216" cy="356508"/>
            </a:xfrm>
            <a:prstGeom prst="rect">
              <a:avLst/>
            </a:prstGeom>
            <a:noFill/>
          </p:spPr>
        </p:pic>
      </p:grpSp>
      <p:sp>
        <p:nvSpPr>
          <p:cNvPr id="10" name="TextBox 9"/>
          <p:cNvSpPr txBox="1"/>
          <p:nvPr userDrawn="1"/>
        </p:nvSpPr>
        <p:spPr>
          <a:xfrm>
            <a:off x="840619" y="483518"/>
            <a:ext cx="1044517" cy="307777"/>
          </a:xfrm>
          <a:prstGeom prst="rect">
            <a:avLst/>
          </a:prstGeom>
          <a:noFill/>
        </p:spPr>
        <p:txBody>
          <a:bodyPr wrap="none" rtlCol="0">
            <a:spAutoFit/>
          </a:bodyPr>
          <a:lstStyle/>
          <a:p>
            <a:r>
              <a:rPr lang="en-US" altLang="zh-CN" sz="1400" dirty="0" smtClean="0">
                <a:solidFill>
                  <a:schemeClr val="tx1">
                    <a:lumMod val="85000"/>
                    <a:lumOff val="15000"/>
                  </a:schemeClr>
                </a:solidFill>
                <a:latin typeface="微软雅黑" pitchFamily="34" charset="-122"/>
                <a:ea typeface="微软雅黑" pitchFamily="34" charset="-122"/>
              </a:rPr>
              <a:t>CONTENT</a:t>
            </a:r>
            <a:endParaRPr lang="zh-CN" altLang="en-US" sz="1400" dirty="0">
              <a:solidFill>
                <a:schemeClr val="tx1">
                  <a:lumMod val="85000"/>
                  <a:lumOff val="15000"/>
                </a:schemeClr>
              </a:solidFill>
              <a:latin typeface="微软雅黑" pitchFamily="34" charset="-122"/>
              <a:ea typeface="微软雅黑" pitchFamily="34" charset="-122"/>
            </a:endParaRPr>
          </a:p>
        </p:txBody>
      </p:sp>
      <p:sp>
        <p:nvSpPr>
          <p:cNvPr id="17" name="任意多边形 16"/>
          <p:cNvSpPr/>
          <p:nvPr userDrawn="1"/>
        </p:nvSpPr>
        <p:spPr>
          <a:xfrm>
            <a:off x="1115616" y="1001824"/>
            <a:ext cx="1512168" cy="1512168"/>
          </a:xfrm>
          <a:custGeom>
            <a:avLst/>
            <a:gdLst>
              <a:gd name="connsiteX0" fmla="*/ 0 w 1512168"/>
              <a:gd name="connsiteY0" fmla="*/ 756084 h 1512168"/>
              <a:gd name="connsiteX1" fmla="*/ 221453 w 1512168"/>
              <a:gd name="connsiteY1" fmla="*/ 221452 h 1512168"/>
              <a:gd name="connsiteX2" fmla="*/ 756086 w 1512168"/>
              <a:gd name="connsiteY2" fmla="*/ 1 h 1512168"/>
              <a:gd name="connsiteX3" fmla="*/ 1290718 w 1512168"/>
              <a:gd name="connsiteY3" fmla="*/ 221454 h 1512168"/>
              <a:gd name="connsiteX4" fmla="*/ 1512169 w 1512168"/>
              <a:gd name="connsiteY4" fmla="*/ 756087 h 1512168"/>
              <a:gd name="connsiteX5" fmla="*/ 1290717 w 1512168"/>
              <a:gd name="connsiteY5" fmla="*/ 1290719 h 1512168"/>
              <a:gd name="connsiteX6" fmla="*/ 756085 w 1512168"/>
              <a:gd name="connsiteY6" fmla="*/ 1512171 h 1512168"/>
              <a:gd name="connsiteX7" fmla="*/ 221453 w 1512168"/>
              <a:gd name="connsiteY7" fmla="*/ 1290719 h 1512168"/>
              <a:gd name="connsiteX8" fmla="*/ 2 w 1512168"/>
              <a:gd name="connsiteY8" fmla="*/ 756086 h 1512168"/>
              <a:gd name="connsiteX9" fmla="*/ 0 w 1512168"/>
              <a:gd name="connsiteY9" fmla="*/ 756084 h 151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168" h="1512168">
                <a:moveTo>
                  <a:pt x="0" y="756084"/>
                </a:moveTo>
                <a:cubicBezTo>
                  <a:pt x="0" y="555558"/>
                  <a:pt x="79659" y="363245"/>
                  <a:pt x="221453" y="221452"/>
                </a:cubicBezTo>
                <a:cubicBezTo>
                  <a:pt x="363247" y="79659"/>
                  <a:pt x="555560" y="1"/>
                  <a:pt x="756086" y="1"/>
                </a:cubicBezTo>
                <a:cubicBezTo>
                  <a:pt x="956612" y="1"/>
                  <a:pt x="1148925" y="79660"/>
                  <a:pt x="1290718" y="221454"/>
                </a:cubicBezTo>
                <a:cubicBezTo>
                  <a:pt x="1432511" y="363248"/>
                  <a:pt x="1512169" y="555561"/>
                  <a:pt x="1512169" y="756087"/>
                </a:cubicBezTo>
                <a:cubicBezTo>
                  <a:pt x="1512169" y="956613"/>
                  <a:pt x="1432510" y="1148926"/>
                  <a:pt x="1290717" y="1290719"/>
                </a:cubicBezTo>
                <a:cubicBezTo>
                  <a:pt x="1148924" y="1432512"/>
                  <a:pt x="956611" y="1512171"/>
                  <a:pt x="756085" y="1512171"/>
                </a:cubicBezTo>
                <a:cubicBezTo>
                  <a:pt x="555559" y="1512171"/>
                  <a:pt x="363246" y="1432512"/>
                  <a:pt x="221453" y="1290719"/>
                </a:cubicBezTo>
                <a:cubicBezTo>
                  <a:pt x="79660" y="1148926"/>
                  <a:pt x="1" y="956612"/>
                  <a:pt x="2" y="756086"/>
                </a:cubicBezTo>
                <a:lnTo>
                  <a:pt x="0" y="756084"/>
                </a:lnTo>
                <a:close/>
              </a:path>
            </a:pathLst>
          </a:custGeom>
          <a:solidFill>
            <a:schemeClr val="bg1"/>
          </a:solidFill>
          <a:ln w="57150">
            <a:solidFill>
              <a:srgbClr val="00B050"/>
            </a:solidFill>
          </a:ln>
          <a:effectLst>
            <a:innerShdw blurRad="1905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0" dirty="0" smtClean="0">
                <a:solidFill>
                  <a:schemeClr val="tx1">
                    <a:lumMod val="85000"/>
                    <a:lumOff val="15000"/>
                  </a:schemeClr>
                </a:solidFill>
                <a:latin typeface="+mj-lt"/>
              </a:rPr>
              <a:t>01</a:t>
            </a:r>
          </a:p>
          <a:p>
            <a:pPr algn="ctr"/>
            <a:r>
              <a:rPr lang="zh-CN" altLang="en-US" sz="1800" b="1" dirty="0" smtClean="0">
                <a:solidFill>
                  <a:schemeClr val="tx1">
                    <a:lumMod val="85000"/>
                    <a:lumOff val="15000"/>
                  </a:schemeClr>
                </a:solidFill>
              </a:rPr>
              <a:t>逻辑与展示</a:t>
            </a:r>
            <a:endParaRPr lang="zh-CN" altLang="en-US" sz="1800" b="1" dirty="0">
              <a:solidFill>
                <a:schemeClr val="tx1">
                  <a:lumMod val="85000"/>
                  <a:lumOff val="15000"/>
                </a:schemeClr>
              </a:solidFill>
            </a:endParaRPr>
          </a:p>
        </p:txBody>
      </p:sp>
      <p:sp>
        <p:nvSpPr>
          <p:cNvPr id="18" name="任意多边形 17"/>
          <p:cNvSpPr/>
          <p:nvPr userDrawn="1"/>
        </p:nvSpPr>
        <p:spPr>
          <a:xfrm>
            <a:off x="3779912" y="1001824"/>
            <a:ext cx="1512168" cy="1512168"/>
          </a:xfrm>
          <a:custGeom>
            <a:avLst/>
            <a:gdLst>
              <a:gd name="connsiteX0" fmla="*/ 0 w 1512168"/>
              <a:gd name="connsiteY0" fmla="*/ 756084 h 1512168"/>
              <a:gd name="connsiteX1" fmla="*/ 221453 w 1512168"/>
              <a:gd name="connsiteY1" fmla="*/ 221452 h 1512168"/>
              <a:gd name="connsiteX2" fmla="*/ 756086 w 1512168"/>
              <a:gd name="connsiteY2" fmla="*/ 1 h 1512168"/>
              <a:gd name="connsiteX3" fmla="*/ 1290718 w 1512168"/>
              <a:gd name="connsiteY3" fmla="*/ 221454 h 1512168"/>
              <a:gd name="connsiteX4" fmla="*/ 1512169 w 1512168"/>
              <a:gd name="connsiteY4" fmla="*/ 756087 h 1512168"/>
              <a:gd name="connsiteX5" fmla="*/ 1290717 w 1512168"/>
              <a:gd name="connsiteY5" fmla="*/ 1290719 h 1512168"/>
              <a:gd name="connsiteX6" fmla="*/ 756085 w 1512168"/>
              <a:gd name="connsiteY6" fmla="*/ 1512171 h 1512168"/>
              <a:gd name="connsiteX7" fmla="*/ 221453 w 1512168"/>
              <a:gd name="connsiteY7" fmla="*/ 1290719 h 1512168"/>
              <a:gd name="connsiteX8" fmla="*/ 2 w 1512168"/>
              <a:gd name="connsiteY8" fmla="*/ 756086 h 1512168"/>
              <a:gd name="connsiteX9" fmla="*/ 0 w 1512168"/>
              <a:gd name="connsiteY9" fmla="*/ 756084 h 151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168" h="1512168">
                <a:moveTo>
                  <a:pt x="0" y="756084"/>
                </a:moveTo>
                <a:cubicBezTo>
                  <a:pt x="0" y="555558"/>
                  <a:pt x="79659" y="363245"/>
                  <a:pt x="221453" y="221452"/>
                </a:cubicBezTo>
                <a:cubicBezTo>
                  <a:pt x="363247" y="79659"/>
                  <a:pt x="555560" y="1"/>
                  <a:pt x="756086" y="1"/>
                </a:cubicBezTo>
                <a:cubicBezTo>
                  <a:pt x="956612" y="1"/>
                  <a:pt x="1148925" y="79660"/>
                  <a:pt x="1290718" y="221454"/>
                </a:cubicBezTo>
                <a:cubicBezTo>
                  <a:pt x="1432511" y="363248"/>
                  <a:pt x="1512169" y="555561"/>
                  <a:pt x="1512169" y="756087"/>
                </a:cubicBezTo>
                <a:cubicBezTo>
                  <a:pt x="1512169" y="956613"/>
                  <a:pt x="1432510" y="1148926"/>
                  <a:pt x="1290717" y="1290719"/>
                </a:cubicBezTo>
                <a:cubicBezTo>
                  <a:pt x="1148924" y="1432512"/>
                  <a:pt x="956611" y="1512171"/>
                  <a:pt x="756085" y="1512171"/>
                </a:cubicBezTo>
                <a:cubicBezTo>
                  <a:pt x="555559" y="1512171"/>
                  <a:pt x="363246" y="1432512"/>
                  <a:pt x="221453" y="1290719"/>
                </a:cubicBezTo>
                <a:cubicBezTo>
                  <a:pt x="79660" y="1148926"/>
                  <a:pt x="1" y="956612"/>
                  <a:pt x="2" y="756086"/>
                </a:cubicBezTo>
                <a:lnTo>
                  <a:pt x="0" y="756084"/>
                </a:lnTo>
                <a:close/>
              </a:path>
            </a:pathLst>
          </a:custGeom>
          <a:solidFill>
            <a:schemeClr val="bg1"/>
          </a:solidFill>
          <a:ln w="57150">
            <a:solidFill>
              <a:srgbClr val="00B050"/>
            </a:solidFill>
          </a:ln>
          <a:effectLst>
            <a:innerShdw blurRad="1905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0" dirty="0" smtClean="0">
                <a:solidFill>
                  <a:schemeClr val="tx1">
                    <a:lumMod val="85000"/>
                    <a:lumOff val="15000"/>
                  </a:schemeClr>
                </a:solidFill>
                <a:latin typeface="+mj-lt"/>
              </a:rPr>
              <a:t>03</a:t>
            </a:r>
          </a:p>
          <a:p>
            <a:pPr algn="ctr"/>
            <a:r>
              <a:rPr lang="zh-CN" altLang="en-US" sz="1800" b="1" dirty="0" smtClean="0">
                <a:solidFill>
                  <a:schemeClr val="tx1">
                    <a:lumMod val="85000"/>
                    <a:lumOff val="15000"/>
                  </a:schemeClr>
                </a:solidFill>
              </a:rPr>
              <a:t>素材选择</a:t>
            </a:r>
            <a:endParaRPr lang="zh-CN" altLang="en-US" sz="1800" b="1" dirty="0">
              <a:solidFill>
                <a:schemeClr val="tx1">
                  <a:lumMod val="85000"/>
                  <a:lumOff val="15000"/>
                </a:schemeClr>
              </a:solidFill>
            </a:endParaRPr>
          </a:p>
        </p:txBody>
      </p:sp>
      <p:sp>
        <p:nvSpPr>
          <p:cNvPr id="19" name="任意多边形 18"/>
          <p:cNvSpPr/>
          <p:nvPr userDrawn="1"/>
        </p:nvSpPr>
        <p:spPr>
          <a:xfrm>
            <a:off x="6444208" y="1001824"/>
            <a:ext cx="1512168" cy="1512168"/>
          </a:xfrm>
          <a:custGeom>
            <a:avLst/>
            <a:gdLst>
              <a:gd name="connsiteX0" fmla="*/ 0 w 1512168"/>
              <a:gd name="connsiteY0" fmla="*/ 756084 h 1512168"/>
              <a:gd name="connsiteX1" fmla="*/ 221453 w 1512168"/>
              <a:gd name="connsiteY1" fmla="*/ 221452 h 1512168"/>
              <a:gd name="connsiteX2" fmla="*/ 756086 w 1512168"/>
              <a:gd name="connsiteY2" fmla="*/ 1 h 1512168"/>
              <a:gd name="connsiteX3" fmla="*/ 1290718 w 1512168"/>
              <a:gd name="connsiteY3" fmla="*/ 221454 h 1512168"/>
              <a:gd name="connsiteX4" fmla="*/ 1512169 w 1512168"/>
              <a:gd name="connsiteY4" fmla="*/ 756087 h 1512168"/>
              <a:gd name="connsiteX5" fmla="*/ 1290717 w 1512168"/>
              <a:gd name="connsiteY5" fmla="*/ 1290719 h 1512168"/>
              <a:gd name="connsiteX6" fmla="*/ 756085 w 1512168"/>
              <a:gd name="connsiteY6" fmla="*/ 1512171 h 1512168"/>
              <a:gd name="connsiteX7" fmla="*/ 221453 w 1512168"/>
              <a:gd name="connsiteY7" fmla="*/ 1290719 h 1512168"/>
              <a:gd name="connsiteX8" fmla="*/ 2 w 1512168"/>
              <a:gd name="connsiteY8" fmla="*/ 756086 h 1512168"/>
              <a:gd name="connsiteX9" fmla="*/ 0 w 1512168"/>
              <a:gd name="connsiteY9" fmla="*/ 756084 h 151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168" h="1512168">
                <a:moveTo>
                  <a:pt x="0" y="756084"/>
                </a:moveTo>
                <a:cubicBezTo>
                  <a:pt x="0" y="555558"/>
                  <a:pt x="79659" y="363245"/>
                  <a:pt x="221453" y="221452"/>
                </a:cubicBezTo>
                <a:cubicBezTo>
                  <a:pt x="363247" y="79659"/>
                  <a:pt x="555560" y="1"/>
                  <a:pt x="756086" y="1"/>
                </a:cubicBezTo>
                <a:cubicBezTo>
                  <a:pt x="956612" y="1"/>
                  <a:pt x="1148925" y="79660"/>
                  <a:pt x="1290718" y="221454"/>
                </a:cubicBezTo>
                <a:cubicBezTo>
                  <a:pt x="1432511" y="363248"/>
                  <a:pt x="1512169" y="555561"/>
                  <a:pt x="1512169" y="756087"/>
                </a:cubicBezTo>
                <a:cubicBezTo>
                  <a:pt x="1512169" y="956613"/>
                  <a:pt x="1432510" y="1148926"/>
                  <a:pt x="1290717" y="1290719"/>
                </a:cubicBezTo>
                <a:cubicBezTo>
                  <a:pt x="1148924" y="1432512"/>
                  <a:pt x="956611" y="1512171"/>
                  <a:pt x="756085" y="1512171"/>
                </a:cubicBezTo>
                <a:cubicBezTo>
                  <a:pt x="555559" y="1512171"/>
                  <a:pt x="363246" y="1432512"/>
                  <a:pt x="221453" y="1290719"/>
                </a:cubicBezTo>
                <a:cubicBezTo>
                  <a:pt x="79660" y="1148926"/>
                  <a:pt x="1" y="956612"/>
                  <a:pt x="2" y="756086"/>
                </a:cubicBezTo>
                <a:lnTo>
                  <a:pt x="0" y="756084"/>
                </a:lnTo>
                <a:close/>
              </a:path>
            </a:pathLst>
          </a:custGeom>
          <a:solidFill>
            <a:schemeClr val="bg1"/>
          </a:solidFill>
          <a:ln w="57150">
            <a:solidFill>
              <a:srgbClr val="00B050"/>
            </a:solidFill>
          </a:ln>
          <a:effectLst>
            <a:innerShdw blurRad="1905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0" dirty="0" smtClean="0">
                <a:solidFill>
                  <a:schemeClr val="tx1">
                    <a:lumMod val="85000"/>
                    <a:lumOff val="15000"/>
                  </a:schemeClr>
                </a:solidFill>
                <a:latin typeface="+mj-lt"/>
              </a:rPr>
              <a:t>05</a:t>
            </a:r>
          </a:p>
          <a:p>
            <a:pPr algn="ctr"/>
            <a:r>
              <a:rPr lang="zh-CN" altLang="en-US" sz="1800" b="1" dirty="0" smtClean="0">
                <a:solidFill>
                  <a:schemeClr val="tx1">
                    <a:lumMod val="85000"/>
                    <a:lumOff val="15000"/>
                  </a:schemeClr>
                </a:solidFill>
              </a:rPr>
              <a:t>字体与颜色</a:t>
            </a:r>
            <a:endParaRPr lang="zh-CN" altLang="en-US" sz="1800" b="1" dirty="0">
              <a:solidFill>
                <a:schemeClr val="tx1">
                  <a:lumMod val="85000"/>
                  <a:lumOff val="15000"/>
                </a:schemeClr>
              </a:solidFill>
            </a:endParaRPr>
          </a:p>
        </p:txBody>
      </p:sp>
      <p:sp>
        <p:nvSpPr>
          <p:cNvPr id="20" name="任意多边形 19"/>
          <p:cNvSpPr/>
          <p:nvPr userDrawn="1"/>
        </p:nvSpPr>
        <p:spPr>
          <a:xfrm>
            <a:off x="2411760" y="2513992"/>
            <a:ext cx="1512168" cy="1512168"/>
          </a:xfrm>
          <a:custGeom>
            <a:avLst/>
            <a:gdLst>
              <a:gd name="connsiteX0" fmla="*/ 0 w 1512168"/>
              <a:gd name="connsiteY0" fmla="*/ 756084 h 1512168"/>
              <a:gd name="connsiteX1" fmla="*/ 221453 w 1512168"/>
              <a:gd name="connsiteY1" fmla="*/ 221452 h 1512168"/>
              <a:gd name="connsiteX2" fmla="*/ 756086 w 1512168"/>
              <a:gd name="connsiteY2" fmla="*/ 1 h 1512168"/>
              <a:gd name="connsiteX3" fmla="*/ 1290718 w 1512168"/>
              <a:gd name="connsiteY3" fmla="*/ 221454 h 1512168"/>
              <a:gd name="connsiteX4" fmla="*/ 1512169 w 1512168"/>
              <a:gd name="connsiteY4" fmla="*/ 756087 h 1512168"/>
              <a:gd name="connsiteX5" fmla="*/ 1290717 w 1512168"/>
              <a:gd name="connsiteY5" fmla="*/ 1290719 h 1512168"/>
              <a:gd name="connsiteX6" fmla="*/ 756085 w 1512168"/>
              <a:gd name="connsiteY6" fmla="*/ 1512171 h 1512168"/>
              <a:gd name="connsiteX7" fmla="*/ 221453 w 1512168"/>
              <a:gd name="connsiteY7" fmla="*/ 1290719 h 1512168"/>
              <a:gd name="connsiteX8" fmla="*/ 2 w 1512168"/>
              <a:gd name="connsiteY8" fmla="*/ 756086 h 1512168"/>
              <a:gd name="connsiteX9" fmla="*/ 0 w 1512168"/>
              <a:gd name="connsiteY9" fmla="*/ 756084 h 151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168" h="1512168">
                <a:moveTo>
                  <a:pt x="0" y="756084"/>
                </a:moveTo>
                <a:cubicBezTo>
                  <a:pt x="0" y="555558"/>
                  <a:pt x="79659" y="363245"/>
                  <a:pt x="221453" y="221452"/>
                </a:cubicBezTo>
                <a:cubicBezTo>
                  <a:pt x="363247" y="79659"/>
                  <a:pt x="555560" y="1"/>
                  <a:pt x="756086" y="1"/>
                </a:cubicBezTo>
                <a:cubicBezTo>
                  <a:pt x="956612" y="1"/>
                  <a:pt x="1148925" y="79660"/>
                  <a:pt x="1290718" y="221454"/>
                </a:cubicBezTo>
                <a:cubicBezTo>
                  <a:pt x="1432511" y="363248"/>
                  <a:pt x="1512169" y="555561"/>
                  <a:pt x="1512169" y="756087"/>
                </a:cubicBezTo>
                <a:cubicBezTo>
                  <a:pt x="1512169" y="956613"/>
                  <a:pt x="1432510" y="1148926"/>
                  <a:pt x="1290717" y="1290719"/>
                </a:cubicBezTo>
                <a:cubicBezTo>
                  <a:pt x="1148924" y="1432512"/>
                  <a:pt x="956611" y="1512171"/>
                  <a:pt x="756085" y="1512171"/>
                </a:cubicBezTo>
                <a:cubicBezTo>
                  <a:pt x="555559" y="1512171"/>
                  <a:pt x="363246" y="1432512"/>
                  <a:pt x="221453" y="1290719"/>
                </a:cubicBezTo>
                <a:cubicBezTo>
                  <a:pt x="79660" y="1148926"/>
                  <a:pt x="1" y="956612"/>
                  <a:pt x="2" y="756086"/>
                </a:cubicBezTo>
                <a:lnTo>
                  <a:pt x="0" y="756084"/>
                </a:lnTo>
                <a:close/>
              </a:path>
            </a:pathLst>
          </a:custGeom>
          <a:solidFill>
            <a:schemeClr val="bg1"/>
          </a:solidFill>
          <a:ln w="57150">
            <a:solidFill>
              <a:srgbClr val="00B050"/>
            </a:solidFill>
          </a:ln>
          <a:effectLst>
            <a:innerShdw blurRad="1905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0" dirty="0" smtClean="0">
                <a:solidFill>
                  <a:schemeClr val="tx1">
                    <a:lumMod val="85000"/>
                    <a:lumOff val="15000"/>
                  </a:schemeClr>
                </a:solidFill>
                <a:latin typeface="+mj-lt"/>
              </a:rPr>
              <a:t>02</a:t>
            </a:r>
          </a:p>
          <a:p>
            <a:pPr algn="ctr"/>
            <a:r>
              <a:rPr lang="zh-CN" altLang="en-US" sz="1800" b="1" dirty="0" smtClean="0">
                <a:solidFill>
                  <a:schemeClr val="tx1">
                    <a:lumMod val="85000"/>
                    <a:lumOff val="15000"/>
                  </a:schemeClr>
                </a:solidFill>
              </a:rPr>
              <a:t>版面设计</a:t>
            </a:r>
            <a:endParaRPr lang="zh-CN" altLang="en-US" sz="1800" b="1" dirty="0">
              <a:solidFill>
                <a:schemeClr val="tx1">
                  <a:lumMod val="85000"/>
                  <a:lumOff val="15000"/>
                </a:schemeClr>
              </a:solidFill>
            </a:endParaRPr>
          </a:p>
        </p:txBody>
      </p:sp>
      <p:sp>
        <p:nvSpPr>
          <p:cNvPr id="21" name="任意多边形 20"/>
          <p:cNvSpPr/>
          <p:nvPr userDrawn="1"/>
        </p:nvSpPr>
        <p:spPr>
          <a:xfrm>
            <a:off x="5112060" y="2513992"/>
            <a:ext cx="1512168" cy="1512168"/>
          </a:xfrm>
          <a:custGeom>
            <a:avLst/>
            <a:gdLst>
              <a:gd name="connsiteX0" fmla="*/ 0 w 1512168"/>
              <a:gd name="connsiteY0" fmla="*/ 756084 h 1512168"/>
              <a:gd name="connsiteX1" fmla="*/ 221453 w 1512168"/>
              <a:gd name="connsiteY1" fmla="*/ 221452 h 1512168"/>
              <a:gd name="connsiteX2" fmla="*/ 756086 w 1512168"/>
              <a:gd name="connsiteY2" fmla="*/ 1 h 1512168"/>
              <a:gd name="connsiteX3" fmla="*/ 1290718 w 1512168"/>
              <a:gd name="connsiteY3" fmla="*/ 221454 h 1512168"/>
              <a:gd name="connsiteX4" fmla="*/ 1512169 w 1512168"/>
              <a:gd name="connsiteY4" fmla="*/ 756087 h 1512168"/>
              <a:gd name="connsiteX5" fmla="*/ 1290717 w 1512168"/>
              <a:gd name="connsiteY5" fmla="*/ 1290719 h 1512168"/>
              <a:gd name="connsiteX6" fmla="*/ 756085 w 1512168"/>
              <a:gd name="connsiteY6" fmla="*/ 1512171 h 1512168"/>
              <a:gd name="connsiteX7" fmla="*/ 221453 w 1512168"/>
              <a:gd name="connsiteY7" fmla="*/ 1290719 h 1512168"/>
              <a:gd name="connsiteX8" fmla="*/ 2 w 1512168"/>
              <a:gd name="connsiteY8" fmla="*/ 756086 h 1512168"/>
              <a:gd name="connsiteX9" fmla="*/ 0 w 1512168"/>
              <a:gd name="connsiteY9" fmla="*/ 756084 h 151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168" h="1512168">
                <a:moveTo>
                  <a:pt x="0" y="756084"/>
                </a:moveTo>
                <a:cubicBezTo>
                  <a:pt x="0" y="555558"/>
                  <a:pt x="79659" y="363245"/>
                  <a:pt x="221453" y="221452"/>
                </a:cubicBezTo>
                <a:cubicBezTo>
                  <a:pt x="363247" y="79659"/>
                  <a:pt x="555560" y="1"/>
                  <a:pt x="756086" y="1"/>
                </a:cubicBezTo>
                <a:cubicBezTo>
                  <a:pt x="956612" y="1"/>
                  <a:pt x="1148925" y="79660"/>
                  <a:pt x="1290718" y="221454"/>
                </a:cubicBezTo>
                <a:cubicBezTo>
                  <a:pt x="1432511" y="363248"/>
                  <a:pt x="1512169" y="555561"/>
                  <a:pt x="1512169" y="756087"/>
                </a:cubicBezTo>
                <a:cubicBezTo>
                  <a:pt x="1512169" y="956613"/>
                  <a:pt x="1432510" y="1148926"/>
                  <a:pt x="1290717" y="1290719"/>
                </a:cubicBezTo>
                <a:cubicBezTo>
                  <a:pt x="1148924" y="1432512"/>
                  <a:pt x="956611" y="1512171"/>
                  <a:pt x="756085" y="1512171"/>
                </a:cubicBezTo>
                <a:cubicBezTo>
                  <a:pt x="555559" y="1512171"/>
                  <a:pt x="363246" y="1432512"/>
                  <a:pt x="221453" y="1290719"/>
                </a:cubicBezTo>
                <a:cubicBezTo>
                  <a:pt x="79660" y="1148926"/>
                  <a:pt x="1" y="956612"/>
                  <a:pt x="2" y="756086"/>
                </a:cubicBezTo>
                <a:lnTo>
                  <a:pt x="0" y="756084"/>
                </a:lnTo>
                <a:close/>
              </a:path>
            </a:pathLst>
          </a:custGeom>
          <a:solidFill>
            <a:schemeClr val="bg1"/>
          </a:solidFill>
          <a:ln w="57150">
            <a:solidFill>
              <a:srgbClr val="00B050"/>
            </a:solidFill>
          </a:ln>
          <a:effectLst>
            <a:innerShdw blurRad="1905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0" dirty="0" smtClean="0">
                <a:solidFill>
                  <a:schemeClr val="tx1">
                    <a:lumMod val="85000"/>
                    <a:lumOff val="15000"/>
                  </a:schemeClr>
                </a:solidFill>
                <a:latin typeface="+mj-lt"/>
              </a:rPr>
              <a:t>04</a:t>
            </a:r>
          </a:p>
          <a:p>
            <a:pPr algn="ctr"/>
            <a:r>
              <a:rPr lang="zh-CN" altLang="en-US" sz="1800" b="1" dirty="0" smtClean="0">
                <a:solidFill>
                  <a:schemeClr val="tx1">
                    <a:lumMod val="85000"/>
                    <a:lumOff val="15000"/>
                  </a:schemeClr>
                </a:solidFill>
              </a:rPr>
              <a:t>动画运用</a:t>
            </a:r>
            <a:endParaRPr lang="zh-CN" altLang="en-US" sz="1800" b="1" dirty="0">
              <a:solidFill>
                <a:schemeClr val="tx1">
                  <a:lumMod val="85000"/>
                  <a:lumOff val="15000"/>
                </a:schemeClr>
              </a:solidFill>
            </a:endParaRPr>
          </a:p>
        </p:txBody>
      </p:sp>
      <p:grpSp>
        <p:nvGrpSpPr>
          <p:cNvPr id="35" name="组合 34"/>
          <p:cNvGrpSpPr/>
          <p:nvPr userDrawn="1"/>
        </p:nvGrpSpPr>
        <p:grpSpPr>
          <a:xfrm>
            <a:off x="899592" y="785800"/>
            <a:ext cx="7272808" cy="3456384"/>
            <a:chOff x="827584" y="1059582"/>
            <a:chExt cx="7272808" cy="3456384"/>
          </a:xfrm>
        </p:grpSpPr>
        <p:sp>
          <p:nvSpPr>
            <p:cNvPr id="30" name="弧形 29"/>
            <p:cNvSpPr/>
            <p:nvPr userDrawn="1"/>
          </p:nvSpPr>
          <p:spPr>
            <a:xfrm>
              <a:off x="827584" y="1059582"/>
              <a:ext cx="1944216" cy="1944216"/>
            </a:xfrm>
            <a:prstGeom prst="arc">
              <a:avLst>
                <a:gd name="adj1" fmla="val 2720764"/>
                <a:gd name="adj2" fmla="val 10768723"/>
              </a:avLst>
            </a:prstGeom>
            <a:ln w="127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弧形 30"/>
            <p:cNvSpPr/>
            <p:nvPr userDrawn="1"/>
          </p:nvSpPr>
          <p:spPr>
            <a:xfrm>
              <a:off x="2123728" y="2499742"/>
              <a:ext cx="2016224" cy="2016224"/>
            </a:xfrm>
            <a:prstGeom prst="arc">
              <a:avLst>
                <a:gd name="adj1" fmla="val 13779036"/>
                <a:gd name="adj2" fmla="val 18634652"/>
              </a:avLst>
            </a:prstGeom>
            <a:ln w="127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弧形 31"/>
            <p:cNvSpPr/>
            <p:nvPr userDrawn="1"/>
          </p:nvSpPr>
          <p:spPr>
            <a:xfrm>
              <a:off x="3491880" y="1059582"/>
              <a:ext cx="1944216" cy="1944216"/>
            </a:xfrm>
            <a:prstGeom prst="arc">
              <a:avLst>
                <a:gd name="adj1" fmla="val 2856633"/>
                <a:gd name="adj2" fmla="val 7959545"/>
              </a:avLst>
            </a:prstGeom>
            <a:ln w="127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弧形 32"/>
            <p:cNvSpPr/>
            <p:nvPr userDrawn="1"/>
          </p:nvSpPr>
          <p:spPr>
            <a:xfrm>
              <a:off x="4788024" y="2499742"/>
              <a:ext cx="2016224" cy="2016224"/>
            </a:xfrm>
            <a:prstGeom prst="arc">
              <a:avLst>
                <a:gd name="adj1" fmla="val 13630063"/>
                <a:gd name="adj2" fmla="val 18728041"/>
              </a:avLst>
            </a:prstGeom>
            <a:ln w="127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弧形 33"/>
            <p:cNvSpPr/>
            <p:nvPr userDrawn="1"/>
          </p:nvSpPr>
          <p:spPr>
            <a:xfrm>
              <a:off x="6156176" y="1059582"/>
              <a:ext cx="1944216" cy="1944216"/>
            </a:xfrm>
            <a:prstGeom prst="arc">
              <a:avLst>
                <a:gd name="adj1" fmla="val 21598207"/>
                <a:gd name="adj2" fmla="val 7959545"/>
              </a:avLst>
            </a:prstGeom>
            <a:ln w="127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5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0-#ppt_h/2"/>
                                          </p:val>
                                        </p:tav>
                                        <p:tav tm="100000">
                                          <p:val>
                                            <p:strVal val="#ppt_y"/>
                                          </p:val>
                                        </p:tav>
                                      </p:tavLst>
                                    </p:anim>
                                  </p:childTnLst>
                                </p:cTn>
                              </p:par>
                              <p:par>
                                <p:cTn id="9" presetID="2" presetClass="entr" presetSubtype="12" decel="5000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1" decel="5000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0-#ppt_h/2"/>
                                          </p:val>
                                        </p:tav>
                                        <p:tav tm="100000">
                                          <p:val>
                                            <p:strVal val="#ppt_y"/>
                                          </p:val>
                                        </p:tav>
                                      </p:tavLst>
                                    </p:anim>
                                  </p:childTnLst>
                                </p:cTn>
                              </p:par>
                              <p:par>
                                <p:cTn id="17" presetID="2" presetClass="entr" presetSubtype="6" decel="5000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1+#ppt_w/2"/>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par>
                                <p:cTn id="21" presetID="2" presetClass="entr" presetSubtype="3" decel="5000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1+#ppt_w/2"/>
                                          </p:val>
                                        </p:tav>
                                        <p:tav tm="100000">
                                          <p:val>
                                            <p:strVal val="#ppt_x"/>
                                          </p:val>
                                        </p:tav>
                                      </p:tavLst>
                                    </p:anim>
                                    <p:anim calcmode="lin" valueType="num">
                                      <p:cBhvr additive="base">
                                        <p:cTn id="24" dur="500" fill="hold"/>
                                        <p:tgtEl>
                                          <p:spTgt spid="19"/>
                                        </p:tgtEl>
                                        <p:attrNameLst>
                                          <p:attrName>ppt_y</p:attrName>
                                        </p:attrNameLst>
                                      </p:cBhvr>
                                      <p:tavLst>
                                        <p:tav tm="0">
                                          <p:val>
                                            <p:strVal val="0-#ppt_h/2"/>
                                          </p:val>
                                        </p:tav>
                                        <p:tav tm="100000">
                                          <p:val>
                                            <p:strVal val="#ppt_y"/>
                                          </p:val>
                                        </p:tav>
                                      </p:tavLst>
                                    </p:anim>
                                  </p:childTnLst>
                                </p:cTn>
                              </p:par>
                              <p:par>
                                <p:cTn id="25" presetID="22" presetClass="entr" presetSubtype="8"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left)">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7" name="Picture 2" descr="C:\Documents and Settings\yangweizhou\桌面\2.jpg"/>
          <p:cNvPicPr>
            <a:picLocks noChangeAspect="1" noChangeArrowheads="1"/>
          </p:cNvPicPr>
          <p:nvPr userDrawn="1"/>
        </p:nvPicPr>
        <p:blipFill>
          <a:blip r:embed="rId2" cstate="print"/>
          <a:srcRect t="4418" b="16049"/>
          <a:stretch>
            <a:fillRect/>
          </a:stretch>
        </p:blipFill>
        <p:spPr bwMode="auto">
          <a:xfrm>
            <a:off x="0" y="0"/>
            <a:ext cx="9144000" cy="5143500"/>
          </a:xfrm>
          <a:prstGeom prst="rect">
            <a:avLst/>
          </a:prstGeom>
          <a:noFill/>
        </p:spPr>
      </p:pic>
      <p:sp>
        <p:nvSpPr>
          <p:cNvPr id="3" name="TextBox 2"/>
          <p:cNvSpPr txBox="1"/>
          <p:nvPr userDrawn="1"/>
        </p:nvSpPr>
        <p:spPr>
          <a:xfrm>
            <a:off x="2771800" y="1428914"/>
            <a:ext cx="2236510" cy="584775"/>
          </a:xfrm>
          <a:prstGeom prst="rect">
            <a:avLst/>
          </a:prstGeom>
          <a:noFill/>
        </p:spPr>
        <p:txBody>
          <a:bodyPr wrap="none" rtlCol="0">
            <a:spAutoFit/>
          </a:bodyPr>
          <a:lstStyle/>
          <a:p>
            <a:r>
              <a:rPr lang="zh-CN" altLang="en-US" sz="3200" b="1" dirty="0" smtClean="0">
                <a:solidFill>
                  <a:schemeClr val="tx1">
                    <a:lumMod val="85000"/>
                    <a:lumOff val="15000"/>
                  </a:schemeClr>
                </a:solidFill>
                <a:latin typeface="微软雅黑" pitchFamily="34" charset="-122"/>
                <a:ea typeface="微软雅黑" pitchFamily="34" charset="-122"/>
              </a:rPr>
              <a:t>逻辑与展示</a:t>
            </a:r>
            <a:endParaRPr lang="zh-CN" altLang="en-US" sz="3200" b="1" dirty="0">
              <a:solidFill>
                <a:schemeClr val="tx1">
                  <a:lumMod val="85000"/>
                  <a:lumOff val="15000"/>
                </a:schemeClr>
              </a:solidFill>
              <a:latin typeface="微软雅黑" pitchFamily="34" charset="-122"/>
              <a:ea typeface="微软雅黑" pitchFamily="34" charset="-122"/>
            </a:endParaRPr>
          </a:p>
        </p:txBody>
      </p:sp>
      <p:sp>
        <p:nvSpPr>
          <p:cNvPr id="5" name="矩形 4"/>
          <p:cNvSpPr/>
          <p:nvPr userDrawn="1"/>
        </p:nvSpPr>
        <p:spPr>
          <a:xfrm>
            <a:off x="2771800" y="1203598"/>
            <a:ext cx="2074350" cy="369332"/>
          </a:xfrm>
          <a:prstGeom prst="rect">
            <a:avLst/>
          </a:prstGeom>
        </p:spPr>
        <p:txBody>
          <a:bodyPr wrap="none">
            <a:spAutoFit/>
          </a:bodyPr>
          <a:lstStyle/>
          <a:p>
            <a:r>
              <a:rPr lang="en-US" altLang="zh-CN" sz="1800" kern="1200" dirty="0" smtClean="0">
                <a:solidFill>
                  <a:schemeClr val="bg1">
                    <a:lumMod val="65000"/>
                  </a:schemeClr>
                </a:solidFill>
                <a:latin typeface="+mn-lt"/>
                <a:ea typeface="+mn-ea"/>
                <a:cs typeface="+mn-cs"/>
              </a:rPr>
              <a:t>The</a:t>
            </a:r>
            <a:r>
              <a:rPr lang="en-US" altLang="zh-CN" sz="1800" kern="1200" baseline="0" dirty="0" smtClean="0">
                <a:solidFill>
                  <a:schemeClr val="bg1">
                    <a:lumMod val="65000"/>
                  </a:schemeClr>
                </a:solidFill>
                <a:latin typeface="+mn-lt"/>
                <a:ea typeface="+mn-ea"/>
                <a:cs typeface="+mn-cs"/>
              </a:rPr>
              <a:t> </a:t>
            </a:r>
            <a:r>
              <a:rPr lang="en-US" altLang="zh-CN" sz="1800" kern="1200" dirty="0" smtClean="0">
                <a:solidFill>
                  <a:schemeClr val="bg1">
                    <a:lumMod val="65000"/>
                  </a:schemeClr>
                </a:solidFill>
                <a:latin typeface="+mn-lt"/>
                <a:ea typeface="+mn-ea"/>
                <a:cs typeface="+mn-cs"/>
              </a:rPr>
              <a:t>First Chapter</a:t>
            </a:r>
            <a:endParaRPr lang="zh-CN" altLang="en-US" sz="1800" kern="1200" dirty="0">
              <a:solidFill>
                <a:schemeClr val="bg1">
                  <a:lumMod val="65000"/>
                </a:schemeClr>
              </a:solidFill>
              <a:latin typeface="+mn-lt"/>
              <a:ea typeface="+mn-ea"/>
              <a:cs typeface="+mn-cs"/>
            </a:endParaRPr>
          </a:p>
        </p:txBody>
      </p:sp>
      <p:grpSp>
        <p:nvGrpSpPr>
          <p:cNvPr id="24" name="组合 23"/>
          <p:cNvGrpSpPr/>
          <p:nvPr userDrawn="1"/>
        </p:nvGrpSpPr>
        <p:grpSpPr>
          <a:xfrm>
            <a:off x="2798089" y="1932970"/>
            <a:ext cx="5086279" cy="216024"/>
            <a:chOff x="2798089" y="1932970"/>
            <a:chExt cx="5086279" cy="216024"/>
          </a:xfrm>
        </p:grpSpPr>
        <p:cxnSp>
          <p:nvCxnSpPr>
            <p:cNvPr id="4" name="直接连接符 3"/>
            <p:cNvCxnSpPr/>
            <p:nvPr userDrawn="1"/>
          </p:nvCxnSpPr>
          <p:spPr>
            <a:xfrm>
              <a:off x="2798089" y="2004978"/>
              <a:ext cx="5040560" cy="0"/>
            </a:xfrm>
            <a:prstGeom prst="line">
              <a:avLst/>
            </a:prstGeom>
            <a:ln>
              <a:solidFill>
                <a:schemeClr val="bg1">
                  <a:lumMod val="65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7838649" y="1932970"/>
              <a:ext cx="45719" cy="2160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userDrawn="1"/>
        </p:nvSpPr>
        <p:spPr>
          <a:xfrm>
            <a:off x="2843808" y="2004978"/>
            <a:ext cx="4968552" cy="1569660"/>
          </a:xfrm>
          <a:prstGeom prst="rect">
            <a:avLst/>
          </a:prstGeom>
          <a:noFill/>
        </p:spPr>
        <p:txBody>
          <a:bodyPr wrap="square" rtlCol="0">
            <a:spAutoFit/>
          </a:bodyPr>
          <a:lstStyle/>
          <a:p>
            <a:pPr marL="342900" indent="-342900">
              <a:lnSpc>
                <a:spcPct val="150000"/>
              </a:lnSpc>
              <a:buClrTx/>
              <a:buFont typeface="Wingdings" pitchFamily="2" charset="2"/>
              <a:buChar char="l"/>
            </a:pPr>
            <a:r>
              <a:rPr lang="zh-CN" altLang="en-US" sz="1600" smtClean="0">
                <a:solidFill>
                  <a:schemeClr val="tx1">
                    <a:lumMod val="75000"/>
                    <a:lumOff val="25000"/>
                  </a:schemeClr>
                </a:solidFill>
              </a:rPr>
              <a:t>大纲</a:t>
            </a:r>
            <a:r>
              <a:rPr lang="zh-CN" altLang="en-US" sz="1600" dirty="0" smtClean="0">
                <a:solidFill>
                  <a:schemeClr val="tx1">
                    <a:lumMod val="75000"/>
                    <a:lumOff val="25000"/>
                  </a:schemeClr>
                </a:solidFill>
              </a:rPr>
              <a:t>设计</a:t>
            </a:r>
            <a:endParaRPr lang="en-US" altLang="zh-CN" sz="1600" dirty="0" smtClean="0">
              <a:solidFill>
                <a:schemeClr val="tx1">
                  <a:lumMod val="75000"/>
                  <a:lumOff val="25000"/>
                </a:schemeClr>
              </a:solidFill>
            </a:endParaRPr>
          </a:p>
          <a:p>
            <a:pPr marL="342900" indent="-342900">
              <a:lnSpc>
                <a:spcPct val="150000"/>
              </a:lnSpc>
              <a:buClrTx/>
              <a:buFont typeface="Wingdings" pitchFamily="2" charset="2"/>
              <a:buChar char="l"/>
            </a:pPr>
            <a:r>
              <a:rPr lang="zh-CN" altLang="en-US" sz="1600" smtClean="0">
                <a:solidFill>
                  <a:schemeClr val="tx1">
                    <a:lumMod val="75000"/>
                    <a:lumOff val="25000"/>
                  </a:schemeClr>
                </a:solidFill>
              </a:rPr>
              <a:t>模板</a:t>
            </a:r>
            <a:r>
              <a:rPr lang="zh-CN" altLang="en-US" sz="1600" dirty="0" smtClean="0">
                <a:solidFill>
                  <a:schemeClr val="tx1">
                    <a:lumMod val="75000"/>
                    <a:lumOff val="25000"/>
                  </a:schemeClr>
                </a:solidFill>
              </a:rPr>
              <a:t>设计</a:t>
            </a:r>
            <a:endParaRPr lang="en-US" altLang="zh-CN" sz="1600" dirty="0" smtClean="0">
              <a:solidFill>
                <a:schemeClr val="tx1">
                  <a:lumMod val="75000"/>
                  <a:lumOff val="25000"/>
                </a:schemeClr>
              </a:solidFill>
            </a:endParaRPr>
          </a:p>
          <a:p>
            <a:pPr marL="342900" indent="-342900">
              <a:lnSpc>
                <a:spcPct val="150000"/>
              </a:lnSpc>
              <a:buClrTx/>
              <a:buFont typeface="Wingdings" pitchFamily="2" charset="2"/>
              <a:buChar char="l"/>
            </a:pPr>
            <a:r>
              <a:rPr lang="zh-CN" altLang="en-US" sz="1600" baseline="0" smtClean="0">
                <a:solidFill>
                  <a:schemeClr val="tx1">
                    <a:lumMod val="75000"/>
                    <a:lumOff val="25000"/>
                  </a:schemeClr>
                </a:solidFill>
              </a:rPr>
              <a:t>颜色</a:t>
            </a:r>
            <a:r>
              <a:rPr lang="zh-CN" altLang="en-US" sz="1600" baseline="0" dirty="0" smtClean="0">
                <a:solidFill>
                  <a:schemeClr val="tx1">
                    <a:lumMod val="75000"/>
                    <a:lumOff val="25000"/>
                  </a:schemeClr>
                </a:solidFill>
              </a:rPr>
              <a:t>与逻辑展示</a:t>
            </a:r>
            <a:endParaRPr lang="en-US" altLang="zh-CN" sz="1600" baseline="0" dirty="0" smtClean="0">
              <a:solidFill>
                <a:schemeClr val="tx1">
                  <a:lumMod val="75000"/>
                  <a:lumOff val="25000"/>
                </a:schemeClr>
              </a:solidFill>
            </a:endParaRPr>
          </a:p>
          <a:p>
            <a:pPr marL="342900" indent="-342900">
              <a:lnSpc>
                <a:spcPct val="150000"/>
              </a:lnSpc>
              <a:buClrTx/>
              <a:buFont typeface="Wingdings" pitchFamily="2" charset="2"/>
              <a:buChar char="l"/>
            </a:pPr>
            <a:r>
              <a:rPr lang="zh-CN" altLang="en-US" sz="1600" baseline="0" smtClean="0">
                <a:solidFill>
                  <a:schemeClr val="tx1">
                    <a:lumMod val="75000"/>
                    <a:lumOff val="25000"/>
                  </a:schemeClr>
                </a:solidFill>
              </a:rPr>
              <a:t>动画</a:t>
            </a:r>
            <a:r>
              <a:rPr lang="zh-CN" altLang="en-US" sz="1600" baseline="0" dirty="0" smtClean="0">
                <a:solidFill>
                  <a:schemeClr val="tx1">
                    <a:lumMod val="75000"/>
                    <a:lumOff val="25000"/>
                  </a:schemeClr>
                </a:solidFill>
              </a:rPr>
              <a:t>与逻辑展示</a:t>
            </a:r>
            <a:endParaRPr lang="en-US" altLang="zh-CN" sz="1600" dirty="0" smtClean="0">
              <a:solidFill>
                <a:schemeClr val="tx1">
                  <a:lumMod val="75000"/>
                  <a:lumOff val="25000"/>
                </a:schemeClr>
              </a:solidFill>
            </a:endParaRPr>
          </a:p>
        </p:txBody>
      </p:sp>
      <p:sp>
        <p:nvSpPr>
          <p:cNvPr id="13" name="任意多边形 12"/>
          <p:cNvSpPr/>
          <p:nvPr userDrawn="1"/>
        </p:nvSpPr>
        <p:spPr>
          <a:xfrm>
            <a:off x="1115616" y="1131590"/>
            <a:ext cx="1512168" cy="1512168"/>
          </a:xfrm>
          <a:custGeom>
            <a:avLst/>
            <a:gdLst>
              <a:gd name="connsiteX0" fmla="*/ 0 w 1512168"/>
              <a:gd name="connsiteY0" fmla="*/ 756084 h 1512168"/>
              <a:gd name="connsiteX1" fmla="*/ 221453 w 1512168"/>
              <a:gd name="connsiteY1" fmla="*/ 221452 h 1512168"/>
              <a:gd name="connsiteX2" fmla="*/ 756086 w 1512168"/>
              <a:gd name="connsiteY2" fmla="*/ 1 h 1512168"/>
              <a:gd name="connsiteX3" fmla="*/ 1290718 w 1512168"/>
              <a:gd name="connsiteY3" fmla="*/ 221454 h 1512168"/>
              <a:gd name="connsiteX4" fmla="*/ 1512169 w 1512168"/>
              <a:gd name="connsiteY4" fmla="*/ 756087 h 1512168"/>
              <a:gd name="connsiteX5" fmla="*/ 1290717 w 1512168"/>
              <a:gd name="connsiteY5" fmla="*/ 1290719 h 1512168"/>
              <a:gd name="connsiteX6" fmla="*/ 756085 w 1512168"/>
              <a:gd name="connsiteY6" fmla="*/ 1512171 h 1512168"/>
              <a:gd name="connsiteX7" fmla="*/ 221453 w 1512168"/>
              <a:gd name="connsiteY7" fmla="*/ 1290719 h 1512168"/>
              <a:gd name="connsiteX8" fmla="*/ 2 w 1512168"/>
              <a:gd name="connsiteY8" fmla="*/ 756086 h 1512168"/>
              <a:gd name="connsiteX9" fmla="*/ 0 w 1512168"/>
              <a:gd name="connsiteY9" fmla="*/ 756084 h 151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168" h="1512168">
                <a:moveTo>
                  <a:pt x="0" y="756084"/>
                </a:moveTo>
                <a:cubicBezTo>
                  <a:pt x="0" y="555558"/>
                  <a:pt x="79659" y="363245"/>
                  <a:pt x="221453" y="221452"/>
                </a:cubicBezTo>
                <a:cubicBezTo>
                  <a:pt x="363247" y="79659"/>
                  <a:pt x="555560" y="1"/>
                  <a:pt x="756086" y="1"/>
                </a:cubicBezTo>
                <a:cubicBezTo>
                  <a:pt x="956612" y="1"/>
                  <a:pt x="1148925" y="79660"/>
                  <a:pt x="1290718" y="221454"/>
                </a:cubicBezTo>
                <a:cubicBezTo>
                  <a:pt x="1432511" y="363248"/>
                  <a:pt x="1512169" y="555561"/>
                  <a:pt x="1512169" y="756087"/>
                </a:cubicBezTo>
                <a:cubicBezTo>
                  <a:pt x="1512169" y="956613"/>
                  <a:pt x="1432510" y="1148926"/>
                  <a:pt x="1290717" y="1290719"/>
                </a:cubicBezTo>
                <a:cubicBezTo>
                  <a:pt x="1148924" y="1432512"/>
                  <a:pt x="956611" y="1512171"/>
                  <a:pt x="756085" y="1512171"/>
                </a:cubicBezTo>
                <a:cubicBezTo>
                  <a:pt x="555559" y="1512171"/>
                  <a:pt x="363246" y="1432512"/>
                  <a:pt x="221453" y="1290719"/>
                </a:cubicBezTo>
                <a:cubicBezTo>
                  <a:pt x="79660" y="1148926"/>
                  <a:pt x="1" y="956612"/>
                  <a:pt x="2" y="756086"/>
                </a:cubicBezTo>
                <a:lnTo>
                  <a:pt x="0" y="756084"/>
                </a:lnTo>
                <a:close/>
              </a:path>
            </a:pathLst>
          </a:custGeom>
          <a:solidFill>
            <a:schemeClr val="bg1"/>
          </a:solidFill>
          <a:ln w="57150">
            <a:solidFill>
              <a:srgbClr val="00B050"/>
            </a:solidFill>
          </a:ln>
          <a:effectLst>
            <a:innerShdw blurRad="1905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0" dirty="0" smtClean="0">
                <a:solidFill>
                  <a:schemeClr val="tx1">
                    <a:lumMod val="85000"/>
                    <a:lumOff val="15000"/>
                  </a:schemeClr>
                </a:solidFill>
                <a:latin typeface="+mj-lt"/>
              </a:rPr>
              <a:t>01</a:t>
            </a:r>
          </a:p>
        </p:txBody>
      </p:sp>
      <p:sp>
        <p:nvSpPr>
          <p:cNvPr id="15" name="TextBox 14"/>
          <p:cNvSpPr txBox="1"/>
          <p:nvPr userDrawn="1"/>
        </p:nvSpPr>
        <p:spPr>
          <a:xfrm>
            <a:off x="830293" y="227424"/>
            <a:ext cx="954107" cy="400110"/>
          </a:xfrm>
          <a:prstGeom prst="rect">
            <a:avLst/>
          </a:prstGeom>
          <a:noFill/>
        </p:spPr>
        <p:txBody>
          <a:bodyPr wrap="none" rtlCol="0">
            <a:spAutoFit/>
          </a:bodyPr>
          <a:lstStyle/>
          <a:p>
            <a:r>
              <a:rPr lang="zh-CN" altLang="en-US" sz="2000" b="1" dirty="0" smtClean="0">
                <a:solidFill>
                  <a:schemeClr val="tx1">
                    <a:lumMod val="85000"/>
                    <a:lumOff val="15000"/>
                  </a:schemeClr>
                </a:solidFill>
                <a:latin typeface="微软雅黑" pitchFamily="34" charset="-122"/>
                <a:ea typeface="微软雅黑" pitchFamily="34" charset="-122"/>
              </a:rPr>
              <a:t>过渡页</a:t>
            </a:r>
            <a:endParaRPr lang="zh-CN" altLang="en-US" sz="2000" b="1" dirty="0">
              <a:solidFill>
                <a:schemeClr val="tx1">
                  <a:lumMod val="85000"/>
                  <a:lumOff val="15000"/>
                </a:schemeClr>
              </a:solidFill>
              <a:latin typeface="微软雅黑" pitchFamily="34" charset="-122"/>
              <a:ea typeface="微软雅黑" pitchFamily="34" charset="-122"/>
            </a:endParaRPr>
          </a:p>
        </p:txBody>
      </p:sp>
      <p:grpSp>
        <p:nvGrpSpPr>
          <p:cNvPr id="16" name="组合 3"/>
          <p:cNvGrpSpPr/>
          <p:nvPr userDrawn="1"/>
        </p:nvGrpSpPr>
        <p:grpSpPr>
          <a:xfrm>
            <a:off x="251520" y="213489"/>
            <a:ext cx="576064" cy="576064"/>
            <a:chOff x="1187624" y="924858"/>
            <a:chExt cx="576064" cy="576064"/>
          </a:xfrm>
        </p:grpSpPr>
        <p:sp>
          <p:nvSpPr>
            <p:cNvPr id="17" name="椭圆 16"/>
            <p:cNvSpPr/>
            <p:nvPr/>
          </p:nvSpPr>
          <p:spPr>
            <a:xfrm>
              <a:off x="1187624" y="924858"/>
              <a:ext cx="576064" cy="5760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pic>
          <p:nvPicPr>
            <p:cNvPr id="18" name="Picture 2" descr="C:\Documents and Settings\yangweizhou\桌面\monitor 拷贝.png"/>
            <p:cNvPicPr>
              <a:picLocks noChangeAspect="1" noChangeArrowheads="1"/>
            </p:cNvPicPr>
            <p:nvPr/>
          </p:nvPicPr>
          <p:blipFill>
            <a:blip r:embed="rId3" cstate="print"/>
            <a:srcRect r="2606"/>
            <a:stretch>
              <a:fillRect/>
            </a:stretch>
          </p:blipFill>
          <p:spPr bwMode="auto">
            <a:xfrm>
              <a:off x="1302048" y="1034636"/>
              <a:ext cx="347216" cy="356508"/>
            </a:xfrm>
            <a:prstGeom prst="rect">
              <a:avLst/>
            </a:prstGeom>
            <a:noFill/>
          </p:spPr>
        </p:pic>
      </p:grpSp>
      <p:sp>
        <p:nvSpPr>
          <p:cNvPr id="22" name="TextBox 21"/>
          <p:cNvSpPr txBox="1"/>
          <p:nvPr userDrawn="1"/>
        </p:nvSpPr>
        <p:spPr>
          <a:xfrm>
            <a:off x="840619" y="483518"/>
            <a:ext cx="1281120" cy="307777"/>
          </a:xfrm>
          <a:prstGeom prst="rect">
            <a:avLst/>
          </a:prstGeom>
          <a:noFill/>
        </p:spPr>
        <p:txBody>
          <a:bodyPr wrap="none" rtlCol="0">
            <a:spAutoFit/>
          </a:bodyPr>
          <a:lstStyle/>
          <a:p>
            <a:r>
              <a:rPr lang="en-US" altLang="zh-CN" sz="1400" kern="1200" dirty="0" smtClean="0">
                <a:solidFill>
                  <a:schemeClr val="tx1">
                    <a:lumMod val="85000"/>
                    <a:lumOff val="15000"/>
                  </a:schemeClr>
                </a:solidFill>
                <a:latin typeface="微软雅黑" pitchFamily="34" charset="-122"/>
                <a:ea typeface="微软雅黑" pitchFamily="34" charset="-122"/>
                <a:cs typeface="+mn-cs"/>
              </a:rPr>
              <a:t>TRANSITION</a:t>
            </a:r>
            <a:endParaRPr lang="zh-CN" altLang="en-US" sz="1400" kern="1200" dirty="0">
              <a:solidFill>
                <a:schemeClr val="tx1">
                  <a:lumMod val="85000"/>
                  <a:lumOff val="15000"/>
                </a:schemeClr>
              </a:solidFill>
              <a:latin typeface="微软雅黑" pitchFamily="34" charset="-122"/>
              <a:ea typeface="微软雅黑" pitchFamily="34" charset="-122"/>
              <a:cs typeface="+mn-cs"/>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1+#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4" decel="5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8" decel="5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pic>
        <p:nvPicPr>
          <p:cNvPr id="14" name="Picture 2" descr="C:\Documents and Settings\yangweizhou\桌面\2.jpg"/>
          <p:cNvPicPr>
            <a:picLocks noChangeAspect="1" noChangeArrowheads="1"/>
          </p:cNvPicPr>
          <p:nvPr userDrawn="1"/>
        </p:nvPicPr>
        <p:blipFill>
          <a:blip r:embed="rId2" cstate="print"/>
          <a:srcRect t="4418" b="16049"/>
          <a:stretch>
            <a:fillRect/>
          </a:stretch>
        </p:blipFill>
        <p:spPr bwMode="auto">
          <a:xfrm>
            <a:off x="0" y="0"/>
            <a:ext cx="9144000" cy="5143500"/>
          </a:xfrm>
          <a:prstGeom prst="rect">
            <a:avLst/>
          </a:prstGeom>
          <a:noFill/>
        </p:spPr>
      </p:pic>
      <p:sp>
        <p:nvSpPr>
          <p:cNvPr id="3" name="TextBox 2"/>
          <p:cNvSpPr txBox="1"/>
          <p:nvPr userDrawn="1"/>
        </p:nvSpPr>
        <p:spPr>
          <a:xfrm>
            <a:off x="2771800" y="1428914"/>
            <a:ext cx="1826141" cy="584775"/>
          </a:xfrm>
          <a:prstGeom prst="rect">
            <a:avLst/>
          </a:prstGeom>
          <a:noFill/>
        </p:spPr>
        <p:txBody>
          <a:bodyPr wrap="none" rtlCol="0">
            <a:spAutoFit/>
          </a:bodyPr>
          <a:lstStyle/>
          <a:p>
            <a:r>
              <a:rPr lang="zh-CN" altLang="en-US" sz="3200" b="1" dirty="0" smtClean="0">
                <a:solidFill>
                  <a:schemeClr val="tx1">
                    <a:lumMod val="85000"/>
                    <a:lumOff val="15000"/>
                  </a:schemeClr>
                </a:solidFill>
                <a:latin typeface="微软雅黑" pitchFamily="34" charset="-122"/>
                <a:ea typeface="微软雅黑" pitchFamily="34" charset="-122"/>
              </a:rPr>
              <a:t>版面设计</a:t>
            </a:r>
            <a:endParaRPr lang="zh-CN" altLang="en-US" sz="3200" b="1" dirty="0">
              <a:solidFill>
                <a:schemeClr val="tx1">
                  <a:lumMod val="85000"/>
                  <a:lumOff val="15000"/>
                </a:schemeClr>
              </a:solidFill>
              <a:latin typeface="微软雅黑" pitchFamily="34" charset="-122"/>
              <a:ea typeface="微软雅黑" pitchFamily="34" charset="-122"/>
            </a:endParaRPr>
          </a:p>
        </p:txBody>
      </p:sp>
      <p:sp>
        <p:nvSpPr>
          <p:cNvPr id="5" name="矩形 4"/>
          <p:cNvSpPr/>
          <p:nvPr userDrawn="1"/>
        </p:nvSpPr>
        <p:spPr>
          <a:xfrm>
            <a:off x="2771800" y="1203598"/>
            <a:ext cx="2423740" cy="369332"/>
          </a:xfrm>
          <a:prstGeom prst="rect">
            <a:avLst/>
          </a:prstGeom>
        </p:spPr>
        <p:txBody>
          <a:bodyPr wrap="none">
            <a:spAutoFit/>
          </a:bodyPr>
          <a:lstStyle/>
          <a:p>
            <a:r>
              <a:rPr lang="en-US" altLang="zh-CN" sz="1800" kern="1200" dirty="0" smtClean="0">
                <a:solidFill>
                  <a:schemeClr val="bg1">
                    <a:lumMod val="65000"/>
                  </a:schemeClr>
                </a:solidFill>
                <a:latin typeface="+mn-lt"/>
                <a:ea typeface="+mn-ea"/>
                <a:cs typeface="+mn-cs"/>
              </a:rPr>
              <a:t>The</a:t>
            </a:r>
            <a:r>
              <a:rPr lang="en-US" altLang="zh-CN" sz="1800" kern="1200" baseline="0" dirty="0" smtClean="0">
                <a:solidFill>
                  <a:schemeClr val="bg1">
                    <a:lumMod val="65000"/>
                  </a:schemeClr>
                </a:solidFill>
                <a:latin typeface="+mn-lt"/>
                <a:ea typeface="+mn-ea"/>
                <a:cs typeface="+mn-cs"/>
              </a:rPr>
              <a:t> </a:t>
            </a:r>
            <a:r>
              <a:rPr lang="en-US" altLang="zh-CN" sz="1800" kern="1200" dirty="0" smtClean="0">
                <a:solidFill>
                  <a:schemeClr val="bg1">
                    <a:lumMod val="65000"/>
                  </a:schemeClr>
                </a:solidFill>
                <a:latin typeface="+mn-lt"/>
                <a:ea typeface="+mn-ea"/>
                <a:cs typeface="+mn-cs"/>
              </a:rPr>
              <a:t>Second Chapter</a:t>
            </a:r>
            <a:endParaRPr lang="zh-CN" altLang="en-US" sz="1800" kern="1200" dirty="0">
              <a:solidFill>
                <a:schemeClr val="bg1">
                  <a:lumMod val="65000"/>
                </a:schemeClr>
              </a:solidFill>
              <a:latin typeface="+mn-lt"/>
              <a:ea typeface="+mn-ea"/>
              <a:cs typeface="+mn-cs"/>
            </a:endParaRPr>
          </a:p>
        </p:txBody>
      </p:sp>
      <p:grpSp>
        <p:nvGrpSpPr>
          <p:cNvPr id="2" name="组合 23"/>
          <p:cNvGrpSpPr/>
          <p:nvPr userDrawn="1"/>
        </p:nvGrpSpPr>
        <p:grpSpPr>
          <a:xfrm>
            <a:off x="2798089" y="1932970"/>
            <a:ext cx="5086279" cy="216024"/>
            <a:chOff x="2798089" y="1932970"/>
            <a:chExt cx="5086279" cy="216024"/>
          </a:xfrm>
        </p:grpSpPr>
        <p:cxnSp>
          <p:nvCxnSpPr>
            <p:cNvPr id="4" name="直接连接符 3"/>
            <p:cNvCxnSpPr/>
            <p:nvPr userDrawn="1"/>
          </p:nvCxnSpPr>
          <p:spPr>
            <a:xfrm>
              <a:off x="2798089" y="2004978"/>
              <a:ext cx="5040560" cy="0"/>
            </a:xfrm>
            <a:prstGeom prst="line">
              <a:avLst/>
            </a:prstGeom>
            <a:ln>
              <a:solidFill>
                <a:schemeClr val="bg1">
                  <a:lumMod val="65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7838649" y="1932970"/>
              <a:ext cx="45719" cy="2160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userDrawn="1"/>
        </p:nvSpPr>
        <p:spPr>
          <a:xfrm>
            <a:off x="2843808" y="2004978"/>
            <a:ext cx="4968552" cy="1569660"/>
          </a:xfrm>
          <a:prstGeom prst="rect">
            <a:avLst/>
          </a:prstGeom>
          <a:noFill/>
        </p:spPr>
        <p:txBody>
          <a:bodyPr wrap="square" rtlCol="0">
            <a:spAutoFit/>
          </a:bodyPr>
          <a:lstStyle/>
          <a:p>
            <a:pPr marL="342900" indent="-342900">
              <a:lnSpc>
                <a:spcPct val="150000"/>
              </a:lnSpc>
              <a:buClrTx/>
              <a:buFont typeface="Wingdings" pitchFamily="2" charset="2"/>
              <a:buChar char="l"/>
            </a:pPr>
            <a:r>
              <a:rPr lang="zh-CN" altLang="en-US" sz="1600" smtClean="0">
                <a:solidFill>
                  <a:schemeClr val="tx1">
                    <a:lumMod val="75000"/>
                    <a:lumOff val="25000"/>
                  </a:schemeClr>
                </a:solidFill>
              </a:rPr>
              <a:t>封面</a:t>
            </a:r>
            <a:r>
              <a:rPr lang="zh-CN" altLang="en-US" sz="1600" dirty="0" smtClean="0">
                <a:solidFill>
                  <a:schemeClr val="tx1">
                    <a:lumMod val="75000"/>
                    <a:lumOff val="25000"/>
                  </a:schemeClr>
                </a:solidFill>
              </a:rPr>
              <a:t>设计</a:t>
            </a:r>
            <a:endParaRPr lang="en-US" altLang="zh-CN" sz="1600" dirty="0" smtClean="0">
              <a:solidFill>
                <a:schemeClr val="tx1">
                  <a:lumMod val="75000"/>
                  <a:lumOff val="25000"/>
                </a:schemeClr>
              </a:solidFill>
            </a:endParaRPr>
          </a:p>
          <a:p>
            <a:pPr marL="342900" indent="-342900">
              <a:lnSpc>
                <a:spcPct val="150000"/>
              </a:lnSpc>
              <a:buClrTx/>
              <a:buFont typeface="Wingdings" pitchFamily="2" charset="2"/>
              <a:buChar char="l"/>
            </a:pPr>
            <a:r>
              <a:rPr lang="zh-CN" altLang="en-US" sz="1600" smtClean="0">
                <a:solidFill>
                  <a:schemeClr val="tx1">
                    <a:lumMod val="75000"/>
                    <a:lumOff val="25000"/>
                  </a:schemeClr>
                </a:solidFill>
              </a:rPr>
              <a:t>目录</a:t>
            </a:r>
            <a:r>
              <a:rPr lang="zh-CN" altLang="en-US" sz="1600" dirty="0" smtClean="0">
                <a:solidFill>
                  <a:schemeClr val="tx1">
                    <a:lumMod val="75000"/>
                    <a:lumOff val="25000"/>
                  </a:schemeClr>
                </a:solidFill>
              </a:rPr>
              <a:t>设计</a:t>
            </a:r>
            <a:endParaRPr lang="en-US" altLang="zh-CN" sz="1600" dirty="0" smtClean="0">
              <a:solidFill>
                <a:schemeClr val="tx1">
                  <a:lumMod val="75000"/>
                  <a:lumOff val="25000"/>
                </a:schemeClr>
              </a:solidFill>
            </a:endParaRPr>
          </a:p>
          <a:p>
            <a:pPr marL="342900" indent="-342900">
              <a:lnSpc>
                <a:spcPct val="150000"/>
              </a:lnSpc>
              <a:buClrTx/>
              <a:buFont typeface="Wingdings" pitchFamily="2" charset="2"/>
              <a:buChar char="l"/>
            </a:pPr>
            <a:r>
              <a:rPr lang="zh-CN" altLang="en-US" sz="1600" smtClean="0">
                <a:solidFill>
                  <a:schemeClr val="tx1">
                    <a:lumMod val="75000"/>
                    <a:lumOff val="25000"/>
                  </a:schemeClr>
                </a:solidFill>
              </a:rPr>
              <a:t>过渡</a:t>
            </a:r>
            <a:r>
              <a:rPr lang="zh-CN" altLang="en-US" sz="1600" dirty="0" smtClean="0">
                <a:solidFill>
                  <a:schemeClr val="tx1">
                    <a:lumMod val="75000"/>
                    <a:lumOff val="25000"/>
                  </a:schemeClr>
                </a:solidFill>
              </a:rPr>
              <a:t>设计</a:t>
            </a:r>
            <a:endParaRPr lang="en-US" altLang="zh-CN" sz="1600" dirty="0" smtClean="0">
              <a:solidFill>
                <a:schemeClr val="tx1">
                  <a:lumMod val="75000"/>
                  <a:lumOff val="25000"/>
                </a:schemeClr>
              </a:solidFill>
            </a:endParaRPr>
          </a:p>
          <a:p>
            <a:pPr marL="342900" indent="-342900">
              <a:lnSpc>
                <a:spcPct val="150000"/>
              </a:lnSpc>
              <a:buClrTx/>
              <a:buFont typeface="Wingdings" pitchFamily="2" charset="2"/>
              <a:buChar char="l"/>
            </a:pPr>
            <a:r>
              <a:rPr lang="zh-CN" altLang="en-US" sz="1600" baseline="0" smtClean="0">
                <a:solidFill>
                  <a:schemeClr val="tx1">
                    <a:lumMod val="75000"/>
                    <a:lumOff val="25000"/>
                  </a:schemeClr>
                </a:solidFill>
              </a:rPr>
              <a:t>正文</a:t>
            </a:r>
            <a:r>
              <a:rPr lang="zh-CN" altLang="en-US" sz="1600" baseline="0" dirty="0" smtClean="0">
                <a:solidFill>
                  <a:schemeClr val="tx1">
                    <a:lumMod val="75000"/>
                    <a:lumOff val="25000"/>
                  </a:schemeClr>
                </a:solidFill>
              </a:rPr>
              <a:t>设计</a:t>
            </a:r>
            <a:endParaRPr lang="en-US" altLang="zh-CN" sz="1600" baseline="0" dirty="0" smtClean="0">
              <a:solidFill>
                <a:schemeClr val="tx1">
                  <a:lumMod val="75000"/>
                  <a:lumOff val="25000"/>
                </a:schemeClr>
              </a:solidFill>
            </a:endParaRPr>
          </a:p>
        </p:txBody>
      </p:sp>
      <p:sp>
        <p:nvSpPr>
          <p:cNvPr id="13" name="任意多边形 12"/>
          <p:cNvSpPr/>
          <p:nvPr userDrawn="1"/>
        </p:nvSpPr>
        <p:spPr>
          <a:xfrm>
            <a:off x="1115616" y="1131590"/>
            <a:ext cx="1512168" cy="1512168"/>
          </a:xfrm>
          <a:custGeom>
            <a:avLst/>
            <a:gdLst>
              <a:gd name="connsiteX0" fmla="*/ 0 w 1512168"/>
              <a:gd name="connsiteY0" fmla="*/ 756084 h 1512168"/>
              <a:gd name="connsiteX1" fmla="*/ 221453 w 1512168"/>
              <a:gd name="connsiteY1" fmla="*/ 221452 h 1512168"/>
              <a:gd name="connsiteX2" fmla="*/ 756086 w 1512168"/>
              <a:gd name="connsiteY2" fmla="*/ 1 h 1512168"/>
              <a:gd name="connsiteX3" fmla="*/ 1290718 w 1512168"/>
              <a:gd name="connsiteY3" fmla="*/ 221454 h 1512168"/>
              <a:gd name="connsiteX4" fmla="*/ 1512169 w 1512168"/>
              <a:gd name="connsiteY4" fmla="*/ 756087 h 1512168"/>
              <a:gd name="connsiteX5" fmla="*/ 1290717 w 1512168"/>
              <a:gd name="connsiteY5" fmla="*/ 1290719 h 1512168"/>
              <a:gd name="connsiteX6" fmla="*/ 756085 w 1512168"/>
              <a:gd name="connsiteY6" fmla="*/ 1512171 h 1512168"/>
              <a:gd name="connsiteX7" fmla="*/ 221453 w 1512168"/>
              <a:gd name="connsiteY7" fmla="*/ 1290719 h 1512168"/>
              <a:gd name="connsiteX8" fmla="*/ 2 w 1512168"/>
              <a:gd name="connsiteY8" fmla="*/ 756086 h 1512168"/>
              <a:gd name="connsiteX9" fmla="*/ 0 w 1512168"/>
              <a:gd name="connsiteY9" fmla="*/ 756084 h 151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168" h="1512168">
                <a:moveTo>
                  <a:pt x="0" y="756084"/>
                </a:moveTo>
                <a:cubicBezTo>
                  <a:pt x="0" y="555558"/>
                  <a:pt x="79659" y="363245"/>
                  <a:pt x="221453" y="221452"/>
                </a:cubicBezTo>
                <a:cubicBezTo>
                  <a:pt x="363247" y="79659"/>
                  <a:pt x="555560" y="1"/>
                  <a:pt x="756086" y="1"/>
                </a:cubicBezTo>
                <a:cubicBezTo>
                  <a:pt x="956612" y="1"/>
                  <a:pt x="1148925" y="79660"/>
                  <a:pt x="1290718" y="221454"/>
                </a:cubicBezTo>
                <a:cubicBezTo>
                  <a:pt x="1432511" y="363248"/>
                  <a:pt x="1512169" y="555561"/>
                  <a:pt x="1512169" y="756087"/>
                </a:cubicBezTo>
                <a:cubicBezTo>
                  <a:pt x="1512169" y="956613"/>
                  <a:pt x="1432510" y="1148926"/>
                  <a:pt x="1290717" y="1290719"/>
                </a:cubicBezTo>
                <a:cubicBezTo>
                  <a:pt x="1148924" y="1432512"/>
                  <a:pt x="956611" y="1512171"/>
                  <a:pt x="756085" y="1512171"/>
                </a:cubicBezTo>
                <a:cubicBezTo>
                  <a:pt x="555559" y="1512171"/>
                  <a:pt x="363246" y="1432512"/>
                  <a:pt x="221453" y="1290719"/>
                </a:cubicBezTo>
                <a:cubicBezTo>
                  <a:pt x="79660" y="1148926"/>
                  <a:pt x="1" y="956612"/>
                  <a:pt x="2" y="756086"/>
                </a:cubicBezTo>
                <a:lnTo>
                  <a:pt x="0" y="756084"/>
                </a:lnTo>
                <a:close/>
              </a:path>
            </a:pathLst>
          </a:custGeom>
          <a:solidFill>
            <a:schemeClr val="bg1"/>
          </a:solidFill>
          <a:ln w="57150">
            <a:solidFill>
              <a:srgbClr val="00B050"/>
            </a:solidFill>
          </a:ln>
          <a:effectLst>
            <a:innerShdw blurRad="1905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0" dirty="0" smtClean="0">
                <a:solidFill>
                  <a:schemeClr val="tx1">
                    <a:lumMod val="85000"/>
                    <a:lumOff val="15000"/>
                  </a:schemeClr>
                </a:solidFill>
                <a:latin typeface="+mj-lt"/>
              </a:rPr>
              <a:t>02</a:t>
            </a:r>
          </a:p>
        </p:txBody>
      </p:sp>
      <p:sp>
        <p:nvSpPr>
          <p:cNvPr id="19" name="TextBox 18"/>
          <p:cNvSpPr txBox="1"/>
          <p:nvPr userDrawn="1"/>
        </p:nvSpPr>
        <p:spPr>
          <a:xfrm>
            <a:off x="830293" y="227424"/>
            <a:ext cx="954107" cy="400110"/>
          </a:xfrm>
          <a:prstGeom prst="rect">
            <a:avLst/>
          </a:prstGeom>
          <a:noFill/>
        </p:spPr>
        <p:txBody>
          <a:bodyPr wrap="none" rtlCol="0">
            <a:spAutoFit/>
          </a:bodyPr>
          <a:lstStyle/>
          <a:p>
            <a:r>
              <a:rPr lang="zh-CN" altLang="en-US" sz="2000" b="1" dirty="0" smtClean="0">
                <a:solidFill>
                  <a:schemeClr val="tx1">
                    <a:lumMod val="85000"/>
                    <a:lumOff val="15000"/>
                  </a:schemeClr>
                </a:solidFill>
                <a:latin typeface="微软雅黑" pitchFamily="34" charset="-122"/>
                <a:ea typeface="微软雅黑" pitchFamily="34" charset="-122"/>
              </a:rPr>
              <a:t>过渡页</a:t>
            </a:r>
            <a:endParaRPr lang="zh-CN" altLang="en-US" sz="2000" b="1" dirty="0">
              <a:solidFill>
                <a:schemeClr val="tx1">
                  <a:lumMod val="85000"/>
                  <a:lumOff val="15000"/>
                </a:schemeClr>
              </a:solidFill>
              <a:latin typeface="微软雅黑" pitchFamily="34" charset="-122"/>
              <a:ea typeface="微软雅黑" pitchFamily="34" charset="-122"/>
            </a:endParaRPr>
          </a:p>
        </p:txBody>
      </p:sp>
      <p:grpSp>
        <p:nvGrpSpPr>
          <p:cNvPr id="8" name="组合 3"/>
          <p:cNvGrpSpPr/>
          <p:nvPr userDrawn="1"/>
        </p:nvGrpSpPr>
        <p:grpSpPr>
          <a:xfrm>
            <a:off x="251520" y="213489"/>
            <a:ext cx="576064" cy="576064"/>
            <a:chOff x="1187624" y="924858"/>
            <a:chExt cx="576064" cy="576064"/>
          </a:xfrm>
        </p:grpSpPr>
        <p:sp>
          <p:nvSpPr>
            <p:cNvPr id="24" name="椭圆 23"/>
            <p:cNvSpPr/>
            <p:nvPr/>
          </p:nvSpPr>
          <p:spPr>
            <a:xfrm>
              <a:off x="1187624" y="924858"/>
              <a:ext cx="576064" cy="5760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pic>
          <p:nvPicPr>
            <p:cNvPr id="25" name="Picture 2" descr="C:\Documents and Settings\yangweizhou\桌面\monitor 拷贝.png"/>
            <p:cNvPicPr>
              <a:picLocks noChangeAspect="1" noChangeArrowheads="1"/>
            </p:cNvPicPr>
            <p:nvPr/>
          </p:nvPicPr>
          <p:blipFill>
            <a:blip r:embed="rId3" cstate="print"/>
            <a:srcRect r="2606"/>
            <a:stretch>
              <a:fillRect/>
            </a:stretch>
          </p:blipFill>
          <p:spPr bwMode="auto">
            <a:xfrm>
              <a:off x="1302048" y="1034636"/>
              <a:ext cx="347216" cy="356508"/>
            </a:xfrm>
            <a:prstGeom prst="rect">
              <a:avLst/>
            </a:prstGeom>
            <a:noFill/>
          </p:spPr>
        </p:pic>
      </p:grpSp>
      <p:sp>
        <p:nvSpPr>
          <p:cNvPr id="29" name="TextBox 28"/>
          <p:cNvSpPr txBox="1"/>
          <p:nvPr userDrawn="1"/>
        </p:nvSpPr>
        <p:spPr>
          <a:xfrm>
            <a:off x="840619" y="483518"/>
            <a:ext cx="1281120" cy="307777"/>
          </a:xfrm>
          <a:prstGeom prst="rect">
            <a:avLst/>
          </a:prstGeom>
          <a:noFill/>
        </p:spPr>
        <p:txBody>
          <a:bodyPr wrap="none" rtlCol="0">
            <a:spAutoFit/>
          </a:bodyPr>
          <a:lstStyle/>
          <a:p>
            <a:r>
              <a:rPr lang="en-US" altLang="zh-CN" sz="1400" kern="1200" dirty="0" smtClean="0">
                <a:solidFill>
                  <a:schemeClr val="tx1">
                    <a:lumMod val="85000"/>
                    <a:lumOff val="15000"/>
                  </a:schemeClr>
                </a:solidFill>
                <a:latin typeface="微软雅黑" pitchFamily="34" charset="-122"/>
                <a:ea typeface="微软雅黑" pitchFamily="34" charset="-122"/>
                <a:cs typeface="+mn-cs"/>
              </a:rPr>
              <a:t>TRANSITION</a:t>
            </a:r>
            <a:endParaRPr lang="zh-CN" altLang="en-US" sz="1400" kern="1200" dirty="0">
              <a:solidFill>
                <a:schemeClr val="tx1">
                  <a:lumMod val="85000"/>
                  <a:lumOff val="15000"/>
                </a:schemeClr>
              </a:solidFill>
              <a:latin typeface="微软雅黑" pitchFamily="34" charset="-122"/>
              <a:ea typeface="微软雅黑" pitchFamily="34" charset="-122"/>
              <a:cs typeface="+mn-cs"/>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4" decel="5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8" decel="5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2" name="Picture 2" descr="C:\Documents and Settings\yangweizhou\桌面\2.jpg"/>
          <p:cNvPicPr>
            <a:picLocks noChangeAspect="1" noChangeArrowheads="1"/>
          </p:cNvPicPr>
          <p:nvPr userDrawn="1"/>
        </p:nvPicPr>
        <p:blipFill>
          <a:blip r:embed="rId2" cstate="print"/>
          <a:srcRect t="4418" b="16049"/>
          <a:stretch>
            <a:fillRect/>
          </a:stretch>
        </p:blipFill>
        <p:spPr bwMode="auto">
          <a:xfrm>
            <a:off x="0" y="0"/>
            <a:ext cx="9144000" cy="5143500"/>
          </a:xfrm>
          <a:prstGeom prst="rect">
            <a:avLst/>
          </a:prstGeom>
          <a:noFill/>
        </p:spPr>
      </p:pic>
      <p:sp>
        <p:nvSpPr>
          <p:cNvPr id="3" name="TextBox 2"/>
          <p:cNvSpPr txBox="1"/>
          <p:nvPr userDrawn="1"/>
        </p:nvSpPr>
        <p:spPr>
          <a:xfrm>
            <a:off x="2771800" y="1428914"/>
            <a:ext cx="1826141" cy="584775"/>
          </a:xfrm>
          <a:prstGeom prst="rect">
            <a:avLst/>
          </a:prstGeom>
          <a:noFill/>
        </p:spPr>
        <p:txBody>
          <a:bodyPr wrap="none" rtlCol="0">
            <a:spAutoFit/>
          </a:bodyPr>
          <a:lstStyle/>
          <a:p>
            <a:r>
              <a:rPr lang="zh-CN" altLang="en-US" sz="3200" b="1" dirty="0" smtClean="0">
                <a:solidFill>
                  <a:schemeClr val="tx1">
                    <a:lumMod val="85000"/>
                    <a:lumOff val="15000"/>
                  </a:schemeClr>
                </a:solidFill>
                <a:latin typeface="微软雅黑" pitchFamily="34" charset="-122"/>
                <a:ea typeface="微软雅黑" pitchFamily="34" charset="-122"/>
              </a:rPr>
              <a:t>素材选择</a:t>
            </a:r>
            <a:endParaRPr lang="zh-CN" altLang="en-US" sz="3200" b="1" dirty="0">
              <a:solidFill>
                <a:schemeClr val="tx1">
                  <a:lumMod val="85000"/>
                  <a:lumOff val="15000"/>
                </a:schemeClr>
              </a:solidFill>
              <a:latin typeface="微软雅黑" pitchFamily="34" charset="-122"/>
              <a:ea typeface="微软雅黑" pitchFamily="34" charset="-122"/>
            </a:endParaRPr>
          </a:p>
        </p:txBody>
      </p:sp>
      <p:sp>
        <p:nvSpPr>
          <p:cNvPr id="5" name="矩形 4"/>
          <p:cNvSpPr/>
          <p:nvPr userDrawn="1"/>
        </p:nvSpPr>
        <p:spPr>
          <a:xfrm>
            <a:off x="2771800" y="1203598"/>
            <a:ext cx="2175211" cy="369332"/>
          </a:xfrm>
          <a:prstGeom prst="rect">
            <a:avLst/>
          </a:prstGeom>
        </p:spPr>
        <p:txBody>
          <a:bodyPr wrap="none">
            <a:spAutoFit/>
          </a:bodyPr>
          <a:lstStyle/>
          <a:p>
            <a:r>
              <a:rPr lang="en-US" altLang="zh-CN" sz="1800" kern="1200" dirty="0" smtClean="0">
                <a:solidFill>
                  <a:schemeClr val="bg1">
                    <a:lumMod val="65000"/>
                  </a:schemeClr>
                </a:solidFill>
                <a:latin typeface="+mn-lt"/>
                <a:ea typeface="+mn-ea"/>
                <a:cs typeface="+mn-cs"/>
              </a:rPr>
              <a:t>The</a:t>
            </a:r>
            <a:r>
              <a:rPr lang="en-US" altLang="zh-CN" sz="1800" kern="1200" baseline="0" dirty="0" smtClean="0">
                <a:solidFill>
                  <a:schemeClr val="bg1">
                    <a:lumMod val="65000"/>
                  </a:schemeClr>
                </a:solidFill>
                <a:latin typeface="+mn-lt"/>
                <a:ea typeface="+mn-ea"/>
                <a:cs typeface="+mn-cs"/>
              </a:rPr>
              <a:t> T</a:t>
            </a:r>
            <a:r>
              <a:rPr lang="en-US" altLang="zh-CN" sz="1800" kern="1200" dirty="0" smtClean="0">
                <a:solidFill>
                  <a:schemeClr val="bg1">
                    <a:lumMod val="65000"/>
                  </a:schemeClr>
                </a:solidFill>
                <a:latin typeface="+mn-lt"/>
                <a:ea typeface="+mn-ea"/>
                <a:cs typeface="+mn-cs"/>
              </a:rPr>
              <a:t>hird</a:t>
            </a:r>
            <a:r>
              <a:rPr lang="en-US" altLang="zh-CN" sz="1800" b="0" i="0" kern="1200" dirty="0" smtClean="0">
                <a:solidFill>
                  <a:schemeClr val="tx1"/>
                </a:solidFill>
                <a:latin typeface="+mn-lt"/>
                <a:ea typeface="+mn-ea"/>
                <a:cs typeface="+mn-cs"/>
              </a:rPr>
              <a:t> </a:t>
            </a:r>
            <a:r>
              <a:rPr lang="en-US" altLang="zh-CN" sz="1800" kern="1200" dirty="0" smtClean="0">
                <a:solidFill>
                  <a:schemeClr val="bg1">
                    <a:lumMod val="65000"/>
                  </a:schemeClr>
                </a:solidFill>
                <a:latin typeface="+mn-lt"/>
                <a:ea typeface="+mn-ea"/>
                <a:cs typeface="+mn-cs"/>
              </a:rPr>
              <a:t>Chapter</a:t>
            </a:r>
            <a:endParaRPr lang="zh-CN" altLang="en-US" sz="1800" kern="1200" dirty="0">
              <a:solidFill>
                <a:schemeClr val="bg1">
                  <a:lumMod val="65000"/>
                </a:schemeClr>
              </a:solidFill>
              <a:latin typeface="+mn-lt"/>
              <a:ea typeface="+mn-ea"/>
              <a:cs typeface="+mn-cs"/>
            </a:endParaRPr>
          </a:p>
        </p:txBody>
      </p:sp>
      <p:grpSp>
        <p:nvGrpSpPr>
          <p:cNvPr id="8" name="组合 23"/>
          <p:cNvGrpSpPr/>
          <p:nvPr userDrawn="1"/>
        </p:nvGrpSpPr>
        <p:grpSpPr>
          <a:xfrm>
            <a:off x="2798089" y="1932970"/>
            <a:ext cx="5086279" cy="216024"/>
            <a:chOff x="2798089" y="1932970"/>
            <a:chExt cx="5086279" cy="216024"/>
          </a:xfrm>
        </p:grpSpPr>
        <p:cxnSp>
          <p:nvCxnSpPr>
            <p:cNvPr id="4" name="直接连接符 3"/>
            <p:cNvCxnSpPr/>
            <p:nvPr userDrawn="1"/>
          </p:nvCxnSpPr>
          <p:spPr>
            <a:xfrm>
              <a:off x="2798089" y="2004978"/>
              <a:ext cx="5040560" cy="0"/>
            </a:xfrm>
            <a:prstGeom prst="line">
              <a:avLst/>
            </a:prstGeom>
            <a:ln>
              <a:solidFill>
                <a:schemeClr val="bg1">
                  <a:lumMod val="65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7838649" y="1932970"/>
              <a:ext cx="45719" cy="2160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userDrawn="1"/>
        </p:nvSpPr>
        <p:spPr>
          <a:xfrm>
            <a:off x="2843808" y="2004978"/>
            <a:ext cx="4968552" cy="787523"/>
          </a:xfrm>
          <a:prstGeom prst="rect">
            <a:avLst/>
          </a:prstGeom>
          <a:noFill/>
        </p:spPr>
        <p:txBody>
          <a:bodyPr wrap="square" rtlCol="0">
            <a:spAutoFit/>
          </a:bodyPr>
          <a:lstStyle/>
          <a:p>
            <a:pPr marL="342900" indent="-342900">
              <a:lnSpc>
                <a:spcPct val="150000"/>
              </a:lnSpc>
              <a:buClrTx/>
              <a:buFont typeface="Wingdings" pitchFamily="2" charset="2"/>
              <a:buChar char="l"/>
            </a:pPr>
            <a:r>
              <a:rPr lang="zh-CN" altLang="en-US" sz="1600" smtClean="0">
                <a:solidFill>
                  <a:schemeClr val="tx1">
                    <a:lumMod val="75000"/>
                    <a:lumOff val="25000"/>
                  </a:schemeClr>
                </a:solidFill>
              </a:rPr>
              <a:t>图片</a:t>
            </a:r>
            <a:r>
              <a:rPr lang="zh-CN" altLang="en-US" sz="1600" dirty="0" smtClean="0">
                <a:solidFill>
                  <a:schemeClr val="tx1">
                    <a:lumMod val="75000"/>
                    <a:lumOff val="25000"/>
                  </a:schemeClr>
                </a:solidFill>
              </a:rPr>
              <a:t>的选择与编辑</a:t>
            </a:r>
            <a:endParaRPr lang="en-US" altLang="zh-CN" sz="1600" dirty="0" smtClean="0">
              <a:solidFill>
                <a:schemeClr val="tx1">
                  <a:lumMod val="75000"/>
                  <a:lumOff val="25000"/>
                </a:schemeClr>
              </a:solidFill>
            </a:endParaRPr>
          </a:p>
          <a:p>
            <a:pPr marL="342900" indent="-342900">
              <a:lnSpc>
                <a:spcPct val="150000"/>
              </a:lnSpc>
              <a:buClrTx/>
              <a:buFont typeface="Wingdings" pitchFamily="2" charset="2"/>
              <a:buChar char="l"/>
            </a:pPr>
            <a:r>
              <a:rPr lang="zh-CN" altLang="en-US" sz="1600" smtClean="0">
                <a:solidFill>
                  <a:schemeClr val="tx1">
                    <a:lumMod val="75000"/>
                    <a:lumOff val="25000"/>
                  </a:schemeClr>
                </a:solidFill>
              </a:rPr>
              <a:t>图表</a:t>
            </a:r>
            <a:r>
              <a:rPr lang="zh-CN" altLang="en-US" sz="1600" dirty="0" smtClean="0">
                <a:solidFill>
                  <a:schemeClr val="tx1">
                    <a:lumMod val="75000"/>
                    <a:lumOff val="25000"/>
                  </a:schemeClr>
                </a:solidFill>
              </a:rPr>
              <a:t>的选择与设计</a:t>
            </a:r>
            <a:endParaRPr lang="en-US" altLang="zh-CN" sz="1600" dirty="0" smtClean="0">
              <a:solidFill>
                <a:schemeClr val="tx1">
                  <a:lumMod val="75000"/>
                  <a:lumOff val="25000"/>
                </a:schemeClr>
              </a:solidFill>
            </a:endParaRPr>
          </a:p>
        </p:txBody>
      </p:sp>
      <p:sp>
        <p:nvSpPr>
          <p:cNvPr id="13" name="任意多边形 12"/>
          <p:cNvSpPr/>
          <p:nvPr userDrawn="1"/>
        </p:nvSpPr>
        <p:spPr>
          <a:xfrm>
            <a:off x="1115616" y="1131590"/>
            <a:ext cx="1512168" cy="1512168"/>
          </a:xfrm>
          <a:custGeom>
            <a:avLst/>
            <a:gdLst>
              <a:gd name="connsiteX0" fmla="*/ 0 w 1512168"/>
              <a:gd name="connsiteY0" fmla="*/ 756084 h 1512168"/>
              <a:gd name="connsiteX1" fmla="*/ 221453 w 1512168"/>
              <a:gd name="connsiteY1" fmla="*/ 221452 h 1512168"/>
              <a:gd name="connsiteX2" fmla="*/ 756086 w 1512168"/>
              <a:gd name="connsiteY2" fmla="*/ 1 h 1512168"/>
              <a:gd name="connsiteX3" fmla="*/ 1290718 w 1512168"/>
              <a:gd name="connsiteY3" fmla="*/ 221454 h 1512168"/>
              <a:gd name="connsiteX4" fmla="*/ 1512169 w 1512168"/>
              <a:gd name="connsiteY4" fmla="*/ 756087 h 1512168"/>
              <a:gd name="connsiteX5" fmla="*/ 1290717 w 1512168"/>
              <a:gd name="connsiteY5" fmla="*/ 1290719 h 1512168"/>
              <a:gd name="connsiteX6" fmla="*/ 756085 w 1512168"/>
              <a:gd name="connsiteY6" fmla="*/ 1512171 h 1512168"/>
              <a:gd name="connsiteX7" fmla="*/ 221453 w 1512168"/>
              <a:gd name="connsiteY7" fmla="*/ 1290719 h 1512168"/>
              <a:gd name="connsiteX8" fmla="*/ 2 w 1512168"/>
              <a:gd name="connsiteY8" fmla="*/ 756086 h 1512168"/>
              <a:gd name="connsiteX9" fmla="*/ 0 w 1512168"/>
              <a:gd name="connsiteY9" fmla="*/ 756084 h 151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168" h="1512168">
                <a:moveTo>
                  <a:pt x="0" y="756084"/>
                </a:moveTo>
                <a:cubicBezTo>
                  <a:pt x="0" y="555558"/>
                  <a:pt x="79659" y="363245"/>
                  <a:pt x="221453" y="221452"/>
                </a:cubicBezTo>
                <a:cubicBezTo>
                  <a:pt x="363247" y="79659"/>
                  <a:pt x="555560" y="1"/>
                  <a:pt x="756086" y="1"/>
                </a:cubicBezTo>
                <a:cubicBezTo>
                  <a:pt x="956612" y="1"/>
                  <a:pt x="1148925" y="79660"/>
                  <a:pt x="1290718" y="221454"/>
                </a:cubicBezTo>
                <a:cubicBezTo>
                  <a:pt x="1432511" y="363248"/>
                  <a:pt x="1512169" y="555561"/>
                  <a:pt x="1512169" y="756087"/>
                </a:cubicBezTo>
                <a:cubicBezTo>
                  <a:pt x="1512169" y="956613"/>
                  <a:pt x="1432510" y="1148926"/>
                  <a:pt x="1290717" y="1290719"/>
                </a:cubicBezTo>
                <a:cubicBezTo>
                  <a:pt x="1148924" y="1432512"/>
                  <a:pt x="956611" y="1512171"/>
                  <a:pt x="756085" y="1512171"/>
                </a:cubicBezTo>
                <a:cubicBezTo>
                  <a:pt x="555559" y="1512171"/>
                  <a:pt x="363246" y="1432512"/>
                  <a:pt x="221453" y="1290719"/>
                </a:cubicBezTo>
                <a:cubicBezTo>
                  <a:pt x="79660" y="1148926"/>
                  <a:pt x="1" y="956612"/>
                  <a:pt x="2" y="756086"/>
                </a:cubicBezTo>
                <a:lnTo>
                  <a:pt x="0" y="756084"/>
                </a:lnTo>
                <a:close/>
              </a:path>
            </a:pathLst>
          </a:custGeom>
          <a:solidFill>
            <a:schemeClr val="bg1"/>
          </a:solidFill>
          <a:ln w="57150">
            <a:solidFill>
              <a:srgbClr val="00B050"/>
            </a:solidFill>
          </a:ln>
          <a:effectLst>
            <a:innerShdw blurRad="1905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0" dirty="0" smtClean="0">
                <a:solidFill>
                  <a:schemeClr val="tx1">
                    <a:lumMod val="85000"/>
                    <a:lumOff val="15000"/>
                  </a:schemeClr>
                </a:solidFill>
                <a:latin typeface="+mj-lt"/>
              </a:rPr>
              <a:t>03</a:t>
            </a:r>
          </a:p>
        </p:txBody>
      </p:sp>
      <p:sp>
        <p:nvSpPr>
          <p:cNvPr id="19" name="TextBox 18"/>
          <p:cNvSpPr txBox="1"/>
          <p:nvPr userDrawn="1"/>
        </p:nvSpPr>
        <p:spPr>
          <a:xfrm>
            <a:off x="830293" y="227424"/>
            <a:ext cx="954107" cy="400110"/>
          </a:xfrm>
          <a:prstGeom prst="rect">
            <a:avLst/>
          </a:prstGeom>
          <a:noFill/>
        </p:spPr>
        <p:txBody>
          <a:bodyPr wrap="none" rtlCol="0">
            <a:spAutoFit/>
          </a:bodyPr>
          <a:lstStyle/>
          <a:p>
            <a:r>
              <a:rPr lang="zh-CN" altLang="en-US" sz="2000" b="1" dirty="0" smtClean="0">
                <a:solidFill>
                  <a:schemeClr val="tx1">
                    <a:lumMod val="85000"/>
                    <a:lumOff val="15000"/>
                  </a:schemeClr>
                </a:solidFill>
                <a:latin typeface="微软雅黑" pitchFamily="34" charset="-122"/>
                <a:ea typeface="微软雅黑" pitchFamily="34" charset="-122"/>
              </a:rPr>
              <a:t>过渡页</a:t>
            </a:r>
            <a:endParaRPr lang="zh-CN" altLang="en-US" sz="2000" b="1" dirty="0">
              <a:solidFill>
                <a:schemeClr val="tx1">
                  <a:lumMod val="85000"/>
                  <a:lumOff val="15000"/>
                </a:schemeClr>
              </a:solidFill>
              <a:latin typeface="微软雅黑" pitchFamily="34" charset="-122"/>
              <a:ea typeface="微软雅黑" pitchFamily="34" charset="-122"/>
            </a:endParaRPr>
          </a:p>
        </p:txBody>
      </p:sp>
      <p:grpSp>
        <p:nvGrpSpPr>
          <p:cNvPr id="23" name="组合 3"/>
          <p:cNvGrpSpPr/>
          <p:nvPr userDrawn="1"/>
        </p:nvGrpSpPr>
        <p:grpSpPr>
          <a:xfrm>
            <a:off x="251520" y="213489"/>
            <a:ext cx="576064" cy="576064"/>
            <a:chOff x="1187624" y="924858"/>
            <a:chExt cx="576064" cy="576064"/>
          </a:xfrm>
        </p:grpSpPr>
        <p:sp>
          <p:nvSpPr>
            <p:cNvPr id="24" name="椭圆 23"/>
            <p:cNvSpPr/>
            <p:nvPr/>
          </p:nvSpPr>
          <p:spPr>
            <a:xfrm>
              <a:off x="1187624" y="924858"/>
              <a:ext cx="576064" cy="5760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pic>
          <p:nvPicPr>
            <p:cNvPr id="25" name="Picture 2" descr="C:\Documents and Settings\yangweizhou\桌面\monitor 拷贝.png"/>
            <p:cNvPicPr>
              <a:picLocks noChangeAspect="1" noChangeArrowheads="1"/>
            </p:cNvPicPr>
            <p:nvPr/>
          </p:nvPicPr>
          <p:blipFill>
            <a:blip r:embed="rId3" cstate="print"/>
            <a:srcRect r="2606"/>
            <a:stretch>
              <a:fillRect/>
            </a:stretch>
          </p:blipFill>
          <p:spPr bwMode="auto">
            <a:xfrm>
              <a:off x="1302048" y="1034636"/>
              <a:ext cx="347216" cy="356508"/>
            </a:xfrm>
            <a:prstGeom prst="rect">
              <a:avLst/>
            </a:prstGeom>
            <a:noFill/>
          </p:spPr>
        </p:pic>
      </p:grpSp>
      <p:sp>
        <p:nvSpPr>
          <p:cNvPr id="29" name="TextBox 28"/>
          <p:cNvSpPr txBox="1"/>
          <p:nvPr userDrawn="1"/>
        </p:nvSpPr>
        <p:spPr>
          <a:xfrm>
            <a:off x="840619" y="483518"/>
            <a:ext cx="1281120" cy="307777"/>
          </a:xfrm>
          <a:prstGeom prst="rect">
            <a:avLst/>
          </a:prstGeom>
          <a:noFill/>
        </p:spPr>
        <p:txBody>
          <a:bodyPr wrap="none" rtlCol="0">
            <a:spAutoFit/>
          </a:bodyPr>
          <a:lstStyle/>
          <a:p>
            <a:r>
              <a:rPr lang="en-US" altLang="zh-CN" sz="1400" kern="1200" dirty="0" smtClean="0">
                <a:solidFill>
                  <a:schemeClr val="tx1">
                    <a:lumMod val="85000"/>
                    <a:lumOff val="15000"/>
                  </a:schemeClr>
                </a:solidFill>
                <a:latin typeface="微软雅黑" pitchFamily="34" charset="-122"/>
                <a:ea typeface="微软雅黑" pitchFamily="34" charset="-122"/>
                <a:cs typeface="+mn-cs"/>
              </a:rPr>
              <a:t>TRANSITION</a:t>
            </a:r>
            <a:endParaRPr lang="zh-CN" altLang="en-US" sz="1400" kern="1200" dirty="0">
              <a:solidFill>
                <a:schemeClr val="tx1">
                  <a:lumMod val="85000"/>
                  <a:lumOff val="15000"/>
                </a:schemeClr>
              </a:solidFill>
              <a:latin typeface="微软雅黑" pitchFamily="34" charset="-122"/>
              <a:ea typeface="微软雅黑" pitchFamily="34" charset="-122"/>
              <a:cs typeface="+mn-cs"/>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4" decel="5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8" decel="5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TextBox 2"/>
          <p:cNvSpPr txBox="1"/>
          <p:nvPr userDrawn="1"/>
        </p:nvSpPr>
        <p:spPr>
          <a:xfrm>
            <a:off x="2771800" y="1428914"/>
            <a:ext cx="1826141" cy="584775"/>
          </a:xfrm>
          <a:prstGeom prst="rect">
            <a:avLst/>
          </a:prstGeom>
          <a:noFill/>
        </p:spPr>
        <p:txBody>
          <a:bodyPr wrap="none" rtlCol="0">
            <a:spAutoFit/>
          </a:bodyPr>
          <a:lstStyle/>
          <a:p>
            <a:r>
              <a:rPr lang="zh-CN" altLang="en-US" sz="3200" b="1" dirty="0" smtClean="0">
                <a:solidFill>
                  <a:schemeClr val="tx1">
                    <a:lumMod val="85000"/>
                    <a:lumOff val="15000"/>
                  </a:schemeClr>
                </a:solidFill>
                <a:latin typeface="微软雅黑" pitchFamily="34" charset="-122"/>
                <a:ea typeface="微软雅黑" pitchFamily="34" charset="-122"/>
              </a:rPr>
              <a:t>动画运用</a:t>
            </a:r>
            <a:endParaRPr lang="zh-CN" altLang="en-US" sz="3200" b="1" dirty="0">
              <a:solidFill>
                <a:schemeClr val="tx1">
                  <a:lumMod val="85000"/>
                  <a:lumOff val="15000"/>
                </a:schemeClr>
              </a:solidFill>
              <a:latin typeface="微软雅黑" pitchFamily="34" charset="-122"/>
              <a:ea typeface="微软雅黑" pitchFamily="34" charset="-122"/>
            </a:endParaRPr>
          </a:p>
        </p:txBody>
      </p:sp>
      <p:sp>
        <p:nvSpPr>
          <p:cNvPr id="5" name="矩形 4"/>
          <p:cNvSpPr/>
          <p:nvPr userDrawn="1"/>
        </p:nvSpPr>
        <p:spPr>
          <a:xfrm>
            <a:off x="2771800" y="1203598"/>
            <a:ext cx="2344424" cy="369332"/>
          </a:xfrm>
          <a:prstGeom prst="rect">
            <a:avLst/>
          </a:prstGeom>
        </p:spPr>
        <p:txBody>
          <a:bodyPr wrap="none">
            <a:spAutoFit/>
          </a:bodyPr>
          <a:lstStyle/>
          <a:p>
            <a:r>
              <a:rPr lang="en-US" altLang="zh-CN" sz="1800" kern="1200" dirty="0" smtClean="0">
                <a:solidFill>
                  <a:schemeClr val="bg1">
                    <a:lumMod val="65000"/>
                  </a:schemeClr>
                </a:solidFill>
                <a:latin typeface="+mn-lt"/>
                <a:ea typeface="+mn-ea"/>
                <a:cs typeface="+mn-cs"/>
              </a:rPr>
              <a:t>The</a:t>
            </a:r>
            <a:r>
              <a:rPr lang="en-US" altLang="zh-CN" sz="1800" kern="1200" baseline="0" dirty="0" smtClean="0">
                <a:solidFill>
                  <a:schemeClr val="bg1">
                    <a:lumMod val="65000"/>
                  </a:schemeClr>
                </a:solidFill>
                <a:latin typeface="+mn-lt"/>
                <a:ea typeface="+mn-ea"/>
                <a:cs typeface="+mn-cs"/>
              </a:rPr>
              <a:t> Fourth</a:t>
            </a:r>
            <a:r>
              <a:rPr lang="en-US" altLang="zh-CN" sz="1800" b="0" i="0" kern="1200" dirty="0" smtClean="0">
                <a:solidFill>
                  <a:schemeClr val="tx1"/>
                </a:solidFill>
                <a:latin typeface="+mn-lt"/>
                <a:ea typeface="+mn-ea"/>
                <a:cs typeface="+mn-cs"/>
              </a:rPr>
              <a:t> </a:t>
            </a:r>
            <a:r>
              <a:rPr lang="en-US" altLang="zh-CN" sz="1800" kern="1200" dirty="0" smtClean="0">
                <a:solidFill>
                  <a:schemeClr val="bg1">
                    <a:lumMod val="65000"/>
                  </a:schemeClr>
                </a:solidFill>
                <a:latin typeface="+mn-lt"/>
                <a:ea typeface="+mn-ea"/>
                <a:cs typeface="+mn-cs"/>
              </a:rPr>
              <a:t>Chapter</a:t>
            </a:r>
            <a:endParaRPr lang="zh-CN" altLang="en-US" sz="1800" kern="1200" dirty="0">
              <a:solidFill>
                <a:schemeClr val="bg1">
                  <a:lumMod val="65000"/>
                </a:schemeClr>
              </a:solidFill>
              <a:latin typeface="+mn-lt"/>
              <a:ea typeface="+mn-ea"/>
              <a:cs typeface="+mn-cs"/>
            </a:endParaRPr>
          </a:p>
        </p:txBody>
      </p:sp>
      <p:grpSp>
        <p:nvGrpSpPr>
          <p:cNvPr id="8" name="组合 23"/>
          <p:cNvGrpSpPr/>
          <p:nvPr userDrawn="1"/>
        </p:nvGrpSpPr>
        <p:grpSpPr>
          <a:xfrm>
            <a:off x="2798089" y="1932970"/>
            <a:ext cx="5086279" cy="216024"/>
            <a:chOff x="2798089" y="1932970"/>
            <a:chExt cx="5086279" cy="216024"/>
          </a:xfrm>
        </p:grpSpPr>
        <p:cxnSp>
          <p:nvCxnSpPr>
            <p:cNvPr id="4" name="直接连接符 3"/>
            <p:cNvCxnSpPr/>
            <p:nvPr userDrawn="1"/>
          </p:nvCxnSpPr>
          <p:spPr>
            <a:xfrm>
              <a:off x="2798089" y="2004978"/>
              <a:ext cx="5040560" cy="0"/>
            </a:xfrm>
            <a:prstGeom prst="line">
              <a:avLst/>
            </a:prstGeom>
            <a:ln>
              <a:solidFill>
                <a:schemeClr val="bg1">
                  <a:lumMod val="65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7838649" y="1932970"/>
              <a:ext cx="45719" cy="2160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userDrawn="1"/>
        </p:nvSpPr>
        <p:spPr>
          <a:xfrm>
            <a:off x="2843808" y="2004978"/>
            <a:ext cx="4968552" cy="1569660"/>
          </a:xfrm>
          <a:prstGeom prst="rect">
            <a:avLst/>
          </a:prstGeom>
          <a:noFill/>
        </p:spPr>
        <p:txBody>
          <a:bodyPr wrap="square" rtlCol="0">
            <a:spAutoFit/>
          </a:bodyPr>
          <a:lstStyle/>
          <a:p>
            <a:pPr marL="342900" indent="-342900">
              <a:lnSpc>
                <a:spcPct val="150000"/>
              </a:lnSpc>
              <a:buClrTx/>
              <a:buFont typeface="Wingdings" pitchFamily="2" charset="2"/>
              <a:buChar char="l"/>
            </a:pPr>
            <a:r>
              <a:rPr lang="zh-CN" altLang="en-US" sz="1600" smtClean="0">
                <a:solidFill>
                  <a:schemeClr val="tx1">
                    <a:lumMod val="75000"/>
                    <a:lumOff val="25000"/>
                  </a:schemeClr>
                </a:solidFill>
              </a:rPr>
              <a:t>逻辑</a:t>
            </a:r>
            <a:r>
              <a:rPr lang="zh-CN" altLang="en-US" sz="1600" dirty="0" smtClean="0">
                <a:solidFill>
                  <a:schemeClr val="tx1">
                    <a:lumMod val="75000"/>
                    <a:lumOff val="25000"/>
                  </a:schemeClr>
                </a:solidFill>
              </a:rPr>
              <a:t>切换动画</a:t>
            </a:r>
            <a:endParaRPr lang="en-US" altLang="zh-CN" sz="1600" dirty="0" smtClean="0">
              <a:solidFill>
                <a:schemeClr val="tx1">
                  <a:lumMod val="75000"/>
                  <a:lumOff val="25000"/>
                </a:schemeClr>
              </a:solidFill>
            </a:endParaRPr>
          </a:p>
          <a:p>
            <a:pPr marL="342900" indent="-342900">
              <a:lnSpc>
                <a:spcPct val="150000"/>
              </a:lnSpc>
              <a:buClrTx/>
              <a:buFont typeface="Wingdings" pitchFamily="2" charset="2"/>
              <a:buChar char="l"/>
            </a:pPr>
            <a:r>
              <a:rPr lang="zh-CN" altLang="en-US" sz="1600" smtClean="0">
                <a:solidFill>
                  <a:schemeClr val="tx1">
                    <a:lumMod val="75000"/>
                    <a:lumOff val="25000"/>
                  </a:schemeClr>
                </a:solidFill>
              </a:rPr>
              <a:t>简单</a:t>
            </a:r>
            <a:r>
              <a:rPr lang="zh-CN" altLang="en-US" sz="1600" dirty="0" smtClean="0">
                <a:solidFill>
                  <a:schemeClr val="tx1">
                    <a:lumMod val="75000"/>
                    <a:lumOff val="25000"/>
                  </a:schemeClr>
                </a:solidFill>
              </a:rPr>
              <a:t>动画的个性设置</a:t>
            </a:r>
            <a:endParaRPr lang="en-US" altLang="zh-CN" sz="1600" dirty="0" smtClean="0">
              <a:solidFill>
                <a:schemeClr val="tx1">
                  <a:lumMod val="75000"/>
                  <a:lumOff val="25000"/>
                </a:schemeClr>
              </a:solidFill>
            </a:endParaRPr>
          </a:p>
          <a:p>
            <a:pPr marL="342900" indent="-342900">
              <a:lnSpc>
                <a:spcPct val="150000"/>
              </a:lnSpc>
              <a:buClrTx/>
              <a:buFont typeface="Wingdings" pitchFamily="2" charset="2"/>
              <a:buChar char="l"/>
            </a:pPr>
            <a:r>
              <a:rPr lang="zh-CN" altLang="en-US" sz="1600" smtClean="0">
                <a:solidFill>
                  <a:schemeClr val="tx1">
                    <a:lumMod val="75000"/>
                    <a:lumOff val="25000"/>
                  </a:schemeClr>
                </a:solidFill>
              </a:rPr>
              <a:t>单个</a:t>
            </a:r>
            <a:r>
              <a:rPr lang="zh-CN" altLang="en-US" sz="1600" dirty="0" smtClean="0">
                <a:solidFill>
                  <a:schemeClr val="tx1">
                    <a:lumMod val="75000"/>
                    <a:lumOff val="25000"/>
                  </a:schemeClr>
                </a:solidFill>
              </a:rPr>
              <a:t>对象的组合设计</a:t>
            </a:r>
            <a:endParaRPr lang="en-US" altLang="zh-CN" sz="1600" dirty="0" smtClean="0">
              <a:solidFill>
                <a:schemeClr val="tx1">
                  <a:lumMod val="75000"/>
                  <a:lumOff val="25000"/>
                </a:schemeClr>
              </a:solidFill>
            </a:endParaRPr>
          </a:p>
          <a:p>
            <a:pPr marL="342900" indent="-342900">
              <a:lnSpc>
                <a:spcPct val="150000"/>
              </a:lnSpc>
              <a:buClrTx/>
              <a:buFont typeface="Wingdings" pitchFamily="2" charset="2"/>
              <a:buChar char="l"/>
            </a:pPr>
            <a:r>
              <a:rPr lang="zh-CN" altLang="en-US" sz="1600" smtClean="0">
                <a:solidFill>
                  <a:schemeClr val="tx1">
                    <a:lumMod val="75000"/>
                    <a:lumOff val="25000"/>
                  </a:schemeClr>
                </a:solidFill>
              </a:rPr>
              <a:t>多</a:t>
            </a:r>
            <a:r>
              <a:rPr lang="zh-CN" altLang="en-US" sz="1600" dirty="0" smtClean="0">
                <a:solidFill>
                  <a:schemeClr val="tx1">
                    <a:lumMod val="75000"/>
                    <a:lumOff val="25000"/>
                  </a:schemeClr>
                </a:solidFill>
              </a:rPr>
              <a:t>个对象的组合设计</a:t>
            </a:r>
            <a:endParaRPr lang="en-US" altLang="zh-CN" sz="1600" dirty="0" smtClean="0">
              <a:solidFill>
                <a:schemeClr val="tx1">
                  <a:lumMod val="75000"/>
                  <a:lumOff val="25000"/>
                </a:schemeClr>
              </a:solidFill>
            </a:endParaRPr>
          </a:p>
        </p:txBody>
      </p:sp>
      <p:sp>
        <p:nvSpPr>
          <p:cNvPr id="13" name="任意多边形 12"/>
          <p:cNvSpPr/>
          <p:nvPr userDrawn="1"/>
        </p:nvSpPr>
        <p:spPr>
          <a:xfrm>
            <a:off x="1115616" y="1131590"/>
            <a:ext cx="1512168" cy="1512168"/>
          </a:xfrm>
          <a:custGeom>
            <a:avLst/>
            <a:gdLst>
              <a:gd name="connsiteX0" fmla="*/ 0 w 1512168"/>
              <a:gd name="connsiteY0" fmla="*/ 756084 h 1512168"/>
              <a:gd name="connsiteX1" fmla="*/ 221453 w 1512168"/>
              <a:gd name="connsiteY1" fmla="*/ 221452 h 1512168"/>
              <a:gd name="connsiteX2" fmla="*/ 756086 w 1512168"/>
              <a:gd name="connsiteY2" fmla="*/ 1 h 1512168"/>
              <a:gd name="connsiteX3" fmla="*/ 1290718 w 1512168"/>
              <a:gd name="connsiteY3" fmla="*/ 221454 h 1512168"/>
              <a:gd name="connsiteX4" fmla="*/ 1512169 w 1512168"/>
              <a:gd name="connsiteY4" fmla="*/ 756087 h 1512168"/>
              <a:gd name="connsiteX5" fmla="*/ 1290717 w 1512168"/>
              <a:gd name="connsiteY5" fmla="*/ 1290719 h 1512168"/>
              <a:gd name="connsiteX6" fmla="*/ 756085 w 1512168"/>
              <a:gd name="connsiteY6" fmla="*/ 1512171 h 1512168"/>
              <a:gd name="connsiteX7" fmla="*/ 221453 w 1512168"/>
              <a:gd name="connsiteY7" fmla="*/ 1290719 h 1512168"/>
              <a:gd name="connsiteX8" fmla="*/ 2 w 1512168"/>
              <a:gd name="connsiteY8" fmla="*/ 756086 h 1512168"/>
              <a:gd name="connsiteX9" fmla="*/ 0 w 1512168"/>
              <a:gd name="connsiteY9" fmla="*/ 756084 h 151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168" h="1512168">
                <a:moveTo>
                  <a:pt x="0" y="756084"/>
                </a:moveTo>
                <a:cubicBezTo>
                  <a:pt x="0" y="555558"/>
                  <a:pt x="79659" y="363245"/>
                  <a:pt x="221453" y="221452"/>
                </a:cubicBezTo>
                <a:cubicBezTo>
                  <a:pt x="363247" y="79659"/>
                  <a:pt x="555560" y="1"/>
                  <a:pt x="756086" y="1"/>
                </a:cubicBezTo>
                <a:cubicBezTo>
                  <a:pt x="956612" y="1"/>
                  <a:pt x="1148925" y="79660"/>
                  <a:pt x="1290718" y="221454"/>
                </a:cubicBezTo>
                <a:cubicBezTo>
                  <a:pt x="1432511" y="363248"/>
                  <a:pt x="1512169" y="555561"/>
                  <a:pt x="1512169" y="756087"/>
                </a:cubicBezTo>
                <a:cubicBezTo>
                  <a:pt x="1512169" y="956613"/>
                  <a:pt x="1432510" y="1148926"/>
                  <a:pt x="1290717" y="1290719"/>
                </a:cubicBezTo>
                <a:cubicBezTo>
                  <a:pt x="1148924" y="1432512"/>
                  <a:pt x="956611" y="1512171"/>
                  <a:pt x="756085" y="1512171"/>
                </a:cubicBezTo>
                <a:cubicBezTo>
                  <a:pt x="555559" y="1512171"/>
                  <a:pt x="363246" y="1432512"/>
                  <a:pt x="221453" y="1290719"/>
                </a:cubicBezTo>
                <a:cubicBezTo>
                  <a:pt x="79660" y="1148926"/>
                  <a:pt x="1" y="956612"/>
                  <a:pt x="2" y="756086"/>
                </a:cubicBezTo>
                <a:lnTo>
                  <a:pt x="0" y="756084"/>
                </a:lnTo>
                <a:close/>
              </a:path>
            </a:pathLst>
          </a:custGeom>
          <a:solidFill>
            <a:schemeClr val="bg1"/>
          </a:solidFill>
          <a:ln w="57150">
            <a:solidFill>
              <a:srgbClr val="00B050"/>
            </a:solidFill>
          </a:ln>
          <a:effectLst>
            <a:innerShdw blurRad="1905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0" dirty="0" smtClean="0">
                <a:solidFill>
                  <a:schemeClr val="tx1">
                    <a:lumMod val="85000"/>
                    <a:lumOff val="15000"/>
                  </a:schemeClr>
                </a:solidFill>
                <a:latin typeface="+mj-lt"/>
              </a:rPr>
              <a:t>04</a:t>
            </a:r>
          </a:p>
        </p:txBody>
      </p:sp>
      <p:sp>
        <p:nvSpPr>
          <p:cNvPr id="19" name="TextBox 18"/>
          <p:cNvSpPr txBox="1"/>
          <p:nvPr userDrawn="1"/>
        </p:nvSpPr>
        <p:spPr>
          <a:xfrm>
            <a:off x="830293" y="227424"/>
            <a:ext cx="954107" cy="400110"/>
          </a:xfrm>
          <a:prstGeom prst="rect">
            <a:avLst/>
          </a:prstGeom>
          <a:noFill/>
        </p:spPr>
        <p:txBody>
          <a:bodyPr wrap="none" rtlCol="0">
            <a:spAutoFit/>
          </a:bodyPr>
          <a:lstStyle/>
          <a:p>
            <a:r>
              <a:rPr lang="zh-CN" altLang="en-US" sz="2000" b="1" dirty="0" smtClean="0">
                <a:solidFill>
                  <a:schemeClr val="tx1">
                    <a:lumMod val="85000"/>
                    <a:lumOff val="15000"/>
                  </a:schemeClr>
                </a:solidFill>
                <a:latin typeface="微软雅黑" pitchFamily="34" charset="-122"/>
                <a:ea typeface="微软雅黑" pitchFamily="34" charset="-122"/>
              </a:rPr>
              <a:t>过渡页</a:t>
            </a:r>
            <a:endParaRPr lang="zh-CN" altLang="en-US" sz="2000" b="1" dirty="0">
              <a:solidFill>
                <a:schemeClr val="tx1">
                  <a:lumMod val="85000"/>
                  <a:lumOff val="15000"/>
                </a:schemeClr>
              </a:solidFill>
              <a:latin typeface="微软雅黑" pitchFamily="34" charset="-122"/>
              <a:ea typeface="微软雅黑" pitchFamily="34" charset="-122"/>
            </a:endParaRPr>
          </a:p>
        </p:txBody>
      </p:sp>
      <p:grpSp>
        <p:nvGrpSpPr>
          <p:cNvPr id="23" name="组合 3"/>
          <p:cNvGrpSpPr/>
          <p:nvPr userDrawn="1"/>
        </p:nvGrpSpPr>
        <p:grpSpPr>
          <a:xfrm>
            <a:off x="251520" y="213489"/>
            <a:ext cx="576064" cy="576064"/>
            <a:chOff x="1187624" y="924858"/>
            <a:chExt cx="576064" cy="576064"/>
          </a:xfrm>
        </p:grpSpPr>
        <p:sp>
          <p:nvSpPr>
            <p:cNvPr id="24" name="椭圆 23"/>
            <p:cNvSpPr/>
            <p:nvPr/>
          </p:nvSpPr>
          <p:spPr>
            <a:xfrm>
              <a:off x="1187624" y="924858"/>
              <a:ext cx="576064" cy="5760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pic>
          <p:nvPicPr>
            <p:cNvPr id="25" name="Picture 2" descr="C:\Documents and Settings\yangweizhou\桌面\monitor 拷贝.png"/>
            <p:cNvPicPr>
              <a:picLocks noChangeAspect="1" noChangeArrowheads="1"/>
            </p:cNvPicPr>
            <p:nvPr/>
          </p:nvPicPr>
          <p:blipFill>
            <a:blip r:embed="rId2" cstate="print"/>
            <a:srcRect r="2606"/>
            <a:stretch>
              <a:fillRect/>
            </a:stretch>
          </p:blipFill>
          <p:spPr bwMode="auto">
            <a:xfrm>
              <a:off x="1302048" y="1034636"/>
              <a:ext cx="347216" cy="356508"/>
            </a:xfrm>
            <a:prstGeom prst="rect">
              <a:avLst/>
            </a:prstGeom>
            <a:noFill/>
          </p:spPr>
        </p:pic>
      </p:grpSp>
      <p:sp>
        <p:nvSpPr>
          <p:cNvPr id="29" name="TextBox 28"/>
          <p:cNvSpPr txBox="1"/>
          <p:nvPr userDrawn="1"/>
        </p:nvSpPr>
        <p:spPr>
          <a:xfrm>
            <a:off x="840619" y="483518"/>
            <a:ext cx="1281120" cy="307777"/>
          </a:xfrm>
          <a:prstGeom prst="rect">
            <a:avLst/>
          </a:prstGeom>
          <a:noFill/>
        </p:spPr>
        <p:txBody>
          <a:bodyPr wrap="none" rtlCol="0">
            <a:spAutoFit/>
          </a:bodyPr>
          <a:lstStyle/>
          <a:p>
            <a:r>
              <a:rPr lang="en-US" altLang="zh-CN" sz="1400" kern="1200" dirty="0" smtClean="0">
                <a:solidFill>
                  <a:schemeClr val="tx1">
                    <a:lumMod val="85000"/>
                    <a:lumOff val="15000"/>
                  </a:schemeClr>
                </a:solidFill>
                <a:latin typeface="微软雅黑" pitchFamily="34" charset="-122"/>
                <a:ea typeface="微软雅黑" pitchFamily="34" charset="-122"/>
                <a:cs typeface="+mn-cs"/>
              </a:rPr>
              <a:t>TRANSITION</a:t>
            </a:r>
            <a:endParaRPr lang="zh-CN" altLang="en-US" sz="1400" kern="1200" dirty="0">
              <a:solidFill>
                <a:schemeClr val="tx1">
                  <a:lumMod val="85000"/>
                  <a:lumOff val="15000"/>
                </a:schemeClr>
              </a:solidFill>
              <a:latin typeface="微软雅黑" pitchFamily="34" charset="-122"/>
              <a:ea typeface="微软雅黑" pitchFamily="34" charset="-122"/>
              <a:cs typeface="+mn-cs"/>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4" decel="5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8" decel="5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3" name="TextBox 2"/>
          <p:cNvSpPr txBox="1"/>
          <p:nvPr userDrawn="1"/>
        </p:nvSpPr>
        <p:spPr>
          <a:xfrm>
            <a:off x="2771800" y="1428914"/>
            <a:ext cx="2236510" cy="584775"/>
          </a:xfrm>
          <a:prstGeom prst="rect">
            <a:avLst/>
          </a:prstGeom>
          <a:noFill/>
        </p:spPr>
        <p:txBody>
          <a:bodyPr wrap="none" rtlCol="0">
            <a:spAutoFit/>
          </a:bodyPr>
          <a:lstStyle/>
          <a:p>
            <a:r>
              <a:rPr lang="zh-CN" altLang="en-US" sz="3200" b="1" dirty="0" smtClean="0">
                <a:solidFill>
                  <a:schemeClr val="tx1">
                    <a:lumMod val="85000"/>
                    <a:lumOff val="15000"/>
                  </a:schemeClr>
                </a:solidFill>
                <a:latin typeface="微软雅黑" pitchFamily="34" charset="-122"/>
                <a:ea typeface="微软雅黑" pitchFamily="34" charset="-122"/>
              </a:rPr>
              <a:t>字体与颜色</a:t>
            </a:r>
            <a:endParaRPr lang="zh-CN" altLang="en-US" sz="3200" b="1" dirty="0">
              <a:solidFill>
                <a:schemeClr val="tx1">
                  <a:lumMod val="85000"/>
                  <a:lumOff val="15000"/>
                </a:schemeClr>
              </a:solidFill>
              <a:latin typeface="微软雅黑" pitchFamily="34" charset="-122"/>
              <a:ea typeface="微软雅黑" pitchFamily="34" charset="-122"/>
            </a:endParaRPr>
          </a:p>
        </p:txBody>
      </p:sp>
      <p:sp>
        <p:nvSpPr>
          <p:cNvPr id="5" name="矩形 4"/>
          <p:cNvSpPr/>
          <p:nvPr userDrawn="1"/>
        </p:nvSpPr>
        <p:spPr>
          <a:xfrm>
            <a:off x="2771800" y="1203598"/>
            <a:ext cx="2104422" cy="369332"/>
          </a:xfrm>
          <a:prstGeom prst="rect">
            <a:avLst/>
          </a:prstGeom>
        </p:spPr>
        <p:txBody>
          <a:bodyPr wrap="none">
            <a:spAutoFit/>
          </a:bodyPr>
          <a:lstStyle/>
          <a:p>
            <a:r>
              <a:rPr lang="en-US" altLang="zh-CN" sz="1800" kern="1200" dirty="0" smtClean="0">
                <a:solidFill>
                  <a:schemeClr val="bg1">
                    <a:lumMod val="65000"/>
                  </a:schemeClr>
                </a:solidFill>
                <a:latin typeface="+mn-lt"/>
                <a:ea typeface="+mn-ea"/>
                <a:cs typeface="+mn-cs"/>
              </a:rPr>
              <a:t>The</a:t>
            </a:r>
            <a:r>
              <a:rPr lang="en-US" altLang="zh-CN" sz="1800" kern="1200" baseline="0" dirty="0" smtClean="0">
                <a:solidFill>
                  <a:schemeClr val="bg1">
                    <a:lumMod val="65000"/>
                  </a:schemeClr>
                </a:solidFill>
                <a:latin typeface="+mn-lt"/>
                <a:ea typeface="+mn-ea"/>
                <a:cs typeface="+mn-cs"/>
              </a:rPr>
              <a:t> Fifth</a:t>
            </a:r>
            <a:r>
              <a:rPr lang="en-US" altLang="zh-CN" sz="1800" b="0" i="0" kern="1200" dirty="0" smtClean="0">
                <a:solidFill>
                  <a:schemeClr val="tx1"/>
                </a:solidFill>
                <a:latin typeface="+mn-lt"/>
                <a:ea typeface="+mn-ea"/>
                <a:cs typeface="+mn-cs"/>
              </a:rPr>
              <a:t> </a:t>
            </a:r>
            <a:r>
              <a:rPr lang="en-US" altLang="zh-CN" sz="1800" kern="1200" dirty="0" smtClean="0">
                <a:solidFill>
                  <a:schemeClr val="bg1">
                    <a:lumMod val="65000"/>
                  </a:schemeClr>
                </a:solidFill>
                <a:latin typeface="+mn-lt"/>
                <a:ea typeface="+mn-ea"/>
                <a:cs typeface="+mn-cs"/>
              </a:rPr>
              <a:t>Chapter</a:t>
            </a:r>
            <a:endParaRPr lang="zh-CN" altLang="en-US" sz="1800" kern="1200" dirty="0">
              <a:solidFill>
                <a:schemeClr val="bg1">
                  <a:lumMod val="65000"/>
                </a:schemeClr>
              </a:solidFill>
              <a:latin typeface="+mn-lt"/>
              <a:ea typeface="+mn-ea"/>
              <a:cs typeface="+mn-cs"/>
            </a:endParaRPr>
          </a:p>
        </p:txBody>
      </p:sp>
      <p:grpSp>
        <p:nvGrpSpPr>
          <p:cNvPr id="8" name="组合 23"/>
          <p:cNvGrpSpPr/>
          <p:nvPr userDrawn="1"/>
        </p:nvGrpSpPr>
        <p:grpSpPr>
          <a:xfrm>
            <a:off x="2798089" y="1932970"/>
            <a:ext cx="5086279" cy="216024"/>
            <a:chOff x="2798089" y="1932970"/>
            <a:chExt cx="5086279" cy="216024"/>
          </a:xfrm>
        </p:grpSpPr>
        <p:cxnSp>
          <p:nvCxnSpPr>
            <p:cNvPr id="4" name="直接连接符 3"/>
            <p:cNvCxnSpPr/>
            <p:nvPr userDrawn="1"/>
          </p:nvCxnSpPr>
          <p:spPr>
            <a:xfrm>
              <a:off x="2798089" y="2004978"/>
              <a:ext cx="5040560" cy="0"/>
            </a:xfrm>
            <a:prstGeom prst="line">
              <a:avLst/>
            </a:prstGeom>
            <a:ln>
              <a:solidFill>
                <a:schemeClr val="bg1">
                  <a:lumMod val="65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7838649" y="1932970"/>
              <a:ext cx="45719" cy="2160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TextBox 6"/>
          <p:cNvSpPr txBox="1"/>
          <p:nvPr userDrawn="1"/>
        </p:nvSpPr>
        <p:spPr>
          <a:xfrm>
            <a:off x="2843808" y="2004978"/>
            <a:ext cx="4968552" cy="830997"/>
          </a:xfrm>
          <a:prstGeom prst="rect">
            <a:avLst/>
          </a:prstGeom>
          <a:noFill/>
        </p:spPr>
        <p:txBody>
          <a:bodyPr wrap="square" rtlCol="0">
            <a:spAutoFit/>
          </a:bodyPr>
          <a:lstStyle/>
          <a:p>
            <a:pPr marL="342900" indent="-342900">
              <a:lnSpc>
                <a:spcPct val="150000"/>
              </a:lnSpc>
              <a:buClrTx/>
              <a:buFont typeface="Wingdings" pitchFamily="2" charset="2"/>
              <a:buChar char="l"/>
            </a:pPr>
            <a:r>
              <a:rPr lang="zh-CN" altLang="en-US" sz="1600" smtClean="0">
                <a:solidFill>
                  <a:schemeClr val="tx1">
                    <a:lumMod val="75000"/>
                    <a:lumOff val="25000"/>
                  </a:schemeClr>
                </a:solidFill>
              </a:rPr>
              <a:t>字体</a:t>
            </a:r>
            <a:r>
              <a:rPr lang="zh-CN" altLang="en-US" sz="1600" dirty="0" smtClean="0">
                <a:solidFill>
                  <a:schemeClr val="tx1">
                    <a:lumMod val="75000"/>
                    <a:lumOff val="25000"/>
                  </a:schemeClr>
                </a:solidFill>
              </a:rPr>
              <a:t>的选用及</a:t>
            </a:r>
            <a:r>
              <a:rPr lang="zh-CN" altLang="en-US" sz="1600" smtClean="0">
                <a:solidFill>
                  <a:schemeClr val="tx1">
                    <a:lumMod val="75000"/>
                    <a:lumOff val="25000"/>
                  </a:schemeClr>
                </a:solidFill>
              </a:rPr>
              <a:t>大小设置</a:t>
            </a:r>
            <a:endParaRPr lang="en-US" altLang="zh-CN" sz="1600" smtClean="0">
              <a:solidFill>
                <a:schemeClr val="tx1">
                  <a:lumMod val="75000"/>
                  <a:lumOff val="25000"/>
                </a:schemeClr>
              </a:solidFill>
            </a:endParaRPr>
          </a:p>
          <a:p>
            <a:pPr marL="342900" indent="-342900">
              <a:lnSpc>
                <a:spcPct val="150000"/>
              </a:lnSpc>
              <a:buClrTx/>
              <a:buFont typeface="Wingdings" pitchFamily="2" charset="2"/>
              <a:buChar char="l"/>
            </a:pPr>
            <a:r>
              <a:rPr lang="zh-CN" altLang="en-US" sz="1600" smtClean="0">
                <a:solidFill>
                  <a:schemeClr val="tx1">
                    <a:lumMod val="75000"/>
                    <a:lumOff val="25000"/>
                  </a:schemeClr>
                </a:solidFill>
              </a:rPr>
              <a:t>颜色的选择及设置技巧</a:t>
            </a:r>
            <a:endParaRPr lang="en-US" altLang="zh-CN" sz="1600" dirty="0" smtClean="0">
              <a:solidFill>
                <a:schemeClr val="tx1">
                  <a:lumMod val="75000"/>
                  <a:lumOff val="25000"/>
                </a:schemeClr>
              </a:solidFill>
            </a:endParaRPr>
          </a:p>
        </p:txBody>
      </p:sp>
      <p:sp>
        <p:nvSpPr>
          <p:cNvPr id="13" name="任意多边形 12"/>
          <p:cNvSpPr/>
          <p:nvPr userDrawn="1"/>
        </p:nvSpPr>
        <p:spPr>
          <a:xfrm>
            <a:off x="1115616" y="1131590"/>
            <a:ext cx="1512168" cy="1512168"/>
          </a:xfrm>
          <a:custGeom>
            <a:avLst/>
            <a:gdLst>
              <a:gd name="connsiteX0" fmla="*/ 0 w 1512168"/>
              <a:gd name="connsiteY0" fmla="*/ 756084 h 1512168"/>
              <a:gd name="connsiteX1" fmla="*/ 221453 w 1512168"/>
              <a:gd name="connsiteY1" fmla="*/ 221452 h 1512168"/>
              <a:gd name="connsiteX2" fmla="*/ 756086 w 1512168"/>
              <a:gd name="connsiteY2" fmla="*/ 1 h 1512168"/>
              <a:gd name="connsiteX3" fmla="*/ 1290718 w 1512168"/>
              <a:gd name="connsiteY3" fmla="*/ 221454 h 1512168"/>
              <a:gd name="connsiteX4" fmla="*/ 1512169 w 1512168"/>
              <a:gd name="connsiteY4" fmla="*/ 756087 h 1512168"/>
              <a:gd name="connsiteX5" fmla="*/ 1290717 w 1512168"/>
              <a:gd name="connsiteY5" fmla="*/ 1290719 h 1512168"/>
              <a:gd name="connsiteX6" fmla="*/ 756085 w 1512168"/>
              <a:gd name="connsiteY6" fmla="*/ 1512171 h 1512168"/>
              <a:gd name="connsiteX7" fmla="*/ 221453 w 1512168"/>
              <a:gd name="connsiteY7" fmla="*/ 1290719 h 1512168"/>
              <a:gd name="connsiteX8" fmla="*/ 2 w 1512168"/>
              <a:gd name="connsiteY8" fmla="*/ 756086 h 1512168"/>
              <a:gd name="connsiteX9" fmla="*/ 0 w 1512168"/>
              <a:gd name="connsiteY9" fmla="*/ 756084 h 151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168" h="1512168">
                <a:moveTo>
                  <a:pt x="0" y="756084"/>
                </a:moveTo>
                <a:cubicBezTo>
                  <a:pt x="0" y="555558"/>
                  <a:pt x="79659" y="363245"/>
                  <a:pt x="221453" y="221452"/>
                </a:cubicBezTo>
                <a:cubicBezTo>
                  <a:pt x="363247" y="79659"/>
                  <a:pt x="555560" y="1"/>
                  <a:pt x="756086" y="1"/>
                </a:cubicBezTo>
                <a:cubicBezTo>
                  <a:pt x="956612" y="1"/>
                  <a:pt x="1148925" y="79660"/>
                  <a:pt x="1290718" y="221454"/>
                </a:cubicBezTo>
                <a:cubicBezTo>
                  <a:pt x="1432511" y="363248"/>
                  <a:pt x="1512169" y="555561"/>
                  <a:pt x="1512169" y="756087"/>
                </a:cubicBezTo>
                <a:cubicBezTo>
                  <a:pt x="1512169" y="956613"/>
                  <a:pt x="1432510" y="1148926"/>
                  <a:pt x="1290717" y="1290719"/>
                </a:cubicBezTo>
                <a:cubicBezTo>
                  <a:pt x="1148924" y="1432512"/>
                  <a:pt x="956611" y="1512171"/>
                  <a:pt x="756085" y="1512171"/>
                </a:cubicBezTo>
                <a:cubicBezTo>
                  <a:pt x="555559" y="1512171"/>
                  <a:pt x="363246" y="1432512"/>
                  <a:pt x="221453" y="1290719"/>
                </a:cubicBezTo>
                <a:cubicBezTo>
                  <a:pt x="79660" y="1148926"/>
                  <a:pt x="1" y="956612"/>
                  <a:pt x="2" y="756086"/>
                </a:cubicBezTo>
                <a:lnTo>
                  <a:pt x="0" y="756084"/>
                </a:lnTo>
                <a:close/>
              </a:path>
            </a:pathLst>
          </a:custGeom>
          <a:solidFill>
            <a:schemeClr val="bg1"/>
          </a:solidFill>
          <a:ln w="57150">
            <a:solidFill>
              <a:srgbClr val="00B050"/>
            </a:solidFill>
          </a:ln>
          <a:effectLst>
            <a:innerShdw blurRad="1905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0" dirty="0" smtClean="0">
                <a:solidFill>
                  <a:schemeClr val="tx1">
                    <a:lumMod val="85000"/>
                    <a:lumOff val="15000"/>
                  </a:schemeClr>
                </a:solidFill>
                <a:latin typeface="+mj-lt"/>
              </a:rPr>
              <a:t>05</a:t>
            </a:r>
          </a:p>
        </p:txBody>
      </p:sp>
      <p:sp>
        <p:nvSpPr>
          <p:cNvPr id="19" name="TextBox 18"/>
          <p:cNvSpPr txBox="1"/>
          <p:nvPr userDrawn="1"/>
        </p:nvSpPr>
        <p:spPr>
          <a:xfrm>
            <a:off x="830293" y="227424"/>
            <a:ext cx="954107" cy="400110"/>
          </a:xfrm>
          <a:prstGeom prst="rect">
            <a:avLst/>
          </a:prstGeom>
          <a:noFill/>
        </p:spPr>
        <p:txBody>
          <a:bodyPr wrap="none" rtlCol="0">
            <a:spAutoFit/>
          </a:bodyPr>
          <a:lstStyle/>
          <a:p>
            <a:r>
              <a:rPr lang="zh-CN" altLang="en-US" sz="2000" b="1" dirty="0" smtClean="0">
                <a:solidFill>
                  <a:schemeClr val="tx1">
                    <a:lumMod val="75000"/>
                    <a:lumOff val="25000"/>
                  </a:schemeClr>
                </a:solidFill>
                <a:latin typeface="微软雅黑" pitchFamily="34" charset="-122"/>
                <a:ea typeface="微软雅黑" pitchFamily="34" charset="-122"/>
              </a:rPr>
              <a:t>过渡页</a:t>
            </a:r>
            <a:endParaRPr lang="zh-CN" altLang="en-US" sz="2000" b="1" dirty="0">
              <a:solidFill>
                <a:schemeClr val="tx1">
                  <a:lumMod val="75000"/>
                  <a:lumOff val="25000"/>
                </a:schemeClr>
              </a:solidFill>
              <a:latin typeface="微软雅黑" pitchFamily="34" charset="-122"/>
              <a:ea typeface="微软雅黑" pitchFamily="34" charset="-122"/>
            </a:endParaRPr>
          </a:p>
        </p:txBody>
      </p:sp>
      <p:grpSp>
        <p:nvGrpSpPr>
          <p:cNvPr id="23" name="组合 3"/>
          <p:cNvGrpSpPr/>
          <p:nvPr userDrawn="1"/>
        </p:nvGrpSpPr>
        <p:grpSpPr>
          <a:xfrm>
            <a:off x="251520" y="213489"/>
            <a:ext cx="576064" cy="576064"/>
            <a:chOff x="1187624" y="924858"/>
            <a:chExt cx="576064" cy="576064"/>
          </a:xfrm>
        </p:grpSpPr>
        <p:sp>
          <p:nvSpPr>
            <p:cNvPr id="24" name="椭圆 23"/>
            <p:cNvSpPr/>
            <p:nvPr/>
          </p:nvSpPr>
          <p:spPr>
            <a:xfrm>
              <a:off x="1187624" y="924858"/>
              <a:ext cx="576064" cy="57606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70C0"/>
                </a:solidFill>
              </a:endParaRPr>
            </a:p>
          </p:txBody>
        </p:sp>
        <p:pic>
          <p:nvPicPr>
            <p:cNvPr id="25" name="Picture 2" descr="C:\Documents and Settings\yangweizhou\桌面\monitor 拷贝.png"/>
            <p:cNvPicPr>
              <a:picLocks noChangeAspect="1" noChangeArrowheads="1"/>
            </p:cNvPicPr>
            <p:nvPr/>
          </p:nvPicPr>
          <p:blipFill>
            <a:blip r:embed="rId2" cstate="print"/>
            <a:srcRect r="2606"/>
            <a:stretch>
              <a:fillRect/>
            </a:stretch>
          </p:blipFill>
          <p:spPr bwMode="auto">
            <a:xfrm>
              <a:off x="1302048" y="1034636"/>
              <a:ext cx="347216" cy="356508"/>
            </a:xfrm>
            <a:prstGeom prst="rect">
              <a:avLst/>
            </a:prstGeom>
            <a:noFill/>
          </p:spPr>
        </p:pic>
      </p:grpSp>
      <p:sp>
        <p:nvSpPr>
          <p:cNvPr id="29" name="TextBox 28"/>
          <p:cNvSpPr txBox="1"/>
          <p:nvPr userDrawn="1"/>
        </p:nvSpPr>
        <p:spPr>
          <a:xfrm>
            <a:off x="840619" y="483518"/>
            <a:ext cx="1281120" cy="307777"/>
          </a:xfrm>
          <a:prstGeom prst="rect">
            <a:avLst/>
          </a:prstGeom>
          <a:noFill/>
        </p:spPr>
        <p:txBody>
          <a:bodyPr wrap="none" rtlCol="0">
            <a:spAutoFit/>
          </a:bodyPr>
          <a:lstStyle/>
          <a:p>
            <a:r>
              <a:rPr lang="en-US" altLang="zh-CN" sz="1400" kern="1200" dirty="0" smtClean="0">
                <a:solidFill>
                  <a:schemeClr val="tx1">
                    <a:lumMod val="75000"/>
                    <a:lumOff val="25000"/>
                  </a:schemeClr>
                </a:solidFill>
                <a:latin typeface="微软雅黑" pitchFamily="34" charset="-122"/>
                <a:ea typeface="微软雅黑" pitchFamily="34" charset="-122"/>
                <a:cs typeface="+mn-cs"/>
              </a:rPr>
              <a:t>TRANSITION</a:t>
            </a:r>
            <a:endParaRPr lang="zh-CN" altLang="en-US" sz="1400" kern="1200" dirty="0">
              <a:solidFill>
                <a:schemeClr val="tx1">
                  <a:lumMod val="75000"/>
                  <a:lumOff val="25000"/>
                </a:schemeClr>
              </a:solidFill>
              <a:latin typeface="微软雅黑" pitchFamily="34" charset="-122"/>
              <a:ea typeface="微软雅黑" pitchFamily="34" charset="-122"/>
              <a:cs typeface="+mn-cs"/>
            </a:endParaRPr>
          </a:p>
        </p:txBody>
      </p:sp>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4" decel="5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8" decel="5000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theme" Target="../theme/theme1.xml"/><Relationship Id="rId28" Type="http://schemas.openxmlformats.org/officeDocument/2006/relationships/image" Target="../media/image1.jpe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2" descr="C:\Documents and Settings\yangweizhou\桌面\2.jpg"/>
          <p:cNvPicPr>
            <a:picLocks noChangeAspect="1" noChangeArrowheads="1"/>
          </p:cNvPicPr>
          <p:nvPr userDrawn="1"/>
        </p:nvPicPr>
        <p:blipFill>
          <a:blip r:embed="rId28" cstate="print"/>
          <a:srcRect t="4418" b="16049"/>
          <a:stretch>
            <a:fillRect/>
          </a:stretch>
        </p:blipFill>
        <p:spPr bwMode="auto">
          <a:xfrm>
            <a:off x="0" y="0"/>
            <a:ext cx="9144000" cy="5143500"/>
          </a:xfrm>
          <a:prstGeom prst="rect">
            <a:avLst/>
          </a:prstGeom>
          <a:noFill/>
        </p:spPr>
      </p:pic>
      <p:sp>
        <p:nvSpPr>
          <p:cNvPr id="11" name="同侧圆角矩形 10"/>
          <p:cNvSpPr/>
          <p:nvPr userDrawn="1"/>
        </p:nvSpPr>
        <p:spPr>
          <a:xfrm rot="16200000">
            <a:off x="8759641" y="4616283"/>
            <a:ext cx="268652" cy="500066"/>
          </a:xfrm>
          <a:prstGeom prst="round2Same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5"/>
          <p:cNvSpPr txBox="1"/>
          <p:nvPr userDrawn="1"/>
        </p:nvSpPr>
        <p:spPr>
          <a:xfrm>
            <a:off x="8637016" y="4731989"/>
            <a:ext cx="506984" cy="261610"/>
          </a:xfrm>
          <a:prstGeom prst="rect">
            <a:avLst/>
          </a:prstGeom>
          <a:noFill/>
        </p:spPr>
        <p:txBody>
          <a:bodyPr wrap="square" rtlCol="0">
            <a:spAutoFit/>
          </a:bodyPr>
          <a:lstStyle/>
          <a:p>
            <a:pPr algn="ctr"/>
            <a:fld id="{2EEF1883-7A0E-4F66-9932-E581691AD397}" type="slidenum">
              <a:rPr lang="zh-CN" altLang="en-US" sz="11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100" dirty="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1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79" r:id="rId2"/>
    <p:sldLayoutId id="2147483676" r:id="rId3"/>
    <p:sldLayoutId id="2147483660" r:id="rId4"/>
    <p:sldLayoutId id="2147483666" r:id="rId5"/>
    <p:sldLayoutId id="2147483678"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50" r:id="rId15"/>
    <p:sldLayoutId id="2147483651" r:id="rId16"/>
    <p:sldLayoutId id="2147483677" r:id="rId17"/>
    <p:sldLayoutId id="2147483681" r:id="rId18"/>
    <p:sldLayoutId id="2147483682" r:id="rId19"/>
    <p:sldLayoutId id="2147483683" r:id="rId20"/>
    <p:sldLayoutId id="2147483687" r:id="rId21"/>
    <p:sldLayoutId id="2147483690" r:id="rId22"/>
    <p:sldLayoutId id="2147483702" r:id="rId23"/>
    <p:sldLayoutId id="2147483703" r:id="rId24"/>
    <p:sldLayoutId id="2147483705" r:id="rId25"/>
    <p:sldLayoutId id="2147483707" r:id="rId26"/>
  </p:sldLayoutIdLst>
  <p:transition>
    <p:push dir="u"/>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9.png"/><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tiff"/><Relationship Id="rId1" Type="http://schemas.openxmlformats.org/officeDocument/2006/relationships/slideLayout" Target="../slideLayouts/slideLayout21.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5.xml"/><Relationship Id="rId2"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6.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 Type="http://schemas.openxmlformats.org/officeDocument/2006/relationships/slideLayout" Target="../slideLayouts/slideLayout25.xml"/><Relationship Id="rId2"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jpeg"/><Relationship Id="rId5" Type="http://schemas.openxmlformats.org/officeDocument/2006/relationships/image" Target="../media/image33.jpe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 Type="http://schemas.openxmlformats.org/officeDocument/2006/relationships/slideLayout" Target="../slideLayouts/slideLayout23.xml"/><Relationship Id="rId2"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5" Type="http://schemas.openxmlformats.org/officeDocument/2006/relationships/image" Target="../media/image41.png"/><Relationship Id="rId1" Type="http://schemas.openxmlformats.org/officeDocument/2006/relationships/slideLayout" Target="../slideLayouts/slideLayout23.xml"/><Relationship Id="rId2"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hyperlink" Target="http://blog.nsfocus.net/wp-content/uploads/2016/03/Phantom-Cyber.jpg" TargetMode="External"/><Relationship Id="rId3"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1945132" y="2283718"/>
            <a:ext cx="6083251" cy="769441"/>
          </a:xfrm>
          <a:prstGeom prst="rect">
            <a:avLst/>
          </a:prstGeom>
        </p:spPr>
        <p:txBody>
          <a:bodyPr wrap="square">
            <a:spAutoFit/>
          </a:bodyPr>
          <a:lstStyle/>
          <a:p>
            <a:pPr algn="ctr"/>
            <a:r>
              <a:rPr lang="zh-CN" altLang="en-US" sz="4400" b="1" dirty="0" smtClean="0">
                <a:solidFill>
                  <a:srgbClr val="00B050"/>
                </a:solidFill>
                <a:latin typeface="微软雅黑 Light" panose="020B0502040204020203" pitchFamily="34" charset="-122"/>
                <a:ea typeface="微软雅黑 Light" panose="020B0502040204020203" pitchFamily="34" charset="-122"/>
              </a:rPr>
              <a:t>软件</a:t>
            </a:r>
            <a:r>
              <a:rPr lang="zh-CN" altLang="en-US" sz="4400" b="1" dirty="0" smtClean="0">
                <a:solidFill>
                  <a:srgbClr val="00B050"/>
                </a:solidFill>
                <a:latin typeface="微软雅黑 Light" panose="020B0502040204020203" pitchFamily="34" charset="-122"/>
                <a:ea typeface="微软雅黑 Light" panose="020B0502040204020203" pitchFamily="34" charset="-122"/>
              </a:rPr>
              <a:t>定义安全（</a:t>
            </a:r>
            <a:r>
              <a:rPr lang="en-US" altLang="zh-CN" sz="4400" b="1" dirty="0" smtClean="0">
                <a:solidFill>
                  <a:srgbClr val="00B050"/>
                </a:solidFill>
                <a:latin typeface="微软雅黑 Light" panose="020B0502040204020203" pitchFamily="34" charset="-122"/>
                <a:ea typeface="微软雅黑 Light" panose="020B0502040204020203" pitchFamily="34" charset="-122"/>
              </a:rPr>
              <a:t>2016</a:t>
            </a:r>
            <a:r>
              <a:rPr lang="zh-CN" altLang="en-US" sz="4400" b="1" dirty="0" smtClean="0">
                <a:solidFill>
                  <a:srgbClr val="00B050"/>
                </a:solidFill>
                <a:latin typeface="微软雅黑 Light" panose="020B0502040204020203" pitchFamily="34" charset="-122"/>
                <a:ea typeface="微软雅黑 Light" panose="020B0502040204020203" pitchFamily="34" charset="-122"/>
              </a:rPr>
              <a:t>）</a:t>
            </a:r>
            <a:endParaRPr lang="zh-CN" altLang="en-US" sz="4400" b="1" dirty="0">
              <a:solidFill>
                <a:srgbClr val="00B050"/>
              </a:solidFill>
              <a:latin typeface="微软雅黑 Light" panose="020B0502040204020203" pitchFamily="34" charset="-122"/>
              <a:ea typeface="微软雅黑 Light" panose="020B0502040204020203" pitchFamily="34" charset="-122"/>
            </a:endParaRPr>
          </a:p>
        </p:txBody>
      </p:sp>
      <p:sp>
        <p:nvSpPr>
          <p:cNvPr id="29" name="矩形 28"/>
          <p:cNvSpPr/>
          <p:nvPr/>
        </p:nvSpPr>
        <p:spPr>
          <a:xfrm>
            <a:off x="1945134" y="3053159"/>
            <a:ext cx="5253733" cy="461665"/>
          </a:xfrm>
          <a:prstGeom prst="rect">
            <a:avLst/>
          </a:prstGeom>
        </p:spPr>
        <p:txBody>
          <a:bodyPr wrap="square">
            <a:spAutoFit/>
          </a:bodyPr>
          <a:lstStyle/>
          <a:p>
            <a:pPr algn="ctr"/>
            <a:r>
              <a:rPr lang="en-US" altLang="zh-CN" sz="2400" dirty="0" smtClean="0">
                <a:solidFill>
                  <a:schemeClr val="tx1">
                    <a:lumMod val="95000"/>
                    <a:lumOff val="5000"/>
                  </a:schemeClr>
                </a:solidFill>
                <a:latin typeface="微软雅黑 Light" panose="020B0502040204020203" pitchFamily="34" charset="-122"/>
                <a:ea typeface="微软雅黑 Light" panose="020B0502040204020203" pitchFamily="34" charset="-122"/>
              </a:rPr>
              <a:t>Software </a:t>
            </a:r>
            <a:r>
              <a:rPr lang="en-US" altLang="zh-CN" sz="2400" dirty="0" smtClean="0">
                <a:solidFill>
                  <a:schemeClr val="tx1">
                    <a:lumMod val="95000"/>
                    <a:lumOff val="5000"/>
                  </a:schemeClr>
                </a:solidFill>
                <a:latin typeface="微软雅黑 Light" panose="020B0502040204020203" pitchFamily="34" charset="-122"/>
                <a:ea typeface="微软雅黑 Light" panose="020B0502040204020203" pitchFamily="34" charset="-122"/>
              </a:rPr>
              <a:t>Defined</a:t>
            </a:r>
            <a:r>
              <a:rPr lang="en-US" altLang="zh-CN" sz="2400" dirty="0">
                <a:solidFill>
                  <a:schemeClr val="tx1">
                    <a:lumMod val="95000"/>
                    <a:lumOff val="5000"/>
                  </a:schemeClr>
                </a:solidFill>
                <a:latin typeface="微软雅黑 Light" panose="020B0502040204020203" pitchFamily="34" charset="-122"/>
                <a:ea typeface="微软雅黑 Light" panose="020B0502040204020203" pitchFamily="34" charset="-122"/>
              </a:rPr>
              <a:t>-</a:t>
            </a:r>
            <a:r>
              <a:rPr lang="en-US" altLang="zh-CN" sz="2400" dirty="0" smtClean="0">
                <a:solidFill>
                  <a:schemeClr val="tx1">
                    <a:lumMod val="95000"/>
                    <a:lumOff val="5000"/>
                  </a:schemeClr>
                </a:solidFill>
                <a:latin typeface="微软雅黑 Light" panose="020B0502040204020203" pitchFamily="34" charset="-122"/>
                <a:ea typeface="微软雅黑 Light" panose="020B0502040204020203" pitchFamily="34" charset="-122"/>
              </a:rPr>
              <a:t>Security 2016</a:t>
            </a:r>
            <a:endParaRPr lang="zh-CN" altLang="en-US" sz="24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299317"/>
            <a:ext cx="1425594" cy="864096"/>
          </a:xfrm>
          <a:prstGeom prst="rect">
            <a:avLst/>
          </a:prstGeom>
        </p:spPr>
      </p:pic>
      <p:sp>
        <p:nvSpPr>
          <p:cNvPr id="5" name="矩形 4"/>
          <p:cNvSpPr/>
          <p:nvPr/>
        </p:nvSpPr>
        <p:spPr>
          <a:xfrm>
            <a:off x="2699792" y="3827380"/>
            <a:ext cx="5253733" cy="338554"/>
          </a:xfrm>
          <a:prstGeom prst="rect">
            <a:avLst/>
          </a:prstGeom>
        </p:spPr>
        <p:txBody>
          <a:bodyPr wrap="square">
            <a:spAutoFit/>
          </a:bodyPr>
          <a:lstStyle/>
          <a:p>
            <a:pPr algn="r"/>
            <a:r>
              <a:rPr lang="zh-CN" altLang="en-US" sz="1600" dirty="0" smtClean="0">
                <a:solidFill>
                  <a:schemeClr val="tx1">
                    <a:lumMod val="95000"/>
                    <a:lumOff val="5000"/>
                  </a:schemeClr>
                </a:solidFill>
                <a:latin typeface="微软雅黑 Light" panose="020B0502040204020203" pitchFamily="34" charset="-122"/>
                <a:ea typeface="微软雅黑 Light" panose="020B0502040204020203" pitchFamily="34" charset="-122"/>
              </a:rPr>
              <a:t>绿盟科技</a:t>
            </a:r>
            <a:endParaRPr lang="zh-CN" altLang="en-US" sz="1600" dirty="0">
              <a:solidFill>
                <a:schemeClr val="tx1">
                  <a:lumMod val="95000"/>
                  <a:lumOff val="5000"/>
                </a:schemeClr>
              </a:solidFill>
              <a:latin typeface="微软雅黑 Light" panose="020B0502040204020203" pitchFamily="34" charset="-122"/>
              <a:ea typeface="微软雅黑 Light" panose="020B0502040204020203" pitchFamily="34" charset="-122"/>
            </a:endParaRPr>
          </a:p>
        </p:txBody>
      </p:sp>
    </p:spTree>
  </p:cSld>
  <p:clrMapOvr>
    <a:masterClrMapping/>
  </p:clrMapOvr>
  <p:transition>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2"/>
          <p:cNvSpPr txBox="1"/>
          <p:nvPr/>
        </p:nvSpPr>
        <p:spPr>
          <a:xfrm>
            <a:off x="2757764" y="1394361"/>
            <a:ext cx="6494756" cy="584775"/>
          </a:xfrm>
          <a:prstGeom prst="rect">
            <a:avLst/>
          </a:prstGeom>
          <a:noFill/>
        </p:spPr>
        <p:txBody>
          <a:bodyPr wrap="square" rtlCol="0">
            <a:spAutoFit/>
          </a:bodyPr>
          <a:lstStyle/>
          <a:p>
            <a:r>
              <a:rPr lang="zh-CN" altLang="zh-CN" sz="3200" dirty="0"/>
              <a:t>安全编排：一切防护皆软件定义</a:t>
            </a:r>
            <a:endParaRPr lang="zh-CN" altLang="en-US" sz="3200" b="1"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nvGrpSpPr>
          <p:cNvPr id="18" name="组合 17"/>
          <p:cNvGrpSpPr/>
          <p:nvPr/>
        </p:nvGrpSpPr>
        <p:grpSpPr>
          <a:xfrm>
            <a:off x="2798089" y="1932970"/>
            <a:ext cx="5086279" cy="216024"/>
            <a:chOff x="2798089" y="1932970"/>
            <a:chExt cx="5086279" cy="216024"/>
          </a:xfrm>
        </p:grpSpPr>
        <p:cxnSp>
          <p:nvCxnSpPr>
            <p:cNvPr id="19" name="直接连接符 18"/>
            <p:cNvCxnSpPr/>
            <p:nvPr userDrawn="1"/>
          </p:nvCxnSpPr>
          <p:spPr>
            <a:xfrm>
              <a:off x="2798089" y="2004978"/>
              <a:ext cx="5040560" cy="0"/>
            </a:xfrm>
            <a:prstGeom prst="line">
              <a:avLst/>
            </a:prstGeom>
            <a:ln>
              <a:solidFill>
                <a:schemeClr val="bg1">
                  <a:lumMod val="65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20" name="矩形 19"/>
            <p:cNvSpPr/>
            <p:nvPr userDrawn="1"/>
          </p:nvSpPr>
          <p:spPr>
            <a:xfrm>
              <a:off x="7838649" y="1932970"/>
              <a:ext cx="45719" cy="2160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6"/>
          <p:cNvSpPr txBox="1"/>
          <p:nvPr/>
        </p:nvSpPr>
        <p:spPr>
          <a:xfrm>
            <a:off x="2843808" y="2004978"/>
            <a:ext cx="4968552" cy="830997"/>
          </a:xfrm>
          <a:prstGeom prst="rect">
            <a:avLst/>
          </a:prstGeom>
          <a:noFill/>
        </p:spPr>
        <p:txBody>
          <a:bodyPr wrap="square" rtlCol="0">
            <a:spAutoFit/>
          </a:bodyPr>
          <a:lstStyle/>
          <a:p>
            <a:pPr marL="342900" indent="-342900">
              <a:lnSpc>
                <a:spcPct val="150000"/>
              </a:lnSpc>
              <a:buClrTx/>
              <a:buFont typeface="Wingdings" pitchFamily="2" charset="2"/>
              <a:buChar char="l"/>
            </a:pP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应用编排</a:t>
            </a:r>
            <a:endPar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342900" indent="-342900">
              <a:lnSpc>
                <a:spcPct val="150000"/>
              </a:lnSpc>
              <a:buClrTx/>
              <a:buFont typeface="Wingdings" pitchFamily="2" charset="2"/>
              <a:buChar char="l"/>
            </a:pP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在线商店</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2" name="任意多边形 21"/>
          <p:cNvSpPr/>
          <p:nvPr/>
        </p:nvSpPr>
        <p:spPr>
          <a:xfrm>
            <a:off x="1115616" y="1131590"/>
            <a:ext cx="1512168" cy="1512168"/>
          </a:xfrm>
          <a:custGeom>
            <a:avLst/>
            <a:gdLst>
              <a:gd name="connsiteX0" fmla="*/ 0 w 1512168"/>
              <a:gd name="connsiteY0" fmla="*/ 756084 h 1512168"/>
              <a:gd name="connsiteX1" fmla="*/ 221453 w 1512168"/>
              <a:gd name="connsiteY1" fmla="*/ 221452 h 1512168"/>
              <a:gd name="connsiteX2" fmla="*/ 756086 w 1512168"/>
              <a:gd name="connsiteY2" fmla="*/ 1 h 1512168"/>
              <a:gd name="connsiteX3" fmla="*/ 1290718 w 1512168"/>
              <a:gd name="connsiteY3" fmla="*/ 221454 h 1512168"/>
              <a:gd name="connsiteX4" fmla="*/ 1512169 w 1512168"/>
              <a:gd name="connsiteY4" fmla="*/ 756087 h 1512168"/>
              <a:gd name="connsiteX5" fmla="*/ 1290717 w 1512168"/>
              <a:gd name="connsiteY5" fmla="*/ 1290719 h 1512168"/>
              <a:gd name="connsiteX6" fmla="*/ 756085 w 1512168"/>
              <a:gd name="connsiteY6" fmla="*/ 1512171 h 1512168"/>
              <a:gd name="connsiteX7" fmla="*/ 221453 w 1512168"/>
              <a:gd name="connsiteY7" fmla="*/ 1290719 h 1512168"/>
              <a:gd name="connsiteX8" fmla="*/ 2 w 1512168"/>
              <a:gd name="connsiteY8" fmla="*/ 756086 h 1512168"/>
              <a:gd name="connsiteX9" fmla="*/ 0 w 1512168"/>
              <a:gd name="connsiteY9" fmla="*/ 756084 h 151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168" h="1512168">
                <a:moveTo>
                  <a:pt x="0" y="756084"/>
                </a:moveTo>
                <a:cubicBezTo>
                  <a:pt x="0" y="555558"/>
                  <a:pt x="79659" y="363245"/>
                  <a:pt x="221453" y="221452"/>
                </a:cubicBezTo>
                <a:cubicBezTo>
                  <a:pt x="363247" y="79659"/>
                  <a:pt x="555560" y="1"/>
                  <a:pt x="756086" y="1"/>
                </a:cubicBezTo>
                <a:cubicBezTo>
                  <a:pt x="956612" y="1"/>
                  <a:pt x="1148925" y="79660"/>
                  <a:pt x="1290718" y="221454"/>
                </a:cubicBezTo>
                <a:cubicBezTo>
                  <a:pt x="1432511" y="363248"/>
                  <a:pt x="1512169" y="555561"/>
                  <a:pt x="1512169" y="756087"/>
                </a:cubicBezTo>
                <a:cubicBezTo>
                  <a:pt x="1512169" y="956613"/>
                  <a:pt x="1432510" y="1148926"/>
                  <a:pt x="1290717" y="1290719"/>
                </a:cubicBezTo>
                <a:cubicBezTo>
                  <a:pt x="1148924" y="1432512"/>
                  <a:pt x="956611" y="1512171"/>
                  <a:pt x="756085" y="1512171"/>
                </a:cubicBezTo>
                <a:cubicBezTo>
                  <a:pt x="555559" y="1512171"/>
                  <a:pt x="363246" y="1432512"/>
                  <a:pt x="221453" y="1290719"/>
                </a:cubicBezTo>
                <a:cubicBezTo>
                  <a:pt x="79660" y="1148926"/>
                  <a:pt x="1" y="956612"/>
                  <a:pt x="2" y="756086"/>
                </a:cubicBezTo>
                <a:lnTo>
                  <a:pt x="0" y="756084"/>
                </a:lnTo>
                <a:close/>
              </a:path>
            </a:pathLst>
          </a:custGeom>
          <a:solidFill>
            <a:schemeClr val="bg1"/>
          </a:solidFill>
          <a:ln w="57150">
            <a:solidFill>
              <a:srgbClr val="00B050"/>
            </a:solidFill>
          </a:ln>
          <a:effectLst>
            <a:innerShdw blurRad="1905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0" dirty="0" smtClean="0">
                <a:solidFill>
                  <a:schemeClr val="tx1">
                    <a:lumMod val="85000"/>
                    <a:lumOff val="15000"/>
                  </a:schemeClr>
                </a:solidFill>
                <a:latin typeface="+mj-lt"/>
              </a:rPr>
              <a:t>02</a:t>
            </a:r>
          </a:p>
        </p:txBody>
      </p:sp>
    </p:spTree>
    <p:extLst>
      <p:ext uri="{BB962C8B-B14F-4D97-AF65-F5344CB8AC3E}">
        <p14:creationId xmlns:p14="http://schemas.microsoft.com/office/powerpoint/2010/main" val="81910337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4" decel="5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8" decel="5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87624" y="26318"/>
            <a:ext cx="7166094" cy="462097"/>
          </a:xfrm>
        </p:spPr>
        <p:txBody>
          <a:bodyPr/>
          <a:lstStyle/>
          <a:p>
            <a:r>
              <a:rPr lang="zh-CN" altLang="en-US" sz="3200" dirty="0" smtClean="0"/>
              <a:t>应用编排：软件定义安全的灵魂</a:t>
            </a:r>
            <a:endParaRPr lang="zh-CN" altLang="en-US" sz="3200" dirty="0"/>
          </a:p>
        </p:txBody>
      </p:sp>
      <p:sp>
        <p:nvSpPr>
          <p:cNvPr id="7" name="矩形 6"/>
          <p:cNvSpPr/>
          <p:nvPr/>
        </p:nvSpPr>
        <p:spPr>
          <a:xfrm>
            <a:off x="350789" y="682570"/>
            <a:ext cx="7704856" cy="3744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ClrTx/>
              <a:buFont typeface="Wingdings" pitchFamily="2" charset="2"/>
              <a:buChar char="l"/>
            </a:pPr>
            <a:r>
              <a:rPr lang="zh-CN" altLang="zh-CN" sz="2000" dirty="0">
                <a:solidFill>
                  <a:schemeClr val="tx1">
                    <a:lumMod val="75000"/>
                    <a:lumOff val="25000"/>
                  </a:schemeClr>
                </a:solidFill>
              </a:rPr>
              <a:t>软件化、自动化</a:t>
            </a:r>
            <a:r>
              <a:rPr lang="zh-CN" altLang="zh-CN" sz="2000" dirty="0" smtClean="0">
                <a:solidFill>
                  <a:schemeClr val="tx1">
                    <a:lumMod val="75000"/>
                    <a:lumOff val="25000"/>
                  </a:schemeClr>
                </a:solidFill>
              </a:rPr>
              <a:t>和敏捷性都</a:t>
            </a:r>
            <a:r>
              <a:rPr lang="zh-CN" altLang="zh-CN" sz="2000" dirty="0">
                <a:solidFill>
                  <a:schemeClr val="tx1">
                    <a:lumMod val="75000"/>
                    <a:lumOff val="25000"/>
                  </a:schemeClr>
                </a:solidFill>
              </a:rPr>
              <a:t>是通过面向不同场景的安全应用所体现</a:t>
            </a:r>
            <a:r>
              <a:rPr lang="zh-CN" altLang="zh-CN" sz="2000" dirty="0" smtClean="0">
                <a:solidFill>
                  <a:schemeClr val="tx1">
                    <a:lumMod val="75000"/>
                    <a:lumOff val="25000"/>
                  </a:schemeClr>
                </a:solidFill>
              </a:rPr>
              <a:t>的</a:t>
            </a:r>
            <a:endParaRPr lang="en-US" altLang="zh-CN" sz="2000" dirty="0" smtClean="0">
              <a:solidFill>
                <a:schemeClr val="tx1">
                  <a:lumMod val="75000"/>
                  <a:lumOff val="25000"/>
                </a:schemeClr>
              </a:solidFill>
            </a:endParaRPr>
          </a:p>
          <a:p>
            <a:pPr marL="342900" indent="-342900">
              <a:lnSpc>
                <a:spcPct val="150000"/>
              </a:lnSpc>
              <a:buClrTx/>
              <a:buFont typeface="Wingdings" pitchFamily="2" charset="2"/>
              <a:buChar char="l"/>
            </a:pPr>
            <a:r>
              <a:rPr lang="zh-CN" altLang="en-US" sz="2000" dirty="0" smtClean="0">
                <a:solidFill>
                  <a:schemeClr val="tx1">
                    <a:lumMod val="75000"/>
                    <a:lumOff val="25000"/>
                  </a:schemeClr>
                </a:solidFill>
              </a:rPr>
              <a:t>多应用协同进行编排可实现复杂的安全功能</a:t>
            </a:r>
            <a:endParaRPr lang="en-US" altLang="zh-CN" sz="2000" dirty="0">
              <a:solidFill>
                <a:schemeClr val="tx1">
                  <a:lumMod val="75000"/>
                  <a:lumOff val="25000"/>
                </a:schemeClr>
              </a:solidFill>
            </a:endParaRPr>
          </a:p>
          <a:p>
            <a:pPr marL="342900" indent="-342900">
              <a:lnSpc>
                <a:spcPct val="150000"/>
              </a:lnSpc>
              <a:buClrTx/>
              <a:buFont typeface="Wingdings" pitchFamily="2" charset="2"/>
              <a:buChar char="l"/>
            </a:pPr>
            <a:r>
              <a:rPr lang="zh-CN" altLang="en-US" sz="2000" dirty="0">
                <a:solidFill>
                  <a:schemeClr val="tx1">
                    <a:lumMod val="75000"/>
                    <a:lumOff val="25000"/>
                  </a:schemeClr>
                </a:solidFill>
              </a:rPr>
              <a:t>例如，</a:t>
            </a:r>
            <a:r>
              <a:rPr lang="zh-CN" altLang="zh-CN" sz="2000" dirty="0">
                <a:solidFill>
                  <a:schemeClr val="tx1">
                    <a:lumMod val="75000"/>
                    <a:lumOff val="25000"/>
                  </a:schemeClr>
                </a:solidFill>
              </a:rPr>
              <a:t>用户行为画像</a:t>
            </a:r>
            <a:r>
              <a:rPr lang="zh-CN" altLang="en-US" sz="2000" dirty="0">
                <a:solidFill>
                  <a:schemeClr val="tx1">
                    <a:lumMod val="75000"/>
                    <a:lumOff val="25000"/>
                  </a:schemeClr>
                </a:solidFill>
              </a:rPr>
              <a:t>应用由</a:t>
            </a:r>
            <a:r>
              <a:rPr lang="zh-CN" altLang="en-US" sz="2000" dirty="0" smtClean="0">
                <a:solidFill>
                  <a:schemeClr val="tx1">
                    <a:lumMod val="75000"/>
                    <a:lumOff val="25000"/>
                  </a:schemeClr>
                </a:solidFill>
              </a:rPr>
              <a:t>以下应用组合而成</a:t>
            </a:r>
            <a:endParaRPr lang="en-US" altLang="zh-CN" sz="2000" dirty="0" smtClean="0">
              <a:solidFill>
                <a:schemeClr val="tx1">
                  <a:lumMod val="75000"/>
                  <a:lumOff val="25000"/>
                </a:schemeClr>
              </a:solidFill>
            </a:endParaRPr>
          </a:p>
          <a:p>
            <a:pPr marL="800100" lvl="1" indent="-342900">
              <a:lnSpc>
                <a:spcPct val="150000"/>
              </a:lnSpc>
              <a:buFont typeface="Wingdings" pitchFamily="2" charset="2"/>
              <a:buChar char="l"/>
            </a:pPr>
            <a:r>
              <a:rPr lang="zh-CN" altLang="zh-CN" sz="1400" dirty="0" smtClean="0">
                <a:solidFill>
                  <a:schemeClr val="tx1">
                    <a:lumMod val="75000"/>
                    <a:lumOff val="25000"/>
                  </a:schemeClr>
                </a:solidFill>
              </a:rPr>
              <a:t>网络</a:t>
            </a:r>
            <a:r>
              <a:rPr lang="zh-CN" altLang="zh-CN" sz="1400" dirty="0">
                <a:solidFill>
                  <a:schemeClr val="tx1">
                    <a:lumMod val="75000"/>
                    <a:lumOff val="25000"/>
                  </a:schemeClr>
                </a:solidFill>
              </a:rPr>
              <a:t>流量分析</a:t>
            </a:r>
            <a:r>
              <a:rPr lang="zh-CN" altLang="zh-CN" sz="1400" dirty="0" smtClean="0">
                <a:solidFill>
                  <a:schemeClr val="tx1">
                    <a:lumMod val="75000"/>
                    <a:lumOff val="25000"/>
                  </a:schemeClr>
                </a:solidFill>
              </a:rPr>
              <a:t>应用</a:t>
            </a:r>
            <a:r>
              <a:rPr lang="zh-CN" altLang="en-US" sz="1400" dirty="0" smtClean="0">
                <a:solidFill>
                  <a:schemeClr val="tx1">
                    <a:lumMod val="75000"/>
                    <a:lumOff val="25000"/>
                  </a:schemeClr>
                </a:solidFill>
              </a:rPr>
              <a:t>，</a:t>
            </a:r>
            <a:r>
              <a:rPr lang="zh-CN" altLang="zh-CN" sz="1400" dirty="0" smtClean="0">
                <a:solidFill>
                  <a:schemeClr val="tx1">
                    <a:lumMod val="75000"/>
                    <a:lumOff val="25000"/>
                  </a:schemeClr>
                </a:solidFill>
              </a:rPr>
              <a:t>对</a:t>
            </a:r>
            <a:r>
              <a:rPr lang="zh-CN" altLang="zh-CN" sz="1400" dirty="0">
                <a:solidFill>
                  <a:schemeClr val="tx1">
                    <a:lumMod val="75000"/>
                    <a:lumOff val="25000"/>
                  </a:schemeClr>
                </a:solidFill>
              </a:rPr>
              <a:t>收集到的流量进行格式化、建模，建立正常访问基线</a:t>
            </a:r>
            <a:r>
              <a:rPr lang="zh-CN" altLang="zh-CN" sz="1400" dirty="0" smtClean="0">
                <a:solidFill>
                  <a:schemeClr val="tx1">
                    <a:lumMod val="75000"/>
                    <a:lumOff val="25000"/>
                  </a:schemeClr>
                </a:solidFill>
              </a:rPr>
              <a:t>；</a:t>
            </a:r>
            <a:endParaRPr lang="en-US" altLang="zh-CN" sz="1400" dirty="0" smtClean="0">
              <a:solidFill>
                <a:schemeClr val="tx1">
                  <a:lumMod val="75000"/>
                  <a:lumOff val="25000"/>
                </a:schemeClr>
              </a:solidFill>
            </a:endParaRPr>
          </a:p>
          <a:p>
            <a:pPr marL="800100" lvl="1" indent="-342900">
              <a:lnSpc>
                <a:spcPct val="150000"/>
              </a:lnSpc>
              <a:buFont typeface="Wingdings" pitchFamily="2" charset="2"/>
              <a:buChar char="l"/>
            </a:pPr>
            <a:r>
              <a:rPr lang="zh-CN" altLang="zh-CN" sz="1400" dirty="0" smtClean="0">
                <a:solidFill>
                  <a:schemeClr val="tx1">
                    <a:lumMod val="75000"/>
                    <a:lumOff val="25000"/>
                  </a:schemeClr>
                </a:solidFill>
              </a:rPr>
              <a:t>资产</a:t>
            </a:r>
            <a:r>
              <a:rPr lang="zh-CN" altLang="zh-CN" sz="1400" dirty="0">
                <a:solidFill>
                  <a:schemeClr val="tx1">
                    <a:lumMod val="75000"/>
                    <a:lumOff val="25000"/>
                  </a:schemeClr>
                </a:solidFill>
              </a:rPr>
              <a:t>分析应用评估出企业的重要资产，结合企业已有的</a:t>
            </a:r>
            <a:r>
              <a:rPr lang="en-US" altLang="zh-CN" sz="1400" dirty="0">
                <a:solidFill>
                  <a:schemeClr val="tx1">
                    <a:lumMod val="75000"/>
                    <a:lumOff val="25000"/>
                  </a:schemeClr>
                </a:solidFill>
              </a:rPr>
              <a:t>ERP</a:t>
            </a:r>
            <a:r>
              <a:rPr lang="zh-CN" altLang="zh-CN" sz="1400" dirty="0">
                <a:solidFill>
                  <a:schemeClr val="tx1">
                    <a:lumMod val="75000"/>
                    <a:lumOff val="25000"/>
                  </a:schemeClr>
                </a:solidFill>
              </a:rPr>
              <a:t>和</a:t>
            </a:r>
            <a:r>
              <a:rPr lang="en-US" altLang="zh-CN" sz="1400" dirty="0">
                <a:solidFill>
                  <a:schemeClr val="tx1">
                    <a:lumMod val="75000"/>
                    <a:lumOff val="25000"/>
                  </a:schemeClr>
                </a:solidFill>
              </a:rPr>
              <a:t>CRM</a:t>
            </a:r>
            <a:r>
              <a:rPr lang="zh-CN" altLang="zh-CN" sz="1400" dirty="0">
                <a:solidFill>
                  <a:schemeClr val="tx1">
                    <a:lumMod val="75000"/>
                    <a:lumOff val="25000"/>
                  </a:schemeClr>
                </a:solidFill>
              </a:rPr>
              <a:t>系统的</a:t>
            </a:r>
            <a:r>
              <a:rPr lang="en-US" altLang="zh-CN" sz="1400" dirty="0">
                <a:solidFill>
                  <a:schemeClr val="tx1">
                    <a:lumMod val="75000"/>
                    <a:lumOff val="25000"/>
                  </a:schemeClr>
                </a:solidFill>
              </a:rPr>
              <a:t>API</a:t>
            </a:r>
            <a:r>
              <a:rPr lang="zh-CN" altLang="zh-CN" sz="1400" dirty="0">
                <a:solidFill>
                  <a:schemeClr val="tx1">
                    <a:lumMod val="75000"/>
                    <a:lumOff val="25000"/>
                  </a:schemeClr>
                </a:solidFill>
              </a:rPr>
              <a:t>获得员工身份信息</a:t>
            </a:r>
            <a:r>
              <a:rPr lang="zh-CN" altLang="zh-CN" sz="1400" dirty="0" smtClean="0">
                <a:solidFill>
                  <a:schemeClr val="tx1">
                    <a:lumMod val="75000"/>
                    <a:lumOff val="25000"/>
                  </a:schemeClr>
                </a:solidFill>
              </a:rPr>
              <a:t>；</a:t>
            </a:r>
            <a:endParaRPr lang="en-US" altLang="zh-CN" sz="1400" dirty="0" smtClean="0">
              <a:solidFill>
                <a:schemeClr val="tx1">
                  <a:lumMod val="75000"/>
                  <a:lumOff val="25000"/>
                </a:schemeClr>
              </a:solidFill>
            </a:endParaRPr>
          </a:p>
          <a:p>
            <a:pPr marL="800100" lvl="1" indent="-342900">
              <a:lnSpc>
                <a:spcPct val="150000"/>
              </a:lnSpc>
              <a:buFont typeface="Wingdings" pitchFamily="2" charset="2"/>
              <a:buChar char="l"/>
            </a:pPr>
            <a:r>
              <a:rPr lang="zh-CN" altLang="zh-CN" sz="1400" dirty="0" smtClean="0">
                <a:solidFill>
                  <a:schemeClr val="tx1">
                    <a:lumMod val="75000"/>
                    <a:lumOff val="25000"/>
                  </a:schemeClr>
                </a:solidFill>
              </a:rPr>
              <a:t>安全</a:t>
            </a:r>
            <a:r>
              <a:rPr lang="zh-CN" altLang="zh-CN" sz="1400" dirty="0">
                <a:solidFill>
                  <a:schemeClr val="tx1">
                    <a:lumMod val="75000"/>
                    <a:lumOff val="25000"/>
                  </a:schemeClr>
                </a:solidFill>
              </a:rPr>
              <a:t>审计应用获得安全设备上传的实时日志</a:t>
            </a:r>
            <a:r>
              <a:rPr lang="zh-CN" altLang="zh-CN" sz="1400" dirty="0" smtClean="0">
                <a:solidFill>
                  <a:schemeClr val="tx1">
                    <a:lumMod val="75000"/>
                    <a:lumOff val="25000"/>
                  </a:schemeClr>
                </a:solidFill>
              </a:rPr>
              <a:t>；</a:t>
            </a:r>
            <a:endParaRPr lang="en-US" altLang="zh-CN" sz="1400" dirty="0" smtClean="0">
              <a:solidFill>
                <a:schemeClr val="tx1">
                  <a:lumMod val="75000"/>
                  <a:lumOff val="25000"/>
                </a:schemeClr>
              </a:solidFill>
            </a:endParaRPr>
          </a:p>
          <a:p>
            <a:pPr marL="800100" lvl="1" indent="-342900">
              <a:lnSpc>
                <a:spcPct val="150000"/>
              </a:lnSpc>
              <a:buFont typeface="Wingdings" pitchFamily="2" charset="2"/>
              <a:buChar char="l"/>
            </a:pPr>
            <a:r>
              <a:rPr lang="en-US" altLang="zh-CN" sz="1400" dirty="0" smtClean="0">
                <a:solidFill>
                  <a:schemeClr val="tx1">
                    <a:lumMod val="75000"/>
                    <a:lumOff val="25000"/>
                  </a:schemeClr>
                </a:solidFill>
              </a:rPr>
              <a:t>UEBA</a:t>
            </a:r>
            <a:r>
              <a:rPr lang="zh-CN" altLang="zh-CN" sz="1400" dirty="0">
                <a:solidFill>
                  <a:schemeClr val="tx1">
                    <a:lumMod val="75000"/>
                    <a:lumOff val="25000"/>
                  </a:schemeClr>
                </a:solidFill>
              </a:rPr>
              <a:t>（</a:t>
            </a:r>
            <a:r>
              <a:rPr lang="en-US" altLang="zh-CN" sz="1400" dirty="0">
                <a:solidFill>
                  <a:schemeClr val="tx1">
                    <a:lumMod val="75000"/>
                    <a:lumOff val="25000"/>
                  </a:schemeClr>
                </a:solidFill>
              </a:rPr>
              <a:t>User and Entity Behavior Analytics</a:t>
            </a:r>
            <a:r>
              <a:rPr lang="zh-CN" altLang="zh-CN" sz="1400" dirty="0">
                <a:solidFill>
                  <a:schemeClr val="tx1">
                    <a:lumMod val="75000"/>
                    <a:lumOff val="25000"/>
                  </a:schemeClr>
                </a:solidFill>
              </a:rPr>
              <a:t>）应用将上述多维度的信息和访问记录还原成可理解的用户和个体行为，从而找到如离职员工访问内网的数据库等异常事件。</a:t>
            </a: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31173256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56831" y="562557"/>
            <a:ext cx="6630339" cy="783027"/>
          </a:xfrm>
        </p:spPr>
        <p:txBody>
          <a:bodyPr>
            <a:noAutofit/>
          </a:bodyPr>
          <a:lstStyle/>
          <a:p>
            <a:r>
              <a:rPr lang="zh-CN" altLang="en-US" sz="2000" dirty="0" smtClean="0"/>
              <a:t>改变了安全应用的交付模式</a:t>
            </a:r>
            <a:endParaRPr lang="en-US" altLang="zh-CN" sz="2000" dirty="0" smtClean="0"/>
          </a:p>
          <a:p>
            <a:r>
              <a:rPr lang="zh-CN" altLang="en-US" sz="2000" dirty="0" smtClean="0"/>
              <a:t>加快了安全应急响应的速度</a:t>
            </a:r>
            <a:endParaRPr lang="zh-CN" altLang="en-US" sz="2000" dirty="0"/>
          </a:p>
        </p:txBody>
      </p:sp>
      <p:sp>
        <p:nvSpPr>
          <p:cNvPr id="3" name="标题 2"/>
          <p:cNvSpPr>
            <a:spLocks noGrp="1"/>
          </p:cNvSpPr>
          <p:nvPr>
            <p:ph type="title"/>
          </p:nvPr>
        </p:nvSpPr>
        <p:spPr>
          <a:xfrm>
            <a:off x="693653" y="-13687"/>
            <a:ext cx="7166094" cy="462097"/>
          </a:xfrm>
        </p:spPr>
        <p:txBody>
          <a:bodyPr/>
          <a:lstStyle/>
          <a:p>
            <a:r>
              <a:rPr lang="zh-CN" altLang="en-US" sz="3200" dirty="0" smtClean="0"/>
              <a:t>安全应用商店</a:t>
            </a:r>
            <a:endParaRPr lang="zh-CN" altLang="en-US" sz="3200" dirty="0"/>
          </a:p>
        </p:txBody>
      </p:sp>
      <p:sp>
        <p:nvSpPr>
          <p:cNvPr id="9" name="矩形 8"/>
          <p:cNvSpPr/>
          <p:nvPr/>
        </p:nvSpPr>
        <p:spPr>
          <a:xfrm>
            <a:off x="467544" y="2115816"/>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a:t>查找</a:t>
            </a:r>
            <a:r>
              <a:rPr kumimoji="1" lang="zh-CN" altLang="en-US" smtClean="0"/>
              <a:t>应用</a:t>
            </a:r>
            <a:endParaRPr kumimoji="1" lang="zh-CN" altLang="en-US"/>
          </a:p>
        </p:txBody>
      </p:sp>
      <p:sp>
        <p:nvSpPr>
          <p:cNvPr id="49" name="矩形 48"/>
          <p:cNvSpPr/>
          <p:nvPr/>
        </p:nvSpPr>
        <p:spPr>
          <a:xfrm>
            <a:off x="2267744" y="2115816"/>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购买应用</a:t>
            </a:r>
            <a:endParaRPr kumimoji="1" lang="zh-CN" altLang="en-US" dirty="0"/>
          </a:p>
        </p:txBody>
      </p:sp>
      <p:sp>
        <p:nvSpPr>
          <p:cNvPr id="51" name="矩形 50"/>
          <p:cNvSpPr/>
          <p:nvPr/>
        </p:nvSpPr>
        <p:spPr>
          <a:xfrm>
            <a:off x="4067944" y="2115816"/>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下载应用</a:t>
            </a:r>
            <a:endParaRPr kumimoji="1" lang="zh-CN" altLang="en-US" dirty="0"/>
          </a:p>
        </p:txBody>
      </p:sp>
      <p:sp>
        <p:nvSpPr>
          <p:cNvPr id="52" name="矩形 51"/>
          <p:cNvSpPr/>
          <p:nvPr/>
        </p:nvSpPr>
        <p:spPr>
          <a:xfrm>
            <a:off x="5868144" y="2115816"/>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部署应用</a:t>
            </a:r>
            <a:endParaRPr kumimoji="1" lang="zh-CN" altLang="en-US" dirty="0"/>
          </a:p>
        </p:txBody>
      </p:sp>
      <p:sp>
        <p:nvSpPr>
          <p:cNvPr id="68" name="矩形 67"/>
          <p:cNvSpPr/>
          <p:nvPr/>
        </p:nvSpPr>
        <p:spPr>
          <a:xfrm>
            <a:off x="7668344" y="2115816"/>
            <a:ext cx="115212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smtClean="0"/>
              <a:t>运行应用</a:t>
            </a:r>
            <a:endParaRPr kumimoji="1" lang="zh-CN" altLang="en-US" dirty="0"/>
          </a:p>
        </p:txBody>
      </p:sp>
      <p:cxnSp>
        <p:nvCxnSpPr>
          <p:cNvPr id="12" name="直线箭头连接符 11"/>
          <p:cNvCxnSpPr>
            <a:stCxn id="9" idx="3"/>
            <a:endCxn id="49" idx="1"/>
          </p:cNvCxnSpPr>
          <p:nvPr/>
        </p:nvCxnSpPr>
        <p:spPr>
          <a:xfrm>
            <a:off x="1619672" y="2367844"/>
            <a:ext cx="648072"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p:cNvCxnSpPr>
            <a:stCxn id="49" idx="3"/>
            <a:endCxn id="51" idx="1"/>
          </p:cNvCxnSpPr>
          <p:nvPr/>
        </p:nvCxnSpPr>
        <p:spPr>
          <a:xfrm>
            <a:off x="3419872" y="2367844"/>
            <a:ext cx="648072"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p:cNvCxnSpPr/>
          <p:nvPr/>
        </p:nvCxnSpPr>
        <p:spPr>
          <a:xfrm>
            <a:off x="5220072" y="2367844"/>
            <a:ext cx="648072"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p:cNvCxnSpPr/>
          <p:nvPr/>
        </p:nvCxnSpPr>
        <p:spPr>
          <a:xfrm>
            <a:off x="7020272" y="2367844"/>
            <a:ext cx="648072"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647564" y="3813033"/>
            <a:ext cx="86409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t>寻找销售</a:t>
            </a:r>
            <a:endParaRPr kumimoji="1" lang="zh-CN" altLang="en-US" sz="1200" dirty="0"/>
          </a:p>
        </p:txBody>
      </p:sp>
      <p:sp>
        <p:nvSpPr>
          <p:cNvPr id="82" name="矩形 81"/>
          <p:cNvSpPr/>
          <p:nvPr/>
        </p:nvSpPr>
        <p:spPr>
          <a:xfrm>
            <a:off x="1764529" y="3813033"/>
            <a:ext cx="82809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smtClean="0"/>
              <a:t>确定</a:t>
            </a:r>
            <a:r>
              <a:rPr kumimoji="1" lang="zh-CN" altLang="en-US" sz="1200"/>
              <a:t>售前</a:t>
            </a:r>
            <a:r>
              <a:rPr kumimoji="1" lang="zh-CN" altLang="en-US" sz="1200" smtClean="0"/>
              <a:t>方案</a:t>
            </a:r>
            <a:endParaRPr kumimoji="1" lang="zh-CN" altLang="en-US" sz="1200"/>
          </a:p>
        </p:txBody>
      </p:sp>
      <p:sp>
        <p:nvSpPr>
          <p:cNvPr id="83" name="矩形 82"/>
          <p:cNvSpPr/>
          <p:nvPr/>
        </p:nvSpPr>
        <p:spPr>
          <a:xfrm>
            <a:off x="2844649" y="3803738"/>
            <a:ext cx="82809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t>下单订购</a:t>
            </a:r>
            <a:endParaRPr kumimoji="1" lang="zh-CN" altLang="en-US" sz="1200" dirty="0"/>
          </a:p>
        </p:txBody>
      </p:sp>
      <p:sp>
        <p:nvSpPr>
          <p:cNvPr id="84" name="矩形 83"/>
          <p:cNvSpPr/>
          <p:nvPr/>
        </p:nvSpPr>
        <p:spPr>
          <a:xfrm>
            <a:off x="3924769" y="3794443"/>
            <a:ext cx="82809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t>等待生产出厂</a:t>
            </a:r>
            <a:endParaRPr kumimoji="1" lang="zh-CN" altLang="en-US" sz="1200" dirty="0"/>
          </a:p>
        </p:txBody>
      </p:sp>
      <p:sp>
        <p:nvSpPr>
          <p:cNvPr id="85" name="矩形 84"/>
          <p:cNvSpPr/>
          <p:nvPr/>
        </p:nvSpPr>
        <p:spPr>
          <a:xfrm>
            <a:off x="5004889" y="3785148"/>
            <a:ext cx="828092"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t>运输到货</a:t>
            </a:r>
            <a:endParaRPr kumimoji="1" lang="zh-CN" altLang="en-US" sz="1200" dirty="0"/>
          </a:p>
        </p:txBody>
      </p:sp>
      <p:sp>
        <p:nvSpPr>
          <p:cNvPr id="86" name="矩形 85"/>
          <p:cNvSpPr/>
          <p:nvPr/>
        </p:nvSpPr>
        <p:spPr>
          <a:xfrm>
            <a:off x="6085009" y="3775853"/>
            <a:ext cx="6120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t>安装设备</a:t>
            </a:r>
            <a:endParaRPr kumimoji="1" lang="zh-CN" altLang="en-US" sz="1200" dirty="0"/>
          </a:p>
        </p:txBody>
      </p:sp>
      <p:sp>
        <p:nvSpPr>
          <p:cNvPr id="87" name="矩形 86"/>
          <p:cNvSpPr/>
          <p:nvPr/>
        </p:nvSpPr>
        <p:spPr>
          <a:xfrm>
            <a:off x="7057117" y="3775853"/>
            <a:ext cx="6120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t>工程调试</a:t>
            </a:r>
            <a:endParaRPr kumimoji="1" lang="zh-CN" altLang="en-US" sz="1200" dirty="0"/>
          </a:p>
        </p:txBody>
      </p:sp>
      <p:sp>
        <p:nvSpPr>
          <p:cNvPr id="88" name="矩形 87"/>
          <p:cNvSpPr/>
          <p:nvPr/>
        </p:nvSpPr>
        <p:spPr>
          <a:xfrm>
            <a:off x="8029225" y="3775853"/>
            <a:ext cx="6120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smtClean="0"/>
              <a:t>运行</a:t>
            </a:r>
            <a:endParaRPr kumimoji="1" lang="zh-CN" altLang="en-US" sz="1200" dirty="0"/>
          </a:p>
        </p:txBody>
      </p:sp>
      <p:cxnSp>
        <p:nvCxnSpPr>
          <p:cNvPr id="89" name="直线箭头连接符 88"/>
          <p:cNvCxnSpPr>
            <a:stCxn id="80" idx="3"/>
            <a:endCxn id="82" idx="1"/>
          </p:cNvCxnSpPr>
          <p:nvPr/>
        </p:nvCxnSpPr>
        <p:spPr>
          <a:xfrm>
            <a:off x="1511660" y="3993053"/>
            <a:ext cx="25286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p:cNvCxnSpPr/>
          <p:nvPr/>
        </p:nvCxnSpPr>
        <p:spPr>
          <a:xfrm>
            <a:off x="2592621" y="3983758"/>
            <a:ext cx="25286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p:cNvCxnSpPr/>
          <p:nvPr/>
        </p:nvCxnSpPr>
        <p:spPr>
          <a:xfrm>
            <a:off x="3673582" y="3974463"/>
            <a:ext cx="25286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p:cNvCxnSpPr/>
          <p:nvPr/>
        </p:nvCxnSpPr>
        <p:spPr>
          <a:xfrm>
            <a:off x="4754543" y="3965168"/>
            <a:ext cx="25286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p:cNvCxnSpPr/>
          <p:nvPr/>
        </p:nvCxnSpPr>
        <p:spPr>
          <a:xfrm>
            <a:off x="5835504" y="3955873"/>
            <a:ext cx="25286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4" name="直线箭头连接符 93"/>
          <p:cNvCxnSpPr>
            <a:endCxn id="87" idx="1"/>
          </p:cNvCxnSpPr>
          <p:nvPr/>
        </p:nvCxnSpPr>
        <p:spPr>
          <a:xfrm>
            <a:off x="6697077" y="3952204"/>
            <a:ext cx="360040" cy="36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p:cNvCxnSpPr>
            <a:endCxn id="88" idx="1"/>
          </p:cNvCxnSpPr>
          <p:nvPr/>
        </p:nvCxnSpPr>
        <p:spPr>
          <a:xfrm>
            <a:off x="7669185" y="3952204"/>
            <a:ext cx="360040" cy="36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6" name="直线箭头连接符 95"/>
          <p:cNvCxnSpPr/>
          <p:nvPr/>
        </p:nvCxnSpPr>
        <p:spPr>
          <a:xfrm>
            <a:off x="467544" y="2936863"/>
            <a:ext cx="3204356"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511660" y="2596139"/>
            <a:ext cx="755335" cy="307777"/>
          </a:xfrm>
          <a:prstGeom prst="rect">
            <a:avLst/>
          </a:prstGeom>
          <a:noFill/>
        </p:spPr>
        <p:txBody>
          <a:bodyPr wrap="none" rtlCol="0">
            <a:spAutoFit/>
          </a:bodyPr>
          <a:lstStyle/>
          <a:p>
            <a:r>
              <a:rPr kumimoji="1" lang="en-US" altLang="zh-CN" sz="1400" dirty="0" smtClean="0"/>
              <a:t>10</a:t>
            </a:r>
            <a:r>
              <a:rPr kumimoji="1" lang="zh-CN" altLang="en-US" sz="1400" dirty="0" smtClean="0"/>
              <a:t>分钟</a:t>
            </a:r>
            <a:endParaRPr kumimoji="1" lang="zh-CN" altLang="en-US" sz="1400" dirty="0"/>
          </a:p>
        </p:txBody>
      </p:sp>
      <p:cxnSp>
        <p:nvCxnSpPr>
          <p:cNvPr id="97" name="直线箭头连接符 96"/>
          <p:cNvCxnSpPr/>
          <p:nvPr/>
        </p:nvCxnSpPr>
        <p:spPr>
          <a:xfrm>
            <a:off x="3743908" y="2930720"/>
            <a:ext cx="1908212"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8" name="文本框 97"/>
          <p:cNvSpPr txBox="1"/>
          <p:nvPr/>
        </p:nvSpPr>
        <p:spPr>
          <a:xfrm>
            <a:off x="4194332" y="2601951"/>
            <a:ext cx="755335" cy="307777"/>
          </a:xfrm>
          <a:prstGeom prst="rect">
            <a:avLst/>
          </a:prstGeom>
          <a:noFill/>
        </p:spPr>
        <p:txBody>
          <a:bodyPr wrap="none" rtlCol="0">
            <a:spAutoFit/>
          </a:bodyPr>
          <a:lstStyle/>
          <a:p>
            <a:r>
              <a:rPr kumimoji="1" lang="en-US" altLang="zh-CN" sz="1400" dirty="0" smtClean="0"/>
              <a:t>20</a:t>
            </a:r>
            <a:r>
              <a:rPr kumimoji="1" lang="zh-CN" altLang="en-US" sz="1400" dirty="0" smtClean="0"/>
              <a:t>分钟</a:t>
            </a:r>
            <a:endParaRPr kumimoji="1" lang="zh-CN" altLang="en-US" sz="1400" dirty="0"/>
          </a:p>
        </p:txBody>
      </p:sp>
      <p:cxnSp>
        <p:nvCxnSpPr>
          <p:cNvPr id="99" name="直线箭头连接符 98"/>
          <p:cNvCxnSpPr/>
          <p:nvPr/>
        </p:nvCxnSpPr>
        <p:spPr>
          <a:xfrm>
            <a:off x="5652120" y="2936863"/>
            <a:ext cx="3168352"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6966640" y="2622943"/>
            <a:ext cx="649537" cy="307777"/>
          </a:xfrm>
          <a:prstGeom prst="rect">
            <a:avLst/>
          </a:prstGeom>
          <a:noFill/>
        </p:spPr>
        <p:txBody>
          <a:bodyPr wrap="none" rtlCol="0">
            <a:spAutoFit/>
          </a:bodyPr>
          <a:lstStyle/>
          <a:p>
            <a:r>
              <a:rPr kumimoji="1" lang="en-US" altLang="zh-CN" sz="1400" dirty="0" smtClean="0"/>
              <a:t>5</a:t>
            </a:r>
            <a:r>
              <a:rPr kumimoji="1" lang="zh-CN" altLang="en-US" sz="1400" dirty="0" smtClean="0"/>
              <a:t>分钟</a:t>
            </a:r>
            <a:endParaRPr kumimoji="1" lang="zh-CN" altLang="en-US" sz="1400" dirty="0"/>
          </a:p>
        </p:txBody>
      </p:sp>
      <p:cxnSp>
        <p:nvCxnSpPr>
          <p:cNvPr id="36" name="直线连接符 35"/>
          <p:cNvCxnSpPr/>
          <p:nvPr/>
        </p:nvCxnSpPr>
        <p:spPr>
          <a:xfrm>
            <a:off x="3743908" y="2066032"/>
            <a:ext cx="0" cy="9599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1" name="直线连接符 100"/>
          <p:cNvCxnSpPr/>
          <p:nvPr/>
        </p:nvCxnSpPr>
        <p:spPr>
          <a:xfrm>
            <a:off x="5652120" y="2066032"/>
            <a:ext cx="0" cy="9599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2" name="直线箭头连接符 101"/>
          <p:cNvCxnSpPr/>
          <p:nvPr/>
        </p:nvCxnSpPr>
        <p:spPr>
          <a:xfrm>
            <a:off x="647564" y="4515966"/>
            <a:ext cx="3152452"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3" name="文本框 102"/>
          <p:cNvSpPr txBox="1"/>
          <p:nvPr/>
        </p:nvSpPr>
        <p:spPr>
          <a:xfrm>
            <a:off x="1663148" y="4506958"/>
            <a:ext cx="938077" cy="307777"/>
          </a:xfrm>
          <a:prstGeom prst="rect">
            <a:avLst/>
          </a:prstGeom>
          <a:noFill/>
        </p:spPr>
        <p:txBody>
          <a:bodyPr wrap="none" rtlCol="0">
            <a:spAutoFit/>
          </a:bodyPr>
          <a:lstStyle/>
          <a:p>
            <a:r>
              <a:rPr kumimoji="1" lang="en-US" altLang="zh-CN" sz="1400" dirty="0" smtClean="0"/>
              <a:t>10</a:t>
            </a:r>
            <a:r>
              <a:rPr kumimoji="1" lang="zh-CN" altLang="en-US" sz="1400" dirty="0" smtClean="0"/>
              <a:t>天</a:t>
            </a:r>
            <a:r>
              <a:rPr kumimoji="1" lang="en-US" altLang="zh-CN" sz="1400" dirty="0" smtClean="0"/>
              <a:t>-1</a:t>
            </a:r>
            <a:r>
              <a:rPr kumimoji="1" lang="zh-CN" altLang="en-US" sz="1400" dirty="0" smtClean="0"/>
              <a:t>月</a:t>
            </a:r>
            <a:endParaRPr kumimoji="1" lang="zh-CN" altLang="en-US" sz="1400" dirty="0"/>
          </a:p>
        </p:txBody>
      </p:sp>
      <p:cxnSp>
        <p:nvCxnSpPr>
          <p:cNvPr id="104" name="直线箭头连接符 103"/>
          <p:cNvCxnSpPr/>
          <p:nvPr/>
        </p:nvCxnSpPr>
        <p:spPr>
          <a:xfrm>
            <a:off x="3842709" y="4515966"/>
            <a:ext cx="216945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5" name="直线连接符 104"/>
          <p:cNvCxnSpPr/>
          <p:nvPr/>
        </p:nvCxnSpPr>
        <p:spPr>
          <a:xfrm>
            <a:off x="3800016" y="3655898"/>
            <a:ext cx="0" cy="9599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6" name="直线连接符 105"/>
          <p:cNvCxnSpPr/>
          <p:nvPr/>
        </p:nvCxnSpPr>
        <p:spPr>
          <a:xfrm>
            <a:off x="5961938" y="3674488"/>
            <a:ext cx="0" cy="9599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7" name="直线箭头连接符 106"/>
          <p:cNvCxnSpPr/>
          <p:nvPr/>
        </p:nvCxnSpPr>
        <p:spPr>
          <a:xfrm>
            <a:off x="6074957" y="4506958"/>
            <a:ext cx="260149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a:off x="4576900" y="4480589"/>
            <a:ext cx="832279" cy="307777"/>
          </a:xfrm>
          <a:prstGeom prst="rect">
            <a:avLst/>
          </a:prstGeom>
          <a:noFill/>
        </p:spPr>
        <p:txBody>
          <a:bodyPr wrap="none" rtlCol="0">
            <a:spAutoFit/>
          </a:bodyPr>
          <a:lstStyle/>
          <a:p>
            <a:r>
              <a:rPr kumimoji="1" lang="en-US" altLang="zh-CN" sz="1400" dirty="0" smtClean="0"/>
              <a:t>1</a:t>
            </a:r>
            <a:r>
              <a:rPr kumimoji="1" lang="zh-CN" altLang="en-US" sz="1400" dirty="0" smtClean="0"/>
              <a:t>周</a:t>
            </a:r>
            <a:r>
              <a:rPr kumimoji="1" lang="en-US" altLang="zh-CN" sz="1400" dirty="0" smtClean="0"/>
              <a:t>-2</a:t>
            </a:r>
            <a:r>
              <a:rPr kumimoji="1" lang="zh-CN" altLang="en-US" sz="1400" dirty="0" smtClean="0"/>
              <a:t>月</a:t>
            </a:r>
            <a:endParaRPr kumimoji="1" lang="zh-CN" altLang="en-US" sz="1400" dirty="0"/>
          </a:p>
        </p:txBody>
      </p:sp>
      <p:sp>
        <p:nvSpPr>
          <p:cNvPr id="109" name="文本框 108"/>
          <p:cNvSpPr txBox="1"/>
          <p:nvPr/>
        </p:nvSpPr>
        <p:spPr>
          <a:xfrm>
            <a:off x="7016926" y="4480589"/>
            <a:ext cx="832279" cy="307777"/>
          </a:xfrm>
          <a:prstGeom prst="rect">
            <a:avLst/>
          </a:prstGeom>
          <a:noFill/>
        </p:spPr>
        <p:txBody>
          <a:bodyPr wrap="none" rtlCol="0">
            <a:spAutoFit/>
          </a:bodyPr>
          <a:lstStyle/>
          <a:p>
            <a:r>
              <a:rPr kumimoji="1" lang="en-US" altLang="zh-CN" sz="1400" dirty="0" smtClean="0"/>
              <a:t>1</a:t>
            </a:r>
            <a:r>
              <a:rPr kumimoji="1" lang="zh-CN" altLang="en-US" sz="1400" dirty="0" smtClean="0"/>
              <a:t>天</a:t>
            </a:r>
            <a:r>
              <a:rPr kumimoji="1" lang="en-US" altLang="zh-CN" sz="1400" dirty="0" smtClean="0"/>
              <a:t>-1</a:t>
            </a:r>
            <a:r>
              <a:rPr kumimoji="1" lang="zh-CN" altLang="en-US" sz="1400" dirty="0" smtClean="0"/>
              <a:t>月</a:t>
            </a:r>
            <a:endParaRPr kumimoji="1" lang="zh-CN" altLang="en-US" sz="1400" dirty="0"/>
          </a:p>
        </p:txBody>
      </p:sp>
      <p:sp>
        <p:nvSpPr>
          <p:cNvPr id="110" name="文本框 109"/>
          <p:cNvSpPr txBox="1"/>
          <p:nvPr/>
        </p:nvSpPr>
        <p:spPr>
          <a:xfrm>
            <a:off x="89876" y="1589378"/>
            <a:ext cx="2518638" cy="307777"/>
          </a:xfrm>
          <a:prstGeom prst="rect">
            <a:avLst/>
          </a:prstGeom>
          <a:noFill/>
        </p:spPr>
        <p:txBody>
          <a:bodyPr wrap="none" rtlCol="0">
            <a:spAutoFit/>
          </a:bodyPr>
          <a:lstStyle/>
          <a:p>
            <a:r>
              <a:rPr kumimoji="1" lang="zh-CN" altLang="en-US" sz="1400" dirty="0" smtClean="0"/>
              <a:t>应用商店模式的上线时间分析</a:t>
            </a:r>
            <a:endParaRPr kumimoji="1" lang="zh-CN" altLang="en-US" sz="1400" dirty="0"/>
          </a:p>
        </p:txBody>
      </p:sp>
      <p:sp>
        <p:nvSpPr>
          <p:cNvPr id="111" name="文本框 110"/>
          <p:cNvSpPr txBox="1"/>
          <p:nvPr/>
        </p:nvSpPr>
        <p:spPr>
          <a:xfrm>
            <a:off x="16946" y="3325237"/>
            <a:ext cx="2518638" cy="307777"/>
          </a:xfrm>
          <a:prstGeom prst="rect">
            <a:avLst/>
          </a:prstGeom>
          <a:noFill/>
        </p:spPr>
        <p:txBody>
          <a:bodyPr wrap="none" rtlCol="0">
            <a:spAutoFit/>
          </a:bodyPr>
          <a:lstStyle/>
          <a:p>
            <a:r>
              <a:rPr kumimoji="1" lang="zh-CN" altLang="en-US" sz="1400" dirty="0" smtClean="0"/>
              <a:t>传统安全产品的上线时间分析</a:t>
            </a:r>
            <a:endParaRPr kumimoji="1" lang="zh-CN" altLang="en-US" sz="1400" dirty="0"/>
          </a:p>
        </p:txBody>
      </p:sp>
    </p:spTree>
    <p:extLst>
      <p:ext uri="{BB962C8B-B14F-4D97-AF65-F5344CB8AC3E}">
        <p14:creationId xmlns:p14="http://schemas.microsoft.com/office/powerpoint/2010/main" val="3199393133"/>
      </p:ext>
    </p:extLst>
  </p:cSld>
  <p:clrMapOvr>
    <a:masterClrMapping/>
  </p:clrMapOvr>
  <p:transition>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25000" lnSpcReduction="20000"/>
          </a:bodyPr>
          <a:lstStyle/>
          <a:p>
            <a:endParaRPr kumimoji="1" lang="zh-CN" altLang="en-US" dirty="0"/>
          </a:p>
        </p:txBody>
      </p:sp>
      <p:pic>
        <p:nvPicPr>
          <p:cNvPr id="4" name="图片 3"/>
          <p:cNvPicPr>
            <a:picLocks noChangeAspect="1"/>
          </p:cNvPicPr>
          <p:nvPr/>
        </p:nvPicPr>
        <p:blipFill>
          <a:blip r:embed="rId2"/>
          <a:stretch>
            <a:fillRect/>
          </a:stretch>
        </p:blipFill>
        <p:spPr>
          <a:xfrm>
            <a:off x="323528" y="699542"/>
            <a:ext cx="5716370" cy="2661433"/>
          </a:xfrm>
          <a:prstGeom prst="rect">
            <a:avLst/>
          </a:prstGeom>
        </p:spPr>
      </p:pic>
      <p:sp>
        <p:nvSpPr>
          <p:cNvPr id="7" name="标题 2"/>
          <p:cNvSpPr txBox="1">
            <a:spLocks/>
          </p:cNvSpPr>
          <p:nvPr/>
        </p:nvSpPr>
        <p:spPr bwMode="auto">
          <a:xfrm>
            <a:off x="1170602" y="0"/>
            <a:ext cx="7166094" cy="462097"/>
          </a:xfrm>
          <a:prstGeom prst="rect">
            <a:avLst/>
          </a:prstGeom>
          <a:noFill/>
          <a:ln w="9525">
            <a:noFill/>
            <a:miter lim="800000"/>
            <a:headEnd/>
            <a:tailEnd/>
          </a:ln>
        </p:spPr>
        <p:txBody>
          <a:bodyPr vert="horz" wrap="square" lIns="97530" tIns="48765" rIns="97530" bIns="48765" numCol="1" anchor="ctr"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kumimoji="1" lang="zh-CN" altLang="en-US" sz="3200" dirty="0"/>
              <a:t>应用商店首页</a:t>
            </a:r>
            <a:endParaRPr kumimoji="1" lang="zh-CN" altLang="en-US" sz="3200" dirty="0"/>
          </a:p>
        </p:txBody>
      </p:sp>
    </p:spTree>
    <p:extLst>
      <p:ext uri="{BB962C8B-B14F-4D97-AF65-F5344CB8AC3E}">
        <p14:creationId xmlns:p14="http://schemas.microsoft.com/office/powerpoint/2010/main" val="1813088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25000" lnSpcReduction="20000"/>
          </a:bodyPr>
          <a:lstStyle/>
          <a:p>
            <a:endParaRPr kumimoji="1" lang="zh-CN" altLang="en-US" dirty="0"/>
          </a:p>
        </p:txBody>
      </p:sp>
      <p:pic>
        <p:nvPicPr>
          <p:cNvPr id="6" name="图片 5"/>
          <p:cNvPicPr>
            <a:picLocks noChangeAspect="1"/>
          </p:cNvPicPr>
          <p:nvPr/>
        </p:nvPicPr>
        <p:blipFill>
          <a:blip r:embed="rId2"/>
          <a:stretch>
            <a:fillRect/>
          </a:stretch>
        </p:blipFill>
        <p:spPr>
          <a:xfrm>
            <a:off x="323528" y="699542"/>
            <a:ext cx="5716370" cy="2661433"/>
          </a:xfrm>
          <a:prstGeom prst="rect">
            <a:avLst/>
          </a:prstGeom>
        </p:spPr>
      </p:pic>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259632" y="915566"/>
            <a:ext cx="5400040" cy="3395980"/>
          </a:xfrm>
          <a:prstGeom prst="rect">
            <a:avLst/>
          </a:prstGeom>
        </p:spPr>
      </p:pic>
      <p:sp>
        <p:nvSpPr>
          <p:cNvPr id="9" name="标题 2"/>
          <p:cNvSpPr txBox="1">
            <a:spLocks/>
          </p:cNvSpPr>
          <p:nvPr/>
        </p:nvSpPr>
        <p:spPr bwMode="auto">
          <a:xfrm>
            <a:off x="1170602" y="0"/>
            <a:ext cx="7166094" cy="462097"/>
          </a:xfrm>
          <a:prstGeom prst="rect">
            <a:avLst/>
          </a:prstGeom>
          <a:noFill/>
          <a:ln w="9525">
            <a:noFill/>
            <a:miter lim="800000"/>
            <a:headEnd/>
            <a:tailEnd/>
          </a:ln>
        </p:spPr>
        <p:txBody>
          <a:bodyPr vert="horz" wrap="square" lIns="97530" tIns="48765" rIns="97530" bIns="48765" numCol="1" anchor="ctr"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kumimoji="1" lang="zh-CN" altLang="en-US" sz="3200" dirty="0"/>
              <a:t>应用商店查看应用</a:t>
            </a:r>
            <a:endParaRPr kumimoji="1" lang="zh-CN" altLang="en-US" sz="3200" dirty="0"/>
          </a:p>
        </p:txBody>
      </p:sp>
    </p:spTree>
    <p:extLst>
      <p:ext uri="{BB962C8B-B14F-4D97-AF65-F5344CB8AC3E}">
        <p14:creationId xmlns:p14="http://schemas.microsoft.com/office/powerpoint/2010/main" val="160029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25000" lnSpcReduction="20000"/>
          </a:bodyPr>
          <a:lstStyle/>
          <a:p>
            <a:endParaRPr kumimoji="1" lang="zh-CN" altLang="en-US" dirty="0"/>
          </a:p>
        </p:txBody>
      </p:sp>
      <p:pic>
        <p:nvPicPr>
          <p:cNvPr id="6" name="图片 5"/>
          <p:cNvPicPr>
            <a:picLocks noChangeAspect="1"/>
          </p:cNvPicPr>
          <p:nvPr/>
        </p:nvPicPr>
        <p:blipFill>
          <a:blip r:embed="rId2"/>
          <a:stretch>
            <a:fillRect/>
          </a:stretch>
        </p:blipFill>
        <p:spPr>
          <a:xfrm>
            <a:off x="323528" y="699542"/>
            <a:ext cx="5716370" cy="2661433"/>
          </a:xfrm>
          <a:prstGeom prst="rect">
            <a:avLst/>
          </a:prstGeom>
        </p:spPr>
      </p:pic>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259632" y="915566"/>
            <a:ext cx="5400040" cy="3395980"/>
          </a:xfrm>
          <a:prstGeom prst="rect">
            <a:avLst/>
          </a:prstGeom>
        </p:spPr>
      </p:pic>
      <p:pic>
        <p:nvPicPr>
          <p:cNvPr id="11" name="图片 10"/>
          <p:cNvPicPr>
            <a:picLocks noChangeAspect="1"/>
          </p:cNvPicPr>
          <p:nvPr/>
        </p:nvPicPr>
        <p:blipFill>
          <a:blip r:embed="rId4"/>
          <a:stretch>
            <a:fillRect/>
          </a:stretch>
        </p:blipFill>
        <p:spPr>
          <a:xfrm>
            <a:off x="2915816" y="1741804"/>
            <a:ext cx="5401056" cy="2072640"/>
          </a:xfrm>
          <a:prstGeom prst="rect">
            <a:avLst/>
          </a:prstGeom>
        </p:spPr>
      </p:pic>
      <p:sp>
        <p:nvSpPr>
          <p:cNvPr id="12" name="文本框 11"/>
          <p:cNvSpPr txBox="1"/>
          <p:nvPr/>
        </p:nvSpPr>
        <p:spPr>
          <a:xfrm>
            <a:off x="6913123" y="-395591"/>
            <a:ext cx="184731" cy="369332"/>
          </a:xfrm>
          <a:prstGeom prst="rect">
            <a:avLst/>
          </a:prstGeom>
          <a:noFill/>
        </p:spPr>
        <p:txBody>
          <a:bodyPr wrap="none" rtlCol="0">
            <a:spAutoFit/>
          </a:bodyPr>
          <a:lstStyle/>
          <a:p>
            <a:endParaRPr kumimoji="1" lang="zh-CN" altLang="en-US" dirty="0"/>
          </a:p>
        </p:txBody>
      </p:sp>
      <p:sp>
        <p:nvSpPr>
          <p:cNvPr id="13" name="标题 2"/>
          <p:cNvSpPr txBox="1">
            <a:spLocks/>
          </p:cNvSpPr>
          <p:nvPr/>
        </p:nvSpPr>
        <p:spPr bwMode="auto">
          <a:xfrm>
            <a:off x="1170602" y="0"/>
            <a:ext cx="7166094" cy="462097"/>
          </a:xfrm>
          <a:prstGeom prst="rect">
            <a:avLst/>
          </a:prstGeom>
          <a:noFill/>
          <a:ln w="9525">
            <a:noFill/>
            <a:miter lim="800000"/>
            <a:headEnd/>
            <a:tailEnd/>
          </a:ln>
        </p:spPr>
        <p:txBody>
          <a:bodyPr vert="horz" wrap="square" lIns="97530" tIns="48765" rIns="97530" bIns="48765" numCol="1" anchor="ctr"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kumimoji="1" lang="zh-CN" altLang="en-US" sz="3200" dirty="0"/>
              <a:t>应用商店部署应用</a:t>
            </a:r>
            <a:endParaRPr kumimoji="1" lang="zh-CN" altLang="en-US" sz="3200" dirty="0"/>
          </a:p>
        </p:txBody>
      </p:sp>
    </p:spTree>
    <p:extLst>
      <p:ext uri="{BB962C8B-B14F-4D97-AF65-F5344CB8AC3E}">
        <p14:creationId xmlns:p14="http://schemas.microsoft.com/office/powerpoint/2010/main" val="16454279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2"/>
          <p:cNvSpPr txBox="1"/>
          <p:nvPr/>
        </p:nvSpPr>
        <p:spPr>
          <a:xfrm>
            <a:off x="2757764" y="1394361"/>
            <a:ext cx="6494756" cy="584775"/>
          </a:xfrm>
          <a:prstGeom prst="rect">
            <a:avLst/>
          </a:prstGeom>
          <a:noFill/>
        </p:spPr>
        <p:txBody>
          <a:bodyPr wrap="square" rtlCol="0">
            <a:spAutoFit/>
          </a:bodyPr>
          <a:lstStyle/>
          <a:p>
            <a:r>
              <a:rPr lang="zh-CN" altLang="en-US" sz="3200" dirty="0" smtClean="0">
                <a:solidFill>
                  <a:srgbClr val="555555"/>
                </a:solidFill>
                <a:latin typeface="+mj-ea"/>
              </a:rPr>
              <a:t>资源池：按需而变的安全能力</a:t>
            </a:r>
            <a:endParaRPr lang="zh-CN" altLang="en-US" sz="3200" b="1" dirty="0">
              <a:solidFill>
                <a:srgbClr val="555555"/>
              </a:solidFill>
              <a:latin typeface="微软雅黑 Light" panose="020B0502040204020203" pitchFamily="34" charset="-122"/>
              <a:ea typeface="微软雅黑 Light" panose="020B0502040204020203" pitchFamily="34" charset="-122"/>
            </a:endParaRPr>
          </a:p>
        </p:txBody>
      </p:sp>
      <p:grpSp>
        <p:nvGrpSpPr>
          <p:cNvPr id="18" name="组合 17"/>
          <p:cNvGrpSpPr/>
          <p:nvPr/>
        </p:nvGrpSpPr>
        <p:grpSpPr>
          <a:xfrm>
            <a:off x="2798089" y="1932970"/>
            <a:ext cx="5086279" cy="216024"/>
            <a:chOff x="2798089" y="1932970"/>
            <a:chExt cx="5086279" cy="216024"/>
          </a:xfrm>
        </p:grpSpPr>
        <p:cxnSp>
          <p:nvCxnSpPr>
            <p:cNvPr id="19" name="直接连接符 18"/>
            <p:cNvCxnSpPr/>
            <p:nvPr userDrawn="1"/>
          </p:nvCxnSpPr>
          <p:spPr>
            <a:xfrm>
              <a:off x="2798089" y="2004978"/>
              <a:ext cx="5040560" cy="0"/>
            </a:xfrm>
            <a:prstGeom prst="line">
              <a:avLst/>
            </a:prstGeom>
            <a:ln>
              <a:solidFill>
                <a:schemeClr val="bg1">
                  <a:lumMod val="65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20" name="矩形 19"/>
            <p:cNvSpPr/>
            <p:nvPr userDrawn="1"/>
          </p:nvSpPr>
          <p:spPr>
            <a:xfrm>
              <a:off x="7838649" y="1932970"/>
              <a:ext cx="45719" cy="2160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6"/>
          <p:cNvSpPr txBox="1"/>
          <p:nvPr/>
        </p:nvSpPr>
        <p:spPr>
          <a:xfrm>
            <a:off x="2843808" y="2004978"/>
            <a:ext cx="4968552" cy="1200329"/>
          </a:xfrm>
          <a:prstGeom prst="rect">
            <a:avLst/>
          </a:prstGeom>
          <a:noFill/>
        </p:spPr>
        <p:txBody>
          <a:bodyPr wrap="square" rtlCol="0">
            <a:spAutoFit/>
          </a:bodyPr>
          <a:lstStyle/>
          <a:p>
            <a:pPr marL="342900" indent="-342900">
              <a:lnSpc>
                <a:spcPct val="150000"/>
              </a:lnSpc>
              <a:buClrTx/>
              <a:buFont typeface="Wingdings" pitchFamily="2" charset="2"/>
              <a:buChar char="l"/>
            </a:pP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软件定义安全的落地难题</a:t>
            </a:r>
            <a:endPar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342900" indent="-342900">
              <a:lnSpc>
                <a:spcPct val="150000"/>
              </a:lnSpc>
              <a:buClrTx/>
              <a:buFont typeface="Wingdings" pitchFamily="2" charset="2"/>
              <a:buChar char="l"/>
            </a:pP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安全资源池架构</a:t>
            </a:r>
            <a:endPar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342900" indent="-342900">
              <a:lnSpc>
                <a:spcPct val="150000"/>
              </a:lnSpc>
              <a:buClrTx/>
              <a:buFont typeface="Wingdings" pitchFamily="2" charset="2"/>
              <a:buChar char="l"/>
            </a:pP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基于资源池的云环境安全</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防护</a:t>
            </a:r>
            <a:endPar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2" name="任意多边形 21"/>
          <p:cNvSpPr/>
          <p:nvPr/>
        </p:nvSpPr>
        <p:spPr>
          <a:xfrm>
            <a:off x="1115616" y="1131590"/>
            <a:ext cx="1512168" cy="1512168"/>
          </a:xfrm>
          <a:custGeom>
            <a:avLst/>
            <a:gdLst>
              <a:gd name="connsiteX0" fmla="*/ 0 w 1512168"/>
              <a:gd name="connsiteY0" fmla="*/ 756084 h 1512168"/>
              <a:gd name="connsiteX1" fmla="*/ 221453 w 1512168"/>
              <a:gd name="connsiteY1" fmla="*/ 221452 h 1512168"/>
              <a:gd name="connsiteX2" fmla="*/ 756086 w 1512168"/>
              <a:gd name="connsiteY2" fmla="*/ 1 h 1512168"/>
              <a:gd name="connsiteX3" fmla="*/ 1290718 w 1512168"/>
              <a:gd name="connsiteY3" fmla="*/ 221454 h 1512168"/>
              <a:gd name="connsiteX4" fmla="*/ 1512169 w 1512168"/>
              <a:gd name="connsiteY4" fmla="*/ 756087 h 1512168"/>
              <a:gd name="connsiteX5" fmla="*/ 1290717 w 1512168"/>
              <a:gd name="connsiteY5" fmla="*/ 1290719 h 1512168"/>
              <a:gd name="connsiteX6" fmla="*/ 756085 w 1512168"/>
              <a:gd name="connsiteY6" fmla="*/ 1512171 h 1512168"/>
              <a:gd name="connsiteX7" fmla="*/ 221453 w 1512168"/>
              <a:gd name="connsiteY7" fmla="*/ 1290719 h 1512168"/>
              <a:gd name="connsiteX8" fmla="*/ 2 w 1512168"/>
              <a:gd name="connsiteY8" fmla="*/ 756086 h 1512168"/>
              <a:gd name="connsiteX9" fmla="*/ 0 w 1512168"/>
              <a:gd name="connsiteY9" fmla="*/ 756084 h 151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168" h="1512168">
                <a:moveTo>
                  <a:pt x="0" y="756084"/>
                </a:moveTo>
                <a:cubicBezTo>
                  <a:pt x="0" y="555558"/>
                  <a:pt x="79659" y="363245"/>
                  <a:pt x="221453" y="221452"/>
                </a:cubicBezTo>
                <a:cubicBezTo>
                  <a:pt x="363247" y="79659"/>
                  <a:pt x="555560" y="1"/>
                  <a:pt x="756086" y="1"/>
                </a:cubicBezTo>
                <a:cubicBezTo>
                  <a:pt x="956612" y="1"/>
                  <a:pt x="1148925" y="79660"/>
                  <a:pt x="1290718" y="221454"/>
                </a:cubicBezTo>
                <a:cubicBezTo>
                  <a:pt x="1432511" y="363248"/>
                  <a:pt x="1512169" y="555561"/>
                  <a:pt x="1512169" y="756087"/>
                </a:cubicBezTo>
                <a:cubicBezTo>
                  <a:pt x="1512169" y="956613"/>
                  <a:pt x="1432510" y="1148926"/>
                  <a:pt x="1290717" y="1290719"/>
                </a:cubicBezTo>
                <a:cubicBezTo>
                  <a:pt x="1148924" y="1432512"/>
                  <a:pt x="956611" y="1512171"/>
                  <a:pt x="756085" y="1512171"/>
                </a:cubicBezTo>
                <a:cubicBezTo>
                  <a:pt x="555559" y="1512171"/>
                  <a:pt x="363246" y="1432512"/>
                  <a:pt x="221453" y="1290719"/>
                </a:cubicBezTo>
                <a:cubicBezTo>
                  <a:pt x="79660" y="1148926"/>
                  <a:pt x="1" y="956612"/>
                  <a:pt x="2" y="756086"/>
                </a:cubicBezTo>
                <a:lnTo>
                  <a:pt x="0" y="756084"/>
                </a:lnTo>
                <a:close/>
              </a:path>
            </a:pathLst>
          </a:custGeom>
          <a:solidFill>
            <a:schemeClr val="bg1"/>
          </a:solidFill>
          <a:ln w="57150">
            <a:solidFill>
              <a:srgbClr val="00B050"/>
            </a:solidFill>
          </a:ln>
          <a:effectLst>
            <a:innerShdw blurRad="1905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0" dirty="0" smtClean="0">
                <a:solidFill>
                  <a:schemeClr val="tx1">
                    <a:lumMod val="85000"/>
                    <a:lumOff val="15000"/>
                  </a:schemeClr>
                </a:solidFill>
                <a:latin typeface="+mj-lt"/>
              </a:rPr>
              <a:t>03</a:t>
            </a:r>
          </a:p>
        </p:txBody>
      </p:sp>
    </p:spTree>
    <p:extLst>
      <p:ext uri="{BB962C8B-B14F-4D97-AF65-F5344CB8AC3E}">
        <p14:creationId xmlns:p14="http://schemas.microsoft.com/office/powerpoint/2010/main" val="108678557"/>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4" decel="5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8" decel="5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smtClean="0"/>
              <a:t>软件定义安全应用</a:t>
            </a:r>
            <a:r>
              <a:rPr lang="zh-CN" altLang="en-US" sz="3200" dirty="0"/>
              <a:t>在云环境的落地困境</a:t>
            </a:r>
            <a:endParaRPr lang="zh-CN" altLang="en-US" sz="3200" dirty="0"/>
          </a:p>
        </p:txBody>
      </p:sp>
      <p:sp>
        <p:nvSpPr>
          <p:cNvPr id="7" name="矩形 6"/>
          <p:cNvSpPr/>
          <p:nvPr/>
        </p:nvSpPr>
        <p:spPr>
          <a:xfrm>
            <a:off x="350789" y="682570"/>
            <a:ext cx="6741491" cy="3744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ClrTx/>
              <a:buFont typeface="Wingdings" pitchFamily="2" charset="2"/>
              <a:buChar char="l"/>
            </a:pPr>
            <a:r>
              <a:rPr lang="zh-CN" altLang="en-US" sz="2000" dirty="0" smtClean="0">
                <a:solidFill>
                  <a:schemeClr val="tx1">
                    <a:lumMod val="75000"/>
                    <a:lumOff val="25000"/>
                  </a:schemeClr>
                </a:solidFill>
              </a:rPr>
              <a:t>难点：</a:t>
            </a:r>
            <a:endParaRPr lang="en-US" altLang="zh-CN" sz="2000" dirty="0" smtClean="0">
              <a:solidFill>
                <a:schemeClr val="tx1">
                  <a:lumMod val="75000"/>
                  <a:lumOff val="25000"/>
                </a:schemeClr>
              </a:solidFill>
            </a:endParaRPr>
          </a:p>
          <a:p>
            <a:pPr marL="800100" lvl="1" indent="-342900">
              <a:lnSpc>
                <a:spcPct val="150000"/>
              </a:lnSpc>
              <a:buFont typeface="Wingdings" pitchFamily="2" charset="2"/>
              <a:buChar char="l"/>
            </a:pPr>
            <a:r>
              <a:rPr lang="zh-CN" altLang="zh-CN" dirty="0" smtClean="0">
                <a:solidFill>
                  <a:schemeClr val="tx1">
                    <a:lumMod val="75000"/>
                    <a:lumOff val="25000"/>
                  </a:schemeClr>
                </a:solidFill>
              </a:rPr>
              <a:t>安全</a:t>
            </a:r>
            <a:r>
              <a:rPr lang="zh-CN" altLang="zh-CN" dirty="0">
                <a:solidFill>
                  <a:schemeClr val="tx1">
                    <a:lumMod val="75000"/>
                    <a:lumOff val="25000"/>
                  </a:schemeClr>
                </a:solidFill>
              </a:rPr>
              <a:t>产品的虚拟化及适配云平台</a:t>
            </a:r>
            <a:r>
              <a:rPr lang="en-US" altLang="zh-CN" dirty="0">
                <a:solidFill>
                  <a:schemeClr val="tx1">
                    <a:lumMod val="75000"/>
                    <a:lumOff val="25000"/>
                  </a:schemeClr>
                </a:solidFill>
              </a:rPr>
              <a:t>Hypervisor</a:t>
            </a:r>
            <a:r>
              <a:rPr lang="zh-CN" altLang="zh-CN" dirty="0">
                <a:solidFill>
                  <a:schemeClr val="tx1">
                    <a:lumMod val="75000"/>
                    <a:lumOff val="25000"/>
                  </a:schemeClr>
                </a:solidFill>
              </a:rPr>
              <a:t>较为困难 </a:t>
            </a:r>
            <a:endParaRPr lang="en-US" altLang="zh-CN" dirty="0">
              <a:solidFill>
                <a:schemeClr val="tx1">
                  <a:lumMod val="75000"/>
                  <a:lumOff val="25000"/>
                </a:schemeClr>
              </a:solidFill>
            </a:endParaRPr>
          </a:p>
          <a:p>
            <a:pPr marL="800100" lvl="1" indent="-342900">
              <a:lnSpc>
                <a:spcPct val="150000"/>
              </a:lnSpc>
              <a:buFont typeface="Wingdings" pitchFamily="2" charset="2"/>
              <a:buChar char="l"/>
            </a:pPr>
            <a:r>
              <a:rPr lang="zh-CN" altLang="zh-CN" dirty="0">
                <a:solidFill>
                  <a:schemeClr val="tx1">
                    <a:lumMod val="75000"/>
                    <a:lumOff val="25000"/>
                  </a:schemeClr>
                </a:solidFill>
              </a:rPr>
              <a:t>安全设备的证书体系在云平台中不能直接适用。 </a:t>
            </a:r>
            <a:endParaRPr lang="en-US" altLang="zh-CN" dirty="0">
              <a:solidFill>
                <a:schemeClr val="tx1">
                  <a:lumMod val="75000"/>
                  <a:lumOff val="25000"/>
                </a:schemeClr>
              </a:solidFill>
            </a:endParaRPr>
          </a:p>
          <a:p>
            <a:pPr marL="800100" lvl="1" indent="-342900">
              <a:lnSpc>
                <a:spcPct val="150000"/>
              </a:lnSpc>
              <a:buFont typeface="Wingdings" pitchFamily="2" charset="2"/>
              <a:buChar char="l"/>
            </a:pPr>
            <a:r>
              <a:rPr lang="zh-CN" altLang="zh-CN" dirty="0">
                <a:solidFill>
                  <a:schemeClr val="tx1">
                    <a:lumMod val="75000"/>
                    <a:lumOff val="25000"/>
                  </a:schemeClr>
                </a:solidFill>
              </a:rPr>
              <a:t>安全方案无法控制云平台的内部流量。 </a:t>
            </a:r>
            <a:endParaRPr lang="en-US" altLang="zh-CN" dirty="0" smtClean="0">
              <a:solidFill>
                <a:schemeClr val="tx1">
                  <a:lumMod val="75000"/>
                  <a:lumOff val="25000"/>
                </a:schemeClr>
              </a:solidFill>
            </a:endParaRPr>
          </a:p>
          <a:p>
            <a:pPr marL="342900" indent="-342900">
              <a:lnSpc>
                <a:spcPct val="150000"/>
              </a:lnSpc>
              <a:buFont typeface="Wingdings" pitchFamily="2" charset="2"/>
              <a:buChar char="l"/>
            </a:pPr>
            <a:endParaRPr lang="en-US" altLang="zh-CN" dirty="0" smtClean="0">
              <a:solidFill>
                <a:schemeClr val="tx1">
                  <a:lumMod val="75000"/>
                  <a:lumOff val="25000"/>
                </a:schemeClr>
              </a:solidFill>
            </a:endParaRPr>
          </a:p>
          <a:p>
            <a:pPr marL="342900" indent="-342900">
              <a:lnSpc>
                <a:spcPct val="150000"/>
              </a:lnSpc>
              <a:buFont typeface="Wingdings" pitchFamily="2" charset="2"/>
              <a:buChar char="l"/>
            </a:pPr>
            <a:r>
              <a:rPr lang="zh-CN" altLang="zh-CN" dirty="0" smtClean="0">
                <a:solidFill>
                  <a:schemeClr val="tx1">
                    <a:lumMod val="75000"/>
                    <a:lumOff val="25000"/>
                  </a:schemeClr>
                </a:solidFill>
              </a:rPr>
              <a:t>资源池</a:t>
            </a:r>
            <a:r>
              <a:rPr lang="zh-CN" altLang="en-US" dirty="0" smtClean="0">
                <a:solidFill>
                  <a:schemeClr val="tx1">
                    <a:lumMod val="75000"/>
                    <a:lumOff val="25000"/>
                  </a:schemeClr>
                </a:solidFill>
              </a:rPr>
              <a:t>（</a:t>
            </a:r>
            <a:r>
              <a:rPr lang="zh-CN" altLang="en-US" dirty="0">
                <a:solidFill>
                  <a:schemeClr val="tx1">
                    <a:lumMod val="75000"/>
                    <a:lumOff val="25000"/>
                  </a:schemeClr>
                </a:solidFill>
              </a:rPr>
              <a:t>见图</a:t>
            </a:r>
            <a:r>
              <a:rPr lang="zh-CN" altLang="en-US" dirty="0" smtClean="0">
                <a:solidFill>
                  <a:schemeClr val="tx1">
                    <a:lumMod val="75000"/>
                    <a:lumOff val="25000"/>
                  </a:schemeClr>
                </a:solidFill>
              </a:rPr>
              <a:t>）</a:t>
            </a:r>
            <a:r>
              <a:rPr lang="zh-CN" altLang="zh-CN" dirty="0" smtClean="0">
                <a:solidFill>
                  <a:schemeClr val="tx1">
                    <a:lumMod val="75000"/>
                    <a:lumOff val="25000"/>
                  </a:schemeClr>
                </a:solidFill>
              </a:rPr>
              <a:t>：</a:t>
            </a:r>
            <a:r>
              <a:rPr lang="zh-CN" altLang="zh-CN" dirty="0">
                <a:solidFill>
                  <a:schemeClr val="tx1">
                    <a:lumMod val="75000"/>
                    <a:lumOff val="25000"/>
                  </a:schemeClr>
                </a:solidFill>
              </a:rPr>
              <a:t>打通最后一</a:t>
            </a:r>
            <a:r>
              <a:rPr lang="zh-CN" altLang="zh-CN" dirty="0" smtClean="0">
                <a:solidFill>
                  <a:schemeClr val="tx1">
                    <a:lumMod val="75000"/>
                    <a:lumOff val="25000"/>
                  </a:schemeClr>
                </a:solidFill>
              </a:rPr>
              <a:t>环</a:t>
            </a:r>
            <a:endParaRPr lang="en-US" altLang="zh-CN" dirty="0" smtClean="0">
              <a:solidFill>
                <a:schemeClr val="tx1">
                  <a:lumMod val="75000"/>
                  <a:lumOff val="25000"/>
                </a:schemeClr>
              </a:solidFill>
            </a:endParaRPr>
          </a:p>
          <a:p>
            <a:pPr marL="342900" indent="-342900">
              <a:lnSpc>
                <a:spcPct val="150000"/>
              </a:lnSpc>
              <a:buFont typeface="Wingdings" pitchFamily="2" charset="2"/>
              <a:buChar char="l"/>
            </a:pPr>
            <a:endParaRPr lang="en-US" altLang="zh-CN" dirty="0" smtClean="0">
              <a:solidFill>
                <a:schemeClr val="tx1">
                  <a:lumMod val="75000"/>
                  <a:lumOff val="25000"/>
                </a:schemeClr>
              </a:solidFill>
            </a:endParaRPr>
          </a:p>
          <a:p>
            <a:pPr marL="800100" lvl="1" indent="-342900">
              <a:lnSpc>
                <a:spcPct val="150000"/>
              </a:lnSpc>
              <a:buFont typeface="Wingdings" pitchFamily="2" charset="2"/>
              <a:buChar char="l"/>
            </a:pPr>
            <a:endParaRPr lang="en-US" altLang="zh-CN" sz="2000" dirty="0">
              <a:solidFill>
                <a:schemeClr val="tx1">
                  <a:lumMod val="75000"/>
                  <a:lumOff val="25000"/>
                </a:schemeClr>
              </a:solidFill>
            </a:endParaRPr>
          </a:p>
          <a:p>
            <a:pPr marL="800100" lvl="1" indent="-342900">
              <a:lnSpc>
                <a:spcPct val="150000"/>
              </a:lnSpc>
              <a:buFont typeface="Wingdings" pitchFamily="2" charset="2"/>
              <a:buChar char="l"/>
            </a:pPr>
            <a:endParaRPr lang="en-US" altLang="zh-CN" sz="2000" dirty="0">
              <a:solidFill>
                <a:schemeClr val="tx1">
                  <a:lumMod val="75000"/>
                  <a:lumOff val="25000"/>
                </a:schemeClr>
              </a:solidFill>
            </a:endParaRPr>
          </a:p>
          <a:p>
            <a:pPr marL="342900" indent="-342900">
              <a:lnSpc>
                <a:spcPct val="150000"/>
              </a:lnSpc>
              <a:buClrTx/>
              <a:buFont typeface="Wingdings" pitchFamily="2" charset="2"/>
              <a:buChar char="l"/>
            </a:pPr>
            <a:endParaRPr lang="en-US" altLang="zh-CN" sz="2000" dirty="0">
              <a:solidFill>
                <a:schemeClr val="tx1">
                  <a:lumMod val="75000"/>
                  <a:lumOff val="25000"/>
                </a:schemeClr>
              </a:solidFill>
            </a:endParaRPr>
          </a:p>
        </p:txBody>
      </p:sp>
      <p:pic>
        <p:nvPicPr>
          <p:cNvPr id="4" name="图片 3"/>
          <p:cNvPicPr/>
          <p:nvPr/>
        </p:nvPicPr>
        <p:blipFill>
          <a:blip r:embed="rId2"/>
          <a:stretch>
            <a:fillRect/>
          </a:stretch>
        </p:blipFill>
        <p:spPr>
          <a:xfrm>
            <a:off x="3923928" y="2211710"/>
            <a:ext cx="5040000" cy="2981712"/>
          </a:xfrm>
          <a:prstGeom prst="rect">
            <a:avLst/>
          </a:prstGeom>
        </p:spPr>
      </p:pic>
    </p:spTree>
    <p:extLst>
      <p:ext uri="{BB962C8B-B14F-4D97-AF65-F5344CB8AC3E}">
        <p14:creationId xmlns:p14="http://schemas.microsoft.com/office/powerpoint/2010/main" val="12822213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67250" y="0"/>
            <a:ext cx="7924976" cy="462097"/>
          </a:xfrm>
        </p:spPr>
        <p:txBody>
          <a:bodyPr/>
          <a:lstStyle/>
          <a:p>
            <a:r>
              <a:rPr lang="en-US" altLang="zh-CN" sz="3600" dirty="0" smtClean="0"/>
              <a:t>1</a:t>
            </a:r>
            <a:r>
              <a:rPr lang="zh-CN" altLang="en-US" sz="3600" dirty="0" smtClean="0"/>
              <a:t>种逻辑结构</a:t>
            </a:r>
            <a:r>
              <a:rPr lang="en-US" altLang="zh-CN" sz="3600" dirty="0" smtClean="0"/>
              <a:t>=n</a:t>
            </a:r>
            <a:r>
              <a:rPr lang="zh-CN" altLang="en-US" sz="3600" dirty="0" smtClean="0"/>
              <a:t>种物理形态</a:t>
            </a:r>
            <a:r>
              <a:rPr lang="en-US" altLang="zh-CN" sz="3600" dirty="0"/>
              <a:t> </a:t>
            </a:r>
            <a:r>
              <a:rPr lang="en-US" altLang="zh-CN" sz="3600" dirty="0" smtClean="0"/>
              <a:t>→</a:t>
            </a:r>
            <a:r>
              <a:rPr lang="zh-CN" altLang="en-US" sz="3600" dirty="0" smtClean="0"/>
              <a:t>资源池化</a:t>
            </a:r>
            <a:endParaRPr lang="zh-CN" altLang="en-US" sz="3600" dirty="0"/>
          </a:p>
        </p:txBody>
      </p:sp>
      <p:sp>
        <p:nvSpPr>
          <p:cNvPr id="48" name="矩形 47"/>
          <p:cNvSpPr/>
          <p:nvPr/>
        </p:nvSpPr>
        <p:spPr>
          <a:xfrm>
            <a:off x="3285693" y="3567140"/>
            <a:ext cx="935149" cy="218426"/>
          </a:xfrm>
          <a:prstGeom prst="rect">
            <a:avLst/>
          </a:prstGeom>
          <a:solidFill>
            <a:srgbClr val="9BBB59">
              <a:lumMod val="75000"/>
            </a:srgbClr>
          </a:solidFill>
          <a:ln w="25400" cap="flat" cmpd="sng" algn="ctr">
            <a:noFill/>
            <a:prstDash val="soli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algn="ctr" defTabSz="914343">
              <a:defRPr/>
            </a:pPr>
            <a:r>
              <a:rPr lang="en-US" altLang="zh-CN" sz="1000" kern="0" dirty="0">
                <a:solidFill>
                  <a:sysClr val="window" lastClr="FFFFFF"/>
                </a:solidFill>
                <a:latin typeface="宋体"/>
                <a:ea typeface="宋体"/>
                <a:cs typeface="宋体"/>
              </a:rPr>
              <a:t>Security Agent</a:t>
            </a:r>
            <a:endParaRPr lang="zh-CN" altLang="en-US" sz="1000" kern="0" dirty="0">
              <a:solidFill>
                <a:sysClr val="window" lastClr="FFFFFF"/>
              </a:solidFill>
              <a:latin typeface="宋体"/>
              <a:ea typeface="宋体"/>
              <a:cs typeface="宋体"/>
            </a:endParaRPr>
          </a:p>
        </p:txBody>
      </p:sp>
      <p:sp>
        <p:nvSpPr>
          <p:cNvPr id="49" name="矩形 48"/>
          <p:cNvSpPr/>
          <p:nvPr/>
        </p:nvSpPr>
        <p:spPr>
          <a:xfrm>
            <a:off x="3233210" y="3075300"/>
            <a:ext cx="1009861" cy="712228"/>
          </a:xfrm>
          <a:prstGeom prst="rect">
            <a:avLst/>
          </a:prstGeom>
          <a:noFill/>
          <a:ln w="25400" cap="flat" cmpd="sng" algn="ctr">
            <a:solidFill>
              <a:srgbClr val="006600"/>
            </a:solidFill>
            <a:prstDash val="solid"/>
          </a:ln>
          <a:effectLst/>
        </p:spPr>
        <p:txBody>
          <a:bodyPr rot="0" spcFirstLastPara="0" vert="horz" wrap="square" lIns="91434" tIns="45718" rIns="91434" bIns="45718"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defTabSz="914343">
              <a:defRPr/>
            </a:pPr>
            <a:r>
              <a:rPr lang="en-US" sz="1100" kern="0">
                <a:solidFill>
                  <a:srgbClr val="000000"/>
                </a:solidFill>
                <a:latin typeface="Times New Roman"/>
                <a:cs typeface="宋体"/>
              </a:rPr>
              <a:t> </a:t>
            </a:r>
            <a:endParaRPr lang="zh-CN" altLang="en-US" sz="1100" kern="0">
              <a:solidFill>
                <a:sysClr val="window" lastClr="FFFFFF"/>
              </a:solidFill>
              <a:latin typeface="宋体"/>
              <a:ea typeface="宋体"/>
              <a:cs typeface="宋体"/>
            </a:endParaRPr>
          </a:p>
        </p:txBody>
      </p:sp>
      <p:sp>
        <p:nvSpPr>
          <p:cNvPr id="50" name="圆角矩形 49"/>
          <p:cNvSpPr/>
          <p:nvPr/>
        </p:nvSpPr>
        <p:spPr>
          <a:xfrm>
            <a:off x="3361602" y="3188610"/>
            <a:ext cx="369944" cy="247236"/>
          </a:xfrm>
          <a:prstGeom prst="roundRect">
            <a:avLst/>
          </a:prstGeom>
          <a:noFill/>
          <a:ln w="25400" cap="flat" cmpd="sng" algn="ctr">
            <a:solidFill>
              <a:srgbClr val="00B050"/>
            </a:solidFill>
            <a:prstDash val="soli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defTabSz="914343">
              <a:defRPr/>
            </a:pPr>
            <a:r>
              <a:rPr lang="en-US" sz="1100" kern="0" dirty="0" smtClean="0">
                <a:solidFill>
                  <a:srgbClr val="000000"/>
                </a:solidFill>
                <a:latin typeface="Times New Roman"/>
                <a:cs typeface="宋体"/>
              </a:rPr>
              <a:t>VFW</a:t>
            </a:r>
            <a:endParaRPr lang="zh-CN" altLang="en-US" sz="1100" kern="100" dirty="0">
              <a:solidFill>
                <a:sysClr val="window" lastClr="FFFFFF"/>
              </a:solidFill>
              <a:latin typeface="Calibri"/>
              <a:ea typeface="宋体"/>
              <a:cs typeface="Times New Roman"/>
            </a:endParaRPr>
          </a:p>
        </p:txBody>
      </p:sp>
      <p:sp>
        <p:nvSpPr>
          <p:cNvPr id="51" name="圆角矩形 50"/>
          <p:cNvSpPr/>
          <p:nvPr/>
        </p:nvSpPr>
        <p:spPr>
          <a:xfrm>
            <a:off x="3803554" y="3188610"/>
            <a:ext cx="374810" cy="247236"/>
          </a:xfrm>
          <a:prstGeom prst="roundRect">
            <a:avLst/>
          </a:prstGeom>
          <a:noFill/>
          <a:ln w="25400" cap="flat" cmpd="sng" algn="ctr">
            <a:solidFill>
              <a:srgbClr val="00B050"/>
            </a:solidFill>
            <a:prstDash val="soli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defTabSz="914343">
              <a:defRPr/>
            </a:pPr>
            <a:r>
              <a:rPr lang="en-US" sz="1100" kern="0" dirty="0" smtClean="0">
                <a:solidFill>
                  <a:srgbClr val="000000"/>
                </a:solidFill>
                <a:latin typeface="Times New Roman"/>
                <a:cs typeface="宋体"/>
              </a:rPr>
              <a:t>VIPS</a:t>
            </a:r>
            <a:r>
              <a:rPr lang="en-US" sz="1100" kern="0" dirty="0">
                <a:solidFill>
                  <a:sysClr val="window" lastClr="FFFFFF"/>
                </a:solidFill>
                <a:latin typeface="Times New Roman"/>
                <a:cs typeface="宋体"/>
              </a:rPr>
              <a:t> </a:t>
            </a:r>
            <a:endParaRPr lang="zh-CN" altLang="en-US" sz="1100" kern="0" dirty="0">
              <a:solidFill>
                <a:sysClr val="window" lastClr="FFFFFF"/>
              </a:solidFill>
              <a:latin typeface="宋体"/>
              <a:ea typeface="宋体"/>
              <a:cs typeface="宋体"/>
            </a:endParaRPr>
          </a:p>
        </p:txBody>
      </p:sp>
      <p:sp>
        <p:nvSpPr>
          <p:cNvPr id="52" name="矩形 51"/>
          <p:cNvSpPr/>
          <p:nvPr/>
        </p:nvSpPr>
        <p:spPr>
          <a:xfrm>
            <a:off x="5319129" y="3060318"/>
            <a:ext cx="1009255" cy="711558"/>
          </a:xfrm>
          <a:prstGeom prst="rect">
            <a:avLst/>
          </a:prstGeom>
          <a:noFill/>
          <a:ln w="25400" cap="flat" cmpd="sng" algn="ctr">
            <a:solidFill>
              <a:srgbClr val="006600"/>
            </a:solidFill>
            <a:prstDash val="solid"/>
          </a:ln>
          <a:effectLst/>
        </p:spPr>
        <p:txBody>
          <a:bodyPr rot="0" spcFirstLastPara="0" vert="horz" wrap="square" lIns="91434" tIns="45718" rIns="91434" bIns="45718"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defTabSz="914343">
              <a:defRPr/>
            </a:pPr>
            <a:r>
              <a:rPr lang="en-US" sz="1100" kern="0">
                <a:solidFill>
                  <a:srgbClr val="000000"/>
                </a:solidFill>
                <a:latin typeface="Times New Roman"/>
                <a:cs typeface="宋体"/>
              </a:rPr>
              <a:t> </a:t>
            </a:r>
            <a:endParaRPr lang="zh-CN" altLang="en-US" sz="1100" kern="0">
              <a:solidFill>
                <a:sysClr val="window" lastClr="FFFFFF"/>
              </a:solidFill>
              <a:latin typeface="宋体"/>
              <a:ea typeface="宋体"/>
              <a:cs typeface="宋体"/>
            </a:endParaRPr>
          </a:p>
        </p:txBody>
      </p:sp>
      <p:sp>
        <p:nvSpPr>
          <p:cNvPr id="53" name="圆角矩形 52"/>
          <p:cNvSpPr/>
          <p:nvPr/>
        </p:nvSpPr>
        <p:spPr>
          <a:xfrm>
            <a:off x="5439235" y="3152930"/>
            <a:ext cx="308535" cy="426932"/>
          </a:xfrm>
          <a:prstGeom prst="roundRect">
            <a:avLst/>
          </a:prstGeom>
          <a:noFill/>
          <a:ln w="25400" cap="flat" cmpd="sng" algn="ctr">
            <a:solidFill>
              <a:srgbClr val="00B050"/>
            </a:solidFill>
            <a:prstDash val="soli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defTabSz="914343">
              <a:defRPr/>
            </a:pPr>
            <a:r>
              <a:rPr lang="en-US" sz="1100" kern="0" dirty="0" smtClean="0">
                <a:solidFill>
                  <a:srgbClr val="000000"/>
                </a:solidFill>
                <a:latin typeface="Times New Roman"/>
                <a:cs typeface="宋体"/>
              </a:rPr>
              <a:t>FW</a:t>
            </a:r>
          </a:p>
          <a:p>
            <a:pPr defTabSz="914343">
              <a:defRPr/>
            </a:pPr>
            <a:r>
              <a:rPr lang="en-US" sz="1100" kern="0" dirty="0" err="1" smtClean="0">
                <a:solidFill>
                  <a:srgbClr val="000000"/>
                </a:solidFill>
                <a:latin typeface="Times New Roman"/>
                <a:cs typeface="宋体"/>
              </a:rPr>
              <a:t>vsys</a:t>
            </a:r>
            <a:endParaRPr lang="zh-CN" altLang="en-US" sz="1100" kern="0" dirty="0">
              <a:solidFill>
                <a:sysClr val="window" lastClr="FFFFFF"/>
              </a:solidFill>
              <a:latin typeface="宋体"/>
              <a:ea typeface="宋体"/>
              <a:cs typeface="宋体"/>
            </a:endParaRPr>
          </a:p>
        </p:txBody>
      </p:sp>
      <p:sp>
        <p:nvSpPr>
          <p:cNvPr id="54" name="矩形 53"/>
          <p:cNvSpPr/>
          <p:nvPr/>
        </p:nvSpPr>
        <p:spPr>
          <a:xfrm>
            <a:off x="7269350" y="3080200"/>
            <a:ext cx="854684" cy="711558"/>
          </a:xfrm>
          <a:prstGeom prst="rect">
            <a:avLst/>
          </a:prstGeom>
          <a:noFill/>
          <a:ln w="25400" cap="flat" cmpd="sng" algn="ctr">
            <a:solidFill>
              <a:srgbClr val="006600"/>
            </a:solidFill>
            <a:prstDash val="solid"/>
          </a:ln>
          <a:effectLst/>
        </p:spPr>
        <p:txBody>
          <a:bodyPr rot="0" spcFirstLastPara="0" vert="horz" wrap="square" lIns="91434" tIns="45718" rIns="91434" bIns="45718"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defTabSz="914343">
              <a:defRPr/>
            </a:pPr>
            <a:r>
              <a:rPr lang="en-US" sz="1100" kern="0">
                <a:solidFill>
                  <a:srgbClr val="000000"/>
                </a:solidFill>
                <a:latin typeface="Times New Roman"/>
                <a:cs typeface="宋体"/>
              </a:rPr>
              <a:t> </a:t>
            </a:r>
            <a:endParaRPr lang="zh-CN" altLang="en-US" sz="1100" kern="0">
              <a:solidFill>
                <a:sysClr val="window" lastClr="FFFFFF"/>
              </a:solidFill>
              <a:latin typeface="宋体"/>
              <a:ea typeface="宋体"/>
              <a:cs typeface="宋体"/>
            </a:endParaRPr>
          </a:p>
        </p:txBody>
      </p:sp>
      <p:sp>
        <p:nvSpPr>
          <p:cNvPr id="55" name="圆角矩形 54"/>
          <p:cNvSpPr/>
          <p:nvPr/>
        </p:nvSpPr>
        <p:spPr>
          <a:xfrm>
            <a:off x="7339823" y="3240841"/>
            <a:ext cx="522509" cy="422781"/>
          </a:xfrm>
          <a:prstGeom prst="roundRect">
            <a:avLst/>
          </a:prstGeom>
          <a:noFill/>
          <a:ln w="25400" cap="flat" cmpd="sng" algn="ctr">
            <a:solidFill>
              <a:srgbClr val="00B050"/>
            </a:solidFill>
            <a:prstDash val="soli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defTabSz="914343">
              <a:defRPr/>
            </a:pPr>
            <a:r>
              <a:rPr lang="en-US" sz="1100" kern="0" dirty="0">
                <a:solidFill>
                  <a:srgbClr val="000000"/>
                </a:solidFill>
                <a:latin typeface="Times New Roman"/>
                <a:cs typeface="宋体"/>
              </a:rPr>
              <a:t>Engine</a:t>
            </a:r>
            <a:endParaRPr lang="zh-CN" altLang="en-US" sz="1100" kern="0" dirty="0">
              <a:solidFill>
                <a:sysClr val="window" lastClr="FFFFFF"/>
              </a:solidFill>
              <a:latin typeface="宋体"/>
              <a:ea typeface="宋体"/>
              <a:cs typeface="宋体"/>
            </a:endParaRPr>
          </a:p>
          <a:p>
            <a:pPr algn="ctr" defTabSz="914343">
              <a:defRPr/>
            </a:pPr>
            <a:r>
              <a:rPr lang="en-US" sz="1100" kern="0" dirty="0">
                <a:solidFill>
                  <a:sysClr val="window" lastClr="FFFFFF"/>
                </a:solidFill>
                <a:latin typeface="Times New Roman"/>
                <a:cs typeface="宋体"/>
              </a:rPr>
              <a:t> </a:t>
            </a:r>
            <a:endParaRPr lang="zh-CN" altLang="en-US" sz="1100" kern="0" dirty="0">
              <a:solidFill>
                <a:sysClr val="window" lastClr="FFFFFF"/>
              </a:solidFill>
              <a:latin typeface="宋体"/>
              <a:ea typeface="宋体"/>
              <a:cs typeface="宋体"/>
            </a:endParaRPr>
          </a:p>
        </p:txBody>
      </p:sp>
      <p:sp>
        <p:nvSpPr>
          <p:cNvPr id="56" name="矩形 55"/>
          <p:cNvSpPr/>
          <p:nvPr/>
        </p:nvSpPr>
        <p:spPr>
          <a:xfrm>
            <a:off x="1024083" y="3550465"/>
            <a:ext cx="935149" cy="218426"/>
          </a:xfrm>
          <a:prstGeom prst="rect">
            <a:avLst/>
          </a:prstGeom>
          <a:solidFill>
            <a:srgbClr val="9BBB59">
              <a:lumMod val="75000"/>
            </a:srgbClr>
          </a:solidFill>
          <a:ln w="25400" cap="flat" cmpd="sng" algn="ctr">
            <a:noFill/>
            <a:prstDash val="soli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algn="ctr" defTabSz="914343">
              <a:defRPr/>
            </a:pPr>
            <a:r>
              <a:rPr lang="en-US" altLang="zh-CN" sz="1000" kern="0" dirty="0">
                <a:solidFill>
                  <a:sysClr val="window" lastClr="FFFFFF"/>
                </a:solidFill>
                <a:latin typeface="宋体"/>
                <a:ea typeface="宋体"/>
                <a:cs typeface="宋体"/>
              </a:rPr>
              <a:t>Security Agent</a:t>
            </a:r>
            <a:endParaRPr lang="zh-CN" altLang="en-US" sz="1000" kern="0" dirty="0">
              <a:solidFill>
                <a:sysClr val="window" lastClr="FFFFFF"/>
              </a:solidFill>
              <a:latin typeface="宋体"/>
              <a:ea typeface="宋体"/>
              <a:cs typeface="宋体"/>
            </a:endParaRPr>
          </a:p>
        </p:txBody>
      </p:sp>
      <p:sp>
        <p:nvSpPr>
          <p:cNvPr id="57" name="矩形 56"/>
          <p:cNvSpPr/>
          <p:nvPr/>
        </p:nvSpPr>
        <p:spPr>
          <a:xfrm>
            <a:off x="971600" y="3058624"/>
            <a:ext cx="1009861" cy="712228"/>
          </a:xfrm>
          <a:prstGeom prst="rect">
            <a:avLst/>
          </a:prstGeom>
          <a:noFill/>
          <a:ln w="25400" cap="flat" cmpd="sng" algn="ctr">
            <a:solidFill>
              <a:srgbClr val="006600"/>
            </a:solidFill>
            <a:prstDash val="solid"/>
          </a:ln>
          <a:effectLst/>
        </p:spPr>
        <p:txBody>
          <a:bodyPr rot="0" spcFirstLastPara="0" vert="horz" wrap="square" lIns="91434" tIns="45718" rIns="91434" bIns="45718"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defTabSz="914343">
              <a:defRPr/>
            </a:pPr>
            <a:r>
              <a:rPr lang="en-US" sz="1100" kern="0">
                <a:solidFill>
                  <a:srgbClr val="000000"/>
                </a:solidFill>
                <a:latin typeface="Times New Roman"/>
                <a:cs typeface="宋体"/>
              </a:rPr>
              <a:t> </a:t>
            </a:r>
            <a:endParaRPr lang="zh-CN" altLang="en-US" sz="1100" kern="0">
              <a:solidFill>
                <a:sysClr val="window" lastClr="FFFFFF"/>
              </a:solidFill>
              <a:latin typeface="宋体"/>
              <a:ea typeface="宋体"/>
              <a:cs typeface="宋体"/>
            </a:endParaRPr>
          </a:p>
        </p:txBody>
      </p:sp>
      <p:sp>
        <p:nvSpPr>
          <p:cNvPr id="58" name="圆角矩形 57"/>
          <p:cNvSpPr/>
          <p:nvPr/>
        </p:nvSpPr>
        <p:spPr>
          <a:xfrm>
            <a:off x="1067250" y="3116602"/>
            <a:ext cx="369944" cy="247236"/>
          </a:xfrm>
          <a:prstGeom prst="roundRect">
            <a:avLst/>
          </a:prstGeom>
          <a:noFill/>
          <a:ln w="25400" cap="flat" cmpd="sng" algn="ctr">
            <a:solidFill>
              <a:srgbClr val="00B050"/>
            </a:solidFill>
            <a:prstDash val="soli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defTabSz="914343">
              <a:defRPr/>
            </a:pPr>
            <a:r>
              <a:rPr lang="en-US" sz="1100" kern="0" dirty="0" smtClean="0">
                <a:solidFill>
                  <a:srgbClr val="000000"/>
                </a:solidFill>
                <a:latin typeface="Times New Roman"/>
                <a:cs typeface="宋体"/>
              </a:rPr>
              <a:t>VFW</a:t>
            </a:r>
            <a:endParaRPr lang="zh-CN" altLang="en-US" sz="1100" kern="100" dirty="0">
              <a:solidFill>
                <a:sysClr val="window" lastClr="FFFFFF"/>
              </a:solidFill>
              <a:latin typeface="Calibri"/>
              <a:ea typeface="宋体"/>
              <a:cs typeface="Times New Roman"/>
            </a:endParaRPr>
          </a:p>
        </p:txBody>
      </p:sp>
      <p:sp>
        <p:nvSpPr>
          <p:cNvPr id="59" name="圆角矩形 58"/>
          <p:cNvSpPr/>
          <p:nvPr/>
        </p:nvSpPr>
        <p:spPr>
          <a:xfrm>
            <a:off x="1498962" y="3116602"/>
            <a:ext cx="442740" cy="247236"/>
          </a:xfrm>
          <a:prstGeom prst="roundRect">
            <a:avLst/>
          </a:prstGeom>
          <a:noFill/>
          <a:ln w="25400" cap="flat" cmpd="sng" algn="ctr">
            <a:solidFill>
              <a:srgbClr val="00B050"/>
            </a:solidFill>
            <a:prstDash val="soli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defTabSz="914343">
              <a:defRPr/>
            </a:pPr>
            <a:r>
              <a:rPr lang="en-US" sz="1100" kern="0" dirty="0" smtClean="0">
                <a:solidFill>
                  <a:srgbClr val="000000"/>
                </a:solidFill>
                <a:latin typeface="Times New Roman"/>
                <a:cs typeface="宋体"/>
              </a:rPr>
              <a:t>VWAF</a:t>
            </a:r>
            <a:endParaRPr lang="zh-CN" altLang="en-US" sz="1100" kern="0" dirty="0">
              <a:solidFill>
                <a:sysClr val="window" lastClr="FFFFFF"/>
              </a:solidFill>
              <a:latin typeface="宋体"/>
              <a:ea typeface="宋体"/>
              <a:cs typeface="宋体"/>
            </a:endParaRPr>
          </a:p>
        </p:txBody>
      </p:sp>
      <p:sp>
        <p:nvSpPr>
          <p:cNvPr id="60" name="矩形 59"/>
          <p:cNvSpPr/>
          <p:nvPr/>
        </p:nvSpPr>
        <p:spPr>
          <a:xfrm>
            <a:off x="7825752" y="3565394"/>
            <a:ext cx="402954" cy="253916"/>
          </a:xfrm>
          <a:prstGeom prst="rect">
            <a:avLst/>
          </a:prstGeom>
        </p:spPr>
        <p:txBody>
          <a:bodyPr wrap="square">
            <a:spAutoFit/>
          </a:bodyPr>
          <a:lstStyle/>
          <a:p>
            <a:r>
              <a:rPr lang="en-US" altLang="zh-CN" sz="1050" kern="0" dirty="0">
                <a:solidFill>
                  <a:srgbClr val="000000"/>
                </a:solidFill>
                <a:latin typeface="Times New Roman"/>
                <a:cs typeface="宋体"/>
              </a:rPr>
              <a:t>FW</a:t>
            </a:r>
            <a:endParaRPr lang="zh-CN" altLang="en-US" sz="1050" dirty="0"/>
          </a:p>
        </p:txBody>
      </p:sp>
      <p:sp>
        <p:nvSpPr>
          <p:cNvPr id="61" name="矩形 60"/>
          <p:cNvSpPr/>
          <p:nvPr/>
        </p:nvSpPr>
        <p:spPr>
          <a:xfrm>
            <a:off x="971600" y="4120675"/>
            <a:ext cx="5833357" cy="264574"/>
          </a:xfrm>
          <a:prstGeom prst="rect">
            <a:avLst/>
          </a:prstGeom>
          <a:solidFill>
            <a:srgbClr val="4F81BD"/>
          </a:solidFill>
          <a:ln w="25400" cap="flat" cmpd="sng" algn="ctr">
            <a:solidFill>
              <a:srgbClr val="4F81BD">
                <a:shade val="50000"/>
              </a:srgbClr>
            </a:solidFill>
            <a:prstDash val="soli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algn="ctr" defTabSz="914343">
              <a:defRPr/>
            </a:pPr>
            <a:r>
              <a:rPr lang="en-US" sz="1100" kern="0" dirty="0" smtClean="0">
                <a:solidFill>
                  <a:sysClr val="window" lastClr="FFFFFF"/>
                </a:solidFill>
                <a:latin typeface="宋体"/>
                <a:cs typeface="Times New Roman"/>
              </a:rPr>
              <a:t>Overlay Network</a:t>
            </a:r>
            <a:endParaRPr lang="zh-CN" altLang="en-US" sz="1100" kern="0" dirty="0">
              <a:solidFill>
                <a:sysClr val="window" lastClr="FFFFFF"/>
              </a:solidFill>
              <a:latin typeface="宋体"/>
              <a:ea typeface="宋体"/>
              <a:cs typeface="宋体"/>
            </a:endParaRPr>
          </a:p>
        </p:txBody>
      </p:sp>
      <p:sp>
        <p:nvSpPr>
          <p:cNvPr id="62" name="矩形 61"/>
          <p:cNvSpPr/>
          <p:nvPr/>
        </p:nvSpPr>
        <p:spPr>
          <a:xfrm>
            <a:off x="1024083" y="4556570"/>
            <a:ext cx="6999721" cy="255211"/>
          </a:xfrm>
          <a:prstGeom prst="rect">
            <a:avLst/>
          </a:prstGeom>
          <a:solidFill>
            <a:srgbClr val="4F81BD"/>
          </a:solidFill>
          <a:ln w="25400" cap="flat" cmpd="sng" algn="ctr">
            <a:solidFill>
              <a:srgbClr val="4F81BD">
                <a:shade val="50000"/>
              </a:srgbClr>
            </a:solidFill>
            <a:prstDash val="soli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algn="ctr" defTabSz="914343">
              <a:defRPr/>
            </a:pPr>
            <a:r>
              <a:rPr lang="en-US" sz="1100" kern="0" dirty="0" smtClean="0">
                <a:solidFill>
                  <a:sysClr val="window" lastClr="FFFFFF"/>
                </a:solidFill>
                <a:latin typeface="宋体"/>
                <a:cs typeface="Times New Roman"/>
              </a:rPr>
              <a:t>Physical Network</a:t>
            </a:r>
            <a:endParaRPr lang="zh-CN" altLang="en-US" sz="1100" kern="0" dirty="0">
              <a:solidFill>
                <a:sysClr val="window" lastClr="FFFFFF"/>
              </a:solidFill>
              <a:latin typeface="宋体"/>
              <a:ea typeface="宋体"/>
              <a:cs typeface="宋体"/>
            </a:endParaRPr>
          </a:p>
        </p:txBody>
      </p:sp>
      <p:cxnSp>
        <p:nvCxnSpPr>
          <p:cNvPr id="63" name="直接箭头连接符 62"/>
          <p:cNvCxnSpPr>
            <a:stCxn id="58" idx="2"/>
          </p:cNvCxnSpPr>
          <p:nvPr/>
        </p:nvCxnSpPr>
        <p:spPr>
          <a:xfrm flipH="1">
            <a:off x="1232823" y="3363838"/>
            <a:ext cx="19399" cy="7420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1712359" y="3425450"/>
            <a:ext cx="2963" cy="6369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3512559" y="3468917"/>
            <a:ext cx="2963" cy="6369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4016615" y="3453570"/>
            <a:ext cx="2963" cy="6369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53" idx="2"/>
          </p:cNvCxnSpPr>
          <p:nvPr/>
        </p:nvCxnSpPr>
        <p:spPr>
          <a:xfrm>
            <a:off x="5593503" y="3579862"/>
            <a:ext cx="25472" cy="526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圆角矩形 67"/>
          <p:cNvSpPr/>
          <p:nvPr/>
        </p:nvSpPr>
        <p:spPr>
          <a:xfrm>
            <a:off x="5843850" y="3147814"/>
            <a:ext cx="308535" cy="426932"/>
          </a:xfrm>
          <a:prstGeom prst="roundRect">
            <a:avLst/>
          </a:prstGeom>
          <a:noFill/>
          <a:ln w="25400" cap="flat" cmpd="sng" algn="ctr">
            <a:solidFill>
              <a:srgbClr val="00B050"/>
            </a:solidFill>
            <a:prstDash val="soli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defTabSz="914343">
              <a:defRPr/>
            </a:pPr>
            <a:r>
              <a:rPr lang="en-US" sz="1100" kern="0" dirty="0" smtClean="0">
                <a:solidFill>
                  <a:srgbClr val="000000"/>
                </a:solidFill>
                <a:latin typeface="Times New Roman"/>
                <a:cs typeface="宋体"/>
              </a:rPr>
              <a:t>FW</a:t>
            </a:r>
          </a:p>
          <a:p>
            <a:pPr defTabSz="914343">
              <a:defRPr/>
            </a:pPr>
            <a:r>
              <a:rPr lang="en-US" sz="1100" kern="0" dirty="0" err="1" smtClean="0">
                <a:solidFill>
                  <a:srgbClr val="000000"/>
                </a:solidFill>
                <a:latin typeface="Times New Roman"/>
                <a:cs typeface="宋体"/>
              </a:rPr>
              <a:t>vsys</a:t>
            </a:r>
            <a:endParaRPr lang="zh-CN" altLang="en-US" sz="1100" kern="0" dirty="0">
              <a:solidFill>
                <a:sysClr val="window" lastClr="FFFFFF"/>
              </a:solidFill>
              <a:latin typeface="宋体"/>
              <a:ea typeface="宋体"/>
              <a:cs typeface="宋体"/>
            </a:endParaRPr>
          </a:p>
        </p:txBody>
      </p:sp>
      <p:cxnSp>
        <p:nvCxnSpPr>
          <p:cNvPr id="69" name="直接箭头连接符 68"/>
          <p:cNvCxnSpPr>
            <a:stCxn id="68" idx="2"/>
          </p:cNvCxnSpPr>
          <p:nvPr/>
        </p:nvCxnSpPr>
        <p:spPr>
          <a:xfrm flipH="1">
            <a:off x="5989314" y="3574746"/>
            <a:ext cx="8804" cy="5157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flipH="1">
            <a:off x="7596336" y="3743930"/>
            <a:ext cx="18138" cy="7384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1" name="矩形 70"/>
          <p:cNvSpPr/>
          <p:nvPr/>
        </p:nvSpPr>
        <p:spPr>
          <a:xfrm>
            <a:off x="3297809" y="1376144"/>
            <a:ext cx="3507149" cy="1093212"/>
          </a:xfrm>
          <a:prstGeom prst="rect">
            <a:avLst/>
          </a:prstGeom>
          <a:noFill/>
          <a:ln w="25400" cap="flat" cmpd="sng" algn="ctr">
            <a:solidFill>
              <a:srgbClr val="9BBB59">
                <a:lumMod val="75000"/>
              </a:srgbClr>
            </a:solidFill>
            <a:prstDash val="solid"/>
          </a:ln>
          <a:effectLst/>
        </p:spPr>
        <p:txBody>
          <a:bodyPr rot="0" spcFirstLastPara="0" vert="horz" wrap="square" lIns="97530" tIns="48765" rIns="97530" bIns="48765" numCol="1" spcCol="0" rtlCol="0" fromWordArt="0" anchor="ctr" anchorCtr="0" forceAA="0" compatLnSpc="1">
            <a:prstTxWarp prst="textNoShape">
              <a:avLst/>
            </a:prstTxWarp>
            <a:noAutofit/>
          </a:bodyPr>
          <a:lstStyle/>
          <a:p>
            <a:pPr algn="ctr" defTabSz="975299">
              <a:lnSpc>
                <a:spcPts val="1280"/>
              </a:lnSpc>
            </a:pPr>
            <a:r>
              <a:rPr lang="en-US" sz="900">
                <a:solidFill>
                  <a:srgbClr val="FFFFFF"/>
                </a:solidFill>
                <a:latin typeface="Arial"/>
                <a:ea typeface="微软雅黑"/>
                <a:cs typeface="Times New Roman"/>
              </a:rPr>
              <a:t> </a:t>
            </a:r>
            <a:endParaRPr lang="zh-CN" altLang="en-US" sz="900">
              <a:solidFill>
                <a:srgbClr val="284448"/>
              </a:solidFill>
              <a:latin typeface="宋体"/>
              <a:ea typeface="微软雅黑"/>
              <a:cs typeface="宋体"/>
            </a:endParaRPr>
          </a:p>
        </p:txBody>
      </p:sp>
      <p:sp>
        <p:nvSpPr>
          <p:cNvPr id="72" name="文本框 2"/>
          <p:cNvSpPr txBox="1">
            <a:spLocks noChangeArrowheads="1"/>
          </p:cNvSpPr>
          <p:nvPr/>
        </p:nvSpPr>
        <p:spPr bwMode="auto">
          <a:xfrm>
            <a:off x="5711173" y="2085146"/>
            <a:ext cx="1093784" cy="279854"/>
          </a:xfrm>
          <a:prstGeom prst="rect">
            <a:avLst/>
          </a:prstGeom>
          <a:noFill/>
          <a:ln w="9525">
            <a:noFill/>
            <a:miter lim="800000"/>
            <a:headEnd/>
            <a:tailEnd/>
          </a:ln>
        </p:spPr>
        <p:txBody>
          <a:bodyPr rot="0" vert="horz" wrap="square" lIns="97530" tIns="48765" rIns="97530" bIns="48765" anchor="t" anchorCtr="0">
            <a:noAutofit/>
          </a:bodyPr>
          <a:lstStyle/>
          <a:p>
            <a:pPr algn="just" defTabSz="975299">
              <a:lnSpc>
                <a:spcPts val="1280"/>
              </a:lnSpc>
            </a:pPr>
            <a:r>
              <a:rPr lang="zh-CN" altLang="en-US" sz="1050" dirty="0">
                <a:solidFill>
                  <a:srgbClr val="284448"/>
                </a:solidFill>
                <a:latin typeface="Times New Roman"/>
              </a:rPr>
              <a:t>安全</a:t>
            </a:r>
            <a:r>
              <a:rPr lang="zh-CN" altLang="en-US" sz="1050" dirty="0" smtClean="0">
                <a:solidFill>
                  <a:srgbClr val="284448"/>
                </a:solidFill>
                <a:latin typeface="Times New Roman"/>
              </a:rPr>
              <a:t>控制平台</a:t>
            </a:r>
            <a:endParaRPr lang="zh-CN" altLang="en-US" sz="1050" dirty="0">
              <a:solidFill>
                <a:srgbClr val="284448"/>
              </a:solidFill>
              <a:latin typeface="Times New Roman"/>
            </a:endParaRPr>
          </a:p>
        </p:txBody>
      </p:sp>
      <p:sp>
        <p:nvSpPr>
          <p:cNvPr id="73" name="圆角矩形 72"/>
          <p:cNvSpPr/>
          <p:nvPr/>
        </p:nvSpPr>
        <p:spPr>
          <a:xfrm>
            <a:off x="3425559" y="1459140"/>
            <a:ext cx="919976" cy="401992"/>
          </a:xfrm>
          <a:prstGeom prst="roundRect">
            <a:avLst/>
          </a:prstGeom>
          <a:ln/>
        </p:spPr>
        <p:style>
          <a:lnRef idx="3">
            <a:schemeClr val="lt1"/>
          </a:lnRef>
          <a:fillRef idx="1">
            <a:schemeClr val="accent6"/>
          </a:fillRef>
          <a:effectRef idx="1">
            <a:schemeClr val="accent6"/>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algn="ctr" defTabSz="914343">
              <a:defRPr/>
            </a:pPr>
            <a:r>
              <a:rPr lang="en-US" sz="1100" kern="0" dirty="0" smtClean="0">
                <a:solidFill>
                  <a:srgbClr val="000000"/>
                </a:solidFill>
                <a:latin typeface="Times New Roman"/>
                <a:cs typeface="宋体"/>
              </a:rPr>
              <a:t>H</a:t>
            </a:r>
            <a:r>
              <a:rPr lang="en-US" altLang="zh-CN" sz="1100" kern="0" dirty="0" smtClean="0">
                <a:solidFill>
                  <a:srgbClr val="000000"/>
                </a:solidFill>
                <a:latin typeface="Times New Roman"/>
                <a:cs typeface="宋体"/>
              </a:rPr>
              <a:t>igh</a:t>
            </a:r>
          </a:p>
          <a:p>
            <a:pPr algn="ctr" defTabSz="914343">
              <a:defRPr/>
            </a:pPr>
            <a:r>
              <a:rPr lang="en-US" altLang="zh-CN" sz="1100" kern="0" dirty="0">
                <a:solidFill>
                  <a:srgbClr val="000000"/>
                </a:solidFill>
                <a:latin typeface="Times New Roman"/>
                <a:ea typeface="宋体"/>
                <a:cs typeface="Times New Roman"/>
              </a:rPr>
              <a:t>Availability</a:t>
            </a:r>
            <a:endParaRPr lang="zh-CN" altLang="en-US" sz="1100" kern="100" dirty="0">
              <a:solidFill>
                <a:sysClr val="window" lastClr="FFFFFF"/>
              </a:solidFill>
              <a:latin typeface="Calibri"/>
              <a:ea typeface="宋体"/>
              <a:cs typeface="Times New Roman"/>
            </a:endParaRPr>
          </a:p>
        </p:txBody>
      </p:sp>
      <p:sp>
        <p:nvSpPr>
          <p:cNvPr id="74" name="圆角矩形 73"/>
          <p:cNvSpPr/>
          <p:nvPr/>
        </p:nvSpPr>
        <p:spPr>
          <a:xfrm>
            <a:off x="4620522" y="1478917"/>
            <a:ext cx="806366" cy="401992"/>
          </a:xfrm>
          <a:prstGeom prst="roundRect">
            <a:avLst/>
          </a:prstGeom>
          <a:ln/>
        </p:spPr>
        <p:style>
          <a:lnRef idx="3">
            <a:schemeClr val="lt1"/>
          </a:lnRef>
          <a:fillRef idx="1">
            <a:schemeClr val="accent6"/>
          </a:fillRef>
          <a:effectRef idx="1">
            <a:schemeClr val="accent6"/>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algn="ctr" defTabSz="914343">
              <a:defRPr/>
            </a:pPr>
            <a:r>
              <a:rPr lang="en-US" altLang="zh-CN" sz="1100" kern="0" dirty="0">
                <a:solidFill>
                  <a:srgbClr val="000000"/>
                </a:solidFill>
                <a:latin typeface="Times New Roman"/>
                <a:cs typeface="宋体"/>
              </a:rPr>
              <a:t>Failure Recovery</a:t>
            </a:r>
            <a:endParaRPr lang="zh-CN" altLang="en-US" sz="1100" kern="100" dirty="0">
              <a:solidFill>
                <a:sysClr val="window" lastClr="FFFFFF"/>
              </a:solidFill>
              <a:latin typeface="Calibri"/>
              <a:ea typeface="宋体"/>
              <a:cs typeface="Times New Roman"/>
            </a:endParaRPr>
          </a:p>
        </p:txBody>
      </p:sp>
      <p:sp>
        <p:nvSpPr>
          <p:cNvPr id="75" name="圆角矩形 74"/>
          <p:cNvSpPr/>
          <p:nvPr/>
        </p:nvSpPr>
        <p:spPr>
          <a:xfrm>
            <a:off x="5811688" y="1494185"/>
            <a:ext cx="806366" cy="401992"/>
          </a:xfrm>
          <a:prstGeom prst="roundRect">
            <a:avLst/>
          </a:prstGeom>
          <a:ln/>
        </p:spPr>
        <p:style>
          <a:lnRef idx="3">
            <a:schemeClr val="lt1"/>
          </a:lnRef>
          <a:fillRef idx="1">
            <a:schemeClr val="accent6"/>
          </a:fillRef>
          <a:effectRef idx="1">
            <a:schemeClr val="accent6"/>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algn="ctr" defTabSz="914343">
              <a:defRPr/>
            </a:pPr>
            <a:r>
              <a:rPr lang="en-US" altLang="zh-CN" sz="1100" kern="0" dirty="0" smtClean="0">
                <a:solidFill>
                  <a:srgbClr val="000000"/>
                </a:solidFill>
                <a:latin typeface="Times New Roman"/>
                <a:cs typeface="宋体"/>
              </a:rPr>
              <a:t>Scalability</a:t>
            </a:r>
            <a:endParaRPr lang="zh-CN" altLang="en-US" sz="1100" kern="100" dirty="0">
              <a:solidFill>
                <a:sysClr val="window" lastClr="FFFFFF"/>
              </a:solidFill>
              <a:latin typeface="Calibri"/>
              <a:ea typeface="宋体"/>
              <a:cs typeface="Times New Roman"/>
            </a:endParaRPr>
          </a:p>
        </p:txBody>
      </p:sp>
      <p:sp>
        <p:nvSpPr>
          <p:cNvPr id="76" name="圆角矩形 75"/>
          <p:cNvSpPr/>
          <p:nvPr/>
        </p:nvSpPr>
        <p:spPr>
          <a:xfrm>
            <a:off x="3455505" y="1915635"/>
            <a:ext cx="806366" cy="401992"/>
          </a:xfrm>
          <a:prstGeom prst="roundRect">
            <a:avLst/>
          </a:prstGeom>
          <a:ln/>
        </p:spPr>
        <p:style>
          <a:lnRef idx="3">
            <a:schemeClr val="lt1"/>
          </a:lnRef>
          <a:fillRef idx="1">
            <a:schemeClr val="accent6"/>
          </a:fillRef>
          <a:effectRef idx="1">
            <a:schemeClr val="accent6"/>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algn="ctr" defTabSz="914343">
              <a:defRPr/>
            </a:pPr>
            <a:r>
              <a:rPr lang="en-US" altLang="zh-CN" sz="1100" kern="0" dirty="0" smtClean="0">
                <a:solidFill>
                  <a:srgbClr val="000000"/>
                </a:solidFill>
                <a:latin typeface="Times New Roman"/>
                <a:cs typeface="宋体"/>
              </a:rPr>
              <a:t>Service Chain</a:t>
            </a:r>
            <a:endParaRPr lang="zh-CN" altLang="en-US" sz="1100" kern="100" dirty="0">
              <a:solidFill>
                <a:sysClr val="window" lastClr="FFFFFF"/>
              </a:solidFill>
              <a:latin typeface="Calibri"/>
              <a:ea typeface="宋体"/>
              <a:cs typeface="Times New Roman"/>
            </a:endParaRPr>
          </a:p>
        </p:txBody>
      </p:sp>
      <p:sp>
        <p:nvSpPr>
          <p:cNvPr id="77" name="圆角矩形 76"/>
          <p:cNvSpPr/>
          <p:nvPr/>
        </p:nvSpPr>
        <p:spPr>
          <a:xfrm>
            <a:off x="4620521" y="1920417"/>
            <a:ext cx="806366" cy="401992"/>
          </a:xfrm>
          <a:prstGeom prst="roundRect">
            <a:avLst/>
          </a:prstGeom>
          <a:ln/>
        </p:spPr>
        <p:style>
          <a:lnRef idx="3">
            <a:schemeClr val="lt1"/>
          </a:lnRef>
          <a:fillRef idx="1">
            <a:schemeClr val="accent6"/>
          </a:fillRef>
          <a:effectRef idx="1">
            <a:schemeClr val="accent6"/>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algn="ctr" defTabSz="914343">
              <a:defRPr/>
            </a:pPr>
            <a:r>
              <a:rPr lang="en-US" altLang="zh-CN" sz="1100" kern="0" dirty="0" smtClean="0">
                <a:solidFill>
                  <a:srgbClr val="000000"/>
                </a:solidFill>
                <a:latin typeface="Times New Roman"/>
                <a:cs typeface="宋体"/>
              </a:rPr>
              <a:t>Load Balance</a:t>
            </a:r>
            <a:endParaRPr lang="zh-CN" altLang="en-US" sz="1100" kern="100" dirty="0">
              <a:solidFill>
                <a:sysClr val="window" lastClr="FFFFFF"/>
              </a:solidFill>
              <a:latin typeface="Calibri"/>
              <a:ea typeface="宋体"/>
              <a:cs typeface="Times New Roman"/>
            </a:endParaRPr>
          </a:p>
        </p:txBody>
      </p:sp>
      <p:sp>
        <p:nvSpPr>
          <p:cNvPr id="78" name="圆角矩形 77"/>
          <p:cNvSpPr/>
          <p:nvPr/>
        </p:nvSpPr>
        <p:spPr>
          <a:xfrm>
            <a:off x="3323661" y="708218"/>
            <a:ext cx="735511" cy="284913"/>
          </a:xfrm>
          <a:prstGeom prst="round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algn="ctr" defTabSz="914343">
              <a:defRPr/>
            </a:pPr>
            <a:r>
              <a:rPr lang="en-US" altLang="zh-CN" sz="1100" kern="0" dirty="0" smtClean="0">
                <a:solidFill>
                  <a:srgbClr val="000000"/>
                </a:solidFill>
                <a:latin typeface="Times New Roman"/>
                <a:cs typeface="宋体"/>
              </a:rPr>
              <a:t>APP</a:t>
            </a:r>
            <a:endParaRPr lang="zh-CN" altLang="en-US" sz="1100" kern="100" dirty="0">
              <a:solidFill>
                <a:sysClr val="window" lastClr="FFFFFF"/>
              </a:solidFill>
              <a:latin typeface="Calibri"/>
              <a:ea typeface="宋体"/>
              <a:cs typeface="Times New Roman"/>
            </a:endParaRPr>
          </a:p>
        </p:txBody>
      </p:sp>
      <p:sp>
        <p:nvSpPr>
          <p:cNvPr id="79" name="圆角矩形 78"/>
          <p:cNvSpPr/>
          <p:nvPr/>
        </p:nvSpPr>
        <p:spPr>
          <a:xfrm>
            <a:off x="4603102" y="703880"/>
            <a:ext cx="735511" cy="284913"/>
          </a:xfrm>
          <a:prstGeom prst="round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algn="ctr" defTabSz="914343">
              <a:defRPr/>
            </a:pPr>
            <a:r>
              <a:rPr lang="en-US" altLang="zh-CN" sz="1100" kern="0" dirty="0" smtClean="0">
                <a:solidFill>
                  <a:srgbClr val="000000"/>
                </a:solidFill>
                <a:latin typeface="Times New Roman"/>
                <a:cs typeface="宋体"/>
              </a:rPr>
              <a:t>APP</a:t>
            </a:r>
            <a:endParaRPr lang="zh-CN" altLang="en-US" sz="1100" kern="100" dirty="0">
              <a:solidFill>
                <a:sysClr val="window" lastClr="FFFFFF"/>
              </a:solidFill>
              <a:latin typeface="Calibri"/>
              <a:ea typeface="宋体"/>
              <a:cs typeface="Times New Roman"/>
            </a:endParaRPr>
          </a:p>
        </p:txBody>
      </p:sp>
      <p:sp>
        <p:nvSpPr>
          <p:cNvPr id="80" name="圆角矩形 79"/>
          <p:cNvSpPr/>
          <p:nvPr/>
        </p:nvSpPr>
        <p:spPr>
          <a:xfrm>
            <a:off x="5882543" y="699542"/>
            <a:ext cx="735511" cy="284913"/>
          </a:xfrm>
          <a:prstGeom prst="roundRect">
            <a:avLst/>
          </a:prstGeom>
          <a:ln/>
        </p:spPr>
        <p:style>
          <a:lnRef idx="2">
            <a:schemeClr val="accent5"/>
          </a:lnRef>
          <a:fillRef idx="1">
            <a:schemeClr val="lt1"/>
          </a:fillRef>
          <a:effectRef idx="0">
            <a:schemeClr val="accent5"/>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algn="ctr" defTabSz="914343">
              <a:defRPr/>
            </a:pPr>
            <a:r>
              <a:rPr lang="en-US" altLang="zh-CN" sz="1100" kern="0" dirty="0" smtClean="0">
                <a:solidFill>
                  <a:srgbClr val="000000"/>
                </a:solidFill>
                <a:latin typeface="Times New Roman"/>
                <a:cs typeface="宋体"/>
              </a:rPr>
              <a:t>APP</a:t>
            </a:r>
            <a:endParaRPr lang="zh-CN" altLang="en-US" sz="1100" kern="100" dirty="0">
              <a:solidFill>
                <a:sysClr val="window" lastClr="FFFFFF"/>
              </a:solidFill>
              <a:latin typeface="Calibri"/>
              <a:ea typeface="宋体"/>
              <a:cs typeface="Times New Roman"/>
            </a:endParaRPr>
          </a:p>
        </p:txBody>
      </p:sp>
    </p:spTree>
    <p:extLst>
      <p:ext uri="{BB962C8B-B14F-4D97-AF65-F5344CB8AC3E}">
        <p14:creationId xmlns:p14="http://schemas.microsoft.com/office/powerpoint/2010/main" val="2980211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25000" lnSpcReduction="20000"/>
          </a:bodyPr>
          <a:lstStyle/>
          <a:p>
            <a:endParaRPr kumimoji="1" lang="zh-CN" altLang="en-US" dirty="0"/>
          </a:p>
        </p:txBody>
      </p:sp>
      <p:sp>
        <p:nvSpPr>
          <p:cNvPr id="3" name="标题 2"/>
          <p:cNvSpPr>
            <a:spLocks noGrp="1"/>
          </p:cNvSpPr>
          <p:nvPr>
            <p:ph type="title"/>
          </p:nvPr>
        </p:nvSpPr>
        <p:spPr/>
        <p:txBody>
          <a:bodyPr/>
          <a:lstStyle/>
          <a:p>
            <a:r>
              <a:rPr kumimoji="1" lang="zh-CN" altLang="en-US" sz="3200" dirty="0" smtClean="0"/>
              <a:t>资源池架构</a:t>
            </a:r>
            <a:endParaRPr kumimoji="1" lang="zh-CN" altLang="en-US" sz="3200" dirty="0"/>
          </a:p>
        </p:txBody>
      </p:sp>
      <p:pic>
        <p:nvPicPr>
          <p:cNvPr id="4" name="图片 3"/>
          <p:cNvPicPr/>
          <p:nvPr/>
        </p:nvPicPr>
        <p:blipFill>
          <a:blip r:embed="rId2"/>
          <a:stretch>
            <a:fillRect/>
          </a:stretch>
        </p:blipFill>
        <p:spPr>
          <a:xfrm>
            <a:off x="2915816" y="1491630"/>
            <a:ext cx="5400040" cy="2938780"/>
          </a:xfrm>
          <a:prstGeom prst="rect">
            <a:avLst/>
          </a:prstGeom>
        </p:spPr>
      </p:pic>
      <p:sp>
        <p:nvSpPr>
          <p:cNvPr id="5" name="矩形 4"/>
          <p:cNvSpPr/>
          <p:nvPr/>
        </p:nvSpPr>
        <p:spPr>
          <a:xfrm>
            <a:off x="350789" y="682570"/>
            <a:ext cx="2349003" cy="3744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ClrTx/>
              <a:buFont typeface="Wingdings" pitchFamily="2" charset="2"/>
              <a:buChar char="l"/>
            </a:pPr>
            <a:r>
              <a:rPr lang="zh-CN" altLang="en-US" dirty="0" smtClean="0">
                <a:solidFill>
                  <a:schemeClr val="tx1">
                    <a:lumMod val="75000"/>
                    <a:lumOff val="25000"/>
                  </a:schemeClr>
                </a:solidFill>
              </a:rPr>
              <a:t>多种形态的安全设备通过池化形成一个个安全资源池</a:t>
            </a:r>
            <a:endParaRPr lang="en-US" altLang="zh-CN" dirty="0" smtClean="0">
              <a:solidFill>
                <a:schemeClr val="tx1">
                  <a:lumMod val="75000"/>
                  <a:lumOff val="25000"/>
                </a:schemeClr>
              </a:solidFill>
            </a:endParaRPr>
          </a:p>
          <a:p>
            <a:pPr marL="342900" indent="-342900">
              <a:lnSpc>
                <a:spcPct val="150000"/>
              </a:lnSpc>
              <a:buClrTx/>
              <a:buFont typeface="Wingdings" pitchFamily="2" charset="2"/>
              <a:buChar char="l"/>
            </a:pPr>
            <a:r>
              <a:rPr lang="zh-CN" altLang="en-US" dirty="0" smtClean="0">
                <a:solidFill>
                  <a:schemeClr val="tx1">
                    <a:lumMod val="75000"/>
                    <a:lumOff val="25000"/>
                  </a:schemeClr>
                </a:solidFill>
              </a:rPr>
              <a:t>资源池按需提供安全能力</a:t>
            </a:r>
            <a:endParaRPr lang="en-US" altLang="zh-CN" dirty="0" smtClean="0">
              <a:solidFill>
                <a:schemeClr val="tx1">
                  <a:lumMod val="75000"/>
                  <a:lumOff val="25000"/>
                </a:schemeClr>
              </a:solidFill>
            </a:endParaRPr>
          </a:p>
          <a:p>
            <a:pPr marL="342900" indent="-342900">
              <a:lnSpc>
                <a:spcPct val="150000"/>
              </a:lnSpc>
              <a:buClrTx/>
              <a:buFont typeface="Wingdings" pitchFamily="2" charset="2"/>
              <a:buChar char="l"/>
            </a:pPr>
            <a:r>
              <a:rPr lang="zh-CN" altLang="en-US" dirty="0" smtClean="0">
                <a:solidFill>
                  <a:schemeClr val="tx1">
                    <a:lumMod val="75000"/>
                    <a:lumOff val="25000"/>
                  </a:schemeClr>
                </a:solidFill>
              </a:rPr>
              <a:t>安全资源池与其他基础设施一起构建</a:t>
            </a:r>
            <a:r>
              <a:rPr lang="en-US" altLang="zh-CN" dirty="0" err="1" smtClean="0">
                <a:solidFill>
                  <a:schemeClr val="tx1">
                    <a:lumMod val="75000"/>
                    <a:lumOff val="25000"/>
                  </a:schemeClr>
                </a:solidFill>
              </a:rPr>
              <a:t>SDx</a:t>
            </a:r>
            <a:endParaRPr lang="en-US" altLang="zh-CN" dirty="0" smtClean="0">
              <a:solidFill>
                <a:schemeClr val="tx1">
                  <a:lumMod val="75000"/>
                  <a:lumOff val="25000"/>
                </a:schemeClr>
              </a:solidFill>
            </a:endParaRPr>
          </a:p>
          <a:p>
            <a:pPr marL="342900" indent="-342900">
              <a:lnSpc>
                <a:spcPct val="150000"/>
              </a:lnSpc>
              <a:buClrTx/>
              <a:buFont typeface="Wingdings" pitchFamily="2" charset="2"/>
              <a:buChar char="l"/>
            </a:pP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774199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2"/>
          <p:cNvSpPr txBox="1"/>
          <p:nvPr/>
        </p:nvSpPr>
        <p:spPr>
          <a:xfrm>
            <a:off x="2771800" y="1428914"/>
            <a:ext cx="3467616" cy="584775"/>
          </a:xfrm>
          <a:prstGeom prst="rect">
            <a:avLst/>
          </a:prstGeom>
          <a:noFill/>
        </p:spPr>
        <p:txBody>
          <a:bodyPr wrap="none" rtlCol="0">
            <a:spAutoFit/>
          </a:bodyPr>
          <a:lstStyle/>
          <a:p>
            <a:r>
              <a:rPr lang="zh-CN" altLang="en-US" sz="3200" b="1" dirty="0">
                <a:solidFill>
                  <a:schemeClr val="tx1">
                    <a:lumMod val="85000"/>
                    <a:lumOff val="15000"/>
                  </a:schemeClr>
                </a:solidFill>
                <a:latin typeface="微软雅黑 Light" panose="020B0502040204020203" pitchFamily="34" charset="-122"/>
                <a:ea typeface="微软雅黑 Light" panose="020B0502040204020203" pitchFamily="34" charset="-122"/>
              </a:rPr>
              <a:t>软件</a:t>
            </a:r>
            <a:r>
              <a:rPr lang="zh-CN" altLang="en-US" sz="3200" b="1" dirty="0" smtClean="0">
                <a:solidFill>
                  <a:schemeClr val="tx1">
                    <a:lumMod val="85000"/>
                    <a:lumOff val="15000"/>
                  </a:schemeClr>
                </a:solidFill>
                <a:latin typeface="微软雅黑 Light" panose="020B0502040204020203" pitchFamily="34" charset="-122"/>
                <a:ea typeface="微软雅黑 Light" panose="020B0502040204020203" pitchFamily="34" charset="-122"/>
              </a:rPr>
              <a:t>定义安全架构</a:t>
            </a:r>
            <a:endParaRPr lang="zh-CN" altLang="en-US" sz="3200" b="1"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sp>
        <p:nvSpPr>
          <p:cNvPr id="17" name="矩形 16"/>
          <p:cNvSpPr/>
          <p:nvPr/>
        </p:nvSpPr>
        <p:spPr>
          <a:xfrm>
            <a:off x="2771800" y="1203598"/>
            <a:ext cx="1918859" cy="369332"/>
          </a:xfrm>
          <a:prstGeom prst="rect">
            <a:avLst/>
          </a:prstGeom>
        </p:spPr>
        <p:txBody>
          <a:bodyPr wrap="none">
            <a:spAutoFit/>
          </a:bodyPr>
          <a:lstStyle/>
          <a:p>
            <a:r>
              <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rPr>
              <a:t>SDS Architecture</a:t>
            </a:r>
            <a:endParaRPr lang="zh-CN" altLang="en-US" sz="1800" kern="12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grpSp>
        <p:nvGrpSpPr>
          <p:cNvPr id="18" name="组合 17"/>
          <p:cNvGrpSpPr/>
          <p:nvPr/>
        </p:nvGrpSpPr>
        <p:grpSpPr>
          <a:xfrm>
            <a:off x="2798089" y="1932970"/>
            <a:ext cx="5086279" cy="216024"/>
            <a:chOff x="2798089" y="1932970"/>
            <a:chExt cx="5086279" cy="216024"/>
          </a:xfrm>
        </p:grpSpPr>
        <p:cxnSp>
          <p:nvCxnSpPr>
            <p:cNvPr id="19" name="直接连接符 18"/>
            <p:cNvCxnSpPr/>
            <p:nvPr userDrawn="1"/>
          </p:nvCxnSpPr>
          <p:spPr>
            <a:xfrm>
              <a:off x="2798089" y="2004978"/>
              <a:ext cx="5040560" cy="0"/>
            </a:xfrm>
            <a:prstGeom prst="line">
              <a:avLst/>
            </a:prstGeom>
            <a:ln>
              <a:solidFill>
                <a:schemeClr val="bg1">
                  <a:lumMod val="65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20" name="矩形 19"/>
            <p:cNvSpPr/>
            <p:nvPr userDrawn="1"/>
          </p:nvSpPr>
          <p:spPr>
            <a:xfrm>
              <a:off x="7838649" y="1932970"/>
              <a:ext cx="45719" cy="2160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6"/>
          <p:cNvSpPr txBox="1"/>
          <p:nvPr/>
        </p:nvSpPr>
        <p:spPr>
          <a:xfrm>
            <a:off x="2843808" y="2004978"/>
            <a:ext cx="4968552" cy="1200329"/>
          </a:xfrm>
          <a:prstGeom prst="rect">
            <a:avLst/>
          </a:prstGeom>
          <a:noFill/>
        </p:spPr>
        <p:txBody>
          <a:bodyPr wrap="square" rtlCol="0">
            <a:spAutoFit/>
          </a:bodyPr>
          <a:lstStyle/>
          <a:p>
            <a:pPr marL="342900" indent="-342900">
              <a:lnSpc>
                <a:spcPct val="150000"/>
              </a:lnSpc>
              <a:buClrTx/>
              <a:buFont typeface="Wingdings" pitchFamily="2" charset="2"/>
              <a:buChar char="l"/>
            </a:pP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背景介绍</a:t>
            </a:r>
            <a:endPar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342900" indent="-342900">
              <a:lnSpc>
                <a:spcPct val="150000"/>
              </a:lnSpc>
              <a:buClrTx/>
              <a:buFont typeface="Wingdings" pitchFamily="2" charset="2"/>
              <a:buChar char="l"/>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软件</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定义安全</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架构</a:t>
            </a:r>
            <a:endPar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342900" indent="-342900">
              <a:lnSpc>
                <a:spcPct val="150000"/>
              </a:lnSpc>
              <a:buClrTx/>
              <a:buFont typeface="Wingdings" pitchFamily="2" charset="2"/>
              <a:buChar char="l"/>
            </a:pP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软件定义安全！</a:t>
            </a:r>
            <a:r>
              <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云</a:t>
            </a:r>
            <a:r>
              <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/SDN</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安全</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2" name="任意多边形 21"/>
          <p:cNvSpPr/>
          <p:nvPr/>
        </p:nvSpPr>
        <p:spPr>
          <a:xfrm>
            <a:off x="1115616" y="1131590"/>
            <a:ext cx="1512168" cy="1512168"/>
          </a:xfrm>
          <a:custGeom>
            <a:avLst/>
            <a:gdLst>
              <a:gd name="connsiteX0" fmla="*/ 0 w 1512168"/>
              <a:gd name="connsiteY0" fmla="*/ 756084 h 1512168"/>
              <a:gd name="connsiteX1" fmla="*/ 221453 w 1512168"/>
              <a:gd name="connsiteY1" fmla="*/ 221452 h 1512168"/>
              <a:gd name="connsiteX2" fmla="*/ 756086 w 1512168"/>
              <a:gd name="connsiteY2" fmla="*/ 1 h 1512168"/>
              <a:gd name="connsiteX3" fmla="*/ 1290718 w 1512168"/>
              <a:gd name="connsiteY3" fmla="*/ 221454 h 1512168"/>
              <a:gd name="connsiteX4" fmla="*/ 1512169 w 1512168"/>
              <a:gd name="connsiteY4" fmla="*/ 756087 h 1512168"/>
              <a:gd name="connsiteX5" fmla="*/ 1290717 w 1512168"/>
              <a:gd name="connsiteY5" fmla="*/ 1290719 h 1512168"/>
              <a:gd name="connsiteX6" fmla="*/ 756085 w 1512168"/>
              <a:gd name="connsiteY6" fmla="*/ 1512171 h 1512168"/>
              <a:gd name="connsiteX7" fmla="*/ 221453 w 1512168"/>
              <a:gd name="connsiteY7" fmla="*/ 1290719 h 1512168"/>
              <a:gd name="connsiteX8" fmla="*/ 2 w 1512168"/>
              <a:gd name="connsiteY8" fmla="*/ 756086 h 1512168"/>
              <a:gd name="connsiteX9" fmla="*/ 0 w 1512168"/>
              <a:gd name="connsiteY9" fmla="*/ 756084 h 151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168" h="1512168">
                <a:moveTo>
                  <a:pt x="0" y="756084"/>
                </a:moveTo>
                <a:cubicBezTo>
                  <a:pt x="0" y="555558"/>
                  <a:pt x="79659" y="363245"/>
                  <a:pt x="221453" y="221452"/>
                </a:cubicBezTo>
                <a:cubicBezTo>
                  <a:pt x="363247" y="79659"/>
                  <a:pt x="555560" y="1"/>
                  <a:pt x="756086" y="1"/>
                </a:cubicBezTo>
                <a:cubicBezTo>
                  <a:pt x="956612" y="1"/>
                  <a:pt x="1148925" y="79660"/>
                  <a:pt x="1290718" y="221454"/>
                </a:cubicBezTo>
                <a:cubicBezTo>
                  <a:pt x="1432511" y="363248"/>
                  <a:pt x="1512169" y="555561"/>
                  <a:pt x="1512169" y="756087"/>
                </a:cubicBezTo>
                <a:cubicBezTo>
                  <a:pt x="1512169" y="956613"/>
                  <a:pt x="1432510" y="1148926"/>
                  <a:pt x="1290717" y="1290719"/>
                </a:cubicBezTo>
                <a:cubicBezTo>
                  <a:pt x="1148924" y="1432512"/>
                  <a:pt x="956611" y="1512171"/>
                  <a:pt x="756085" y="1512171"/>
                </a:cubicBezTo>
                <a:cubicBezTo>
                  <a:pt x="555559" y="1512171"/>
                  <a:pt x="363246" y="1432512"/>
                  <a:pt x="221453" y="1290719"/>
                </a:cubicBezTo>
                <a:cubicBezTo>
                  <a:pt x="79660" y="1148926"/>
                  <a:pt x="1" y="956612"/>
                  <a:pt x="2" y="756086"/>
                </a:cubicBezTo>
                <a:lnTo>
                  <a:pt x="0" y="756084"/>
                </a:lnTo>
                <a:close/>
              </a:path>
            </a:pathLst>
          </a:custGeom>
          <a:solidFill>
            <a:schemeClr val="bg1"/>
          </a:solidFill>
          <a:ln w="57150">
            <a:solidFill>
              <a:srgbClr val="00B050"/>
            </a:solidFill>
          </a:ln>
          <a:effectLst>
            <a:innerShdw blurRad="1905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0" dirty="0" smtClean="0">
                <a:solidFill>
                  <a:schemeClr val="tx1">
                    <a:lumMod val="85000"/>
                    <a:lumOff val="15000"/>
                  </a:schemeClr>
                </a:solidFill>
                <a:latin typeface="+mj-lt"/>
              </a:rPr>
              <a:t>01</a:t>
            </a:r>
          </a:p>
        </p:txBody>
      </p:sp>
    </p:spTree>
    <p:extLst>
      <p:ext uri="{BB962C8B-B14F-4D97-AF65-F5344CB8AC3E}">
        <p14:creationId xmlns:p14="http://schemas.microsoft.com/office/powerpoint/2010/main" val="2990505739"/>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4" decel="5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8" decel="5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148810" y="2106880"/>
            <a:ext cx="8433488" cy="1933264"/>
          </a:xfrm>
          <a:prstGeom prst="rect">
            <a:avLst/>
          </a:prstGeom>
          <a:noFill/>
          <a:ln w="25400" cap="flat" cmpd="sng" algn="ctr">
            <a:solidFill>
              <a:srgbClr val="4F81BD">
                <a:shade val="50000"/>
              </a:srgbClr>
            </a:solidFill>
            <a:prstDash val="dash"/>
          </a:ln>
          <a:effectLst/>
        </p:spPr>
        <p:txBody>
          <a:bodyPr lIns="73139" tIns="36569" rIns="73139" bIns="36569" rtlCol="0" anchor="ctr"/>
          <a:lstStyle/>
          <a:p>
            <a:pPr algn="ctr" defTabSz="731383">
              <a:defRPr/>
            </a:pPr>
            <a:endParaRPr lang="zh-CN" altLang="en-US" sz="1350" kern="0">
              <a:solidFill>
                <a:prstClr val="white"/>
              </a:solidFill>
              <a:latin typeface="Calibri"/>
              <a:ea typeface="宋体"/>
            </a:endParaRPr>
          </a:p>
        </p:txBody>
      </p:sp>
      <p:sp>
        <p:nvSpPr>
          <p:cNvPr id="2" name="标题 1"/>
          <p:cNvSpPr>
            <a:spLocks noGrp="1"/>
          </p:cNvSpPr>
          <p:nvPr>
            <p:ph type="ctrTitle"/>
          </p:nvPr>
        </p:nvSpPr>
        <p:spPr/>
        <p:txBody>
          <a:bodyPr/>
          <a:lstStyle/>
          <a:p>
            <a:r>
              <a:rPr lang="zh-CN" altLang="en-US" dirty="0" smtClean="0"/>
              <a:t>云环境中基于安全资源池实现</a:t>
            </a:r>
            <a:r>
              <a:rPr lang="zh-CN" altLang="en-US" dirty="0" smtClean="0"/>
              <a:t>南北向服务链</a:t>
            </a:r>
            <a:endParaRPr lang="zh-CN" altLang="en-US" dirty="0"/>
          </a:p>
        </p:txBody>
      </p:sp>
      <p:sp>
        <p:nvSpPr>
          <p:cNvPr id="7" name="矩形 6"/>
          <p:cNvSpPr/>
          <p:nvPr/>
        </p:nvSpPr>
        <p:spPr>
          <a:xfrm>
            <a:off x="5292952" y="2164136"/>
            <a:ext cx="1143008" cy="400053"/>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73139" tIns="36569" rIns="73139" bIns="36569" rtlCol="0" anchor="ctr"/>
          <a:lstStyle/>
          <a:p>
            <a:pPr algn="ctr" defTabSz="731383">
              <a:defRPr/>
            </a:pPr>
            <a:r>
              <a:rPr lang="en-US" altLang="zh-CN" sz="1350" kern="0" dirty="0">
                <a:solidFill>
                  <a:prstClr val="white"/>
                </a:solidFill>
                <a:latin typeface="Calibri"/>
                <a:ea typeface="宋体"/>
              </a:rPr>
              <a:t>SDN</a:t>
            </a:r>
            <a:r>
              <a:rPr lang="zh-CN" altLang="en-US" sz="1350" kern="0" dirty="0">
                <a:solidFill>
                  <a:prstClr val="white"/>
                </a:solidFill>
                <a:latin typeface="Calibri"/>
                <a:ea typeface="宋体"/>
              </a:rPr>
              <a:t>控制器</a:t>
            </a:r>
          </a:p>
        </p:txBody>
      </p:sp>
      <p:pic>
        <p:nvPicPr>
          <p:cNvPr id="10" name="图片 9" descr="sw.PNG"/>
          <p:cNvPicPr>
            <a:picLocks noChangeAspect="1"/>
          </p:cNvPicPr>
          <p:nvPr/>
        </p:nvPicPr>
        <p:blipFill>
          <a:blip r:embed="rId2"/>
          <a:stretch>
            <a:fillRect/>
          </a:stretch>
        </p:blipFill>
        <p:spPr>
          <a:xfrm>
            <a:off x="3669885" y="4744591"/>
            <a:ext cx="1783093" cy="342902"/>
          </a:xfrm>
          <a:prstGeom prst="rect">
            <a:avLst/>
          </a:prstGeom>
        </p:spPr>
      </p:pic>
      <p:sp>
        <p:nvSpPr>
          <p:cNvPr id="21" name="TextBox 23"/>
          <p:cNvSpPr txBox="1"/>
          <p:nvPr/>
        </p:nvSpPr>
        <p:spPr>
          <a:xfrm>
            <a:off x="2934480" y="3572324"/>
            <a:ext cx="571504" cy="466267"/>
          </a:xfrm>
          <a:prstGeom prst="rect">
            <a:avLst/>
          </a:prstGeom>
          <a:noFill/>
        </p:spPr>
        <p:txBody>
          <a:bodyPr wrap="square" lIns="73139" tIns="36569" rIns="73139" bIns="36569" rtlCol="0">
            <a:spAutoFit/>
          </a:bodyPr>
          <a:lstStyle/>
          <a:p>
            <a:pPr defTabSz="731383"/>
            <a:r>
              <a:rPr lang="zh-CN" altLang="en-US" sz="1275" dirty="0">
                <a:solidFill>
                  <a:prstClr val="black"/>
                </a:solidFill>
                <a:latin typeface="Calibri"/>
                <a:ea typeface="宋体"/>
              </a:rPr>
              <a:t>安全节点</a:t>
            </a:r>
          </a:p>
        </p:txBody>
      </p:sp>
      <p:sp>
        <p:nvSpPr>
          <p:cNvPr id="25" name="矩形 24"/>
          <p:cNvSpPr/>
          <p:nvPr/>
        </p:nvSpPr>
        <p:spPr>
          <a:xfrm>
            <a:off x="6825437" y="2166411"/>
            <a:ext cx="1085858" cy="342902"/>
          </a:xfrm>
          <a:prstGeom prst="rect">
            <a:avLst/>
          </a:prstGeom>
          <a:solidFill>
            <a:srgbClr val="8064A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73139" tIns="36569" rIns="73139" bIns="36569" rtlCol="0" anchor="ctr"/>
          <a:lstStyle/>
          <a:p>
            <a:pPr algn="ctr" defTabSz="731383">
              <a:defRPr/>
            </a:pPr>
            <a:r>
              <a:rPr lang="zh-CN" altLang="en-US" sz="1200" kern="0" dirty="0">
                <a:solidFill>
                  <a:prstClr val="white"/>
                </a:solidFill>
                <a:latin typeface="Calibri"/>
                <a:ea typeface="宋体"/>
              </a:rPr>
              <a:t>安全控制平台</a:t>
            </a:r>
          </a:p>
        </p:txBody>
      </p:sp>
      <p:cxnSp>
        <p:nvCxnSpPr>
          <p:cNvPr id="26" name="直接连接符 25"/>
          <p:cNvCxnSpPr>
            <a:stCxn id="44" idx="3"/>
            <a:endCxn id="7" idx="2"/>
          </p:cNvCxnSpPr>
          <p:nvPr/>
        </p:nvCxnSpPr>
        <p:spPr>
          <a:xfrm flipV="1">
            <a:off x="2837389" y="2564190"/>
            <a:ext cx="3027068" cy="967702"/>
          </a:xfrm>
          <a:prstGeom prst="line">
            <a:avLst/>
          </a:prstGeom>
          <a:noFill/>
          <a:ln w="9525" cap="flat" cmpd="sng" algn="ctr">
            <a:solidFill>
              <a:srgbClr val="4F81BD">
                <a:shade val="95000"/>
                <a:satMod val="105000"/>
              </a:srgbClr>
            </a:solidFill>
            <a:prstDash val="dash"/>
          </a:ln>
          <a:effectLst/>
        </p:spPr>
      </p:cxnSp>
      <p:sp>
        <p:nvSpPr>
          <p:cNvPr id="28" name="TextBox 30"/>
          <p:cNvSpPr txBox="1"/>
          <p:nvPr/>
        </p:nvSpPr>
        <p:spPr>
          <a:xfrm>
            <a:off x="5496552" y="2639242"/>
            <a:ext cx="857256" cy="466267"/>
          </a:xfrm>
          <a:prstGeom prst="rect">
            <a:avLst/>
          </a:prstGeom>
          <a:noFill/>
        </p:spPr>
        <p:txBody>
          <a:bodyPr wrap="square" lIns="73139" tIns="36569" rIns="73139" bIns="36569" rtlCol="0">
            <a:spAutoFit/>
          </a:bodyPr>
          <a:lstStyle/>
          <a:p>
            <a:pPr defTabSz="731383"/>
            <a:r>
              <a:rPr lang="en-US" altLang="zh-CN" sz="1275" dirty="0">
                <a:solidFill>
                  <a:prstClr val="black"/>
                </a:solidFill>
                <a:latin typeface="Calibri"/>
                <a:ea typeface="宋体"/>
              </a:rPr>
              <a:t>Openflow</a:t>
            </a:r>
            <a:r>
              <a:rPr lang="zh-CN" altLang="en-US" sz="1275" dirty="0">
                <a:solidFill>
                  <a:prstClr val="black"/>
                </a:solidFill>
                <a:latin typeface="Calibri"/>
                <a:ea typeface="宋体"/>
              </a:rPr>
              <a:t>指令</a:t>
            </a:r>
          </a:p>
        </p:txBody>
      </p:sp>
      <p:sp>
        <p:nvSpPr>
          <p:cNvPr id="34" name="矩形 33"/>
          <p:cNvSpPr/>
          <p:nvPr/>
        </p:nvSpPr>
        <p:spPr>
          <a:xfrm>
            <a:off x="3649209" y="2752761"/>
            <a:ext cx="1771663" cy="1175989"/>
          </a:xfrm>
          <a:prstGeom prst="rect">
            <a:avLst/>
          </a:prstGeom>
          <a:solidFill>
            <a:srgbClr val="4F81BD">
              <a:lumMod val="20000"/>
              <a:lumOff val="80000"/>
            </a:srgbClr>
          </a:solidFill>
          <a:ln w="25400" cap="flat" cmpd="sng" algn="ctr">
            <a:solidFill>
              <a:srgbClr val="4F81BD">
                <a:shade val="50000"/>
              </a:srgbClr>
            </a:solidFill>
            <a:prstDash val="solid"/>
          </a:ln>
          <a:effectLst/>
        </p:spPr>
        <p:txBody>
          <a:bodyPr lIns="73139" tIns="36569" rIns="73139" bIns="36569" rtlCol="0" anchor="ctr"/>
          <a:lstStyle/>
          <a:p>
            <a:pPr algn="ctr" defTabSz="731383">
              <a:defRPr/>
            </a:pPr>
            <a:endParaRPr lang="zh-CN" altLang="en-US" sz="1350" kern="0">
              <a:solidFill>
                <a:prstClr val="white"/>
              </a:solidFill>
              <a:latin typeface="Calibri"/>
              <a:ea typeface="宋体"/>
            </a:endParaRPr>
          </a:p>
        </p:txBody>
      </p:sp>
      <p:sp>
        <p:nvSpPr>
          <p:cNvPr id="36" name="矩形 35"/>
          <p:cNvSpPr/>
          <p:nvPr/>
        </p:nvSpPr>
        <p:spPr>
          <a:xfrm>
            <a:off x="3761326" y="3474415"/>
            <a:ext cx="1600211" cy="228602"/>
          </a:xfrm>
          <a:prstGeom prst="rect">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73139" tIns="36569" rIns="73139" bIns="36569" rtlCol="0" anchor="ctr"/>
          <a:lstStyle/>
          <a:p>
            <a:pPr algn="ctr" defTabSz="731383">
              <a:defRPr/>
            </a:pPr>
            <a:r>
              <a:rPr lang="en-US" altLang="zh-CN" sz="1350" kern="0" dirty="0">
                <a:solidFill>
                  <a:prstClr val="white"/>
                </a:solidFill>
                <a:latin typeface="Calibri"/>
                <a:ea typeface="宋体"/>
              </a:rPr>
              <a:t>vswitch</a:t>
            </a:r>
            <a:endParaRPr lang="zh-CN" altLang="en-US" sz="1350" kern="0" dirty="0">
              <a:solidFill>
                <a:prstClr val="white"/>
              </a:solidFill>
              <a:latin typeface="Calibri"/>
              <a:ea typeface="宋体"/>
            </a:endParaRPr>
          </a:p>
        </p:txBody>
      </p:sp>
      <p:sp>
        <p:nvSpPr>
          <p:cNvPr id="37" name="剪去单角的矩形 36"/>
          <p:cNvSpPr/>
          <p:nvPr/>
        </p:nvSpPr>
        <p:spPr>
          <a:xfrm>
            <a:off x="3782428" y="3684462"/>
            <a:ext cx="685805" cy="171452"/>
          </a:xfrm>
          <a:prstGeom prst="snip1Rect">
            <a:avLst/>
          </a:prstGeom>
          <a:solidFill>
            <a:srgbClr val="4F81BD"/>
          </a:solidFill>
          <a:ln w="25400" cap="flat" cmpd="sng" algn="ctr">
            <a:solidFill>
              <a:srgbClr val="4F81BD">
                <a:shade val="50000"/>
              </a:srgbClr>
            </a:solidFill>
            <a:prstDash val="solid"/>
          </a:ln>
          <a:effectLst/>
        </p:spPr>
        <p:txBody>
          <a:bodyPr lIns="73139" tIns="36569" rIns="73139" bIns="36569" rtlCol="0" anchor="ctr"/>
          <a:lstStyle/>
          <a:p>
            <a:pPr algn="ctr" defTabSz="731383">
              <a:defRPr/>
            </a:pPr>
            <a:r>
              <a:rPr lang="zh-CN" altLang="en-US" sz="975" kern="0" dirty="0">
                <a:solidFill>
                  <a:prstClr val="white"/>
                </a:solidFill>
                <a:latin typeface="Calibri"/>
                <a:ea typeface="宋体"/>
              </a:rPr>
              <a:t>输入网卡</a:t>
            </a:r>
          </a:p>
        </p:txBody>
      </p:sp>
      <p:sp>
        <p:nvSpPr>
          <p:cNvPr id="38" name="剪去单角的矩形 37"/>
          <p:cNvSpPr/>
          <p:nvPr/>
        </p:nvSpPr>
        <p:spPr>
          <a:xfrm>
            <a:off x="4704049" y="3690025"/>
            <a:ext cx="685805" cy="171452"/>
          </a:xfrm>
          <a:prstGeom prst="snip1Rect">
            <a:avLst/>
          </a:prstGeom>
          <a:solidFill>
            <a:srgbClr val="4F81BD"/>
          </a:solidFill>
          <a:ln w="25400" cap="flat" cmpd="sng" algn="ctr">
            <a:solidFill>
              <a:srgbClr val="4F81BD">
                <a:shade val="50000"/>
              </a:srgbClr>
            </a:solidFill>
            <a:prstDash val="solid"/>
          </a:ln>
          <a:effectLst/>
        </p:spPr>
        <p:txBody>
          <a:bodyPr lIns="73139" tIns="36569" rIns="73139" bIns="36569" rtlCol="0" anchor="ctr"/>
          <a:lstStyle/>
          <a:p>
            <a:pPr algn="ctr" defTabSz="731383">
              <a:defRPr/>
            </a:pPr>
            <a:r>
              <a:rPr lang="zh-CN" altLang="en-US" sz="975" kern="0" dirty="0">
                <a:solidFill>
                  <a:prstClr val="white"/>
                </a:solidFill>
                <a:ea typeface="宋体"/>
              </a:rPr>
              <a:t>输出网卡</a:t>
            </a:r>
          </a:p>
        </p:txBody>
      </p:sp>
      <p:sp>
        <p:nvSpPr>
          <p:cNvPr id="39" name="矩形 38"/>
          <p:cNvSpPr/>
          <p:nvPr/>
        </p:nvSpPr>
        <p:spPr>
          <a:xfrm>
            <a:off x="3725276" y="2896757"/>
            <a:ext cx="514354" cy="342902"/>
          </a:xfrm>
          <a:prstGeom prst="rect">
            <a:avLst/>
          </a:prstGeom>
          <a:solidFill>
            <a:srgbClr val="F7964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73139" tIns="36569" rIns="73139" bIns="36569" rtlCol="0" anchor="ctr"/>
          <a:lstStyle/>
          <a:p>
            <a:pPr algn="ctr" defTabSz="731383">
              <a:defRPr/>
            </a:pPr>
            <a:r>
              <a:rPr lang="en-US" altLang="zh-CN" sz="1350" kern="0" dirty="0">
                <a:solidFill>
                  <a:prstClr val="white"/>
                </a:solidFill>
                <a:latin typeface="Calibri"/>
                <a:ea typeface="宋体"/>
              </a:rPr>
              <a:t>IPS</a:t>
            </a:r>
            <a:endParaRPr lang="zh-CN" altLang="en-US" sz="1350" kern="0" dirty="0">
              <a:solidFill>
                <a:prstClr val="white"/>
              </a:solidFill>
              <a:latin typeface="Calibri"/>
              <a:ea typeface="宋体"/>
            </a:endParaRPr>
          </a:p>
        </p:txBody>
      </p:sp>
      <p:sp>
        <p:nvSpPr>
          <p:cNvPr id="40" name="矩形 39"/>
          <p:cNvSpPr/>
          <p:nvPr/>
        </p:nvSpPr>
        <p:spPr>
          <a:xfrm>
            <a:off x="4868285" y="2896757"/>
            <a:ext cx="514354" cy="342902"/>
          </a:xfrm>
          <a:prstGeom prst="rect">
            <a:avLst/>
          </a:prstGeom>
          <a:ln/>
        </p:spPr>
        <p:style>
          <a:lnRef idx="3">
            <a:schemeClr val="lt1"/>
          </a:lnRef>
          <a:fillRef idx="1">
            <a:schemeClr val="accent2"/>
          </a:fillRef>
          <a:effectRef idx="1">
            <a:schemeClr val="accent2"/>
          </a:effectRef>
          <a:fontRef idx="minor">
            <a:schemeClr val="lt1"/>
          </a:fontRef>
        </p:style>
        <p:txBody>
          <a:bodyPr lIns="73139" tIns="36569" rIns="73139" bIns="36569" rtlCol="0" anchor="ctr"/>
          <a:lstStyle/>
          <a:p>
            <a:pPr algn="ctr" defTabSz="731383">
              <a:defRPr/>
            </a:pPr>
            <a:r>
              <a:rPr lang="en-US" altLang="zh-CN" sz="1350" kern="0" dirty="0">
                <a:solidFill>
                  <a:prstClr val="white"/>
                </a:solidFill>
                <a:latin typeface="Calibri"/>
                <a:ea typeface="宋体"/>
              </a:rPr>
              <a:t>WAF</a:t>
            </a:r>
            <a:endParaRPr lang="zh-CN" altLang="en-US" sz="1350" kern="0" dirty="0">
              <a:solidFill>
                <a:prstClr val="white"/>
              </a:solidFill>
              <a:latin typeface="Calibri"/>
              <a:ea typeface="宋体"/>
            </a:endParaRPr>
          </a:p>
        </p:txBody>
      </p:sp>
      <p:sp>
        <p:nvSpPr>
          <p:cNvPr id="41" name="矩形 40"/>
          <p:cNvSpPr/>
          <p:nvPr/>
        </p:nvSpPr>
        <p:spPr>
          <a:xfrm>
            <a:off x="4296782" y="2896757"/>
            <a:ext cx="514354" cy="342902"/>
          </a:xfrm>
          <a:prstGeom prst="rect">
            <a:avLst/>
          </a:prstGeom>
          <a:ln/>
        </p:spPr>
        <p:style>
          <a:lnRef idx="3">
            <a:schemeClr val="lt1"/>
          </a:lnRef>
          <a:fillRef idx="1">
            <a:schemeClr val="accent2"/>
          </a:fillRef>
          <a:effectRef idx="1">
            <a:schemeClr val="accent2"/>
          </a:effectRef>
          <a:fontRef idx="minor">
            <a:schemeClr val="lt1"/>
          </a:fontRef>
        </p:style>
        <p:txBody>
          <a:bodyPr lIns="73139" tIns="36569" rIns="73139" bIns="36569" rtlCol="0" anchor="ctr"/>
          <a:lstStyle/>
          <a:p>
            <a:pPr algn="ctr" defTabSz="731383">
              <a:defRPr/>
            </a:pPr>
            <a:r>
              <a:rPr lang="en-US" altLang="zh-CN" sz="1350" kern="0" dirty="0">
                <a:solidFill>
                  <a:prstClr val="white"/>
                </a:solidFill>
                <a:latin typeface="Calibri"/>
                <a:ea typeface="宋体"/>
              </a:rPr>
              <a:t>FW</a:t>
            </a:r>
            <a:endParaRPr lang="zh-CN" altLang="en-US" sz="1350" kern="0" dirty="0">
              <a:solidFill>
                <a:prstClr val="white"/>
              </a:solidFill>
              <a:latin typeface="Calibri"/>
              <a:ea typeface="宋体"/>
            </a:endParaRPr>
          </a:p>
        </p:txBody>
      </p:sp>
      <p:sp>
        <p:nvSpPr>
          <p:cNvPr id="42" name="矩形 41"/>
          <p:cNvSpPr/>
          <p:nvPr/>
        </p:nvSpPr>
        <p:spPr>
          <a:xfrm>
            <a:off x="1122876" y="2731786"/>
            <a:ext cx="1771663" cy="1183062"/>
          </a:xfrm>
          <a:prstGeom prst="rect">
            <a:avLst/>
          </a:prstGeom>
          <a:solidFill>
            <a:srgbClr val="4F81BD">
              <a:lumMod val="20000"/>
              <a:lumOff val="80000"/>
            </a:srgbClr>
          </a:solidFill>
          <a:ln w="25400" cap="flat" cmpd="sng" algn="ctr">
            <a:solidFill>
              <a:srgbClr val="4F81BD">
                <a:shade val="50000"/>
              </a:srgbClr>
            </a:solidFill>
            <a:prstDash val="solid"/>
          </a:ln>
          <a:effectLst/>
        </p:spPr>
        <p:txBody>
          <a:bodyPr lIns="73139" tIns="36569" rIns="73139" bIns="36569" rtlCol="0" anchor="ctr"/>
          <a:lstStyle/>
          <a:p>
            <a:pPr algn="ctr" defTabSz="731383">
              <a:defRPr/>
            </a:pPr>
            <a:endParaRPr lang="zh-CN" altLang="en-US" sz="1350" kern="0">
              <a:solidFill>
                <a:prstClr val="white"/>
              </a:solidFill>
              <a:latin typeface="Calibri"/>
              <a:ea typeface="宋体"/>
            </a:endParaRPr>
          </a:p>
        </p:txBody>
      </p:sp>
      <p:sp>
        <p:nvSpPr>
          <p:cNvPr id="44" name="矩形 43"/>
          <p:cNvSpPr/>
          <p:nvPr/>
        </p:nvSpPr>
        <p:spPr>
          <a:xfrm>
            <a:off x="1237177" y="3417590"/>
            <a:ext cx="1600211" cy="228602"/>
          </a:xfrm>
          <a:prstGeom prst="rect">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73139" tIns="36569" rIns="73139" bIns="36569" rtlCol="0" anchor="ctr"/>
          <a:lstStyle/>
          <a:p>
            <a:pPr algn="ctr" defTabSz="731383">
              <a:defRPr/>
            </a:pPr>
            <a:r>
              <a:rPr lang="en-US" altLang="zh-CN" sz="1350" kern="0" dirty="0">
                <a:solidFill>
                  <a:prstClr val="white"/>
                </a:solidFill>
                <a:latin typeface="Calibri"/>
                <a:ea typeface="宋体"/>
              </a:rPr>
              <a:t>vswitch</a:t>
            </a:r>
            <a:endParaRPr lang="zh-CN" altLang="en-US" sz="1350" kern="0" dirty="0">
              <a:solidFill>
                <a:prstClr val="white"/>
              </a:solidFill>
              <a:latin typeface="Calibri"/>
              <a:ea typeface="宋体"/>
            </a:endParaRPr>
          </a:p>
        </p:txBody>
      </p:sp>
      <p:sp>
        <p:nvSpPr>
          <p:cNvPr id="45" name="剪去单角的矩形 44"/>
          <p:cNvSpPr/>
          <p:nvPr/>
        </p:nvSpPr>
        <p:spPr>
          <a:xfrm>
            <a:off x="1234666" y="3634782"/>
            <a:ext cx="685805" cy="171452"/>
          </a:xfrm>
          <a:prstGeom prst="snip1Rect">
            <a:avLst/>
          </a:prstGeom>
          <a:solidFill>
            <a:srgbClr val="4F81BD"/>
          </a:solidFill>
          <a:ln w="25400" cap="flat" cmpd="sng" algn="ctr">
            <a:solidFill>
              <a:srgbClr val="4F81BD">
                <a:shade val="50000"/>
              </a:srgbClr>
            </a:solidFill>
            <a:prstDash val="solid"/>
          </a:ln>
          <a:effectLst/>
        </p:spPr>
        <p:txBody>
          <a:bodyPr lIns="73139" tIns="36569" rIns="73139" bIns="36569" rtlCol="0" anchor="ctr"/>
          <a:lstStyle/>
          <a:p>
            <a:pPr algn="ctr" defTabSz="731383">
              <a:defRPr/>
            </a:pPr>
            <a:r>
              <a:rPr lang="zh-CN" altLang="en-US" sz="975" kern="0" dirty="0">
                <a:solidFill>
                  <a:prstClr val="white"/>
                </a:solidFill>
                <a:ea typeface="宋体"/>
              </a:rPr>
              <a:t>输入网卡</a:t>
            </a:r>
          </a:p>
        </p:txBody>
      </p:sp>
      <p:sp>
        <p:nvSpPr>
          <p:cNvPr id="46" name="剪去单角的矩形 45"/>
          <p:cNvSpPr/>
          <p:nvPr/>
        </p:nvSpPr>
        <p:spPr>
          <a:xfrm>
            <a:off x="2123008" y="3640487"/>
            <a:ext cx="685805" cy="171452"/>
          </a:xfrm>
          <a:prstGeom prst="snip1Rect">
            <a:avLst/>
          </a:prstGeom>
          <a:solidFill>
            <a:srgbClr val="4F81BD"/>
          </a:solidFill>
          <a:ln w="25400" cap="flat" cmpd="sng" algn="ctr">
            <a:solidFill>
              <a:srgbClr val="4F81BD">
                <a:shade val="50000"/>
              </a:srgbClr>
            </a:solidFill>
            <a:prstDash val="solid"/>
          </a:ln>
          <a:effectLst/>
        </p:spPr>
        <p:txBody>
          <a:bodyPr lIns="73139" tIns="36569" rIns="73139" bIns="36569" rtlCol="0" anchor="ctr"/>
          <a:lstStyle/>
          <a:p>
            <a:pPr algn="ctr" defTabSz="731383">
              <a:defRPr/>
            </a:pPr>
            <a:r>
              <a:rPr lang="zh-CN" altLang="en-US" sz="975" kern="0" dirty="0">
                <a:solidFill>
                  <a:prstClr val="white"/>
                </a:solidFill>
                <a:latin typeface="Calibri"/>
                <a:ea typeface="宋体"/>
              </a:rPr>
              <a:t>输出网卡</a:t>
            </a:r>
          </a:p>
        </p:txBody>
      </p:sp>
      <p:sp>
        <p:nvSpPr>
          <p:cNvPr id="47" name="矩形 46"/>
          <p:cNvSpPr/>
          <p:nvPr/>
        </p:nvSpPr>
        <p:spPr>
          <a:xfrm>
            <a:off x="1180025" y="2903239"/>
            <a:ext cx="514354" cy="342902"/>
          </a:xfrm>
          <a:prstGeom prst="rect">
            <a:avLst/>
          </a:prstGeom>
          <a:solidFill>
            <a:srgbClr val="F7964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73139" tIns="36569" rIns="73139" bIns="36569" rtlCol="0" anchor="ctr"/>
          <a:lstStyle/>
          <a:p>
            <a:pPr algn="ctr" defTabSz="731383">
              <a:defRPr/>
            </a:pPr>
            <a:r>
              <a:rPr lang="en-US" altLang="zh-CN" sz="1350" kern="0" dirty="0">
                <a:solidFill>
                  <a:prstClr val="white"/>
                </a:solidFill>
                <a:latin typeface="Calibri"/>
                <a:ea typeface="宋体"/>
              </a:rPr>
              <a:t>IPS</a:t>
            </a:r>
            <a:endParaRPr lang="zh-CN" altLang="en-US" sz="1350" kern="0" dirty="0">
              <a:solidFill>
                <a:prstClr val="white"/>
              </a:solidFill>
              <a:latin typeface="Calibri"/>
              <a:ea typeface="宋体"/>
            </a:endParaRPr>
          </a:p>
        </p:txBody>
      </p:sp>
      <p:sp>
        <p:nvSpPr>
          <p:cNvPr id="48" name="矩形 47"/>
          <p:cNvSpPr/>
          <p:nvPr/>
        </p:nvSpPr>
        <p:spPr>
          <a:xfrm>
            <a:off x="2323034" y="2903239"/>
            <a:ext cx="514354" cy="342902"/>
          </a:xfrm>
          <a:prstGeom prst="rect">
            <a:avLst/>
          </a:prstGeom>
          <a:solidFill>
            <a:srgbClr val="F7964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73139" tIns="36569" rIns="73139" bIns="36569" rtlCol="0" anchor="ctr"/>
          <a:lstStyle/>
          <a:p>
            <a:pPr algn="ctr" defTabSz="731383">
              <a:defRPr/>
            </a:pPr>
            <a:r>
              <a:rPr lang="en-US" altLang="zh-CN" sz="1350" kern="0" dirty="0">
                <a:solidFill>
                  <a:prstClr val="white"/>
                </a:solidFill>
                <a:latin typeface="Calibri"/>
                <a:ea typeface="宋体"/>
              </a:rPr>
              <a:t>WAF</a:t>
            </a:r>
            <a:endParaRPr lang="zh-CN" altLang="en-US" sz="1350" kern="0" dirty="0">
              <a:solidFill>
                <a:prstClr val="white"/>
              </a:solidFill>
              <a:latin typeface="Calibri"/>
              <a:ea typeface="宋体"/>
            </a:endParaRPr>
          </a:p>
        </p:txBody>
      </p:sp>
      <p:sp>
        <p:nvSpPr>
          <p:cNvPr id="49" name="矩形 48"/>
          <p:cNvSpPr/>
          <p:nvPr/>
        </p:nvSpPr>
        <p:spPr>
          <a:xfrm>
            <a:off x="1751531" y="2903239"/>
            <a:ext cx="514354" cy="342902"/>
          </a:xfrm>
          <a:prstGeom prst="rect">
            <a:avLst/>
          </a:prstGeom>
          <a:solidFill>
            <a:srgbClr val="F7964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73139" tIns="36569" rIns="73139" bIns="36569" rtlCol="0" anchor="ctr"/>
          <a:lstStyle/>
          <a:p>
            <a:pPr algn="ctr" defTabSz="731383">
              <a:defRPr/>
            </a:pPr>
            <a:r>
              <a:rPr lang="en-US" altLang="zh-CN" sz="1350" kern="0" dirty="0">
                <a:solidFill>
                  <a:prstClr val="white"/>
                </a:solidFill>
                <a:latin typeface="Calibri"/>
                <a:ea typeface="宋体"/>
              </a:rPr>
              <a:t>IPS</a:t>
            </a:r>
            <a:endParaRPr lang="zh-CN" altLang="en-US" sz="1350" kern="0" dirty="0">
              <a:solidFill>
                <a:prstClr val="white"/>
              </a:solidFill>
              <a:latin typeface="Calibri"/>
              <a:ea typeface="宋体"/>
            </a:endParaRPr>
          </a:p>
        </p:txBody>
      </p:sp>
      <p:sp>
        <p:nvSpPr>
          <p:cNvPr id="50" name="矩形 49"/>
          <p:cNvSpPr/>
          <p:nvPr/>
        </p:nvSpPr>
        <p:spPr>
          <a:xfrm>
            <a:off x="6313525" y="2752761"/>
            <a:ext cx="1771663" cy="1175989"/>
          </a:xfrm>
          <a:prstGeom prst="rect">
            <a:avLst/>
          </a:prstGeom>
          <a:solidFill>
            <a:srgbClr val="4F81BD">
              <a:lumMod val="20000"/>
              <a:lumOff val="80000"/>
            </a:srgbClr>
          </a:solidFill>
          <a:ln w="25400" cap="flat" cmpd="sng" algn="ctr">
            <a:solidFill>
              <a:srgbClr val="4F81BD">
                <a:shade val="50000"/>
              </a:srgbClr>
            </a:solidFill>
            <a:prstDash val="solid"/>
          </a:ln>
          <a:effectLst/>
        </p:spPr>
        <p:txBody>
          <a:bodyPr lIns="73139" tIns="36569" rIns="73139" bIns="36569" rtlCol="0" anchor="ctr"/>
          <a:lstStyle/>
          <a:p>
            <a:pPr algn="ctr" defTabSz="731383">
              <a:defRPr/>
            </a:pPr>
            <a:endParaRPr lang="zh-CN" altLang="en-US" sz="1350" kern="0">
              <a:solidFill>
                <a:prstClr val="white"/>
              </a:solidFill>
              <a:latin typeface="Calibri"/>
              <a:ea typeface="宋体"/>
            </a:endParaRPr>
          </a:p>
        </p:txBody>
      </p:sp>
      <p:sp>
        <p:nvSpPr>
          <p:cNvPr id="51" name="矩形 50"/>
          <p:cNvSpPr/>
          <p:nvPr/>
        </p:nvSpPr>
        <p:spPr>
          <a:xfrm>
            <a:off x="6446745" y="3474415"/>
            <a:ext cx="1600211" cy="228602"/>
          </a:xfrm>
          <a:prstGeom prst="rect">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73139" tIns="36569" rIns="73139" bIns="36569" rtlCol="0" anchor="ctr"/>
          <a:lstStyle/>
          <a:p>
            <a:pPr algn="ctr" defTabSz="731383">
              <a:defRPr/>
            </a:pPr>
            <a:r>
              <a:rPr lang="en-US" altLang="zh-CN" sz="1350" kern="0" dirty="0">
                <a:solidFill>
                  <a:prstClr val="white"/>
                </a:solidFill>
                <a:latin typeface="Calibri"/>
                <a:ea typeface="宋体"/>
              </a:rPr>
              <a:t>vswitch</a:t>
            </a:r>
            <a:endParaRPr lang="zh-CN" altLang="en-US" sz="1350" kern="0" dirty="0">
              <a:solidFill>
                <a:prstClr val="white"/>
              </a:solidFill>
              <a:latin typeface="Calibri"/>
              <a:ea typeface="宋体"/>
            </a:endParaRPr>
          </a:p>
        </p:txBody>
      </p:sp>
      <p:sp>
        <p:nvSpPr>
          <p:cNvPr id="52" name="剪去单角的矩形 51"/>
          <p:cNvSpPr/>
          <p:nvPr/>
        </p:nvSpPr>
        <p:spPr>
          <a:xfrm>
            <a:off x="6446744" y="3684462"/>
            <a:ext cx="685805" cy="171452"/>
          </a:xfrm>
          <a:prstGeom prst="snip1Rect">
            <a:avLst/>
          </a:prstGeom>
          <a:solidFill>
            <a:srgbClr val="4F81BD"/>
          </a:solidFill>
          <a:ln w="25400" cap="flat" cmpd="sng" algn="ctr">
            <a:solidFill>
              <a:srgbClr val="4F81BD">
                <a:shade val="50000"/>
              </a:srgbClr>
            </a:solidFill>
            <a:prstDash val="solid"/>
          </a:ln>
          <a:effectLst/>
        </p:spPr>
        <p:txBody>
          <a:bodyPr lIns="73139" tIns="36569" rIns="73139" bIns="36569" rtlCol="0" anchor="ctr"/>
          <a:lstStyle/>
          <a:p>
            <a:pPr algn="ctr" defTabSz="731383">
              <a:defRPr/>
            </a:pPr>
            <a:r>
              <a:rPr lang="zh-CN" altLang="en-US" sz="975" kern="0" dirty="0">
                <a:solidFill>
                  <a:prstClr val="white"/>
                </a:solidFill>
                <a:ea typeface="宋体"/>
              </a:rPr>
              <a:t>输入网卡</a:t>
            </a:r>
          </a:p>
        </p:txBody>
      </p:sp>
      <p:sp>
        <p:nvSpPr>
          <p:cNvPr id="53" name="剪去单角的矩形 52"/>
          <p:cNvSpPr/>
          <p:nvPr/>
        </p:nvSpPr>
        <p:spPr>
          <a:xfrm>
            <a:off x="7368366" y="3690025"/>
            <a:ext cx="685805" cy="171452"/>
          </a:xfrm>
          <a:prstGeom prst="snip1Rect">
            <a:avLst/>
          </a:prstGeom>
          <a:solidFill>
            <a:srgbClr val="4F81BD"/>
          </a:solidFill>
          <a:ln w="25400" cap="flat" cmpd="sng" algn="ctr">
            <a:solidFill>
              <a:srgbClr val="4F81BD">
                <a:shade val="50000"/>
              </a:srgbClr>
            </a:solidFill>
            <a:prstDash val="solid"/>
          </a:ln>
          <a:effectLst/>
        </p:spPr>
        <p:txBody>
          <a:bodyPr lIns="73139" tIns="36569" rIns="73139" bIns="36569" rtlCol="0" anchor="ctr"/>
          <a:lstStyle/>
          <a:p>
            <a:pPr algn="ctr" defTabSz="731383">
              <a:defRPr/>
            </a:pPr>
            <a:r>
              <a:rPr lang="zh-CN" altLang="en-US" sz="975" kern="0" dirty="0">
                <a:solidFill>
                  <a:prstClr val="white"/>
                </a:solidFill>
                <a:ea typeface="宋体"/>
              </a:rPr>
              <a:t>输出网卡</a:t>
            </a:r>
          </a:p>
        </p:txBody>
      </p:sp>
      <p:sp>
        <p:nvSpPr>
          <p:cNvPr id="54" name="矩形 53"/>
          <p:cNvSpPr/>
          <p:nvPr/>
        </p:nvSpPr>
        <p:spPr>
          <a:xfrm>
            <a:off x="6389592" y="2896757"/>
            <a:ext cx="514354" cy="342902"/>
          </a:xfrm>
          <a:prstGeom prst="rect">
            <a:avLst/>
          </a:prstGeom>
          <a:ln/>
        </p:spPr>
        <p:style>
          <a:lnRef idx="3">
            <a:schemeClr val="lt1"/>
          </a:lnRef>
          <a:fillRef idx="1">
            <a:schemeClr val="accent2"/>
          </a:fillRef>
          <a:effectRef idx="1">
            <a:schemeClr val="accent2"/>
          </a:effectRef>
          <a:fontRef idx="minor">
            <a:schemeClr val="lt1"/>
          </a:fontRef>
        </p:style>
        <p:txBody>
          <a:bodyPr lIns="73139" tIns="36569" rIns="73139" bIns="36569" rtlCol="0" anchor="ctr"/>
          <a:lstStyle/>
          <a:p>
            <a:pPr algn="ctr" defTabSz="731383">
              <a:defRPr/>
            </a:pPr>
            <a:r>
              <a:rPr lang="en-US" altLang="zh-CN" sz="1350" kern="0" dirty="0">
                <a:solidFill>
                  <a:prstClr val="white"/>
                </a:solidFill>
                <a:latin typeface="Calibri"/>
                <a:ea typeface="宋体"/>
              </a:rPr>
              <a:t>IPS</a:t>
            </a:r>
            <a:endParaRPr lang="zh-CN" altLang="en-US" sz="1350" kern="0" dirty="0">
              <a:solidFill>
                <a:prstClr val="white"/>
              </a:solidFill>
              <a:latin typeface="Calibri"/>
              <a:ea typeface="宋体"/>
            </a:endParaRPr>
          </a:p>
        </p:txBody>
      </p:sp>
      <p:sp>
        <p:nvSpPr>
          <p:cNvPr id="55" name="矩形 54"/>
          <p:cNvSpPr/>
          <p:nvPr/>
        </p:nvSpPr>
        <p:spPr>
          <a:xfrm>
            <a:off x="7532601" y="2896757"/>
            <a:ext cx="514354" cy="342902"/>
          </a:xfrm>
          <a:prstGeom prst="rect">
            <a:avLst/>
          </a:prstGeom>
          <a:solidFill>
            <a:srgbClr val="F7964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73139" tIns="36569" rIns="73139" bIns="36569" rtlCol="0" anchor="ctr"/>
          <a:lstStyle/>
          <a:p>
            <a:pPr algn="ctr" defTabSz="731383">
              <a:defRPr/>
            </a:pPr>
            <a:r>
              <a:rPr lang="en-US" altLang="zh-CN" sz="1350" kern="0" dirty="0">
                <a:solidFill>
                  <a:prstClr val="white"/>
                </a:solidFill>
                <a:latin typeface="Calibri"/>
                <a:ea typeface="宋体"/>
              </a:rPr>
              <a:t>WAF</a:t>
            </a:r>
            <a:endParaRPr lang="zh-CN" altLang="en-US" sz="1350" kern="0" dirty="0">
              <a:solidFill>
                <a:prstClr val="white"/>
              </a:solidFill>
              <a:latin typeface="Calibri"/>
              <a:ea typeface="宋体"/>
            </a:endParaRPr>
          </a:p>
        </p:txBody>
      </p:sp>
      <p:sp>
        <p:nvSpPr>
          <p:cNvPr id="56" name="矩形 55"/>
          <p:cNvSpPr/>
          <p:nvPr/>
        </p:nvSpPr>
        <p:spPr>
          <a:xfrm>
            <a:off x="6961098" y="2896757"/>
            <a:ext cx="514354" cy="342902"/>
          </a:xfrm>
          <a:prstGeom prst="rect">
            <a:avLst/>
          </a:prstGeom>
          <a:solidFill>
            <a:srgbClr val="F7964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lIns="73139" tIns="36569" rIns="73139" bIns="36569" rtlCol="0" anchor="ctr"/>
          <a:lstStyle/>
          <a:p>
            <a:pPr algn="ctr" defTabSz="731383">
              <a:defRPr/>
            </a:pPr>
            <a:r>
              <a:rPr lang="en-US" altLang="zh-CN" sz="1350" kern="0" dirty="0">
                <a:solidFill>
                  <a:prstClr val="white"/>
                </a:solidFill>
                <a:latin typeface="Calibri"/>
                <a:ea typeface="宋体"/>
              </a:rPr>
              <a:t>FW</a:t>
            </a:r>
            <a:endParaRPr lang="zh-CN" altLang="en-US" sz="1350" kern="0" dirty="0">
              <a:solidFill>
                <a:prstClr val="white"/>
              </a:solidFill>
              <a:latin typeface="Calibri"/>
              <a:ea typeface="宋体"/>
            </a:endParaRPr>
          </a:p>
        </p:txBody>
      </p:sp>
      <p:cxnSp>
        <p:nvCxnSpPr>
          <p:cNvPr id="27" name="直接连接符 26"/>
          <p:cNvCxnSpPr>
            <a:stCxn id="36" idx="0"/>
            <a:endCxn id="7" idx="2"/>
          </p:cNvCxnSpPr>
          <p:nvPr/>
        </p:nvCxnSpPr>
        <p:spPr>
          <a:xfrm flipV="1">
            <a:off x="4561432" y="2564189"/>
            <a:ext cx="1303025" cy="910226"/>
          </a:xfrm>
          <a:prstGeom prst="line">
            <a:avLst/>
          </a:prstGeom>
          <a:noFill/>
          <a:ln w="9525" cap="flat" cmpd="sng" algn="ctr">
            <a:solidFill>
              <a:srgbClr val="4F81BD">
                <a:shade val="95000"/>
                <a:satMod val="105000"/>
              </a:srgbClr>
            </a:solidFill>
            <a:prstDash val="dash"/>
          </a:ln>
          <a:effectLst/>
        </p:spPr>
      </p:cxnSp>
      <p:cxnSp>
        <p:nvCxnSpPr>
          <p:cNvPr id="58" name="直接连接符 57"/>
          <p:cNvCxnSpPr>
            <a:stCxn id="51" idx="1"/>
            <a:endCxn id="7" idx="2"/>
          </p:cNvCxnSpPr>
          <p:nvPr/>
        </p:nvCxnSpPr>
        <p:spPr>
          <a:xfrm flipH="1" flipV="1">
            <a:off x="5864456" y="2564190"/>
            <a:ext cx="582288" cy="1024526"/>
          </a:xfrm>
          <a:prstGeom prst="line">
            <a:avLst/>
          </a:prstGeom>
          <a:noFill/>
          <a:ln w="9525" cap="flat" cmpd="sng" algn="ctr">
            <a:solidFill>
              <a:srgbClr val="4F81BD">
                <a:shade val="95000"/>
                <a:satMod val="105000"/>
              </a:srgbClr>
            </a:solidFill>
            <a:prstDash val="dash"/>
          </a:ln>
          <a:effectLst/>
        </p:spPr>
      </p:cxnSp>
      <p:sp>
        <p:nvSpPr>
          <p:cNvPr id="65" name="TextBox 23"/>
          <p:cNvSpPr txBox="1"/>
          <p:nvPr/>
        </p:nvSpPr>
        <p:spPr>
          <a:xfrm>
            <a:off x="5559516" y="3503921"/>
            <a:ext cx="571504" cy="466267"/>
          </a:xfrm>
          <a:prstGeom prst="rect">
            <a:avLst/>
          </a:prstGeom>
          <a:noFill/>
        </p:spPr>
        <p:txBody>
          <a:bodyPr wrap="square" lIns="73139" tIns="36569" rIns="73139" bIns="36569" rtlCol="0">
            <a:spAutoFit/>
          </a:bodyPr>
          <a:lstStyle/>
          <a:p>
            <a:pPr defTabSz="731383"/>
            <a:r>
              <a:rPr lang="zh-CN" altLang="en-US" sz="1275" dirty="0">
                <a:solidFill>
                  <a:prstClr val="black"/>
                </a:solidFill>
                <a:latin typeface="Calibri"/>
                <a:ea typeface="宋体"/>
              </a:rPr>
              <a:t>安全节点</a:t>
            </a:r>
          </a:p>
        </p:txBody>
      </p:sp>
      <p:sp>
        <p:nvSpPr>
          <p:cNvPr id="66" name="TextBox 23"/>
          <p:cNvSpPr txBox="1"/>
          <p:nvPr/>
        </p:nvSpPr>
        <p:spPr>
          <a:xfrm>
            <a:off x="148810" y="3271050"/>
            <a:ext cx="703665" cy="466267"/>
          </a:xfrm>
          <a:prstGeom prst="rect">
            <a:avLst/>
          </a:prstGeom>
          <a:noFill/>
        </p:spPr>
        <p:txBody>
          <a:bodyPr wrap="square" lIns="73139" tIns="36569" rIns="73139" bIns="36569" rtlCol="0">
            <a:spAutoFit/>
          </a:bodyPr>
          <a:lstStyle/>
          <a:p>
            <a:pPr defTabSz="731383"/>
            <a:r>
              <a:rPr lang="en-US" altLang="zh-CN" sz="1275" dirty="0">
                <a:solidFill>
                  <a:prstClr val="black"/>
                </a:solidFill>
                <a:latin typeface="Calibri"/>
                <a:ea typeface="宋体"/>
              </a:rPr>
              <a:t>Security Fabric</a:t>
            </a:r>
            <a:endParaRPr lang="zh-CN" altLang="en-US" sz="1275" dirty="0">
              <a:solidFill>
                <a:prstClr val="black"/>
              </a:solidFill>
              <a:latin typeface="Calibri"/>
              <a:ea typeface="宋体"/>
            </a:endParaRPr>
          </a:p>
        </p:txBody>
      </p:sp>
      <p:pic>
        <p:nvPicPr>
          <p:cNvPr id="67" name="图片 66" descr="sw.PNG"/>
          <p:cNvPicPr>
            <a:picLocks noChangeAspect="1"/>
          </p:cNvPicPr>
          <p:nvPr/>
        </p:nvPicPr>
        <p:blipFill>
          <a:blip r:embed="rId2"/>
          <a:stretch>
            <a:fillRect/>
          </a:stretch>
        </p:blipFill>
        <p:spPr>
          <a:xfrm>
            <a:off x="3635999" y="1486327"/>
            <a:ext cx="1783093" cy="342902"/>
          </a:xfrm>
          <a:prstGeom prst="rect">
            <a:avLst/>
          </a:prstGeom>
        </p:spPr>
      </p:pic>
      <p:sp>
        <p:nvSpPr>
          <p:cNvPr id="68" name="TextBox 23"/>
          <p:cNvSpPr txBox="1"/>
          <p:nvPr/>
        </p:nvSpPr>
        <p:spPr>
          <a:xfrm>
            <a:off x="2516566" y="1374631"/>
            <a:ext cx="703665" cy="466267"/>
          </a:xfrm>
          <a:prstGeom prst="rect">
            <a:avLst/>
          </a:prstGeom>
          <a:noFill/>
        </p:spPr>
        <p:txBody>
          <a:bodyPr wrap="square" lIns="73139" tIns="36569" rIns="73139" bIns="36569" rtlCol="0">
            <a:spAutoFit/>
          </a:bodyPr>
          <a:lstStyle/>
          <a:p>
            <a:pPr defTabSz="731383"/>
            <a:r>
              <a:rPr lang="zh-CN" altLang="en-US" sz="1275" dirty="0">
                <a:solidFill>
                  <a:prstClr val="black"/>
                </a:solidFill>
                <a:latin typeface="Calibri"/>
                <a:ea typeface="宋体"/>
              </a:rPr>
              <a:t>数据中心入口</a:t>
            </a:r>
          </a:p>
        </p:txBody>
      </p:sp>
      <p:sp>
        <p:nvSpPr>
          <p:cNvPr id="69" name="TextBox 23"/>
          <p:cNvSpPr txBox="1"/>
          <p:nvPr/>
        </p:nvSpPr>
        <p:spPr>
          <a:xfrm>
            <a:off x="2669579" y="4537260"/>
            <a:ext cx="703665" cy="466267"/>
          </a:xfrm>
          <a:prstGeom prst="rect">
            <a:avLst/>
          </a:prstGeom>
          <a:noFill/>
        </p:spPr>
        <p:txBody>
          <a:bodyPr wrap="square" lIns="73139" tIns="36569" rIns="73139" bIns="36569" rtlCol="0">
            <a:spAutoFit/>
          </a:bodyPr>
          <a:lstStyle/>
          <a:p>
            <a:pPr defTabSz="731383"/>
            <a:r>
              <a:rPr lang="zh-CN" altLang="en-US" sz="1275" dirty="0">
                <a:solidFill>
                  <a:prstClr val="black"/>
                </a:solidFill>
                <a:latin typeface="Calibri"/>
                <a:ea typeface="宋体"/>
              </a:rPr>
              <a:t>云系统入口</a:t>
            </a:r>
          </a:p>
        </p:txBody>
      </p:sp>
      <p:cxnSp>
        <p:nvCxnSpPr>
          <p:cNvPr id="74" name="肘形连接符 73"/>
          <p:cNvCxnSpPr>
            <a:stCxn id="67" idx="2"/>
            <a:endCxn id="37" idx="2"/>
          </p:cNvCxnSpPr>
          <p:nvPr/>
        </p:nvCxnSpPr>
        <p:spPr>
          <a:xfrm rot="5400000">
            <a:off x="3184508" y="2427149"/>
            <a:ext cx="1940959" cy="745118"/>
          </a:xfrm>
          <a:prstGeom prst="bentConnector4">
            <a:avLst>
              <a:gd name="adj1" fmla="val 26891"/>
              <a:gd name="adj2" fmla="val 154122"/>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86" name="直接箭头连接符 85"/>
          <p:cNvCxnSpPr/>
          <p:nvPr/>
        </p:nvCxnSpPr>
        <p:spPr>
          <a:xfrm flipH="1" flipV="1">
            <a:off x="4511755" y="3239659"/>
            <a:ext cx="7473" cy="23475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88" name="直接箭头连接符 87"/>
          <p:cNvCxnSpPr/>
          <p:nvPr/>
        </p:nvCxnSpPr>
        <p:spPr>
          <a:xfrm>
            <a:off x="4648993" y="3271050"/>
            <a:ext cx="11773" cy="21906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91" name="直接箭头连接符 90"/>
          <p:cNvCxnSpPr/>
          <p:nvPr/>
        </p:nvCxnSpPr>
        <p:spPr>
          <a:xfrm flipH="1" flipV="1">
            <a:off x="5053388" y="3236681"/>
            <a:ext cx="7473" cy="23475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92" name="直接箭头连接符 91"/>
          <p:cNvCxnSpPr/>
          <p:nvPr/>
        </p:nvCxnSpPr>
        <p:spPr>
          <a:xfrm>
            <a:off x="5190626" y="3268071"/>
            <a:ext cx="11773" cy="21906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93" name="直接箭头连接符 92"/>
          <p:cNvCxnSpPr/>
          <p:nvPr/>
        </p:nvCxnSpPr>
        <p:spPr>
          <a:xfrm flipH="1" flipV="1">
            <a:off x="6580738" y="3223964"/>
            <a:ext cx="7473" cy="234756"/>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94" name="直接箭头连接符 93"/>
          <p:cNvCxnSpPr/>
          <p:nvPr/>
        </p:nvCxnSpPr>
        <p:spPr>
          <a:xfrm>
            <a:off x="6717976" y="3255354"/>
            <a:ext cx="11773" cy="219061"/>
          </a:xfrm>
          <a:prstGeom prst="straightConnector1">
            <a:avLst/>
          </a:prstGeom>
          <a:ln w="25400">
            <a:tailEnd type="triangle"/>
          </a:ln>
        </p:spPr>
        <p:style>
          <a:lnRef idx="1">
            <a:schemeClr val="accent2"/>
          </a:lnRef>
          <a:fillRef idx="0">
            <a:schemeClr val="accent2"/>
          </a:fillRef>
          <a:effectRef idx="0">
            <a:schemeClr val="accent2"/>
          </a:effectRef>
          <a:fontRef idx="minor">
            <a:schemeClr val="tx1"/>
          </a:fontRef>
        </p:style>
      </p:cxnSp>
      <p:cxnSp>
        <p:nvCxnSpPr>
          <p:cNvPr id="95" name="肘形连接符 94"/>
          <p:cNvCxnSpPr>
            <a:stCxn id="53" idx="1"/>
            <a:endCxn id="10" idx="0"/>
          </p:cNvCxnSpPr>
          <p:nvPr/>
        </p:nvCxnSpPr>
        <p:spPr>
          <a:xfrm rot="5400000">
            <a:off x="5694794" y="2728114"/>
            <a:ext cx="883114" cy="3149837"/>
          </a:xfrm>
          <a:prstGeom prst="bentConnector3">
            <a:avLst>
              <a:gd name="adj1" fmla="val 73894"/>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101" name="矩形 100"/>
          <p:cNvSpPr/>
          <p:nvPr/>
        </p:nvSpPr>
        <p:spPr>
          <a:xfrm>
            <a:off x="1506454" y="4139127"/>
            <a:ext cx="5362118" cy="219466"/>
          </a:xfrm>
          <a:prstGeom prst="rect">
            <a:avLst/>
          </a:prstGeom>
          <a:solidFill>
            <a:srgbClr val="4F81BD"/>
          </a:solidFill>
          <a:ln w="25400" cap="flat" cmpd="sng" algn="ctr">
            <a:solidFill>
              <a:srgbClr val="4F81BD">
                <a:shade val="50000"/>
              </a:srgbClr>
            </a:solidFill>
            <a:prstDash val="solid"/>
          </a:ln>
          <a:effectLst/>
        </p:spPr>
        <p:txBody>
          <a:bodyPr rot="0" spcFirstLastPara="0" vert="horz" wrap="square" lIns="0" tIns="0" rIns="0" bIns="0" numCol="1" spcCol="0" rtlCol="0" fromWordArt="0" anchor="ctr" anchorCtr="0" forceAA="0" compatLnSpc="1">
            <a:prstTxWarp prst="textNoShape">
              <a:avLst/>
            </a:prstTxWarp>
            <a:noAutofit/>
          </a:bodyPr>
          <a:lstStyle>
            <a:defPPr>
              <a:defRPr lang="zh-CN"/>
            </a:defPPr>
            <a:lvl1pPr marL="0" algn="l" defTabSz="975299" rtl="0" eaLnBrk="1" latinLnBrk="0" hangingPunct="1">
              <a:defRPr sz="1900" kern="1200">
                <a:solidFill>
                  <a:schemeClr val="tx1"/>
                </a:solidFill>
                <a:latin typeface="+mn-lt"/>
                <a:ea typeface="+mn-ea"/>
                <a:cs typeface="+mn-cs"/>
              </a:defRPr>
            </a:lvl1pPr>
            <a:lvl2pPr marL="487650" algn="l" defTabSz="975299" rtl="0" eaLnBrk="1" latinLnBrk="0" hangingPunct="1">
              <a:defRPr sz="1900" kern="1200">
                <a:solidFill>
                  <a:schemeClr val="tx1"/>
                </a:solidFill>
                <a:latin typeface="+mn-lt"/>
                <a:ea typeface="+mn-ea"/>
                <a:cs typeface="+mn-cs"/>
              </a:defRPr>
            </a:lvl2pPr>
            <a:lvl3pPr marL="975299" algn="l" defTabSz="975299" rtl="0" eaLnBrk="1" latinLnBrk="0" hangingPunct="1">
              <a:defRPr sz="1900" kern="1200">
                <a:solidFill>
                  <a:schemeClr val="tx1"/>
                </a:solidFill>
                <a:latin typeface="+mn-lt"/>
                <a:ea typeface="+mn-ea"/>
                <a:cs typeface="+mn-cs"/>
              </a:defRPr>
            </a:lvl3pPr>
            <a:lvl4pPr marL="1462949" algn="l" defTabSz="975299" rtl="0" eaLnBrk="1" latinLnBrk="0" hangingPunct="1">
              <a:defRPr sz="1900" kern="1200">
                <a:solidFill>
                  <a:schemeClr val="tx1"/>
                </a:solidFill>
                <a:latin typeface="+mn-lt"/>
                <a:ea typeface="+mn-ea"/>
                <a:cs typeface="+mn-cs"/>
              </a:defRPr>
            </a:lvl4pPr>
            <a:lvl5pPr marL="1950598" algn="l" defTabSz="975299" rtl="0" eaLnBrk="1" latinLnBrk="0" hangingPunct="1">
              <a:defRPr sz="1900" kern="1200">
                <a:solidFill>
                  <a:schemeClr val="tx1"/>
                </a:solidFill>
                <a:latin typeface="+mn-lt"/>
                <a:ea typeface="+mn-ea"/>
                <a:cs typeface="+mn-cs"/>
              </a:defRPr>
            </a:lvl5pPr>
            <a:lvl6pPr marL="2438248" algn="l" defTabSz="975299" rtl="0" eaLnBrk="1" latinLnBrk="0" hangingPunct="1">
              <a:defRPr sz="1900" kern="1200">
                <a:solidFill>
                  <a:schemeClr val="tx1"/>
                </a:solidFill>
                <a:latin typeface="+mn-lt"/>
                <a:ea typeface="+mn-ea"/>
                <a:cs typeface="+mn-cs"/>
              </a:defRPr>
            </a:lvl6pPr>
            <a:lvl7pPr marL="2925897" algn="l" defTabSz="975299" rtl="0" eaLnBrk="1" latinLnBrk="0" hangingPunct="1">
              <a:defRPr sz="1900" kern="1200">
                <a:solidFill>
                  <a:schemeClr val="tx1"/>
                </a:solidFill>
                <a:latin typeface="+mn-lt"/>
                <a:ea typeface="+mn-ea"/>
                <a:cs typeface="+mn-cs"/>
              </a:defRPr>
            </a:lvl7pPr>
            <a:lvl8pPr marL="3413547" algn="l" defTabSz="975299" rtl="0" eaLnBrk="1" latinLnBrk="0" hangingPunct="1">
              <a:defRPr sz="1900" kern="1200">
                <a:solidFill>
                  <a:schemeClr val="tx1"/>
                </a:solidFill>
                <a:latin typeface="+mn-lt"/>
                <a:ea typeface="+mn-ea"/>
                <a:cs typeface="+mn-cs"/>
              </a:defRPr>
            </a:lvl8pPr>
            <a:lvl9pPr marL="3901196" algn="l" defTabSz="975299" rtl="0" eaLnBrk="1" latinLnBrk="0" hangingPunct="1">
              <a:defRPr sz="1900" kern="1200">
                <a:solidFill>
                  <a:schemeClr val="tx1"/>
                </a:solidFill>
                <a:latin typeface="+mn-lt"/>
                <a:ea typeface="+mn-ea"/>
                <a:cs typeface="+mn-cs"/>
              </a:defRPr>
            </a:lvl9pPr>
          </a:lstStyle>
          <a:p>
            <a:pPr algn="ctr" defTabSz="685757">
              <a:defRPr/>
            </a:pPr>
            <a:r>
              <a:rPr lang="en-US" sz="1200" kern="0" dirty="0">
                <a:solidFill>
                  <a:sysClr val="window" lastClr="FFFFFF"/>
                </a:solidFill>
                <a:latin typeface="宋体"/>
                <a:cs typeface="Times New Roman"/>
              </a:rPr>
              <a:t>Overlay Network</a:t>
            </a:r>
            <a:endParaRPr lang="zh-CN" altLang="en-US" sz="1200" kern="0" dirty="0">
              <a:solidFill>
                <a:sysClr val="window" lastClr="FFFFFF"/>
              </a:solidFill>
              <a:latin typeface="宋体"/>
              <a:ea typeface="宋体"/>
              <a:cs typeface="宋体"/>
            </a:endParaRPr>
          </a:p>
        </p:txBody>
      </p:sp>
      <p:cxnSp>
        <p:nvCxnSpPr>
          <p:cNvPr id="102" name="肘形连接符 101"/>
          <p:cNvCxnSpPr>
            <a:stCxn id="38" idx="1"/>
            <a:endCxn id="52" idx="1"/>
          </p:cNvCxnSpPr>
          <p:nvPr/>
        </p:nvCxnSpPr>
        <p:spPr>
          <a:xfrm rot="5400000" flipH="1" flipV="1">
            <a:off x="5915517" y="2987348"/>
            <a:ext cx="5563" cy="1742695"/>
          </a:xfrm>
          <a:prstGeom prst="bentConnector3">
            <a:avLst>
              <a:gd name="adj1" fmla="val -4030471"/>
            </a:avLst>
          </a:prstGeom>
          <a:ln w="25400">
            <a:tailEnd type="triangle"/>
          </a:ln>
        </p:spPr>
        <p:style>
          <a:lnRef idx="1">
            <a:schemeClr val="accent2"/>
          </a:lnRef>
          <a:fillRef idx="0">
            <a:schemeClr val="accent2"/>
          </a:fillRef>
          <a:effectRef idx="0">
            <a:schemeClr val="accent2"/>
          </a:effectRef>
          <a:fontRef idx="minor">
            <a:schemeClr val="tx1"/>
          </a:fontRef>
        </p:style>
      </p:cxnSp>
      <p:sp>
        <p:nvSpPr>
          <p:cNvPr id="59" name="矩形 58"/>
          <p:cNvSpPr/>
          <p:nvPr/>
        </p:nvSpPr>
        <p:spPr>
          <a:xfrm>
            <a:off x="988883" y="3281647"/>
            <a:ext cx="735907" cy="271886"/>
          </a:xfrm>
          <a:prstGeom prst="rect">
            <a:avLst/>
          </a:prstGeom>
          <a:ln/>
        </p:spPr>
        <p:style>
          <a:lnRef idx="3">
            <a:schemeClr val="lt1"/>
          </a:lnRef>
          <a:fillRef idx="1">
            <a:schemeClr val="accent4"/>
          </a:fillRef>
          <a:effectRef idx="1">
            <a:schemeClr val="accent4"/>
          </a:effectRef>
          <a:fontRef idx="minor">
            <a:schemeClr val="lt1"/>
          </a:fontRef>
        </p:style>
        <p:txBody>
          <a:bodyPr lIns="73139" tIns="36569" rIns="73139" bIns="36569" rtlCol="0" anchor="ctr"/>
          <a:lstStyle/>
          <a:p>
            <a:pPr algn="ctr" defTabSz="731383">
              <a:defRPr/>
            </a:pPr>
            <a:r>
              <a:rPr lang="en-US" altLang="zh-CN" sz="1350" kern="0" dirty="0">
                <a:solidFill>
                  <a:prstClr val="white"/>
                </a:solidFill>
                <a:latin typeface="Calibri"/>
                <a:ea typeface="宋体"/>
              </a:rPr>
              <a:t>agent</a:t>
            </a:r>
            <a:endParaRPr lang="zh-CN" altLang="en-US" sz="1350" kern="0" dirty="0">
              <a:solidFill>
                <a:prstClr val="white"/>
              </a:solidFill>
              <a:latin typeface="Calibri"/>
              <a:ea typeface="宋体"/>
            </a:endParaRPr>
          </a:p>
        </p:txBody>
      </p:sp>
      <p:sp>
        <p:nvSpPr>
          <p:cNvPr id="60" name="矩形 59"/>
          <p:cNvSpPr/>
          <p:nvPr/>
        </p:nvSpPr>
        <p:spPr>
          <a:xfrm>
            <a:off x="3504789" y="3247595"/>
            <a:ext cx="735907" cy="271886"/>
          </a:xfrm>
          <a:prstGeom prst="rect">
            <a:avLst/>
          </a:prstGeom>
          <a:ln/>
        </p:spPr>
        <p:style>
          <a:lnRef idx="3">
            <a:schemeClr val="lt1"/>
          </a:lnRef>
          <a:fillRef idx="1">
            <a:schemeClr val="accent4"/>
          </a:fillRef>
          <a:effectRef idx="1">
            <a:schemeClr val="accent4"/>
          </a:effectRef>
          <a:fontRef idx="minor">
            <a:schemeClr val="lt1"/>
          </a:fontRef>
        </p:style>
        <p:txBody>
          <a:bodyPr lIns="73139" tIns="36569" rIns="73139" bIns="36569" rtlCol="0" anchor="ctr"/>
          <a:lstStyle/>
          <a:p>
            <a:pPr algn="ctr" defTabSz="731383">
              <a:defRPr/>
            </a:pPr>
            <a:r>
              <a:rPr lang="en-US" altLang="zh-CN" sz="1350" kern="0" dirty="0">
                <a:solidFill>
                  <a:prstClr val="white"/>
                </a:solidFill>
                <a:latin typeface="Calibri"/>
                <a:ea typeface="宋体"/>
              </a:rPr>
              <a:t>agent</a:t>
            </a:r>
            <a:endParaRPr lang="zh-CN" altLang="en-US" sz="1350" kern="0" dirty="0">
              <a:solidFill>
                <a:prstClr val="white"/>
              </a:solidFill>
              <a:latin typeface="Calibri"/>
              <a:ea typeface="宋体"/>
            </a:endParaRPr>
          </a:p>
        </p:txBody>
      </p:sp>
      <p:sp>
        <p:nvSpPr>
          <p:cNvPr id="61" name="矩形 60"/>
          <p:cNvSpPr/>
          <p:nvPr/>
        </p:nvSpPr>
        <p:spPr>
          <a:xfrm>
            <a:off x="7516278" y="3270315"/>
            <a:ext cx="735907" cy="271886"/>
          </a:xfrm>
          <a:prstGeom prst="rect">
            <a:avLst/>
          </a:prstGeom>
          <a:ln/>
        </p:spPr>
        <p:style>
          <a:lnRef idx="3">
            <a:schemeClr val="lt1"/>
          </a:lnRef>
          <a:fillRef idx="1">
            <a:schemeClr val="accent4"/>
          </a:fillRef>
          <a:effectRef idx="1">
            <a:schemeClr val="accent4"/>
          </a:effectRef>
          <a:fontRef idx="minor">
            <a:schemeClr val="lt1"/>
          </a:fontRef>
        </p:style>
        <p:txBody>
          <a:bodyPr lIns="73139" tIns="36569" rIns="73139" bIns="36569" rtlCol="0" anchor="ctr"/>
          <a:lstStyle/>
          <a:p>
            <a:pPr algn="ctr" defTabSz="731383">
              <a:defRPr/>
            </a:pPr>
            <a:r>
              <a:rPr lang="en-US" altLang="zh-CN" sz="1350" kern="0" dirty="0">
                <a:solidFill>
                  <a:prstClr val="white"/>
                </a:solidFill>
                <a:latin typeface="Calibri"/>
                <a:ea typeface="宋体"/>
              </a:rPr>
              <a:t>agent</a:t>
            </a:r>
            <a:endParaRPr lang="zh-CN" altLang="en-US" sz="1350" kern="0" dirty="0">
              <a:solidFill>
                <a:prstClr val="white"/>
              </a:solidFill>
              <a:latin typeface="Calibri"/>
              <a:ea typeface="宋体"/>
            </a:endParaRPr>
          </a:p>
        </p:txBody>
      </p:sp>
    </p:spTree>
    <p:extLst>
      <p:ext uri="{BB962C8B-B14F-4D97-AF65-F5344CB8AC3E}">
        <p14:creationId xmlns:p14="http://schemas.microsoft.com/office/powerpoint/2010/main" val="258337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up)">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6"/>
                                        </p:tgtEl>
                                        <p:attrNameLst>
                                          <p:attrName>style.visibility</p:attrName>
                                        </p:attrNameLst>
                                      </p:cBhvr>
                                      <p:to>
                                        <p:strVal val="visible"/>
                                      </p:to>
                                    </p:set>
                                    <p:animEffect transition="in" filter="wipe(down)">
                                      <p:cBhvr>
                                        <p:cTn id="12" dur="500"/>
                                        <p:tgtEl>
                                          <p:spTgt spid="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8"/>
                                        </p:tgtEl>
                                        <p:attrNameLst>
                                          <p:attrName>style.visibility</p:attrName>
                                        </p:attrNameLst>
                                      </p:cBhvr>
                                      <p:to>
                                        <p:strVal val="visible"/>
                                      </p:to>
                                    </p:set>
                                    <p:animEffect transition="in" filter="wipe(up)">
                                      <p:cBhvr>
                                        <p:cTn id="17" dur="500"/>
                                        <p:tgtEl>
                                          <p:spTgt spid="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1"/>
                                        </p:tgtEl>
                                        <p:attrNameLst>
                                          <p:attrName>style.visibility</p:attrName>
                                        </p:attrNameLst>
                                      </p:cBhvr>
                                      <p:to>
                                        <p:strVal val="visible"/>
                                      </p:to>
                                    </p:set>
                                    <p:animEffect transition="in" filter="wipe(down)">
                                      <p:cBhvr>
                                        <p:cTn id="22" dur="500"/>
                                        <p:tgtEl>
                                          <p:spTgt spid="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wipe(up)">
                                      <p:cBhvr>
                                        <p:cTn id="27" dur="500"/>
                                        <p:tgtEl>
                                          <p:spTgt spid="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wipe(left)">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wipe(down)">
                                      <p:cBhvr>
                                        <p:cTn id="37" dur="500"/>
                                        <p:tgtEl>
                                          <p:spTgt spid="9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wipe(up)">
                                      <p:cBhvr>
                                        <p:cTn id="42" dur="500"/>
                                        <p:tgtEl>
                                          <p:spTgt spid="9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wipe(up)">
                                      <p:cBhvr>
                                        <p:cTn id="47"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fontScale="25000" lnSpcReduction="20000"/>
          </a:bodyPr>
          <a:lstStyle/>
          <a:p>
            <a:endParaRPr lang="zh-CN" altLang="en-US" dirty="0"/>
          </a:p>
        </p:txBody>
      </p:sp>
      <p:sp>
        <p:nvSpPr>
          <p:cNvPr id="35" name="矩形 34"/>
          <p:cNvSpPr/>
          <p:nvPr/>
        </p:nvSpPr>
        <p:spPr>
          <a:xfrm>
            <a:off x="1896425" y="3516072"/>
            <a:ext cx="1557125" cy="1105057"/>
          </a:xfrm>
          <a:prstGeom prst="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p>
            <a:pPr algn="ctr" defTabSz="642915">
              <a:defRPr/>
            </a:pPr>
            <a:endParaRPr lang="zh-CN" altLang="en-US" sz="1266" kern="0">
              <a:solidFill>
                <a:prstClr val="white"/>
              </a:solidFill>
              <a:latin typeface="Calibri"/>
              <a:ea typeface="宋体"/>
            </a:endParaRPr>
          </a:p>
        </p:txBody>
      </p:sp>
      <p:cxnSp>
        <p:nvCxnSpPr>
          <p:cNvPr id="36" name="直接箭头连接符 35"/>
          <p:cNvCxnSpPr/>
          <p:nvPr/>
        </p:nvCxnSpPr>
        <p:spPr>
          <a:xfrm rot="5400000">
            <a:off x="2097347" y="4018368"/>
            <a:ext cx="200918" cy="3"/>
          </a:xfrm>
          <a:prstGeom prst="straightConnector1">
            <a:avLst/>
          </a:prstGeom>
          <a:noFill/>
          <a:ln w="22225" cap="flat" cmpd="sng" algn="ctr">
            <a:solidFill>
              <a:srgbClr val="4F81BD">
                <a:shade val="95000"/>
                <a:satMod val="105000"/>
              </a:srgbClr>
            </a:solidFill>
            <a:prstDash val="solid"/>
            <a:tailEnd type="arrow"/>
          </a:ln>
          <a:effectLst/>
        </p:spPr>
      </p:cxnSp>
      <p:sp>
        <p:nvSpPr>
          <p:cNvPr id="37" name="矩形 36"/>
          <p:cNvSpPr/>
          <p:nvPr/>
        </p:nvSpPr>
        <p:spPr>
          <a:xfrm>
            <a:off x="1896425" y="1657568"/>
            <a:ext cx="1557125" cy="2963561"/>
          </a:xfrm>
          <a:prstGeom prst="rect">
            <a:avLst/>
          </a:prstGeom>
          <a:noFill/>
          <a:ln w="25400" cap="flat" cmpd="sng" algn="ctr">
            <a:solidFill>
              <a:srgbClr val="4F81BD">
                <a:shade val="50000"/>
              </a:srgbClr>
            </a:solidFill>
            <a:prstDash val="solid"/>
          </a:ln>
          <a:effectLst/>
        </p:spPr>
        <p:txBody>
          <a:bodyPr rtlCol="0" anchor="ctr"/>
          <a:lstStyle/>
          <a:p>
            <a:pPr algn="ctr" defTabSz="642915">
              <a:defRPr/>
            </a:pPr>
            <a:endParaRPr lang="zh-CN" altLang="en-US" sz="1266" kern="0">
              <a:solidFill>
                <a:prstClr val="white"/>
              </a:solidFill>
              <a:latin typeface="Calibri"/>
              <a:ea typeface="宋体"/>
            </a:endParaRPr>
          </a:p>
        </p:txBody>
      </p:sp>
      <p:sp>
        <p:nvSpPr>
          <p:cNvPr id="38" name="矩形 37"/>
          <p:cNvSpPr/>
          <p:nvPr/>
        </p:nvSpPr>
        <p:spPr>
          <a:xfrm>
            <a:off x="6115732" y="3465842"/>
            <a:ext cx="954367" cy="301379"/>
          </a:xfrm>
          <a:prstGeom prst="rect">
            <a:avLst/>
          </a:prstGeom>
          <a:solidFill>
            <a:srgbClr val="8064A2"/>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defTabSz="642915">
              <a:defRPr/>
            </a:pPr>
            <a:r>
              <a:rPr lang="zh-CN" altLang="en-US" sz="1055" kern="0" dirty="0">
                <a:solidFill>
                  <a:prstClr val="white"/>
                </a:solidFill>
                <a:latin typeface="Calibri"/>
                <a:ea typeface="宋体"/>
              </a:rPr>
              <a:t>安全控制平台</a:t>
            </a:r>
          </a:p>
        </p:txBody>
      </p:sp>
      <p:sp>
        <p:nvSpPr>
          <p:cNvPr id="39" name="矩形 38"/>
          <p:cNvSpPr/>
          <p:nvPr/>
        </p:nvSpPr>
        <p:spPr>
          <a:xfrm>
            <a:off x="4357687" y="3415612"/>
            <a:ext cx="1004597" cy="351609"/>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defTabSz="642915">
              <a:defRPr/>
            </a:pPr>
            <a:r>
              <a:rPr lang="en-US" altLang="zh-CN" sz="1266" kern="0" dirty="0">
                <a:solidFill>
                  <a:prstClr val="white"/>
                </a:solidFill>
                <a:latin typeface="Calibri"/>
                <a:ea typeface="宋体"/>
              </a:rPr>
              <a:t>SDN</a:t>
            </a:r>
            <a:r>
              <a:rPr lang="zh-CN" altLang="en-US" sz="1266" kern="0" dirty="0">
                <a:solidFill>
                  <a:prstClr val="white"/>
                </a:solidFill>
                <a:latin typeface="Calibri"/>
                <a:ea typeface="宋体"/>
              </a:rPr>
              <a:t>控制器</a:t>
            </a:r>
          </a:p>
        </p:txBody>
      </p:sp>
      <p:sp>
        <p:nvSpPr>
          <p:cNvPr id="40" name="矩形 39"/>
          <p:cNvSpPr/>
          <p:nvPr/>
        </p:nvSpPr>
        <p:spPr>
          <a:xfrm>
            <a:off x="4357688" y="4118830"/>
            <a:ext cx="954367" cy="351609"/>
          </a:xfrm>
          <a:prstGeom prst="rect">
            <a:avLst/>
          </a:prstGeom>
          <a:solidFill>
            <a:srgbClr val="C0504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defTabSz="642915">
              <a:defRPr/>
            </a:pPr>
            <a:r>
              <a:rPr lang="zh-CN" altLang="en-US" sz="1055" kern="0" dirty="0">
                <a:solidFill>
                  <a:prstClr val="white"/>
                </a:solidFill>
                <a:latin typeface="Calibri"/>
                <a:ea typeface="宋体"/>
              </a:rPr>
              <a:t>云计算控制节点</a:t>
            </a:r>
          </a:p>
        </p:txBody>
      </p:sp>
      <p:cxnSp>
        <p:nvCxnSpPr>
          <p:cNvPr id="41" name="直接连接符 40"/>
          <p:cNvCxnSpPr/>
          <p:nvPr/>
        </p:nvCxnSpPr>
        <p:spPr>
          <a:xfrm>
            <a:off x="1896425" y="3064004"/>
            <a:ext cx="1506895" cy="1456"/>
          </a:xfrm>
          <a:prstGeom prst="line">
            <a:avLst/>
          </a:prstGeom>
          <a:noFill/>
          <a:ln w="9525" cap="flat" cmpd="sng" algn="ctr">
            <a:solidFill>
              <a:sysClr val="windowText" lastClr="000000">
                <a:shade val="95000"/>
                <a:satMod val="105000"/>
              </a:sysClr>
            </a:solidFill>
            <a:prstDash val="solid"/>
          </a:ln>
          <a:effectLst/>
        </p:spPr>
      </p:cxnSp>
      <p:pic>
        <p:nvPicPr>
          <p:cNvPr id="42" name="图片 41" descr="sw.PNG"/>
          <p:cNvPicPr>
            <a:picLocks noChangeAspect="1"/>
          </p:cNvPicPr>
          <p:nvPr/>
        </p:nvPicPr>
        <p:blipFill>
          <a:blip r:embed="rId2"/>
          <a:stretch>
            <a:fillRect/>
          </a:stretch>
        </p:blipFill>
        <p:spPr>
          <a:xfrm>
            <a:off x="1896425" y="1205499"/>
            <a:ext cx="1567171" cy="301379"/>
          </a:xfrm>
          <a:prstGeom prst="rect">
            <a:avLst/>
          </a:prstGeom>
        </p:spPr>
      </p:pic>
      <p:sp>
        <p:nvSpPr>
          <p:cNvPr id="43" name="TextBox 42"/>
          <p:cNvSpPr txBox="1"/>
          <p:nvPr/>
        </p:nvSpPr>
        <p:spPr>
          <a:xfrm>
            <a:off x="1293667" y="3867681"/>
            <a:ext cx="502298" cy="438582"/>
          </a:xfrm>
          <a:prstGeom prst="rect">
            <a:avLst/>
          </a:prstGeom>
          <a:noFill/>
        </p:spPr>
        <p:txBody>
          <a:bodyPr wrap="square" rtlCol="0">
            <a:spAutoFit/>
          </a:bodyPr>
          <a:lstStyle/>
          <a:p>
            <a:pPr defTabSz="642915"/>
            <a:r>
              <a:rPr lang="zh-CN" altLang="en-US" sz="1125" dirty="0">
                <a:solidFill>
                  <a:prstClr val="black"/>
                </a:solidFill>
                <a:latin typeface="Calibri"/>
                <a:ea typeface="宋体"/>
              </a:rPr>
              <a:t>计算节点</a:t>
            </a:r>
          </a:p>
        </p:txBody>
      </p:sp>
      <p:sp>
        <p:nvSpPr>
          <p:cNvPr id="44" name="矩形 43"/>
          <p:cNvSpPr/>
          <p:nvPr/>
        </p:nvSpPr>
        <p:spPr>
          <a:xfrm>
            <a:off x="1946655" y="4369980"/>
            <a:ext cx="1406436" cy="200919"/>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defTabSz="642915">
              <a:defRPr/>
            </a:pPr>
            <a:r>
              <a:rPr lang="en-US" altLang="zh-CN" sz="1266" kern="0" dirty="0">
                <a:solidFill>
                  <a:prstClr val="white"/>
                </a:solidFill>
                <a:latin typeface="Calibri"/>
                <a:ea typeface="宋体"/>
              </a:rPr>
              <a:t>hypervisor</a:t>
            </a:r>
            <a:endParaRPr lang="zh-CN" altLang="en-US" sz="1266" kern="0" dirty="0">
              <a:solidFill>
                <a:prstClr val="white"/>
              </a:solidFill>
              <a:latin typeface="Calibri"/>
              <a:ea typeface="宋体"/>
            </a:endParaRPr>
          </a:p>
        </p:txBody>
      </p:sp>
      <p:sp>
        <p:nvSpPr>
          <p:cNvPr id="45" name="矩形 44"/>
          <p:cNvSpPr/>
          <p:nvPr/>
        </p:nvSpPr>
        <p:spPr>
          <a:xfrm>
            <a:off x="1946655" y="3666762"/>
            <a:ext cx="452069" cy="301379"/>
          </a:xfrm>
          <a:prstGeom prst="rect">
            <a:avLst/>
          </a:prstGeom>
          <a:solidFill>
            <a:srgbClr val="F7964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defTabSz="642915">
              <a:defRPr/>
            </a:pPr>
            <a:r>
              <a:rPr lang="en-US" altLang="zh-CN" sz="1050" kern="0" dirty="0">
                <a:solidFill>
                  <a:prstClr val="white"/>
                </a:solidFill>
                <a:latin typeface="Calibri"/>
                <a:ea typeface="宋体"/>
              </a:rPr>
              <a:t>VM1</a:t>
            </a:r>
            <a:endParaRPr lang="zh-CN" altLang="en-US" sz="1050" kern="0" dirty="0">
              <a:solidFill>
                <a:prstClr val="white"/>
              </a:solidFill>
              <a:latin typeface="Calibri"/>
              <a:ea typeface="宋体"/>
            </a:endParaRPr>
          </a:p>
        </p:txBody>
      </p:sp>
      <p:sp>
        <p:nvSpPr>
          <p:cNvPr id="46" name="矩形 45"/>
          <p:cNvSpPr/>
          <p:nvPr/>
        </p:nvSpPr>
        <p:spPr>
          <a:xfrm>
            <a:off x="2448953" y="3666762"/>
            <a:ext cx="452069" cy="301379"/>
          </a:xfrm>
          <a:prstGeom prst="rect">
            <a:avLst/>
          </a:prstGeom>
          <a:solidFill>
            <a:srgbClr val="F7964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defTabSz="642915">
              <a:defRPr/>
            </a:pPr>
            <a:r>
              <a:rPr lang="en-US" altLang="zh-CN" sz="1050" kern="0" dirty="0">
                <a:solidFill>
                  <a:prstClr val="white"/>
                </a:solidFill>
                <a:latin typeface="Calibri"/>
                <a:ea typeface="宋体"/>
              </a:rPr>
              <a:t>VM2</a:t>
            </a:r>
            <a:endParaRPr lang="zh-CN" altLang="en-US" sz="1050" kern="0" dirty="0">
              <a:solidFill>
                <a:prstClr val="white"/>
              </a:solidFill>
              <a:latin typeface="Calibri"/>
              <a:ea typeface="宋体"/>
            </a:endParaRPr>
          </a:p>
        </p:txBody>
      </p:sp>
      <p:sp>
        <p:nvSpPr>
          <p:cNvPr id="47" name="矩形 46"/>
          <p:cNvSpPr/>
          <p:nvPr/>
        </p:nvSpPr>
        <p:spPr>
          <a:xfrm>
            <a:off x="2951252" y="3666762"/>
            <a:ext cx="452069" cy="301379"/>
          </a:xfrm>
          <a:prstGeom prst="rect">
            <a:avLst/>
          </a:prstGeom>
          <a:solidFill>
            <a:srgbClr val="4F81BD"/>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defTabSz="642915">
              <a:defRPr/>
            </a:pPr>
            <a:r>
              <a:rPr lang="en-US" altLang="zh-CN" sz="1050" kern="0" dirty="0">
                <a:solidFill>
                  <a:prstClr val="white"/>
                </a:solidFill>
                <a:latin typeface="Calibri"/>
                <a:ea typeface="宋体"/>
              </a:rPr>
              <a:t>VM3</a:t>
            </a:r>
            <a:endParaRPr lang="zh-CN" altLang="en-US" sz="1050" kern="0" dirty="0">
              <a:solidFill>
                <a:prstClr val="white"/>
              </a:solidFill>
              <a:latin typeface="Calibri"/>
              <a:ea typeface="宋体"/>
            </a:endParaRPr>
          </a:p>
        </p:txBody>
      </p:sp>
      <p:cxnSp>
        <p:nvCxnSpPr>
          <p:cNvPr id="48" name="直接箭头连接符 47"/>
          <p:cNvCxnSpPr/>
          <p:nvPr/>
        </p:nvCxnSpPr>
        <p:spPr>
          <a:xfrm rot="5400000" flipH="1" flipV="1">
            <a:off x="2549971" y="4068043"/>
            <a:ext cx="200921" cy="1117"/>
          </a:xfrm>
          <a:prstGeom prst="straightConnector1">
            <a:avLst/>
          </a:prstGeom>
          <a:noFill/>
          <a:ln w="22225" cap="flat" cmpd="sng" algn="ctr">
            <a:solidFill>
              <a:srgbClr val="4F81BD">
                <a:shade val="95000"/>
                <a:satMod val="105000"/>
              </a:srgbClr>
            </a:solidFill>
            <a:prstDash val="solid"/>
            <a:tailEnd type="arrow"/>
          </a:ln>
          <a:effectLst/>
        </p:spPr>
      </p:cxnSp>
      <p:sp>
        <p:nvSpPr>
          <p:cNvPr id="49" name="矩形 48"/>
          <p:cNvSpPr/>
          <p:nvPr/>
        </p:nvSpPr>
        <p:spPr>
          <a:xfrm>
            <a:off x="1946655" y="4118831"/>
            <a:ext cx="1406436" cy="200919"/>
          </a:xfrm>
          <a:prstGeom prst="rect">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defTabSz="642915">
              <a:defRPr/>
            </a:pPr>
            <a:r>
              <a:rPr lang="en-US" altLang="zh-CN" sz="1266" kern="0" dirty="0">
                <a:solidFill>
                  <a:prstClr val="white"/>
                </a:solidFill>
                <a:latin typeface="Calibri"/>
                <a:ea typeface="宋体"/>
              </a:rPr>
              <a:t>vswitch</a:t>
            </a:r>
            <a:endParaRPr lang="zh-CN" altLang="en-US" sz="1266" kern="0" dirty="0">
              <a:solidFill>
                <a:prstClr val="white"/>
              </a:solidFill>
              <a:latin typeface="Calibri"/>
              <a:ea typeface="宋体"/>
            </a:endParaRPr>
          </a:p>
        </p:txBody>
      </p:sp>
      <p:sp>
        <p:nvSpPr>
          <p:cNvPr id="50" name="矩形 49"/>
          <p:cNvSpPr/>
          <p:nvPr/>
        </p:nvSpPr>
        <p:spPr>
          <a:xfrm>
            <a:off x="1896425" y="1657568"/>
            <a:ext cx="1557125" cy="1105057"/>
          </a:xfrm>
          <a:prstGeom prst="rect">
            <a:avLst/>
          </a:prstGeom>
          <a:solidFill>
            <a:srgbClr val="4F81BD">
              <a:lumMod val="20000"/>
              <a:lumOff val="80000"/>
            </a:srgbClr>
          </a:solidFill>
          <a:ln w="25400" cap="flat" cmpd="sng" algn="ctr">
            <a:solidFill>
              <a:srgbClr val="4F81BD">
                <a:shade val="50000"/>
              </a:srgbClr>
            </a:solidFill>
            <a:prstDash val="solid"/>
          </a:ln>
          <a:effectLst/>
        </p:spPr>
        <p:txBody>
          <a:bodyPr rtlCol="0" anchor="ctr"/>
          <a:lstStyle/>
          <a:p>
            <a:pPr algn="ctr" defTabSz="642915">
              <a:defRPr/>
            </a:pPr>
            <a:endParaRPr lang="zh-CN" altLang="en-US" sz="1266" kern="0">
              <a:solidFill>
                <a:prstClr val="white"/>
              </a:solidFill>
              <a:latin typeface="Calibri"/>
              <a:ea typeface="宋体"/>
            </a:endParaRPr>
          </a:p>
        </p:txBody>
      </p:sp>
      <p:cxnSp>
        <p:nvCxnSpPr>
          <p:cNvPr id="51" name="直接连接符 50"/>
          <p:cNvCxnSpPr/>
          <p:nvPr/>
        </p:nvCxnSpPr>
        <p:spPr>
          <a:xfrm>
            <a:off x="1896425" y="3264923"/>
            <a:ext cx="1506895" cy="1456"/>
          </a:xfrm>
          <a:prstGeom prst="line">
            <a:avLst/>
          </a:prstGeom>
          <a:noFill/>
          <a:ln w="9525" cap="flat" cmpd="sng" algn="ctr">
            <a:solidFill>
              <a:sysClr val="windowText" lastClr="000000">
                <a:shade val="95000"/>
                <a:satMod val="105000"/>
              </a:sysClr>
            </a:solidFill>
            <a:prstDash val="solid"/>
          </a:ln>
          <a:effectLst/>
        </p:spPr>
      </p:cxnSp>
      <p:sp>
        <p:nvSpPr>
          <p:cNvPr id="52" name="剪去单角的矩形 51"/>
          <p:cNvSpPr/>
          <p:nvPr/>
        </p:nvSpPr>
        <p:spPr>
          <a:xfrm>
            <a:off x="3252631" y="4118831"/>
            <a:ext cx="401839" cy="200919"/>
          </a:xfrm>
          <a:prstGeom prst="snip1Rect">
            <a:avLst/>
          </a:prstGeom>
          <a:solidFill>
            <a:srgbClr val="4F81BD"/>
          </a:solidFill>
          <a:ln w="25400" cap="flat" cmpd="sng" algn="ctr">
            <a:solidFill>
              <a:srgbClr val="4F81BD">
                <a:shade val="50000"/>
              </a:srgbClr>
            </a:solidFill>
            <a:prstDash val="solid"/>
          </a:ln>
          <a:effectLst/>
        </p:spPr>
        <p:txBody>
          <a:bodyPr rtlCol="0" anchor="ctr"/>
          <a:lstStyle/>
          <a:p>
            <a:pPr algn="ctr" defTabSz="642915">
              <a:defRPr/>
            </a:pPr>
            <a:r>
              <a:rPr lang="zh-CN" altLang="en-US" sz="844" kern="0" dirty="0">
                <a:solidFill>
                  <a:prstClr val="white"/>
                </a:solidFill>
                <a:latin typeface="Calibri"/>
                <a:ea typeface="宋体"/>
              </a:rPr>
              <a:t>网卡</a:t>
            </a:r>
          </a:p>
        </p:txBody>
      </p:sp>
      <p:sp>
        <p:nvSpPr>
          <p:cNvPr id="53" name="TextBox 52"/>
          <p:cNvSpPr txBox="1"/>
          <p:nvPr/>
        </p:nvSpPr>
        <p:spPr>
          <a:xfrm>
            <a:off x="1293667" y="2009177"/>
            <a:ext cx="502298" cy="438582"/>
          </a:xfrm>
          <a:prstGeom prst="rect">
            <a:avLst/>
          </a:prstGeom>
          <a:noFill/>
        </p:spPr>
        <p:txBody>
          <a:bodyPr wrap="square" rtlCol="0">
            <a:spAutoFit/>
          </a:bodyPr>
          <a:lstStyle/>
          <a:p>
            <a:pPr defTabSz="642915"/>
            <a:r>
              <a:rPr lang="zh-CN" altLang="en-US" sz="1125" dirty="0">
                <a:solidFill>
                  <a:prstClr val="black"/>
                </a:solidFill>
                <a:latin typeface="Calibri"/>
                <a:ea typeface="宋体"/>
              </a:rPr>
              <a:t>安全</a:t>
            </a:r>
            <a:r>
              <a:rPr lang="zh-CN" altLang="en-US" sz="1125" dirty="0" smtClean="0">
                <a:solidFill>
                  <a:prstClr val="black"/>
                </a:solidFill>
                <a:latin typeface="Calibri"/>
                <a:ea typeface="宋体"/>
              </a:rPr>
              <a:t>节点</a:t>
            </a:r>
            <a:endParaRPr lang="zh-CN" altLang="en-US" sz="1125" dirty="0">
              <a:solidFill>
                <a:prstClr val="black"/>
              </a:solidFill>
              <a:latin typeface="Calibri"/>
              <a:ea typeface="宋体"/>
            </a:endParaRPr>
          </a:p>
        </p:txBody>
      </p:sp>
      <p:sp>
        <p:nvSpPr>
          <p:cNvPr id="54" name="矩形 53"/>
          <p:cNvSpPr/>
          <p:nvPr/>
        </p:nvSpPr>
        <p:spPr>
          <a:xfrm>
            <a:off x="1996885" y="2511476"/>
            <a:ext cx="1406436" cy="200919"/>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defTabSz="642915">
              <a:defRPr/>
            </a:pPr>
            <a:r>
              <a:rPr lang="en-US" altLang="zh-CN" sz="1266" kern="0" dirty="0">
                <a:solidFill>
                  <a:prstClr val="white"/>
                </a:solidFill>
                <a:latin typeface="Calibri"/>
                <a:ea typeface="宋体"/>
              </a:rPr>
              <a:t>hypervisor</a:t>
            </a:r>
            <a:endParaRPr lang="zh-CN" altLang="en-US" sz="1266" kern="0" dirty="0">
              <a:solidFill>
                <a:prstClr val="white"/>
              </a:solidFill>
              <a:latin typeface="Calibri"/>
              <a:ea typeface="宋体"/>
            </a:endParaRPr>
          </a:p>
        </p:txBody>
      </p:sp>
      <p:sp>
        <p:nvSpPr>
          <p:cNvPr id="55" name="矩形 54"/>
          <p:cNvSpPr/>
          <p:nvPr/>
        </p:nvSpPr>
        <p:spPr>
          <a:xfrm>
            <a:off x="1996885" y="2260326"/>
            <a:ext cx="1406436" cy="200919"/>
          </a:xfrm>
          <a:prstGeom prst="rect">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defTabSz="642915">
              <a:defRPr/>
            </a:pPr>
            <a:r>
              <a:rPr lang="en-US" altLang="zh-CN" sz="1266" kern="0" dirty="0">
                <a:solidFill>
                  <a:prstClr val="white"/>
                </a:solidFill>
                <a:latin typeface="Calibri"/>
                <a:ea typeface="宋体"/>
              </a:rPr>
              <a:t>vswitch</a:t>
            </a:r>
            <a:endParaRPr lang="zh-CN" altLang="en-US" sz="1266" kern="0" dirty="0">
              <a:solidFill>
                <a:prstClr val="white"/>
              </a:solidFill>
              <a:latin typeface="Calibri"/>
              <a:ea typeface="宋体"/>
            </a:endParaRPr>
          </a:p>
        </p:txBody>
      </p:sp>
      <p:sp>
        <p:nvSpPr>
          <p:cNvPr id="56" name="剪去单角的矩形 55"/>
          <p:cNvSpPr/>
          <p:nvPr/>
        </p:nvSpPr>
        <p:spPr>
          <a:xfrm>
            <a:off x="3302861" y="2360786"/>
            <a:ext cx="602758" cy="150690"/>
          </a:xfrm>
          <a:prstGeom prst="snip1Rect">
            <a:avLst/>
          </a:prstGeom>
          <a:solidFill>
            <a:srgbClr val="4F81BD"/>
          </a:solidFill>
          <a:ln w="25400" cap="flat" cmpd="sng" algn="ctr">
            <a:solidFill>
              <a:srgbClr val="4F81BD">
                <a:shade val="50000"/>
              </a:srgbClr>
            </a:solidFill>
            <a:prstDash val="solid"/>
          </a:ln>
          <a:effectLst/>
        </p:spPr>
        <p:txBody>
          <a:bodyPr rtlCol="0" anchor="ctr"/>
          <a:lstStyle/>
          <a:p>
            <a:pPr algn="ctr" defTabSz="642915">
              <a:defRPr/>
            </a:pPr>
            <a:r>
              <a:rPr lang="zh-CN" altLang="en-US" sz="844" kern="0" dirty="0">
                <a:solidFill>
                  <a:prstClr val="white"/>
                </a:solidFill>
                <a:latin typeface="Calibri"/>
                <a:ea typeface="宋体"/>
              </a:rPr>
              <a:t>输出网卡</a:t>
            </a:r>
          </a:p>
        </p:txBody>
      </p:sp>
      <p:sp>
        <p:nvSpPr>
          <p:cNvPr id="57" name="剪去单角的矩形 56"/>
          <p:cNvSpPr/>
          <p:nvPr/>
        </p:nvSpPr>
        <p:spPr>
          <a:xfrm>
            <a:off x="3302861" y="2159866"/>
            <a:ext cx="602758" cy="150690"/>
          </a:xfrm>
          <a:prstGeom prst="snip1Rect">
            <a:avLst/>
          </a:prstGeom>
          <a:solidFill>
            <a:srgbClr val="4F81BD"/>
          </a:solidFill>
          <a:ln w="25400" cap="flat" cmpd="sng" algn="ctr">
            <a:solidFill>
              <a:srgbClr val="4F81BD">
                <a:shade val="50000"/>
              </a:srgbClr>
            </a:solidFill>
            <a:prstDash val="solid"/>
          </a:ln>
          <a:effectLst/>
        </p:spPr>
        <p:txBody>
          <a:bodyPr rtlCol="0" anchor="ctr"/>
          <a:lstStyle/>
          <a:p>
            <a:pPr algn="ctr" defTabSz="642915">
              <a:defRPr/>
            </a:pPr>
            <a:r>
              <a:rPr lang="zh-CN" altLang="en-US" sz="844" kern="0" dirty="0">
                <a:solidFill>
                  <a:prstClr val="white"/>
                </a:solidFill>
                <a:latin typeface="Calibri"/>
                <a:ea typeface="宋体"/>
              </a:rPr>
              <a:t>输入网卡</a:t>
            </a:r>
          </a:p>
        </p:txBody>
      </p:sp>
      <p:sp>
        <p:nvSpPr>
          <p:cNvPr id="58" name="TextBox 57"/>
          <p:cNvSpPr txBox="1"/>
          <p:nvPr/>
        </p:nvSpPr>
        <p:spPr>
          <a:xfrm>
            <a:off x="1293667" y="1155270"/>
            <a:ext cx="603050" cy="438582"/>
          </a:xfrm>
          <a:prstGeom prst="rect">
            <a:avLst/>
          </a:prstGeom>
          <a:noFill/>
        </p:spPr>
        <p:txBody>
          <a:bodyPr wrap="none" rtlCol="0">
            <a:spAutoFit/>
          </a:bodyPr>
          <a:lstStyle/>
          <a:p>
            <a:pPr defTabSz="642915"/>
            <a:r>
              <a:rPr lang="en-US" altLang="zh-CN" sz="1125" dirty="0">
                <a:solidFill>
                  <a:prstClr val="black"/>
                </a:solidFill>
                <a:latin typeface="Calibri"/>
                <a:ea typeface="宋体"/>
              </a:rPr>
              <a:t>Rack</a:t>
            </a:r>
            <a:r>
              <a:rPr lang="zh-CN" altLang="en-US" sz="1125" dirty="0">
                <a:solidFill>
                  <a:prstClr val="black"/>
                </a:solidFill>
                <a:latin typeface="Calibri"/>
                <a:ea typeface="宋体"/>
              </a:rPr>
              <a:t>交</a:t>
            </a:r>
            <a:endParaRPr lang="en-US" altLang="zh-CN" sz="1125" dirty="0">
              <a:solidFill>
                <a:prstClr val="black"/>
              </a:solidFill>
              <a:latin typeface="Calibri"/>
              <a:ea typeface="宋体"/>
            </a:endParaRPr>
          </a:p>
          <a:p>
            <a:pPr defTabSz="642915"/>
            <a:r>
              <a:rPr lang="zh-CN" altLang="en-US" sz="1125" dirty="0">
                <a:solidFill>
                  <a:prstClr val="black"/>
                </a:solidFill>
                <a:latin typeface="Calibri"/>
                <a:ea typeface="宋体"/>
              </a:rPr>
              <a:t>换机</a:t>
            </a:r>
          </a:p>
        </p:txBody>
      </p:sp>
      <p:cxnSp>
        <p:nvCxnSpPr>
          <p:cNvPr id="59" name="肘形连接符 58"/>
          <p:cNvCxnSpPr>
            <a:stCxn id="52" idx="0"/>
            <a:endCxn id="57" idx="0"/>
          </p:cNvCxnSpPr>
          <p:nvPr/>
        </p:nvCxnSpPr>
        <p:spPr>
          <a:xfrm flipV="1">
            <a:off x="3654470" y="2235211"/>
            <a:ext cx="251149" cy="1984079"/>
          </a:xfrm>
          <a:prstGeom prst="bentConnector3">
            <a:avLst>
              <a:gd name="adj1" fmla="val 164000"/>
            </a:avLst>
          </a:prstGeom>
          <a:noFill/>
          <a:ln w="22225" cap="flat" cmpd="sng" algn="ctr">
            <a:solidFill>
              <a:srgbClr val="4F81BD">
                <a:shade val="95000"/>
                <a:satMod val="105000"/>
              </a:srgbClr>
            </a:solidFill>
            <a:prstDash val="solid"/>
            <a:tailEnd type="arrow"/>
          </a:ln>
          <a:effectLst/>
        </p:spPr>
      </p:cxnSp>
      <p:sp>
        <p:nvSpPr>
          <p:cNvPr id="60" name="矩形 59"/>
          <p:cNvSpPr/>
          <p:nvPr/>
        </p:nvSpPr>
        <p:spPr>
          <a:xfrm>
            <a:off x="1946655" y="1808258"/>
            <a:ext cx="452069" cy="301379"/>
          </a:xfrm>
          <a:prstGeom prst="rect">
            <a:avLst/>
          </a:prstGeom>
          <a:solidFill>
            <a:srgbClr val="F7964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defTabSz="642915">
              <a:defRPr/>
            </a:pPr>
            <a:r>
              <a:rPr lang="en-US" altLang="zh-CN" sz="1266" kern="0" dirty="0">
                <a:solidFill>
                  <a:prstClr val="white"/>
                </a:solidFill>
                <a:latin typeface="Calibri"/>
                <a:ea typeface="宋体"/>
              </a:rPr>
              <a:t>IPS</a:t>
            </a:r>
            <a:endParaRPr lang="zh-CN" altLang="en-US" sz="1266" kern="0" dirty="0">
              <a:solidFill>
                <a:prstClr val="white"/>
              </a:solidFill>
              <a:latin typeface="Calibri"/>
              <a:ea typeface="宋体"/>
            </a:endParaRPr>
          </a:p>
        </p:txBody>
      </p:sp>
      <p:sp>
        <p:nvSpPr>
          <p:cNvPr id="61" name="矩形 60"/>
          <p:cNvSpPr/>
          <p:nvPr/>
        </p:nvSpPr>
        <p:spPr>
          <a:xfrm>
            <a:off x="2951252" y="1808258"/>
            <a:ext cx="452069" cy="301379"/>
          </a:xfrm>
          <a:prstGeom prst="rect">
            <a:avLst/>
          </a:prstGeom>
          <a:solidFill>
            <a:srgbClr val="F7964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defTabSz="642915"/>
            <a:r>
              <a:rPr lang="en-US" altLang="zh-CN" sz="1100" kern="0" dirty="0" smtClean="0">
                <a:solidFill>
                  <a:prstClr val="white"/>
                </a:solidFill>
                <a:latin typeface="Calibri"/>
                <a:ea typeface="宋体"/>
              </a:rPr>
              <a:t>FW</a:t>
            </a:r>
            <a:endParaRPr lang="zh-CN" altLang="en-US" sz="1100" kern="0" dirty="0">
              <a:solidFill>
                <a:prstClr val="white"/>
              </a:solidFill>
              <a:latin typeface="Calibri"/>
              <a:ea typeface="宋体"/>
            </a:endParaRPr>
          </a:p>
        </p:txBody>
      </p:sp>
      <p:cxnSp>
        <p:nvCxnSpPr>
          <p:cNvPr id="62" name="直接箭头连接符 61"/>
          <p:cNvCxnSpPr/>
          <p:nvPr/>
        </p:nvCxnSpPr>
        <p:spPr>
          <a:xfrm rot="5400000" flipH="1" flipV="1">
            <a:off x="2047672" y="2182699"/>
            <a:ext cx="200921" cy="1117"/>
          </a:xfrm>
          <a:prstGeom prst="straightConnector1">
            <a:avLst/>
          </a:prstGeom>
          <a:noFill/>
          <a:ln w="22225" cap="flat" cmpd="sng" algn="ctr">
            <a:solidFill>
              <a:srgbClr val="4F81BD">
                <a:shade val="95000"/>
                <a:satMod val="105000"/>
              </a:srgbClr>
            </a:solidFill>
            <a:prstDash val="solid"/>
            <a:tailEnd type="arrow"/>
          </a:ln>
          <a:effectLst/>
        </p:spPr>
      </p:cxnSp>
      <p:cxnSp>
        <p:nvCxnSpPr>
          <p:cNvPr id="66" name="直接箭头连接符 65"/>
          <p:cNvCxnSpPr/>
          <p:nvPr/>
        </p:nvCxnSpPr>
        <p:spPr>
          <a:xfrm rot="5400000">
            <a:off x="2197804" y="2183255"/>
            <a:ext cx="200918" cy="3"/>
          </a:xfrm>
          <a:prstGeom prst="straightConnector1">
            <a:avLst/>
          </a:prstGeom>
          <a:noFill/>
          <a:ln w="22225" cap="flat" cmpd="sng" algn="ctr">
            <a:solidFill>
              <a:srgbClr val="4F81BD">
                <a:shade val="95000"/>
                <a:satMod val="105000"/>
              </a:srgbClr>
            </a:solidFill>
            <a:prstDash val="solid"/>
            <a:tailEnd type="arrow"/>
          </a:ln>
          <a:effectLst/>
        </p:spPr>
      </p:cxnSp>
      <p:cxnSp>
        <p:nvCxnSpPr>
          <p:cNvPr id="68" name="形状 52"/>
          <p:cNvCxnSpPr>
            <a:stCxn id="56" idx="1"/>
          </p:cNvCxnSpPr>
          <p:nvPr/>
        </p:nvCxnSpPr>
        <p:spPr>
          <a:xfrm rot="5400000">
            <a:off x="2800562" y="3315153"/>
            <a:ext cx="1607355" cy="1117"/>
          </a:xfrm>
          <a:prstGeom prst="bentConnector3">
            <a:avLst>
              <a:gd name="adj1" fmla="val 50000"/>
            </a:avLst>
          </a:prstGeom>
          <a:noFill/>
          <a:ln w="22225" cap="flat" cmpd="sng" algn="ctr">
            <a:solidFill>
              <a:srgbClr val="4F81BD">
                <a:shade val="95000"/>
                <a:satMod val="105000"/>
              </a:srgbClr>
            </a:solidFill>
            <a:prstDash val="solid"/>
            <a:tailEnd type="arrow"/>
          </a:ln>
          <a:effectLst/>
        </p:spPr>
      </p:cxnSp>
      <p:sp>
        <p:nvSpPr>
          <p:cNvPr id="69" name="矩形 68"/>
          <p:cNvSpPr/>
          <p:nvPr/>
        </p:nvSpPr>
        <p:spPr>
          <a:xfrm>
            <a:off x="2448953" y="1808258"/>
            <a:ext cx="452069" cy="301379"/>
          </a:xfrm>
          <a:prstGeom prst="rect">
            <a:avLst/>
          </a:prstGeom>
          <a:solidFill>
            <a:srgbClr val="F7964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defTabSz="642915"/>
            <a:r>
              <a:rPr lang="en-US" altLang="zh-CN" sz="1100" kern="0" dirty="0" smtClean="0">
                <a:solidFill>
                  <a:prstClr val="white"/>
                </a:solidFill>
                <a:latin typeface="Calibri"/>
                <a:ea typeface="宋体"/>
              </a:rPr>
              <a:t>WAF</a:t>
            </a:r>
            <a:endParaRPr lang="zh-CN" altLang="en-US" sz="1100" kern="0" dirty="0">
              <a:solidFill>
                <a:prstClr val="white"/>
              </a:solidFill>
              <a:latin typeface="Calibri"/>
              <a:ea typeface="宋体"/>
            </a:endParaRPr>
          </a:p>
        </p:txBody>
      </p:sp>
      <p:cxnSp>
        <p:nvCxnSpPr>
          <p:cNvPr id="70" name="直接连接符 69"/>
          <p:cNvCxnSpPr>
            <a:stCxn id="57" idx="0"/>
            <a:endCxn id="39" idx="1"/>
          </p:cNvCxnSpPr>
          <p:nvPr/>
        </p:nvCxnSpPr>
        <p:spPr>
          <a:xfrm>
            <a:off x="3905619" y="2235211"/>
            <a:ext cx="452068" cy="1356206"/>
          </a:xfrm>
          <a:prstGeom prst="line">
            <a:avLst/>
          </a:prstGeom>
          <a:noFill/>
          <a:ln w="9525" cap="flat" cmpd="sng" algn="ctr">
            <a:solidFill>
              <a:srgbClr val="4F81BD">
                <a:shade val="95000"/>
                <a:satMod val="105000"/>
              </a:srgbClr>
            </a:solidFill>
            <a:prstDash val="dash"/>
          </a:ln>
          <a:effectLst/>
        </p:spPr>
      </p:cxnSp>
      <p:cxnSp>
        <p:nvCxnSpPr>
          <p:cNvPr id="71" name="直接连接符 70"/>
          <p:cNvCxnSpPr>
            <a:stCxn id="49" idx="0"/>
            <a:endCxn id="39" idx="1"/>
          </p:cNvCxnSpPr>
          <p:nvPr/>
        </p:nvCxnSpPr>
        <p:spPr>
          <a:xfrm rot="5400000" flipH="1" flipV="1">
            <a:off x="3240074" y="3001216"/>
            <a:ext cx="527413" cy="1707815"/>
          </a:xfrm>
          <a:prstGeom prst="line">
            <a:avLst/>
          </a:prstGeom>
          <a:noFill/>
          <a:ln w="9525" cap="flat" cmpd="sng" algn="ctr">
            <a:solidFill>
              <a:srgbClr val="4F81BD">
                <a:shade val="95000"/>
                <a:satMod val="105000"/>
              </a:srgbClr>
            </a:solidFill>
            <a:prstDash val="dash"/>
          </a:ln>
          <a:effectLst/>
        </p:spPr>
      </p:cxnSp>
      <p:cxnSp>
        <p:nvCxnSpPr>
          <p:cNvPr id="72" name="直接连接符 71"/>
          <p:cNvCxnSpPr>
            <a:stCxn id="39" idx="3"/>
            <a:endCxn id="38" idx="1"/>
          </p:cNvCxnSpPr>
          <p:nvPr/>
        </p:nvCxnSpPr>
        <p:spPr>
          <a:xfrm>
            <a:off x="5362284" y="3591417"/>
            <a:ext cx="753448" cy="25115"/>
          </a:xfrm>
          <a:prstGeom prst="line">
            <a:avLst/>
          </a:prstGeom>
          <a:noFill/>
          <a:ln w="9525" cap="flat" cmpd="sng" algn="ctr">
            <a:solidFill>
              <a:srgbClr val="4F81BD">
                <a:shade val="95000"/>
                <a:satMod val="105000"/>
              </a:srgbClr>
            </a:solidFill>
            <a:prstDash val="dash"/>
          </a:ln>
          <a:effectLst/>
        </p:spPr>
      </p:cxnSp>
      <p:sp>
        <p:nvSpPr>
          <p:cNvPr id="73" name="TextBox 72"/>
          <p:cNvSpPr txBox="1"/>
          <p:nvPr/>
        </p:nvSpPr>
        <p:spPr>
          <a:xfrm>
            <a:off x="3604240" y="3315153"/>
            <a:ext cx="753448" cy="438582"/>
          </a:xfrm>
          <a:prstGeom prst="rect">
            <a:avLst/>
          </a:prstGeom>
          <a:noFill/>
        </p:spPr>
        <p:txBody>
          <a:bodyPr wrap="square" rtlCol="0">
            <a:spAutoFit/>
          </a:bodyPr>
          <a:lstStyle/>
          <a:p>
            <a:pPr defTabSz="642915"/>
            <a:r>
              <a:rPr lang="en-US" altLang="zh-CN" sz="1125" dirty="0">
                <a:solidFill>
                  <a:prstClr val="black"/>
                </a:solidFill>
                <a:latin typeface="Calibri"/>
                <a:ea typeface="宋体"/>
              </a:rPr>
              <a:t>Openflow</a:t>
            </a:r>
            <a:r>
              <a:rPr lang="zh-CN" altLang="en-US" sz="1125" dirty="0">
                <a:solidFill>
                  <a:prstClr val="black"/>
                </a:solidFill>
                <a:latin typeface="Calibri"/>
                <a:ea typeface="宋体"/>
              </a:rPr>
              <a:t>指令</a:t>
            </a:r>
          </a:p>
        </p:txBody>
      </p:sp>
      <p:sp>
        <p:nvSpPr>
          <p:cNvPr id="74" name="TextBox 73"/>
          <p:cNvSpPr txBox="1"/>
          <p:nvPr/>
        </p:nvSpPr>
        <p:spPr>
          <a:xfrm>
            <a:off x="5362284" y="3224116"/>
            <a:ext cx="753448" cy="784830"/>
          </a:xfrm>
          <a:prstGeom prst="rect">
            <a:avLst/>
          </a:prstGeom>
          <a:noFill/>
        </p:spPr>
        <p:txBody>
          <a:bodyPr wrap="square" rtlCol="0">
            <a:spAutoFit/>
          </a:bodyPr>
          <a:lstStyle/>
          <a:p>
            <a:pPr defTabSz="642915"/>
            <a:r>
              <a:rPr lang="zh-CN" altLang="en-US" sz="1125" dirty="0" smtClean="0">
                <a:solidFill>
                  <a:prstClr val="black"/>
                </a:solidFill>
                <a:latin typeface="Calibri"/>
                <a:ea typeface="宋体"/>
              </a:rPr>
              <a:t>云系统流量</a:t>
            </a:r>
            <a:endParaRPr lang="en-US" altLang="zh-CN" sz="1125" dirty="0">
              <a:solidFill>
                <a:prstClr val="black"/>
              </a:solidFill>
              <a:latin typeface="Calibri"/>
              <a:ea typeface="宋体"/>
            </a:endParaRPr>
          </a:p>
          <a:p>
            <a:pPr defTabSz="642915"/>
            <a:r>
              <a:rPr lang="zh-CN" altLang="en-US" sz="1125" dirty="0">
                <a:solidFill>
                  <a:prstClr val="black"/>
                </a:solidFill>
                <a:latin typeface="Calibri"/>
                <a:ea typeface="宋体"/>
              </a:rPr>
              <a:t>调度</a:t>
            </a:r>
            <a:endParaRPr lang="en-US" altLang="zh-CN" sz="1125" dirty="0">
              <a:solidFill>
                <a:prstClr val="black"/>
              </a:solidFill>
              <a:latin typeface="Calibri"/>
              <a:ea typeface="宋体"/>
            </a:endParaRPr>
          </a:p>
          <a:p>
            <a:pPr defTabSz="642915"/>
            <a:r>
              <a:rPr lang="zh-CN" altLang="en-US" sz="1125" dirty="0">
                <a:solidFill>
                  <a:prstClr val="black"/>
                </a:solidFill>
                <a:latin typeface="Calibri"/>
                <a:ea typeface="宋体"/>
              </a:rPr>
              <a:t>指令</a:t>
            </a:r>
          </a:p>
        </p:txBody>
      </p:sp>
      <p:cxnSp>
        <p:nvCxnSpPr>
          <p:cNvPr id="63" name="直接箭头连接符 62"/>
          <p:cNvCxnSpPr/>
          <p:nvPr/>
        </p:nvCxnSpPr>
        <p:spPr>
          <a:xfrm rot="5400000" flipH="1" flipV="1">
            <a:off x="2521207" y="2167596"/>
            <a:ext cx="200921" cy="1117"/>
          </a:xfrm>
          <a:prstGeom prst="straightConnector1">
            <a:avLst/>
          </a:prstGeom>
          <a:noFill/>
          <a:ln w="22225" cap="flat" cmpd="sng" algn="ctr">
            <a:solidFill>
              <a:srgbClr val="4F81BD">
                <a:shade val="95000"/>
                <a:satMod val="105000"/>
              </a:srgbClr>
            </a:solidFill>
            <a:prstDash val="solid"/>
            <a:tailEnd type="arrow"/>
          </a:ln>
          <a:effectLst/>
        </p:spPr>
      </p:cxnSp>
      <p:cxnSp>
        <p:nvCxnSpPr>
          <p:cNvPr id="64" name="直接箭头连接符 63"/>
          <p:cNvCxnSpPr/>
          <p:nvPr/>
        </p:nvCxnSpPr>
        <p:spPr>
          <a:xfrm rot="5400000">
            <a:off x="2671339" y="2168152"/>
            <a:ext cx="200918" cy="3"/>
          </a:xfrm>
          <a:prstGeom prst="straightConnector1">
            <a:avLst/>
          </a:prstGeom>
          <a:noFill/>
          <a:ln w="22225" cap="flat" cmpd="sng" algn="ctr">
            <a:solidFill>
              <a:srgbClr val="4F81BD">
                <a:shade val="95000"/>
                <a:satMod val="105000"/>
              </a:srgbClr>
            </a:solidFill>
            <a:prstDash val="solid"/>
            <a:tailEnd type="arrow"/>
          </a:ln>
          <a:effectLst/>
        </p:spPr>
      </p:cxnSp>
      <p:cxnSp>
        <p:nvCxnSpPr>
          <p:cNvPr id="65" name="直接箭头连接符 64"/>
          <p:cNvCxnSpPr/>
          <p:nvPr/>
        </p:nvCxnSpPr>
        <p:spPr>
          <a:xfrm rot="5400000" flipH="1" flipV="1">
            <a:off x="2959930" y="2182699"/>
            <a:ext cx="200921" cy="1117"/>
          </a:xfrm>
          <a:prstGeom prst="straightConnector1">
            <a:avLst/>
          </a:prstGeom>
          <a:noFill/>
          <a:ln w="22225" cap="flat" cmpd="sng" algn="ctr">
            <a:solidFill>
              <a:srgbClr val="4F81BD">
                <a:shade val="95000"/>
                <a:satMod val="105000"/>
              </a:srgbClr>
            </a:solidFill>
            <a:prstDash val="solid"/>
            <a:tailEnd type="arrow"/>
          </a:ln>
          <a:effectLst/>
        </p:spPr>
      </p:cxnSp>
      <p:cxnSp>
        <p:nvCxnSpPr>
          <p:cNvPr id="67" name="直接箭头连接符 66"/>
          <p:cNvCxnSpPr/>
          <p:nvPr/>
        </p:nvCxnSpPr>
        <p:spPr>
          <a:xfrm rot="5400000">
            <a:off x="3110062" y="2183255"/>
            <a:ext cx="200918" cy="3"/>
          </a:xfrm>
          <a:prstGeom prst="straightConnector1">
            <a:avLst/>
          </a:prstGeom>
          <a:noFill/>
          <a:ln w="22225" cap="flat" cmpd="sng" algn="ctr">
            <a:solidFill>
              <a:srgbClr val="4F81BD">
                <a:shade val="95000"/>
                <a:satMod val="105000"/>
              </a:srgbClr>
            </a:solidFill>
            <a:prstDash val="solid"/>
            <a:tailEnd type="arrow"/>
          </a:ln>
          <a:effectLst/>
        </p:spPr>
      </p:cxnSp>
      <p:sp>
        <p:nvSpPr>
          <p:cNvPr id="75" name="矩形 74"/>
          <p:cNvSpPr/>
          <p:nvPr/>
        </p:nvSpPr>
        <p:spPr>
          <a:xfrm>
            <a:off x="4292995" y="2123120"/>
            <a:ext cx="1004597" cy="351609"/>
          </a:xfrm>
          <a:prstGeom prst="rect">
            <a:avLst/>
          </a:prstGeom>
          <a:solidFill>
            <a:srgbClr val="9BBB59"/>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defTabSz="642915">
              <a:defRPr/>
            </a:pPr>
            <a:r>
              <a:rPr lang="en-US" altLang="zh-CN" sz="1266" kern="0" dirty="0">
                <a:solidFill>
                  <a:prstClr val="white"/>
                </a:solidFill>
                <a:latin typeface="Calibri"/>
                <a:ea typeface="宋体"/>
              </a:rPr>
              <a:t>SDN</a:t>
            </a:r>
            <a:r>
              <a:rPr lang="zh-CN" altLang="en-US" sz="1266" kern="0" dirty="0">
                <a:solidFill>
                  <a:prstClr val="white"/>
                </a:solidFill>
                <a:latin typeface="Calibri"/>
                <a:ea typeface="宋体"/>
              </a:rPr>
              <a:t>控制器</a:t>
            </a:r>
          </a:p>
        </p:txBody>
      </p:sp>
      <p:cxnSp>
        <p:nvCxnSpPr>
          <p:cNvPr id="76" name="直接连接符 75"/>
          <p:cNvCxnSpPr>
            <a:stCxn id="56" idx="0"/>
            <a:endCxn id="73" idx="3"/>
          </p:cNvCxnSpPr>
          <p:nvPr/>
        </p:nvCxnSpPr>
        <p:spPr>
          <a:xfrm>
            <a:off x="3905619" y="2436131"/>
            <a:ext cx="452069" cy="1098313"/>
          </a:xfrm>
          <a:prstGeom prst="line">
            <a:avLst/>
          </a:prstGeom>
          <a:noFill/>
          <a:ln w="9525" cap="flat" cmpd="sng" algn="ctr">
            <a:solidFill>
              <a:srgbClr val="4F81BD">
                <a:shade val="95000"/>
                <a:satMod val="105000"/>
              </a:srgbClr>
            </a:solidFill>
            <a:prstDash val="dash"/>
          </a:ln>
          <a:effectLst/>
        </p:spPr>
      </p:cxnSp>
      <p:cxnSp>
        <p:nvCxnSpPr>
          <p:cNvPr id="77" name="直接连接符 76"/>
          <p:cNvCxnSpPr>
            <a:stCxn id="55" idx="2"/>
            <a:endCxn id="75" idx="1"/>
          </p:cNvCxnSpPr>
          <p:nvPr/>
        </p:nvCxnSpPr>
        <p:spPr>
          <a:xfrm flipV="1">
            <a:off x="2700103" y="2298925"/>
            <a:ext cx="1592892" cy="162320"/>
          </a:xfrm>
          <a:prstGeom prst="line">
            <a:avLst/>
          </a:prstGeom>
          <a:noFill/>
          <a:ln w="9525" cap="flat" cmpd="sng" algn="ctr">
            <a:solidFill>
              <a:srgbClr val="4F81BD">
                <a:shade val="95000"/>
                <a:satMod val="105000"/>
              </a:srgbClr>
            </a:solidFill>
            <a:prstDash val="dash"/>
          </a:ln>
          <a:effectLst/>
        </p:spPr>
      </p:cxnSp>
      <p:cxnSp>
        <p:nvCxnSpPr>
          <p:cNvPr id="78" name="直接连接符 77"/>
          <p:cNvCxnSpPr>
            <a:stCxn id="75" idx="3"/>
          </p:cNvCxnSpPr>
          <p:nvPr/>
        </p:nvCxnSpPr>
        <p:spPr>
          <a:xfrm>
            <a:off x="5297592" y="2298925"/>
            <a:ext cx="818140" cy="1367837"/>
          </a:xfrm>
          <a:prstGeom prst="line">
            <a:avLst/>
          </a:prstGeom>
          <a:noFill/>
          <a:ln w="9525" cap="flat" cmpd="sng" algn="ctr">
            <a:solidFill>
              <a:srgbClr val="4F81BD">
                <a:shade val="95000"/>
                <a:satMod val="105000"/>
              </a:srgbClr>
            </a:solidFill>
            <a:prstDash val="dash"/>
          </a:ln>
          <a:effectLst/>
        </p:spPr>
      </p:cxnSp>
      <p:sp>
        <p:nvSpPr>
          <p:cNvPr id="79" name="TextBox 73"/>
          <p:cNvSpPr txBox="1"/>
          <p:nvPr/>
        </p:nvSpPr>
        <p:spPr>
          <a:xfrm>
            <a:off x="5400476" y="2179606"/>
            <a:ext cx="1010564" cy="611706"/>
          </a:xfrm>
          <a:prstGeom prst="rect">
            <a:avLst/>
          </a:prstGeom>
          <a:noFill/>
        </p:spPr>
        <p:txBody>
          <a:bodyPr wrap="square" rtlCol="0">
            <a:spAutoFit/>
          </a:bodyPr>
          <a:lstStyle/>
          <a:p>
            <a:pPr defTabSz="642915"/>
            <a:r>
              <a:rPr lang="zh-CN" altLang="en-US" sz="1125" dirty="0" smtClean="0">
                <a:solidFill>
                  <a:prstClr val="black"/>
                </a:solidFill>
                <a:latin typeface="Calibri"/>
                <a:ea typeface="宋体"/>
              </a:rPr>
              <a:t>资源池内部流量调度</a:t>
            </a:r>
            <a:endParaRPr lang="en-US" altLang="zh-CN" sz="1125" dirty="0">
              <a:solidFill>
                <a:prstClr val="black"/>
              </a:solidFill>
              <a:latin typeface="Calibri"/>
              <a:ea typeface="宋体"/>
            </a:endParaRPr>
          </a:p>
          <a:p>
            <a:pPr defTabSz="642915"/>
            <a:r>
              <a:rPr lang="zh-CN" altLang="en-US" sz="1125" dirty="0">
                <a:solidFill>
                  <a:prstClr val="black"/>
                </a:solidFill>
                <a:latin typeface="Calibri"/>
                <a:ea typeface="宋体"/>
              </a:rPr>
              <a:t>指令</a:t>
            </a:r>
          </a:p>
        </p:txBody>
      </p:sp>
      <p:sp>
        <p:nvSpPr>
          <p:cNvPr id="80" name="标题 1"/>
          <p:cNvSpPr txBox="1">
            <a:spLocks/>
          </p:cNvSpPr>
          <p:nvPr/>
        </p:nvSpPr>
        <p:spPr bwMode="auto">
          <a:xfrm>
            <a:off x="0" y="-31542"/>
            <a:ext cx="9144000" cy="871946"/>
          </a:xfrm>
          <a:prstGeom prst="rect">
            <a:avLst/>
          </a:prstGeom>
          <a:noFill/>
          <a:ln w="9525">
            <a:noFill/>
            <a:miter lim="800000"/>
            <a:headEnd/>
            <a:tailEnd/>
          </a:ln>
        </p:spPr>
        <p:txBody>
          <a:bodyPr vert="horz" wrap="square" lIns="97530" tIns="48765" rIns="97530" bIns="48765" numCol="1" anchor="ctr"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   云</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环境中基于安全资源池实现东西向服务链</a:t>
            </a:r>
          </a:p>
        </p:txBody>
      </p:sp>
    </p:spTree>
    <p:extLst>
      <p:ext uri="{BB962C8B-B14F-4D97-AF65-F5344CB8AC3E}">
        <p14:creationId xmlns:p14="http://schemas.microsoft.com/office/powerpoint/2010/main" val="264808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down)">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down)">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wipe(up)">
                                      <p:cBhvr>
                                        <p:cTn id="22" dur="500"/>
                                        <p:tgtEl>
                                          <p:spTgt spid="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down)">
                                      <p:cBhvr>
                                        <p:cTn id="27" dur="500"/>
                                        <p:tgtEl>
                                          <p:spTgt spid="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wipe(up)">
                                      <p:cBhvr>
                                        <p:cTn id="32" dur="500"/>
                                        <p:tgtEl>
                                          <p:spTgt spid="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down)">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up)">
                                      <p:cBhvr>
                                        <p:cTn id="42" dur="500"/>
                                        <p:tgtEl>
                                          <p:spTgt spid="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wipe(up)">
                                      <p:cBhvr>
                                        <p:cTn id="47" dur="500"/>
                                        <p:tgtEl>
                                          <p:spTgt spid="6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down)">
                                      <p:cBhvr>
                                        <p:cTn id="5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2"/>
          <p:cNvSpPr txBox="1"/>
          <p:nvPr/>
        </p:nvSpPr>
        <p:spPr>
          <a:xfrm>
            <a:off x="2757764" y="1394361"/>
            <a:ext cx="6494756" cy="584775"/>
          </a:xfrm>
          <a:prstGeom prst="rect">
            <a:avLst/>
          </a:prstGeom>
          <a:noFill/>
        </p:spPr>
        <p:txBody>
          <a:bodyPr wrap="square" rtlCol="0">
            <a:spAutoFit/>
          </a:bodyPr>
          <a:lstStyle/>
          <a:p>
            <a:r>
              <a:rPr lang="zh-CN" altLang="en-US" sz="3200" dirty="0" smtClean="0">
                <a:solidFill>
                  <a:srgbClr val="555555"/>
                </a:solidFill>
                <a:latin typeface="+mj-ea"/>
              </a:rPr>
              <a:t>软件定义安全实践</a:t>
            </a:r>
            <a:endParaRPr lang="zh-CN" altLang="en-US" sz="3200" b="1" dirty="0">
              <a:solidFill>
                <a:srgbClr val="555555"/>
              </a:solidFill>
              <a:latin typeface="微软雅黑 Light" panose="020B0502040204020203" pitchFamily="34" charset="-122"/>
              <a:ea typeface="微软雅黑 Light" panose="020B0502040204020203" pitchFamily="34" charset="-122"/>
            </a:endParaRPr>
          </a:p>
        </p:txBody>
      </p:sp>
      <p:grpSp>
        <p:nvGrpSpPr>
          <p:cNvPr id="18" name="组合 17"/>
          <p:cNvGrpSpPr/>
          <p:nvPr/>
        </p:nvGrpSpPr>
        <p:grpSpPr>
          <a:xfrm>
            <a:off x="2798089" y="1932970"/>
            <a:ext cx="5086279" cy="216024"/>
            <a:chOff x="2798089" y="1932970"/>
            <a:chExt cx="5086279" cy="216024"/>
          </a:xfrm>
        </p:grpSpPr>
        <p:cxnSp>
          <p:nvCxnSpPr>
            <p:cNvPr id="19" name="直接连接符 18"/>
            <p:cNvCxnSpPr/>
            <p:nvPr userDrawn="1"/>
          </p:nvCxnSpPr>
          <p:spPr>
            <a:xfrm>
              <a:off x="2798089" y="2004978"/>
              <a:ext cx="5040560" cy="0"/>
            </a:xfrm>
            <a:prstGeom prst="line">
              <a:avLst/>
            </a:prstGeom>
            <a:ln>
              <a:solidFill>
                <a:schemeClr val="bg1">
                  <a:lumMod val="65000"/>
                </a:schemeClr>
              </a:solidFill>
              <a:prstDash val="sysDash"/>
              <a:headEnd type="oval"/>
            </a:ln>
          </p:spPr>
          <p:style>
            <a:lnRef idx="1">
              <a:schemeClr val="accent1"/>
            </a:lnRef>
            <a:fillRef idx="0">
              <a:schemeClr val="accent1"/>
            </a:fillRef>
            <a:effectRef idx="0">
              <a:schemeClr val="accent1"/>
            </a:effectRef>
            <a:fontRef idx="minor">
              <a:schemeClr val="tx1"/>
            </a:fontRef>
          </p:style>
        </p:cxnSp>
        <p:sp>
          <p:nvSpPr>
            <p:cNvPr id="20" name="矩形 19"/>
            <p:cNvSpPr/>
            <p:nvPr userDrawn="1"/>
          </p:nvSpPr>
          <p:spPr>
            <a:xfrm>
              <a:off x="7838649" y="1932970"/>
              <a:ext cx="45719" cy="21602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TextBox 6"/>
          <p:cNvSpPr txBox="1"/>
          <p:nvPr/>
        </p:nvSpPr>
        <p:spPr>
          <a:xfrm>
            <a:off x="2843808" y="2004978"/>
            <a:ext cx="4968552" cy="1154483"/>
          </a:xfrm>
          <a:prstGeom prst="rect">
            <a:avLst/>
          </a:prstGeom>
          <a:noFill/>
        </p:spPr>
        <p:txBody>
          <a:bodyPr wrap="square" rtlCol="0">
            <a:spAutoFit/>
          </a:bodyPr>
          <a:lstStyle/>
          <a:p>
            <a:pPr marL="342900" indent="-342900">
              <a:lnSpc>
                <a:spcPct val="150000"/>
              </a:lnSpc>
              <a:buClrTx/>
              <a:buFont typeface="Wingdings" pitchFamily="2" charset="2"/>
              <a:buChar char="l"/>
            </a:pPr>
            <a:r>
              <a:rPr lang="zh-CN"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面向混合云和移动办公的自适应访问控制</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342900" indent="-342900">
              <a:lnSpc>
                <a:spcPct val="150000"/>
              </a:lnSpc>
              <a:buClrTx/>
              <a:buFont typeface="Wingdings" pitchFamily="2" charset="2"/>
              <a:buChar char="l"/>
            </a:pP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使用服务链</a:t>
            </a:r>
            <a:r>
              <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微分段技术的云计算</a:t>
            </a:r>
            <a:r>
              <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Web</a:t>
            </a: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安全</a:t>
            </a: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服务</a:t>
            </a:r>
            <a:endPar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342900" lvl="1" indent="-342900">
              <a:lnSpc>
                <a:spcPct val="150000"/>
              </a:lnSpc>
              <a:buFont typeface="Wingdings" pitchFamily="2" charset="2"/>
              <a:buChar char="l"/>
            </a:pPr>
            <a:r>
              <a:rPr lang="zh-CN"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可编排的应急响应</a:t>
            </a:r>
            <a:r>
              <a:rPr lang="en-US"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弹性</a:t>
            </a:r>
            <a:r>
              <a:rPr lang="zh-CN"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服务</a:t>
            </a:r>
            <a:endParaRPr lang="zh-CN"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
        <p:nvSpPr>
          <p:cNvPr id="22" name="任意多边形 21"/>
          <p:cNvSpPr/>
          <p:nvPr/>
        </p:nvSpPr>
        <p:spPr>
          <a:xfrm>
            <a:off x="1115616" y="1131590"/>
            <a:ext cx="1512168" cy="1512168"/>
          </a:xfrm>
          <a:custGeom>
            <a:avLst/>
            <a:gdLst>
              <a:gd name="connsiteX0" fmla="*/ 0 w 1512168"/>
              <a:gd name="connsiteY0" fmla="*/ 756084 h 1512168"/>
              <a:gd name="connsiteX1" fmla="*/ 221453 w 1512168"/>
              <a:gd name="connsiteY1" fmla="*/ 221452 h 1512168"/>
              <a:gd name="connsiteX2" fmla="*/ 756086 w 1512168"/>
              <a:gd name="connsiteY2" fmla="*/ 1 h 1512168"/>
              <a:gd name="connsiteX3" fmla="*/ 1290718 w 1512168"/>
              <a:gd name="connsiteY3" fmla="*/ 221454 h 1512168"/>
              <a:gd name="connsiteX4" fmla="*/ 1512169 w 1512168"/>
              <a:gd name="connsiteY4" fmla="*/ 756087 h 1512168"/>
              <a:gd name="connsiteX5" fmla="*/ 1290717 w 1512168"/>
              <a:gd name="connsiteY5" fmla="*/ 1290719 h 1512168"/>
              <a:gd name="connsiteX6" fmla="*/ 756085 w 1512168"/>
              <a:gd name="connsiteY6" fmla="*/ 1512171 h 1512168"/>
              <a:gd name="connsiteX7" fmla="*/ 221453 w 1512168"/>
              <a:gd name="connsiteY7" fmla="*/ 1290719 h 1512168"/>
              <a:gd name="connsiteX8" fmla="*/ 2 w 1512168"/>
              <a:gd name="connsiteY8" fmla="*/ 756086 h 1512168"/>
              <a:gd name="connsiteX9" fmla="*/ 0 w 1512168"/>
              <a:gd name="connsiteY9" fmla="*/ 756084 h 1512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168" h="1512168">
                <a:moveTo>
                  <a:pt x="0" y="756084"/>
                </a:moveTo>
                <a:cubicBezTo>
                  <a:pt x="0" y="555558"/>
                  <a:pt x="79659" y="363245"/>
                  <a:pt x="221453" y="221452"/>
                </a:cubicBezTo>
                <a:cubicBezTo>
                  <a:pt x="363247" y="79659"/>
                  <a:pt x="555560" y="1"/>
                  <a:pt x="756086" y="1"/>
                </a:cubicBezTo>
                <a:cubicBezTo>
                  <a:pt x="956612" y="1"/>
                  <a:pt x="1148925" y="79660"/>
                  <a:pt x="1290718" y="221454"/>
                </a:cubicBezTo>
                <a:cubicBezTo>
                  <a:pt x="1432511" y="363248"/>
                  <a:pt x="1512169" y="555561"/>
                  <a:pt x="1512169" y="756087"/>
                </a:cubicBezTo>
                <a:cubicBezTo>
                  <a:pt x="1512169" y="956613"/>
                  <a:pt x="1432510" y="1148926"/>
                  <a:pt x="1290717" y="1290719"/>
                </a:cubicBezTo>
                <a:cubicBezTo>
                  <a:pt x="1148924" y="1432512"/>
                  <a:pt x="956611" y="1512171"/>
                  <a:pt x="756085" y="1512171"/>
                </a:cubicBezTo>
                <a:cubicBezTo>
                  <a:pt x="555559" y="1512171"/>
                  <a:pt x="363246" y="1432512"/>
                  <a:pt x="221453" y="1290719"/>
                </a:cubicBezTo>
                <a:cubicBezTo>
                  <a:pt x="79660" y="1148926"/>
                  <a:pt x="1" y="956612"/>
                  <a:pt x="2" y="756086"/>
                </a:cubicBezTo>
                <a:lnTo>
                  <a:pt x="0" y="756084"/>
                </a:lnTo>
                <a:close/>
              </a:path>
            </a:pathLst>
          </a:custGeom>
          <a:solidFill>
            <a:schemeClr val="bg1"/>
          </a:solidFill>
          <a:ln w="57150">
            <a:solidFill>
              <a:srgbClr val="00B050"/>
            </a:solidFill>
          </a:ln>
          <a:effectLst>
            <a:innerShdw blurRad="190500">
              <a:schemeClr val="tx1">
                <a:lumMod val="65000"/>
                <a:lumOff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b="0" dirty="0" smtClean="0">
                <a:solidFill>
                  <a:schemeClr val="tx1">
                    <a:lumMod val="85000"/>
                    <a:lumOff val="15000"/>
                  </a:schemeClr>
                </a:solidFill>
                <a:latin typeface="+mj-lt"/>
              </a:rPr>
              <a:t>04</a:t>
            </a:r>
          </a:p>
        </p:txBody>
      </p:sp>
    </p:spTree>
    <p:extLst>
      <p:ext uri="{BB962C8B-B14F-4D97-AF65-F5344CB8AC3E}">
        <p14:creationId xmlns:p14="http://schemas.microsoft.com/office/powerpoint/2010/main" val="2859569424"/>
      </p:ext>
    </p:extLst>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4" decel="5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8" decel="5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rmAutofit fontScale="25000" lnSpcReduction="20000"/>
          </a:bodyPr>
          <a:lstStyle/>
          <a:p>
            <a:endParaRPr lang="zh-CN" altLang="en-US" dirty="0"/>
          </a:p>
        </p:txBody>
      </p:sp>
      <p:grpSp>
        <p:nvGrpSpPr>
          <p:cNvPr id="80" name="组 79"/>
          <p:cNvGrpSpPr>
            <a:grpSpLocks/>
          </p:cNvGrpSpPr>
          <p:nvPr/>
        </p:nvGrpSpPr>
        <p:grpSpPr bwMode="auto">
          <a:xfrm>
            <a:off x="3563888" y="1491630"/>
            <a:ext cx="5276850" cy="3076575"/>
            <a:chOff x="0" y="0"/>
            <a:chExt cx="5276850" cy="3076575"/>
          </a:xfrm>
        </p:grpSpPr>
        <p:sp>
          <p:nvSpPr>
            <p:cNvPr id="81" name="画布 2"/>
            <p:cNvSpPr>
              <a:spLocks noChangeAspect="1" noChangeArrowheads="1"/>
            </p:cNvSpPr>
            <p:nvPr/>
          </p:nvSpPr>
          <p:spPr bwMode="auto">
            <a:xfrm>
              <a:off x="0" y="0"/>
              <a:ext cx="527685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82" name="矩形 81"/>
            <p:cNvSpPr>
              <a:spLocks noChangeArrowheads="1"/>
            </p:cNvSpPr>
            <p:nvPr/>
          </p:nvSpPr>
          <p:spPr bwMode="auto">
            <a:xfrm>
              <a:off x="1523999" y="1847850"/>
              <a:ext cx="532425" cy="238125"/>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en-US" sz="900">
                  <a:effectLst/>
                  <a:latin typeface="Arial" charset="0"/>
                  <a:ea typeface="宋体" charset="-122"/>
                  <a:cs typeface="Times New Roman" charset="0"/>
                </a:rPr>
                <a:t>GW/FW11</a:t>
              </a:r>
              <a:endParaRPr lang="zh-CN" sz="1050">
                <a:effectLst/>
                <a:latin typeface="Arial" charset="0"/>
                <a:ea typeface="宋体" charset="-122"/>
                <a:cs typeface="Times New Roman" charset="0"/>
              </a:endParaRPr>
            </a:p>
          </p:txBody>
        </p:sp>
        <p:sp>
          <p:nvSpPr>
            <p:cNvPr id="83" name="矩形 82"/>
            <p:cNvSpPr>
              <a:spLocks noChangeArrowheads="1"/>
            </p:cNvSpPr>
            <p:nvPr/>
          </p:nvSpPr>
          <p:spPr bwMode="auto">
            <a:xfrm>
              <a:off x="332400" y="1076325"/>
              <a:ext cx="943950" cy="685800"/>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algn="just">
                <a:lnSpc>
                  <a:spcPts val="1200"/>
                </a:lnSpc>
                <a:spcAft>
                  <a:spcPts val="0"/>
                </a:spcAft>
              </a:pPr>
              <a:r>
                <a:rPr lang="en-US" sz="1200">
                  <a:effectLst/>
                  <a:latin typeface="Times New Roman" charset="0"/>
                  <a:ea typeface="宋体" charset="-122"/>
                </a:rPr>
                <a:t> </a:t>
              </a:r>
              <a:endParaRPr lang="zh-CN" sz="1200">
                <a:effectLst/>
                <a:latin typeface="Times New Roman" charset="0"/>
                <a:ea typeface="宋体" charset="-122"/>
              </a:endParaRPr>
            </a:p>
          </p:txBody>
        </p:sp>
        <p:sp>
          <p:nvSpPr>
            <p:cNvPr id="84" name="矩形 83"/>
            <p:cNvSpPr>
              <a:spLocks noChangeArrowheads="1"/>
            </p:cNvSpPr>
            <p:nvPr/>
          </p:nvSpPr>
          <p:spPr bwMode="auto">
            <a:xfrm>
              <a:off x="332740" y="2037375"/>
              <a:ext cx="943610" cy="685800"/>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algn="just">
                <a:lnSpc>
                  <a:spcPts val="1200"/>
                </a:lnSpc>
                <a:spcAft>
                  <a:spcPts val="0"/>
                </a:spcAft>
              </a:pPr>
              <a:r>
                <a:rPr lang="en-US" sz="1200">
                  <a:effectLst/>
                  <a:latin typeface="Times New Roman" charset="0"/>
                  <a:ea typeface="宋体" charset="-122"/>
                </a:rPr>
                <a:t> </a:t>
              </a:r>
              <a:endParaRPr lang="zh-CN" sz="1200">
                <a:effectLst/>
                <a:latin typeface="Times New Roman" charset="0"/>
                <a:ea typeface="宋体" charset="-122"/>
              </a:endParaRPr>
            </a:p>
          </p:txBody>
        </p:sp>
        <p:sp>
          <p:nvSpPr>
            <p:cNvPr id="85" name="矩形 84"/>
            <p:cNvSpPr>
              <a:spLocks noChangeArrowheads="1"/>
            </p:cNvSpPr>
            <p:nvPr/>
          </p:nvSpPr>
          <p:spPr bwMode="auto">
            <a:xfrm>
              <a:off x="2709643" y="1861820"/>
              <a:ext cx="495300" cy="238125"/>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en-US" sz="900" kern="100">
                  <a:effectLst/>
                  <a:latin typeface="Times New Roman" charset="0"/>
                  <a:ea typeface="宋体" charset="-122"/>
                </a:rPr>
                <a:t>GW/FW2</a:t>
              </a:r>
              <a:endParaRPr lang="zh-CN" sz="1200">
                <a:effectLst/>
                <a:latin typeface="Times New Roman" charset="0"/>
                <a:ea typeface="宋体" charset="-122"/>
              </a:endParaRPr>
            </a:p>
          </p:txBody>
        </p:sp>
        <p:sp>
          <p:nvSpPr>
            <p:cNvPr id="86" name="矩形 85"/>
            <p:cNvSpPr>
              <a:spLocks noChangeArrowheads="1"/>
            </p:cNvSpPr>
            <p:nvPr/>
          </p:nvSpPr>
          <p:spPr bwMode="auto">
            <a:xfrm>
              <a:off x="4419599" y="360000"/>
              <a:ext cx="752135" cy="685800"/>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algn="just">
                <a:lnSpc>
                  <a:spcPts val="1200"/>
                </a:lnSpc>
                <a:spcAft>
                  <a:spcPts val="0"/>
                </a:spcAft>
              </a:pPr>
              <a:r>
                <a:rPr lang="en-US" sz="1200">
                  <a:effectLst/>
                  <a:latin typeface="Times New Roman" charset="0"/>
                  <a:ea typeface="宋体" charset="-122"/>
                </a:rPr>
                <a:t> </a:t>
              </a:r>
              <a:endParaRPr lang="zh-CN" sz="1200">
                <a:effectLst/>
                <a:latin typeface="Times New Roman" charset="0"/>
                <a:ea typeface="宋体" charset="-122"/>
              </a:endParaRPr>
            </a:p>
          </p:txBody>
        </p:sp>
        <p:sp>
          <p:nvSpPr>
            <p:cNvPr id="87" name="矩形 86"/>
            <p:cNvSpPr>
              <a:spLocks noChangeArrowheads="1"/>
            </p:cNvSpPr>
            <p:nvPr/>
          </p:nvSpPr>
          <p:spPr bwMode="auto">
            <a:xfrm>
              <a:off x="2770800" y="808650"/>
              <a:ext cx="639150" cy="685800"/>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algn="just">
                <a:lnSpc>
                  <a:spcPts val="1200"/>
                </a:lnSpc>
                <a:spcAft>
                  <a:spcPts val="0"/>
                </a:spcAft>
              </a:pPr>
              <a:r>
                <a:rPr lang="en-US" sz="1200">
                  <a:effectLst/>
                  <a:latin typeface="Times New Roman" charset="0"/>
                  <a:ea typeface="宋体" charset="-122"/>
                </a:rPr>
                <a:t> </a:t>
              </a:r>
              <a:endParaRPr lang="zh-CN" sz="1200">
                <a:effectLst/>
                <a:latin typeface="Times New Roman" charset="0"/>
                <a:ea typeface="宋体" charset="-122"/>
              </a:endParaRPr>
            </a:p>
          </p:txBody>
        </p:sp>
        <p:sp>
          <p:nvSpPr>
            <p:cNvPr id="88" name="矩形 87"/>
            <p:cNvSpPr>
              <a:spLocks noChangeArrowheads="1"/>
            </p:cNvSpPr>
            <p:nvPr/>
          </p:nvSpPr>
          <p:spPr bwMode="auto">
            <a:xfrm>
              <a:off x="4419894" y="1131525"/>
              <a:ext cx="751840" cy="685800"/>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algn="just">
                <a:lnSpc>
                  <a:spcPts val="1200"/>
                </a:lnSpc>
                <a:spcAft>
                  <a:spcPts val="0"/>
                </a:spcAft>
              </a:pPr>
              <a:r>
                <a:rPr lang="en-US" sz="1200">
                  <a:effectLst/>
                  <a:latin typeface="Times New Roman" charset="0"/>
                  <a:ea typeface="宋体" charset="-122"/>
                </a:rPr>
                <a:t> </a:t>
              </a:r>
              <a:endParaRPr lang="zh-CN" sz="1200">
                <a:effectLst/>
                <a:latin typeface="Times New Roman" charset="0"/>
                <a:ea typeface="宋体" charset="-122"/>
              </a:endParaRPr>
            </a:p>
          </p:txBody>
        </p:sp>
        <p:sp>
          <p:nvSpPr>
            <p:cNvPr id="89" name="矩形 88"/>
            <p:cNvSpPr>
              <a:spLocks noChangeArrowheads="1"/>
            </p:cNvSpPr>
            <p:nvPr/>
          </p:nvSpPr>
          <p:spPr bwMode="auto">
            <a:xfrm>
              <a:off x="4419599" y="1961175"/>
              <a:ext cx="751840" cy="401025"/>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algn="just">
                <a:lnSpc>
                  <a:spcPts val="1200"/>
                </a:lnSpc>
                <a:spcAft>
                  <a:spcPts val="0"/>
                </a:spcAft>
              </a:pPr>
              <a:r>
                <a:rPr lang="en-US" sz="1200">
                  <a:effectLst/>
                  <a:latin typeface="Times New Roman" charset="0"/>
                  <a:ea typeface="宋体" charset="-122"/>
                </a:rPr>
                <a:t> </a:t>
              </a:r>
              <a:endParaRPr lang="zh-CN" sz="1200">
                <a:effectLst/>
                <a:latin typeface="Times New Roman" charset="0"/>
                <a:ea typeface="宋体" charset="-122"/>
              </a:endParaRPr>
            </a:p>
          </p:txBody>
        </p:sp>
        <p:sp>
          <p:nvSpPr>
            <p:cNvPr id="90" name="矩形 89"/>
            <p:cNvSpPr>
              <a:spLocks noChangeArrowheads="1"/>
            </p:cNvSpPr>
            <p:nvPr/>
          </p:nvSpPr>
          <p:spPr bwMode="auto">
            <a:xfrm>
              <a:off x="4419599" y="2561250"/>
              <a:ext cx="751840" cy="448650"/>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algn="just">
                <a:lnSpc>
                  <a:spcPts val="1200"/>
                </a:lnSpc>
                <a:spcAft>
                  <a:spcPts val="0"/>
                </a:spcAft>
              </a:pPr>
              <a:r>
                <a:rPr lang="en-US" sz="1200">
                  <a:effectLst/>
                  <a:latin typeface="Times New Roman" charset="0"/>
                  <a:ea typeface="宋体" charset="-122"/>
                </a:rPr>
                <a:t> </a:t>
              </a:r>
              <a:endParaRPr lang="zh-CN" sz="1200">
                <a:effectLst/>
                <a:latin typeface="Times New Roman" charset="0"/>
                <a:ea typeface="宋体" charset="-122"/>
              </a:endParaRPr>
            </a:p>
          </p:txBody>
        </p:sp>
        <p:sp>
          <p:nvSpPr>
            <p:cNvPr id="91" name="矩形 90"/>
            <p:cNvSpPr>
              <a:spLocks noChangeArrowheads="1"/>
            </p:cNvSpPr>
            <p:nvPr/>
          </p:nvSpPr>
          <p:spPr bwMode="auto">
            <a:xfrm>
              <a:off x="3724275" y="284775"/>
              <a:ext cx="1466214" cy="1572600"/>
            </a:xfrm>
            <a:prstGeom prst="rect">
              <a:avLst/>
            </a:prstGeom>
            <a:noFill/>
            <a:ln w="12700">
              <a:solidFill>
                <a:srgbClr val="558ED5"/>
              </a:solidFill>
              <a:prstDash val="dash"/>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algn="just">
                <a:lnSpc>
                  <a:spcPts val="1200"/>
                </a:lnSpc>
                <a:spcAft>
                  <a:spcPts val="0"/>
                </a:spcAft>
              </a:pPr>
              <a:r>
                <a:rPr lang="en-US" sz="1200">
                  <a:effectLst/>
                  <a:latin typeface="Times New Roman" charset="0"/>
                  <a:ea typeface="宋体" charset="-122"/>
                </a:rPr>
                <a:t> </a:t>
              </a:r>
              <a:endParaRPr lang="zh-CN" sz="1200">
                <a:effectLst/>
                <a:latin typeface="Times New Roman" charset="0"/>
                <a:ea typeface="宋体" charset="-122"/>
              </a:endParaRPr>
            </a:p>
          </p:txBody>
        </p:sp>
        <p:sp>
          <p:nvSpPr>
            <p:cNvPr id="92" name="矩形 91"/>
            <p:cNvSpPr>
              <a:spLocks noChangeArrowheads="1"/>
            </p:cNvSpPr>
            <p:nvPr/>
          </p:nvSpPr>
          <p:spPr bwMode="auto">
            <a:xfrm>
              <a:off x="3724275" y="1905000"/>
              <a:ext cx="1465580" cy="1161710"/>
            </a:xfrm>
            <a:prstGeom prst="rect">
              <a:avLst/>
            </a:prstGeom>
            <a:noFill/>
            <a:ln w="12700">
              <a:solidFill>
                <a:srgbClr val="558ED5"/>
              </a:solidFill>
              <a:prstDash val="dash"/>
              <a:miter lim="800000"/>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algn="just">
                <a:lnSpc>
                  <a:spcPts val="1200"/>
                </a:lnSpc>
                <a:spcAft>
                  <a:spcPts val="0"/>
                </a:spcAft>
              </a:pPr>
              <a:r>
                <a:rPr lang="en-US" sz="1200">
                  <a:effectLst/>
                  <a:latin typeface="Times New Roman" charset="0"/>
                  <a:ea typeface="宋体" charset="-122"/>
                </a:rPr>
                <a:t> </a:t>
              </a:r>
              <a:endParaRPr lang="zh-CN" sz="1200">
                <a:effectLst/>
                <a:latin typeface="Times New Roman" charset="0"/>
                <a:ea typeface="宋体" charset="-122"/>
              </a:endParaRPr>
            </a:p>
          </p:txBody>
        </p:sp>
        <p:sp>
          <p:nvSpPr>
            <p:cNvPr id="93" name="矩形 92"/>
            <p:cNvSpPr>
              <a:spLocks noChangeArrowheads="1"/>
            </p:cNvSpPr>
            <p:nvPr/>
          </p:nvSpPr>
          <p:spPr bwMode="auto">
            <a:xfrm>
              <a:off x="3724275" y="284775"/>
              <a:ext cx="4953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0" tIns="0" rIns="0" bIns="0" anchor="ctr" anchorCtr="0" upright="1">
              <a:noAutofit/>
            </a:bodyPr>
            <a:lstStyle/>
            <a:p>
              <a:pPr algn="ctr">
                <a:lnSpc>
                  <a:spcPts val="1200"/>
                </a:lnSpc>
                <a:spcAft>
                  <a:spcPts val="0"/>
                </a:spcAft>
              </a:pPr>
              <a:r>
                <a:rPr lang="zh-CN" sz="1050">
                  <a:solidFill>
                    <a:srgbClr val="000000"/>
                  </a:solidFill>
                  <a:effectLst/>
                  <a:latin typeface="Times New Roman" charset="0"/>
                  <a:ea typeface="宋体" charset="-122"/>
                </a:rPr>
                <a:t>租户</a:t>
              </a:r>
              <a:r>
                <a:rPr lang="en-US" sz="1050">
                  <a:solidFill>
                    <a:srgbClr val="000000"/>
                  </a:solidFill>
                  <a:effectLst/>
                  <a:latin typeface="Times New Roman" charset="0"/>
                  <a:ea typeface="宋体" charset="-122"/>
                </a:rPr>
                <a:t>A</a:t>
              </a:r>
              <a:endParaRPr lang="zh-CN" sz="1200">
                <a:effectLst/>
                <a:latin typeface="Times New Roman" charset="0"/>
                <a:ea typeface="宋体" charset="-122"/>
              </a:endParaRPr>
            </a:p>
          </p:txBody>
        </p:sp>
        <p:sp>
          <p:nvSpPr>
            <p:cNvPr id="94" name="矩形 93"/>
            <p:cNvSpPr>
              <a:spLocks noChangeArrowheads="1"/>
            </p:cNvSpPr>
            <p:nvPr/>
          </p:nvSpPr>
          <p:spPr bwMode="auto">
            <a:xfrm>
              <a:off x="3724275" y="1905000"/>
              <a:ext cx="4953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0" tIns="0" rIns="0" bIns="0" anchor="ctr" anchorCtr="0" upright="1">
              <a:noAutofit/>
            </a:bodyPr>
            <a:lstStyle/>
            <a:p>
              <a:pPr algn="ctr">
                <a:lnSpc>
                  <a:spcPts val="1200"/>
                </a:lnSpc>
                <a:spcAft>
                  <a:spcPts val="0"/>
                </a:spcAft>
              </a:pPr>
              <a:r>
                <a:rPr lang="zh-CN" sz="1050">
                  <a:solidFill>
                    <a:srgbClr val="000000"/>
                  </a:solidFill>
                  <a:effectLst/>
                  <a:latin typeface="Times New Roman" charset="0"/>
                  <a:ea typeface="宋体" charset="-122"/>
                </a:rPr>
                <a:t>租户</a:t>
              </a:r>
              <a:r>
                <a:rPr lang="en-US" sz="1050">
                  <a:solidFill>
                    <a:srgbClr val="000000"/>
                  </a:solidFill>
                  <a:effectLst/>
                  <a:latin typeface="Times New Roman" charset="0"/>
                  <a:ea typeface="宋体" charset="-122"/>
                </a:rPr>
                <a:t>B</a:t>
              </a:r>
              <a:endParaRPr lang="zh-CN" sz="1200">
                <a:effectLst/>
                <a:latin typeface="Times New Roman" charset="0"/>
                <a:ea typeface="宋体" charset="-122"/>
              </a:endParaRPr>
            </a:p>
          </p:txBody>
        </p:sp>
        <p:sp>
          <p:nvSpPr>
            <p:cNvPr id="95" name="矩形 94"/>
            <p:cNvSpPr>
              <a:spLocks noChangeArrowheads="1"/>
            </p:cNvSpPr>
            <p:nvPr/>
          </p:nvSpPr>
          <p:spPr bwMode="auto">
            <a:xfrm>
              <a:off x="4419599" y="360000"/>
              <a:ext cx="400051"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0" tIns="0" rIns="0" bIns="0" anchor="ctr" anchorCtr="0" upright="1">
              <a:noAutofit/>
            </a:bodyPr>
            <a:lstStyle/>
            <a:p>
              <a:pPr algn="just">
                <a:lnSpc>
                  <a:spcPts val="1200"/>
                </a:lnSpc>
                <a:spcAft>
                  <a:spcPts val="0"/>
                </a:spcAft>
              </a:pPr>
              <a:r>
                <a:rPr lang="zh-CN" sz="900">
                  <a:solidFill>
                    <a:srgbClr val="000000"/>
                  </a:solidFill>
                  <a:effectLst/>
                  <a:latin typeface="Times New Roman" charset="0"/>
                  <a:ea typeface="宋体" charset="-122"/>
                </a:rPr>
                <a:t>子网</a:t>
              </a:r>
              <a:r>
                <a:rPr lang="en-US" sz="900">
                  <a:solidFill>
                    <a:srgbClr val="000000"/>
                  </a:solidFill>
                  <a:effectLst/>
                  <a:latin typeface="Times New Roman" charset="0"/>
                  <a:ea typeface="宋体" charset="-122"/>
                </a:rPr>
                <a:t>1</a:t>
              </a:r>
              <a:endParaRPr lang="zh-CN" sz="1200">
                <a:effectLst/>
                <a:latin typeface="Times New Roman" charset="0"/>
                <a:ea typeface="宋体" charset="-122"/>
              </a:endParaRPr>
            </a:p>
          </p:txBody>
        </p:sp>
        <p:sp>
          <p:nvSpPr>
            <p:cNvPr id="96" name="矩形 95"/>
            <p:cNvSpPr>
              <a:spLocks noChangeArrowheads="1"/>
            </p:cNvSpPr>
            <p:nvPr/>
          </p:nvSpPr>
          <p:spPr bwMode="auto">
            <a:xfrm>
              <a:off x="4419599" y="1131525"/>
              <a:ext cx="4000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0" tIns="0" rIns="0" bIns="0" anchor="ctr" anchorCtr="0" upright="1">
              <a:noAutofit/>
            </a:bodyPr>
            <a:lstStyle/>
            <a:p>
              <a:pPr algn="just">
                <a:lnSpc>
                  <a:spcPts val="1200"/>
                </a:lnSpc>
                <a:spcAft>
                  <a:spcPts val="0"/>
                </a:spcAft>
              </a:pPr>
              <a:r>
                <a:rPr lang="zh-CN" sz="900">
                  <a:solidFill>
                    <a:srgbClr val="000000"/>
                  </a:solidFill>
                  <a:effectLst/>
                  <a:latin typeface="Times New Roman" charset="0"/>
                  <a:ea typeface="宋体" charset="-122"/>
                </a:rPr>
                <a:t>子网</a:t>
              </a:r>
              <a:r>
                <a:rPr lang="en-US" sz="900">
                  <a:solidFill>
                    <a:srgbClr val="000000"/>
                  </a:solidFill>
                  <a:effectLst/>
                  <a:latin typeface="Times New Roman" charset="0"/>
                  <a:ea typeface="宋体" charset="-122"/>
                </a:rPr>
                <a:t>2</a:t>
              </a:r>
              <a:endParaRPr lang="zh-CN" sz="1200">
                <a:effectLst/>
                <a:latin typeface="Times New Roman" charset="0"/>
                <a:ea typeface="宋体" charset="-122"/>
              </a:endParaRPr>
            </a:p>
          </p:txBody>
        </p:sp>
        <p:sp>
          <p:nvSpPr>
            <p:cNvPr id="97" name="矩形 96"/>
            <p:cNvSpPr>
              <a:spLocks noChangeArrowheads="1"/>
            </p:cNvSpPr>
            <p:nvPr/>
          </p:nvSpPr>
          <p:spPr bwMode="auto">
            <a:xfrm>
              <a:off x="4419894" y="1961175"/>
              <a:ext cx="4000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0" tIns="0" rIns="0" bIns="0" anchor="ctr" anchorCtr="0" upright="1">
              <a:noAutofit/>
            </a:bodyPr>
            <a:lstStyle/>
            <a:p>
              <a:pPr algn="just">
                <a:lnSpc>
                  <a:spcPts val="1200"/>
                </a:lnSpc>
                <a:spcAft>
                  <a:spcPts val="0"/>
                </a:spcAft>
              </a:pPr>
              <a:r>
                <a:rPr lang="zh-CN" sz="900">
                  <a:solidFill>
                    <a:srgbClr val="000000"/>
                  </a:solidFill>
                  <a:effectLst/>
                  <a:latin typeface="Times New Roman" charset="0"/>
                  <a:ea typeface="宋体" charset="-122"/>
                </a:rPr>
                <a:t>子网</a:t>
              </a:r>
              <a:r>
                <a:rPr lang="en-US" sz="900">
                  <a:solidFill>
                    <a:srgbClr val="000000"/>
                  </a:solidFill>
                  <a:effectLst/>
                  <a:latin typeface="Times New Roman" charset="0"/>
                  <a:ea typeface="宋体" charset="-122"/>
                </a:rPr>
                <a:t>1</a:t>
              </a:r>
              <a:endParaRPr lang="zh-CN" sz="1200">
                <a:effectLst/>
                <a:latin typeface="Times New Roman" charset="0"/>
                <a:ea typeface="宋体" charset="-122"/>
              </a:endParaRPr>
            </a:p>
          </p:txBody>
        </p:sp>
        <p:sp>
          <p:nvSpPr>
            <p:cNvPr id="98" name="矩形 97"/>
            <p:cNvSpPr>
              <a:spLocks noChangeArrowheads="1"/>
            </p:cNvSpPr>
            <p:nvPr/>
          </p:nvSpPr>
          <p:spPr bwMode="auto">
            <a:xfrm>
              <a:off x="4419894" y="2561250"/>
              <a:ext cx="40005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0" tIns="0" rIns="0" bIns="0" anchor="ctr" anchorCtr="0" upright="1">
              <a:noAutofit/>
            </a:bodyPr>
            <a:lstStyle/>
            <a:p>
              <a:pPr algn="just">
                <a:lnSpc>
                  <a:spcPts val="1200"/>
                </a:lnSpc>
                <a:spcAft>
                  <a:spcPts val="0"/>
                </a:spcAft>
              </a:pPr>
              <a:r>
                <a:rPr lang="zh-CN" sz="900">
                  <a:solidFill>
                    <a:srgbClr val="000000"/>
                  </a:solidFill>
                  <a:effectLst/>
                  <a:latin typeface="Times New Roman" charset="0"/>
                  <a:ea typeface="宋体" charset="-122"/>
                </a:rPr>
                <a:t>子网</a:t>
              </a:r>
              <a:r>
                <a:rPr lang="en-US" sz="900">
                  <a:solidFill>
                    <a:srgbClr val="000000"/>
                  </a:solidFill>
                  <a:effectLst/>
                  <a:latin typeface="Times New Roman" charset="0"/>
                  <a:ea typeface="宋体" charset="-122"/>
                </a:rPr>
                <a:t>2</a:t>
              </a:r>
              <a:endParaRPr lang="zh-CN" sz="1200">
                <a:effectLst/>
                <a:latin typeface="Times New Roman" charset="0"/>
                <a:ea typeface="宋体" charset="-122"/>
              </a:endParaRPr>
            </a:p>
          </p:txBody>
        </p:sp>
        <p:sp>
          <p:nvSpPr>
            <p:cNvPr id="99" name="矩形 98"/>
            <p:cNvSpPr>
              <a:spLocks noChangeArrowheads="1"/>
            </p:cNvSpPr>
            <p:nvPr/>
          </p:nvSpPr>
          <p:spPr bwMode="auto">
            <a:xfrm>
              <a:off x="2904150" y="807674"/>
              <a:ext cx="562950" cy="323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0" tIns="0" rIns="0" bIns="0" anchor="ctr" anchorCtr="0" upright="1">
              <a:noAutofit/>
            </a:bodyPr>
            <a:lstStyle/>
            <a:p>
              <a:pPr algn="just">
                <a:lnSpc>
                  <a:spcPts val="1200"/>
                </a:lnSpc>
                <a:spcAft>
                  <a:spcPts val="0"/>
                </a:spcAft>
              </a:pPr>
              <a:r>
                <a:rPr lang="zh-CN" sz="900">
                  <a:solidFill>
                    <a:srgbClr val="000000"/>
                  </a:solidFill>
                  <a:effectLst/>
                  <a:latin typeface="Times New Roman" charset="0"/>
                  <a:ea typeface="宋体" charset="-122"/>
                </a:rPr>
                <a:t>管理网络</a:t>
              </a:r>
              <a:endParaRPr lang="zh-CN" sz="1200">
                <a:effectLst/>
                <a:latin typeface="Times New Roman" charset="0"/>
                <a:ea typeface="宋体" charset="-122"/>
              </a:endParaRPr>
            </a:p>
          </p:txBody>
        </p:sp>
        <p:sp>
          <p:nvSpPr>
            <p:cNvPr id="100" name="矩形 99"/>
            <p:cNvSpPr>
              <a:spLocks noChangeArrowheads="1"/>
            </p:cNvSpPr>
            <p:nvPr/>
          </p:nvSpPr>
          <p:spPr bwMode="auto">
            <a:xfrm>
              <a:off x="3799500" y="2256450"/>
              <a:ext cx="495300" cy="398780"/>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en-US" sz="1050">
                  <a:effectLst/>
                  <a:latin typeface="Times New Roman" charset="0"/>
                  <a:ea typeface="宋体" charset="-122"/>
                </a:rPr>
                <a:t>vRouter/FWaaS2</a:t>
              </a:r>
              <a:endParaRPr lang="zh-CN" sz="1200">
                <a:effectLst/>
                <a:latin typeface="Times New Roman" charset="0"/>
                <a:ea typeface="宋体" charset="-122"/>
              </a:endParaRPr>
            </a:p>
          </p:txBody>
        </p:sp>
        <p:sp>
          <p:nvSpPr>
            <p:cNvPr id="101" name="矩形 100"/>
            <p:cNvSpPr>
              <a:spLocks noChangeArrowheads="1"/>
            </p:cNvSpPr>
            <p:nvPr/>
          </p:nvSpPr>
          <p:spPr bwMode="auto">
            <a:xfrm>
              <a:off x="3799500" y="875325"/>
              <a:ext cx="495300" cy="398780"/>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en-US" sz="1050">
                  <a:effectLst/>
                  <a:latin typeface="Times New Roman" charset="0"/>
                  <a:ea typeface="宋体" charset="-122"/>
                </a:rPr>
                <a:t>vRouter/FWaaS1</a:t>
              </a:r>
              <a:endParaRPr lang="zh-CN" sz="1200">
                <a:effectLst/>
                <a:latin typeface="Times New Roman" charset="0"/>
                <a:ea typeface="宋体" charset="-122"/>
              </a:endParaRPr>
            </a:p>
          </p:txBody>
        </p:sp>
        <p:sp>
          <p:nvSpPr>
            <p:cNvPr id="102" name="矩形 101"/>
            <p:cNvSpPr>
              <a:spLocks noChangeArrowheads="1"/>
            </p:cNvSpPr>
            <p:nvPr/>
          </p:nvSpPr>
          <p:spPr bwMode="auto">
            <a:xfrm>
              <a:off x="4419599" y="799125"/>
              <a:ext cx="495300" cy="248625"/>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zh-CN" sz="900">
                  <a:effectLst/>
                  <a:latin typeface="Times New Roman" charset="0"/>
                  <a:ea typeface="宋体" charset="-122"/>
                </a:rPr>
                <a:t>微分段</a:t>
              </a:r>
              <a:r>
                <a:rPr lang="en-US" sz="900">
                  <a:effectLst/>
                  <a:latin typeface="Times New Roman" charset="0"/>
                  <a:ea typeface="宋体" charset="-122"/>
                </a:rPr>
                <a:t>1</a:t>
              </a:r>
              <a:endParaRPr lang="zh-CN" sz="1200">
                <a:effectLst/>
                <a:latin typeface="Times New Roman" charset="0"/>
                <a:ea typeface="宋体" charset="-122"/>
              </a:endParaRPr>
            </a:p>
          </p:txBody>
        </p:sp>
        <p:sp>
          <p:nvSpPr>
            <p:cNvPr id="103" name="矩形 102"/>
            <p:cNvSpPr>
              <a:spLocks noChangeArrowheads="1"/>
            </p:cNvSpPr>
            <p:nvPr/>
          </p:nvSpPr>
          <p:spPr bwMode="auto">
            <a:xfrm>
              <a:off x="4419894" y="1559175"/>
              <a:ext cx="495300" cy="248285"/>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zh-CN" sz="900">
                  <a:effectLst/>
                  <a:latin typeface="Times New Roman" charset="0"/>
                  <a:ea typeface="宋体" charset="-122"/>
                </a:rPr>
                <a:t>微分段</a:t>
              </a:r>
              <a:r>
                <a:rPr lang="en-US" sz="900">
                  <a:effectLst/>
                  <a:latin typeface="Times New Roman" charset="0"/>
                  <a:ea typeface="宋体" charset="-122"/>
                </a:rPr>
                <a:t>2</a:t>
              </a:r>
              <a:endParaRPr lang="zh-CN" sz="1200">
                <a:effectLst/>
                <a:latin typeface="Times New Roman" charset="0"/>
                <a:ea typeface="宋体" charset="-122"/>
              </a:endParaRPr>
            </a:p>
          </p:txBody>
        </p:sp>
        <p:sp>
          <p:nvSpPr>
            <p:cNvPr id="104" name="矩形 103"/>
            <p:cNvSpPr>
              <a:spLocks noChangeArrowheads="1"/>
            </p:cNvSpPr>
            <p:nvPr/>
          </p:nvSpPr>
          <p:spPr bwMode="auto">
            <a:xfrm>
              <a:off x="4419894" y="2171700"/>
              <a:ext cx="495300" cy="198370"/>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zh-CN" sz="900">
                  <a:effectLst/>
                  <a:latin typeface="Times New Roman" charset="0"/>
                  <a:ea typeface="宋体" charset="-122"/>
                </a:rPr>
                <a:t>微分段</a:t>
              </a:r>
              <a:r>
                <a:rPr lang="en-US" sz="900">
                  <a:effectLst/>
                  <a:latin typeface="Times New Roman" charset="0"/>
                  <a:ea typeface="宋体" charset="-122"/>
                </a:rPr>
                <a:t>3</a:t>
              </a:r>
              <a:endParaRPr lang="zh-CN" sz="1200">
                <a:effectLst/>
                <a:latin typeface="Times New Roman" charset="0"/>
                <a:ea typeface="宋体" charset="-122"/>
              </a:endParaRPr>
            </a:p>
          </p:txBody>
        </p:sp>
        <p:sp>
          <p:nvSpPr>
            <p:cNvPr id="105" name="矩形 104"/>
            <p:cNvSpPr>
              <a:spLocks noChangeArrowheads="1"/>
            </p:cNvSpPr>
            <p:nvPr/>
          </p:nvSpPr>
          <p:spPr bwMode="auto">
            <a:xfrm>
              <a:off x="4419894" y="2761275"/>
              <a:ext cx="495300" cy="248285"/>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zh-CN" sz="900">
                  <a:effectLst/>
                  <a:latin typeface="Times New Roman" charset="0"/>
                  <a:ea typeface="宋体" charset="-122"/>
                </a:rPr>
                <a:t>微分段</a:t>
              </a:r>
              <a:r>
                <a:rPr lang="en-US" sz="900">
                  <a:effectLst/>
                  <a:latin typeface="Times New Roman" charset="0"/>
                  <a:ea typeface="宋体" charset="-122"/>
                </a:rPr>
                <a:t>4</a:t>
              </a:r>
              <a:endParaRPr lang="zh-CN" sz="1200">
                <a:effectLst/>
                <a:latin typeface="Times New Roman" charset="0"/>
                <a:ea typeface="宋体" charset="-122"/>
              </a:endParaRPr>
            </a:p>
          </p:txBody>
        </p:sp>
        <p:sp>
          <p:nvSpPr>
            <p:cNvPr id="106" name="矩形 105"/>
            <p:cNvSpPr>
              <a:spLocks noChangeArrowheads="1"/>
            </p:cNvSpPr>
            <p:nvPr/>
          </p:nvSpPr>
          <p:spPr bwMode="auto">
            <a:xfrm>
              <a:off x="4972050" y="360001"/>
              <a:ext cx="287019" cy="162900"/>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en-US" sz="900" kern="100">
                  <a:effectLst/>
                  <a:latin typeface="Times New Roman" charset="0"/>
                  <a:ea typeface="宋体" charset="-122"/>
                </a:rPr>
                <a:t>VM</a:t>
              </a:r>
              <a:endParaRPr lang="zh-CN" sz="1200">
                <a:effectLst/>
                <a:latin typeface="Times New Roman" charset="0"/>
                <a:ea typeface="宋体" charset="-122"/>
              </a:endParaRPr>
            </a:p>
          </p:txBody>
        </p:sp>
        <p:sp>
          <p:nvSpPr>
            <p:cNvPr id="107" name="矩形 106"/>
            <p:cNvSpPr>
              <a:spLocks noChangeArrowheads="1"/>
            </p:cNvSpPr>
            <p:nvPr/>
          </p:nvSpPr>
          <p:spPr bwMode="auto">
            <a:xfrm>
              <a:off x="4972684" y="598125"/>
              <a:ext cx="286385" cy="162560"/>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en-US" sz="900">
                  <a:effectLst/>
                  <a:latin typeface="Times New Roman" charset="0"/>
                  <a:ea typeface="宋体" charset="-122"/>
                </a:rPr>
                <a:t>VM</a:t>
              </a:r>
              <a:endParaRPr lang="zh-CN" sz="1200">
                <a:effectLst/>
                <a:latin typeface="Times New Roman" charset="0"/>
                <a:ea typeface="宋体" charset="-122"/>
              </a:endParaRPr>
            </a:p>
          </p:txBody>
        </p:sp>
        <p:sp>
          <p:nvSpPr>
            <p:cNvPr id="108" name="矩形 107"/>
            <p:cNvSpPr>
              <a:spLocks noChangeArrowheads="1"/>
            </p:cNvSpPr>
            <p:nvPr/>
          </p:nvSpPr>
          <p:spPr bwMode="auto">
            <a:xfrm>
              <a:off x="4980940" y="807675"/>
              <a:ext cx="286385" cy="162560"/>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en-US" sz="900">
                  <a:effectLst/>
                  <a:latin typeface="Times New Roman" charset="0"/>
                  <a:ea typeface="宋体" charset="-122"/>
                </a:rPr>
                <a:t>VM</a:t>
              </a:r>
              <a:endParaRPr lang="zh-CN" sz="1200">
                <a:effectLst/>
                <a:latin typeface="Times New Roman" charset="0"/>
                <a:ea typeface="宋体" charset="-122"/>
              </a:endParaRPr>
            </a:p>
          </p:txBody>
        </p:sp>
        <p:sp>
          <p:nvSpPr>
            <p:cNvPr id="109" name="矩形 108"/>
            <p:cNvSpPr>
              <a:spLocks noChangeArrowheads="1"/>
            </p:cNvSpPr>
            <p:nvPr/>
          </p:nvSpPr>
          <p:spPr bwMode="auto">
            <a:xfrm>
              <a:off x="4987925" y="1179150"/>
              <a:ext cx="286385" cy="162560"/>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en-US" sz="900">
                  <a:effectLst/>
                  <a:latin typeface="Times New Roman" charset="0"/>
                  <a:ea typeface="宋体" charset="-122"/>
                </a:rPr>
                <a:t>VM</a:t>
              </a:r>
              <a:endParaRPr lang="zh-CN" sz="1200">
                <a:effectLst/>
                <a:latin typeface="Times New Roman" charset="0"/>
                <a:ea typeface="宋体" charset="-122"/>
              </a:endParaRPr>
            </a:p>
          </p:txBody>
        </p:sp>
        <p:sp>
          <p:nvSpPr>
            <p:cNvPr id="110" name="矩形 109"/>
            <p:cNvSpPr>
              <a:spLocks noChangeArrowheads="1"/>
            </p:cNvSpPr>
            <p:nvPr/>
          </p:nvSpPr>
          <p:spPr bwMode="auto">
            <a:xfrm>
              <a:off x="4990465" y="1417275"/>
              <a:ext cx="286385" cy="162560"/>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en-US" sz="900">
                  <a:effectLst/>
                  <a:latin typeface="Times New Roman" charset="0"/>
                  <a:ea typeface="宋体" charset="-122"/>
                </a:rPr>
                <a:t>VM</a:t>
              </a:r>
              <a:endParaRPr lang="zh-CN" sz="1200">
                <a:effectLst/>
                <a:latin typeface="Times New Roman" charset="0"/>
                <a:ea typeface="宋体" charset="-122"/>
              </a:endParaRPr>
            </a:p>
          </p:txBody>
        </p:sp>
        <p:sp>
          <p:nvSpPr>
            <p:cNvPr id="111" name="矩形 110"/>
            <p:cNvSpPr>
              <a:spLocks noChangeArrowheads="1"/>
            </p:cNvSpPr>
            <p:nvPr/>
          </p:nvSpPr>
          <p:spPr bwMode="auto">
            <a:xfrm>
              <a:off x="4990465" y="1655400"/>
              <a:ext cx="286385" cy="162560"/>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en-US" sz="900">
                  <a:effectLst/>
                  <a:latin typeface="Times New Roman" charset="0"/>
                  <a:ea typeface="宋体" charset="-122"/>
                </a:rPr>
                <a:t>VM</a:t>
              </a:r>
              <a:endParaRPr lang="zh-CN" sz="1200">
                <a:effectLst/>
                <a:latin typeface="Times New Roman" charset="0"/>
                <a:ea typeface="宋体" charset="-122"/>
              </a:endParaRPr>
            </a:p>
          </p:txBody>
        </p:sp>
        <p:sp>
          <p:nvSpPr>
            <p:cNvPr id="112" name="矩形 111"/>
            <p:cNvSpPr>
              <a:spLocks noChangeArrowheads="1"/>
            </p:cNvSpPr>
            <p:nvPr/>
          </p:nvSpPr>
          <p:spPr bwMode="auto">
            <a:xfrm>
              <a:off x="4990465" y="1998300"/>
              <a:ext cx="286385" cy="162560"/>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en-US" sz="900">
                  <a:effectLst/>
                  <a:latin typeface="Times New Roman" charset="0"/>
                  <a:ea typeface="宋体" charset="-122"/>
                </a:rPr>
                <a:t>VM</a:t>
              </a:r>
              <a:endParaRPr lang="zh-CN" sz="1200">
                <a:effectLst/>
                <a:latin typeface="Times New Roman" charset="0"/>
                <a:ea typeface="宋体" charset="-122"/>
              </a:endParaRPr>
            </a:p>
          </p:txBody>
        </p:sp>
        <p:sp>
          <p:nvSpPr>
            <p:cNvPr id="113" name="矩形 112"/>
            <p:cNvSpPr>
              <a:spLocks noChangeArrowheads="1"/>
            </p:cNvSpPr>
            <p:nvPr/>
          </p:nvSpPr>
          <p:spPr bwMode="auto">
            <a:xfrm>
              <a:off x="4990465" y="2217375"/>
              <a:ext cx="286385" cy="162560"/>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en-US" sz="900">
                  <a:effectLst/>
                  <a:latin typeface="Times New Roman" charset="0"/>
                  <a:ea typeface="宋体" charset="-122"/>
                </a:rPr>
                <a:t>VM</a:t>
              </a:r>
              <a:endParaRPr lang="zh-CN" sz="1200">
                <a:effectLst/>
                <a:latin typeface="Times New Roman" charset="0"/>
                <a:ea typeface="宋体" charset="-122"/>
              </a:endParaRPr>
            </a:p>
          </p:txBody>
        </p:sp>
        <p:sp>
          <p:nvSpPr>
            <p:cNvPr id="114" name="矩形 113"/>
            <p:cNvSpPr>
              <a:spLocks noChangeArrowheads="1"/>
            </p:cNvSpPr>
            <p:nvPr/>
          </p:nvSpPr>
          <p:spPr bwMode="auto">
            <a:xfrm>
              <a:off x="4987925" y="2607900"/>
              <a:ext cx="286385" cy="162560"/>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en-US" sz="900">
                  <a:effectLst/>
                  <a:latin typeface="Times New Roman" charset="0"/>
                  <a:ea typeface="宋体" charset="-122"/>
                </a:rPr>
                <a:t>VM</a:t>
              </a:r>
              <a:endParaRPr lang="zh-CN" sz="1200">
                <a:effectLst/>
                <a:latin typeface="Times New Roman" charset="0"/>
                <a:ea typeface="宋体" charset="-122"/>
              </a:endParaRPr>
            </a:p>
          </p:txBody>
        </p:sp>
        <p:sp>
          <p:nvSpPr>
            <p:cNvPr id="115" name="矩形 114"/>
            <p:cNvSpPr>
              <a:spLocks noChangeArrowheads="1"/>
            </p:cNvSpPr>
            <p:nvPr/>
          </p:nvSpPr>
          <p:spPr bwMode="auto">
            <a:xfrm>
              <a:off x="4985385" y="2828290"/>
              <a:ext cx="286385" cy="162560"/>
            </a:xfrm>
            <a:prstGeom prst="rect">
              <a:avLst/>
            </a:prstGeom>
            <a:solidFill>
              <a:srgbClr val="4F81BD"/>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en-US" sz="900">
                  <a:effectLst/>
                  <a:latin typeface="Times New Roman" charset="0"/>
                  <a:ea typeface="宋体" charset="-122"/>
                </a:rPr>
                <a:t>VM</a:t>
              </a:r>
              <a:endParaRPr lang="zh-CN" sz="1200">
                <a:effectLst/>
                <a:latin typeface="Times New Roman" charset="0"/>
                <a:ea typeface="宋体" charset="-122"/>
              </a:endParaRPr>
            </a:p>
          </p:txBody>
        </p:sp>
        <p:cxnSp>
          <p:nvCxnSpPr>
            <p:cNvPr id="116" name="肘形连接符 115"/>
            <p:cNvCxnSpPr>
              <a:cxnSpLocks noChangeShapeType="1"/>
              <a:stCxn id="82" idx="1"/>
            </p:cNvCxnSpPr>
            <p:nvPr/>
          </p:nvCxnSpPr>
          <p:spPr bwMode="auto">
            <a:xfrm rot="10800000">
              <a:off x="1111250" y="1847850"/>
              <a:ext cx="400050" cy="119380"/>
            </a:xfrm>
            <a:prstGeom prst="bentConnector3">
              <a:avLst>
                <a:gd name="adj1" fmla="val 50000"/>
              </a:avLst>
            </a:prstGeom>
            <a:noFill/>
            <a:ln w="9525">
              <a:solidFill>
                <a:srgbClr val="4A7EBB"/>
              </a:solidFill>
              <a:miter lim="800000"/>
              <a:headEnd/>
              <a:tailEnd/>
            </a:ln>
            <a:extLst>
              <a:ext uri="{909E8E84-426E-40DD-AFC4-6F175D3DCCD1}">
                <a14:hiddenFill xmlns:a14="http://schemas.microsoft.com/office/drawing/2010/main">
                  <a:noFill/>
                </a14:hiddenFill>
              </a:ext>
            </a:extLst>
          </p:spPr>
        </p:cxnSp>
        <p:cxnSp>
          <p:nvCxnSpPr>
            <p:cNvPr id="117" name="肘形连接符 116"/>
            <p:cNvCxnSpPr>
              <a:cxnSpLocks noChangeShapeType="1"/>
              <a:stCxn id="101" idx="1"/>
              <a:endCxn id="85" idx="3"/>
            </p:cNvCxnSpPr>
            <p:nvPr/>
          </p:nvCxnSpPr>
          <p:spPr bwMode="auto">
            <a:xfrm rot="10800000" flipV="1">
              <a:off x="3204944" y="1074715"/>
              <a:ext cx="594557" cy="906168"/>
            </a:xfrm>
            <a:prstGeom prst="bentConnector3">
              <a:avLst>
                <a:gd name="adj1" fmla="val 50000"/>
              </a:avLst>
            </a:prstGeom>
            <a:noFill/>
            <a:ln w="19050">
              <a:solidFill>
                <a:srgbClr val="4A7EBB"/>
              </a:solidFill>
              <a:prstDash val="dash"/>
              <a:miter lim="800000"/>
              <a:headEnd/>
              <a:tailEnd/>
            </a:ln>
            <a:extLst>
              <a:ext uri="{909E8E84-426E-40DD-AFC4-6F175D3DCCD1}">
                <a14:hiddenFill xmlns:a14="http://schemas.microsoft.com/office/drawing/2010/main">
                  <a:noFill/>
                </a14:hiddenFill>
              </a:ext>
            </a:extLst>
          </p:spPr>
        </p:cxnSp>
        <p:cxnSp>
          <p:nvCxnSpPr>
            <p:cNvPr id="118" name="肘形连接符 117"/>
            <p:cNvCxnSpPr>
              <a:cxnSpLocks noChangeShapeType="1"/>
              <a:stCxn id="100" idx="1"/>
              <a:endCxn id="85" idx="3"/>
            </p:cNvCxnSpPr>
            <p:nvPr/>
          </p:nvCxnSpPr>
          <p:spPr bwMode="auto">
            <a:xfrm rot="10800000">
              <a:off x="3204944" y="1980884"/>
              <a:ext cx="594557" cy="474957"/>
            </a:xfrm>
            <a:prstGeom prst="bentConnector3">
              <a:avLst>
                <a:gd name="adj1" fmla="val 50000"/>
              </a:avLst>
            </a:prstGeom>
            <a:noFill/>
            <a:ln w="19050">
              <a:solidFill>
                <a:srgbClr val="4A7EBB"/>
              </a:solidFill>
              <a:prstDash val="dash"/>
              <a:miter lim="800000"/>
              <a:headEnd/>
              <a:tailEnd/>
            </a:ln>
            <a:extLst>
              <a:ext uri="{909E8E84-426E-40DD-AFC4-6F175D3DCCD1}">
                <a14:hiddenFill xmlns:a14="http://schemas.microsoft.com/office/drawing/2010/main">
                  <a:noFill/>
                </a14:hiddenFill>
              </a:ext>
            </a:extLst>
          </p:spPr>
        </p:cxnSp>
        <p:cxnSp>
          <p:nvCxnSpPr>
            <p:cNvPr id="119" name="肘形连接符 118"/>
            <p:cNvCxnSpPr>
              <a:cxnSpLocks noChangeShapeType="1"/>
              <a:stCxn id="85" idx="1"/>
              <a:endCxn id="82" idx="3"/>
            </p:cNvCxnSpPr>
            <p:nvPr/>
          </p:nvCxnSpPr>
          <p:spPr bwMode="auto">
            <a:xfrm rot="10800000">
              <a:off x="2056425" y="1966913"/>
              <a:ext cx="653219" cy="13970"/>
            </a:xfrm>
            <a:prstGeom prst="bentConnector3">
              <a:avLst>
                <a:gd name="adj1" fmla="val 50000"/>
              </a:avLst>
            </a:prstGeom>
            <a:noFill/>
            <a:ln w="19050" cmpd="dbl">
              <a:solidFill>
                <a:srgbClr val="4A7EBB"/>
              </a:solidFill>
              <a:prstDash val="dash"/>
              <a:miter lim="800000"/>
              <a:headEnd/>
              <a:tailEnd/>
            </a:ln>
            <a:extLst>
              <a:ext uri="{909E8E84-426E-40DD-AFC4-6F175D3DCCD1}">
                <a14:hiddenFill xmlns:a14="http://schemas.microsoft.com/office/drawing/2010/main">
                  <a:noFill/>
                </a14:hiddenFill>
              </a:ext>
            </a:extLst>
          </p:spPr>
        </p:cxnSp>
        <p:sp>
          <p:nvSpPr>
            <p:cNvPr id="120" name="矩形 119"/>
            <p:cNvSpPr>
              <a:spLocks noChangeArrowheads="1"/>
            </p:cNvSpPr>
            <p:nvPr/>
          </p:nvSpPr>
          <p:spPr bwMode="auto">
            <a:xfrm>
              <a:off x="2056425" y="1756389"/>
              <a:ext cx="61087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0" tIns="0" rIns="0" bIns="0" anchor="ctr" anchorCtr="0" upright="1">
              <a:noAutofit/>
            </a:bodyPr>
            <a:lstStyle/>
            <a:p>
              <a:pPr algn="ctr">
                <a:lnSpc>
                  <a:spcPts val="1200"/>
                </a:lnSpc>
                <a:spcAft>
                  <a:spcPts val="0"/>
                </a:spcAft>
              </a:pPr>
              <a:r>
                <a:rPr lang="en-US" sz="900">
                  <a:solidFill>
                    <a:srgbClr val="000000"/>
                  </a:solidFill>
                  <a:effectLst/>
                  <a:latin typeface="Times New Roman" charset="0"/>
                  <a:ea typeface="宋体" charset="-122"/>
                </a:rPr>
                <a:t>VPN</a:t>
              </a:r>
              <a:r>
                <a:rPr lang="zh-CN" sz="900">
                  <a:solidFill>
                    <a:srgbClr val="000000"/>
                  </a:solidFill>
                  <a:effectLst/>
                  <a:latin typeface="Times New Roman" charset="0"/>
                  <a:ea typeface="宋体" charset="-122"/>
                </a:rPr>
                <a:t>隧道</a:t>
              </a:r>
              <a:endParaRPr lang="zh-CN" sz="1200">
                <a:effectLst/>
                <a:latin typeface="Times New Roman" charset="0"/>
                <a:ea typeface="宋体" charset="-122"/>
              </a:endParaRPr>
            </a:p>
          </p:txBody>
        </p:sp>
        <p:sp>
          <p:nvSpPr>
            <p:cNvPr id="121" name="矩形 120"/>
            <p:cNvSpPr>
              <a:spLocks noChangeArrowheads="1"/>
            </p:cNvSpPr>
            <p:nvPr/>
          </p:nvSpPr>
          <p:spPr bwMode="auto">
            <a:xfrm>
              <a:off x="332740" y="1094400"/>
              <a:ext cx="79121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0" tIns="0" rIns="0" bIns="0" anchor="ctr" anchorCtr="0" upright="1">
              <a:noAutofit/>
            </a:bodyPr>
            <a:lstStyle/>
            <a:p>
              <a:pPr algn="ctr">
                <a:lnSpc>
                  <a:spcPts val="1200"/>
                </a:lnSpc>
                <a:spcAft>
                  <a:spcPts val="0"/>
                </a:spcAft>
              </a:pPr>
              <a:r>
                <a:rPr lang="zh-CN" sz="1050">
                  <a:solidFill>
                    <a:srgbClr val="000000"/>
                  </a:solidFill>
                  <a:effectLst/>
                  <a:latin typeface="Times New Roman" charset="0"/>
                  <a:ea typeface="宋体" charset="-122"/>
                </a:rPr>
                <a:t>用户网络</a:t>
              </a:r>
              <a:r>
                <a:rPr lang="en-US" sz="1050">
                  <a:solidFill>
                    <a:srgbClr val="000000"/>
                  </a:solidFill>
                  <a:effectLst/>
                  <a:latin typeface="Times New Roman" charset="0"/>
                  <a:ea typeface="宋体" charset="-122"/>
                </a:rPr>
                <a:t>1</a:t>
              </a:r>
              <a:endParaRPr lang="zh-CN" sz="1200">
                <a:effectLst/>
                <a:latin typeface="Times New Roman" charset="0"/>
                <a:ea typeface="宋体" charset="-122"/>
              </a:endParaRPr>
            </a:p>
          </p:txBody>
        </p:sp>
        <p:sp>
          <p:nvSpPr>
            <p:cNvPr id="122" name="矩形 121"/>
            <p:cNvSpPr>
              <a:spLocks noChangeArrowheads="1"/>
            </p:cNvSpPr>
            <p:nvPr/>
          </p:nvSpPr>
          <p:spPr bwMode="auto">
            <a:xfrm>
              <a:off x="332740" y="2143125"/>
              <a:ext cx="991235"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0" tIns="0" rIns="0" bIns="0" anchor="ctr" anchorCtr="0" upright="1">
              <a:noAutofit/>
            </a:bodyPr>
            <a:lstStyle/>
            <a:p>
              <a:pPr algn="ctr">
                <a:lnSpc>
                  <a:spcPts val="1200"/>
                </a:lnSpc>
                <a:spcAft>
                  <a:spcPts val="0"/>
                </a:spcAft>
              </a:pPr>
              <a:r>
                <a:rPr lang="zh-CN" sz="1050">
                  <a:solidFill>
                    <a:srgbClr val="000000"/>
                  </a:solidFill>
                  <a:effectLst/>
                  <a:latin typeface="Times New Roman" charset="0"/>
                  <a:ea typeface="宋体" charset="-122"/>
                </a:rPr>
                <a:t>公共无线网络</a:t>
              </a:r>
              <a:endParaRPr lang="zh-CN" sz="1200">
                <a:effectLst/>
                <a:latin typeface="Times New Roman" charset="0"/>
                <a:ea typeface="宋体" charset="-122"/>
              </a:endParaRPr>
            </a:p>
          </p:txBody>
        </p:sp>
        <p:pic>
          <p:nvPicPr>
            <p:cNvPr id="123" name="图片 12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4243" y="2467596"/>
              <a:ext cx="435932" cy="435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图片 12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0000" y="1410290"/>
              <a:ext cx="435610" cy="43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 name="图片 1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86804" y="1369650"/>
              <a:ext cx="325064" cy="5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 name="图片 1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114425" y="1379130"/>
              <a:ext cx="285750" cy="494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7" name="图片 12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8866" y="2492670"/>
              <a:ext cx="353134" cy="410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8" name="直接连接符 58"/>
            <p:cNvCxnSpPr>
              <a:cxnSpLocks noChangeShapeType="1"/>
            </p:cNvCxnSpPr>
            <p:nvPr/>
          </p:nvCxnSpPr>
          <p:spPr bwMode="auto">
            <a:xfrm>
              <a:off x="2095500" y="312376"/>
              <a:ext cx="0" cy="2609227"/>
            </a:xfrm>
            <a:prstGeom prst="line">
              <a:avLst/>
            </a:prstGeom>
            <a:noFill/>
            <a:ln w="9525">
              <a:solidFill>
                <a:srgbClr val="4A7EBB"/>
              </a:solidFill>
              <a:round/>
              <a:headEnd/>
              <a:tailEnd/>
            </a:ln>
            <a:extLst>
              <a:ext uri="{909E8E84-426E-40DD-AFC4-6F175D3DCCD1}">
                <a14:hiddenFill xmlns:a14="http://schemas.microsoft.com/office/drawing/2010/main">
                  <a:noFill/>
                </a14:hiddenFill>
              </a:ext>
            </a:extLst>
          </p:spPr>
        </p:cxnSp>
        <p:cxnSp>
          <p:nvCxnSpPr>
            <p:cNvPr id="129" name="直接连接符 59"/>
            <p:cNvCxnSpPr>
              <a:cxnSpLocks noChangeShapeType="1"/>
            </p:cNvCxnSpPr>
            <p:nvPr/>
          </p:nvCxnSpPr>
          <p:spPr bwMode="auto">
            <a:xfrm>
              <a:off x="2667295" y="284775"/>
              <a:ext cx="0" cy="2618740"/>
            </a:xfrm>
            <a:prstGeom prst="line">
              <a:avLst/>
            </a:prstGeom>
            <a:noFill/>
            <a:ln w="9525">
              <a:solidFill>
                <a:srgbClr val="4A7EBB"/>
              </a:solidFill>
              <a:round/>
              <a:headEnd/>
              <a:tailEnd/>
            </a:ln>
            <a:extLst>
              <a:ext uri="{909E8E84-426E-40DD-AFC4-6F175D3DCCD1}">
                <a14:hiddenFill xmlns:a14="http://schemas.microsoft.com/office/drawing/2010/main">
                  <a:noFill/>
                </a14:hiddenFill>
              </a:ext>
            </a:extLst>
          </p:spPr>
        </p:cxnSp>
        <p:cxnSp>
          <p:nvCxnSpPr>
            <p:cNvPr id="130" name="肘形连接符 129"/>
            <p:cNvCxnSpPr>
              <a:cxnSpLocks noChangeShapeType="1"/>
              <a:stCxn id="82" idx="1"/>
              <a:endCxn id="84" idx="3"/>
            </p:cNvCxnSpPr>
            <p:nvPr/>
          </p:nvCxnSpPr>
          <p:spPr bwMode="auto">
            <a:xfrm rot="10800000" flipV="1">
              <a:off x="1289050" y="1967230"/>
              <a:ext cx="222250" cy="412750"/>
            </a:xfrm>
            <a:prstGeom prst="bentConnector3">
              <a:avLst>
                <a:gd name="adj1" fmla="val 50000"/>
              </a:avLst>
            </a:prstGeom>
            <a:noFill/>
            <a:ln w="9525">
              <a:solidFill>
                <a:srgbClr val="4A7EBB"/>
              </a:solidFill>
              <a:miter lim="800000"/>
              <a:headEnd/>
              <a:tailEnd/>
            </a:ln>
            <a:extLst>
              <a:ext uri="{909E8E84-426E-40DD-AFC4-6F175D3DCCD1}">
                <a14:hiddenFill xmlns:a14="http://schemas.microsoft.com/office/drawing/2010/main">
                  <a:noFill/>
                </a14:hiddenFill>
              </a:ext>
            </a:extLst>
          </p:spPr>
        </p:cxnSp>
        <p:sp>
          <p:nvSpPr>
            <p:cNvPr id="131" name="矩形 130"/>
            <p:cNvSpPr>
              <a:spLocks noChangeArrowheads="1"/>
            </p:cNvSpPr>
            <p:nvPr/>
          </p:nvSpPr>
          <p:spPr bwMode="auto">
            <a:xfrm>
              <a:off x="762000" y="360001"/>
              <a:ext cx="1102654"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0" tIns="0" rIns="0" bIns="0" anchor="ctr" anchorCtr="0" upright="1">
              <a:noAutofit/>
            </a:bodyPr>
            <a:lstStyle/>
            <a:p>
              <a:pPr algn="ctr">
                <a:lnSpc>
                  <a:spcPts val="1200"/>
                </a:lnSpc>
                <a:spcAft>
                  <a:spcPts val="0"/>
                </a:spcAft>
              </a:pPr>
              <a:r>
                <a:rPr lang="zh-CN" sz="900">
                  <a:solidFill>
                    <a:srgbClr val="000000"/>
                  </a:solidFill>
                  <a:effectLst/>
                  <a:latin typeface="Times New Roman" charset="0"/>
                  <a:ea typeface="宋体" charset="-122"/>
                </a:rPr>
                <a:t>租户</a:t>
              </a:r>
              <a:r>
                <a:rPr lang="en-US" sz="900">
                  <a:solidFill>
                    <a:srgbClr val="000000"/>
                  </a:solidFill>
                  <a:effectLst/>
                  <a:latin typeface="Times New Roman" charset="0"/>
                  <a:ea typeface="宋体" charset="-122"/>
                </a:rPr>
                <a:t>A</a:t>
              </a:r>
              <a:r>
                <a:rPr lang="zh-CN" sz="900">
                  <a:solidFill>
                    <a:srgbClr val="000000"/>
                  </a:solidFill>
                  <a:effectLst/>
                  <a:latin typeface="Times New Roman" charset="0"/>
                  <a:ea typeface="宋体" charset="-122"/>
                </a:rPr>
                <a:t>企业网络</a:t>
              </a:r>
              <a:endParaRPr lang="zh-CN" sz="1200">
                <a:effectLst/>
                <a:latin typeface="Times New Roman" charset="0"/>
                <a:ea typeface="宋体" charset="-122"/>
              </a:endParaRPr>
            </a:p>
          </p:txBody>
        </p:sp>
        <p:sp>
          <p:nvSpPr>
            <p:cNvPr id="132" name="矩形 131"/>
            <p:cNvSpPr>
              <a:spLocks noChangeArrowheads="1"/>
            </p:cNvSpPr>
            <p:nvPr/>
          </p:nvSpPr>
          <p:spPr bwMode="auto">
            <a:xfrm>
              <a:off x="2095500" y="349500"/>
              <a:ext cx="61087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0" tIns="0" rIns="0" bIns="0" anchor="ctr" anchorCtr="0" upright="1">
              <a:noAutofit/>
            </a:bodyPr>
            <a:lstStyle/>
            <a:p>
              <a:pPr algn="ctr">
                <a:lnSpc>
                  <a:spcPts val="1200"/>
                </a:lnSpc>
                <a:spcAft>
                  <a:spcPts val="0"/>
                </a:spcAft>
              </a:pPr>
              <a:r>
                <a:rPr lang="zh-CN" sz="900">
                  <a:solidFill>
                    <a:srgbClr val="000000"/>
                  </a:solidFill>
                  <a:effectLst/>
                  <a:latin typeface="Times New Roman" charset="0"/>
                  <a:ea typeface="宋体" charset="-122"/>
                </a:rPr>
                <a:t>互联网</a:t>
              </a:r>
              <a:endParaRPr lang="zh-CN" sz="1200">
                <a:effectLst/>
                <a:latin typeface="Times New Roman" charset="0"/>
                <a:ea typeface="宋体" charset="-122"/>
              </a:endParaRPr>
            </a:p>
          </p:txBody>
        </p:sp>
        <p:sp>
          <p:nvSpPr>
            <p:cNvPr id="133" name="矩形 132"/>
            <p:cNvSpPr>
              <a:spLocks noChangeArrowheads="1"/>
            </p:cNvSpPr>
            <p:nvPr/>
          </p:nvSpPr>
          <p:spPr bwMode="auto">
            <a:xfrm>
              <a:off x="2770800" y="320926"/>
              <a:ext cx="61087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0" tIns="0" rIns="0" bIns="0" anchor="ctr" anchorCtr="0" upright="1">
              <a:noAutofit/>
            </a:bodyPr>
            <a:lstStyle/>
            <a:p>
              <a:pPr algn="ctr">
                <a:lnSpc>
                  <a:spcPts val="1200"/>
                </a:lnSpc>
                <a:spcAft>
                  <a:spcPts val="0"/>
                </a:spcAft>
              </a:pPr>
              <a:r>
                <a:rPr lang="zh-CN" sz="900">
                  <a:solidFill>
                    <a:srgbClr val="000000"/>
                  </a:solidFill>
                  <a:effectLst/>
                  <a:latin typeface="Times New Roman" charset="0"/>
                  <a:ea typeface="宋体" charset="-122"/>
                </a:rPr>
                <a:t>云物理网络</a:t>
              </a:r>
              <a:endParaRPr lang="zh-CN" sz="1200">
                <a:effectLst/>
                <a:latin typeface="Times New Roman" charset="0"/>
                <a:ea typeface="宋体" charset="-122"/>
              </a:endParaRPr>
            </a:p>
          </p:txBody>
        </p:sp>
        <p:sp>
          <p:nvSpPr>
            <p:cNvPr id="134" name="矩形 133"/>
            <p:cNvSpPr>
              <a:spLocks noChangeArrowheads="1"/>
            </p:cNvSpPr>
            <p:nvPr/>
          </p:nvSpPr>
          <p:spPr bwMode="auto">
            <a:xfrm>
              <a:off x="4094775" y="46650"/>
              <a:ext cx="61087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rot="0" vert="horz" wrap="square" lIns="0" tIns="0" rIns="0" bIns="0" anchor="ctr" anchorCtr="0" upright="1">
              <a:noAutofit/>
            </a:bodyPr>
            <a:lstStyle/>
            <a:p>
              <a:pPr algn="ctr">
                <a:lnSpc>
                  <a:spcPts val="1200"/>
                </a:lnSpc>
                <a:spcAft>
                  <a:spcPts val="0"/>
                </a:spcAft>
              </a:pPr>
              <a:r>
                <a:rPr lang="zh-CN" sz="900">
                  <a:solidFill>
                    <a:srgbClr val="000000"/>
                  </a:solidFill>
                  <a:effectLst/>
                  <a:latin typeface="Times New Roman" charset="0"/>
                  <a:ea typeface="宋体" charset="-122"/>
                </a:rPr>
                <a:t>虚拟网络</a:t>
              </a:r>
              <a:endParaRPr lang="zh-CN" sz="1200">
                <a:effectLst/>
                <a:latin typeface="Times New Roman" charset="0"/>
                <a:ea typeface="宋体" charset="-122"/>
              </a:endParaRPr>
            </a:p>
          </p:txBody>
        </p:sp>
        <p:cxnSp>
          <p:nvCxnSpPr>
            <p:cNvPr id="135" name="肘形连接符 134"/>
            <p:cNvCxnSpPr>
              <a:cxnSpLocks noChangeShapeType="1"/>
              <a:stCxn id="87" idx="2"/>
              <a:endCxn id="85" idx="0"/>
            </p:cNvCxnSpPr>
            <p:nvPr/>
          </p:nvCxnSpPr>
          <p:spPr bwMode="auto">
            <a:xfrm rot="5400000">
              <a:off x="2840149" y="1611594"/>
              <a:ext cx="367370" cy="133082"/>
            </a:xfrm>
            <a:prstGeom prst="bentConnector3">
              <a:avLst>
                <a:gd name="adj1" fmla="val 50000"/>
              </a:avLst>
            </a:prstGeom>
            <a:noFill/>
            <a:ln w="9525">
              <a:solidFill>
                <a:srgbClr val="4A7EBB"/>
              </a:solidFill>
              <a:miter lim="800000"/>
              <a:headEnd/>
              <a:tailEnd/>
            </a:ln>
            <a:extLst>
              <a:ext uri="{909E8E84-426E-40DD-AFC4-6F175D3DCCD1}">
                <a14:hiddenFill xmlns:a14="http://schemas.microsoft.com/office/drawing/2010/main">
                  <a:noFill/>
                </a14:hiddenFill>
              </a:ext>
            </a:extLst>
          </p:spPr>
        </p:cxnSp>
        <p:cxnSp>
          <p:nvCxnSpPr>
            <p:cNvPr id="136" name="肘形连接符 135"/>
            <p:cNvCxnSpPr>
              <a:cxnSpLocks noChangeShapeType="1"/>
              <a:stCxn id="86" idx="1"/>
              <a:endCxn id="101" idx="3"/>
            </p:cNvCxnSpPr>
            <p:nvPr/>
          </p:nvCxnSpPr>
          <p:spPr bwMode="auto">
            <a:xfrm rot="10800000" flipV="1">
              <a:off x="4307205" y="702945"/>
              <a:ext cx="99695" cy="371475"/>
            </a:xfrm>
            <a:prstGeom prst="bentConnector3">
              <a:avLst>
                <a:gd name="adj1" fmla="val 49681"/>
              </a:avLst>
            </a:prstGeom>
            <a:noFill/>
            <a:ln w="9525">
              <a:solidFill>
                <a:srgbClr val="4A7EBB"/>
              </a:solidFill>
              <a:miter lim="800000"/>
              <a:headEnd/>
              <a:tailEnd/>
            </a:ln>
            <a:extLst>
              <a:ext uri="{909E8E84-426E-40DD-AFC4-6F175D3DCCD1}">
                <a14:hiddenFill xmlns:a14="http://schemas.microsoft.com/office/drawing/2010/main">
                  <a:noFill/>
                </a14:hiddenFill>
              </a:ext>
            </a:extLst>
          </p:spPr>
        </p:cxnSp>
        <p:cxnSp>
          <p:nvCxnSpPr>
            <p:cNvPr id="137" name="肘形连接符 136"/>
            <p:cNvCxnSpPr>
              <a:cxnSpLocks noChangeShapeType="1"/>
              <a:stCxn id="88" idx="1"/>
              <a:endCxn id="101" idx="3"/>
            </p:cNvCxnSpPr>
            <p:nvPr/>
          </p:nvCxnSpPr>
          <p:spPr bwMode="auto">
            <a:xfrm rot="10800000">
              <a:off x="4307205" y="1074420"/>
              <a:ext cx="99695" cy="400050"/>
            </a:xfrm>
            <a:prstGeom prst="bentConnector3">
              <a:avLst>
                <a:gd name="adj1" fmla="val 49681"/>
              </a:avLst>
            </a:prstGeom>
            <a:noFill/>
            <a:ln w="9525">
              <a:solidFill>
                <a:srgbClr val="4A7EBB"/>
              </a:solidFill>
              <a:miter lim="800000"/>
              <a:headEnd/>
              <a:tailEnd/>
            </a:ln>
            <a:extLst>
              <a:ext uri="{909E8E84-426E-40DD-AFC4-6F175D3DCCD1}">
                <a14:hiddenFill xmlns:a14="http://schemas.microsoft.com/office/drawing/2010/main">
                  <a:noFill/>
                </a14:hiddenFill>
              </a:ext>
            </a:extLst>
          </p:spPr>
        </p:cxnSp>
        <p:cxnSp>
          <p:nvCxnSpPr>
            <p:cNvPr id="138" name="肘形连接符 137"/>
            <p:cNvCxnSpPr>
              <a:cxnSpLocks noChangeShapeType="1"/>
              <a:stCxn id="97" idx="1"/>
              <a:endCxn id="100" idx="3"/>
            </p:cNvCxnSpPr>
            <p:nvPr/>
          </p:nvCxnSpPr>
          <p:spPr bwMode="auto">
            <a:xfrm rot="10800000" flipV="1">
              <a:off x="4307205" y="2080260"/>
              <a:ext cx="112395" cy="375285"/>
            </a:xfrm>
            <a:prstGeom prst="bentConnector3">
              <a:avLst>
                <a:gd name="adj1" fmla="val 55366"/>
              </a:avLst>
            </a:prstGeom>
            <a:noFill/>
            <a:ln w="9525">
              <a:solidFill>
                <a:srgbClr val="4A7EBB"/>
              </a:solidFill>
              <a:miter lim="800000"/>
              <a:headEnd/>
              <a:tailEnd/>
            </a:ln>
            <a:extLst>
              <a:ext uri="{909E8E84-426E-40DD-AFC4-6F175D3DCCD1}">
                <a14:hiddenFill xmlns:a14="http://schemas.microsoft.com/office/drawing/2010/main">
                  <a:noFill/>
                </a14:hiddenFill>
              </a:ext>
            </a:extLst>
          </p:spPr>
        </p:cxnSp>
        <p:cxnSp>
          <p:nvCxnSpPr>
            <p:cNvPr id="139" name="肘形连接符 138"/>
            <p:cNvCxnSpPr>
              <a:cxnSpLocks noChangeShapeType="1"/>
              <a:stCxn id="105" idx="1"/>
              <a:endCxn id="100" idx="3"/>
            </p:cNvCxnSpPr>
            <p:nvPr/>
          </p:nvCxnSpPr>
          <p:spPr bwMode="auto">
            <a:xfrm rot="10800000">
              <a:off x="4307205" y="2455545"/>
              <a:ext cx="99695" cy="429895"/>
            </a:xfrm>
            <a:prstGeom prst="bentConnector3">
              <a:avLst>
                <a:gd name="adj1" fmla="val 49681"/>
              </a:avLst>
            </a:prstGeom>
            <a:noFill/>
            <a:ln w="9525">
              <a:solidFill>
                <a:srgbClr val="4A7EBB"/>
              </a:solidFill>
              <a:miter lim="800000"/>
              <a:headEnd/>
              <a:tailEnd/>
            </a:ln>
            <a:extLst>
              <a:ext uri="{909E8E84-426E-40DD-AFC4-6F175D3DCCD1}">
                <a14:hiddenFill xmlns:a14="http://schemas.microsoft.com/office/drawing/2010/main">
                  <a:noFill/>
                </a14:hiddenFill>
              </a:ext>
            </a:extLst>
          </p:spPr>
        </p:cxnSp>
      </p:grpSp>
      <p:sp>
        <p:nvSpPr>
          <p:cNvPr id="140" name="矩形 139"/>
          <p:cNvSpPr/>
          <p:nvPr/>
        </p:nvSpPr>
        <p:spPr>
          <a:xfrm>
            <a:off x="350789" y="682570"/>
            <a:ext cx="6741491" cy="3744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ClrTx/>
              <a:buFont typeface="Wingdings" pitchFamily="2" charset="2"/>
              <a:buChar char="l"/>
            </a:pPr>
            <a:r>
              <a:rPr lang="zh-CN" altLang="en-US" dirty="0" smtClean="0">
                <a:solidFill>
                  <a:schemeClr val="tx1">
                    <a:lumMod val="75000"/>
                    <a:lumOff val="25000"/>
                  </a:schemeClr>
                </a:solidFill>
              </a:rPr>
              <a:t>问题：企业网络环境日益复杂，防护难度不断提高</a:t>
            </a:r>
            <a:endParaRPr lang="en-US" altLang="zh-CN" dirty="0" smtClean="0">
              <a:solidFill>
                <a:schemeClr val="tx1">
                  <a:lumMod val="75000"/>
                  <a:lumOff val="25000"/>
                </a:schemeClr>
              </a:solidFill>
            </a:endParaRPr>
          </a:p>
          <a:p>
            <a:pPr marL="800100" lvl="1" indent="-342900">
              <a:lnSpc>
                <a:spcPct val="150000"/>
              </a:lnSpc>
              <a:buFont typeface="Wingdings" pitchFamily="2" charset="2"/>
              <a:buChar char="l"/>
            </a:pPr>
            <a:r>
              <a:rPr lang="zh-CN" altLang="en-US" dirty="0" smtClean="0">
                <a:solidFill>
                  <a:schemeClr val="tx1">
                    <a:lumMod val="75000"/>
                    <a:lumOff val="25000"/>
                  </a:schemeClr>
                </a:solidFill>
              </a:rPr>
              <a:t>引入</a:t>
            </a:r>
            <a:r>
              <a:rPr lang="en-US" altLang="zh-CN" dirty="0" smtClean="0">
                <a:solidFill>
                  <a:schemeClr val="tx1">
                    <a:lumMod val="75000"/>
                    <a:lumOff val="25000"/>
                  </a:schemeClr>
                </a:solidFill>
              </a:rPr>
              <a:t>BYOD</a:t>
            </a:r>
          </a:p>
          <a:p>
            <a:pPr marL="800100" lvl="1" indent="-342900">
              <a:lnSpc>
                <a:spcPct val="150000"/>
              </a:lnSpc>
              <a:buFont typeface="Wingdings" pitchFamily="2" charset="2"/>
              <a:buChar char="l"/>
            </a:pPr>
            <a:r>
              <a:rPr lang="zh-CN" altLang="en-US" dirty="0" smtClean="0">
                <a:solidFill>
                  <a:schemeClr val="tx1">
                    <a:lumMod val="75000"/>
                    <a:lumOff val="25000"/>
                  </a:schemeClr>
                </a:solidFill>
              </a:rPr>
              <a:t>部署私有云</a:t>
            </a:r>
            <a:endParaRPr lang="en-US" altLang="zh-CN" dirty="0" smtClean="0">
              <a:solidFill>
                <a:schemeClr val="tx1">
                  <a:lumMod val="75000"/>
                  <a:lumOff val="25000"/>
                </a:schemeClr>
              </a:solidFill>
            </a:endParaRPr>
          </a:p>
          <a:p>
            <a:pPr marL="800100" lvl="1" indent="-342900">
              <a:lnSpc>
                <a:spcPct val="150000"/>
              </a:lnSpc>
              <a:buFont typeface="Wingdings" pitchFamily="2" charset="2"/>
              <a:buChar char="l"/>
            </a:pPr>
            <a:r>
              <a:rPr lang="zh-CN" altLang="en-US" dirty="0" smtClean="0">
                <a:solidFill>
                  <a:schemeClr val="tx1">
                    <a:lumMod val="75000"/>
                    <a:lumOff val="25000"/>
                  </a:schemeClr>
                </a:solidFill>
              </a:rPr>
              <a:t>连接公有云</a:t>
            </a:r>
            <a:endParaRPr lang="en-US" altLang="zh-CN" dirty="0" smtClean="0">
              <a:solidFill>
                <a:schemeClr val="tx1">
                  <a:lumMod val="75000"/>
                  <a:lumOff val="25000"/>
                </a:schemeClr>
              </a:solidFill>
            </a:endParaRPr>
          </a:p>
          <a:p>
            <a:pPr marL="800100" lvl="1" indent="-342900">
              <a:lnSpc>
                <a:spcPct val="150000"/>
              </a:lnSpc>
              <a:buFont typeface="Wingdings" pitchFamily="2" charset="2"/>
              <a:buChar char="l"/>
            </a:pPr>
            <a:r>
              <a:rPr lang="zh-CN" altLang="en-US" dirty="0" smtClean="0">
                <a:solidFill>
                  <a:schemeClr val="tx1">
                    <a:lumMod val="75000"/>
                    <a:lumOff val="25000"/>
                  </a:schemeClr>
                </a:solidFill>
              </a:rPr>
              <a:t>远程接入</a:t>
            </a:r>
            <a:endParaRPr lang="en-US" altLang="zh-CN" dirty="0" smtClean="0">
              <a:solidFill>
                <a:schemeClr val="tx1">
                  <a:lumMod val="75000"/>
                  <a:lumOff val="25000"/>
                </a:schemeClr>
              </a:solidFill>
            </a:endParaRPr>
          </a:p>
          <a:p>
            <a:pPr marL="342900" indent="-342900">
              <a:lnSpc>
                <a:spcPct val="150000"/>
              </a:lnSpc>
              <a:buFont typeface="Wingdings" pitchFamily="2" charset="2"/>
              <a:buChar char="l"/>
            </a:pPr>
            <a:r>
              <a:rPr lang="zh-CN" altLang="en-US" dirty="0" smtClean="0">
                <a:solidFill>
                  <a:schemeClr val="tx1">
                    <a:lumMod val="75000"/>
                    <a:lumOff val="25000"/>
                  </a:schemeClr>
                </a:solidFill>
              </a:rPr>
              <a:t>需求：统一的访问控制机制</a:t>
            </a:r>
            <a:endParaRPr lang="en-US" altLang="zh-CN" dirty="0" smtClean="0">
              <a:solidFill>
                <a:schemeClr val="tx1">
                  <a:lumMod val="75000"/>
                  <a:lumOff val="25000"/>
                </a:schemeClr>
              </a:solidFill>
            </a:endParaRPr>
          </a:p>
          <a:p>
            <a:pPr marL="342900" indent="-342900">
              <a:lnSpc>
                <a:spcPct val="150000"/>
              </a:lnSpc>
              <a:buFont typeface="Wingdings" pitchFamily="2" charset="2"/>
              <a:buChar char="l"/>
            </a:pPr>
            <a:r>
              <a:rPr lang="zh-CN" altLang="en-US" dirty="0" smtClean="0">
                <a:solidFill>
                  <a:schemeClr val="tx1">
                    <a:lumMod val="75000"/>
                    <a:lumOff val="25000"/>
                  </a:schemeClr>
                </a:solidFill>
              </a:rPr>
              <a:t>方案：集中访问控制应用</a:t>
            </a:r>
            <a:r>
              <a:rPr lang="en-US" altLang="zh-CN" dirty="0" smtClean="0">
                <a:solidFill>
                  <a:schemeClr val="tx1">
                    <a:lumMod val="75000"/>
                    <a:lumOff val="25000"/>
                  </a:schemeClr>
                </a:solidFill>
              </a:rPr>
              <a:t/>
            </a:r>
            <a:br>
              <a:rPr lang="en-US" altLang="zh-CN" dirty="0" smtClean="0">
                <a:solidFill>
                  <a:schemeClr val="tx1">
                    <a:lumMod val="75000"/>
                    <a:lumOff val="25000"/>
                  </a:schemeClr>
                </a:solidFill>
              </a:rPr>
            </a:b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流控制</a:t>
            </a:r>
            <a:r>
              <a:rPr lang="en-US" altLang="zh-CN" dirty="0" smtClean="0">
                <a:solidFill>
                  <a:schemeClr val="tx1">
                    <a:lumMod val="75000"/>
                    <a:lumOff val="25000"/>
                  </a:schemeClr>
                </a:solidFill>
              </a:rPr>
              <a:t>+</a:t>
            </a:r>
            <a:r>
              <a:rPr lang="zh-CN" altLang="en-US" dirty="0" smtClean="0">
                <a:solidFill>
                  <a:schemeClr val="tx1">
                    <a:lumMod val="75000"/>
                    <a:lumOff val="25000"/>
                  </a:schemeClr>
                </a:solidFill>
              </a:rPr>
              <a:t>服务链</a:t>
            </a:r>
            <a:r>
              <a:rPr lang="en-US" altLang="zh-CN" dirty="0" smtClean="0">
                <a:solidFill>
                  <a:schemeClr val="tx1">
                    <a:lumMod val="75000"/>
                    <a:lumOff val="25000"/>
                  </a:schemeClr>
                </a:solidFill>
              </a:rPr>
              <a:t>+</a:t>
            </a:r>
            <a:r>
              <a:rPr lang="en-US" altLang="zh-CN" dirty="0" err="1" smtClean="0">
                <a:solidFill>
                  <a:schemeClr val="tx1">
                    <a:lumMod val="75000"/>
                    <a:lumOff val="25000"/>
                  </a:schemeClr>
                </a:solidFill>
              </a:rPr>
              <a:t>vDPI</a:t>
            </a:r>
            <a:endParaRPr lang="en-US" altLang="zh-CN" dirty="0" smtClean="0">
              <a:solidFill>
                <a:schemeClr val="tx1">
                  <a:lumMod val="75000"/>
                  <a:lumOff val="25000"/>
                </a:schemeClr>
              </a:solidFill>
            </a:endParaRPr>
          </a:p>
          <a:p>
            <a:pPr marL="342900" indent="-342900">
              <a:lnSpc>
                <a:spcPct val="150000"/>
              </a:lnSpc>
              <a:buFont typeface="Wingdings" pitchFamily="2" charset="2"/>
              <a:buChar char="l"/>
            </a:pPr>
            <a:endParaRPr lang="en-US" altLang="zh-CN" dirty="0">
              <a:solidFill>
                <a:schemeClr val="tx1">
                  <a:lumMod val="75000"/>
                  <a:lumOff val="25000"/>
                </a:schemeClr>
              </a:solidFill>
            </a:endParaRPr>
          </a:p>
          <a:p>
            <a:pPr marL="342900" indent="-342900">
              <a:lnSpc>
                <a:spcPct val="150000"/>
              </a:lnSpc>
              <a:buClrTx/>
              <a:buFont typeface="Wingdings" pitchFamily="2" charset="2"/>
              <a:buChar char="l"/>
            </a:pPr>
            <a:endParaRPr lang="en-US" altLang="zh-CN" dirty="0">
              <a:solidFill>
                <a:schemeClr val="tx1">
                  <a:lumMod val="75000"/>
                  <a:lumOff val="25000"/>
                </a:schemeClr>
              </a:solidFill>
            </a:endParaRPr>
          </a:p>
        </p:txBody>
      </p:sp>
      <p:sp>
        <p:nvSpPr>
          <p:cNvPr id="141" name="标题 1"/>
          <p:cNvSpPr>
            <a:spLocks noGrp="1"/>
          </p:cNvSpPr>
          <p:nvPr>
            <p:ph type="title"/>
          </p:nvPr>
        </p:nvSpPr>
        <p:spPr>
          <a:xfrm>
            <a:off x="1403648" y="0"/>
            <a:ext cx="7588578" cy="462097"/>
          </a:xfrm>
        </p:spPr>
        <p:txBody>
          <a:bodyPr/>
          <a:lstStyle/>
          <a:p>
            <a:r>
              <a:rPr lang="zh-CN" altLang="en-US" sz="3200"/>
              <a:t>面向混合云和移动办公的自适应访问控制 </a:t>
            </a:r>
            <a:endParaRPr lang="zh-CN" altLang="en-US" sz="3200" dirty="0"/>
          </a:p>
        </p:txBody>
      </p:sp>
    </p:spTree>
    <p:extLst>
      <p:ext uri="{BB962C8B-B14F-4D97-AF65-F5344CB8AC3E}">
        <p14:creationId xmlns:p14="http://schemas.microsoft.com/office/powerpoint/2010/main" val="2028127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0" y="462097"/>
            <a:ext cx="3576966" cy="2110455"/>
          </a:xfrm>
        </p:spPr>
        <p:txBody>
          <a:bodyPr>
            <a:normAutofit/>
          </a:bodyPr>
          <a:lstStyle/>
          <a:p>
            <a:r>
              <a:rPr lang="en-US" altLang="zh-CN" sz="1406" dirty="0" err="1"/>
              <a:t>Garnter</a:t>
            </a:r>
            <a:r>
              <a:rPr lang="en-US" altLang="zh-CN" sz="1406" dirty="0"/>
              <a:t>: Adaptive Access Control</a:t>
            </a:r>
            <a:endParaRPr lang="zh-CN" altLang="en-US" sz="1406" dirty="0"/>
          </a:p>
        </p:txBody>
      </p:sp>
      <p:sp>
        <p:nvSpPr>
          <p:cNvPr id="3" name="标题 2"/>
          <p:cNvSpPr>
            <a:spLocks noGrp="1"/>
          </p:cNvSpPr>
          <p:nvPr>
            <p:ph type="title"/>
          </p:nvPr>
        </p:nvSpPr>
        <p:spPr/>
        <p:txBody>
          <a:bodyPr/>
          <a:lstStyle/>
          <a:p>
            <a:r>
              <a:rPr lang="zh-CN" altLang="en-US" sz="3200" dirty="0" smtClean="0"/>
              <a:t>一些先进的访问控制模型和方案</a:t>
            </a:r>
            <a:endParaRPr lang="zh-CN" altLang="en-US" sz="3200" dirty="0"/>
          </a:p>
        </p:txBody>
      </p:sp>
      <p:sp>
        <p:nvSpPr>
          <p:cNvPr id="5" name="内容占位符 1"/>
          <p:cNvSpPr txBox="1">
            <a:spLocks/>
          </p:cNvSpPr>
          <p:nvPr/>
        </p:nvSpPr>
        <p:spPr>
          <a:xfrm>
            <a:off x="1349260" y="546525"/>
            <a:ext cx="3163278" cy="506306"/>
          </a:xfrm>
          <a:prstGeom prst="rect">
            <a:avLst/>
          </a:prstGeom>
        </p:spPr>
        <p:txBody>
          <a:bodyPr vert="horz" lIns="64294" tIns="32147" rIns="64294" bIns="32147"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250" dirty="0"/>
              <a:t>CSA:SDP(Perimeter)</a:t>
            </a:r>
            <a:endParaRPr lang="zh-CN" altLang="en-US" sz="2250" dirty="0"/>
          </a:p>
        </p:txBody>
      </p:sp>
      <p:pic>
        <p:nvPicPr>
          <p:cNvPr id="6" name="图片 5"/>
          <p:cNvPicPr>
            <a:picLocks noChangeAspect="1"/>
          </p:cNvPicPr>
          <p:nvPr/>
        </p:nvPicPr>
        <p:blipFill>
          <a:blip r:embed="rId2"/>
          <a:stretch>
            <a:fillRect/>
          </a:stretch>
        </p:blipFill>
        <p:spPr>
          <a:xfrm>
            <a:off x="1078487" y="941903"/>
            <a:ext cx="4029336" cy="2083956"/>
          </a:xfrm>
          <a:prstGeom prst="rect">
            <a:avLst/>
          </a:prstGeom>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925" y="941904"/>
            <a:ext cx="3339115" cy="2501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图片 6"/>
          <p:cNvPicPr>
            <a:picLocks noChangeAspect="1"/>
          </p:cNvPicPr>
          <p:nvPr/>
        </p:nvPicPr>
        <p:blipFill>
          <a:blip r:embed="rId4"/>
          <a:stretch>
            <a:fillRect/>
          </a:stretch>
        </p:blipFill>
        <p:spPr>
          <a:xfrm>
            <a:off x="1323145" y="2910004"/>
            <a:ext cx="3215507" cy="2192838"/>
          </a:xfrm>
          <a:prstGeom prst="rect">
            <a:avLst/>
          </a:prstGeom>
        </p:spPr>
      </p:pic>
      <p:sp>
        <p:nvSpPr>
          <p:cNvPr id="8" name="内容占位符 1"/>
          <p:cNvSpPr txBox="1">
            <a:spLocks/>
          </p:cNvSpPr>
          <p:nvPr/>
        </p:nvSpPr>
        <p:spPr>
          <a:xfrm>
            <a:off x="4283968" y="4380124"/>
            <a:ext cx="3163278" cy="506306"/>
          </a:xfrm>
          <a:prstGeom prst="rect">
            <a:avLst/>
          </a:prstGeom>
        </p:spPr>
        <p:txBody>
          <a:bodyPr vert="horz" lIns="64294" tIns="32147" rIns="64294" bIns="32147"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250" dirty="0"/>
              <a:t>Checkpoint</a:t>
            </a:r>
            <a:r>
              <a:rPr lang="zh-CN" altLang="en-US" sz="2250" dirty="0"/>
              <a:t>：</a:t>
            </a:r>
            <a:r>
              <a:rPr lang="en-US" altLang="zh-CN" sz="2250" dirty="0"/>
              <a:t>SDP(Protection)</a:t>
            </a:r>
            <a:endParaRPr lang="zh-CN" altLang="en-US" sz="2250" dirty="0"/>
          </a:p>
        </p:txBody>
      </p:sp>
    </p:spTree>
    <p:extLst>
      <p:ext uri="{BB962C8B-B14F-4D97-AF65-F5344CB8AC3E}">
        <p14:creationId xmlns:p14="http://schemas.microsoft.com/office/powerpoint/2010/main" val="1423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25000" lnSpcReduction="20000"/>
          </a:bodyPr>
          <a:lstStyle/>
          <a:p>
            <a:endParaRPr kumimoji="1" lang="zh-CN" altLang="en-US" dirty="0"/>
          </a:p>
        </p:txBody>
      </p:sp>
      <p:grpSp>
        <p:nvGrpSpPr>
          <p:cNvPr id="5" name="组 4"/>
          <p:cNvGrpSpPr>
            <a:grpSpLocks/>
          </p:cNvGrpSpPr>
          <p:nvPr/>
        </p:nvGrpSpPr>
        <p:grpSpPr bwMode="auto">
          <a:xfrm>
            <a:off x="3869690" y="1419622"/>
            <a:ext cx="5274310" cy="3409950"/>
            <a:chOff x="0" y="0"/>
            <a:chExt cx="5274310" cy="3409950"/>
          </a:xfrm>
        </p:grpSpPr>
        <p:sp>
          <p:nvSpPr>
            <p:cNvPr id="6" name="画布 72"/>
            <p:cNvSpPr>
              <a:spLocks noChangeAspect="1" noChangeArrowheads="1"/>
            </p:cNvSpPr>
            <p:nvPr/>
          </p:nvSpPr>
          <p:spPr bwMode="auto">
            <a:xfrm>
              <a:off x="0" y="0"/>
              <a:ext cx="527431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endParaRPr lang="zh-CN" altLang="en-US"/>
            </a:p>
          </p:txBody>
        </p:sp>
        <p:sp>
          <p:nvSpPr>
            <p:cNvPr id="7" name="矩形 6"/>
            <p:cNvSpPr>
              <a:spLocks noChangeArrowheads="1"/>
            </p:cNvSpPr>
            <p:nvPr/>
          </p:nvSpPr>
          <p:spPr bwMode="auto">
            <a:xfrm>
              <a:off x="180000" y="961934"/>
              <a:ext cx="2596244" cy="2374244"/>
            </a:xfrm>
            <a:prstGeom prst="rect">
              <a:avLst/>
            </a:prstGeom>
            <a:solidFill>
              <a:srgbClr val="FFFFFF"/>
            </a:solidFill>
            <a:ln w="25400">
              <a:solidFill>
                <a:srgbClr val="C0504D"/>
              </a:solidFill>
              <a:miter lim="800000"/>
              <a:headEnd/>
              <a:tailEnd/>
            </a:ln>
          </p:spPr>
          <p:txBody>
            <a:bodyPr rot="0" vert="horz" wrap="square" lIns="91440" tIns="45720" rIns="91440" bIns="45720" anchor="ctr" anchorCtr="0" upright="1">
              <a:noAutofit/>
            </a:bodyPr>
            <a:lstStyle/>
            <a:p>
              <a:endParaRPr lang="zh-CN" altLang="en-US"/>
            </a:p>
          </p:txBody>
        </p:sp>
        <p:sp>
          <p:nvSpPr>
            <p:cNvPr id="8" name="矩形 7"/>
            <p:cNvSpPr>
              <a:spLocks noChangeArrowheads="1"/>
            </p:cNvSpPr>
            <p:nvPr/>
          </p:nvSpPr>
          <p:spPr bwMode="auto">
            <a:xfrm>
              <a:off x="2959563" y="43276"/>
              <a:ext cx="2039537" cy="3157124"/>
            </a:xfrm>
            <a:prstGeom prst="rect">
              <a:avLst/>
            </a:prstGeom>
            <a:solidFill>
              <a:srgbClr val="FFFFFF"/>
            </a:solidFill>
            <a:ln w="25400">
              <a:solidFill>
                <a:srgbClr val="C0504D"/>
              </a:solidFill>
              <a:miter lim="800000"/>
              <a:headEnd/>
              <a:tailEnd/>
            </a:ln>
          </p:spPr>
          <p:txBody>
            <a:bodyPr rot="0" vert="horz" wrap="square" lIns="91440" tIns="45720" rIns="91440" bIns="45720" anchor="ctr" anchorCtr="0" upright="1">
              <a:noAutofit/>
            </a:bodyPr>
            <a:lstStyle/>
            <a:p>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1052" y="348712"/>
              <a:ext cx="721575" cy="414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597" y="1184548"/>
              <a:ext cx="1091568" cy="222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820" y="2450377"/>
              <a:ext cx="1116426" cy="959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a:spLocks noChangeArrowheads="1"/>
            </p:cNvSpPr>
            <p:nvPr/>
          </p:nvSpPr>
          <p:spPr bwMode="auto">
            <a:xfrm>
              <a:off x="1838325" y="2193883"/>
              <a:ext cx="814094" cy="287940"/>
            </a:xfrm>
            <a:prstGeom prst="rect">
              <a:avLst/>
            </a:prstGeom>
            <a:solidFill>
              <a:srgbClr val="0070C0"/>
            </a:solidFill>
            <a:ln w="25400">
              <a:solidFill>
                <a:srgbClr val="71893F"/>
              </a:solidFill>
              <a:miter lim="800000"/>
              <a:headEnd/>
              <a:tailEnd/>
            </a:ln>
          </p:spPr>
          <p:txBody>
            <a:bodyPr rot="0" vert="horz" wrap="square" lIns="0" tIns="45720" rIns="0" bIns="45720" anchor="ctr" anchorCtr="0" upright="1">
              <a:noAutofit/>
            </a:bodyPr>
            <a:lstStyle/>
            <a:p>
              <a:pPr algn="ctr">
                <a:lnSpc>
                  <a:spcPts val="1200"/>
                </a:lnSpc>
                <a:spcAft>
                  <a:spcPts val="0"/>
                </a:spcAft>
              </a:pPr>
              <a:r>
                <a:rPr lang="en-US" sz="1100" kern="1200">
                  <a:solidFill>
                    <a:srgbClr val="FFFFFF"/>
                  </a:solidFill>
                  <a:effectLst/>
                  <a:latin typeface="Calibri" charset="0"/>
                  <a:ea typeface="宋体" charset="-122"/>
                </a:rPr>
                <a:t>SDN</a:t>
              </a:r>
              <a:r>
                <a:rPr lang="zh-CN" sz="1100" kern="1200">
                  <a:solidFill>
                    <a:srgbClr val="FFFFFF"/>
                  </a:solidFill>
                  <a:effectLst/>
                  <a:latin typeface="Calibri" charset="0"/>
                  <a:ea typeface="宋体" charset="-122"/>
                </a:rPr>
                <a:t>交换机</a:t>
              </a:r>
              <a:endParaRPr lang="zh-CN" sz="1200">
                <a:effectLst/>
                <a:latin typeface="Times New Roman" charset="0"/>
                <a:ea typeface="宋体" charset="-122"/>
              </a:endParaRPr>
            </a:p>
          </p:txBody>
        </p:sp>
        <p:cxnSp>
          <p:nvCxnSpPr>
            <p:cNvPr id="13" name="直接箭头连接符 79"/>
            <p:cNvCxnSpPr>
              <a:cxnSpLocks noChangeShapeType="1"/>
            </p:cNvCxnSpPr>
            <p:nvPr/>
          </p:nvCxnSpPr>
          <p:spPr bwMode="auto">
            <a:xfrm flipV="1">
              <a:off x="3398052" y="1699900"/>
              <a:ext cx="254948" cy="124428"/>
            </a:xfrm>
            <a:prstGeom prst="straightConnector1">
              <a:avLst/>
            </a:prstGeom>
            <a:noFill/>
            <a:ln w="25400">
              <a:solidFill>
                <a:srgbClr val="4A7EBB"/>
              </a:solidFill>
              <a:round/>
              <a:headEnd/>
              <a:tailEnd type="arrow" w="med" len="med"/>
            </a:ln>
            <a:extLst>
              <a:ext uri="{909E8E84-426E-40DD-AFC4-6F175D3DCCD1}">
                <a14:hiddenFill xmlns:a14="http://schemas.microsoft.com/office/drawing/2010/main">
                  <a:noFill/>
                </a14:hiddenFill>
              </a:ext>
            </a:extLst>
          </p:spPr>
        </p:cxnSp>
        <p:sp>
          <p:nvSpPr>
            <p:cNvPr id="14" name="TextBox 22"/>
            <p:cNvSpPr txBox="1">
              <a:spLocks noChangeArrowheads="1"/>
            </p:cNvSpPr>
            <p:nvPr/>
          </p:nvSpPr>
          <p:spPr bwMode="auto">
            <a:xfrm>
              <a:off x="2906914" y="2490400"/>
              <a:ext cx="668020" cy="30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t" anchorCtr="0" upright="1">
              <a:spAutoFit/>
            </a:bodyPr>
            <a:lstStyle/>
            <a:p>
              <a:pPr algn="just">
                <a:lnSpc>
                  <a:spcPts val="1200"/>
                </a:lnSpc>
                <a:spcAft>
                  <a:spcPts val="0"/>
                </a:spcAft>
              </a:pPr>
              <a:r>
                <a:rPr lang="en-US" sz="1400" kern="1200">
                  <a:solidFill>
                    <a:srgbClr val="000000"/>
                  </a:solidFill>
                  <a:effectLst/>
                  <a:latin typeface="Calibri" charset="0"/>
                  <a:ea typeface="宋体" charset="-122"/>
                </a:rPr>
                <a:t>Tunnel</a:t>
              </a:r>
              <a:endParaRPr lang="zh-CN" sz="1200">
                <a:effectLst/>
                <a:latin typeface="Times New Roman" charset="0"/>
                <a:ea typeface="宋体" charset="-122"/>
              </a:endParaRPr>
            </a:p>
          </p:txBody>
        </p:sp>
        <p:cxnSp>
          <p:nvCxnSpPr>
            <p:cNvPr id="15" name="直接箭头连接符 81"/>
            <p:cNvCxnSpPr>
              <a:cxnSpLocks noChangeShapeType="1"/>
              <a:endCxn id="32" idx="2"/>
            </p:cNvCxnSpPr>
            <p:nvPr/>
          </p:nvCxnSpPr>
          <p:spPr bwMode="auto">
            <a:xfrm flipV="1">
              <a:off x="4048125" y="1482725"/>
              <a:ext cx="13970" cy="251460"/>
            </a:xfrm>
            <a:prstGeom prst="straightConnector1">
              <a:avLst/>
            </a:prstGeom>
            <a:noFill/>
            <a:ln w="25400">
              <a:solidFill>
                <a:srgbClr val="4A7EBB"/>
              </a:solidFill>
              <a:round/>
              <a:headEnd/>
              <a:tailEnd type="arrow" w="med" len="med"/>
            </a:ln>
            <a:extLst>
              <a:ext uri="{909E8E84-426E-40DD-AFC4-6F175D3DCCD1}">
                <a14:hiddenFill xmlns:a14="http://schemas.microsoft.com/office/drawing/2010/main">
                  <a:noFill/>
                </a14:hiddenFill>
              </a:ext>
            </a:extLst>
          </p:spPr>
        </p:cxnSp>
        <p:sp>
          <p:nvSpPr>
            <p:cNvPr id="16" name="TextBox 63"/>
            <p:cNvSpPr txBox="1">
              <a:spLocks noChangeArrowheads="1"/>
            </p:cNvSpPr>
            <p:nvPr/>
          </p:nvSpPr>
          <p:spPr bwMode="auto">
            <a:xfrm>
              <a:off x="1607791" y="1552421"/>
              <a:ext cx="839470"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t" anchorCtr="0" upright="1">
              <a:spAutoFit/>
            </a:bodyPr>
            <a:lstStyle/>
            <a:p>
              <a:pPr algn="just">
                <a:lnSpc>
                  <a:spcPts val="1200"/>
                </a:lnSpc>
                <a:spcAft>
                  <a:spcPts val="0"/>
                </a:spcAft>
              </a:pPr>
              <a:r>
                <a:rPr lang="en-US" sz="1200" kern="1200">
                  <a:solidFill>
                    <a:srgbClr val="000000"/>
                  </a:solidFill>
                  <a:effectLst/>
                  <a:latin typeface="Calibri" charset="0"/>
                  <a:ea typeface="宋体" charset="-122"/>
                </a:rPr>
                <a:t>10.201.0.1</a:t>
              </a:r>
              <a:endParaRPr lang="zh-CN" sz="1200">
                <a:effectLst/>
                <a:latin typeface="Times New Roman" charset="0"/>
                <a:ea typeface="宋体" charset="-122"/>
              </a:endParaRPr>
            </a:p>
          </p:txBody>
        </p:sp>
        <p:sp>
          <p:nvSpPr>
            <p:cNvPr id="17" name="矩形 16"/>
            <p:cNvSpPr>
              <a:spLocks noChangeArrowheads="1"/>
            </p:cNvSpPr>
            <p:nvPr/>
          </p:nvSpPr>
          <p:spPr bwMode="auto">
            <a:xfrm>
              <a:off x="3690523" y="2193675"/>
              <a:ext cx="732402" cy="219523"/>
            </a:xfrm>
            <a:prstGeom prst="rect">
              <a:avLst/>
            </a:prstGeom>
            <a:solidFill>
              <a:srgbClr val="F7A209"/>
            </a:solidFill>
            <a:ln w="25400">
              <a:solidFill>
                <a:srgbClr val="385D8A"/>
              </a:solidFill>
              <a:miter lim="800000"/>
              <a:headEnd/>
              <a:tailEnd/>
            </a:ln>
          </p:spPr>
          <p:txBody>
            <a:bodyPr rot="0" vert="horz" wrap="square" lIns="91440" tIns="0" rIns="91440" bIns="0" anchor="ctr" anchorCtr="0" upright="1">
              <a:noAutofit/>
            </a:bodyPr>
            <a:lstStyle/>
            <a:p>
              <a:pPr algn="ctr">
                <a:lnSpc>
                  <a:spcPts val="1200"/>
                </a:lnSpc>
                <a:spcAft>
                  <a:spcPts val="0"/>
                </a:spcAft>
              </a:pPr>
              <a:r>
                <a:rPr lang="en-US" sz="1100" kern="1200">
                  <a:solidFill>
                    <a:srgbClr val="FFFFFF"/>
                  </a:solidFill>
                  <a:effectLst/>
                  <a:latin typeface="Calibri" charset="0"/>
                  <a:ea typeface="宋体" charset="-122"/>
                </a:rPr>
                <a:t>Vswitch</a:t>
              </a:r>
              <a:endParaRPr lang="zh-CN" sz="1200">
                <a:effectLst/>
                <a:latin typeface="Times New Roman" charset="0"/>
                <a:ea typeface="宋体" charset="-122"/>
              </a:endParaRPr>
            </a:p>
          </p:txBody>
        </p:sp>
        <p:sp>
          <p:nvSpPr>
            <p:cNvPr id="18" name="矩形 17"/>
            <p:cNvSpPr>
              <a:spLocks noChangeArrowheads="1"/>
            </p:cNvSpPr>
            <p:nvPr/>
          </p:nvSpPr>
          <p:spPr bwMode="auto">
            <a:xfrm>
              <a:off x="3685893" y="1689159"/>
              <a:ext cx="732402" cy="219380"/>
            </a:xfrm>
            <a:prstGeom prst="rect">
              <a:avLst/>
            </a:prstGeom>
            <a:solidFill>
              <a:srgbClr val="F7A209"/>
            </a:solidFill>
            <a:ln w="25400">
              <a:solidFill>
                <a:srgbClr val="385D8A"/>
              </a:solidFill>
              <a:miter lim="800000"/>
              <a:headEnd/>
              <a:tailEnd/>
            </a:ln>
          </p:spPr>
          <p:txBody>
            <a:bodyPr rot="0" vert="horz" wrap="square" lIns="91440" tIns="0" rIns="91440" bIns="0" anchor="ctr" anchorCtr="0" upright="1">
              <a:noAutofit/>
            </a:bodyPr>
            <a:lstStyle/>
            <a:p>
              <a:pPr algn="ctr">
                <a:lnSpc>
                  <a:spcPts val="1200"/>
                </a:lnSpc>
                <a:spcAft>
                  <a:spcPts val="0"/>
                </a:spcAft>
              </a:pPr>
              <a:r>
                <a:rPr lang="en-US" sz="1100" kern="1200">
                  <a:solidFill>
                    <a:srgbClr val="FFFFFF"/>
                  </a:solidFill>
                  <a:effectLst/>
                  <a:latin typeface="Calibri" charset="0"/>
                  <a:ea typeface="宋体" charset="-122"/>
                </a:rPr>
                <a:t>Vswitch</a:t>
              </a:r>
              <a:endParaRPr lang="zh-CN" sz="1200">
                <a:effectLst/>
                <a:latin typeface="Times New Roman" charset="0"/>
                <a:ea typeface="宋体" charset="-122"/>
              </a:endParaRPr>
            </a:p>
          </p:txBody>
        </p:sp>
        <p:cxnSp>
          <p:nvCxnSpPr>
            <p:cNvPr id="19" name="直接箭头连接符 85"/>
            <p:cNvCxnSpPr>
              <a:cxnSpLocks noChangeShapeType="1"/>
            </p:cNvCxnSpPr>
            <p:nvPr/>
          </p:nvCxnSpPr>
          <p:spPr bwMode="auto">
            <a:xfrm flipH="1" flipV="1">
              <a:off x="3403239" y="2198209"/>
              <a:ext cx="197148" cy="46031"/>
            </a:xfrm>
            <a:prstGeom prst="straightConnector1">
              <a:avLst/>
            </a:prstGeom>
            <a:noFill/>
            <a:ln w="25400">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20" name="直接箭头连接符 86"/>
            <p:cNvCxnSpPr>
              <a:cxnSpLocks noChangeShapeType="1"/>
              <a:stCxn id="37" idx="3"/>
              <a:endCxn id="12" idx="1"/>
            </p:cNvCxnSpPr>
            <p:nvPr/>
          </p:nvCxnSpPr>
          <p:spPr bwMode="auto">
            <a:xfrm>
              <a:off x="1176020" y="1387475"/>
              <a:ext cx="649605" cy="950595"/>
            </a:xfrm>
            <a:prstGeom prst="straightConnector1">
              <a:avLst/>
            </a:prstGeom>
            <a:noFill/>
            <a:ln w="25400">
              <a:solidFill>
                <a:srgbClr val="4A7EBB"/>
              </a:solidFill>
              <a:round/>
              <a:headEnd/>
              <a:tailEnd type="arrow" w="med" len="med"/>
            </a:ln>
            <a:extLst>
              <a:ext uri="{909E8E84-426E-40DD-AFC4-6F175D3DCCD1}">
                <a14:hiddenFill xmlns:a14="http://schemas.microsoft.com/office/drawing/2010/main">
                  <a:noFill/>
                </a14:hiddenFill>
              </a:ext>
            </a:extLst>
          </p:spPr>
        </p:cxnSp>
        <p:sp>
          <p:nvSpPr>
            <p:cNvPr id="21" name="矩形 20"/>
            <p:cNvSpPr>
              <a:spLocks noChangeArrowheads="1"/>
            </p:cNvSpPr>
            <p:nvPr/>
          </p:nvSpPr>
          <p:spPr bwMode="auto">
            <a:xfrm>
              <a:off x="1857685" y="1247672"/>
              <a:ext cx="814094" cy="252675"/>
            </a:xfrm>
            <a:prstGeom prst="rect">
              <a:avLst/>
            </a:prstGeom>
            <a:solidFill>
              <a:srgbClr val="0070C0"/>
            </a:solidFill>
            <a:ln w="25400">
              <a:solidFill>
                <a:srgbClr val="71893F"/>
              </a:solidFill>
              <a:miter lim="800000"/>
              <a:headEnd/>
              <a:tailEnd/>
            </a:ln>
          </p:spPr>
          <p:txBody>
            <a:bodyPr rot="0" vert="horz" wrap="square" lIns="0" tIns="0" rIns="0" bIns="0" anchor="ctr" anchorCtr="0" upright="1">
              <a:noAutofit/>
            </a:bodyPr>
            <a:lstStyle/>
            <a:p>
              <a:pPr algn="ctr">
                <a:lnSpc>
                  <a:spcPts val="1200"/>
                </a:lnSpc>
                <a:spcAft>
                  <a:spcPts val="0"/>
                </a:spcAft>
              </a:pPr>
              <a:r>
                <a:rPr lang="zh-CN" sz="1200" kern="1200">
                  <a:solidFill>
                    <a:srgbClr val="FFFFFF"/>
                  </a:solidFill>
                  <a:effectLst/>
                  <a:latin typeface="Calibri" charset="0"/>
                  <a:ea typeface="宋体" charset="-122"/>
                </a:rPr>
                <a:t>外部网关</a:t>
              </a:r>
              <a:endParaRPr lang="zh-CN" sz="1200">
                <a:effectLst/>
                <a:latin typeface="Times New Roman" charset="0"/>
                <a:ea typeface="宋体" charset="-122"/>
              </a:endParaRPr>
            </a:p>
          </p:txBody>
        </p:sp>
        <p:cxnSp>
          <p:nvCxnSpPr>
            <p:cNvPr id="22" name="直接箭头连接符 88"/>
            <p:cNvCxnSpPr>
              <a:cxnSpLocks noChangeShapeType="1"/>
              <a:stCxn id="12" idx="0"/>
              <a:endCxn id="21" idx="2"/>
            </p:cNvCxnSpPr>
            <p:nvPr/>
          </p:nvCxnSpPr>
          <p:spPr bwMode="auto">
            <a:xfrm flipV="1">
              <a:off x="2245360" y="1513205"/>
              <a:ext cx="19685" cy="668020"/>
            </a:xfrm>
            <a:prstGeom prst="straightConnector1">
              <a:avLst/>
            </a:prstGeom>
            <a:noFill/>
            <a:ln w="25400">
              <a:solidFill>
                <a:srgbClr val="4A7EBB"/>
              </a:solidFill>
              <a:round/>
              <a:headEnd/>
              <a:tailEnd type="arrow" w="med" len="med"/>
            </a:ln>
            <a:extLst>
              <a:ext uri="{909E8E84-426E-40DD-AFC4-6F175D3DCCD1}">
                <a14:hiddenFill xmlns:a14="http://schemas.microsoft.com/office/drawing/2010/main">
                  <a:noFill/>
                </a14:hiddenFill>
              </a:ext>
            </a:extLst>
          </p:spPr>
        </p:cxnSp>
        <p:sp>
          <p:nvSpPr>
            <p:cNvPr id="23" name="TextBox 63"/>
            <p:cNvSpPr txBox="1">
              <a:spLocks noChangeArrowheads="1"/>
            </p:cNvSpPr>
            <p:nvPr/>
          </p:nvSpPr>
          <p:spPr bwMode="auto">
            <a:xfrm>
              <a:off x="4045283" y="2490085"/>
              <a:ext cx="684530"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t" anchorCtr="0" upright="1">
              <a:spAutoFit/>
            </a:bodyPr>
            <a:lstStyle/>
            <a:p>
              <a:pPr algn="just">
                <a:lnSpc>
                  <a:spcPts val="1200"/>
                </a:lnSpc>
                <a:spcAft>
                  <a:spcPts val="0"/>
                </a:spcAft>
              </a:pPr>
              <a:r>
                <a:rPr lang="en-US" sz="1200" kern="1200">
                  <a:solidFill>
                    <a:srgbClr val="000000"/>
                  </a:solidFill>
                  <a:effectLst/>
                  <a:latin typeface="Calibri" charset="0"/>
                  <a:ea typeface="宋体" charset="-122"/>
                </a:rPr>
                <a:t>30.0.0.1</a:t>
              </a:r>
              <a:endParaRPr lang="zh-CN" sz="1200">
                <a:effectLst/>
                <a:latin typeface="Times New Roman" charset="0"/>
                <a:ea typeface="宋体" charset="-122"/>
              </a:endParaRPr>
            </a:p>
          </p:txBody>
        </p:sp>
        <p:sp>
          <p:nvSpPr>
            <p:cNvPr id="24" name="TextBox 63"/>
            <p:cNvSpPr txBox="1">
              <a:spLocks noChangeArrowheads="1"/>
            </p:cNvSpPr>
            <p:nvPr/>
          </p:nvSpPr>
          <p:spPr bwMode="auto">
            <a:xfrm>
              <a:off x="4072000" y="1444488"/>
              <a:ext cx="993775"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t" anchorCtr="0" upright="1">
              <a:spAutoFit/>
            </a:bodyPr>
            <a:lstStyle/>
            <a:p>
              <a:pPr algn="just">
                <a:lnSpc>
                  <a:spcPts val="1200"/>
                </a:lnSpc>
                <a:spcAft>
                  <a:spcPts val="0"/>
                </a:spcAft>
              </a:pPr>
              <a:r>
                <a:rPr lang="en-US" sz="1200" kern="1200">
                  <a:solidFill>
                    <a:srgbClr val="000000"/>
                  </a:solidFill>
                  <a:effectLst/>
                  <a:latin typeface="Calibri" charset="0"/>
                  <a:ea typeface="宋体" charset="-122"/>
                </a:rPr>
                <a:t>192.168.19.1</a:t>
              </a:r>
              <a:endParaRPr lang="zh-CN" sz="1200">
                <a:effectLst/>
                <a:latin typeface="Times New Roman" charset="0"/>
                <a:ea typeface="宋体" charset="-122"/>
              </a:endParaRPr>
            </a:p>
          </p:txBody>
        </p:sp>
        <p:sp>
          <p:nvSpPr>
            <p:cNvPr id="25" name="TextBox 22"/>
            <p:cNvSpPr txBox="1">
              <a:spLocks noChangeArrowheads="1"/>
            </p:cNvSpPr>
            <p:nvPr/>
          </p:nvSpPr>
          <p:spPr bwMode="auto">
            <a:xfrm>
              <a:off x="1894892" y="639991"/>
              <a:ext cx="716915"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t" anchorCtr="0" upright="1">
              <a:spAutoFit/>
            </a:bodyPr>
            <a:lstStyle/>
            <a:p>
              <a:pPr algn="just">
                <a:lnSpc>
                  <a:spcPts val="1200"/>
                </a:lnSpc>
                <a:spcAft>
                  <a:spcPts val="0"/>
                </a:spcAft>
              </a:pPr>
              <a:r>
                <a:rPr lang="zh-CN" sz="1400" kern="1200">
                  <a:solidFill>
                    <a:srgbClr val="000000"/>
                  </a:solidFill>
                  <a:effectLst/>
                  <a:latin typeface="Calibri" charset="0"/>
                  <a:ea typeface="宋体" charset="-122"/>
                </a:rPr>
                <a:t>互联网</a:t>
              </a:r>
              <a:endParaRPr lang="zh-CN" sz="1200">
                <a:effectLst/>
                <a:latin typeface="Times New Roman" charset="0"/>
                <a:ea typeface="宋体" charset="-122"/>
              </a:endParaRPr>
            </a:p>
          </p:txBody>
        </p:sp>
        <p:cxnSp>
          <p:nvCxnSpPr>
            <p:cNvPr id="26" name="直接连接符 94"/>
            <p:cNvCxnSpPr>
              <a:cxnSpLocks noChangeShapeType="1"/>
              <a:stCxn id="7" idx="0"/>
            </p:cNvCxnSpPr>
            <p:nvPr/>
          </p:nvCxnSpPr>
          <p:spPr bwMode="auto">
            <a:xfrm>
              <a:off x="1478280" y="949325"/>
              <a:ext cx="36195" cy="2085340"/>
            </a:xfrm>
            <a:prstGeom prst="line">
              <a:avLst/>
            </a:prstGeom>
            <a:noFill/>
            <a:ln w="9525">
              <a:solidFill>
                <a:srgbClr val="4A7EBB"/>
              </a:solidFill>
              <a:prstDash val="dash"/>
              <a:round/>
              <a:headEnd/>
              <a:tailEnd/>
            </a:ln>
            <a:extLst>
              <a:ext uri="{909E8E84-426E-40DD-AFC4-6F175D3DCCD1}">
                <a14:hiddenFill xmlns:a14="http://schemas.microsoft.com/office/drawing/2010/main">
                  <a:noFill/>
                </a14:hiddenFill>
              </a:ext>
            </a:extLst>
          </p:spPr>
        </p:cxnSp>
        <p:cxnSp>
          <p:nvCxnSpPr>
            <p:cNvPr id="27" name="直接箭头连接符 96"/>
            <p:cNvCxnSpPr>
              <a:cxnSpLocks noChangeShapeType="1"/>
              <a:stCxn id="17" idx="0"/>
              <a:endCxn id="18" idx="2"/>
            </p:cNvCxnSpPr>
            <p:nvPr/>
          </p:nvCxnSpPr>
          <p:spPr bwMode="auto">
            <a:xfrm flipH="1" flipV="1">
              <a:off x="4052570" y="1921510"/>
              <a:ext cx="4445" cy="259715"/>
            </a:xfrm>
            <a:prstGeom prst="straightConnector1">
              <a:avLst/>
            </a:prstGeom>
            <a:noFill/>
            <a:ln w="25400">
              <a:solidFill>
                <a:srgbClr val="4A7EBB"/>
              </a:solidFill>
              <a:round/>
              <a:headEnd/>
              <a:tailEnd type="arrow" w="med" len="med"/>
            </a:ln>
            <a:extLst>
              <a:ext uri="{909E8E84-426E-40DD-AFC4-6F175D3DCCD1}">
                <a14:hiddenFill xmlns:a14="http://schemas.microsoft.com/office/drawing/2010/main">
                  <a:noFill/>
                </a14:hiddenFill>
              </a:ext>
            </a:extLst>
          </p:spPr>
        </p:cxnSp>
        <p:sp>
          <p:nvSpPr>
            <p:cNvPr id="28" name="矩形 27"/>
            <p:cNvSpPr>
              <a:spLocks noChangeArrowheads="1"/>
            </p:cNvSpPr>
            <p:nvPr/>
          </p:nvSpPr>
          <p:spPr bwMode="auto">
            <a:xfrm>
              <a:off x="1607791" y="2856206"/>
              <a:ext cx="1063989" cy="241342"/>
            </a:xfrm>
            <a:prstGeom prst="rect">
              <a:avLst/>
            </a:prstGeom>
            <a:solidFill>
              <a:srgbClr val="0070C0"/>
            </a:solidFill>
            <a:ln w="25400">
              <a:solidFill>
                <a:srgbClr val="357D91"/>
              </a:solidFill>
              <a:miter lim="800000"/>
              <a:headEnd/>
              <a:tailEnd/>
            </a:ln>
          </p:spPr>
          <p:txBody>
            <a:bodyPr rot="0" vert="horz" wrap="square" lIns="91440" tIns="0" rIns="91440" bIns="0" anchor="ctr" anchorCtr="0" upright="1">
              <a:noAutofit/>
            </a:bodyPr>
            <a:lstStyle/>
            <a:p>
              <a:pPr algn="ctr">
                <a:lnSpc>
                  <a:spcPts val="1200"/>
                </a:lnSpc>
                <a:spcAft>
                  <a:spcPts val="0"/>
                </a:spcAft>
              </a:pPr>
              <a:r>
                <a:rPr lang="zh-CN" sz="1100" kern="1200">
                  <a:solidFill>
                    <a:srgbClr val="FFFFFF"/>
                  </a:solidFill>
                  <a:effectLst/>
                  <a:latin typeface="Calibri" charset="0"/>
                  <a:ea typeface="宋体" charset="-122"/>
                </a:rPr>
                <a:t>传统交换机</a:t>
              </a:r>
              <a:endParaRPr lang="zh-CN" sz="1200">
                <a:effectLst/>
                <a:latin typeface="Times New Roman" charset="0"/>
                <a:ea typeface="宋体" charset="-122"/>
              </a:endParaRPr>
            </a:p>
          </p:txBody>
        </p:sp>
        <p:cxnSp>
          <p:nvCxnSpPr>
            <p:cNvPr id="29" name="直接箭头连接符 99"/>
            <p:cNvCxnSpPr>
              <a:cxnSpLocks noChangeShapeType="1"/>
              <a:endCxn id="12" idx="2"/>
            </p:cNvCxnSpPr>
            <p:nvPr/>
          </p:nvCxnSpPr>
          <p:spPr bwMode="auto">
            <a:xfrm flipV="1">
              <a:off x="2244725" y="2494280"/>
              <a:ext cx="635" cy="304800"/>
            </a:xfrm>
            <a:prstGeom prst="straightConnector1">
              <a:avLst/>
            </a:prstGeom>
            <a:noFill/>
            <a:ln w="25400">
              <a:solidFill>
                <a:srgbClr val="4A7EBB"/>
              </a:solidFill>
              <a:round/>
              <a:headEnd/>
              <a:tailEnd/>
            </a:ln>
            <a:extLst>
              <a:ext uri="{909E8E84-426E-40DD-AFC4-6F175D3DCCD1}">
                <a14:hiddenFill xmlns:a14="http://schemas.microsoft.com/office/drawing/2010/main">
                  <a:noFill/>
                </a14:hiddenFill>
              </a:ext>
            </a:extLst>
          </p:spPr>
        </p:cxnSp>
        <p:cxnSp>
          <p:nvCxnSpPr>
            <p:cNvPr id="30" name="直接箭头连接符 100"/>
            <p:cNvCxnSpPr>
              <a:cxnSpLocks noChangeShapeType="1"/>
              <a:endCxn id="17" idx="2"/>
            </p:cNvCxnSpPr>
            <p:nvPr/>
          </p:nvCxnSpPr>
          <p:spPr bwMode="auto">
            <a:xfrm flipV="1">
              <a:off x="4057015" y="2425700"/>
              <a:ext cx="1" cy="435610"/>
            </a:xfrm>
            <a:prstGeom prst="straightConnector1">
              <a:avLst/>
            </a:prstGeom>
            <a:noFill/>
            <a:ln w="25400">
              <a:solidFill>
                <a:srgbClr val="4A7EBB"/>
              </a:solidFill>
              <a:round/>
              <a:headEnd/>
              <a:tailEnd/>
            </a:ln>
            <a:extLst>
              <a:ext uri="{909E8E84-426E-40DD-AFC4-6F175D3DCCD1}">
                <a14:hiddenFill xmlns:a14="http://schemas.microsoft.com/office/drawing/2010/main">
                  <a:noFill/>
                </a14:hiddenFill>
              </a:ext>
            </a:extLst>
          </p:spPr>
        </p:cxnSp>
        <p:sp>
          <p:nvSpPr>
            <p:cNvPr id="31" name="TextBox 63"/>
            <p:cNvSpPr txBox="1">
              <a:spLocks noChangeArrowheads="1"/>
            </p:cNvSpPr>
            <p:nvPr/>
          </p:nvSpPr>
          <p:spPr bwMode="auto">
            <a:xfrm>
              <a:off x="2200673" y="2486578"/>
              <a:ext cx="762000"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t" anchorCtr="0" upright="1">
              <a:spAutoFit/>
            </a:bodyPr>
            <a:lstStyle/>
            <a:p>
              <a:pPr algn="just">
                <a:lnSpc>
                  <a:spcPts val="1200"/>
                </a:lnSpc>
                <a:spcAft>
                  <a:spcPts val="0"/>
                </a:spcAft>
              </a:pPr>
              <a:r>
                <a:rPr lang="en-US" sz="1200" kern="1200">
                  <a:solidFill>
                    <a:srgbClr val="000000"/>
                  </a:solidFill>
                  <a:effectLst/>
                  <a:latin typeface="Calibri" charset="0"/>
                  <a:ea typeface="宋体" charset="-122"/>
                </a:rPr>
                <a:t>30.0.0.30</a:t>
              </a:r>
              <a:endParaRPr lang="zh-CN" sz="1200">
                <a:effectLst/>
                <a:latin typeface="Times New Roman" charset="0"/>
                <a:ea typeface="宋体" charset="-122"/>
              </a:endParaRPr>
            </a:p>
          </p:txBody>
        </p:sp>
        <p:sp>
          <p:nvSpPr>
            <p:cNvPr id="32" name="矩形 31"/>
            <p:cNvSpPr>
              <a:spLocks noChangeArrowheads="1"/>
            </p:cNvSpPr>
            <p:nvPr/>
          </p:nvSpPr>
          <p:spPr bwMode="auto">
            <a:xfrm>
              <a:off x="3616453" y="1197055"/>
              <a:ext cx="890499" cy="272897"/>
            </a:xfrm>
            <a:prstGeom prst="rect">
              <a:avLst/>
            </a:prstGeom>
            <a:solidFill>
              <a:srgbClr val="0070C0"/>
            </a:solidFill>
            <a:ln w="25400">
              <a:solidFill>
                <a:srgbClr val="357D91"/>
              </a:solidFill>
              <a:miter lim="800000"/>
              <a:headEnd/>
              <a:tailEnd/>
            </a:ln>
          </p:spPr>
          <p:txBody>
            <a:bodyPr rot="0" vert="horz" wrap="square" lIns="91440" tIns="0" rIns="91440" bIns="0" anchor="ctr" anchorCtr="0" upright="1">
              <a:noAutofit/>
            </a:bodyPr>
            <a:lstStyle/>
            <a:p>
              <a:pPr algn="ctr">
                <a:lnSpc>
                  <a:spcPts val="1200"/>
                </a:lnSpc>
                <a:spcAft>
                  <a:spcPts val="0"/>
                </a:spcAft>
              </a:pPr>
              <a:r>
                <a:rPr lang="zh-CN" sz="1000" kern="1200">
                  <a:solidFill>
                    <a:srgbClr val="FFFFFF"/>
                  </a:solidFill>
                  <a:effectLst/>
                  <a:latin typeface="Calibri" charset="0"/>
                  <a:ea typeface="宋体" charset="-122"/>
                </a:rPr>
                <a:t>虚拟内网</a:t>
              </a:r>
              <a:endParaRPr lang="zh-CN" sz="1200">
                <a:effectLst/>
                <a:latin typeface="Times New Roman" charset="0"/>
                <a:ea typeface="宋体" charset="-122"/>
              </a:endParaRPr>
            </a:p>
          </p:txBody>
        </p:sp>
        <p:grpSp>
          <p:nvGrpSpPr>
            <p:cNvPr id="33" name="组合 103"/>
            <p:cNvGrpSpPr>
              <a:grpSpLocks/>
            </p:cNvGrpSpPr>
            <p:nvPr/>
          </p:nvGrpSpPr>
          <p:grpSpPr bwMode="auto">
            <a:xfrm>
              <a:off x="2893219" y="1695975"/>
              <a:ext cx="595875" cy="443412"/>
              <a:chOff x="5973536" y="3501625"/>
              <a:chExt cx="1230284" cy="915499"/>
            </a:xfrm>
          </p:grpSpPr>
          <p:pic>
            <p:nvPicPr>
              <p:cNvPr id="57" name="Picture 7" descr="G:\Company\界面制作&amp;配图\部署图-元件\NTA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73536" y="3501625"/>
                <a:ext cx="1230284" cy="91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圆角矩形 57"/>
              <p:cNvSpPr>
                <a:spLocks noChangeArrowheads="1"/>
              </p:cNvSpPr>
              <p:nvPr/>
            </p:nvSpPr>
            <p:spPr bwMode="auto">
              <a:xfrm>
                <a:off x="6187849" y="3787377"/>
                <a:ext cx="828000" cy="198000"/>
              </a:xfrm>
              <a:prstGeom prst="roundRect">
                <a:avLst>
                  <a:gd name="adj" fmla="val 16667"/>
                </a:avLst>
              </a:prstGeom>
              <a:noFill/>
              <a:ln w="1905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algn="ctr">
                  <a:lnSpc>
                    <a:spcPts val="1200"/>
                  </a:lnSpc>
                  <a:spcAft>
                    <a:spcPts val="0"/>
                  </a:spcAft>
                </a:pPr>
                <a:r>
                  <a:rPr lang="en-US" sz="700" b="1" kern="1200">
                    <a:solidFill>
                      <a:srgbClr val="FFFFFF"/>
                    </a:solidFill>
                    <a:effectLst/>
                    <a:latin typeface="微软雅黑" charset="-122"/>
                    <a:ea typeface="宋体" charset="-122"/>
                  </a:rPr>
                  <a:t>WAF</a:t>
                </a:r>
                <a:endParaRPr lang="zh-CN" sz="1200">
                  <a:effectLst/>
                  <a:latin typeface="Times New Roman" charset="0"/>
                  <a:ea typeface="宋体" charset="-122"/>
                </a:endParaRPr>
              </a:p>
            </p:txBody>
          </p:sp>
        </p:grpSp>
        <p:cxnSp>
          <p:nvCxnSpPr>
            <p:cNvPr id="34" name="直接箭头连接符 105"/>
            <p:cNvCxnSpPr>
              <a:cxnSpLocks noChangeShapeType="1"/>
              <a:endCxn id="12" idx="1"/>
            </p:cNvCxnSpPr>
            <p:nvPr/>
          </p:nvCxnSpPr>
          <p:spPr bwMode="auto">
            <a:xfrm>
              <a:off x="1194435" y="2296160"/>
              <a:ext cx="631190" cy="41910"/>
            </a:xfrm>
            <a:prstGeom prst="straightConnector1">
              <a:avLst/>
            </a:prstGeom>
            <a:noFill/>
            <a:ln w="25400">
              <a:solidFill>
                <a:srgbClr val="4A7EBB"/>
              </a:solidFill>
              <a:round/>
              <a:headEnd/>
              <a:tailEnd type="arrow" w="med" len="med"/>
            </a:ln>
            <a:extLst>
              <a:ext uri="{909E8E84-426E-40DD-AFC4-6F175D3DCCD1}">
                <a14:hiddenFill xmlns:a14="http://schemas.microsoft.com/office/drawing/2010/main">
                  <a:noFill/>
                </a14:hiddenFill>
              </a:ext>
            </a:extLst>
          </p:spPr>
        </p:cxnSp>
        <p:grpSp>
          <p:nvGrpSpPr>
            <p:cNvPr id="35" name="组合 106"/>
            <p:cNvGrpSpPr>
              <a:grpSpLocks/>
            </p:cNvGrpSpPr>
            <p:nvPr/>
          </p:nvGrpSpPr>
          <p:grpSpPr bwMode="auto">
            <a:xfrm>
              <a:off x="2921846" y="1896036"/>
              <a:ext cx="595875" cy="443412"/>
              <a:chOff x="6032642" y="3914685"/>
              <a:chExt cx="1230284" cy="915499"/>
            </a:xfrm>
          </p:grpSpPr>
          <p:pic>
            <p:nvPicPr>
              <p:cNvPr id="55" name="Picture 7" descr="G:\Company\界面制作&amp;配图\部署图-元件\NTA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32642" y="3914685"/>
                <a:ext cx="1230284" cy="91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圆角矩形 55"/>
              <p:cNvSpPr>
                <a:spLocks noChangeArrowheads="1"/>
              </p:cNvSpPr>
              <p:nvPr/>
            </p:nvSpPr>
            <p:spPr bwMode="auto">
              <a:xfrm>
                <a:off x="6246957" y="4200037"/>
                <a:ext cx="828000" cy="338191"/>
              </a:xfrm>
              <a:prstGeom prst="roundRect">
                <a:avLst>
                  <a:gd name="adj" fmla="val 16667"/>
                </a:avLst>
              </a:prstGeom>
              <a:noFill/>
              <a:ln w="1905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algn="ctr">
                  <a:lnSpc>
                    <a:spcPts val="1200"/>
                  </a:lnSpc>
                  <a:spcAft>
                    <a:spcPts val="0"/>
                  </a:spcAft>
                </a:pPr>
                <a:r>
                  <a:rPr lang="en-US" sz="700" b="1" kern="1200">
                    <a:solidFill>
                      <a:srgbClr val="FFFFFF"/>
                    </a:solidFill>
                    <a:effectLst/>
                    <a:latin typeface="微软雅黑" charset="-122"/>
                    <a:ea typeface="宋体" charset="-122"/>
                  </a:rPr>
                  <a:t>IDS</a:t>
                </a:r>
                <a:endParaRPr lang="zh-CN" sz="1200">
                  <a:effectLst/>
                  <a:latin typeface="Times New Roman" charset="0"/>
                  <a:ea typeface="宋体" charset="-122"/>
                </a:endParaRPr>
              </a:p>
            </p:txBody>
          </p:sp>
        </p:grpSp>
        <p:grpSp>
          <p:nvGrpSpPr>
            <p:cNvPr id="36" name="组合 107"/>
            <p:cNvGrpSpPr>
              <a:grpSpLocks/>
            </p:cNvGrpSpPr>
            <p:nvPr/>
          </p:nvGrpSpPr>
          <p:grpSpPr bwMode="auto">
            <a:xfrm>
              <a:off x="2553010" y="1754839"/>
              <a:ext cx="595875" cy="443412"/>
              <a:chOff x="5271119" y="3623160"/>
              <a:chExt cx="1230284" cy="915499"/>
            </a:xfrm>
          </p:grpSpPr>
          <p:pic>
            <p:nvPicPr>
              <p:cNvPr id="53" name="Picture 7" descr="G:\Company\界面制作&amp;配图\部署图-元件\NTA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71119" y="3623160"/>
                <a:ext cx="1230284" cy="915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 name="圆角矩形 53"/>
              <p:cNvSpPr>
                <a:spLocks noChangeArrowheads="1"/>
              </p:cNvSpPr>
              <p:nvPr/>
            </p:nvSpPr>
            <p:spPr bwMode="auto">
              <a:xfrm>
                <a:off x="5485434" y="3907434"/>
                <a:ext cx="828000" cy="389772"/>
              </a:xfrm>
              <a:prstGeom prst="roundRect">
                <a:avLst>
                  <a:gd name="adj" fmla="val 16667"/>
                </a:avLst>
              </a:prstGeom>
              <a:noFill/>
              <a:ln w="19050">
                <a:solidFill>
                  <a:srgbClr val="FFFFFF">
                    <a:alpha val="39999"/>
                  </a:srgbClr>
                </a:solidFill>
                <a:round/>
                <a:headEnd/>
                <a:tailEnd/>
              </a:ln>
              <a:extLst>
                <a:ext uri="{909E8E84-426E-40DD-AFC4-6F175D3DCCD1}">
                  <a14:hiddenFill xmlns:a14="http://schemas.microsoft.com/office/drawing/2010/main">
                    <a:solidFill>
                      <a:srgbClr val="FFFFFF"/>
                    </a:solidFill>
                  </a14:hiddenFill>
                </a:ext>
              </a:extLst>
            </p:spPr>
            <p:txBody>
              <a:bodyPr rot="0" vert="horz" wrap="square" lIns="0" tIns="0" rIns="0" bIns="0" anchor="ctr" anchorCtr="0" upright="1">
                <a:noAutofit/>
              </a:bodyPr>
              <a:lstStyle/>
              <a:p>
                <a:pPr algn="ctr">
                  <a:lnSpc>
                    <a:spcPts val="1200"/>
                  </a:lnSpc>
                  <a:spcAft>
                    <a:spcPts val="0"/>
                  </a:spcAft>
                </a:pPr>
                <a:r>
                  <a:rPr lang="en-US" sz="700" b="1" kern="1200">
                    <a:solidFill>
                      <a:srgbClr val="FFFFFF"/>
                    </a:solidFill>
                    <a:effectLst/>
                    <a:latin typeface="微软雅黑" charset="-122"/>
                    <a:ea typeface="宋体" charset="-122"/>
                  </a:rPr>
                  <a:t>FW</a:t>
                </a:r>
                <a:endParaRPr lang="zh-CN" sz="1200">
                  <a:effectLst/>
                  <a:latin typeface="Times New Roman" charset="0"/>
                  <a:ea typeface="宋体" charset="-122"/>
                </a:endParaRPr>
              </a:p>
            </p:txBody>
          </p:sp>
        </p:grpSp>
        <p:pic>
          <p:nvPicPr>
            <p:cNvPr id="37" name="图片 36"/>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15407" y="1159300"/>
              <a:ext cx="460728" cy="456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图片 3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70260" y="2081503"/>
              <a:ext cx="460728" cy="456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图片 38"/>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94892" y="59849"/>
              <a:ext cx="612179" cy="58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图片 39"/>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23792" y="142710"/>
              <a:ext cx="551142" cy="551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图片 40"/>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21028" y="174071"/>
              <a:ext cx="469298" cy="46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椭圆形标注 41"/>
            <p:cNvSpPr>
              <a:spLocks noChangeArrowheads="1"/>
            </p:cNvSpPr>
            <p:nvPr/>
          </p:nvSpPr>
          <p:spPr bwMode="auto">
            <a:xfrm>
              <a:off x="2776244" y="1024336"/>
              <a:ext cx="804448" cy="676965"/>
            </a:xfrm>
            <a:prstGeom prst="wedgeEllipseCallout">
              <a:avLst>
                <a:gd name="adj1" fmla="val -20833"/>
                <a:gd name="adj2" fmla="val 62500"/>
              </a:avLst>
            </a:prstGeom>
            <a:gradFill rotWithShape="1">
              <a:gsLst>
                <a:gs pos="0">
                  <a:srgbClr val="2C5D98"/>
                </a:gs>
                <a:gs pos="80000">
                  <a:srgbClr val="3C7BC7"/>
                </a:gs>
                <a:gs pos="100000">
                  <a:srgbClr val="3A7CCB"/>
                </a:gs>
              </a:gsLst>
              <a:lin ang="16200000"/>
            </a:gradFill>
            <a:ln w="9525">
              <a:solidFill>
                <a:srgbClr val="4A7EBB"/>
              </a:solidFill>
              <a:miter lim="800000"/>
              <a:headEnd/>
              <a:tailEnd/>
            </a:ln>
            <a:effectLst>
              <a:outerShdw blurRad="40000" dist="23000" dir="5400000" rotWithShape="0">
                <a:srgbClr val="000000">
                  <a:alpha val="34999"/>
                </a:srgbClr>
              </a:outerShdw>
            </a:effectLst>
          </p:spPr>
          <p:txBody>
            <a:bodyPr rot="0" vert="horz" wrap="square" lIns="0" tIns="0" rIns="0" bIns="0" anchor="ctr" anchorCtr="0" upright="1">
              <a:noAutofit/>
            </a:bodyPr>
            <a:lstStyle/>
            <a:p>
              <a:pPr algn="ctr">
                <a:lnSpc>
                  <a:spcPts val="1200"/>
                </a:lnSpc>
                <a:spcAft>
                  <a:spcPts val="0"/>
                </a:spcAft>
              </a:pPr>
              <a:r>
                <a:rPr lang="zh-CN" sz="1000" kern="1200">
                  <a:solidFill>
                    <a:srgbClr val="FFFFFF"/>
                  </a:solidFill>
                  <a:effectLst/>
                  <a:latin typeface="Calibri" charset="0"/>
                  <a:ea typeface="宋体" charset="-122"/>
                </a:rPr>
                <a:t>软件定义的边界</a:t>
              </a:r>
              <a:endParaRPr lang="zh-CN" sz="1200">
                <a:effectLst/>
                <a:latin typeface="Times New Roman" charset="0"/>
                <a:ea typeface="宋体" charset="-122"/>
              </a:endParaRPr>
            </a:p>
          </p:txBody>
        </p:sp>
        <p:cxnSp>
          <p:nvCxnSpPr>
            <p:cNvPr id="43" name="直接箭头连接符 114"/>
            <p:cNvCxnSpPr>
              <a:cxnSpLocks noChangeShapeType="1"/>
            </p:cNvCxnSpPr>
            <p:nvPr/>
          </p:nvCxnSpPr>
          <p:spPr bwMode="auto">
            <a:xfrm>
              <a:off x="2264732" y="2719633"/>
              <a:ext cx="1758125" cy="0"/>
            </a:xfrm>
            <a:prstGeom prst="straightConnector1">
              <a:avLst/>
            </a:prstGeom>
            <a:noFill/>
            <a:ln w="12700">
              <a:solidFill>
                <a:srgbClr val="1F497D"/>
              </a:solidFill>
              <a:prstDash val="dash"/>
              <a:round/>
              <a:headEnd type="triangle" w="med" len="med"/>
              <a:tailEnd type="triangle" w="med" len="med"/>
            </a:ln>
            <a:extLst>
              <a:ext uri="{909E8E84-426E-40DD-AFC4-6F175D3DCCD1}">
                <a14:hiddenFill xmlns:a14="http://schemas.microsoft.com/office/drawing/2010/main">
                  <a:noFill/>
                </a14:hiddenFill>
              </a:ext>
            </a:extLst>
          </p:spPr>
        </p:cxnSp>
        <p:sp>
          <p:nvSpPr>
            <p:cNvPr id="44" name="矩形 43"/>
            <p:cNvSpPr>
              <a:spLocks noChangeArrowheads="1"/>
            </p:cNvSpPr>
            <p:nvPr/>
          </p:nvSpPr>
          <p:spPr bwMode="auto">
            <a:xfrm>
              <a:off x="3426680" y="2849130"/>
              <a:ext cx="1263333" cy="241300"/>
            </a:xfrm>
            <a:prstGeom prst="rect">
              <a:avLst/>
            </a:prstGeom>
            <a:solidFill>
              <a:srgbClr val="0070C0"/>
            </a:solidFill>
            <a:ln w="25400">
              <a:solidFill>
                <a:srgbClr val="357D91"/>
              </a:solidFill>
              <a:miter lim="800000"/>
              <a:headEnd/>
              <a:tailEnd/>
            </a:ln>
          </p:spPr>
          <p:txBody>
            <a:bodyPr rot="0" vert="horz" wrap="square" lIns="91440" tIns="0" rIns="91440" bIns="0" anchor="ctr" anchorCtr="0" upright="1">
              <a:noAutofit/>
            </a:bodyPr>
            <a:lstStyle/>
            <a:p>
              <a:pPr algn="ctr">
                <a:lnSpc>
                  <a:spcPts val="1200"/>
                </a:lnSpc>
                <a:spcAft>
                  <a:spcPts val="0"/>
                </a:spcAft>
              </a:pPr>
              <a:r>
                <a:rPr lang="zh-CN" sz="1100" kern="1200">
                  <a:solidFill>
                    <a:srgbClr val="FFFFFF"/>
                  </a:solidFill>
                  <a:effectLst/>
                  <a:latin typeface="Times New Roman" charset="0"/>
                  <a:ea typeface="宋体" charset="-122"/>
                </a:rPr>
                <a:t>租户虚拟路由器</a:t>
              </a:r>
              <a:endParaRPr lang="zh-CN" sz="1200">
                <a:effectLst/>
                <a:latin typeface="Times New Roman" charset="0"/>
                <a:ea typeface="宋体" charset="-122"/>
              </a:endParaRPr>
            </a:p>
          </p:txBody>
        </p:sp>
        <p:sp>
          <p:nvSpPr>
            <p:cNvPr id="45" name="TextBox 22"/>
            <p:cNvSpPr txBox="1">
              <a:spLocks noChangeArrowheads="1"/>
            </p:cNvSpPr>
            <p:nvPr/>
          </p:nvSpPr>
          <p:spPr bwMode="auto">
            <a:xfrm>
              <a:off x="555625" y="593725"/>
              <a:ext cx="894715" cy="487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t" anchorCtr="0" upright="1">
              <a:spAutoFit/>
            </a:bodyPr>
            <a:lstStyle/>
            <a:p>
              <a:pPr algn="just">
                <a:lnSpc>
                  <a:spcPts val="1200"/>
                </a:lnSpc>
                <a:spcAft>
                  <a:spcPts val="0"/>
                </a:spcAft>
              </a:pPr>
              <a:r>
                <a:rPr lang="zh-CN" sz="1400" kern="1200">
                  <a:solidFill>
                    <a:srgbClr val="000000"/>
                  </a:solidFill>
                  <a:effectLst/>
                  <a:latin typeface="Calibri" charset="0"/>
                  <a:ea typeface="宋体" charset="-122"/>
                </a:rPr>
                <a:t>企业网络</a:t>
              </a:r>
              <a:endParaRPr lang="zh-CN" sz="1200">
                <a:effectLst/>
                <a:latin typeface="Times New Roman" charset="0"/>
                <a:ea typeface="宋体" charset="-122"/>
              </a:endParaRPr>
            </a:p>
          </p:txBody>
        </p:sp>
        <p:sp>
          <p:nvSpPr>
            <p:cNvPr id="46" name="矩形 45"/>
            <p:cNvSpPr>
              <a:spLocks noChangeArrowheads="1"/>
            </p:cNvSpPr>
            <p:nvPr/>
          </p:nvSpPr>
          <p:spPr bwMode="auto">
            <a:xfrm>
              <a:off x="1607791" y="1834377"/>
              <a:ext cx="732155" cy="219075"/>
            </a:xfrm>
            <a:prstGeom prst="rect">
              <a:avLst/>
            </a:prstGeom>
            <a:solidFill>
              <a:srgbClr val="F7A209"/>
            </a:solidFill>
            <a:ln w="25400">
              <a:solidFill>
                <a:srgbClr val="385D8A"/>
              </a:solidFill>
              <a:miter lim="800000"/>
              <a:headEnd/>
              <a:tailEnd/>
            </a:ln>
          </p:spPr>
          <p:txBody>
            <a:bodyPr rot="0" vert="horz" wrap="square" lIns="0" tIns="0" rIns="0" bIns="0" anchor="ctr" anchorCtr="0" upright="1">
              <a:noAutofit/>
            </a:bodyPr>
            <a:lstStyle/>
            <a:p>
              <a:pPr algn="ctr">
                <a:lnSpc>
                  <a:spcPts val="1200"/>
                </a:lnSpc>
                <a:spcAft>
                  <a:spcPts val="0"/>
                </a:spcAft>
              </a:pPr>
              <a:r>
                <a:rPr lang="zh-CN" sz="1100" kern="1200">
                  <a:solidFill>
                    <a:srgbClr val="FFFFFF"/>
                  </a:solidFill>
                  <a:effectLst/>
                  <a:latin typeface="Times New Roman" charset="0"/>
                  <a:ea typeface="宋体" charset="-122"/>
                </a:rPr>
                <a:t>认证服务</a:t>
              </a:r>
              <a:endParaRPr lang="zh-CN" sz="1200">
                <a:effectLst/>
                <a:latin typeface="Times New Roman" charset="0"/>
                <a:ea typeface="宋体" charset="-122"/>
              </a:endParaRPr>
            </a:p>
          </p:txBody>
        </p:sp>
        <p:cxnSp>
          <p:nvCxnSpPr>
            <p:cNvPr id="47" name="直接箭头连接符 126"/>
            <p:cNvCxnSpPr>
              <a:cxnSpLocks noChangeShapeType="1"/>
              <a:endCxn id="46" idx="2"/>
            </p:cNvCxnSpPr>
            <p:nvPr/>
          </p:nvCxnSpPr>
          <p:spPr bwMode="auto">
            <a:xfrm flipH="1" flipV="1">
              <a:off x="1974215" y="2066290"/>
              <a:ext cx="227330" cy="139700"/>
            </a:xfrm>
            <a:prstGeom prst="straightConnector1">
              <a:avLst/>
            </a:prstGeom>
            <a:noFill/>
            <a:ln w="25400">
              <a:solidFill>
                <a:srgbClr val="4A7EBB"/>
              </a:solidFill>
              <a:round/>
              <a:headEnd/>
              <a:tailEnd/>
            </a:ln>
            <a:extLst>
              <a:ext uri="{909E8E84-426E-40DD-AFC4-6F175D3DCCD1}">
                <a14:hiddenFill xmlns:a14="http://schemas.microsoft.com/office/drawing/2010/main">
                  <a:noFill/>
                </a14:hiddenFill>
              </a:ext>
            </a:extLst>
          </p:spPr>
        </p:cxnSp>
        <p:sp>
          <p:nvSpPr>
            <p:cNvPr id="48" name="TextBox 22"/>
            <p:cNvSpPr txBox="1">
              <a:spLocks noChangeArrowheads="1"/>
            </p:cNvSpPr>
            <p:nvPr/>
          </p:nvSpPr>
          <p:spPr bwMode="auto">
            <a:xfrm>
              <a:off x="180000" y="954974"/>
              <a:ext cx="868680" cy="28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none" lIns="91440" tIns="45720" rIns="91440" bIns="45720" anchor="t" anchorCtr="0" upright="1">
              <a:spAutoFit/>
            </a:bodyPr>
            <a:lstStyle/>
            <a:p>
              <a:pPr algn="just">
                <a:lnSpc>
                  <a:spcPts val="1200"/>
                </a:lnSpc>
                <a:spcAft>
                  <a:spcPts val="0"/>
                </a:spcAft>
              </a:pPr>
              <a:r>
                <a:rPr lang="en-US" sz="1200" kern="1200">
                  <a:solidFill>
                    <a:srgbClr val="000000"/>
                  </a:solidFill>
                  <a:effectLst/>
                  <a:latin typeface="Calibri" charset="0"/>
                  <a:ea typeface="宋体" charset="-122"/>
                </a:rPr>
                <a:t>BYOD</a:t>
              </a:r>
              <a:r>
                <a:rPr lang="zh-CN" sz="1200" kern="1200">
                  <a:solidFill>
                    <a:srgbClr val="000000"/>
                  </a:solidFill>
                  <a:effectLst/>
                  <a:latin typeface="Calibri" charset="0"/>
                  <a:ea typeface="宋体" charset="-122"/>
                </a:rPr>
                <a:t>网络</a:t>
              </a:r>
              <a:endParaRPr lang="zh-CN" sz="1200">
                <a:effectLst/>
                <a:latin typeface="Times New Roman" charset="0"/>
                <a:ea typeface="宋体" charset="-122"/>
              </a:endParaRPr>
            </a:p>
          </p:txBody>
        </p:sp>
        <p:sp>
          <p:nvSpPr>
            <p:cNvPr id="49" name="矩形 48"/>
            <p:cNvSpPr>
              <a:spLocks noChangeArrowheads="1"/>
            </p:cNvSpPr>
            <p:nvPr/>
          </p:nvSpPr>
          <p:spPr bwMode="auto">
            <a:xfrm>
              <a:off x="3348105" y="737374"/>
              <a:ext cx="614295" cy="272415"/>
            </a:xfrm>
            <a:prstGeom prst="rect">
              <a:avLst/>
            </a:prstGeom>
            <a:solidFill>
              <a:srgbClr val="0070C0"/>
            </a:solidFill>
            <a:ln w="25400">
              <a:solidFill>
                <a:srgbClr val="357D91"/>
              </a:solidFill>
              <a:miter lim="800000"/>
              <a:headEnd/>
              <a:tailEnd/>
            </a:ln>
          </p:spPr>
          <p:txBody>
            <a:bodyPr rot="0" vert="horz" wrap="square" lIns="91440" tIns="0" rIns="91440" bIns="0" anchor="ctr" anchorCtr="0" upright="1">
              <a:noAutofit/>
            </a:bodyPr>
            <a:lstStyle/>
            <a:p>
              <a:pPr algn="ctr">
                <a:lnSpc>
                  <a:spcPts val="1200"/>
                </a:lnSpc>
                <a:spcAft>
                  <a:spcPts val="0"/>
                </a:spcAft>
              </a:pPr>
              <a:r>
                <a:rPr lang="zh-CN" sz="1000" kern="1200">
                  <a:solidFill>
                    <a:srgbClr val="FFFFFF"/>
                  </a:solidFill>
                  <a:effectLst/>
                  <a:latin typeface="Times New Roman" charset="0"/>
                  <a:ea typeface="宋体" charset="-122"/>
                </a:rPr>
                <a:t>微分段</a:t>
              </a:r>
              <a:endParaRPr lang="zh-CN" sz="1200">
                <a:effectLst/>
                <a:latin typeface="Times New Roman" charset="0"/>
                <a:ea typeface="宋体" charset="-122"/>
              </a:endParaRPr>
            </a:p>
          </p:txBody>
        </p:sp>
        <p:sp>
          <p:nvSpPr>
            <p:cNvPr id="50" name="矩形 49"/>
            <p:cNvSpPr>
              <a:spLocks noChangeArrowheads="1"/>
            </p:cNvSpPr>
            <p:nvPr/>
          </p:nvSpPr>
          <p:spPr bwMode="auto">
            <a:xfrm>
              <a:off x="4225416" y="737321"/>
              <a:ext cx="614045" cy="271780"/>
            </a:xfrm>
            <a:prstGeom prst="rect">
              <a:avLst/>
            </a:prstGeom>
            <a:solidFill>
              <a:srgbClr val="0070C0"/>
            </a:solidFill>
            <a:ln w="25400">
              <a:solidFill>
                <a:srgbClr val="357D91"/>
              </a:solidFill>
              <a:miter lim="800000"/>
              <a:headEnd/>
              <a:tailEnd/>
            </a:ln>
          </p:spPr>
          <p:txBody>
            <a:bodyPr rot="0" vert="horz" wrap="square" lIns="91440" tIns="0" rIns="91440" bIns="0" anchor="ctr" anchorCtr="0" upright="1">
              <a:noAutofit/>
            </a:bodyPr>
            <a:lstStyle/>
            <a:p>
              <a:pPr algn="ctr">
                <a:lnSpc>
                  <a:spcPts val="1200"/>
                </a:lnSpc>
                <a:spcAft>
                  <a:spcPts val="0"/>
                </a:spcAft>
              </a:pPr>
              <a:r>
                <a:rPr lang="zh-CN" sz="1000" kern="1200">
                  <a:solidFill>
                    <a:srgbClr val="FFFFFF"/>
                  </a:solidFill>
                  <a:effectLst/>
                  <a:latin typeface="Times New Roman" charset="0"/>
                  <a:ea typeface="宋体" charset="-122"/>
                </a:rPr>
                <a:t>微分段</a:t>
              </a:r>
              <a:endParaRPr lang="zh-CN" sz="1200">
                <a:effectLst/>
                <a:latin typeface="Times New Roman" charset="0"/>
                <a:ea typeface="宋体" charset="-122"/>
              </a:endParaRPr>
            </a:p>
          </p:txBody>
        </p:sp>
        <p:cxnSp>
          <p:nvCxnSpPr>
            <p:cNvPr id="51" name="直接箭头连接符 130"/>
            <p:cNvCxnSpPr>
              <a:cxnSpLocks noChangeShapeType="1"/>
              <a:stCxn id="32" idx="0"/>
              <a:endCxn id="49" idx="2"/>
            </p:cNvCxnSpPr>
            <p:nvPr/>
          </p:nvCxnSpPr>
          <p:spPr bwMode="auto">
            <a:xfrm flipH="1" flipV="1">
              <a:off x="3655695" y="1022350"/>
              <a:ext cx="406400" cy="161925"/>
            </a:xfrm>
            <a:prstGeom prst="straightConnector1">
              <a:avLst/>
            </a:prstGeom>
            <a:noFill/>
            <a:ln w="25400">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52" name="直接箭头连接符 131"/>
            <p:cNvCxnSpPr>
              <a:cxnSpLocks noChangeShapeType="1"/>
              <a:stCxn id="32" idx="0"/>
              <a:endCxn id="50" idx="2"/>
            </p:cNvCxnSpPr>
            <p:nvPr/>
          </p:nvCxnSpPr>
          <p:spPr bwMode="auto">
            <a:xfrm flipV="1">
              <a:off x="4062095" y="1021715"/>
              <a:ext cx="470535" cy="162560"/>
            </a:xfrm>
            <a:prstGeom prst="straightConnector1">
              <a:avLst/>
            </a:prstGeom>
            <a:noFill/>
            <a:ln w="25400">
              <a:solidFill>
                <a:srgbClr val="4A7EBB"/>
              </a:solidFill>
              <a:round/>
              <a:headEnd/>
              <a:tailEnd type="arrow" w="med" len="med"/>
            </a:ln>
            <a:extLst>
              <a:ext uri="{909E8E84-426E-40DD-AFC4-6F175D3DCCD1}">
                <a14:hiddenFill xmlns:a14="http://schemas.microsoft.com/office/drawing/2010/main">
                  <a:noFill/>
                </a14:hiddenFill>
              </a:ext>
            </a:extLst>
          </p:spPr>
        </p:cxnSp>
      </p:grpSp>
      <p:sp>
        <p:nvSpPr>
          <p:cNvPr id="59" name="矩形 58"/>
          <p:cNvSpPr/>
          <p:nvPr/>
        </p:nvSpPr>
        <p:spPr>
          <a:xfrm>
            <a:off x="350789" y="682570"/>
            <a:ext cx="3380387" cy="3744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ClrTx/>
              <a:buFont typeface="Wingdings" pitchFamily="2" charset="2"/>
              <a:buChar char="l"/>
            </a:pPr>
            <a:r>
              <a:rPr lang="en-US" altLang="zh-CN" dirty="0" smtClean="0">
                <a:solidFill>
                  <a:schemeClr val="tx1">
                    <a:lumMod val="75000"/>
                    <a:lumOff val="25000"/>
                  </a:schemeClr>
                </a:solidFill>
              </a:rPr>
              <a:t>SDN</a:t>
            </a:r>
            <a:r>
              <a:rPr lang="zh-CN" altLang="en-US" dirty="0" smtClean="0">
                <a:solidFill>
                  <a:schemeClr val="tx1">
                    <a:lumMod val="75000"/>
                    <a:lumOff val="25000"/>
                  </a:schemeClr>
                </a:solidFill>
              </a:rPr>
              <a:t>控制无线和有线网络准入</a:t>
            </a:r>
            <a:endParaRPr lang="en-US" altLang="zh-CN" dirty="0" smtClean="0">
              <a:solidFill>
                <a:schemeClr val="tx1">
                  <a:lumMod val="75000"/>
                  <a:lumOff val="25000"/>
                </a:schemeClr>
              </a:solidFill>
            </a:endParaRPr>
          </a:p>
          <a:p>
            <a:pPr marL="342900" indent="-342900">
              <a:lnSpc>
                <a:spcPct val="150000"/>
              </a:lnSpc>
              <a:buClrTx/>
              <a:buFont typeface="Wingdings" pitchFamily="2" charset="2"/>
              <a:buChar char="l"/>
            </a:pPr>
            <a:r>
              <a:rPr lang="en-US" altLang="zh-CN" dirty="0" err="1" smtClean="0">
                <a:solidFill>
                  <a:schemeClr val="tx1">
                    <a:lumMod val="75000"/>
                    <a:lumOff val="25000"/>
                  </a:schemeClr>
                </a:solidFill>
              </a:rPr>
              <a:t>FWaaS</a:t>
            </a:r>
            <a:r>
              <a:rPr lang="zh-CN" altLang="en-US" dirty="0" smtClean="0">
                <a:solidFill>
                  <a:schemeClr val="tx1">
                    <a:lumMod val="75000"/>
                    <a:lumOff val="25000"/>
                  </a:schemeClr>
                </a:solidFill>
              </a:rPr>
              <a:t>控制云中访问控制</a:t>
            </a:r>
            <a:endParaRPr lang="en-US" altLang="zh-CN" dirty="0" smtClean="0">
              <a:solidFill>
                <a:schemeClr val="tx1">
                  <a:lumMod val="75000"/>
                  <a:lumOff val="25000"/>
                </a:schemeClr>
              </a:solidFill>
            </a:endParaRPr>
          </a:p>
          <a:p>
            <a:pPr marL="342900" indent="-342900">
              <a:lnSpc>
                <a:spcPct val="150000"/>
              </a:lnSpc>
              <a:buClrTx/>
              <a:buFont typeface="Wingdings" pitchFamily="2" charset="2"/>
              <a:buChar char="l"/>
            </a:pPr>
            <a:r>
              <a:rPr lang="en-US" altLang="zh-CN" dirty="0" smtClean="0">
                <a:solidFill>
                  <a:schemeClr val="tx1">
                    <a:lumMod val="75000"/>
                    <a:lumOff val="25000"/>
                  </a:schemeClr>
                </a:solidFill>
              </a:rPr>
              <a:t>NFV</a:t>
            </a:r>
            <a:r>
              <a:rPr lang="zh-CN" altLang="en-US" dirty="0" smtClean="0">
                <a:solidFill>
                  <a:schemeClr val="tx1">
                    <a:lumMod val="75000"/>
                    <a:lumOff val="25000"/>
                  </a:schemeClr>
                </a:solidFill>
              </a:rPr>
              <a:t>安全设备组成服务链进行深度安全检测</a:t>
            </a:r>
            <a:endParaRPr lang="en-US" altLang="zh-CN" dirty="0" smtClean="0">
              <a:solidFill>
                <a:schemeClr val="tx1">
                  <a:lumMod val="75000"/>
                  <a:lumOff val="25000"/>
                </a:schemeClr>
              </a:solidFill>
            </a:endParaRPr>
          </a:p>
          <a:p>
            <a:pPr marL="342900" indent="-342900">
              <a:lnSpc>
                <a:spcPct val="150000"/>
              </a:lnSpc>
              <a:buClrTx/>
              <a:buFont typeface="Wingdings" pitchFamily="2" charset="2"/>
              <a:buChar char="l"/>
            </a:pPr>
            <a:r>
              <a:rPr lang="zh-CN" altLang="en-US" dirty="0" smtClean="0">
                <a:solidFill>
                  <a:schemeClr val="tx1">
                    <a:lumMod val="75000"/>
                    <a:lumOff val="25000"/>
                  </a:schemeClr>
                </a:solidFill>
              </a:rPr>
              <a:t>集中访问控制应用实现多网络环境的统一访问控制</a:t>
            </a:r>
            <a:endParaRPr lang="en-US" altLang="zh-CN" dirty="0" smtClean="0">
              <a:solidFill>
                <a:schemeClr val="tx1">
                  <a:lumMod val="75000"/>
                  <a:lumOff val="25000"/>
                </a:schemeClr>
              </a:solidFill>
            </a:endParaRPr>
          </a:p>
          <a:p>
            <a:pPr marL="342900" indent="-342900">
              <a:lnSpc>
                <a:spcPct val="150000"/>
              </a:lnSpc>
              <a:buClrTx/>
              <a:buFont typeface="Wingdings" pitchFamily="2" charset="2"/>
              <a:buChar char="l"/>
            </a:pPr>
            <a:r>
              <a:rPr lang="zh-CN" altLang="en-US" dirty="0" smtClean="0">
                <a:solidFill>
                  <a:schemeClr val="tx1">
                    <a:lumMod val="75000"/>
                    <a:lumOff val="25000"/>
                  </a:schemeClr>
                </a:solidFill>
              </a:rPr>
              <a:t>机器学习实现访问基线建立和基于上下文的访问控制</a:t>
            </a:r>
            <a:endParaRPr lang="en-US" altLang="zh-CN" dirty="0">
              <a:solidFill>
                <a:schemeClr val="tx1">
                  <a:lumMod val="75000"/>
                  <a:lumOff val="25000"/>
                </a:schemeClr>
              </a:solidFill>
            </a:endParaRPr>
          </a:p>
          <a:p>
            <a:pPr marL="342900" indent="-342900">
              <a:lnSpc>
                <a:spcPct val="150000"/>
              </a:lnSpc>
              <a:buClrTx/>
              <a:buFont typeface="Wingdings" pitchFamily="2" charset="2"/>
              <a:buChar char="l"/>
            </a:pPr>
            <a:endParaRPr lang="en-US" altLang="zh-CN" dirty="0">
              <a:solidFill>
                <a:schemeClr val="tx1">
                  <a:lumMod val="75000"/>
                  <a:lumOff val="25000"/>
                </a:schemeClr>
              </a:solidFill>
            </a:endParaRPr>
          </a:p>
        </p:txBody>
      </p:sp>
      <p:sp>
        <p:nvSpPr>
          <p:cNvPr id="60" name="标题 2"/>
          <p:cNvSpPr>
            <a:spLocks noGrp="1"/>
          </p:cNvSpPr>
          <p:nvPr>
            <p:ph type="title"/>
          </p:nvPr>
        </p:nvSpPr>
        <p:spPr>
          <a:xfrm>
            <a:off x="1826132" y="0"/>
            <a:ext cx="7166094" cy="462097"/>
          </a:xfrm>
        </p:spPr>
        <p:txBody>
          <a:bodyPr/>
          <a:lstStyle/>
          <a:p>
            <a:r>
              <a:rPr kumimoji="1" lang="zh-CN" altLang="en-US" sz="3200" dirty="0"/>
              <a:t>访问控制系统示意图</a:t>
            </a:r>
            <a:endParaRPr kumimoji="1" lang="zh-CN" altLang="en-US" sz="3200" dirty="0"/>
          </a:p>
        </p:txBody>
      </p:sp>
    </p:spTree>
    <p:extLst>
      <p:ext uri="{BB962C8B-B14F-4D97-AF65-F5344CB8AC3E}">
        <p14:creationId xmlns:p14="http://schemas.microsoft.com/office/powerpoint/2010/main" val="881004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68856" y="1461156"/>
            <a:ext cx="2983889" cy="2424689"/>
            <a:chOff x="6311714" y="2576114"/>
            <a:chExt cx="3978519" cy="3232918"/>
          </a:xfrm>
        </p:grpSpPr>
        <p:grpSp>
          <p:nvGrpSpPr>
            <p:cNvPr id="7" name="组合 6"/>
            <p:cNvGrpSpPr/>
            <p:nvPr/>
          </p:nvGrpSpPr>
          <p:grpSpPr>
            <a:xfrm>
              <a:off x="6311714" y="2576114"/>
              <a:ext cx="3978519" cy="3232918"/>
              <a:chOff x="6311714" y="2576114"/>
              <a:chExt cx="3978519" cy="3232918"/>
            </a:xfrm>
          </p:grpSpPr>
          <p:sp>
            <p:nvSpPr>
              <p:cNvPr id="8" name="矩形 7"/>
              <p:cNvSpPr/>
              <p:nvPr/>
            </p:nvSpPr>
            <p:spPr>
              <a:xfrm>
                <a:off x="8432115" y="4901893"/>
                <a:ext cx="1857632" cy="892368"/>
              </a:xfrm>
              <a:prstGeom prst="rect">
                <a:avLst/>
              </a:prstGeom>
              <a:noFill/>
              <a:ln w="41275"/>
            </p:spPr>
            <p:style>
              <a:lnRef idx="2">
                <a:schemeClr val="accent3"/>
              </a:lnRef>
              <a:fillRef idx="1">
                <a:schemeClr val="lt1"/>
              </a:fillRef>
              <a:effectRef idx="0">
                <a:schemeClr val="accent3"/>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050">
                    <a:solidFill>
                      <a:srgbClr val="000000"/>
                    </a:solidFill>
                    <a:latin typeface="宋体"/>
                    <a:cs typeface="宋体"/>
                  </a:rPr>
                  <a:t> </a:t>
                </a:r>
                <a:endParaRPr lang="zh-CN" altLang="en-US" sz="1050">
                  <a:latin typeface="宋体"/>
                  <a:cs typeface="宋体"/>
                </a:endParaRPr>
              </a:p>
            </p:txBody>
          </p:sp>
          <p:sp>
            <p:nvSpPr>
              <p:cNvPr id="9" name="矩形 8"/>
              <p:cNvSpPr/>
              <p:nvPr/>
            </p:nvSpPr>
            <p:spPr>
              <a:xfrm>
                <a:off x="6390653" y="2648684"/>
                <a:ext cx="1162545" cy="1664649"/>
              </a:xfrm>
              <a:prstGeom prst="rect">
                <a:avLst/>
              </a:prstGeom>
              <a:noFill/>
              <a:ln w="41275">
                <a:prstDash val="dash"/>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050">
                    <a:latin typeface="宋体"/>
                    <a:cs typeface="宋体"/>
                  </a:rPr>
                  <a:t> </a:t>
                </a:r>
                <a:endParaRPr lang="zh-CN" altLang="en-US" sz="1050">
                  <a:latin typeface="宋体"/>
                  <a:cs typeface="宋体"/>
                </a:endParaRPr>
              </a:p>
            </p:txBody>
          </p:sp>
          <p:sp>
            <p:nvSpPr>
              <p:cNvPr id="10" name="矩形 9"/>
              <p:cNvSpPr/>
              <p:nvPr/>
            </p:nvSpPr>
            <p:spPr>
              <a:xfrm>
                <a:off x="9149529" y="2576114"/>
                <a:ext cx="1039322" cy="1755648"/>
              </a:xfrm>
              <a:prstGeom prst="rect">
                <a:avLst/>
              </a:prstGeom>
              <a:noFill/>
              <a:ln w="41275">
                <a:prstDash val="dash"/>
              </a:ln>
            </p:spPr>
            <p:style>
              <a:lnRef idx="2">
                <a:schemeClr val="accent4"/>
              </a:lnRef>
              <a:fillRef idx="1">
                <a:schemeClr val="lt1"/>
              </a:fillRef>
              <a:effectRef idx="0">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050">
                    <a:latin typeface="宋体"/>
                    <a:cs typeface="宋体"/>
                  </a:rPr>
                  <a:t> </a:t>
                </a:r>
                <a:endParaRPr lang="zh-CN" altLang="en-US" sz="1050">
                  <a:latin typeface="宋体"/>
                  <a:cs typeface="宋体"/>
                </a:endParaRPr>
              </a:p>
            </p:txBody>
          </p:sp>
          <p:sp>
            <p:nvSpPr>
              <p:cNvPr id="11" name="矩形 10"/>
              <p:cNvSpPr/>
              <p:nvPr/>
            </p:nvSpPr>
            <p:spPr>
              <a:xfrm>
                <a:off x="6473389" y="5026429"/>
                <a:ext cx="637913" cy="384172"/>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050" kern="100" dirty="0">
                    <a:solidFill>
                      <a:srgbClr val="000000"/>
                    </a:solidFill>
                    <a:ea typeface="宋体"/>
                    <a:cs typeface="Times New Roman"/>
                  </a:rPr>
                  <a:t>HR Web</a:t>
                </a:r>
                <a:endParaRPr lang="zh-CN" altLang="en-US" sz="1050" kern="100" dirty="0">
                  <a:ea typeface="宋体"/>
                  <a:cs typeface="Times New Roman"/>
                </a:endParaRPr>
              </a:p>
            </p:txBody>
          </p:sp>
          <p:sp>
            <p:nvSpPr>
              <p:cNvPr id="12" name="矩形 11"/>
              <p:cNvSpPr/>
              <p:nvPr/>
            </p:nvSpPr>
            <p:spPr>
              <a:xfrm>
                <a:off x="7399883" y="5026429"/>
                <a:ext cx="637913" cy="384172"/>
              </a:xfrm>
              <a:prstGeom prst="rect">
                <a:avLst/>
              </a:prstGeom>
              <a:noFill/>
              <a:ln w="4127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050" kern="100" dirty="0">
                    <a:solidFill>
                      <a:srgbClr val="000000"/>
                    </a:solidFill>
                    <a:ea typeface="宋体"/>
                    <a:cs typeface="Times New Roman"/>
                  </a:rPr>
                  <a:t>HR DB</a:t>
                </a:r>
                <a:endParaRPr lang="zh-CN" altLang="en-US" sz="1050" kern="100" dirty="0">
                  <a:ea typeface="宋体"/>
                  <a:cs typeface="Times New Roman"/>
                </a:endParaRPr>
              </a:p>
            </p:txBody>
          </p:sp>
          <p:sp>
            <p:nvSpPr>
              <p:cNvPr id="13" name="矩形 12"/>
              <p:cNvSpPr/>
              <p:nvPr/>
            </p:nvSpPr>
            <p:spPr>
              <a:xfrm>
                <a:off x="6516505" y="2801410"/>
                <a:ext cx="907036" cy="384172"/>
              </a:xfrm>
              <a:prstGeom prst="rect">
                <a:avLst/>
              </a:prstGeom>
              <a:noFill/>
              <a:ln w="41275"/>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altLang="zh-CN" sz="1050" kern="100" dirty="0">
                    <a:solidFill>
                      <a:srgbClr val="000000"/>
                    </a:solidFill>
                    <a:cs typeface="Times New Roman"/>
                  </a:rPr>
                  <a:t>ERP Web</a:t>
                </a:r>
                <a:endParaRPr lang="zh-CN" altLang="en-US" sz="1050" kern="100" dirty="0">
                  <a:ea typeface="宋体"/>
                  <a:cs typeface="Times New Roman"/>
                </a:endParaRPr>
              </a:p>
            </p:txBody>
          </p:sp>
          <p:sp>
            <p:nvSpPr>
              <p:cNvPr id="14" name="矩形 13"/>
              <p:cNvSpPr/>
              <p:nvPr/>
            </p:nvSpPr>
            <p:spPr>
              <a:xfrm>
                <a:off x="6596945" y="3450527"/>
                <a:ext cx="826596" cy="384172"/>
              </a:xfrm>
              <a:prstGeom prst="rect">
                <a:avLst/>
              </a:prstGeom>
              <a:noFill/>
              <a:ln w="41275"/>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altLang="zh-CN" sz="1050" kern="100" dirty="0">
                    <a:solidFill>
                      <a:srgbClr val="000000"/>
                    </a:solidFill>
                    <a:ea typeface="宋体"/>
                    <a:cs typeface="Times New Roman"/>
                  </a:rPr>
                  <a:t>ERP </a:t>
                </a:r>
                <a:r>
                  <a:rPr lang="en-US" sz="1050" kern="100" dirty="0">
                    <a:solidFill>
                      <a:srgbClr val="000000"/>
                    </a:solidFill>
                    <a:ea typeface="宋体"/>
                    <a:cs typeface="Times New Roman"/>
                  </a:rPr>
                  <a:t>DB</a:t>
                </a:r>
                <a:endParaRPr lang="zh-CN" altLang="en-US" sz="1050" kern="100" dirty="0">
                  <a:ea typeface="宋体"/>
                  <a:cs typeface="Times New Roman"/>
                </a:endParaRPr>
              </a:p>
            </p:txBody>
          </p:sp>
          <p:sp>
            <p:nvSpPr>
              <p:cNvPr id="15" name="矩形 14"/>
              <p:cNvSpPr/>
              <p:nvPr/>
            </p:nvSpPr>
            <p:spPr>
              <a:xfrm>
                <a:off x="9357829" y="2797286"/>
                <a:ext cx="637913" cy="384172"/>
              </a:xfrm>
              <a:prstGeom prst="rect">
                <a:avLst/>
              </a:prstGeom>
              <a:noFill/>
              <a:ln w="41275"/>
            </p:spPr>
            <p:style>
              <a:lnRef idx="2">
                <a:schemeClr val="accent4"/>
              </a:lnRef>
              <a:fillRef idx="1">
                <a:schemeClr val="lt1"/>
              </a:fillRef>
              <a:effectRef idx="0">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zh-CN" altLang="en-US" sz="1050" kern="100">
                    <a:solidFill>
                      <a:srgbClr val="000000"/>
                    </a:solidFill>
                    <a:ea typeface="宋体"/>
                    <a:cs typeface="Times New Roman"/>
                  </a:rPr>
                  <a:t>管理</a:t>
                </a:r>
                <a:endParaRPr lang="zh-CN" altLang="en-US" sz="1050" kern="100">
                  <a:ea typeface="宋体"/>
                  <a:cs typeface="Times New Roman"/>
                </a:endParaRPr>
              </a:p>
            </p:txBody>
          </p:sp>
          <p:sp>
            <p:nvSpPr>
              <p:cNvPr id="16" name="矩形 15"/>
              <p:cNvSpPr/>
              <p:nvPr/>
            </p:nvSpPr>
            <p:spPr>
              <a:xfrm>
                <a:off x="9357829" y="3446404"/>
                <a:ext cx="637913" cy="384172"/>
              </a:xfrm>
              <a:prstGeom prst="rect">
                <a:avLst/>
              </a:prstGeom>
              <a:noFill/>
              <a:ln w="41275"/>
            </p:spPr>
            <p:style>
              <a:lnRef idx="2">
                <a:schemeClr val="accent4"/>
              </a:lnRef>
              <a:fillRef idx="1">
                <a:schemeClr val="lt1"/>
              </a:fillRef>
              <a:effectRef idx="0">
                <a:schemeClr val="accent4"/>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zh-CN" altLang="en-US" sz="1050" kern="100">
                    <a:solidFill>
                      <a:srgbClr val="000000"/>
                    </a:solidFill>
                    <a:ea typeface="宋体"/>
                    <a:cs typeface="Times New Roman"/>
                  </a:rPr>
                  <a:t>管理</a:t>
                </a:r>
                <a:endParaRPr lang="zh-CN" altLang="en-US" sz="1050" kern="100">
                  <a:ea typeface="宋体"/>
                  <a:cs typeface="Times New Roman"/>
                </a:endParaRPr>
              </a:p>
            </p:txBody>
          </p:sp>
          <p:sp>
            <p:nvSpPr>
              <p:cNvPr id="17" name="矩形 16"/>
              <p:cNvSpPr/>
              <p:nvPr/>
            </p:nvSpPr>
            <p:spPr>
              <a:xfrm>
                <a:off x="6311714" y="4901841"/>
                <a:ext cx="1857668" cy="892368"/>
              </a:xfrm>
              <a:prstGeom prst="rect">
                <a:avLst/>
              </a:prstGeom>
              <a:noFill/>
              <a:ln w="41275">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050">
                    <a:latin typeface="宋体"/>
                    <a:cs typeface="宋体"/>
                  </a:rPr>
                  <a:t> </a:t>
                </a:r>
                <a:endParaRPr lang="zh-CN" altLang="en-US" sz="1050">
                  <a:latin typeface="宋体"/>
                  <a:cs typeface="宋体"/>
                </a:endParaRPr>
              </a:p>
            </p:txBody>
          </p:sp>
          <p:sp>
            <p:nvSpPr>
              <p:cNvPr id="18" name="矩形 17"/>
              <p:cNvSpPr/>
              <p:nvPr/>
            </p:nvSpPr>
            <p:spPr>
              <a:xfrm>
                <a:off x="9422923" y="3963047"/>
                <a:ext cx="765928" cy="38417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zh-CN" altLang="en-US" sz="1050" kern="100">
                    <a:solidFill>
                      <a:srgbClr val="000000"/>
                    </a:solidFill>
                    <a:ea typeface="宋体"/>
                    <a:cs typeface="Times New Roman"/>
                  </a:rPr>
                  <a:t>管理域</a:t>
                </a:r>
                <a:endParaRPr lang="zh-CN" altLang="en-US" sz="1050" kern="100">
                  <a:ea typeface="宋体"/>
                  <a:cs typeface="Times New Roman"/>
                </a:endParaRPr>
              </a:p>
            </p:txBody>
          </p:sp>
          <p:sp>
            <p:nvSpPr>
              <p:cNvPr id="19" name="矩形 18"/>
              <p:cNvSpPr/>
              <p:nvPr/>
            </p:nvSpPr>
            <p:spPr>
              <a:xfrm>
                <a:off x="6516504" y="5424809"/>
                <a:ext cx="1653365" cy="38417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050" kern="100">
                    <a:solidFill>
                      <a:srgbClr val="000000"/>
                    </a:solidFill>
                    <a:ea typeface="宋体"/>
                    <a:cs typeface="Times New Roman"/>
                  </a:rPr>
                  <a:t>HR</a:t>
                </a:r>
                <a:r>
                  <a:rPr lang="zh-CN" altLang="en-US" sz="1050" kern="100">
                    <a:solidFill>
                      <a:srgbClr val="000000"/>
                    </a:solidFill>
                    <a:ea typeface="宋体"/>
                    <a:cs typeface="Times New Roman"/>
                  </a:rPr>
                  <a:t>维护租户</a:t>
                </a:r>
                <a:endParaRPr lang="zh-CN" altLang="en-US" sz="1050" kern="100">
                  <a:ea typeface="宋体"/>
                  <a:cs typeface="Times New Roman"/>
                </a:endParaRPr>
              </a:p>
            </p:txBody>
          </p:sp>
          <p:cxnSp>
            <p:nvCxnSpPr>
              <p:cNvPr id="20" name="直接连接符 19"/>
              <p:cNvCxnSpPr>
                <a:stCxn id="9" idx="3"/>
                <a:endCxn id="28" idx="1"/>
              </p:cNvCxnSpPr>
              <p:nvPr/>
            </p:nvCxnSpPr>
            <p:spPr>
              <a:xfrm>
                <a:off x="7553198" y="3481009"/>
                <a:ext cx="272193" cy="67232"/>
              </a:xfrm>
              <a:prstGeom prst="line">
                <a:avLst/>
              </a:prstGeom>
              <a:ln w="41275"/>
            </p:spPr>
            <p:style>
              <a:lnRef idx="1">
                <a:schemeClr val="accent2"/>
              </a:lnRef>
              <a:fillRef idx="0">
                <a:schemeClr val="accent2"/>
              </a:fillRef>
              <a:effectRef idx="0">
                <a:schemeClr val="accent2"/>
              </a:effectRef>
              <a:fontRef idx="minor">
                <a:schemeClr val="tx1"/>
              </a:fontRef>
            </p:style>
          </p:cxnSp>
          <p:cxnSp>
            <p:nvCxnSpPr>
              <p:cNvPr id="21" name="直接连接符 20"/>
              <p:cNvCxnSpPr>
                <a:stCxn id="10" idx="1"/>
              </p:cNvCxnSpPr>
              <p:nvPr/>
            </p:nvCxnSpPr>
            <p:spPr>
              <a:xfrm flipH="1">
                <a:off x="8837096" y="3453939"/>
                <a:ext cx="312434" cy="2016"/>
              </a:xfrm>
              <a:prstGeom prst="line">
                <a:avLst/>
              </a:prstGeom>
              <a:ln w="41275"/>
            </p:spPr>
            <p:style>
              <a:lnRef idx="1">
                <a:schemeClr val="accent4"/>
              </a:lnRef>
              <a:fillRef idx="0">
                <a:schemeClr val="accent4"/>
              </a:fillRef>
              <a:effectRef idx="0">
                <a:schemeClr val="accent4"/>
              </a:effectRef>
              <a:fontRef idx="minor">
                <a:schemeClr val="tx1"/>
              </a:fontRef>
            </p:style>
          </p:cxnSp>
          <p:cxnSp>
            <p:nvCxnSpPr>
              <p:cNvPr id="22" name="直接连接符 21"/>
              <p:cNvCxnSpPr>
                <a:stCxn id="17" idx="0"/>
              </p:cNvCxnSpPr>
              <p:nvPr/>
            </p:nvCxnSpPr>
            <p:spPr>
              <a:xfrm flipV="1">
                <a:off x="7240548" y="3719797"/>
                <a:ext cx="929255" cy="1182044"/>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355256" y="3928916"/>
                <a:ext cx="1262315" cy="384172"/>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en-US" sz="1050" kern="100">
                    <a:solidFill>
                      <a:srgbClr val="000000"/>
                    </a:solidFill>
                    <a:ea typeface="宋体"/>
                    <a:cs typeface="Times New Roman"/>
                  </a:rPr>
                  <a:t>ERP</a:t>
                </a:r>
                <a:r>
                  <a:rPr lang="zh-CN" altLang="en-US" sz="1050" kern="100">
                    <a:solidFill>
                      <a:srgbClr val="000000"/>
                    </a:solidFill>
                    <a:ea typeface="宋体"/>
                    <a:cs typeface="Times New Roman"/>
                  </a:rPr>
                  <a:t>维护租户</a:t>
                </a:r>
                <a:endParaRPr lang="zh-CN" altLang="en-US" sz="1050" kern="100">
                  <a:ea typeface="宋体"/>
                  <a:cs typeface="Times New Roman"/>
                </a:endParaRPr>
              </a:p>
            </p:txBody>
          </p:sp>
          <p:sp>
            <p:nvSpPr>
              <p:cNvPr id="24" name="矩形 23"/>
              <p:cNvSpPr/>
              <p:nvPr/>
            </p:nvSpPr>
            <p:spPr>
              <a:xfrm>
                <a:off x="8593753" y="5026480"/>
                <a:ext cx="764076" cy="384172"/>
              </a:xfrm>
              <a:prstGeom prst="rect">
                <a:avLst/>
              </a:prstGeom>
              <a:noFill/>
              <a:ln w="41275"/>
            </p:spPr>
            <p:style>
              <a:lnRef idx="2">
                <a:schemeClr val="accent3"/>
              </a:lnRef>
              <a:fillRef idx="1">
                <a:schemeClr val="lt1"/>
              </a:fillRef>
              <a:effectRef idx="0">
                <a:schemeClr val="accent3"/>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zh-CN" altLang="en-US" sz="1050" kern="100" dirty="0">
                    <a:solidFill>
                      <a:srgbClr val="000000"/>
                    </a:solidFill>
                    <a:ea typeface="宋体"/>
                    <a:cs typeface="Times New Roman"/>
                  </a:rPr>
                  <a:t>官网</a:t>
                </a:r>
                <a:r>
                  <a:rPr lang="en-US" sz="1050" kern="100" dirty="0">
                    <a:solidFill>
                      <a:srgbClr val="000000"/>
                    </a:solidFill>
                    <a:ea typeface="宋体"/>
                    <a:cs typeface="Times New Roman"/>
                  </a:rPr>
                  <a:t>Web</a:t>
                </a:r>
                <a:endParaRPr lang="zh-CN" altLang="en-US" sz="1050" kern="100" dirty="0">
                  <a:ea typeface="宋体"/>
                  <a:cs typeface="Times New Roman"/>
                </a:endParaRPr>
              </a:p>
            </p:txBody>
          </p:sp>
          <p:sp>
            <p:nvSpPr>
              <p:cNvPr id="25" name="矩形 24"/>
              <p:cNvSpPr/>
              <p:nvPr/>
            </p:nvSpPr>
            <p:spPr>
              <a:xfrm>
                <a:off x="9520248" y="5026480"/>
                <a:ext cx="637913" cy="384172"/>
              </a:xfrm>
              <a:prstGeom prst="rect">
                <a:avLst/>
              </a:prstGeom>
              <a:noFill/>
              <a:ln w="41275"/>
            </p:spPr>
            <p:style>
              <a:lnRef idx="2">
                <a:schemeClr val="accent3"/>
              </a:lnRef>
              <a:fillRef idx="1">
                <a:schemeClr val="lt1"/>
              </a:fillRef>
              <a:effectRef idx="0">
                <a:schemeClr val="accent3"/>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zh-CN" altLang="en-US" sz="1050" kern="100" dirty="0">
                    <a:solidFill>
                      <a:srgbClr val="000000"/>
                    </a:solidFill>
                    <a:ea typeface="宋体"/>
                    <a:cs typeface="Times New Roman"/>
                  </a:rPr>
                  <a:t>官网</a:t>
                </a:r>
                <a:r>
                  <a:rPr lang="en-US" sz="1050" kern="100" dirty="0">
                    <a:solidFill>
                      <a:srgbClr val="000000"/>
                    </a:solidFill>
                    <a:ea typeface="宋体"/>
                    <a:cs typeface="Times New Roman"/>
                  </a:rPr>
                  <a:t>DB</a:t>
                </a:r>
                <a:endParaRPr lang="zh-CN" altLang="en-US" sz="1050" kern="100" dirty="0">
                  <a:ea typeface="宋体"/>
                  <a:cs typeface="Times New Roman"/>
                </a:endParaRPr>
              </a:p>
            </p:txBody>
          </p:sp>
          <p:sp>
            <p:nvSpPr>
              <p:cNvPr id="26" name="矩形 25"/>
              <p:cNvSpPr/>
              <p:nvPr/>
            </p:nvSpPr>
            <p:spPr>
              <a:xfrm>
                <a:off x="8636868" y="5424860"/>
                <a:ext cx="1653365" cy="38417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zh-CN" altLang="en-US" sz="1050" kern="100">
                    <a:solidFill>
                      <a:srgbClr val="000000"/>
                    </a:solidFill>
                    <a:ea typeface="宋体"/>
                    <a:cs typeface="Times New Roman"/>
                  </a:rPr>
                  <a:t>官网维护租户</a:t>
                </a:r>
                <a:endParaRPr lang="zh-CN" altLang="en-US" sz="1050" kern="100">
                  <a:ea typeface="宋体"/>
                  <a:cs typeface="Times New Roman"/>
                </a:endParaRPr>
              </a:p>
            </p:txBody>
          </p:sp>
          <p:cxnSp>
            <p:nvCxnSpPr>
              <p:cNvPr id="27" name="直接连接符 26"/>
              <p:cNvCxnSpPr>
                <a:stCxn id="8" idx="0"/>
              </p:cNvCxnSpPr>
              <p:nvPr/>
            </p:nvCxnSpPr>
            <p:spPr>
              <a:xfrm flipH="1" flipV="1">
                <a:off x="8314943" y="3719796"/>
                <a:ext cx="1045988" cy="1182096"/>
              </a:xfrm>
              <a:prstGeom prst="line">
                <a:avLst/>
              </a:prstGeom>
              <a:ln w="41275"/>
            </p:spPr>
            <p:style>
              <a:lnRef idx="1">
                <a:schemeClr val="accent3"/>
              </a:lnRef>
              <a:fillRef idx="0">
                <a:schemeClr val="accent3"/>
              </a:fillRef>
              <a:effectRef idx="0">
                <a:schemeClr val="accent3"/>
              </a:effectRef>
              <a:fontRef idx="minor">
                <a:schemeClr val="tx1"/>
              </a:fontRef>
            </p:style>
          </p:cxn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5391" y="3265906"/>
                <a:ext cx="913436" cy="564670"/>
              </a:xfrm>
              <a:prstGeom prst="rect">
                <a:avLst/>
              </a:prstGeom>
              <a:ln w="41275">
                <a:solidFill>
                  <a:schemeClr val="tx1"/>
                </a:solidFill>
              </a:ln>
            </p:spPr>
          </p:pic>
        </p:gr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29465" y="2687637"/>
              <a:ext cx="581523" cy="523938"/>
            </a:xfrm>
            <a:prstGeom prst="rect">
              <a:avLst/>
            </a:prstGeom>
          </p:spPr>
        </p:pic>
        <p:cxnSp>
          <p:nvCxnSpPr>
            <p:cNvPr id="30" name="曲线连接符 29"/>
            <p:cNvCxnSpPr>
              <a:stCxn id="13" idx="2"/>
              <a:endCxn id="14" idx="0"/>
            </p:cNvCxnSpPr>
            <p:nvPr/>
          </p:nvCxnSpPr>
          <p:spPr>
            <a:xfrm rot="16200000" flipH="1">
              <a:off x="6857661" y="3297944"/>
              <a:ext cx="264945" cy="40220"/>
            </a:xfrm>
            <a:prstGeom prst="curvedConnector3">
              <a:avLst>
                <a:gd name="adj1" fmla="val 50000"/>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86413" y="3481008"/>
              <a:ext cx="581523" cy="523938"/>
            </a:xfrm>
            <a:prstGeom prst="rect">
              <a:avLst/>
            </a:prstGeom>
          </p:spPr>
        </p:pic>
      </p:grpSp>
      <p:sp>
        <p:nvSpPr>
          <p:cNvPr id="2" name="标题 1"/>
          <p:cNvSpPr>
            <a:spLocks noGrp="1"/>
          </p:cNvSpPr>
          <p:nvPr>
            <p:ph type="ctrTitle"/>
          </p:nvPr>
        </p:nvSpPr>
        <p:spPr/>
        <p:txBody>
          <a:bodyPr/>
          <a:lstStyle/>
          <a:p>
            <a:r>
              <a:rPr lang="zh-CN" altLang="en-US" dirty="0" smtClean="0"/>
              <a:t>使用服务链</a:t>
            </a:r>
            <a:r>
              <a:rPr lang="en-US" altLang="zh-CN" dirty="0"/>
              <a:t>+</a:t>
            </a:r>
            <a:r>
              <a:rPr lang="zh-CN" altLang="en-US" dirty="0" smtClean="0"/>
              <a:t>微分段技术的云计算</a:t>
            </a:r>
            <a:r>
              <a:rPr lang="en-US" altLang="zh-CN" dirty="0" smtClean="0"/>
              <a:t>Web</a:t>
            </a:r>
            <a:r>
              <a:rPr lang="zh-CN" altLang="en-US" dirty="0" smtClean="0"/>
              <a:t>安全服务</a:t>
            </a:r>
            <a:endParaRPr lang="zh-CN" altLang="en-US" dirty="0"/>
          </a:p>
        </p:txBody>
      </p:sp>
      <p:pic>
        <p:nvPicPr>
          <p:cNvPr id="11266" name="Picture 2" descr="C:\Users\marvel\Downloads\微安全域配置-0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39" y="921223"/>
            <a:ext cx="8579644" cy="4212041"/>
          </a:xfrm>
          <a:prstGeom prst="rect">
            <a:avLst/>
          </a:prstGeom>
          <a:noFill/>
          <a:extLst>
            <a:ext uri="{909E8E84-426E-40DD-AFC4-6F175D3DCCD1}">
              <a14:hiddenFill xmlns:a14="http://schemas.microsoft.com/office/drawing/2010/main">
                <a:solidFill>
                  <a:srgbClr val="FFFFFF"/>
                </a:solidFill>
              </a14:hiddenFill>
            </a:ext>
          </a:extLst>
        </p:spPr>
      </p:pic>
      <p:pic>
        <p:nvPicPr>
          <p:cNvPr id="11269" name="Picture 5" descr="R:\Service Chain-0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827" y="861248"/>
            <a:ext cx="8579645" cy="4393406"/>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6968" y="808507"/>
            <a:ext cx="8786813" cy="4307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9156" y="733501"/>
            <a:ext cx="6885405" cy="4419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 name="Picture 2" descr="http://xcon.xfocus.org/XCon2011/images/nsfocus.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4395" y="4572000"/>
            <a:ext cx="1672402" cy="74329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50122" y="4593181"/>
            <a:ext cx="1624745" cy="722109"/>
          </a:xfrm>
          <a:prstGeom prst="rect">
            <a:avLst/>
          </a:prstGeom>
        </p:spPr>
      </p:pic>
    </p:spTree>
    <p:extLst>
      <p:ext uri="{BB962C8B-B14F-4D97-AF65-F5344CB8AC3E}">
        <p14:creationId xmlns:p14="http://schemas.microsoft.com/office/powerpoint/2010/main" val="92627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fade">
                                      <p:cBhvr>
                                        <p:cTn id="12" dur="500"/>
                                        <p:tgtEl>
                                          <p:spTgt spid="112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70"/>
                                        </p:tgtEl>
                                        <p:attrNameLst>
                                          <p:attrName>style.visibility</p:attrName>
                                        </p:attrNameLst>
                                      </p:cBhvr>
                                      <p:to>
                                        <p:strVal val="visible"/>
                                      </p:to>
                                    </p:set>
                                    <p:animEffect transition="in" filter="fade">
                                      <p:cBhvr>
                                        <p:cTn id="17" dur="500"/>
                                        <p:tgtEl>
                                          <p:spTgt spid="112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268"/>
                                        </p:tgtEl>
                                        <p:attrNameLst>
                                          <p:attrName>style.visibility</p:attrName>
                                        </p:attrNameLst>
                                      </p:cBhvr>
                                      <p:to>
                                        <p:strVal val="visible"/>
                                      </p:to>
                                    </p:set>
                                    <p:animEffect transition="in" filter="fade">
                                      <p:cBhvr>
                                        <p:cTn id="22"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marL="401241" lvl="1" algn="l" rtl="0">
              <a:spcBef>
                <a:spcPct val="0"/>
              </a:spcBef>
            </a:pPr>
            <a:r>
              <a:rPr lang="zh-CN" altLang="zh-CN"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j-cs"/>
              </a:rPr>
              <a:t>可编排的应急响应</a:t>
            </a:r>
            <a:r>
              <a:rPr lang="en-US" altLang="zh-CN"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j-cs"/>
              </a:rPr>
              <a:t>/</a:t>
            </a:r>
            <a:r>
              <a:rPr lang="zh-CN" altLang="zh-CN"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j-cs"/>
              </a:rPr>
              <a:t>弹性服务</a:t>
            </a:r>
            <a:endParaRPr lang="zh-CN" altLang="en-US" sz="2400" b="1" kern="1200" dirty="0">
              <a:solidFill>
                <a:schemeClr val="tx1">
                  <a:lumMod val="75000"/>
                  <a:lumOff val="25000"/>
                </a:schemeClr>
              </a:solidFill>
              <a:latin typeface="微软雅黑" panose="020B0503020204020204" pitchFamily="34" charset="-122"/>
              <a:ea typeface="微软雅黑" panose="020B0503020204020204" pitchFamily="34" charset="-122"/>
              <a:cs typeface="+mj-cs"/>
            </a:endParaRPr>
          </a:p>
        </p:txBody>
      </p:sp>
      <p:grpSp>
        <p:nvGrpSpPr>
          <p:cNvPr id="3" name="画布 64"/>
          <p:cNvGrpSpPr/>
          <p:nvPr/>
        </p:nvGrpSpPr>
        <p:grpSpPr>
          <a:xfrm>
            <a:off x="3635896" y="871947"/>
            <a:ext cx="5402510" cy="4005580"/>
            <a:chOff x="0" y="0"/>
            <a:chExt cx="5402510" cy="4005580"/>
          </a:xfrm>
        </p:grpSpPr>
        <p:sp>
          <p:nvSpPr>
            <p:cNvPr id="4" name="矩形 3"/>
            <p:cNvSpPr/>
            <p:nvPr/>
          </p:nvSpPr>
          <p:spPr>
            <a:xfrm>
              <a:off x="0" y="0"/>
              <a:ext cx="5400040" cy="4005580"/>
            </a:xfrm>
            <a:prstGeom prst="rect">
              <a:avLst/>
            </a:prstGeom>
          </p:spPr>
        </p:sp>
        <p:sp>
          <p:nvSpPr>
            <p:cNvPr id="5" name="矩形 4"/>
            <p:cNvSpPr/>
            <p:nvPr/>
          </p:nvSpPr>
          <p:spPr>
            <a:xfrm>
              <a:off x="501650" y="3213815"/>
              <a:ext cx="4898390" cy="560705"/>
            </a:xfrm>
            <a:prstGeom prst="rect">
              <a:avLst/>
            </a:prstGeom>
            <a:solidFill>
              <a:sysClr val="window" lastClr="FFFFFF"/>
            </a:solidFill>
            <a:ln w="25400" cap="flat" cmpd="sng" algn="ctr">
              <a:solidFill>
                <a:srgbClr val="F79646"/>
              </a:solidFill>
              <a:prstDash val="solid"/>
            </a:ln>
            <a:effectLst/>
          </p:spPr>
          <p:style>
            <a:lnRef idx="2">
              <a:schemeClr val="accent6"/>
            </a:lnRef>
            <a:fillRef idx="1">
              <a:schemeClr val="lt1"/>
            </a:fillRef>
            <a:effectRef idx="0">
              <a:schemeClr val="accent6"/>
            </a:effectRef>
            <a:fontRef idx="minor">
              <a:schemeClr val="dk1"/>
            </a:fontRef>
          </p:style>
          <p:txBody>
            <a:bodyPr lIns="0" tIns="0" rIns="0" bIns="0" rtlCol="0" anchor="ctr"/>
            <a:lstStyle/>
            <a:p>
              <a:endParaRPr lang="zh-CN" altLang="en-US"/>
            </a:p>
          </p:txBody>
        </p:sp>
        <p:sp>
          <p:nvSpPr>
            <p:cNvPr id="6" name="矩形 5"/>
            <p:cNvSpPr/>
            <p:nvPr/>
          </p:nvSpPr>
          <p:spPr>
            <a:xfrm>
              <a:off x="309343" y="243473"/>
              <a:ext cx="4814616" cy="1851709"/>
            </a:xfrm>
            <a:prstGeom prst="rect">
              <a:avLst/>
            </a:prstGeom>
            <a:solidFill>
              <a:sysClr val="window" lastClr="FFFFFF"/>
            </a:solidFill>
            <a:ln w="25400" cap="flat" cmpd="sng" algn="ctr">
              <a:solidFill>
                <a:srgbClr val="4F81BD"/>
              </a:solidFill>
              <a:prstDash val="solid"/>
            </a:ln>
            <a:effectLst/>
          </p:spPr>
          <p:style>
            <a:lnRef idx="2">
              <a:schemeClr val="accent1"/>
            </a:lnRef>
            <a:fillRef idx="1">
              <a:schemeClr val="lt1"/>
            </a:fillRef>
            <a:effectRef idx="0">
              <a:schemeClr val="accent1"/>
            </a:effectRef>
            <a:fontRef idx="minor">
              <a:schemeClr val="dk1"/>
            </a:fontRef>
          </p:style>
          <p:txBody>
            <a:bodyPr rtlCol="0" anchor="ctr"/>
            <a:lstStyle/>
            <a:p>
              <a:endParaRPr lang="zh-CN" altLang="en-US"/>
            </a:p>
          </p:txBody>
        </p:sp>
        <p:cxnSp>
          <p:nvCxnSpPr>
            <p:cNvPr id="7" name="直接箭头连接符 66"/>
            <p:cNvCxnSpPr/>
            <p:nvPr/>
          </p:nvCxnSpPr>
          <p:spPr>
            <a:xfrm flipH="1">
              <a:off x="1766483" y="605542"/>
              <a:ext cx="791568" cy="9283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055402" y="1041898"/>
              <a:ext cx="789963" cy="492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200"/>
                </a:lnSpc>
                <a:spcAft>
                  <a:spcPts val="0"/>
                </a:spcAft>
              </a:pPr>
              <a:r>
                <a:rPr lang="zh-CN" sz="800">
                  <a:solidFill>
                    <a:srgbClr val="000000"/>
                  </a:solidFill>
                  <a:effectLst/>
                  <a:latin typeface="Arial" charset="0"/>
                  <a:ea typeface="宋体" charset="-122"/>
                  <a:cs typeface="Times New Roman" charset="0"/>
                </a:rPr>
                <a:t>发布安全事件告知客户</a:t>
              </a:r>
              <a:endParaRPr lang="zh-CN" sz="1050">
                <a:effectLst/>
                <a:latin typeface="Arial" charset="0"/>
                <a:ea typeface="宋体" charset="-122"/>
                <a:cs typeface="Times New Roman" charset="0"/>
              </a:endParaRPr>
            </a:p>
          </p:txBody>
        </p:sp>
        <p:cxnSp>
          <p:nvCxnSpPr>
            <p:cNvPr id="9" name="直接箭头连接符 201"/>
            <p:cNvCxnSpPr/>
            <p:nvPr/>
          </p:nvCxnSpPr>
          <p:spPr>
            <a:xfrm flipV="1">
              <a:off x="1975462" y="805343"/>
              <a:ext cx="600746" cy="7286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248617" y="833230"/>
              <a:ext cx="945161" cy="4851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lnSpc>
                  <a:spcPts val="1200"/>
                </a:lnSpc>
                <a:spcAft>
                  <a:spcPts val="0"/>
                </a:spcAft>
              </a:pPr>
              <a:r>
                <a:rPr lang="zh-CN" sz="800">
                  <a:solidFill>
                    <a:srgbClr val="000000"/>
                  </a:solidFill>
                  <a:effectLst/>
                  <a:latin typeface="Arial" charset="0"/>
                  <a:ea typeface="宋体" charset="-122"/>
                  <a:cs typeface="Times New Roman" charset="0"/>
                </a:rPr>
                <a:t>全周期推送该事件进展</a:t>
              </a:r>
              <a:endParaRPr lang="zh-CN" sz="1050">
                <a:effectLst/>
                <a:latin typeface="Arial" charset="0"/>
                <a:ea typeface="宋体" charset="-122"/>
                <a:cs typeface="Times New Roman" charset="0"/>
              </a:endParaRPr>
            </a:p>
          </p:txBody>
        </p:sp>
        <p:cxnSp>
          <p:nvCxnSpPr>
            <p:cNvPr id="11" name="直接箭头连接符 203"/>
            <p:cNvCxnSpPr/>
            <p:nvPr/>
          </p:nvCxnSpPr>
          <p:spPr>
            <a:xfrm>
              <a:off x="2149063" y="1800837"/>
              <a:ext cx="16540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898756" y="1615009"/>
              <a:ext cx="1237807" cy="317527"/>
            </a:xfrm>
            <a:prstGeom prst="rect">
              <a:avLst/>
            </a:prstGeom>
            <a:solidFill>
              <a:srgbClr val="4F81BD"/>
            </a:solidFill>
            <a:ln w="25400" cap="flat" cmpd="sng" algn="ctr">
              <a:solidFill>
                <a:srgbClr val="4F81BD">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spcAft>
                  <a:spcPts val="0"/>
                </a:spcAft>
              </a:pPr>
              <a:r>
                <a:rPr lang="zh-CN" sz="1050" kern="1200">
                  <a:solidFill>
                    <a:srgbClr val="FFFFFF"/>
                  </a:solidFill>
                  <a:effectLst/>
                  <a:ea typeface="宋体" charset="-122"/>
                </a:rPr>
                <a:t>安全资讯组件</a:t>
              </a:r>
              <a:endParaRPr lang="zh-CN" sz="1200">
                <a:effectLst/>
                <a:latin typeface="Times New Roman" charset="0"/>
                <a:ea typeface="宋体" charset="-122"/>
              </a:endParaRPr>
            </a:p>
          </p:txBody>
        </p:sp>
        <p:sp>
          <p:nvSpPr>
            <p:cNvPr id="13" name="矩形 12"/>
            <p:cNvSpPr/>
            <p:nvPr/>
          </p:nvSpPr>
          <p:spPr>
            <a:xfrm>
              <a:off x="3803045" y="1615009"/>
              <a:ext cx="1210267" cy="317527"/>
            </a:xfrm>
            <a:prstGeom prst="rect">
              <a:avLst/>
            </a:prstGeom>
            <a:solidFill>
              <a:srgbClr val="4F81BD"/>
            </a:solidFill>
            <a:ln w="25400" cap="flat" cmpd="sng" algn="ctr">
              <a:solidFill>
                <a:srgbClr val="4F81BD">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spcAft>
                  <a:spcPts val="0"/>
                </a:spcAft>
              </a:pPr>
              <a:r>
                <a:rPr lang="en-US" sz="1050" kern="1200">
                  <a:solidFill>
                    <a:srgbClr val="FFFFFF"/>
                  </a:solidFill>
                  <a:effectLst/>
                  <a:ea typeface="宋体" charset="-122"/>
                </a:rPr>
                <a:t>MSS &amp; SaaS</a:t>
              </a:r>
              <a:r>
                <a:rPr lang="zh-CN" sz="1050" kern="1200">
                  <a:solidFill>
                    <a:srgbClr val="FFFFFF"/>
                  </a:solidFill>
                  <a:effectLst/>
                  <a:ea typeface="宋体" charset="-122"/>
                </a:rPr>
                <a:t>组件</a:t>
              </a:r>
              <a:endParaRPr lang="zh-CN" sz="1200">
                <a:effectLst/>
                <a:latin typeface="Times New Roman" charset="0"/>
                <a:ea typeface="宋体" charset="-122"/>
              </a:endParaRPr>
            </a:p>
          </p:txBody>
        </p:sp>
        <p:sp>
          <p:nvSpPr>
            <p:cNvPr id="14" name="矩形 13"/>
            <p:cNvSpPr/>
            <p:nvPr/>
          </p:nvSpPr>
          <p:spPr>
            <a:xfrm>
              <a:off x="1963156" y="443060"/>
              <a:ext cx="1784133" cy="317527"/>
            </a:xfrm>
            <a:prstGeom prst="rect">
              <a:avLst/>
            </a:prstGeom>
            <a:solidFill>
              <a:srgbClr val="4F81BD"/>
            </a:solidFill>
            <a:ln w="25400" cap="flat" cmpd="sng" algn="ctr">
              <a:solidFill>
                <a:srgbClr val="4F81BD">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spcAft>
                  <a:spcPts val="0"/>
                </a:spcAft>
              </a:pPr>
              <a:r>
                <a:rPr lang="zh-CN" sz="1050" kern="1200">
                  <a:solidFill>
                    <a:srgbClr val="FFFFFF"/>
                  </a:solidFill>
                  <a:effectLst/>
                  <a:ea typeface="宋体" charset="-122"/>
                </a:rPr>
                <a:t>应急响应组件</a:t>
              </a:r>
              <a:endParaRPr lang="zh-CN" sz="1200">
                <a:effectLst/>
                <a:latin typeface="Times New Roman" charset="0"/>
                <a:ea typeface="宋体" charset="-122"/>
              </a:endParaRPr>
            </a:p>
          </p:txBody>
        </p:sp>
        <p:sp>
          <p:nvSpPr>
            <p:cNvPr id="15" name="矩形 14"/>
            <p:cNvSpPr/>
            <p:nvPr/>
          </p:nvSpPr>
          <p:spPr>
            <a:xfrm>
              <a:off x="503521" y="2623855"/>
              <a:ext cx="4898989" cy="560990"/>
            </a:xfrm>
            <a:prstGeom prst="rect">
              <a:avLst/>
            </a:prstGeom>
            <a:solidFill>
              <a:sysClr val="window" lastClr="FFFFFF"/>
            </a:solidFill>
            <a:ln w="25400" cap="flat" cmpd="sng" algn="ctr">
              <a:solidFill>
                <a:srgbClr val="F79646"/>
              </a:solidFill>
              <a:prstDash val="solid"/>
            </a:ln>
            <a:effectLst/>
          </p:spPr>
          <p:style>
            <a:lnRef idx="2">
              <a:schemeClr val="accent6"/>
            </a:lnRef>
            <a:fillRef idx="1">
              <a:schemeClr val="lt1"/>
            </a:fillRef>
            <a:effectRef idx="0">
              <a:schemeClr val="accent6"/>
            </a:effectRef>
            <a:fontRef idx="minor">
              <a:schemeClr val="dk1"/>
            </a:fontRef>
          </p:style>
          <p:txBody>
            <a:bodyPr lIns="0" tIns="0" rIns="0" bIns="0" rtlCol="0" anchor="ctr"/>
            <a:lstStyle/>
            <a:p>
              <a:endParaRPr lang="zh-CN" altLang="en-US"/>
            </a:p>
          </p:txBody>
        </p:sp>
        <p:sp>
          <p:nvSpPr>
            <p:cNvPr id="16" name="矩形 15"/>
            <p:cNvSpPr/>
            <p:nvPr/>
          </p:nvSpPr>
          <p:spPr>
            <a:xfrm>
              <a:off x="1252935" y="2688127"/>
              <a:ext cx="589934" cy="453610"/>
            </a:xfrm>
            <a:prstGeom prst="rect">
              <a:avLst/>
            </a:prstGeom>
            <a:solidFill>
              <a:srgbClr val="8064A2"/>
            </a:solidFill>
            <a:ln w="25400" cap="flat" cmpd="sng" algn="ctr">
              <a:solidFill>
                <a:srgbClr val="8064A2">
                  <a:shade val="50000"/>
                </a:srgbClr>
              </a:solidFill>
              <a:prstDash val="soli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t"/>
            <a:lstStyle/>
            <a:p>
              <a:pPr algn="ctr">
                <a:lnSpc>
                  <a:spcPts val="1200"/>
                </a:lnSpc>
                <a:spcAft>
                  <a:spcPts val="0"/>
                </a:spcAft>
              </a:pPr>
              <a:r>
                <a:rPr lang="zh-CN" sz="1050" kern="1200">
                  <a:solidFill>
                    <a:srgbClr val="FFFFFF"/>
                  </a:solidFill>
                  <a:effectLst/>
                  <a:ea typeface="宋体" charset="-122"/>
                </a:rPr>
                <a:t>数据分析平台</a:t>
              </a:r>
              <a:endParaRPr lang="zh-CN" sz="1200">
                <a:effectLst/>
                <a:latin typeface="Times New Roman" charset="0"/>
                <a:ea typeface="宋体" charset="-122"/>
              </a:endParaRPr>
            </a:p>
          </p:txBody>
        </p:sp>
        <p:sp>
          <p:nvSpPr>
            <p:cNvPr id="17" name="矩形 16"/>
            <p:cNvSpPr/>
            <p:nvPr/>
          </p:nvSpPr>
          <p:spPr>
            <a:xfrm>
              <a:off x="3309718" y="2688065"/>
              <a:ext cx="722719" cy="427880"/>
            </a:xfrm>
            <a:prstGeom prst="rect">
              <a:avLst/>
            </a:prstGeom>
            <a:solidFill>
              <a:srgbClr val="8064A2"/>
            </a:solidFill>
            <a:ln w="25400" cap="flat" cmpd="sng" algn="ctr">
              <a:solidFill>
                <a:srgbClr val="8064A2">
                  <a:shade val="50000"/>
                </a:srgbClr>
              </a:solidFill>
              <a:prstDash val="soli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t"/>
            <a:lstStyle/>
            <a:p>
              <a:pPr algn="ctr">
                <a:lnSpc>
                  <a:spcPts val="1200"/>
                </a:lnSpc>
                <a:spcAft>
                  <a:spcPts val="0"/>
                </a:spcAft>
              </a:pPr>
              <a:r>
                <a:rPr lang="zh-CN" sz="1050" kern="1200">
                  <a:solidFill>
                    <a:srgbClr val="FFFFFF"/>
                  </a:solidFill>
                  <a:effectLst/>
                  <a:ea typeface="宋体" charset="-122"/>
                </a:rPr>
                <a:t>账户体系</a:t>
              </a:r>
              <a:endParaRPr lang="zh-CN" sz="1200">
                <a:effectLst/>
                <a:latin typeface="Times New Roman" charset="0"/>
                <a:ea typeface="宋体" charset="-122"/>
              </a:endParaRPr>
            </a:p>
            <a:p>
              <a:pPr algn="ctr">
                <a:lnSpc>
                  <a:spcPts val="1200"/>
                </a:lnSpc>
                <a:spcAft>
                  <a:spcPts val="0"/>
                </a:spcAft>
              </a:pPr>
              <a:r>
                <a:rPr lang="zh-CN" sz="1050" kern="1200">
                  <a:solidFill>
                    <a:srgbClr val="FFFFFF"/>
                  </a:solidFill>
                  <a:effectLst/>
                  <a:ea typeface="宋体" charset="-122"/>
                </a:rPr>
                <a:t>支付体系</a:t>
              </a:r>
              <a:endParaRPr lang="zh-CN" sz="1200">
                <a:effectLst/>
                <a:latin typeface="Times New Roman" charset="0"/>
                <a:ea typeface="宋体" charset="-122"/>
              </a:endParaRPr>
            </a:p>
          </p:txBody>
        </p:sp>
        <p:sp>
          <p:nvSpPr>
            <p:cNvPr id="18" name="矩形 17"/>
            <p:cNvSpPr/>
            <p:nvPr/>
          </p:nvSpPr>
          <p:spPr>
            <a:xfrm>
              <a:off x="4109817" y="2688583"/>
              <a:ext cx="412555" cy="427880"/>
            </a:xfrm>
            <a:prstGeom prst="rect">
              <a:avLst/>
            </a:prstGeom>
            <a:solidFill>
              <a:srgbClr val="8064A2"/>
            </a:solidFill>
            <a:ln w="25400" cap="flat" cmpd="sng" algn="ctr">
              <a:solidFill>
                <a:srgbClr val="8064A2">
                  <a:shade val="50000"/>
                </a:srgbClr>
              </a:solidFill>
              <a:prstDash val="soli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t"/>
            <a:lstStyle/>
            <a:p>
              <a:pPr algn="ctr">
                <a:lnSpc>
                  <a:spcPts val="1200"/>
                </a:lnSpc>
                <a:spcAft>
                  <a:spcPts val="0"/>
                </a:spcAft>
              </a:pPr>
              <a:r>
                <a:rPr lang="zh-CN" sz="1050" kern="1200">
                  <a:solidFill>
                    <a:srgbClr val="FFFFFF"/>
                  </a:solidFill>
                  <a:effectLst/>
                  <a:ea typeface="宋体" charset="-122"/>
                </a:rPr>
                <a:t>安全服务</a:t>
              </a:r>
              <a:endParaRPr lang="zh-CN" sz="1200">
                <a:effectLst/>
                <a:latin typeface="Times New Roman" charset="0"/>
                <a:ea typeface="宋体" charset="-122"/>
              </a:endParaRPr>
            </a:p>
          </p:txBody>
        </p:sp>
        <p:sp>
          <p:nvSpPr>
            <p:cNvPr id="19" name="矩形 18"/>
            <p:cNvSpPr/>
            <p:nvPr/>
          </p:nvSpPr>
          <p:spPr>
            <a:xfrm>
              <a:off x="4616153" y="2688397"/>
              <a:ext cx="722719" cy="427880"/>
            </a:xfrm>
            <a:prstGeom prst="rect">
              <a:avLst/>
            </a:prstGeom>
            <a:solidFill>
              <a:srgbClr val="8064A2"/>
            </a:solidFill>
            <a:ln w="25400" cap="flat" cmpd="sng" algn="ctr">
              <a:solidFill>
                <a:srgbClr val="8064A2">
                  <a:shade val="50000"/>
                </a:srgbClr>
              </a:solidFill>
              <a:prstDash val="soli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t"/>
            <a:lstStyle/>
            <a:p>
              <a:pPr algn="ctr">
                <a:lnSpc>
                  <a:spcPts val="1200"/>
                </a:lnSpc>
                <a:spcAft>
                  <a:spcPts val="0"/>
                </a:spcAft>
              </a:pPr>
              <a:r>
                <a:rPr lang="en-US" sz="1050" kern="1200">
                  <a:solidFill>
                    <a:srgbClr val="FFFFFF"/>
                  </a:solidFill>
                  <a:effectLst/>
                  <a:ea typeface="宋体" charset="-122"/>
                </a:rPr>
                <a:t>7x24</a:t>
              </a:r>
              <a:r>
                <a:rPr lang="zh-CN" sz="1050" kern="1200">
                  <a:solidFill>
                    <a:srgbClr val="FFFFFF"/>
                  </a:solidFill>
                  <a:effectLst/>
                  <a:ea typeface="宋体" charset="-122"/>
                </a:rPr>
                <a:t>安全运营</a:t>
              </a:r>
              <a:endParaRPr lang="zh-CN" sz="1200">
                <a:effectLst/>
                <a:latin typeface="Times New Roman" charset="0"/>
                <a:ea typeface="宋体" charset="-122"/>
              </a:endParaRPr>
            </a:p>
          </p:txBody>
        </p:sp>
        <p:sp>
          <p:nvSpPr>
            <p:cNvPr id="20" name="矩形 19"/>
            <p:cNvSpPr/>
            <p:nvPr/>
          </p:nvSpPr>
          <p:spPr>
            <a:xfrm>
              <a:off x="2376268" y="3312885"/>
              <a:ext cx="1360706" cy="427880"/>
            </a:xfrm>
            <a:prstGeom prst="rect">
              <a:avLst/>
            </a:prstGeom>
            <a:solidFill>
              <a:srgbClr val="8064A2"/>
            </a:solidFill>
            <a:ln w="25400" cap="flat" cmpd="sng" algn="ctr">
              <a:solidFill>
                <a:srgbClr val="8064A2">
                  <a:shade val="50000"/>
                </a:srgbClr>
              </a:solidFill>
              <a:prstDash val="soli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lnSpc>
                  <a:spcPts val="1200"/>
                </a:lnSpc>
                <a:spcAft>
                  <a:spcPts val="0"/>
                </a:spcAft>
              </a:pPr>
              <a:r>
                <a:rPr lang="zh-CN" sz="1050" kern="1200">
                  <a:solidFill>
                    <a:srgbClr val="FFFFFF"/>
                  </a:solidFill>
                  <a:effectLst/>
                  <a:ea typeface="宋体" charset="-122"/>
                </a:rPr>
                <a:t>专家</a:t>
              </a:r>
              <a:r>
                <a:rPr lang="en-US" sz="1050" kern="1200">
                  <a:solidFill>
                    <a:srgbClr val="FFFFFF"/>
                  </a:solidFill>
                  <a:effectLst/>
                  <a:ea typeface="宋体" charset="-122"/>
                </a:rPr>
                <a:t>/</a:t>
              </a:r>
              <a:r>
                <a:rPr lang="zh-CN" sz="1050" kern="1200">
                  <a:solidFill>
                    <a:srgbClr val="FFFFFF"/>
                  </a:solidFill>
                  <a:effectLst/>
                  <a:ea typeface="宋体" charset="-122"/>
                </a:rPr>
                <a:t>应急响应团队</a:t>
              </a:r>
              <a:endParaRPr lang="zh-CN" sz="1200">
                <a:effectLst/>
                <a:latin typeface="Times New Roman" charset="0"/>
                <a:ea typeface="宋体" charset="-122"/>
              </a:endParaRPr>
            </a:p>
          </p:txBody>
        </p:sp>
        <p:sp>
          <p:nvSpPr>
            <p:cNvPr id="21" name="矩形 20"/>
            <p:cNvSpPr/>
            <p:nvPr/>
          </p:nvSpPr>
          <p:spPr>
            <a:xfrm>
              <a:off x="3843118" y="3312905"/>
              <a:ext cx="1528528" cy="427880"/>
            </a:xfrm>
            <a:prstGeom prst="rect">
              <a:avLst/>
            </a:prstGeom>
            <a:solidFill>
              <a:srgbClr val="8064A2"/>
            </a:solidFill>
            <a:ln w="25400" cap="flat" cmpd="sng" algn="ctr">
              <a:solidFill>
                <a:srgbClr val="8064A2">
                  <a:shade val="50000"/>
                </a:srgbClr>
              </a:solidFill>
              <a:prstDash val="soli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lnSpc>
                  <a:spcPts val="1200"/>
                </a:lnSpc>
                <a:spcAft>
                  <a:spcPts val="0"/>
                </a:spcAft>
              </a:pPr>
              <a:r>
                <a:rPr lang="zh-CN" sz="1050" kern="1200">
                  <a:solidFill>
                    <a:srgbClr val="FFFFFF"/>
                  </a:solidFill>
                  <a:effectLst/>
                  <a:ea typeface="宋体" charset="-122"/>
                </a:rPr>
                <a:t>编辑</a:t>
              </a:r>
              <a:r>
                <a:rPr lang="en-US" sz="1050" kern="1200">
                  <a:solidFill>
                    <a:srgbClr val="FFFFFF"/>
                  </a:solidFill>
                  <a:effectLst/>
                  <a:ea typeface="宋体" charset="-122"/>
                </a:rPr>
                <a:t>/</a:t>
              </a:r>
              <a:r>
                <a:rPr lang="zh-CN" sz="1050" kern="1200">
                  <a:solidFill>
                    <a:srgbClr val="FFFFFF"/>
                  </a:solidFill>
                  <a:effectLst/>
                  <a:ea typeface="宋体" charset="-122"/>
                </a:rPr>
                <a:t>营销</a:t>
              </a:r>
              <a:r>
                <a:rPr lang="en-US" sz="1050" kern="1200">
                  <a:solidFill>
                    <a:srgbClr val="FFFFFF"/>
                  </a:solidFill>
                  <a:effectLst/>
                  <a:ea typeface="宋体" charset="-122"/>
                </a:rPr>
                <a:t>/</a:t>
              </a:r>
              <a:r>
                <a:rPr lang="zh-CN" sz="1050" kern="1200">
                  <a:solidFill>
                    <a:srgbClr val="FFFFFF"/>
                  </a:solidFill>
                  <a:effectLst/>
                  <a:ea typeface="宋体" charset="-122"/>
                </a:rPr>
                <a:t>资讯源</a:t>
              </a:r>
              <a:endParaRPr lang="zh-CN" sz="1200">
                <a:effectLst/>
                <a:latin typeface="Times New Roman" charset="0"/>
                <a:ea typeface="宋体" charset="-122"/>
              </a:endParaRPr>
            </a:p>
          </p:txBody>
        </p:sp>
        <p:sp>
          <p:nvSpPr>
            <p:cNvPr id="22" name="矩形 21"/>
            <p:cNvSpPr/>
            <p:nvPr/>
          </p:nvSpPr>
          <p:spPr>
            <a:xfrm>
              <a:off x="1909543" y="2687985"/>
              <a:ext cx="722719" cy="453610"/>
            </a:xfrm>
            <a:prstGeom prst="rect">
              <a:avLst/>
            </a:prstGeom>
            <a:solidFill>
              <a:srgbClr val="8064A2"/>
            </a:solidFill>
            <a:ln w="25400" cap="flat" cmpd="sng" algn="ctr">
              <a:solidFill>
                <a:srgbClr val="8064A2">
                  <a:shade val="50000"/>
                </a:srgbClr>
              </a:solidFill>
              <a:prstDash val="soli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t"/>
            <a:lstStyle/>
            <a:p>
              <a:pPr algn="ctr">
                <a:lnSpc>
                  <a:spcPts val="1200"/>
                </a:lnSpc>
                <a:spcAft>
                  <a:spcPts val="0"/>
                </a:spcAft>
              </a:pPr>
              <a:r>
                <a:rPr lang="zh-CN" sz="1050" kern="1200">
                  <a:solidFill>
                    <a:srgbClr val="FFFFFF"/>
                  </a:solidFill>
                  <a:effectLst/>
                  <a:ea typeface="宋体" charset="-122"/>
                </a:rPr>
                <a:t>消息</a:t>
              </a:r>
              <a:r>
                <a:rPr lang="en-US" sz="1050" kern="1200">
                  <a:solidFill>
                    <a:srgbClr val="FFFFFF"/>
                  </a:solidFill>
                  <a:effectLst/>
                  <a:ea typeface="宋体" charset="-122"/>
                </a:rPr>
                <a:t>/</a:t>
              </a:r>
              <a:r>
                <a:rPr lang="zh-CN" sz="1050" kern="1200">
                  <a:solidFill>
                    <a:srgbClr val="FFFFFF"/>
                  </a:solidFill>
                  <a:effectLst/>
                  <a:ea typeface="宋体" charset="-122"/>
                </a:rPr>
                <a:t>插件推送</a:t>
              </a:r>
              <a:endParaRPr lang="zh-CN" sz="1200">
                <a:effectLst/>
                <a:latin typeface="Times New Roman" charset="0"/>
                <a:ea typeface="宋体" charset="-122"/>
              </a:endParaRPr>
            </a:p>
          </p:txBody>
        </p:sp>
        <p:sp>
          <p:nvSpPr>
            <p:cNvPr id="23" name="矩形 22"/>
            <p:cNvSpPr/>
            <p:nvPr/>
          </p:nvSpPr>
          <p:spPr>
            <a:xfrm>
              <a:off x="1442818" y="3312885"/>
              <a:ext cx="816498" cy="427880"/>
            </a:xfrm>
            <a:prstGeom prst="rect">
              <a:avLst/>
            </a:prstGeom>
            <a:solidFill>
              <a:srgbClr val="8064A2"/>
            </a:solidFill>
            <a:ln w="25400" cap="flat" cmpd="sng" algn="ctr">
              <a:solidFill>
                <a:srgbClr val="8064A2">
                  <a:shade val="50000"/>
                </a:srgbClr>
              </a:solidFill>
              <a:prstDash val="soli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lnSpc>
                  <a:spcPts val="1200"/>
                </a:lnSpc>
                <a:spcAft>
                  <a:spcPts val="0"/>
                </a:spcAft>
              </a:pPr>
              <a:r>
                <a:rPr lang="zh-CN" sz="1050" kern="1200">
                  <a:solidFill>
                    <a:srgbClr val="FFFFFF"/>
                  </a:solidFill>
                  <a:effectLst/>
                  <a:ea typeface="宋体" charset="-122"/>
                </a:rPr>
                <a:t>架构研发</a:t>
              </a:r>
              <a:endParaRPr lang="zh-CN" sz="1200">
                <a:effectLst/>
                <a:latin typeface="Times New Roman" charset="0"/>
                <a:ea typeface="宋体" charset="-122"/>
              </a:endParaRPr>
            </a:p>
          </p:txBody>
        </p:sp>
        <p:sp>
          <p:nvSpPr>
            <p:cNvPr id="24" name="矩形 23"/>
            <p:cNvSpPr/>
            <p:nvPr/>
          </p:nvSpPr>
          <p:spPr>
            <a:xfrm>
              <a:off x="442693" y="349819"/>
              <a:ext cx="866775" cy="585292"/>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spcAft>
                  <a:spcPts val="0"/>
                </a:spcAft>
              </a:pPr>
              <a:r>
                <a:rPr lang="zh-CN" sz="1050">
                  <a:solidFill>
                    <a:srgbClr val="000000"/>
                  </a:solidFill>
                  <a:effectLst/>
                  <a:latin typeface="Times New Roman" charset="0"/>
                  <a:ea typeface="宋体" charset="-122"/>
                </a:rPr>
                <a:t>云端应急</a:t>
              </a:r>
              <a:endParaRPr lang="zh-CN" sz="1200">
                <a:effectLst/>
                <a:latin typeface="Times New Roman" charset="0"/>
                <a:ea typeface="宋体" charset="-122"/>
              </a:endParaRPr>
            </a:p>
            <a:p>
              <a:pPr algn="ctr">
                <a:lnSpc>
                  <a:spcPts val="1200"/>
                </a:lnSpc>
                <a:spcAft>
                  <a:spcPts val="0"/>
                </a:spcAft>
              </a:pPr>
              <a:r>
                <a:rPr lang="zh-CN" sz="1050">
                  <a:solidFill>
                    <a:srgbClr val="000000"/>
                  </a:solidFill>
                  <a:effectLst/>
                  <a:latin typeface="Times New Roman" charset="0"/>
                  <a:ea typeface="宋体" charset="-122"/>
                </a:rPr>
                <a:t>响应系统</a:t>
              </a:r>
              <a:endParaRPr lang="zh-CN" sz="1200">
                <a:effectLst/>
                <a:latin typeface="Times New Roman" charset="0"/>
                <a:ea typeface="宋体" charset="-122"/>
              </a:endParaRPr>
            </a:p>
          </p:txBody>
        </p:sp>
        <p:sp>
          <p:nvSpPr>
            <p:cNvPr id="25" name="上下箭头 24"/>
            <p:cNvSpPr/>
            <p:nvPr/>
          </p:nvSpPr>
          <p:spPr>
            <a:xfrm>
              <a:off x="1585224" y="2054149"/>
              <a:ext cx="181444" cy="516199"/>
            </a:xfrm>
            <a:prstGeom prst="upDownArrow">
              <a:avLst/>
            </a:prstGeom>
            <a:solidFill>
              <a:srgbClr val="4F81BD"/>
            </a:solidFill>
            <a:ln w="25400" cap="flat" cmpd="sng" algn="ctr">
              <a:solidFill>
                <a:srgbClr val="4F81BD">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endParaRPr lang="zh-CN" altLang="en-US"/>
            </a:p>
          </p:txBody>
        </p:sp>
        <p:sp>
          <p:nvSpPr>
            <p:cNvPr id="26" name="上下箭头 25"/>
            <p:cNvSpPr/>
            <p:nvPr/>
          </p:nvSpPr>
          <p:spPr>
            <a:xfrm>
              <a:off x="2176243" y="2026733"/>
              <a:ext cx="181444" cy="516200"/>
            </a:xfrm>
            <a:prstGeom prst="upDownArrow">
              <a:avLst/>
            </a:prstGeom>
            <a:solidFill>
              <a:srgbClr val="4F81BD"/>
            </a:solidFill>
            <a:ln w="25400" cap="flat" cmpd="sng" algn="ctr">
              <a:solidFill>
                <a:srgbClr val="4F81BD">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endParaRPr lang="zh-CN" altLang="en-US"/>
            </a:p>
          </p:txBody>
        </p:sp>
        <p:sp>
          <p:nvSpPr>
            <p:cNvPr id="27" name="矩形 26"/>
            <p:cNvSpPr/>
            <p:nvPr/>
          </p:nvSpPr>
          <p:spPr>
            <a:xfrm>
              <a:off x="2376268" y="2125836"/>
              <a:ext cx="1066800" cy="453610"/>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200"/>
                </a:lnSpc>
                <a:spcAft>
                  <a:spcPts val="0"/>
                </a:spcAft>
              </a:pPr>
              <a:r>
                <a:rPr lang="zh-CN" sz="1000" kern="1200">
                  <a:solidFill>
                    <a:srgbClr val="000000"/>
                  </a:solidFill>
                  <a:effectLst/>
                  <a:ea typeface="宋体" charset="-122"/>
                </a:rPr>
                <a:t>支持第三方账户关联，在线支付</a:t>
              </a:r>
              <a:endParaRPr lang="zh-CN" sz="1200">
                <a:effectLst/>
                <a:latin typeface="Times New Roman" charset="0"/>
                <a:ea typeface="宋体" charset="-122"/>
              </a:endParaRPr>
            </a:p>
          </p:txBody>
        </p:sp>
        <p:sp>
          <p:nvSpPr>
            <p:cNvPr id="28" name="矩形 27"/>
            <p:cNvSpPr/>
            <p:nvPr/>
          </p:nvSpPr>
          <p:spPr>
            <a:xfrm>
              <a:off x="503521" y="2093786"/>
              <a:ext cx="1081703" cy="453610"/>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200"/>
                </a:lnSpc>
                <a:spcAft>
                  <a:spcPts val="0"/>
                </a:spcAft>
              </a:pPr>
              <a:r>
                <a:rPr lang="zh-CN" sz="1000" kern="1200">
                  <a:solidFill>
                    <a:srgbClr val="000000"/>
                  </a:solidFill>
                  <a:effectLst/>
                  <a:ea typeface="宋体" charset="-122"/>
                </a:rPr>
                <a:t>安全插件支持即插即用</a:t>
              </a:r>
              <a:endParaRPr lang="zh-CN" sz="1200">
                <a:effectLst/>
                <a:latin typeface="Times New Roman" charset="0"/>
                <a:ea typeface="宋体" charset="-122"/>
              </a:endParaRPr>
            </a:p>
            <a:p>
              <a:pPr algn="ctr">
                <a:lnSpc>
                  <a:spcPts val="1200"/>
                </a:lnSpc>
                <a:spcAft>
                  <a:spcPts val="0"/>
                </a:spcAft>
              </a:pPr>
              <a:r>
                <a:rPr lang="zh-CN" sz="1000" kern="1200">
                  <a:solidFill>
                    <a:srgbClr val="000000"/>
                  </a:solidFill>
                  <a:effectLst/>
                  <a:ea typeface="宋体" charset="-122"/>
                </a:rPr>
                <a:t>消息推送支持电话、短信、手机消息推送等</a:t>
              </a:r>
              <a:endParaRPr lang="zh-CN" sz="1200">
                <a:effectLst/>
                <a:latin typeface="Times New Roman" charset="0"/>
                <a:ea typeface="宋体" charset="-122"/>
              </a:endParaRPr>
            </a:p>
          </p:txBody>
        </p:sp>
        <p:sp>
          <p:nvSpPr>
            <p:cNvPr id="29" name="上下箭头 28"/>
            <p:cNvSpPr/>
            <p:nvPr/>
          </p:nvSpPr>
          <p:spPr>
            <a:xfrm>
              <a:off x="3497348" y="2067926"/>
              <a:ext cx="181444" cy="516199"/>
            </a:xfrm>
            <a:prstGeom prst="upDownArrow">
              <a:avLst/>
            </a:prstGeom>
            <a:solidFill>
              <a:srgbClr val="4F81BD"/>
            </a:solidFill>
            <a:ln w="25400" cap="flat" cmpd="sng" algn="ctr">
              <a:solidFill>
                <a:srgbClr val="4F81BD">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endParaRPr lang="zh-CN" altLang="en-US"/>
            </a:p>
          </p:txBody>
        </p:sp>
        <p:sp>
          <p:nvSpPr>
            <p:cNvPr id="30" name="矩形 29"/>
            <p:cNvSpPr/>
            <p:nvPr/>
          </p:nvSpPr>
          <p:spPr>
            <a:xfrm>
              <a:off x="3709768" y="2125803"/>
              <a:ext cx="537371" cy="453610"/>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200"/>
                </a:lnSpc>
                <a:spcAft>
                  <a:spcPts val="0"/>
                </a:spcAft>
              </a:pPr>
              <a:r>
                <a:rPr lang="zh-CN" sz="1050" kern="1200">
                  <a:solidFill>
                    <a:srgbClr val="000000"/>
                  </a:solidFill>
                  <a:effectLst/>
                  <a:ea typeface="宋体" charset="-122"/>
                </a:rPr>
                <a:t>友好高效的服务查询和管理</a:t>
              </a:r>
              <a:endParaRPr lang="zh-CN" sz="1200">
                <a:effectLst/>
                <a:latin typeface="Times New Roman" charset="0"/>
                <a:ea typeface="宋体" charset="-122"/>
              </a:endParaRPr>
            </a:p>
          </p:txBody>
        </p:sp>
        <p:sp>
          <p:nvSpPr>
            <p:cNvPr id="31" name="上下箭头 30"/>
            <p:cNvSpPr/>
            <p:nvPr/>
          </p:nvSpPr>
          <p:spPr>
            <a:xfrm>
              <a:off x="4353379" y="2067926"/>
              <a:ext cx="181444" cy="516199"/>
            </a:xfrm>
            <a:prstGeom prst="upDownArrow">
              <a:avLst/>
            </a:prstGeom>
            <a:solidFill>
              <a:srgbClr val="4F81BD"/>
            </a:solidFill>
            <a:ln w="25400" cap="flat" cmpd="sng" algn="ctr">
              <a:solidFill>
                <a:srgbClr val="4F81BD">
                  <a:shade val="50000"/>
                </a:srgb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endParaRPr lang="zh-CN" altLang="en-US"/>
            </a:p>
          </p:txBody>
        </p:sp>
        <p:sp>
          <p:nvSpPr>
            <p:cNvPr id="32" name="矩形 31"/>
            <p:cNvSpPr/>
            <p:nvPr/>
          </p:nvSpPr>
          <p:spPr>
            <a:xfrm>
              <a:off x="4571761" y="2109695"/>
              <a:ext cx="740027" cy="453610"/>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200"/>
                </a:lnSpc>
                <a:spcAft>
                  <a:spcPts val="0"/>
                </a:spcAft>
              </a:pPr>
              <a:r>
                <a:rPr lang="zh-CN" sz="1000" kern="1200">
                  <a:solidFill>
                    <a:srgbClr val="000000"/>
                  </a:solidFill>
                  <a:effectLst/>
                  <a:ea typeface="宋体" charset="-122"/>
                </a:rPr>
                <a:t>运营授权</a:t>
              </a:r>
              <a:r>
                <a:rPr lang="en-US" sz="1000" kern="1200">
                  <a:solidFill>
                    <a:srgbClr val="000000"/>
                  </a:solidFill>
                  <a:effectLst/>
                  <a:ea typeface="宋体" charset="-122"/>
                </a:rPr>
                <a:t>/</a:t>
              </a:r>
              <a:r>
                <a:rPr lang="zh-CN" sz="1000" kern="1200">
                  <a:solidFill>
                    <a:srgbClr val="000000"/>
                  </a:solidFill>
                  <a:effectLst/>
                  <a:ea typeface="宋体" charset="-122"/>
                </a:rPr>
                <a:t>运营情况查询，支持多种与专家的沟通途径</a:t>
              </a:r>
              <a:endParaRPr lang="zh-CN" sz="1200">
                <a:effectLst/>
                <a:latin typeface="Times New Roman" charset="0"/>
                <a:ea typeface="宋体" charset="-122"/>
              </a:endParaRPr>
            </a:p>
          </p:txBody>
        </p:sp>
        <p:sp>
          <p:nvSpPr>
            <p:cNvPr id="33" name="矩形 32"/>
            <p:cNvSpPr/>
            <p:nvPr/>
          </p:nvSpPr>
          <p:spPr>
            <a:xfrm>
              <a:off x="548882" y="2688216"/>
              <a:ext cx="631997" cy="453610"/>
            </a:xfrm>
            <a:prstGeom prst="rect">
              <a:avLst/>
            </a:prstGeom>
            <a:solidFill>
              <a:srgbClr val="8064A2"/>
            </a:solidFill>
            <a:ln w="25400" cap="flat" cmpd="sng" algn="ctr">
              <a:solidFill>
                <a:srgbClr val="8064A2">
                  <a:shade val="50000"/>
                </a:srgbClr>
              </a:solidFill>
              <a:prstDash val="soli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t"/>
            <a:lstStyle/>
            <a:p>
              <a:pPr algn="ctr">
                <a:lnSpc>
                  <a:spcPts val="1200"/>
                </a:lnSpc>
                <a:spcAft>
                  <a:spcPts val="0"/>
                </a:spcAft>
              </a:pPr>
              <a:r>
                <a:rPr lang="en-US" sz="1050" kern="1200">
                  <a:solidFill>
                    <a:srgbClr val="FFFFFF"/>
                  </a:solidFill>
                  <a:effectLst/>
                  <a:ea typeface="宋体" charset="-122"/>
                </a:rPr>
                <a:t>ERP</a:t>
              </a:r>
              <a:r>
                <a:rPr lang="zh-CN" sz="1050" kern="1200">
                  <a:solidFill>
                    <a:srgbClr val="FFFFFF"/>
                  </a:solidFill>
                  <a:effectLst/>
                  <a:ea typeface="宋体" charset="-122"/>
                </a:rPr>
                <a:t>订单管理</a:t>
              </a:r>
              <a:endParaRPr lang="zh-CN" sz="1200">
                <a:effectLst/>
                <a:latin typeface="Times New Roman" charset="0"/>
                <a:ea typeface="宋体" charset="-122"/>
              </a:endParaRPr>
            </a:p>
          </p:txBody>
        </p:sp>
        <p:sp>
          <p:nvSpPr>
            <p:cNvPr id="34" name="矩形 33"/>
            <p:cNvSpPr/>
            <p:nvPr/>
          </p:nvSpPr>
          <p:spPr>
            <a:xfrm>
              <a:off x="0" y="2702306"/>
              <a:ext cx="430610" cy="453610"/>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200"/>
                </a:lnSpc>
                <a:spcAft>
                  <a:spcPts val="0"/>
                </a:spcAft>
              </a:pPr>
              <a:r>
                <a:rPr lang="zh-CN" sz="900" kern="1200">
                  <a:solidFill>
                    <a:srgbClr val="000000"/>
                  </a:solidFill>
                  <a:effectLst/>
                  <a:ea typeface="宋体" charset="-122"/>
                </a:rPr>
                <a:t>基础</a:t>
              </a:r>
              <a:endParaRPr lang="zh-CN" sz="1200">
                <a:effectLst/>
                <a:latin typeface="Times New Roman" charset="0"/>
                <a:ea typeface="宋体" charset="-122"/>
              </a:endParaRPr>
            </a:p>
            <a:p>
              <a:pPr algn="ctr">
                <a:lnSpc>
                  <a:spcPts val="1200"/>
                </a:lnSpc>
                <a:spcAft>
                  <a:spcPts val="0"/>
                </a:spcAft>
              </a:pPr>
              <a:r>
                <a:rPr lang="zh-CN" sz="900" kern="1200">
                  <a:solidFill>
                    <a:srgbClr val="000000"/>
                  </a:solidFill>
                  <a:effectLst/>
                  <a:ea typeface="宋体" charset="-122"/>
                </a:rPr>
                <a:t>设施</a:t>
              </a:r>
              <a:endParaRPr lang="zh-CN" sz="1200">
                <a:effectLst/>
                <a:latin typeface="Times New Roman" charset="0"/>
                <a:ea typeface="宋体" charset="-122"/>
              </a:endParaRPr>
            </a:p>
          </p:txBody>
        </p:sp>
        <p:sp>
          <p:nvSpPr>
            <p:cNvPr id="35" name="矩形 34"/>
            <p:cNvSpPr/>
            <p:nvPr/>
          </p:nvSpPr>
          <p:spPr>
            <a:xfrm>
              <a:off x="4550" y="3294713"/>
              <a:ext cx="430610" cy="453610"/>
            </a:xfrm>
            <a:prstGeom prst="rect">
              <a:avLst/>
            </a:prstGeom>
            <a:no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1200"/>
                </a:lnSpc>
                <a:spcAft>
                  <a:spcPts val="0"/>
                </a:spcAft>
              </a:pPr>
              <a:r>
                <a:rPr lang="zh-CN" sz="1050" kern="1200">
                  <a:solidFill>
                    <a:srgbClr val="000000"/>
                  </a:solidFill>
                  <a:effectLst/>
                  <a:ea typeface="宋体" charset="-122"/>
                </a:rPr>
                <a:t>人力团队</a:t>
              </a:r>
              <a:endParaRPr lang="zh-CN" sz="1200">
                <a:effectLst/>
                <a:latin typeface="Times New Roman" charset="0"/>
                <a:ea typeface="宋体" charset="-122"/>
              </a:endParaRPr>
            </a:p>
          </p:txBody>
        </p:sp>
        <p:sp>
          <p:nvSpPr>
            <p:cNvPr id="36" name="矩形 35"/>
            <p:cNvSpPr/>
            <p:nvPr/>
          </p:nvSpPr>
          <p:spPr>
            <a:xfrm>
              <a:off x="576043" y="3312886"/>
              <a:ext cx="781459" cy="427880"/>
            </a:xfrm>
            <a:prstGeom prst="rect">
              <a:avLst/>
            </a:prstGeom>
            <a:solidFill>
              <a:srgbClr val="8064A2"/>
            </a:solidFill>
            <a:ln w="25400" cap="flat" cmpd="sng" algn="ctr">
              <a:solidFill>
                <a:srgbClr val="8064A2">
                  <a:shade val="50000"/>
                </a:srgbClr>
              </a:solidFill>
              <a:prstDash val="solid"/>
            </a:ln>
            <a:effectLst/>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lnSpc>
                  <a:spcPts val="1200"/>
                </a:lnSpc>
                <a:spcAft>
                  <a:spcPts val="0"/>
                </a:spcAft>
              </a:pPr>
              <a:r>
                <a:rPr lang="zh-CN" sz="1050" kern="1200">
                  <a:solidFill>
                    <a:srgbClr val="FFFFFF"/>
                  </a:solidFill>
                  <a:effectLst/>
                  <a:ea typeface="宋体" charset="-122"/>
                </a:rPr>
                <a:t>销售</a:t>
              </a:r>
              <a:r>
                <a:rPr lang="en-US" sz="1050" kern="1200">
                  <a:solidFill>
                    <a:srgbClr val="FFFFFF"/>
                  </a:solidFill>
                  <a:effectLst/>
                  <a:ea typeface="宋体" charset="-122"/>
                </a:rPr>
                <a:t>/</a:t>
              </a:r>
              <a:r>
                <a:rPr lang="zh-CN" sz="1050" kern="1200">
                  <a:solidFill>
                    <a:srgbClr val="FFFFFF"/>
                  </a:solidFill>
                  <a:effectLst/>
                  <a:ea typeface="宋体" charset="-122"/>
                </a:rPr>
                <a:t>客户关系</a:t>
              </a:r>
              <a:endParaRPr lang="zh-CN" sz="1200">
                <a:effectLst/>
                <a:latin typeface="Times New Roman" charset="0"/>
                <a:ea typeface="宋体" charset="-122"/>
              </a:endParaRPr>
            </a:p>
          </p:txBody>
        </p:sp>
        <p:sp>
          <p:nvSpPr>
            <p:cNvPr id="37" name="矩形 36"/>
            <p:cNvSpPr/>
            <p:nvPr/>
          </p:nvSpPr>
          <p:spPr>
            <a:xfrm>
              <a:off x="2415776" y="1467881"/>
              <a:ext cx="1330194" cy="2666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200"/>
                </a:lnSpc>
                <a:spcAft>
                  <a:spcPts val="0"/>
                </a:spcAft>
              </a:pPr>
              <a:r>
                <a:rPr lang="zh-CN" sz="800">
                  <a:solidFill>
                    <a:srgbClr val="000000"/>
                  </a:solidFill>
                  <a:effectLst/>
                  <a:latin typeface="Arial" charset="0"/>
                  <a:ea typeface="宋体" charset="-122"/>
                  <a:cs typeface="Times New Roman" charset="0"/>
                </a:rPr>
                <a:t>安全教程，品牌营销</a:t>
              </a:r>
              <a:endParaRPr lang="zh-CN" sz="1050">
                <a:effectLst/>
                <a:latin typeface="Arial" charset="0"/>
                <a:ea typeface="宋体" charset="-122"/>
                <a:cs typeface="Times New Roman" charset="0"/>
              </a:endParaRPr>
            </a:p>
          </p:txBody>
        </p:sp>
        <p:sp>
          <p:nvSpPr>
            <p:cNvPr id="38" name="矩形 37"/>
            <p:cNvSpPr/>
            <p:nvPr/>
          </p:nvSpPr>
          <p:spPr>
            <a:xfrm>
              <a:off x="3721651" y="770349"/>
              <a:ext cx="1436207" cy="4831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just">
                <a:lnSpc>
                  <a:spcPts val="1200"/>
                </a:lnSpc>
                <a:spcAft>
                  <a:spcPts val="0"/>
                </a:spcAft>
              </a:pPr>
              <a:r>
                <a:rPr lang="zh-CN" sz="800">
                  <a:solidFill>
                    <a:srgbClr val="000000"/>
                  </a:solidFill>
                  <a:effectLst/>
                  <a:latin typeface="Arial" charset="0"/>
                  <a:ea typeface="宋体" charset="-122"/>
                  <a:cs typeface="Times New Roman" charset="0"/>
                </a:rPr>
                <a:t>判断用户的代维服务器是否存在安全漏洞，如有则实时推送，并通过</a:t>
              </a:r>
              <a:r>
                <a:rPr lang="en-US" sz="800">
                  <a:solidFill>
                    <a:srgbClr val="000000"/>
                  </a:solidFill>
                  <a:effectLst/>
                  <a:latin typeface="Arial" charset="0"/>
                  <a:ea typeface="宋体" charset="-122"/>
                  <a:cs typeface="Times New Roman" charset="0"/>
                </a:rPr>
                <a:t>MSS</a:t>
              </a:r>
              <a:r>
                <a:rPr lang="zh-CN" sz="800">
                  <a:solidFill>
                    <a:srgbClr val="000000"/>
                  </a:solidFill>
                  <a:effectLst/>
                  <a:latin typeface="Arial" charset="0"/>
                  <a:ea typeface="宋体" charset="-122"/>
                  <a:cs typeface="Times New Roman" charset="0"/>
                </a:rPr>
                <a:t>进行快速响应</a:t>
              </a:r>
              <a:endParaRPr lang="zh-CN" sz="1050">
                <a:effectLst/>
                <a:latin typeface="Arial" charset="0"/>
                <a:ea typeface="宋体" charset="-122"/>
                <a:cs typeface="Times New Roman" charset="0"/>
              </a:endParaRPr>
            </a:p>
            <a:p>
              <a:pPr algn="ctr">
                <a:lnSpc>
                  <a:spcPts val="1200"/>
                </a:lnSpc>
                <a:spcAft>
                  <a:spcPts val="0"/>
                </a:spcAft>
              </a:pPr>
              <a:r>
                <a:rPr lang="en-US" sz="800">
                  <a:solidFill>
                    <a:srgbClr val="000000"/>
                  </a:solidFill>
                  <a:effectLst/>
                  <a:latin typeface="Arial" charset="0"/>
                  <a:ea typeface="宋体" charset="-122"/>
                  <a:cs typeface="Times New Roman" charset="0"/>
                </a:rPr>
                <a:t> </a:t>
              </a:r>
              <a:endParaRPr lang="zh-CN" sz="1050">
                <a:effectLst/>
                <a:latin typeface="Arial" charset="0"/>
                <a:ea typeface="宋体" charset="-122"/>
                <a:cs typeface="Times New Roman" charset="0"/>
              </a:endParaRPr>
            </a:p>
          </p:txBody>
        </p:sp>
        <p:cxnSp>
          <p:nvCxnSpPr>
            <p:cNvPr id="39" name="直接箭头连接符 237"/>
            <p:cNvCxnSpPr/>
            <p:nvPr/>
          </p:nvCxnSpPr>
          <p:spPr>
            <a:xfrm flipH="1" flipV="1">
              <a:off x="3011332" y="775086"/>
              <a:ext cx="1341592" cy="7588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238"/>
            <p:cNvCxnSpPr/>
            <p:nvPr/>
          </p:nvCxnSpPr>
          <p:spPr>
            <a:xfrm>
              <a:off x="3245860" y="803452"/>
              <a:ext cx="1325423" cy="7303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2858291" y="1036996"/>
              <a:ext cx="848254" cy="2667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ts val="1200"/>
                </a:lnSpc>
                <a:spcAft>
                  <a:spcPts val="0"/>
                </a:spcAft>
              </a:pPr>
              <a:r>
                <a:rPr lang="zh-CN" sz="800">
                  <a:solidFill>
                    <a:srgbClr val="000000"/>
                  </a:solidFill>
                  <a:effectLst/>
                  <a:latin typeface="Arial" charset="0"/>
                  <a:ea typeface="宋体" charset="-122"/>
                  <a:cs typeface="Times New Roman" charset="0"/>
                </a:rPr>
                <a:t>授权云端处置</a:t>
              </a:r>
              <a:endParaRPr lang="zh-CN" sz="1050">
                <a:effectLst/>
                <a:latin typeface="Arial" charset="0"/>
                <a:ea typeface="宋体" charset="-122"/>
                <a:cs typeface="Times New Roman" charset="0"/>
              </a:endParaRPr>
            </a:p>
          </p:txBody>
        </p:sp>
        <p:pic>
          <p:nvPicPr>
            <p:cNvPr id="42" name="图片 41"/>
            <p:cNvPicPr>
              <a:picLocks noChangeAspect="1"/>
            </p:cNvPicPr>
            <p:nvPr/>
          </p:nvPicPr>
          <p:blipFill>
            <a:blip r:embed="rId2"/>
            <a:stretch>
              <a:fillRect/>
            </a:stretch>
          </p:blipFill>
          <p:spPr>
            <a:xfrm>
              <a:off x="2842993" y="2619395"/>
              <a:ext cx="294241" cy="294211"/>
            </a:xfrm>
            <a:prstGeom prst="rect">
              <a:avLst/>
            </a:prstGeom>
          </p:spPr>
        </p:pic>
        <p:pic>
          <p:nvPicPr>
            <p:cNvPr id="43" name="图片 42"/>
            <p:cNvPicPr>
              <a:picLocks noChangeAspect="1"/>
            </p:cNvPicPr>
            <p:nvPr/>
          </p:nvPicPr>
          <p:blipFill>
            <a:blip r:embed="rId3"/>
            <a:stretch>
              <a:fillRect/>
            </a:stretch>
          </p:blipFill>
          <p:spPr>
            <a:xfrm>
              <a:off x="2576293" y="2619395"/>
              <a:ext cx="284978" cy="284950"/>
            </a:xfrm>
            <a:prstGeom prst="rect">
              <a:avLst/>
            </a:prstGeom>
          </p:spPr>
        </p:pic>
        <p:pic>
          <p:nvPicPr>
            <p:cNvPr id="44" name="图片 43"/>
            <p:cNvPicPr>
              <a:picLocks noChangeAspect="1"/>
            </p:cNvPicPr>
            <p:nvPr/>
          </p:nvPicPr>
          <p:blipFill>
            <a:blip r:embed="rId4"/>
            <a:stretch>
              <a:fillRect/>
            </a:stretch>
          </p:blipFill>
          <p:spPr>
            <a:xfrm>
              <a:off x="2576293" y="2916605"/>
              <a:ext cx="302311" cy="302250"/>
            </a:xfrm>
            <a:prstGeom prst="rect">
              <a:avLst/>
            </a:prstGeom>
          </p:spPr>
        </p:pic>
        <p:pic>
          <p:nvPicPr>
            <p:cNvPr id="45" name="图片 44"/>
            <p:cNvPicPr>
              <a:picLocks noChangeAspect="1"/>
            </p:cNvPicPr>
            <p:nvPr/>
          </p:nvPicPr>
          <p:blipFill>
            <a:blip r:embed="rId5"/>
            <a:stretch>
              <a:fillRect/>
            </a:stretch>
          </p:blipFill>
          <p:spPr>
            <a:xfrm>
              <a:off x="2909668" y="2916605"/>
              <a:ext cx="270350" cy="270295"/>
            </a:xfrm>
            <a:prstGeom prst="rect">
              <a:avLst/>
            </a:prstGeom>
          </p:spPr>
        </p:pic>
      </p:grpSp>
      <p:sp>
        <p:nvSpPr>
          <p:cNvPr id="46" name="矩形 45"/>
          <p:cNvSpPr/>
          <p:nvPr/>
        </p:nvSpPr>
        <p:spPr>
          <a:xfrm>
            <a:off x="277364" y="1642140"/>
            <a:ext cx="3165444" cy="1754326"/>
          </a:xfrm>
          <a:prstGeom prst="rect">
            <a:avLst/>
          </a:prstGeom>
        </p:spPr>
        <p:txBody>
          <a:bodyPr wrap="square">
            <a:spAutoFit/>
          </a:bodyPr>
          <a:lstStyle/>
          <a:p>
            <a:r>
              <a:rPr lang="zh-CN" altLang="zh-CN" dirty="0">
                <a:latin typeface="Times" charset="0"/>
                <a:ea typeface="宋体" charset="-122"/>
                <a:cs typeface="Arial" charset="0"/>
              </a:rPr>
              <a:t>安全厂商应该提供弹性服务（</a:t>
            </a:r>
            <a:r>
              <a:rPr lang="en-US" altLang="zh-CN" dirty="0">
                <a:latin typeface="Times" charset="0"/>
                <a:ea typeface="宋体" charset="-122"/>
                <a:cs typeface="Arial" charset="0"/>
              </a:rPr>
              <a:t>Resilient Service</a:t>
            </a:r>
            <a:r>
              <a:rPr lang="zh-CN" altLang="zh-CN" dirty="0">
                <a:latin typeface="Times" charset="0"/>
                <a:ea typeface="宋体" charset="-122"/>
                <a:cs typeface="Arial" charset="0"/>
              </a:rPr>
              <a:t>），为企业提供预测、防护、检测和响应服务，通过模板提供自动化的处置流程，应对各种类型的安全事件，缩短整体处理时间。</a:t>
            </a:r>
            <a:r>
              <a:rPr lang="zh-CN" altLang="zh-CN" dirty="0"/>
              <a:t> </a:t>
            </a:r>
            <a:endParaRPr lang="zh-CN" altLang="en-US" dirty="0"/>
          </a:p>
        </p:txBody>
      </p:sp>
    </p:spTree>
    <p:extLst>
      <p:ext uri="{BB962C8B-B14F-4D97-AF65-F5344CB8AC3E}">
        <p14:creationId xmlns:p14="http://schemas.microsoft.com/office/powerpoint/2010/main" val="13154424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To</a:t>
            </a:r>
            <a:r>
              <a:rPr kumimoji="1" lang="zh-CN" altLang="en-US" dirty="0" smtClean="0"/>
              <a:t> </a:t>
            </a:r>
            <a:r>
              <a:rPr kumimoji="1" lang="en-US" altLang="zh-CN" dirty="0" smtClean="0"/>
              <a:t>sum</a:t>
            </a:r>
            <a:r>
              <a:rPr kumimoji="1" lang="zh-CN" altLang="en-US" dirty="0" smtClean="0"/>
              <a:t> </a:t>
            </a:r>
            <a:r>
              <a:rPr kumimoji="1" lang="en-US" altLang="zh-CN" dirty="0" smtClean="0"/>
              <a:t>up</a:t>
            </a:r>
            <a:r>
              <a:rPr kumimoji="1" lang="zh-CN" altLang="en-US" dirty="0" smtClean="0"/>
              <a:t> </a:t>
            </a:r>
            <a:r>
              <a:rPr kumimoji="1" lang="en-US" altLang="zh-CN" dirty="0" smtClean="0"/>
              <a:t>and</a:t>
            </a:r>
            <a:r>
              <a:rPr kumimoji="1" lang="zh-CN" altLang="en-US" dirty="0" smtClean="0"/>
              <a:t> </a:t>
            </a:r>
            <a:r>
              <a:rPr kumimoji="1" lang="en-US" altLang="zh-CN" dirty="0" smtClean="0"/>
              <a:t>some</a:t>
            </a:r>
            <a:r>
              <a:rPr kumimoji="1" lang="zh-CN" altLang="en-US" dirty="0" smtClean="0"/>
              <a:t> </a:t>
            </a:r>
            <a:r>
              <a:rPr kumimoji="1" lang="en-US" altLang="zh-CN" dirty="0" smtClean="0"/>
              <a:t>deductions</a:t>
            </a:r>
            <a:r>
              <a:rPr kumimoji="1" lang="zh-CN" altLang="en-US" dirty="0" smtClean="0"/>
              <a:t> </a:t>
            </a:r>
            <a:r>
              <a:rPr kumimoji="1" lang="mr-IN" altLang="zh-CN" dirty="0" smtClean="0"/>
              <a:t>…</a:t>
            </a:r>
            <a:endParaRPr kumimoji="1" lang="zh-CN" altLang="en-US" dirty="0"/>
          </a:p>
        </p:txBody>
      </p:sp>
      <p:sp>
        <p:nvSpPr>
          <p:cNvPr id="4" name="矩形 3"/>
          <p:cNvSpPr/>
          <p:nvPr/>
        </p:nvSpPr>
        <p:spPr>
          <a:xfrm>
            <a:off x="467544" y="1059582"/>
            <a:ext cx="6741491" cy="2753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Font typeface="Wingdings" pitchFamily="2" charset="2"/>
              <a:buChar char="l"/>
            </a:pPr>
            <a:r>
              <a:rPr lang="zh-CN" altLang="en-US" dirty="0" smtClean="0">
                <a:solidFill>
                  <a:srgbClr val="333333"/>
                </a:solidFill>
                <a:latin typeface="open sans" charset="0"/>
              </a:rPr>
              <a:t>软件</a:t>
            </a:r>
            <a:r>
              <a:rPr lang="zh-CN" altLang="en-US" dirty="0">
                <a:solidFill>
                  <a:srgbClr val="333333"/>
                </a:solidFill>
                <a:latin typeface="open sans" charset="0"/>
              </a:rPr>
              <a:t>定义安全不等于</a:t>
            </a:r>
            <a:r>
              <a:rPr lang="en-US" altLang="zh-CN" dirty="0">
                <a:solidFill>
                  <a:srgbClr val="333333"/>
                </a:solidFill>
                <a:latin typeface="open sans" charset="0"/>
              </a:rPr>
              <a:t>SDN</a:t>
            </a:r>
            <a:r>
              <a:rPr lang="zh-CN" altLang="en-US" dirty="0">
                <a:solidFill>
                  <a:srgbClr val="333333"/>
                </a:solidFill>
                <a:latin typeface="open sans" charset="0"/>
              </a:rPr>
              <a:t>安全，但两者有千丝万缕的</a:t>
            </a:r>
            <a:r>
              <a:rPr lang="zh-CN" altLang="en-US" dirty="0" smtClean="0">
                <a:solidFill>
                  <a:srgbClr val="333333"/>
                </a:solidFill>
                <a:latin typeface="open sans" charset="0"/>
              </a:rPr>
              <a:t>关系</a:t>
            </a:r>
            <a:endParaRPr lang="en-US" altLang="zh-CN" dirty="0" smtClean="0">
              <a:solidFill>
                <a:srgbClr val="333333"/>
              </a:solidFill>
              <a:latin typeface="open sans" charset="0"/>
            </a:endParaRPr>
          </a:p>
          <a:p>
            <a:pPr marL="342900" indent="-342900">
              <a:lnSpc>
                <a:spcPct val="150000"/>
              </a:lnSpc>
              <a:buFont typeface="Wingdings" pitchFamily="2" charset="2"/>
              <a:buChar char="l"/>
            </a:pPr>
            <a:r>
              <a:rPr lang="zh-CN" altLang="en-US" dirty="0" smtClean="0">
                <a:solidFill>
                  <a:srgbClr val="333333"/>
                </a:solidFill>
                <a:latin typeface="open sans" charset="0"/>
              </a:rPr>
              <a:t>软件</a:t>
            </a:r>
            <a:r>
              <a:rPr lang="zh-CN" altLang="en-US" dirty="0">
                <a:solidFill>
                  <a:srgbClr val="333333"/>
                </a:solidFill>
                <a:latin typeface="open sans" charset="0"/>
              </a:rPr>
              <a:t>定义安全可以重构整个安全防护体系，特别是与大数据分析、机器学习等技术结合后，可做到对安全威胁的快速防护、快速检测、快速</a:t>
            </a:r>
            <a:r>
              <a:rPr lang="zh-CN" altLang="en-US" dirty="0" smtClean="0">
                <a:solidFill>
                  <a:srgbClr val="333333"/>
                </a:solidFill>
                <a:latin typeface="open sans" charset="0"/>
              </a:rPr>
              <a:t>响应</a:t>
            </a:r>
            <a:endParaRPr lang="en-US" altLang="zh-CN" dirty="0">
              <a:solidFill>
                <a:srgbClr val="333333"/>
              </a:solidFill>
              <a:latin typeface="open sans" charset="0"/>
            </a:endParaRPr>
          </a:p>
          <a:p>
            <a:pPr marL="342900" indent="-342900">
              <a:lnSpc>
                <a:spcPct val="150000"/>
              </a:lnSpc>
              <a:buFont typeface="Wingdings" pitchFamily="2" charset="2"/>
              <a:buChar char="l"/>
            </a:pPr>
            <a:r>
              <a:rPr lang="zh-CN" altLang="en-US" dirty="0" smtClean="0">
                <a:solidFill>
                  <a:srgbClr val="333333"/>
                </a:solidFill>
                <a:latin typeface="open sans" charset="0"/>
              </a:rPr>
              <a:t>安全</a:t>
            </a:r>
            <a:r>
              <a:rPr lang="zh-CN" altLang="en-US" dirty="0">
                <a:solidFill>
                  <a:srgbClr val="333333"/>
                </a:solidFill>
                <a:latin typeface="open sans" charset="0"/>
              </a:rPr>
              <a:t>资源池不仅仅适用于云环境，还可以部署在传统</a:t>
            </a:r>
            <a:r>
              <a:rPr lang="en-US" altLang="zh-CN" dirty="0">
                <a:solidFill>
                  <a:srgbClr val="333333"/>
                </a:solidFill>
                <a:latin typeface="open sans" charset="0"/>
              </a:rPr>
              <a:t>IT</a:t>
            </a:r>
            <a:r>
              <a:rPr lang="zh-CN" altLang="en-US" dirty="0">
                <a:solidFill>
                  <a:srgbClr val="333333"/>
                </a:solidFill>
                <a:latin typeface="open sans" charset="0"/>
              </a:rPr>
              <a:t>环境，其弹性、敏捷的特性可能会诞生出新的安全防护</a:t>
            </a:r>
            <a:r>
              <a:rPr lang="zh-CN" altLang="en-US" dirty="0" smtClean="0">
                <a:solidFill>
                  <a:srgbClr val="333333"/>
                </a:solidFill>
                <a:latin typeface="open sans" charset="0"/>
              </a:rPr>
              <a:t>手段</a:t>
            </a:r>
            <a:endParaRPr lang="en-US" altLang="zh-CN" dirty="0">
              <a:solidFill>
                <a:srgbClr val="333333"/>
              </a:solidFill>
              <a:latin typeface="open sans" charset="0"/>
            </a:endParaRPr>
          </a:p>
          <a:p>
            <a:pPr marL="342900" indent="-342900">
              <a:lnSpc>
                <a:spcPct val="150000"/>
              </a:lnSpc>
              <a:buFont typeface="Wingdings" pitchFamily="2" charset="2"/>
              <a:buChar char="l"/>
            </a:pPr>
            <a:r>
              <a:rPr lang="zh-CN" altLang="en-US" dirty="0" smtClean="0">
                <a:solidFill>
                  <a:srgbClr val="333333"/>
                </a:solidFill>
                <a:latin typeface="open sans" charset="0"/>
              </a:rPr>
              <a:t>软件</a:t>
            </a:r>
            <a:r>
              <a:rPr lang="zh-CN" altLang="en-US" dirty="0">
                <a:solidFill>
                  <a:srgbClr val="333333"/>
                </a:solidFill>
                <a:latin typeface="open sans" charset="0"/>
              </a:rPr>
              <a:t>定义安全是理念，最后可能融合到</a:t>
            </a:r>
            <a:r>
              <a:rPr lang="en-US" altLang="zh-CN" dirty="0" smtClean="0">
                <a:solidFill>
                  <a:srgbClr val="333333"/>
                </a:solidFill>
                <a:latin typeface="open sans" charset="0"/>
              </a:rPr>
              <a:t>NG-SOC/SIEM</a:t>
            </a:r>
            <a:r>
              <a:rPr lang="zh-CN" altLang="en-US" dirty="0" smtClean="0">
                <a:solidFill>
                  <a:srgbClr val="333333"/>
                </a:solidFill>
                <a:latin typeface="open sans" charset="0"/>
              </a:rPr>
              <a:t>、自适应安全、弹性服务等产品中</a:t>
            </a:r>
            <a:endParaRPr lang="zh-CN" altLang="en-US" dirty="0">
              <a:solidFill>
                <a:srgbClr val="333333"/>
              </a:solidFill>
              <a:latin typeface="open sans" charset="0"/>
            </a:endParaRPr>
          </a:p>
          <a:p>
            <a:pPr marL="342900" indent="-342900">
              <a:lnSpc>
                <a:spcPct val="150000"/>
              </a:lnSpc>
              <a:buFont typeface="Wingdings" pitchFamily="2" charset="2"/>
              <a:buChar char="l"/>
            </a:pPr>
            <a:endParaRPr lang="en-US" altLang="zh-CN" dirty="0">
              <a:solidFill>
                <a:srgbClr val="333333"/>
              </a:solidFill>
              <a:latin typeface="open sans" charset="0"/>
            </a:endParaRPr>
          </a:p>
        </p:txBody>
      </p:sp>
    </p:spTree>
    <p:extLst>
      <p:ext uri="{BB962C8B-B14F-4D97-AF65-F5344CB8AC3E}">
        <p14:creationId xmlns:p14="http://schemas.microsoft.com/office/powerpoint/2010/main" val="175038731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0578" y="2200405"/>
            <a:ext cx="1225302" cy="742693"/>
          </a:xfrm>
          <a:prstGeom prst="rect">
            <a:avLst/>
          </a:prstGeom>
        </p:spPr>
      </p:pic>
      <p:sp>
        <p:nvSpPr>
          <p:cNvPr id="3" name="内容占位符 2"/>
          <p:cNvSpPr txBox="1">
            <a:spLocks/>
          </p:cNvSpPr>
          <p:nvPr/>
        </p:nvSpPr>
        <p:spPr>
          <a:xfrm>
            <a:off x="3252530" y="1926536"/>
            <a:ext cx="3730893" cy="1290429"/>
          </a:xfrm>
          <a:prstGeom prst="rect">
            <a:avLst/>
          </a:prstGeom>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buNone/>
            </a:pPr>
            <a:r>
              <a:rPr lang="en-US" altLang="zh-CN" sz="6600" b="1" i="1" dirty="0" smtClean="0">
                <a:gradFill>
                  <a:gsLst>
                    <a:gs pos="0">
                      <a:srgbClr val="92D050"/>
                    </a:gs>
                    <a:gs pos="62000">
                      <a:srgbClr val="0A3C0A"/>
                    </a:gs>
                    <a:gs pos="89000">
                      <a:srgbClr val="92D050"/>
                    </a:gs>
                    <a:gs pos="100000">
                      <a:srgbClr val="0A3C0A"/>
                    </a:gs>
                  </a:gsLst>
                  <a:lin ang="5400000" scaled="0"/>
                </a:gradFill>
                <a:latin typeface="Georgia" panose="02040502050405020303" pitchFamily="18" charset="0"/>
                <a:ea typeface="微软雅黑" panose="020B0503020204020204" pitchFamily="34" charset="-122"/>
              </a:rPr>
              <a:t>Thanks</a:t>
            </a:r>
            <a:endParaRPr lang="zh-CN" altLang="en-US" sz="6600" b="1" i="1" dirty="0">
              <a:gradFill>
                <a:gsLst>
                  <a:gs pos="0">
                    <a:srgbClr val="92D050"/>
                  </a:gs>
                  <a:gs pos="62000">
                    <a:srgbClr val="0A3C0A"/>
                  </a:gs>
                  <a:gs pos="89000">
                    <a:srgbClr val="92D050"/>
                  </a:gs>
                  <a:gs pos="100000">
                    <a:srgbClr val="0A3C0A"/>
                  </a:gs>
                </a:gsLst>
                <a:lin ang="5400000" scaled="0"/>
              </a:gradFill>
              <a:latin typeface="Georgia" panose="02040502050405020303" pitchFamily="18" charset="0"/>
              <a:ea typeface="微软雅黑" panose="020B0503020204020204" pitchFamily="34" charset="-122"/>
            </a:endParaRPr>
          </a:p>
        </p:txBody>
      </p:sp>
    </p:spTree>
    <p:extLst>
      <p:ext uri="{BB962C8B-B14F-4D97-AF65-F5344CB8AC3E}">
        <p14:creationId xmlns:p14="http://schemas.microsoft.com/office/powerpoint/2010/main" val="2121053552"/>
      </p:ext>
    </p:extLst>
  </p:cSld>
  <p:clrMapOvr>
    <a:masterClrMapping/>
  </p:clrMapOvr>
  <p:transition>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7099" y="-11782"/>
            <a:ext cx="7166094" cy="462097"/>
          </a:xfrm>
        </p:spPr>
        <p:txBody>
          <a:bodyPr/>
          <a:lstStyle/>
          <a:p>
            <a:r>
              <a:rPr lang="zh-CN" altLang="en-US" sz="3200" dirty="0" smtClean="0"/>
              <a:t>背景介绍</a:t>
            </a:r>
            <a:endParaRPr lang="zh-CN" altLang="en-US" sz="3200" dirty="0"/>
          </a:p>
        </p:txBody>
      </p:sp>
      <p:sp>
        <p:nvSpPr>
          <p:cNvPr id="33" name="矩形 32"/>
          <p:cNvSpPr/>
          <p:nvPr/>
        </p:nvSpPr>
        <p:spPr>
          <a:xfrm>
            <a:off x="350789" y="682570"/>
            <a:ext cx="7704856" cy="3744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ClrTx/>
              <a:buFont typeface="Wingdings" pitchFamily="2" charset="2"/>
              <a:buChar char="l"/>
            </a:pPr>
            <a:r>
              <a:rPr lang="zh-CN" altLang="zh-CN" sz="2000" dirty="0">
                <a:solidFill>
                  <a:schemeClr val="tx1">
                    <a:lumMod val="75000"/>
                    <a:lumOff val="25000"/>
                  </a:schemeClr>
                </a:solidFill>
                <a:latin typeface="微软雅黑 Light" panose="020B0502040204020203" pitchFamily="34" charset="-122"/>
                <a:ea typeface="微软雅黑 Light" panose="020B0502040204020203" pitchFamily="34" charset="-122"/>
              </a:rPr>
              <a:t>网络空间安全受到了空前的</a:t>
            </a:r>
            <a:r>
              <a:rPr lang="zh-CN" altLang="zh-CN" sz="20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重视</a:t>
            </a:r>
            <a:endParaRPr lang="en-US" altLang="zh-CN" sz="20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800100" lvl="1" indent="-342900">
              <a:lnSpc>
                <a:spcPct val="150000"/>
              </a:lnSpc>
              <a:buFont typeface="Wingdings" pitchFamily="2" charset="2"/>
              <a:buChar char="l"/>
            </a:pPr>
            <a:r>
              <a:rPr lang="zh-CN" altLang="zh-CN" dirty="0">
                <a:solidFill>
                  <a:schemeClr val="tx1">
                    <a:lumMod val="75000"/>
                    <a:lumOff val="25000"/>
                  </a:schemeClr>
                </a:solidFill>
                <a:latin typeface="微软雅黑 Light" panose="020B0502040204020203" pitchFamily="34" charset="-122"/>
                <a:ea typeface="微软雅黑 Light" panose="020B0502040204020203" pitchFamily="34" charset="-122"/>
              </a:rPr>
              <a:t>网络安全已成为国家战略</a:t>
            </a:r>
            <a:endParaRPr lang="en-US" altLang="zh-CN"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800100" lvl="1" indent="-342900">
              <a:lnSpc>
                <a:spcPct val="150000"/>
              </a:lnSpc>
              <a:buFont typeface="Wingdings" pitchFamily="2" charset="2"/>
              <a:buChar char="l"/>
            </a:pP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网络安全法，</a:t>
            </a:r>
            <a:r>
              <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网络产品和服务安全审查办法</a:t>
            </a:r>
            <a:r>
              <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mr-IN"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endParaRPr lang="en-US" altLang="zh-CN"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342900" indent="-342900">
              <a:lnSpc>
                <a:spcPct val="150000"/>
              </a:lnSpc>
              <a:buClrTx/>
              <a:buFont typeface="Wingdings" pitchFamily="2" charset="2"/>
              <a:buChar char="l"/>
            </a:pPr>
            <a:r>
              <a:rPr lang="zh-CN" altLang="en-US" sz="20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安全厂商层层防护，但</a:t>
            </a:r>
            <a:r>
              <a:rPr lang="zh-CN" altLang="zh-CN" sz="20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互联网</a:t>
            </a:r>
            <a:r>
              <a:rPr lang="zh-CN" altLang="zh-CN" sz="2000" dirty="0">
                <a:solidFill>
                  <a:schemeClr val="tx1">
                    <a:lumMod val="75000"/>
                    <a:lumOff val="25000"/>
                  </a:schemeClr>
                </a:solidFill>
                <a:latin typeface="微软雅黑 Light" panose="020B0502040204020203" pitchFamily="34" charset="-122"/>
                <a:ea typeface="微软雅黑 Light" panose="020B0502040204020203" pitchFamily="34" charset="-122"/>
              </a:rPr>
              <a:t>上的安全事件不减反</a:t>
            </a:r>
            <a:r>
              <a:rPr lang="zh-CN" altLang="zh-CN" sz="2000" dirty="0">
                <a:solidFill>
                  <a:schemeClr val="tx1">
                    <a:lumMod val="75000"/>
                    <a:lumOff val="25000"/>
                  </a:schemeClr>
                </a:solidFill>
                <a:latin typeface="微软雅黑 Light" panose="020B0502040204020203" pitchFamily="34" charset="-122"/>
                <a:ea typeface="微软雅黑 Light" panose="020B0502040204020203" pitchFamily="34" charset="-122"/>
              </a:rPr>
              <a:t>增</a:t>
            </a:r>
            <a:endParaRPr lang="en-US" altLang="zh-CN" sz="2000" dirty="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800100" lvl="1" indent="-342900">
              <a:lnSpc>
                <a:spcPct val="150000"/>
              </a:lnSpc>
              <a:buFont typeface="Wingdings" pitchFamily="2" charset="2"/>
              <a:buChar char="l"/>
            </a:pPr>
            <a:r>
              <a:rPr lang="zh-CN"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修复漏洞平均花费两周 </a:t>
            </a: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zh-CN" altLang="zh-CN" sz="1600" dirty="0">
                <a:solidFill>
                  <a:schemeClr val="tx1">
                    <a:lumMod val="75000"/>
                    <a:lumOff val="25000"/>
                  </a:schemeClr>
                </a:solidFill>
                <a:latin typeface="微软雅黑 Light" panose="020B0502040204020203" pitchFamily="34" charset="-122"/>
                <a:ea typeface="微软雅黑 Light" panose="020B0502040204020203" pitchFamily="34" charset="-122"/>
              </a:rPr>
              <a:t>而攻击者从发动攻击到窃取数据往往仅需数</a:t>
            </a:r>
            <a:r>
              <a:rPr lang="zh-CN"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小时</a:t>
            </a:r>
            <a:endPar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endParaRPr>
          </a:p>
          <a:p>
            <a:pPr marL="800100" lvl="1" indent="-342900">
              <a:lnSpc>
                <a:spcPct val="150000"/>
              </a:lnSpc>
              <a:buFont typeface="Wingdings" pitchFamily="2" charset="2"/>
              <a:buChar char="l"/>
            </a:pPr>
            <a:r>
              <a:rPr lang="en-US" altLang="zh-CN" sz="160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Mirai</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，乌克兰电力门，</a:t>
            </a:r>
            <a:r>
              <a:rPr lang="en-US" altLang="zh-CN" sz="160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Ransomeware</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Swift</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系统</a:t>
            </a:r>
            <a:r>
              <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$8100w</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盗窃，</a:t>
            </a:r>
            <a:r>
              <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OpenSSL</a:t>
            </a:r>
            <a:r>
              <a:rPr lang="zh-CN" altLang="en-US" sz="1600" dirty="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600" dirty="0" err="1" smtClean="0">
                <a:solidFill>
                  <a:schemeClr val="tx1">
                    <a:lumMod val="75000"/>
                    <a:lumOff val="25000"/>
                  </a:schemeClr>
                </a:solidFill>
                <a:latin typeface="微软雅黑 Light" panose="020B0502040204020203" pitchFamily="34" charset="-122"/>
                <a:ea typeface="微软雅黑 Light" panose="020B0502040204020203" pitchFamily="34" charset="-122"/>
              </a:rPr>
              <a:t>Struct</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 </a:t>
            </a:r>
            <a:r>
              <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2</a:t>
            </a:r>
            <a:r>
              <a:rPr lang="zh-CN" altLang="en-US"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r>
              <a:rPr lang="en-US" altLang="zh-CN" sz="1600" dirty="0" smtClean="0">
                <a:solidFill>
                  <a:schemeClr val="tx1">
                    <a:lumMod val="75000"/>
                    <a:lumOff val="25000"/>
                  </a:schemeClr>
                </a:solidFill>
                <a:latin typeface="微软雅黑 Light" panose="020B0502040204020203" pitchFamily="34" charset="-122"/>
                <a:ea typeface="微软雅黑 Light" panose="020B0502040204020203" pitchFamily="34" charset="-122"/>
              </a:rPr>
              <a:t>……</a:t>
            </a:r>
          </a:p>
          <a:p>
            <a:pPr marL="342900" indent="-342900">
              <a:lnSpc>
                <a:spcPct val="150000"/>
              </a:lnSpc>
              <a:buFont typeface="Wingdings" pitchFamily="2" charset="2"/>
              <a:buChar char="l"/>
            </a:pPr>
            <a:r>
              <a:rPr lang="zh-CN" altLang="en-US" sz="2000" dirty="0">
                <a:solidFill>
                  <a:schemeClr val="tx1">
                    <a:lumMod val="75000"/>
                    <a:lumOff val="25000"/>
                  </a:schemeClr>
                </a:solidFill>
                <a:latin typeface="微软雅黑 Light" panose="020B0502040204020203" pitchFamily="34" charset="-122"/>
                <a:ea typeface="微软雅黑 Light" panose="020B0502040204020203" pitchFamily="34" charset="-122"/>
              </a:rPr>
              <a:t>一个最好的时代，也是一个最坏的时代</a:t>
            </a:r>
            <a:endParaRPr lang="en-US" altLang="zh-CN" sz="2000" dirty="0">
              <a:solidFill>
                <a:schemeClr val="tx1">
                  <a:lumMod val="75000"/>
                  <a:lumOff val="25000"/>
                </a:schemeClr>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981840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noAutofit/>
          </a:bodyPr>
          <a:lstStyle/>
          <a:p>
            <a:endParaRPr lang="en-US" altLang="zh-CN" sz="1600" dirty="0" smtClean="0"/>
          </a:p>
          <a:p>
            <a:endParaRPr lang="en-US" altLang="zh-CN" sz="1600" dirty="0"/>
          </a:p>
          <a:p>
            <a:endParaRPr lang="en-US" altLang="zh-CN" sz="1600" dirty="0" smtClean="0"/>
          </a:p>
          <a:p>
            <a:endParaRPr lang="en-US" altLang="zh-CN" sz="1600" dirty="0"/>
          </a:p>
          <a:p>
            <a:endParaRPr lang="en-US" altLang="zh-CN" sz="1600" dirty="0" smtClean="0"/>
          </a:p>
        </p:txBody>
      </p:sp>
      <p:sp>
        <p:nvSpPr>
          <p:cNvPr id="3" name="标题 2"/>
          <p:cNvSpPr>
            <a:spLocks noGrp="1"/>
          </p:cNvSpPr>
          <p:nvPr>
            <p:ph type="title"/>
          </p:nvPr>
        </p:nvSpPr>
        <p:spPr>
          <a:xfrm>
            <a:off x="1170602" y="0"/>
            <a:ext cx="7166094" cy="462097"/>
          </a:xfrm>
        </p:spPr>
        <p:txBody>
          <a:bodyPr/>
          <a:lstStyle/>
          <a:p>
            <a:r>
              <a:rPr lang="zh-CN" altLang="en-US" sz="3200" dirty="0" smtClean="0"/>
              <a:t>软件定义安全理念</a:t>
            </a:r>
            <a:endParaRPr lang="zh-CN" altLang="en-US" sz="3200" dirty="0"/>
          </a:p>
        </p:txBody>
      </p:sp>
      <p:sp>
        <p:nvSpPr>
          <p:cNvPr id="35" name="矩形 34"/>
          <p:cNvSpPr/>
          <p:nvPr/>
        </p:nvSpPr>
        <p:spPr>
          <a:xfrm>
            <a:off x="350789" y="682570"/>
            <a:ext cx="7704856" cy="3744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altLang="zh-CN" sz="1600" dirty="0">
              <a:solidFill>
                <a:schemeClr val="tx1"/>
              </a:solidFill>
            </a:endParaRPr>
          </a:p>
        </p:txBody>
      </p:sp>
      <p:sp>
        <p:nvSpPr>
          <p:cNvPr id="36" name="矩形 35"/>
          <p:cNvSpPr/>
          <p:nvPr/>
        </p:nvSpPr>
        <p:spPr>
          <a:xfrm>
            <a:off x="503189" y="834970"/>
            <a:ext cx="7704856" cy="3744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lvl="0" indent="-342900">
              <a:buFont typeface="Arial" charset="0"/>
              <a:buChar char="•"/>
            </a:pPr>
            <a:r>
              <a:rPr lang="zh-CN" altLang="zh-CN" sz="2000" b="1" dirty="0">
                <a:solidFill>
                  <a:schemeClr val="tx1">
                    <a:lumMod val="75000"/>
                    <a:lumOff val="25000"/>
                  </a:schemeClr>
                </a:solidFill>
              </a:rPr>
              <a:t>连接</a:t>
            </a:r>
            <a:r>
              <a:rPr lang="zh-CN" altLang="zh-CN" sz="2000" b="1" dirty="0" smtClean="0">
                <a:solidFill>
                  <a:schemeClr val="tx1">
                    <a:lumMod val="75000"/>
                    <a:lumOff val="25000"/>
                  </a:schemeClr>
                </a:solidFill>
              </a:rPr>
              <a:t>协同</a:t>
            </a:r>
            <a:endParaRPr lang="en-US" altLang="zh-CN" sz="2000" dirty="0">
              <a:solidFill>
                <a:schemeClr val="tx1">
                  <a:lumMod val="75000"/>
                  <a:lumOff val="25000"/>
                </a:schemeClr>
              </a:solidFill>
            </a:endParaRPr>
          </a:p>
          <a:p>
            <a:pPr marL="800100" lvl="1" indent="-342900">
              <a:buFont typeface="Arial" charset="0"/>
              <a:buChar char="•"/>
            </a:pPr>
            <a:r>
              <a:rPr lang="zh-CN" altLang="zh-CN" sz="1600" dirty="0" smtClean="0">
                <a:solidFill>
                  <a:schemeClr val="tx1">
                    <a:lumMod val="75000"/>
                    <a:lumOff val="25000"/>
                  </a:schemeClr>
                </a:solidFill>
              </a:rPr>
              <a:t>有机</a:t>
            </a:r>
            <a:r>
              <a:rPr lang="zh-CN" altLang="zh-CN" sz="1600" dirty="0">
                <a:solidFill>
                  <a:schemeClr val="tx1">
                    <a:lumMod val="75000"/>
                    <a:lumOff val="25000"/>
                  </a:schemeClr>
                </a:solidFill>
              </a:rPr>
              <a:t>结合多种安全机制，实现协同防护、检测和响应；</a:t>
            </a:r>
          </a:p>
          <a:p>
            <a:pPr marL="342900" lvl="0" indent="-342900">
              <a:buFont typeface="Arial" charset="0"/>
              <a:buChar char="•"/>
            </a:pPr>
            <a:r>
              <a:rPr lang="zh-CN" altLang="zh-CN" sz="2000" b="1" dirty="0">
                <a:solidFill>
                  <a:schemeClr val="tx1">
                    <a:lumMod val="75000"/>
                    <a:lumOff val="25000"/>
                  </a:schemeClr>
                </a:solidFill>
              </a:rPr>
              <a:t>敏捷</a:t>
            </a:r>
            <a:r>
              <a:rPr lang="zh-CN" altLang="zh-CN" sz="2000" b="1" dirty="0" smtClean="0">
                <a:solidFill>
                  <a:schemeClr val="tx1">
                    <a:lumMod val="75000"/>
                    <a:lumOff val="25000"/>
                  </a:schemeClr>
                </a:solidFill>
              </a:rPr>
              <a:t>处置</a:t>
            </a:r>
            <a:endParaRPr lang="en-US" altLang="zh-CN" sz="2000" dirty="0">
              <a:solidFill>
                <a:schemeClr val="tx1">
                  <a:lumMod val="75000"/>
                  <a:lumOff val="25000"/>
                </a:schemeClr>
              </a:solidFill>
            </a:endParaRPr>
          </a:p>
          <a:p>
            <a:pPr marL="800100" lvl="1" indent="-342900">
              <a:buFont typeface="Arial" charset="0"/>
              <a:buChar char="•"/>
            </a:pPr>
            <a:r>
              <a:rPr lang="zh-CN" altLang="zh-CN" sz="1600" dirty="0" smtClean="0">
                <a:solidFill>
                  <a:schemeClr val="tx1">
                    <a:lumMod val="75000"/>
                    <a:lumOff val="25000"/>
                  </a:schemeClr>
                </a:solidFill>
              </a:rPr>
              <a:t>在</a:t>
            </a:r>
            <a:r>
              <a:rPr lang="zh-CN" altLang="zh-CN" sz="1600" dirty="0">
                <a:solidFill>
                  <a:schemeClr val="tx1">
                    <a:lumMod val="75000"/>
                    <a:lumOff val="25000"/>
                  </a:schemeClr>
                </a:solidFill>
              </a:rPr>
              <a:t>出现异常时进行智能化的判断和决策，自动化地产生安全策略，并通过安全平台快速分发到具有安全能力的防护主体；</a:t>
            </a:r>
          </a:p>
          <a:p>
            <a:pPr marL="342900" lvl="0" indent="-342900">
              <a:buFont typeface="Arial" charset="0"/>
              <a:buChar char="•"/>
            </a:pPr>
            <a:r>
              <a:rPr lang="zh-CN" altLang="zh-CN" sz="2000" b="1" dirty="0">
                <a:solidFill>
                  <a:schemeClr val="tx1">
                    <a:lumMod val="75000"/>
                    <a:lumOff val="25000"/>
                  </a:schemeClr>
                </a:solidFill>
              </a:rPr>
              <a:t>随需而</a:t>
            </a:r>
            <a:r>
              <a:rPr lang="zh-CN" altLang="zh-CN" sz="2000" b="1" dirty="0" smtClean="0">
                <a:solidFill>
                  <a:schemeClr val="tx1">
                    <a:lumMod val="75000"/>
                    <a:lumOff val="25000"/>
                  </a:schemeClr>
                </a:solidFill>
              </a:rPr>
              <a:t>变</a:t>
            </a:r>
            <a:endParaRPr lang="en-US" altLang="zh-CN" sz="2000" dirty="0" smtClean="0">
              <a:solidFill>
                <a:schemeClr val="tx1">
                  <a:lumMod val="75000"/>
                  <a:lumOff val="25000"/>
                </a:schemeClr>
              </a:solidFill>
            </a:endParaRPr>
          </a:p>
          <a:p>
            <a:pPr marL="800100" lvl="1" indent="-342900">
              <a:buFont typeface="Arial" charset="0"/>
              <a:buChar char="•"/>
            </a:pPr>
            <a:r>
              <a:rPr lang="zh-CN" altLang="zh-CN" sz="1600" dirty="0" smtClean="0">
                <a:solidFill>
                  <a:schemeClr val="tx1">
                    <a:lumMod val="75000"/>
                    <a:lumOff val="25000"/>
                  </a:schemeClr>
                </a:solidFill>
              </a:rPr>
              <a:t>当安全</a:t>
            </a:r>
            <a:r>
              <a:rPr lang="zh-CN" altLang="zh-CN" sz="1600" dirty="0">
                <a:solidFill>
                  <a:schemeClr val="tx1">
                    <a:lumMod val="75000"/>
                    <a:lumOff val="25000"/>
                  </a:schemeClr>
                </a:solidFill>
              </a:rPr>
              <a:t>事件爆出后，攻击者的攻击方法更新很快</a:t>
            </a:r>
            <a:r>
              <a:rPr lang="zh-CN" altLang="zh-CN" sz="1600" dirty="0" smtClean="0">
                <a:solidFill>
                  <a:schemeClr val="tx1">
                    <a:lumMod val="75000"/>
                    <a:lumOff val="25000"/>
                  </a:schemeClr>
                </a:solidFill>
              </a:rPr>
              <a:t>，那么</a:t>
            </a:r>
            <a:r>
              <a:rPr lang="zh-CN" altLang="zh-CN" sz="1600" dirty="0">
                <a:solidFill>
                  <a:schemeClr val="tx1">
                    <a:lumMod val="75000"/>
                    <a:lumOff val="25000"/>
                  </a:schemeClr>
                </a:solidFill>
              </a:rPr>
              <a:t>就要求防护者能紧跟甚至超过攻击者，以快制快，在数据泄露的窗口期内阻止攻击者。</a:t>
            </a:r>
          </a:p>
        </p:txBody>
      </p:sp>
      <p:sp>
        <p:nvSpPr>
          <p:cNvPr id="37" name="文本框 36"/>
          <p:cNvSpPr txBox="1"/>
          <p:nvPr/>
        </p:nvSpPr>
        <p:spPr>
          <a:xfrm>
            <a:off x="1297265" y="3291830"/>
            <a:ext cx="6912768" cy="1569660"/>
          </a:xfrm>
          <a:prstGeom prst="rect">
            <a:avLst/>
          </a:prstGeom>
          <a:solidFill>
            <a:schemeClr val="accent3">
              <a:lumMod val="40000"/>
              <a:lumOff val="60000"/>
            </a:schemeClr>
          </a:solid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txBody>
          <a:bodyPr wrap="square" rtlCol="0">
            <a:spAutoFit/>
          </a:bodyPr>
          <a:lstStyle/>
          <a:p>
            <a:r>
              <a:rPr lang="zh-CN" altLang="en-US" sz="1200" dirty="0" smtClean="0"/>
              <a:t>软件定义安全</a:t>
            </a:r>
            <a:r>
              <a:rPr lang="zh-CN" altLang="zh-CN" sz="1200" dirty="0" smtClean="0"/>
              <a:t>是</a:t>
            </a:r>
            <a:r>
              <a:rPr lang="zh-CN" altLang="zh-CN" sz="1200" dirty="0"/>
              <a:t>将通过安全数据平面与控制平面分离，对物理及虚拟的网络安全设备与其接入模式、部署方式、实现功能进行了解耦，底层抽象为安全资源池里的资源，顶层统一通过软件编程的方式进行智能化、自动化的业务编排和管理，以完成相应的安全功能，从而实现一种灵活的安全防护</a:t>
            </a:r>
            <a:r>
              <a:rPr lang="zh-CN" altLang="zh-CN" sz="1200" dirty="0" smtClean="0"/>
              <a:t>。</a:t>
            </a:r>
            <a:endParaRPr lang="en-US" altLang="zh-CN" sz="1200" dirty="0" smtClean="0"/>
          </a:p>
          <a:p>
            <a:endParaRPr kumimoji="1" lang="en-US" altLang="zh-CN" sz="1200" dirty="0"/>
          </a:p>
          <a:p>
            <a:r>
              <a:rPr lang="zh-CN" altLang="zh-CN" sz="1200" dirty="0" smtClean="0"/>
              <a:t>在</a:t>
            </a:r>
            <a:r>
              <a:rPr lang="en-US" altLang="zh-CN" sz="1200" dirty="0" smtClean="0"/>
              <a:t>2016</a:t>
            </a:r>
            <a:r>
              <a:rPr lang="zh-CN" altLang="en-US" sz="1200" dirty="0" smtClean="0"/>
              <a:t>年</a:t>
            </a:r>
            <a:r>
              <a:rPr lang="en-US" altLang="zh-CN" sz="1200" dirty="0" smtClean="0"/>
              <a:t>7</a:t>
            </a:r>
            <a:r>
              <a:rPr lang="zh-CN" altLang="zh-CN" sz="1200" dirty="0" smtClean="0"/>
              <a:t>月</a:t>
            </a:r>
            <a:r>
              <a:rPr lang="en-US" altLang="zh-CN" sz="1200" dirty="0"/>
              <a:t>Gartner</a:t>
            </a:r>
            <a:r>
              <a:rPr lang="zh-CN" altLang="zh-CN" sz="1200" dirty="0" smtClean="0"/>
              <a:t>发布</a:t>
            </a:r>
            <a:r>
              <a:rPr lang="zh-CN" altLang="zh-CN" sz="1200" dirty="0"/>
              <a:t>的《</a:t>
            </a:r>
            <a:r>
              <a:rPr lang="en-US" altLang="zh-CN" sz="1200" dirty="0"/>
              <a:t>2016</a:t>
            </a:r>
            <a:r>
              <a:rPr lang="zh-CN" altLang="zh-CN" sz="1200" dirty="0"/>
              <a:t>年新兴技术成熟度曲线》报告中，软件定义安全在成熟度曲线上已经有明显的移动，越过了成熟度曲线的最高点。对此，报告的评论是</a:t>
            </a:r>
            <a:r>
              <a:rPr lang="en-US" altLang="zh-CN" sz="1200" dirty="0"/>
              <a:t>“</a:t>
            </a:r>
            <a:r>
              <a:rPr lang="zh-CN" altLang="zh-CN" sz="1200" dirty="0"/>
              <a:t>安全供应商继续将更多策略管理从个别硬件元素移动到一个基于软件的管理平面，以便保证指定安全策略的灵活性。因此，软件定义安全为安全策略的执行带来速度和敏捷性</a:t>
            </a:r>
            <a:r>
              <a:rPr lang="en-US" altLang="zh-CN" sz="1200" dirty="0"/>
              <a:t>”</a:t>
            </a:r>
            <a:r>
              <a:rPr lang="zh-CN" altLang="zh-CN" sz="1200" dirty="0"/>
              <a:t>。</a:t>
            </a:r>
            <a:r>
              <a:rPr lang="zh-CN" altLang="zh-CN" sz="1200" dirty="0"/>
              <a:t> </a:t>
            </a:r>
            <a:endParaRPr kumimoji="1" lang="zh-CN" altLang="en-US" sz="1200" dirty="0"/>
          </a:p>
        </p:txBody>
      </p:sp>
    </p:spTree>
    <p:extLst>
      <p:ext uri="{BB962C8B-B14F-4D97-AF65-F5344CB8AC3E}">
        <p14:creationId xmlns:p14="http://schemas.microsoft.com/office/powerpoint/2010/main" val="2600925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25000" lnSpcReduction="20000"/>
          </a:bodyPr>
          <a:lstStyle/>
          <a:p>
            <a:endParaRPr kumimoji="1" lang="zh-CN" altLang="en-US" dirty="0"/>
          </a:p>
        </p:txBody>
      </p:sp>
      <p:pic>
        <p:nvPicPr>
          <p:cNvPr id="4" name="图片 3" descr="http://img.mp.itc.cn/upload/20160826/753901dd1c17414891397203cceeb28c_th.jpeg"/>
          <p:cNvPicPr/>
          <p:nvPr/>
        </p:nvPicPr>
        <p:blipFill>
          <a:blip r:embed="rId2">
            <a:extLst>
              <a:ext uri="{28A0092B-C50C-407E-A947-70E740481C1C}">
                <a14:useLocalDpi xmlns:a14="http://schemas.microsoft.com/office/drawing/2010/main" val="0"/>
              </a:ext>
            </a:extLst>
          </a:blip>
          <a:srcRect/>
          <a:stretch>
            <a:fillRect/>
          </a:stretch>
        </p:blipFill>
        <p:spPr bwMode="auto">
          <a:xfrm>
            <a:off x="4067944" y="843558"/>
            <a:ext cx="4603115" cy="3406775"/>
          </a:xfrm>
          <a:prstGeom prst="rect">
            <a:avLst/>
          </a:prstGeom>
          <a:noFill/>
          <a:ln>
            <a:noFill/>
          </a:ln>
        </p:spPr>
      </p:pic>
      <p:sp>
        <p:nvSpPr>
          <p:cNvPr id="5" name="矩形 4"/>
          <p:cNvSpPr/>
          <p:nvPr/>
        </p:nvSpPr>
        <p:spPr>
          <a:xfrm>
            <a:off x="179512" y="843558"/>
            <a:ext cx="3672408" cy="2585323"/>
          </a:xfrm>
          <a:prstGeom prst="rect">
            <a:avLst/>
          </a:prstGeom>
        </p:spPr>
        <p:txBody>
          <a:bodyPr wrap="square">
            <a:spAutoFit/>
          </a:bodyPr>
          <a:lstStyle/>
          <a:p>
            <a:pPr marL="285750" indent="-285750">
              <a:buFont typeface="Arial" charset="0"/>
              <a:buChar char="•"/>
            </a:pPr>
            <a:r>
              <a:rPr lang="zh-CN" altLang="zh-CN" dirty="0">
                <a:latin typeface="Times" charset="0"/>
                <a:ea typeface="宋体" charset="-122"/>
                <a:cs typeface="Times New Roman" charset="0"/>
              </a:rPr>
              <a:t>不再假</a:t>
            </a:r>
            <a:r>
              <a:rPr lang="zh-CN" altLang="zh-CN" dirty="0">
                <a:latin typeface="Times" charset="0"/>
                <a:ea typeface="宋体" charset="-122"/>
                <a:cs typeface="Times New Roman" charset="0"/>
              </a:rPr>
              <a:t>设防护（</a:t>
            </a:r>
            <a:r>
              <a:rPr lang="en-US" altLang="zh-CN" dirty="0">
                <a:latin typeface="Times" charset="0"/>
                <a:ea typeface="宋体" charset="-122"/>
                <a:cs typeface="Times New Roman" charset="0"/>
              </a:rPr>
              <a:t>Protection</a:t>
            </a:r>
            <a:r>
              <a:rPr lang="zh-CN" altLang="zh-CN" dirty="0">
                <a:latin typeface="Times" charset="0"/>
                <a:ea typeface="宋体" charset="-122"/>
                <a:cs typeface="Times New Roman" charset="0"/>
              </a:rPr>
              <a:t>）能实现万无一失的安全 </a:t>
            </a:r>
            <a:endParaRPr lang="en-US" altLang="zh-CN" dirty="0" smtClean="0">
              <a:latin typeface="Times" charset="0"/>
              <a:ea typeface="宋体" charset="-122"/>
              <a:cs typeface="Times New Roman" charset="0"/>
            </a:endParaRPr>
          </a:p>
          <a:p>
            <a:pPr marL="285750" indent="-285750">
              <a:buFont typeface="Arial" charset="0"/>
              <a:buChar char="•"/>
            </a:pPr>
            <a:endParaRPr lang="en-US" altLang="zh-CN" dirty="0">
              <a:latin typeface="Times" charset="0"/>
              <a:ea typeface="宋体" charset="-122"/>
              <a:cs typeface="Times New Roman" charset="0"/>
            </a:endParaRPr>
          </a:p>
          <a:p>
            <a:pPr marL="285750" indent="-285750">
              <a:buFont typeface="Arial" charset="0"/>
              <a:buChar char="•"/>
            </a:pPr>
            <a:r>
              <a:rPr lang="zh-CN" altLang="en-US" dirty="0" smtClean="0">
                <a:latin typeface="Times" charset="0"/>
                <a:ea typeface="宋体" charset="-122"/>
                <a:cs typeface="Times New Roman" charset="0"/>
              </a:rPr>
              <a:t>更</a:t>
            </a:r>
            <a:r>
              <a:rPr lang="zh-CN" altLang="en-US" dirty="0">
                <a:latin typeface="Times" charset="0"/>
                <a:ea typeface="宋体" charset="-122"/>
                <a:cs typeface="Times New Roman" charset="0"/>
              </a:rPr>
              <a:t>强调</a:t>
            </a:r>
            <a:r>
              <a:rPr lang="zh-CN" altLang="en-US" dirty="0" smtClean="0">
                <a:latin typeface="Times" charset="0"/>
                <a:ea typeface="宋体" charset="-122"/>
                <a:cs typeface="Times New Roman" charset="0"/>
              </a:rPr>
              <a:t>检测（洞见）和响应（敏捷）的能力</a:t>
            </a:r>
            <a:endParaRPr lang="en-US" altLang="zh-CN" dirty="0" smtClean="0">
              <a:latin typeface="Times" charset="0"/>
              <a:ea typeface="宋体" charset="-122"/>
              <a:cs typeface="Times New Roman" charset="0"/>
            </a:endParaRPr>
          </a:p>
          <a:p>
            <a:pPr marL="285750" indent="-285750">
              <a:buFont typeface="Arial" charset="0"/>
              <a:buChar char="•"/>
            </a:pPr>
            <a:endParaRPr lang="en-US" altLang="zh-CN" dirty="0">
              <a:latin typeface="Times" charset="0"/>
              <a:ea typeface="宋体" charset="-122"/>
              <a:cs typeface="Times New Roman" charset="0"/>
            </a:endParaRPr>
          </a:p>
          <a:p>
            <a:pPr marL="285750" indent="-285750">
              <a:buFont typeface="Arial" charset="0"/>
              <a:buChar char="•"/>
            </a:pPr>
            <a:r>
              <a:rPr lang="zh-CN" altLang="en-US" dirty="0" smtClean="0">
                <a:latin typeface="Times" charset="0"/>
                <a:ea typeface="宋体" charset="-122"/>
                <a:cs typeface="Times New Roman" charset="0"/>
              </a:rPr>
              <a:t>更重要的是将这四个步骤有机的进行编排，实现针对不同攻击的动态防御</a:t>
            </a:r>
            <a:endParaRPr lang="zh-CN" altLang="en-US" dirty="0">
              <a:latin typeface="Times" charset="0"/>
              <a:ea typeface="宋体" charset="-122"/>
              <a:cs typeface="Times New Roman" charset="0"/>
            </a:endParaRPr>
          </a:p>
        </p:txBody>
      </p:sp>
      <p:sp>
        <p:nvSpPr>
          <p:cNvPr id="6" name="标题 2"/>
          <p:cNvSpPr>
            <a:spLocks noGrp="1"/>
          </p:cNvSpPr>
          <p:nvPr>
            <p:ph type="title"/>
          </p:nvPr>
        </p:nvSpPr>
        <p:spPr>
          <a:xfrm>
            <a:off x="1170602" y="0"/>
            <a:ext cx="7166094" cy="462097"/>
          </a:xfrm>
        </p:spPr>
        <p:txBody>
          <a:bodyPr/>
          <a:lstStyle/>
          <a:p>
            <a:r>
              <a:rPr kumimoji="1" lang="zh-CN" altLang="en-US" sz="3200" dirty="0"/>
              <a:t>百家论 之 自适应安全</a:t>
            </a:r>
            <a:endParaRPr kumimoji="1" lang="zh-CN" altLang="en-US" sz="3200" dirty="0"/>
          </a:p>
        </p:txBody>
      </p:sp>
    </p:spTree>
    <p:extLst>
      <p:ext uri="{BB962C8B-B14F-4D97-AF65-F5344CB8AC3E}">
        <p14:creationId xmlns:p14="http://schemas.microsoft.com/office/powerpoint/2010/main" val="8229793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25000" lnSpcReduction="20000"/>
          </a:bodyPr>
          <a:lstStyle/>
          <a:p>
            <a:endParaRPr kumimoji="1" lang="zh-CN" altLang="en-US" dirty="0"/>
          </a:p>
        </p:txBody>
      </p:sp>
      <p:pic>
        <p:nvPicPr>
          <p:cNvPr id="4" name="图片 3" descr="Phantom Cyber">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3849876" y="1563638"/>
            <a:ext cx="5279390" cy="2687320"/>
          </a:xfrm>
          <a:prstGeom prst="rect">
            <a:avLst/>
          </a:prstGeom>
          <a:noFill/>
          <a:ln>
            <a:noFill/>
          </a:ln>
        </p:spPr>
      </p:pic>
      <p:sp>
        <p:nvSpPr>
          <p:cNvPr id="5" name="矩形 4"/>
          <p:cNvSpPr/>
          <p:nvPr/>
        </p:nvSpPr>
        <p:spPr>
          <a:xfrm>
            <a:off x="192634" y="699542"/>
            <a:ext cx="3672408" cy="3785652"/>
          </a:xfrm>
          <a:prstGeom prst="rect">
            <a:avLst/>
          </a:prstGeom>
        </p:spPr>
        <p:txBody>
          <a:bodyPr wrap="square">
            <a:spAutoFit/>
          </a:bodyPr>
          <a:lstStyle/>
          <a:p>
            <a:pPr marL="285750" indent="-285750">
              <a:buFont typeface="Arial" charset="0"/>
              <a:buChar char="•"/>
            </a:pPr>
            <a:r>
              <a:rPr lang="en-US" altLang="zh-CN" sz="1600" dirty="0">
                <a:latin typeface="Times" charset="0"/>
                <a:ea typeface="宋体" charset="-122"/>
                <a:cs typeface="Times New Roman" charset="0"/>
              </a:rPr>
              <a:t>Phantom</a:t>
            </a:r>
            <a:r>
              <a:rPr lang="zh-CN" altLang="en-US" sz="1600" dirty="0">
                <a:latin typeface="Times" charset="0"/>
                <a:ea typeface="宋体" charset="-122"/>
                <a:cs typeface="Times New Roman" charset="0"/>
              </a:rPr>
              <a:t>： </a:t>
            </a:r>
            <a:r>
              <a:rPr lang="en-US" altLang="zh-CN" sz="1600" dirty="0">
                <a:latin typeface="Times" charset="0"/>
                <a:ea typeface="宋体" charset="-122"/>
                <a:cs typeface="Times New Roman" charset="0"/>
              </a:rPr>
              <a:t>RSAC</a:t>
            </a:r>
            <a:r>
              <a:rPr lang="zh-CN" altLang="en-US" sz="1600" dirty="0">
                <a:latin typeface="Times" charset="0"/>
                <a:ea typeface="宋体" charset="-122"/>
                <a:cs typeface="Times New Roman" charset="0"/>
              </a:rPr>
              <a:t> </a:t>
            </a:r>
            <a:r>
              <a:rPr lang="en-US" altLang="zh-CN" sz="1600" dirty="0">
                <a:latin typeface="Times" charset="0"/>
                <a:ea typeface="宋体" charset="-122"/>
                <a:cs typeface="Times New Roman" charset="0"/>
              </a:rPr>
              <a:t>2016</a:t>
            </a:r>
            <a:r>
              <a:rPr lang="zh-CN" altLang="en-US" sz="1600" dirty="0">
                <a:latin typeface="Times" charset="0"/>
                <a:ea typeface="宋体" charset="-122"/>
                <a:cs typeface="Times New Roman" charset="0"/>
              </a:rPr>
              <a:t>创新沙盒</a:t>
            </a:r>
            <a:r>
              <a:rPr lang="en-US" altLang="zh-CN" sz="1600" dirty="0" smtClean="0">
                <a:latin typeface="Times" charset="0"/>
                <a:ea typeface="宋体" charset="-122"/>
                <a:cs typeface="Times New Roman" charset="0"/>
              </a:rPr>
              <a:t>Winner</a:t>
            </a:r>
            <a:r>
              <a:rPr lang="zh-CN" altLang="en-US" sz="1600" dirty="0" smtClean="0">
                <a:latin typeface="Times" charset="0"/>
                <a:ea typeface="宋体" charset="-122"/>
                <a:cs typeface="Times New Roman" charset="0"/>
              </a:rPr>
              <a:t>，</a:t>
            </a:r>
            <a:r>
              <a:rPr lang="zh-CN" altLang="zh-CN" sz="1600" dirty="0" smtClean="0">
                <a:latin typeface="Times" charset="0"/>
                <a:ea typeface="宋体" charset="-122"/>
                <a:cs typeface="Times New Roman" charset="0"/>
              </a:rPr>
              <a:t>从</a:t>
            </a:r>
            <a:r>
              <a:rPr lang="zh-CN" altLang="zh-CN" sz="1600" dirty="0">
                <a:latin typeface="Times" charset="0"/>
                <a:ea typeface="宋体" charset="-122"/>
                <a:cs typeface="Times New Roman" charset="0"/>
              </a:rPr>
              <a:t>应用层入手，构建自动化、可编排的安全应用</a:t>
            </a:r>
            <a:r>
              <a:rPr lang="zh-CN" altLang="zh-CN" sz="1600" dirty="0">
                <a:latin typeface="Times" charset="0"/>
                <a:ea typeface="宋体" charset="-122"/>
                <a:cs typeface="Times New Roman" charset="0"/>
              </a:rPr>
              <a:t>体系</a:t>
            </a:r>
            <a:r>
              <a:rPr lang="zh-CN" altLang="en-US" sz="1600" dirty="0">
                <a:latin typeface="Times" charset="0"/>
                <a:ea typeface="宋体" charset="-122"/>
                <a:cs typeface="Times New Roman" charset="0"/>
              </a:rPr>
              <a:t>，</a:t>
            </a:r>
            <a:r>
              <a:rPr lang="zh-CN" altLang="zh-CN" sz="1600" dirty="0">
                <a:latin typeface="Times" charset="0"/>
                <a:ea typeface="宋体" charset="-122"/>
                <a:cs typeface="Times New Roman" charset="0"/>
              </a:rPr>
              <a:t>支持多种数据源和主流的</a:t>
            </a:r>
            <a:r>
              <a:rPr lang="en-US" altLang="zh-CN" sz="1600" dirty="0">
                <a:latin typeface="Times" charset="0"/>
                <a:ea typeface="宋体" charset="-122"/>
                <a:cs typeface="Times New Roman" charset="0"/>
              </a:rPr>
              <a:t>SIEM</a:t>
            </a:r>
            <a:r>
              <a:rPr lang="zh-CN" altLang="zh-CN" sz="1600" dirty="0" smtClean="0">
                <a:latin typeface="Times" charset="0"/>
                <a:ea typeface="宋体" charset="-122"/>
                <a:cs typeface="Times New Roman" charset="0"/>
              </a:rPr>
              <a:t>平台；</a:t>
            </a:r>
            <a:r>
              <a:rPr lang="zh-CN" altLang="zh-CN" sz="1600" dirty="0">
                <a:latin typeface="Times" charset="0"/>
                <a:ea typeface="宋体" charset="-122"/>
                <a:cs typeface="Times New Roman" charset="0"/>
              </a:rPr>
              <a:t>同时，可以让安全管理团队编写脚本</a:t>
            </a:r>
            <a:r>
              <a:rPr lang="en-US" altLang="zh-CN" sz="1600" dirty="0">
                <a:latin typeface="Times" charset="0"/>
                <a:ea typeface="宋体" charset="-122"/>
                <a:cs typeface="Times New Roman" charset="0"/>
              </a:rPr>
              <a:t>Playbook</a:t>
            </a:r>
            <a:r>
              <a:rPr lang="zh-CN" altLang="zh-CN" sz="1600" dirty="0">
                <a:latin typeface="Times" charset="0"/>
                <a:ea typeface="宋体" charset="-122"/>
                <a:cs typeface="Times New Roman" charset="0"/>
              </a:rPr>
              <a:t>，调用相应的安全服务，实现安全运维自动化 </a:t>
            </a:r>
            <a:endParaRPr lang="en-US" altLang="zh-CN" sz="1600" dirty="0" smtClean="0">
              <a:latin typeface="Times" charset="0"/>
              <a:ea typeface="宋体" charset="-122"/>
              <a:cs typeface="Times New Roman" charset="0"/>
            </a:endParaRPr>
          </a:p>
          <a:p>
            <a:pPr marL="285750" indent="-285750">
              <a:buFont typeface="Arial" charset="0"/>
              <a:buChar char="•"/>
            </a:pPr>
            <a:endParaRPr lang="en-US" altLang="zh-CN" sz="1600" dirty="0" smtClean="0">
              <a:latin typeface="Times" charset="0"/>
              <a:ea typeface="宋体" charset="-122"/>
              <a:cs typeface="Times New Roman" charset="0"/>
            </a:endParaRPr>
          </a:p>
          <a:p>
            <a:pPr marL="285750" indent="-285750">
              <a:buFont typeface="Arial" charset="0"/>
              <a:buChar char="•"/>
            </a:pPr>
            <a:r>
              <a:rPr lang="en-US" altLang="zh-CN" sz="1600" dirty="0" smtClean="0">
                <a:latin typeface="Times" charset="0"/>
                <a:ea typeface="宋体" charset="-122"/>
                <a:cs typeface="Times New Roman" charset="0"/>
              </a:rPr>
              <a:t>Resilient</a:t>
            </a:r>
            <a:r>
              <a:rPr lang="zh-CN" altLang="en-US" sz="1600" dirty="0" smtClean="0">
                <a:latin typeface="Times" charset="0"/>
                <a:ea typeface="宋体" charset="-122"/>
                <a:cs typeface="Times New Roman" charset="0"/>
              </a:rPr>
              <a:t> </a:t>
            </a:r>
            <a:r>
              <a:rPr lang="en-US" altLang="zh-CN" sz="1600" dirty="0" smtClean="0">
                <a:latin typeface="Times" charset="0"/>
                <a:ea typeface="宋体" charset="-122"/>
                <a:cs typeface="Times New Roman" charset="0"/>
              </a:rPr>
              <a:t>System</a:t>
            </a:r>
            <a:r>
              <a:rPr lang="zh-CN" altLang="en-US" sz="1600" dirty="0" smtClean="0">
                <a:latin typeface="Times" charset="0"/>
                <a:ea typeface="宋体" charset="-122"/>
                <a:cs typeface="Times New Roman" charset="0"/>
              </a:rPr>
              <a:t>：被</a:t>
            </a:r>
            <a:r>
              <a:rPr lang="en-US" altLang="zh-CN" sz="1600" dirty="0">
                <a:latin typeface="Times" charset="0"/>
                <a:ea typeface="宋体" charset="-122"/>
                <a:cs typeface="Times New Roman" charset="0"/>
              </a:rPr>
              <a:t>IBM</a:t>
            </a:r>
            <a:r>
              <a:rPr lang="zh-CN" altLang="en-US" sz="1600" dirty="0" smtClean="0">
                <a:latin typeface="Times" charset="0"/>
                <a:ea typeface="宋体" charset="-122"/>
                <a:cs typeface="Times New Roman" charset="0"/>
              </a:rPr>
              <a:t>收购，</a:t>
            </a:r>
            <a:r>
              <a:rPr lang="zh-CN" altLang="en-US" sz="1600" dirty="0">
                <a:latin typeface="Times" charset="0"/>
                <a:ea typeface="宋体" charset="-122"/>
                <a:cs typeface="Times New Roman" charset="0"/>
              </a:rPr>
              <a:t>推出</a:t>
            </a:r>
            <a:r>
              <a:rPr lang="zh-CN" altLang="zh-CN" sz="1600" dirty="0">
                <a:latin typeface="Times" charset="0"/>
                <a:ea typeface="宋体" charset="-122"/>
                <a:cs typeface="Times New Roman" charset="0"/>
              </a:rPr>
              <a:t>弹性</a:t>
            </a:r>
            <a:r>
              <a:rPr lang="zh-CN" altLang="zh-CN" sz="1600" dirty="0">
                <a:latin typeface="Times" charset="0"/>
                <a:ea typeface="宋体" charset="-122"/>
                <a:cs typeface="Times New Roman" charset="0"/>
              </a:rPr>
              <a:t>的灾难恢复服务 </a:t>
            </a:r>
            <a:endParaRPr lang="en-US" altLang="zh-CN" sz="1600" dirty="0">
              <a:latin typeface="Times" charset="0"/>
              <a:ea typeface="宋体" charset="-122"/>
              <a:cs typeface="Times New Roman" charset="0"/>
            </a:endParaRPr>
          </a:p>
          <a:p>
            <a:pPr marL="285750" indent="-285750">
              <a:buFont typeface="Arial" charset="0"/>
              <a:buChar char="•"/>
            </a:pPr>
            <a:endParaRPr lang="en-US" altLang="zh-CN" sz="1600" dirty="0">
              <a:latin typeface="Times" charset="0"/>
              <a:ea typeface="宋体" charset="-122"/>
              <a:cs typeface="Times New Roman" charset="0"/>
            </a:endParaRPr>
          </a:p>
          <a:p>
            <a:pPr marL="285750" indent="-285750">
              <a:buFont typeface="Arial" charset="0"/>
              <a:buChar char="•"/>
            </a:pPr>
            <a:r>
              <a:rPr lang="zh-CN" altLang="en-US" sz="1600" dirty="0" smtClean="0">
                <a:latin typeface="Times" charset="0"/>
                <a:ea typeface="宋体" charset="-122"/>
                <a:cs typeface="Times New Roman" charset="0"/>
              </a:rPr>
              <a:t>编排引擎</a:t>
            </a:r>
            <a:r>
              <a:rPr lang="zh-CN" altLang="zh-CN" sz="1600" dirty="0" smtClean="0">
                <a:latin typeface="Times" charset="0"/>
                <a:ea typeface="宋体" charset="-122"/>
                <a:cs typeface="Times New Roman" charset="0"/>
              </a:rPr>
              <a:t>可以</a:t>
            </a:r>
            <a:r>
              <a:rPr lang="zh-CN" altLang="zh-CN" sz="1600" dirty="0">
                <a:latin typeface="Times" charset="0"/>
                <a:ea typeface="宋体" charset="-122"/>
                <a:cs typeface="Times New Roman" charset="0"/>
              </a:rPr>
              <a:t>软件定义安全为支撑体系，利用北向应用编排机制进行安全资源和策略的灵活调配，实现多种防护手段的协同运作</a:t>
            </a:r>
            <a:endParaRPr lang="zh-CN" altLang="en-US" sz="1600" dirty="0">
              <a:latin typeface="Times" charset="0"/>
              <a:ea typeface="宋体" charset="-122"/>
              <a:cs typeface="Times New Roman" charset="0"/>
            </a:endParaRPr>
          </a:p>
        </p:txBody>
      </p:sp>
      <p:sp>
        <p:nvSpPr>
          <p:cNvPr id="6" name="标题 2"/>
          <p:cNvSpPr>
            <a:spLocks noGrp="1"/>
          </p:cNvSpPr>
          <p:nvPr>
            <p:ph type="title"/>
          </p:nvPr>
        </p:nvSpPr>
        <p:spPr>
          <a:xfrm>
            <a:off x="1170602" y="0"/>
            <a:ext cx="7166094" cy="462097"/>
          </a:xfrm>
        </p:spPr>
        <p:txBody>
          <a:bodyPr/>
          <a:lstStyle/>
          <a:p>
            <a:r>
              <a:rPr kumimoji="1" lang="zh-CN" altLang="en-US" sz="3200" dirty="0"/>
              <a:t>百家论 之 应用编排</a:t>
            </a:r>
            <a:endParaRPr kumimoji="1" lang="zh-CN" altLang="en-US" sz="3200" dirty="0"/>
          </a:p>
        </p:txBody>
      </p:sp>
    </p:spTree>
    <p:extLst>
      <p:ext uri="{BB962C8B-B14F-4D97-AF65-F5344CB8AC3E}">
        <p14:creationId xmlns:p14="http://schemas.microsoft.com/office/powerpoint/2010/main" val="490203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25000" lnSpcReduction="20000"/>
          </a:bodyPr>
          <a:lstStyle/>
          <a:p>
            <a:endParaRPr kumimoji="1" lang="zh-CN" altLang="en-US" dirty="0"/>
          </a:p>
        </p:txBody>
      </p:sp>
      <p:sp>
        <p:nvSpPr>
          <p:cNvPr id="4" name="矩形 3"/>
          <p:cNvSpPr/>
          <p:nvPr/>
        </p:nvSpPr>
        <p:spPr>
          <a:xfrm>
            <a:off x="503189" y="834970"/>
            <a:ext cx="7704856" cy="3744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lvl="0" indent="-342900">
              <a:buFont typeface="Arial" charset="0"/>
              <a:buChar char="•"/>
            </a:pPr>
            <a:r>
              <a:rPr lang="en-US" altLang="zh-CN" sz="2000" b="1" dirty="0">
                <a:solidFill>
                  <a:schemeClr val="tx1">
                    <a:lumMod val="75000"/>
                    <a:lumOff val="25000"/>
                  </a:schemeClr>
                </a:solidFill>
              </a:rPr>
              <a:t>Google</a:t>
            </a:r>
            <a:r>
              <a:rPr lang="zh-CN" altLang="en-US" sz="2000" b="1" dirty="0">
                <a:solidFill>
                  <a:schemeClr val="tx1">
                    <a:lumMod val="75000"/>
                    <a:lumOff val="25000"/>
                  </a:schemeClr>
                </a:solidFill>
              </a:rPr>
              <a:t> </a:t>
            </a:r>
            <a:r>
              <a:rPr lang="en-US" altLang="zh-CN" sz="2000" b="1" dirty="0" err="1">
                <a:solidFill>
                  <a:schemeClr val="tx1">
                    <a:lumMod val="75000"/>
                    <a:lumOff val="25000"/>
                  </a:schemeClr>
                </a:solidFill>
              </a:rPr>
              <a:t>BeyondCorp</a:t>
            </a:r>
            <a:endParaRPr lang="en-US" altLang="zh-CN" sz="2000" b="1" dirty="0">
              <a:solidFill>
                <a:schemeClr val="tx1">
                  <a:lumMod val="75000"/>
                  <a:lumOff val="25000"/>
                </a:schemeClr>
              </a:solidFill>
            </a:endParaRPr>
          </a:p>
          <a:p>
            <a:pPr marL="800100" lvl="1" indent="-342900">
              <a:buFont typeface="Arial" charset="0"/>
              <a:buChar char="•"/>
            </a:pPr>
            <a:r>
              <a:rPr lang="zh-CN" altLang="zh-CN" sz="1600" dirty="0">
                <a:solidFill>
                  <a:schemeClr val="tx1">
                    <a:lumMod val="75000"/>
                    <a:lumOff val="25000"/>
                  </a:schemeClr>
                </a:solidFill>
              </a:rPr>
              <a:t>彻底打破内外网之别，通过统一的访问控制引擎，管理不同用户对不同资源的访问，而不将用户和资源的位置作为决策</a:t>
            </a:r>
            <a:r>
              <a:rPr lang="zh-CN" altLang="zh-CN" sz="1600" dirty="0" smtClean="0">
                <a:solidFill>
                  <a:schemeClr val="tx1">
                    <a:lumMod val="75000"/>
                    <a:lumOff val="25000"/>
                  </a:schemeClr>
                </a:solidFill>
              </a:rPr>
              <a:t>依据</a:t>
            </a:r>
            <a:endParaRPr lang="en-US" altLang="zh-CN" sz="1600" dirty="0" smtClean="0">
              <a:solidFill>
                <a:schemeClr val="tx1">
                  <a:lumMod val="75000"/>
                  <a:lumOff val="25000"/>
                </a:schemeClr>
              </a:solidFill>
            </a:endParaRPr>
          </a:p>
          <a:p>
            <a:pPr marL="800100" lvl="1" indent="-342900">
              <a:buFont typeface="Arial" charset="0"/>
              <a:buChar char="•"/>
            </a:pPr>
            <a:endParaRPr lang="en-US" altLang="zh-CN" sz="1600" dirty="0">
              <a:solidFill>
                <a:schemeClr val="tx1">
                  <a:lumMod val="75000"/>
                  <a:lumOff val="25000"/>
                </a:schemeClr>
              </a:solidFill>
            </a:endParaRPr>
          </a:p>
          <a:p>
            <a:pPr marL="342900" lvl="0" indent="-342900">
              <a:buFont typeface="Arial" charset="0"/>
              <a:buChar char="•"/>
            </a:pPr>
            <a:r>
              <a:rPr lang="en-US" altLang="zh-CN" sz="2000" b="1" dirty="0" err="1">
                <a:solidFill>
                  <a:schemeClr val="tx1">
                    <a:lumMod val="75000"/>
                    <a:lumOff val="25000"/>
                  </a:schemeClr>
                </a:solidFill>
              </a:rPr>
              <a:t>Skyport</a:t>
            </a:r>
            <a:r>
              <a:rPr lang="en-US" altLang="zh-CN" sz="2000" b="1" dirty="0">
                <a:solidFill>
                  <a:schemeClr val="tx1">
                    <a:lumMod val="75000"/>
                    <a:lumOff val="25000"/>
                  </a:schemeClr>
                </a:solidFill>
              </a:rPr>
              <a:t> </a:t>
            </a:r>
            <a:r>
              <a:rPr lang="en-US" altLang="zh-CN" sz="2000" b="1" dirty="0">
                <a:solidFill>
                  <a:schemeClr val="tx1">
                    <a:lumMod val="75000"/>
                    <a:lumOff val="25000"/>
                  </a:schemeClr>
                </a:solidFill>
              </a:rPr>
              <a:t>Systems</a:t>
            </a:r>
          </a:p>
          <a:p>
            <a:pPr marL="800100" lvl="1" indent="-342900">
              <a:buFont typeface="Arial" charset="0"/>
              <a:buChar char="•"/>
            </a:pPr>
            <a:r>
              <a:rPr lang="zh-CN" altLang="en-US" sz="1600" dirty="0" smtClean="0">
                <a:solidFill>
                  <a:schemeClr val="tx1">
                    <a:lumMod val="75000"/>
                    <a:lumOff val="25000"/>
                  </a:schemeClr>
                </a:solidFill>
              </a:rPr>
              <a:t>基于</a:t>
            </a:r>
            <a:r>
              <a:rPr lang="en-US" altLang="zh-CN" sz="1600" dirty="0" smtClean="0">
                <a:solidFill>
                  <a:schemeClr val="tx1">
                    <a:lumMod val="75000"/>
                    <a:lumOff val="25000"/>
                  </a:schemeClr>
                </a:solidFill>
              </a:rPr>
              <a:t>TPM</a:t>
            </a:r>
            <a:r>
              <a:rPr lang="zh-CN" altLang="en-US" sz="1600" dirty="0" smtClean="0">
                <a:solidFill>
                  <a:schemeClr val="tx1">
                    <a:lumMod val="75000"/>
                    <a:lumOff val="25000"/>
                  </a:schemeClr>
                </a:solidFill>
              </a:rPr>
              <a:t>的虚拟化零信任访问控制体系</a:t>
            </a:r>
            <a:endParaRPr lang="en-US" altLang="zh-CN" sz="1600" dirty="0" smtClean="0">
              <a:solidFill>
                <a:schemeClr val="tx1">
                  <a:lumMod val="75000"/>
                  <a:lumOff val="25000"/>
                </a:schemeClr>
              </a:solidFill>
            </a:endParaRPr>
          </a:p>
          <a:p>
            <a:pPr marL="800100" lvl="1" indent="-342900">
              <a:buFont typeface="Arial" charset="0"/>
              <a:buChar char="•"/>
            </a:pPr>
            <a:endParaRPr lang="en-US" altLang="zh-CN" sz="1600" dirty="0" smtClean="0">
              <a:solidFill>
                <a:schemeClr val="tx1">
                  <a:lumMod val="75000"/>
                  <a:lumOff val="25000"/>
                </a:schemeClr>
              </a:solidFill>
            </a:endParaRPr>
          </a:p>
          <a:p>
            <a:pPr marL="342900" lvl="0" indent="-342900">
              <a:buFont typeface="Arial" charset="0"/>
              <a:buChar char="•"/>
            </a:pPr>
            <a:r>
              <a:rPr lang="en-US" altLang="zh-CN" sz="2000" b="1" dirty="0" smtClean="0">
                <a:solidFill>
                  <a:schemeClr val="tx1">
                    <a:lumMod val="75000"/>
                    <a:lumOff val="25000"/>
                  </a:schemeClr>
                </a:solidFill>
              </a:rPr>
              <a:t>CSA</a:t>
            </a:r>
            <a:r>
              <a:rPr lang="zh-CN" altLang="en-US" sz="2000" b="1" dirty="0" smtClean="0">
                <a:solidFill>
                  <a:schemeClr val="tx1">
                    <a:lumMod val="75000"/>
                    <a:lumOff val="25000"/>
                  </a:schemeClr>
                </a:solidFill>
              </a:rPr>
              <a:t> </a:t>
            </a:r>
            <a:r>
              <a:rPr lang="en-US" altLang="zh-CN" sz="2000" b="1" dirty="0" smtClean="0">
                <a:solidFill>
                  <a:schemeClr val="tx1">
                    <a:lumMod val="75000"/>
                    <a:lumOff val="25000"/>
                  </a:schemeClr>
                </a:solidFill>
              </a:rPr>
              <a:t>SDP</a:t>
            </a:r>
          </a:p>
          <a:p>
            <a:pPr marL="800100" lvl="1" indent="-342900">
              <a:buFont typeface="Arial" charset="0"/>
              <a:buChar char="•"/>
            </a:pPr>
            <a:r>
              <a:rPr lang="zh-CN" altLang="en-US" sz="1600" dirty="0">
                <a:solidFill>
                  <a:schemeClr val="tx1">
                    <a:lumMod val="75000"/>
                    <a:lumOff val="25000"/>
                  </a:schemeClr>
                </a:solidFill>
              </a:rPr>
              <a:t>面向企业关键基础设施的集中访问控制</a:t>
            </a:r>
            <a:r>
              <a:rPr lang="zh-CN" altLang="en-US" sz="1600" dirty="0" smtClean="0">
                <a:solidFill>
                  <a:schemeClr val="tx1">
                    <a:lumMod val="75000"/>
                    <a:lumOff val="25000"/>
                  </a:schemeClr>
                </a:solidFill>
              </a:rPr>
              <a:t>体系</a:t>
            </a:r>
            <a:endParaRPr lang="en-US" altLang="zh-CN" sz="1600" dirty="0" smtClean="0">
              <a:solidFill>
                <a:schemeClr val="tx1">
                  <a:lumMod val="75000"/>
                  <a:lumOff val="25000"/>
                </a:schemeClr>
              </a:solidFill>
            </a:endParaRPr>
          </a:p>
          <a:p>
            <a:pPr marL="800100" lvl="1" indent="-342900">
              <a:buFont typeface="Arial" charset="0"/>
              <a:buChar char="•"/>
            </a:pPr>
            <a:endParaRPr lang="en-US" altLang="zh-CN" sz="1600" dirty="0">
              <a:solidFill>
                <a:schemeClr val="tx1">
                  <a:lumMod val="75000"/>
                  <a:lumOff val="25000"/>
                </a:schemeClr>
              </a:solidFill>
            </a:endParaRPr>
          </a:p>
          <a:p>
            <a:pPr marL="342900" indent="-342900">
              <a:buFont typeface="Arial" charset="0"/>
              <a:buChar char="•"/>
            </a:pPr>
            <a:r>
              <a:rPr lang="en-US" altLang="zh-CN" sz="2000" b="1" dirty="0" smtClean="0">
                <a:solidFill>
                  <a:schemeClr val="tx1">
                    <a:lumMod val="75000"/>
                    <a:lumOff val="25000"/>
                  </a:schemeClr>
                </a:solidFill>
              </a:rPr>
              <a:t>VMWare</a:t>
            </a:r>
            <a:r>
              <a:rPr lang="zh-CN" altLang="en-US" sz="2000" b="1" dirty="0" smtClean="0">
                <a:solidFill>
                  <a:schemeClr val="tx1">
                    <a:lumMod val="75000"/>
                    <a:lumOff val="25000"/>
                  </a:schemeClr>
                </a:solidFill>
              </a:rPr>
              <a:t> </a:t>
            </a:r>
            <a:r>
              <a:rPr lang="en-US" altLang="zh-CN" sz="2000" b="1" dirty="0" smtClean="0">
                <a:solidFill>
                  <a:schemeClr val="tx1">
                    <a:lumMod val="75000"/>
                    <a:lumOff val="25000"/>
                  </a:schemeClr>
                </a:solidFill>
              </a:rPr>
              <a:t>Micro-Segmentation</a:t>
            </a:r>
            <a:endParaRPr lang="en-US" altLang="zh-CN" sz="2000" b="1" dirty="0">
              <a:solidFill>
                <a:schemeClr val="tx1">
                  <a:lumMod val="75000"/>
                  <a:lumOff val="25000"/>
                </a:schemeClr>
              </a:solidFill>
            </a:endParaRPr>
          </a:p>
          <a:p>
            <a:pPr marL="800100" lvl="1" indent="-342900">
              <a:buFont typeface="Arial" charset="0"/>
              <a:buChar char="•"/>
            </a:pPr>
            <a:r>
              <a:rPr lang="zh-CN" altLang="en-US" sz="1600" dirty="0" smtClean="0">
                <a:solidFill>
                  <a:schemeClr val="tx1">
                    <a:lumMod val="75000"/>
                    <a:lumOff val="25000"/>
                  </a:schemeClr>
                </a:solidFill>
              </a:rPr>
              <a:t>虚拟化环境中的东西向内部网络访问控制</a:t>
            </a:r>
            <a:endParaRPr lang="zh-CN" altLang="zh-CN" sz="1600" dirty="0">
              <a:solidFill>
                <a:schemeClr val="tx1">
                  <a:lumMod val="75000"/>
                  <a:lumOff val="25000"/>
                </a:schemeClr>
              </a:solidFill>
            </a:endParaRPr>
          </a:p>
        </p:txBody>
      </p:sp>
      <p:sp>
        <p:nvSpPr>
          <p:cNvPr id="5" name="标题 2"/>
          <p:cNvSpPr>
            <a:spLocks noGrp="1"/>
          </p:cNvSpPr>
          <p:nvPr>
            <p:ph type="title"/>
          </p:nvPr>
        </p:nvSpPr>
        <p:spPr>
          <a:xfrm>
            <a:off x="1170602" y="0"/>
            <a:ext cx="7166094" cy="462097"/>
          </a:xfrm>
        </p:spPr>
        <p:txBody>
          <a:bodyPr/>
          <a:lstStyle/>
          <a:p>
            <a:r>
              <a:rPr kumimoji="1" lang="zh-CN" altLang="en-US" sz="3200" dirty="0">
                <a:latin typeface="+mj-ea"/>
              </a:rPr>
              <a:t>百家论 之</a:t>
            </a:r>
            <a:r>
              <a:rPr lang="zh-CN" altLang="zh-CN" sz="3200" dirty="0">
                <a:latin typeface="+mj-ea"/>
              </a:rPr>
              <a:t>零信任</a:t>
            </a:r>
            <a:r>
              <a:rPr lang="en-US" altLang="zh-CN" sz="3200" dirty="0">
                <a:latin typeface="+mj-ea"/>
              </a:rPr>
              <a:t>/</a:t>
            </a:r>
            <a:r>
              <a:rPr lang="zh-CN" altLang="zh-CN" sz="3200" dirty="0">
                <a:latin typeface="+mj-ea"/>
              </a:rPr>
              <a:t>微分段</a:t>
            </a:r>
            <a:endParaRPr kumimoji="1" lang="zh-CN" altLang="en-US" sz="3200" dirty="0"/>
          </a:p>
        </p:txBody>
      </p:sp>
    </p:spTree>
    <p:extLst>
      <p:ext uri="{BB962C8B-B14F-4D97-AF65-F5344CB8AC3E}">
        <p14:creationId xmlns:p14="http://schemas.microsoft.com/office/powerpoint/2010/main" val="4507736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solidFill>
            <a:schemeClr val="bg1">
              <a:alpha val="56000"/>
            </a:schemeClr>
          </a:solidFill>
          <a:ln>
            <a:solidFill>
              <a:schemeClr val="accent1"/>
            </a:solidFill>
          </a:ln>
        </p:spPr>
        <p:txBody>
          <a:bodyPr/>
          <a:lstStyle/>
          <a:p>
            <a:endParaRPr lang="en-US" altLang="zh-CN" sz="2000" dirty="0" smtClean="0"/>
          </a:p>
          <a:p>
            <a:endParaRPr lang="en-US" altLang="zh-CN" sz="2000" dirty="0"/>
          </a:p>
          <a:p>
            <a:endParaRPr lang="en-US" altLang="zh-CN" sz="2000" dirty="0" smtClean="0"/>
          </a:p>
        </p:txBody>
      </p:sp>
      <p:sp>
        <p:nvSpPr>
          <p:cNvPr id="4" name="矩形 3"/>
          <p:cNvSpPr/>
          <p:nvPr/>
        </p:nvSpPr>
        <p:spPr>
          <a:xfrm>
            <a:off x="350789" y="682570"/>
            <a:ext cx="7704856" cy="3744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ClrTx/>
              <a:buFont typeface="Wingdings" pitchFamily="2" charset="2"/>
              <a:buChar char="l"/>
            </a:pPr>
            <a:r>
              <a:rPr lang="zh-CN" altLang="en-US" sz="2000" b="1" dirty="0">
                <a:solidFill>
                  <a:schemeClr val="tx1">
                    <a:lumMod val="75000"/>
                    <a:lumOff val="25000"/>
                  </a:schemeClr>
                </a:solidFill>
              </a:rPr>
              <a:t>软件定义</a:t>
            </a:r>
            <a:r>
              <a:rPr lang="zh-CN" altLang="en-US" sz="2000" b="1" dirty="0">
                <a:solidFill>
                  <a:schemeClr val="tx1">
                    <a:lumMod val="75000"/>
                    <a:lumOff val="25000"/>
                  </a:schemeClr>
                </a:solidFill>
              </a:rPr>
              <a:t>安全！</a:t>
            </a:r>
            <a:r>
              <a:rPr lang="en-US" altLang="zh-CN" sz="2000" b="1" dirty="0">
                <a:solidFill>
                  <a:schemeClr val="tx1">
                    <a:lumMod val="75000"/>
                    <a:lumOff val="25000"/>
                  </a:schemeClr>
                </a:solidFill>
              </a:rPr>
              <a:t>=</a:t>
            </a:r>
            <a:r>
              <a:rPr lang="zh-CN" altLang="en-US" sz="2000" b="1" dirty="0">
                <a:solidFill>
                  <a:schemeClr val="tx1">
                    <a:lumMod val="75000"/>
                    <a:lumOff val="25000"/>
                  </a:schemeClr>
                </a:solidFill>
              </a:rPr>
              <a:t>云</a:t>
            </a:r>
            <a:r>
              <a:rPr lang="en-US" altLang="zh-CN" sz="2000" b="1" dirty="0">
                <a:solidFill>
                  <a:schemeClr val="tx1">
                    <a:lumMod val="75000"/>
                    <a:lumOff val="25000"/>
                  </a:schemeClr>
                </a:solidFill>
              </a:rPr>
              <a:t>/SDN</a:t>
            </a:r>
            <a:r>
              <a:rPr lang="zh-CN" altLang="en-US" sz="2000" b="1" dirty="0">
                <a:solidFill>
                  <a:schemeClr val="tx1">
                    <a:lumMod val="75000"/>
                    <a:lumOff val="25000"/>
                  </a:schemeClr>
                </a:solidFill>
              </a:rPr>
              <a:t>安全</a:t>
            </a:r>
            <a:endParaRPr lang="en-US" altLang="zh-CN" sz="2000" b="1" dirty="0">
              <a:solidFill>
                <a:schemeClr val="tx1">
                  <a:lumMod val="75000"/>
                  <a:lumOff val="25000"/>
                </a:schemeClr>
              </a:solidFill>
            </a:endParaRPr>
          </a:p>
          <a:p>
            <a:pPr marL="800100" lvl="1" indent="-342900">
              <a:lnSpc>
                <a:spcPct val="150000"/>
              </a:lnSpc>
              <a:buFont typeface="Wingdings" pitchFamily="2" charset="2"/>
              <a:buChar char="l"/>
            </a:pPr>
            <a:r>
              <a:rPr lang="zh-CN" altLang="en-US" sz="1600" dirty="0" smtClean="0">
                <a:solidFill>
                  <a:schemeClr val="tx1">
                    <a:lumMod val="75000"/>
                    <a:lumOff val="25000"/>
                  </a:schemeClr>
                </a:solidFill>
                <a:ea typeface="微软雅黑 Light" panose="020B0502040204020203" pitchFamily="34" charset="-122"/>
              </a:rPr>
              <a:t>软件定义安全：安全数据控制分离的理念，实现安全运营自动化</a:t>
            </a:r>
            <a:r>
              <a:rPr lang="mr-IN" altLang="zh-CN" sz="1600" dirty="0" smtClean="0">
                <a:solidFill>
                  <a:schemeClr val="tx1">
                    <a:lumMod val="75000"/>
                    <a:lumOff val="25000"/>
                  </a:schemeClr>
                </a:solidFill>
                <a:ea typeface="微软雅黑 Light" panose="020B0502040204020203" pitchFamily="34" charset="-122"/>
              </a:rPr>
              <a:t>…</a:t>
            </a:r>
            <a:endParaRPr lang="en-US" altLang="zh-CN" sz="1600" dirty="0" smtClean="0">
              <a:solidFill>
                <a:schemeClr val="tx1">
                  <a:lumMod val="75000"/>
                  <a:lumOff val="25000"/>
                </a:schemeClr>
              </a:solidFill>
              <a:ea typeface="微软雅黑 Light" panose="020B0502040204020203" pitchFamily="34" charset="-122"/>
            </a:endParaRPr>
          </a:p>
          <a:p>
            <a:pPr marL="800100" lvl="1" indent="-342900">
              <a:lnSpc>
                <a:spcPct val="150000"/>
              </a:lnSpc>
              <a:buFont typeface="Wingdings" pitchFamily="2" charset="2"/>
              <a:buChar char="l"/>
            </a:pPr>
            <a:r>
              <a:rPr lang="zh-CN" altLang="en-US" sz="1600" dirty="0" smtClean="0">
                <a:solidFill>
                  <a:schemeClr val="tx1">
                    <a:lumMod val="75000"/>
                    <a:lumOff val="25000"/>
                  </a:schemeClr>
                </a:solidFill>
                <a:ea typeface="微软雅黑 Light" panose="020B0502040204020203" pitchFamily="34" charset="-122"/>
              </a:rPr>
              <a:t>云</a:t>
            </a:r>
            <a:r>
              <a:rPr lang="en-US" altLang="zh-CN" sz="1600" dirty="0" smtClean="0">
                <a:solidFill>
                  <a:schemeClr val="tx1">
                    <a:lumMod val="75000"/>
                    <a:lumOff val="25000"/>
                  </a:schemeClr>
                </a:solidFill>
                <a:ea typeface="微软雅黑 Light" panose="020B0502040204020203" pitchFamily="34" charset="-122"/>
              </a:rPr>
              <a:t>/SDN</a:t>
            </a:r>
            <a:r>
              <a:rPr lang="zh-CN" altLang="en-US" sz="1600" dirty="0" smtClean="0">
                <a:solidFill>
                  <a:schemeClr val="tx1">
                    <a:lumMod val="75000"/>
                    <a:lumOff val="25000"/>
                  </a:schemeClr>
                </a:solidFill>
                <a:ea typeface="微软雅黑 Light" panose="020B0502040204020203" pitchFamily="34" charset="-122"/>
              </a:rPr>
              <a:t>安全：防护云中（</a:t>
            </a:r>
            <a:r>
              <a:rPr lang="en-US" altLang="zh-CN" sz="1600" dirty="0" smtClean="0">
                <a:solidFill>
                  <a:schemeClr val="tx1">
                    <a:lumMod val="75000"/>
                    <a:lumOff val="25000"/>
                  </a:schemeClr>
                </a:solidFill>
                <a:ea typeface="微软雅黑 Light" panose="020B0502040204020203" pitchFamily="34" charset="-122"/>
              </a:rPr>
              <a:t>SDN</a:t>
            </a:r>
            <a:r>
              <a:rPr lang="zh-CN" altLang="en-US" sz="1600" dirty="0" smtClean="0">
                <a:solidFill>
                  <a:schemeClr val="tx1">
                    <a:lumMod val="75000"/>
                    <a:lumOff val="25000"/>
                  </a:schemeClr>
                </a:solidFill>
                <a:ea typeface="微软雅黑 Light" panose="020B0502040204020203" pitchFamily="34" charset="-122"/>
              </a:rPr>
              <a:t>网络）的设施和业务安全</a:t>
            </a:r>
            <a:endParaRPr lang="en-US" altLang="zh-CN" sz="1600" dirty="0" smtClean="0">
              <a:solidFill>
                <a:schemeClr val="tx1">
                  <a:lumMod val="75000"/>
                  <a:lumOff val="25000"/>
                </a:schemeClr>
              </a:solidFill>
              <a:ea typeface="微软雅黑 Light" panose="020B0502040204020203" pitchFamily="34" charset="-122"/>
            </a:endParaRPr>
          </a:p>
          <a:p>
            <a:pPr marL="342900" indent="-342900">
              <a:lnSpc>
                <a:spcPct val="150000"/>
              </a:lnSpc>
              <a:buClrTx/>
              <a:buFont typeface="Wingdings" pitchFamily="2" charset="2"/>
              <a:buChar char="l"/>
            </a:pPr>
            <a:r>
              <a:rPr lang="zh-CN" altLang="zh-CN" sz="2000" b="1" dirty="0" smtClean="0">
                <a:solidFill>
                  <a:schemeClr val="tx1">
                    <a:lumMod val="75000"/>
                    <a:lumOff val="25000"/>
                  </a:schemeClr>
                </a:solidFill>
                <a:ea typeface="微软雅黑 Light" panose="020B0502040204020203" pitchFamily="34" charset="-122"/>
              </a:rPr>
              <a:t>软件</a:t>
            </a:r>
            <a:r>
              <a:rPr lang="zh-CN" altLang="zh-CN" sz="2000" b="1" dirty="0">
                <a:solidFill>
                  <a:schemeClr val="tx1">
                    <a:lumMod val="75000"/>
                    <a:lumOff val="25000"/>
                  </a:schemeClr>
                </a:solidFill>
                <a:ea typeface="微软雅黑 Light" panose="020B0502040204020203" pitchFamily="34" charset="-122"/>
              </a:rPr>
              <a:t>定义安全的理念可能最早会</a:t>
            </a:r>
            <a:r>
              <a:rPr lang="zh-CN" altLang="zh-CN" sz="2000" b="1" dirty="0" smtClean="0">
                <a:solidFill>
                  <a:schemeClr val="tx1">
                    <a:lumMod val="75000"/>
                    <a:lumOff val="25000"/>
                  </a:schemeClr>
                </a:solidFill>
                <a:ea typeface="微软雅黑 Light" panose="020B0502040204020203" pitchFamily="34" charset="-122"/>
              </a:rPr>
              <a:t>在安全防护得到体现</a:t>
            </a:r>
            <a:endParaRPr lang="en-US" altLang="zh-CN" sz="2000" b="1" dirty="0" smtClean="0">
              <a:solidFill>
                <a:schemeClr val="tx1">
                  <a:lumMod val="75000"/>
                  <a:lumOff val="25000"/>
                </a:schemeClr>
              </a:solidFill>
              <a:ea typeface="微软雅黑 Light" panose="020B0502040204020203" pitchFamily="34" charset="-122"/>
            </a:endParaRPr>
          </a:p>
          <a:p>
            <a:pPr marL="800100" lvl="1" indent="-342900">
              <a:lnSpc>
                <a:spcPct val="150000"/>
              </a:lnSpc>
              <a:buFont typeface="Wingdings" pitchFamily="2" charset="2"/>
              <a:buChar char="l"/>
            </a:pPr>
            <a:r>
              <a:rPr lang="zh-CN" altLang="en-US" sz="1600" dirty="0" smtClean="0">
                <a:solidFill>
                  <a:schemeClr val="tx1">
                    <a:lumMod val="75000"/>
                    <a:lumOff val="25000"/>
                  </a:schemeClr>
                </a:solidFill>
                <a:ea typeface="微软雅黑 Light" panose="020B0502040204020203" pitchFamily="34" charset="-122"/>
              </a:rPr>
              <a:t>开放接口</a:t>
            </a:r>
            <a:endParaRPr lang="en-US" altLang="zh-CN" sz="1600" dirty="0" smtClean="0">
              <a:solidFill>
                <a:schemeClr val="tx1">
                  <a:lumMod val="75000"/>
                  <a:lumOff val="25000"/>
                </a:schemeClr>
              </a:solidFill>
              <a:ea typeface="微软雅黑 Light" panose="020B0502040204020203" pitchFamily="34" charset="-122"/>
            </a:endParaRPr>
          </a:p>
          <a:p>
            <a:pPr marL="800100" lvl="1" indent="-342900">
              <a:lnSpc>
                <a:spcPct val="150000"/>
              </a:lnSpc>
              <a:buFont typeface="Wingdings" pitchFamily="2" charset="2"/>
              <a:buChar char="l"/>
            </a:pPr>
            <a:r>
              <a:rPr lang="zh-CN" altLang="en-US" sz="1600" dirty="0" smtClean="0">
                <a:solidFill>
                  <a:schemeClr val="tx1">
                    <a:lumMod val="75000"/>
                    <a:lumOff val="25000"/>
                  </a:schemeClr>
                </a:solidFill>
                <a:ea typeface="微软雅黑 Light" panose="020B0502040204020203" pitchFamily="34" charset="-122"/>
              </a:rPr>
              <a:t>敏捷弹性的资源池助力</a:t>
            </a:r>
            <a:endParaRPr lang="en-US" altLang="zh-CN" sz="1600" dirty="0" smtClean="0">
              <a:solidFill>
                <a:schemeClr val="tx1">
                  <a:lumMod val="75000"/>
                  <a:lumOff val="25000"/>
                </a:schemeClr>
              </a:solidFill>
              <a:ea typeface="微软雅黑 Light" panose="020B0502040204020203" pitchFamily="34" charset="-122"/>
            </a:endParaRPr>
          </a:p>
          <a:p>
            <a:pPr marL="800100" lvl="1" indent="-342900">
              <a:lnSpc>
                <a:spcPct val="150000"/>
              </a:lnSpc>
              <a:buFont typeface="Wingdings" pitchFamily="2" charset="2"/>
              <a:buChar char="l"/>
            </a:pPr>
            <a:r>
              <a:rPr lang="en-US" altLang="zh-CN" sz="1600" dirty="0" smtClean="0">
                <a:solidFill>
                  <a:schemeClr val="tx1">
                    <a:lumMod val="75000"/>
                    <a:lumOff val="25000"/>
                  </a:schemeClr>
                </a:solidFill>
                <a:ea typeface="微软雅黑 Light" panose="020B0502040204020203" pitchFamily="34" charset="-122"/>
              </a:rPr>
              <a:t>SDN/NFV</a:t>
            </a:r>
            <a:r>
              <a:rPr lang="zh-CN" altLang="en-US" sz="1600" dirty="0" smtClean="0">
                <a:solidFill>
                  <a:schemeClr val="tx1">
                    <a:lumMod val="75000"/>
                    <a:lumOff val="25000"/>
                  </a:schemeClr>
                </a:solidFill>
                <a:ea typeface="微软雅黑 Light" panose="020B0502040204020203" pitchFamily="34" charset="-122"/>
              </a:rPr>
              <a:t>的支持</a:t>
            </a:r>
            <a:endParaRPr lang="en-US" altLang="zh-CN" sz="1600" dirty="0" smtClean="0">
              <a:solidFill>
                <a:schemeClr val="tx1">
                  <a:lumMod val="75000"/>
                  <a:lumOff val="25000"/>
                </a:schemeClr>
              </a:solidFill>
              <a:ea typeface="微软雅黑 Light" panose="020B0502040204020203" pitchFamily="34" charset="-122"/>
            </a:endParaRPr>
          </a:p>
          <a:p>
            <a:pPr marL="800100" lvl="1" indent="-342900">
              <a:lnSpc>
                <a:spcPct val="150000"/>
              </a:lnSpc>
              <a:buFont typeface="Wingdings" pitchFamily="2" charset="2"/>
              <a:buChar char="l"/>
            </a:pPr>
            <a:r>
              <a:rPr lang="zh-CN" altLang="en-US" sz="1600" dirty="0" smtClean="0">
                <a:solidFill>
                  <a:schemeClr val="tx1">
                    <a:lumMod val="75000"/>
                    <a:lumOff val="25000"/>
                  </a:schemeClr>
                </a:solidFill>
                <a:ea typeface="微软雅黑 Light" panose="020B0502040204020203" pitchFamily="34" charset="-122"/>
              </a:rPr>
              <a:t>安全及服务满足</a:t>
            </a:r>
            <a:r>
              <a:rPr lang="en-US" altLang="zh-CN" sz="1600" dirty="0" smtClean="0">
                <a:solidFill>
                  <a:schemeClr val="tx1">
                    <a:lumMod val="75000"/>
                    <a:lumOff val="25000"/>
                  </a:schemeClr>
                </a:solidFill>
                <a:ea typeface="微软雅黑 Light" panose="020B0502040204020203" pitchFamily="34" charset="-122"/>
              </a:rPr>
              <a:t>SMB</a:t>
            </a:r>
            <a:r>
              <a:rPr lang="zh-CN" altLang="en-US" sz="1600" dirty="0" smtClean="0">
                <a:solidFill>
                  <a:schemeClr val="tx1">
                    <a:lumMod val="75000"/>
                    <a:lumOff val="25000"/>
                  </a:schemeClr>
                </a:solidFill>
                <a:ea typeface="微软雅黑 Light" panose="020B0502040204020203" pitchFamily="34" charset="-122"/>
              </a:rPr>
              <a:t>客户</a:t>
            </a:r>
            <a:endParaRPr lang="en-US" altLang="zh-CN" sz="1600" dirty="0">
              <a:solidFill>
                <a:schemeClr val="tx1">
                  <a:lumMod val="75000"/>
                  <a:lumOff val="25000"/>
                </a:schemeClr>
              </a:solidFill>
              <a:ea typeface="微软雅黑 Light" panose="020B0502040204020203" pitchFamily="34" charset="-122"/>
            </a:endParaRPr>
          </a:p>
        </p:txBody>
      </p:sp>
      <p:sp>
        <p:nvSpPr>
          <p:cNvPr id="5" name="标题 2"/>
          <p:cNvSpPr txBox="1">
            <a:spLocks/>
          </p:cNvSpPr>
          <p:nvPr/>
        </p:nvSpPr>
        <p:spPr bwMode="auto">
          <a:xfrm>
            <a:off x="1170602" y="0"/>
            <a:ext cx="7166094" cy="462097"/>
          </a:xfrm>
          <a:prstGeom prst="rect">
            <a:avLst/>
          </a:prstGeom>
          <a:noFill/>
          <a:ln w="9525">
            <a:noFill/>
            <a:miter lim="800000"/>
            <a:headEnd/>
            <a:tailEnd/>
          </a:ln>
        </p:spPr>
        <p:txBody>
          <a:bodyPr vert="horz" wrap="square" lIns="97530" tIns="48765" rIns="97530" bIns="48765" numCol="1" anchor="ctr" anchorCtr="0" compatLnSpc="1">
            <a:prstTxWarp prst="textNoShape">
              <a:avLst/>
            </a:prstTxWarp>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200" dirty="0"/>
              <a:t>软件定义安全与云</a:t>
            </a:r>
            <a:r>
              <a:rPr lang="en-US" altLang="zh-CN" sz="3200" dirty="0"/>
              <a:t>/SDN</a:t>
            </a:r>
            <a:r>
              <a:rPr lang="zh-CN" altLang="en-US" sz="3200" dirty="0"/>
              <a:t>安全</a:t>
            </a:r>
            <a:endParaRPr kumimoji="1" lang="zh-CN" altLang="en-US" sz="3200" dirty="0"/>
          </a:p>
        </p:txBody>
      </p:sp>
    </p:spTree>
    <p:extLst>
      <p:ext uri="{BB962C8B-B14F-4D97-AF65-F5344CB8AC3E}">
        <p14:creationId xmlns:p14="http://schemas.microsoft.com/office/powerpoint/2010/main" val="1322637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0160" y="-28964"/>
            <a:ext cx="7166094" cy="462097"/>
          </a:xfrm>
        </p:spPr>
        <p:txBody>
          <a:bodyPr/>
          <a:lstStyle/>
          <a:p>
            <a:pPr algn="l"/>
            <a:r>
              <a:rPr lang="zh-CN" altLang="en-US" sz="3200" dirty="0" smtClean="0"/>
              <a:t>软件定义安全架构与云</a:t>
            </a:r>
            <a:r>
              <a:rPr lang="en-US" altLang="zh-CN" sz="3200" dirty="0" smtClean="0"/>
              <a:t>/SDN</a:t>
            </a:r>
            <a:endParaRPr lang="zh-CN" altLang="en-US" sz="3200" dirty="0"/>
          </a:p>
        </p:txBody>
      </p:sp>
      <p:sp>
        <p:nvSpPr>
          <p:cNvPr id="3" name="Rectangle 36"/>
          <p:cNvSpPr>
            <a:spLocks noChangeArrowheads="1"/>
          </p:cNvSpPr>
          <p:nvPr/>
        </p:nvSpPr>
        <p:spPr bwMode="auto">
          <a:xfrm>
            <a:off x="1686055" y="821711"/>
            <a:ext cx="129908" cy="259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294" tIns="32147" rIns="64294" bIns="32147" numCol="1" anchor="ctr" anchorCtr="0" compatLnSpc="1">
            <a:prstTxWarp prst="textNoShape">
              <a:avLst/>
            </a:prstTxWarp>
            <a:spAutoFit/>
          </a:bodyPr>
          <a:lstStyle/>
          <a:p>
            <a:endParaRPr lang="zh-CN" altLang="en-US" sz="1266"/>
          </a:p>
        </p:txBody>
      </p:sp>
      <p:grpSp>
        <p:nvGrpSpPr>
          <p:cNvPr id="4" name="画布 72"/>
          <p:cNvGrpSpPr>
            <a:grpSpLocks/>
          </p:cNvGrpSpPr>
          <p:nvPr/>
        </p:nvGrpSpPr>
        <p:grpSpPr bwMode="auto">
          <a:xfrm>
            <a:off x="1686054" y="951570"/>
            <a:ext cx="5721261" cy="3898558"/>
            <a:chOff x="2121" y="1418"/>
            <a:chExt cx="8085" cy="5730"/>
          </a:xfrm>
        </p:grpSpPr>
        <p:sp>
          <p:nvSpPr>
            <p:cNvPr id="5" name="AutoShape 35"/>
            <p:cNvSpPr>
              <a:spLocks noChangeAspect="1" noChangeArrowheads="1"/>
            </p:cNvSpPr>
            <p:nvPr/>
          </p:nvSpPr>
          <p:spPr bwMode="auto">
            <a:xfrm>
              <a:off x="2121" y="1418"/>
              <a:ext cx="8085" cy="57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4294" tIns="32147" rIns="64294" bIns="32147" numCol="1" anchor="t" anchorCtr="0" compatLnSpc="1">
              <a:prstTxWarp prst="textNoShape">
                <a:avLst/>
              </a:prstTxWarp>
            </a:bodyPr>
            <a:lstStyle/>
            <a:p>
              <a:endParaRPr lang="zh-CN" altLang="en-US" sz="2812"/>
            </a:p>
          </p:txBody>
        </p:sp>
        <p:pic>
          <p:nvPicPr>
            <p:cNvPr id="16" name="图片 1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1" y="1464"/>
              <a:ext cx="4130" cy="1126"/>
            </a:xfrm>
            <a:prstGeom prst="rect">
              <a:avLst/>
            </a:prstGeom>
            <a:noFill/>
            <a:extLst>
              <a:ext uri="{909E8E84-426E-40DD-AFC4-6F175D3DCCD1}">
                <a14:hiddenFill xmlns:a14="http://schemas.microsoft.com/office/drawing/2010/main">
                  <a:solidFill>
                    <a:srgbClr val="FFFFFF"/>
                  </a:solidFill>
                </a14:hiddenFill>
              </a:ext>
            </a:extLst>
          </p:spPr>
        </p:pic>
        <p:sp>
          <p:nvSpPr>
            <p:cNvPr id="6" name="云形 17"/>
            <p:cNvSpPr>
              <a:spLocks/>
            </p:cNvSpPr>
            <p:nvPr/>
          </p:nvSpPr>
          <p:spPr bwMode="auto">
            <a:xfrm>
              <a:off x="3729" y="6110"/>
              <a:ext cx="4733" cy="638"/>
            </a:xfrm>
            <a:custGeom>
              <a:avLst/>
              <a:gdLst>
                <a:gd name="T0" fmla="*/ 326495 w 43200"/>
                <a:gd name="T1" fmla="*/ 245488 h 43200"/>
                <a:gd name="T2" fmla="*/ 150273 w 43200"/>
                <a:gd name="T3" fmla="*/ 238014 h 43200"/>
                <a:gd name="T4" fmla="*/ 481986 w 43200"/>
                <a:gd name="T5" fmla="*/ 327283 h 43200"/>
                <a:gd name="T6" fmla="*/ 404902 w 43200"/>
                <a:gd name="T7" fmla="*/ 330856 h 43200"/>
                <a:gd name="T8" fmla="*/ 1146386 w 43200"/>
                <a:gd name="T9" fmla="*/ 366586 h 43200"/>
                <a:gd name="T10" fmla="*/ 1099913 w 43200"/>
                <a:gd name="T11" fmla="*/ 350269 h 43200"/>
                <a:gd name="T12" fmla="*/ 2005515 w 43200"/>
                <a:gd name="T13" fmla="*/ 325895 h 43200"/>
                <a:gd name="T14" fmla="*/ 1986940 w 43200"/>
                <a:gd name="T15" fmla="*/ 343798 h 43200"/>
                <a:gd name="T16" fmla="*/ 2374379 w 43200"/>
                <a:gd name="T17" fmla="*/ 215263 h 43200"/>
                <a:gd name="T18" fmla="*/ 2600553 w 43200"/>
                <a:gd name="T19" fmla="*/ 282184 h 43200"/>
                <a:gd name="T20" fmla="*/ 2907917 w 43200"/>
                <a:gd name="T21" fmla="*/ 143990 h 43200"/>
                <a:gd name="T22" fmla="*/ 2807178 w 43200"/>
                <a:gd name="T23" fmla="*/ 169086 h 43200"/>
                <a:gd name="T24" fmla="*/ 2666228 w 43200"/>
                <a:gd name="T25" fmla="*/ 50885 h 43200"/>
                <a:gd name="T26" fmla="*/ 2671516 w 43200"/>
                <a:gd name="T27" fmla="*/ 62739 h 43200"/>
                <a:gd name="T28" fmla="*/ 2022977 w 43200"/>
                <a:gd name="T29" fmla="*/ 37062 h 43200"/>
                <a:gd name="T30" fmla="*/ 2074599 w 43200"/>
                <a:gd name="T31" fmla="*/ 21945 h 43200"/>
                <a:gd name="T32" fmla="*/ 1540365 w 43200"/>
                <a:gd name="T33" fmla="*/ 44264 h 43200"/>
                <a:gd name="T34" fmla="*/ 1565341 w 43200"/>
                <a:gd name="T35" fmla="*/ 31229 h 43200"/>
                <a:gd name="T36" fmla="*/ 973990 w 43200"/>
                <a:gd name="T37" fmla="*/ 48691 h 43200"/>
                <a:gd name="T38" fmla="*/ 1064432 w 43200"/>
                <a:gd name="T39" fmla="*/ 61332 h 43200"/>
                <a:gd name="T40" fmla="*/ 287118 w 43200"/>
                <a:gd name="T41" fmla="*/ 148069 h 43200"/>
                <a:gd name="T42" fmla="*/ 271326 w 43200"/>
                <a:gd name="T43" fmla="*/ 134762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C3D69B"/>
            </a:solidFill>
            <a:ln w="25400">
              <a:solidFill>
                <a:srgbClr val="77933C"/>
              </a:solidFill>
              <a:miter lim="800000"/>
              <a:headEnd/>
              <a:tailEnd/>
            </a:ln>
          </p:spPr>
          <p:txBody>
            <a:bodyPr vert="horz" wrap="square" lIns="0" tIns="0" rIns="0" bIns="0" numCol="1" anchor="ctr" anchorCtr="0" compatLnSpc="1">
              <a:prstTxWarp prst="textNoShape">
                <a:avLst/>
              </a:prstTxWarp>
            </a:bodyPr>
            <a:lstStyle/>
            <a:p>
              <a:endParaRPr lang="zh-CN" altLang="en-US" sz="2812"/>
            </a:p>
          </p:txBody>
        </p:sp>
        <p:sp>
          <p:nvSpPr>
            <p:cNvPr id="7" name="矩形 21"/>
            <p:cNvSpPr>
              <a:spLocks noChangeArrowheads="1"/>
            </p:cNvSpPr>
            <p:nvPr/>
          </p:nvSpPr>
          <p:spPr bwMode="auto">
            <a:xfrm>
              <a:off x="5044" y="3860"/>
              <a:ext cx="2972" cy="970"/>
            </a:xfrm>
            <a:prstGeom prst="rect">
              <a:avLst/>
            </a:prstGeom>
            <a:noFill/>
            <a:ln w="25400">
              <a:solidFill>
                <a:srgbClr val="77933C"/>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64294" tIns="32147" rIns="64294" bIns="32147" numCol="1" anchor="ctr" anchorCtr="0" compatLnSpc="1">
              <a:prstTxWarp prst="textNoShape">
                <a:avLst/>
              </a:prstTxWarp>
            </a:bodyPr>
            <a:lstStyle/>
            <a:p>
              <a:endParaRPr lang="zh-CN" altLang="en-US" sz="2812"/>
            </a:p>
          </p:txBody>
        </p:sp>
        <p:sp>
          <p:nvSpPr>
            <p:cNvPr id="8" name="文本框 2"/>
            <p:cNvSpPr txBox="1">
              <a:spLocks noChangeArrowheads="1"/>
            </p:cNvSpPr>
            <p:nvPr/>
          </p:nvSpPr>
          <p:spPr bwMode="auto">
            <a:xfrm>
              <a:off x="5103" y="4459"/>
              <a:ext cx="140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642915" eaLnBrk="0" fontAlgn="base" hangingPunct="0">
                <a:spcBef>
                  <a:spcPct val="0"/>
                </a:spcBef>
                <a:spcAft>
                  <a:spcPct val="0"/>
                </a:spcAft>
              </a:pPr>
              <a:r>
                <a:rPr lang="zh-CN" altLang="zh-CN" sz="1125">
                  <a:latin typeface="Calibri" panose="020F0502020204030204" pitchFamily="34" charset="0"/>
                  <a:cs typeface="宋体" panose="02010600030101010101" pitchFamily="2" charset="-122"/>
                </a:rPr>
                <a:t>安全控制平台</a:t>
              </a:r>
              <a:endParaRPr lang="zh-CN" altLang="zh-CN" sz="2812">
                <a:latin typeface="Arial" panose="020B0604020202020204" pitchFamily="34" charset="0"/>
              </a:endParaRPr>
            </a:p>
          </p:txBody>
        </p:sp>
        <p:sp>
          <p:nvSpPr>
            <p:cNvPr id="9" name="矩形 27"/>
            <p:cNvSpPr>
              <a:spLocks noChangeArrowheads="1"/>
            </p:cNvSpPr>
            <p:nvPr/>
          </p:nvSpPr>
          <p:spPr bwMode="auto">
            <a:xfrm>
              <a:off x="3447" y="5873"/>
              <a:ext cx="649" cy="420"/>
            </a:xfrm>
            <a:prstGeom prst="rect">
              <a:avLst/>
            </a:prstGeom>
            <a:solidFill>
              <a:srgbClr val="FFFFFF"/>
            </a:solidFill>
            <a:ln w="25400">
              <a:solidFill>
                <a:srgbClr val="006600"/>
              </a:solidFill>
              <a:miter lim="800000"/>
              <a:headEnd/>
              <a:tailEnd/>
            </a:ln>
          </p:spPr>
          <p:txBody>
            <a:bodyPr vert="horz" wrap="square" lIns="0" tIns="0" rIns="0" bIns="0" numCol="1" anchor="ctr" anchorCtr="0" compatLnSpc="1">
              <a:prstTxWarp prst="textNoShape">
                <a:avLst/>
              </a:prstTxWarp>
            </a:bodyPr>
            <a:lstStyle/>
            <a:p>
              <a:pPr defTabSz="642915" eaLnBrk="0" fontAlgn="base" hangingPunct="0">
                <a:spcBef>
                  <a:spcPct val="0"/>
                </a:spcBef>
                <a:spcAft>
                  <a:spcPct val="0"/>
                </a:spcAft>
              </a:pPr>
              <a:r>
                <a:rPr lang="en-US" altLang="zh-CN" sz="1125">
                  <a:solidFill>
                    <a:srgbClr val="000000"/>
                  </a:solidFill>
                  <a:cs typeface="宋体" panose="02010600030101010101" pitchFamily="2" charset="-122"/>
                </a:rPr>
                <a:t> IPS</a:t>
              </a:r>
              <a:endParaRPr lang="en-US" altLang="zh-CN" sz="2812">
                <a:latin typeface="Arial" panose="020B0604020202020204" pitchFamily="34" charset="0"/>
              </a:endParaRPr>
            </a:p>
          </p:txBody>
        </p:sp>
        <p:sp>
          <p:nvSpPr>
            <p:cNvPr id="10" name="矩形 28"/>
            <p:cNvSpPr>
              <a:spLocks noChangeArrowheads="1"/>
            </p:cNvSpPr>
            <p:nvPr/>
          </p:nvSpPr>
          <p:spPr bwMode="auto">
            <a:xfrm>
              <a:off x="8785" y="3860"/>
              <a:ext cx="1149" cy="970"/>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64294" tIns="32147" rIns="64294" bIns="32147" numCol="1" anchor="ctr" anchorCtr="0" compatLnSpc="1">
              <a:prstTxWarp prst="textNoShape">
                <a:avLst/>
              </a:prstTxWarp>
            </a:bodyPr>
            <a:lstStyle/>
            <a:p>
              <a:pPr defTabSz="642915" eaLnBrk="0" fontAlgn="base" hangingPunct="0">
                <a:spcBef>
                  <a:spcPct val="0"/>
                </a:spcBef>
                <a:spcAft>
                  <a:spcPct val="0"/>
                </a:spcAft>
              </a:pPr>
              <a:r>
                <a:rPr lang="zh-CN" altLang="zh-CN" sz="1125">
                  <a:solidFill>
                    <a:srgbClr val="000000"/>
                  </a:solidFill>
                  <a:latin typeface="Calibri" panose="020F0502020204030204" pitchFamily="34" charset="0"/>
                  <a:cs typeface="宋体" panose="02010600030101010101" pitchFamily="2" charset="-122"/>
                </a:rPr>
                <a:t>基础设施管理平台</a:t>
              </a:r>
              <a:endParaRPr lang="zh-CN" altLang="zh-CN" sz="2812">
                <a:latin typeface="Arial" panose="020B0604020202020204" pitchFamily="34" charset="0"/>
              </a:endParaRPr>
            </a:p>
          </p:txBody>
        </p:sp>
        <p:sp>
          <p:nvSpPr>
            <p:cNvPr id="11" name="矩形 30"/>
            <p:cNvSpPr>
              <a:spLocks noChangeArrowheads="1"/>
            </p:cNvSpPr>
            <p:nvPr/>
          </p:nvSpPr>
          <p:spPr bwMode="auto">
            <a:xfrm>
              <a:off x="5100" y="2240"/>
              <a:ext cx="689" cy="350"/>
            </a:xfrm>
            <a:prstGeom prst="rect">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642915" eaLnBrk="0" fontAlgn="base" hangingPunct="0">
                <a:spcBef>
                  <a:spcPct val="0"/>
                </a:spcBef>
                <a:spcAft>
                  <a:spcPct val="0"/>
                </a:spcAft>
              </a:pPr>
              <a:r>
                <a:rPr lang="en-US" altLang="zh-CN" sz="844">
                  <a:solidFill>
                    <a:srgbClr val="4F6228"/>
                  </a:solidFill>
                  <a:cs typeface="宋体" panose="02010600030101010101" pitchFamily="2" charset="-122"/>
                </a:rPr>
                <a:t>APP1</a:t>
              </a:r>
              <a:endParaRPr lang="en-US" altLang="zh-CN" sz="2812">
                <a:latin typeface="Arial" panose="020B0604020202020204" pitchFamily="34" charset="0"/>
              </a:endParaRPr>
            </a:p>
          </p:txBody>
        </p:sp>
        <p:sp>
          <p:nvSpPr>
            <p:cNvPr id="12" name="矩形 31"/>
            <p:cNvSpPr>
              <a:spLocks noChangeArrowheads="1"/>
            </p:cNvSpPr>
            <p:nvPr/>
          </p:nvSpPr>
          <p:spPr bwMode="auto">
            <a:xfrm>
              <a:off x="5980" y="2240"/>
              <a:ext cx="689" cy="349"/>
            </a:xfrm>
            <a:prstGeom prst="rect">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642915" eaLnBrk="0" fontAlgn="base" hangingPunct="0">
                <a:spcBef>
                  <a:spcPct val="0"/>
                </a:spcBef>
                <a:spcAft>
                  <a:spcPct val="0"/>
                </a:spcAft>
              </a:pPr>
              <a:r>
                <a:rPr lang="en-US" altLang="zh-CN" sz="844">
                  <a:solidFill>
                    <a:srgbClr val="4F6228"/>
                  </a:solidFill>
                  <a:latin typeface="Arial" panose="020B0604020202020204" pitchFamily="34" charset="0"/>
                  <a:cs typeface="宋体" panose="02010600030101010101" pitchFamily="2" charset="-122"/>
                </a:rPr>
                <a:t>APP2</a:t>
              </a:r>
              <a:endParaRPr lang="en-US" altLang="zh-CN" sz="2812">
                <a:latin typeface="Arial" panose="020B0604020202020204" pitchFamily="34" charset="0"/>
              </a:endParaRPr>
            </a:p>
          </p:txBody>
        </p:sp>
        <p:sp>
          <p:nvSpPr>
            <p:cNvPr id="13" name="矩形 35"/>
            <p:cNvSpPr>
              <a:spLocks noChangeArrowheads="1"/>
            </p:cNvSpPr>
            <p:nvPr/>
          </p:nvSpPr>
          <p:spPr bwMode="auto">
            <a:xfrm>
              <a:off x="7188" y="2240"/>
              <a:ext cx="689" cy="349"/>
            </a:xfrm>
            <a:prstGeom prst="rect">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642915" eaLnBrk="0" fontAlgn="base" hangingPunct="0">
                <a:spcBef>
                  <a:spcPct val="0"/>
                </a:spcBef>
                <a:spcAft>
                  <a:spcPct val="0"/>
                </a:spcAft>
              </a:pPr>
              <a:r>
                <a:rPr lang="en-US" altLang="zh-CN" sz="844">
                  <a:solidFill>
                    <a:srgbClr val="4F6228"/>
                  </a:solidFill>
                  <a:latin typeface="Arial" panose="020B0604020202020204" pitchFamily="34" charset="0"/>
                  <a:cs typeface="宋体" panose="02010600030101010101" pitchFamily="2" charset="-122"/>
                </a:rPr>
                <a:t>APPn</a:t>
              </a:r>
              <a:endParaRPr lang="en-US" altLang="zh-CN" sz="2812">
                <a:latin typeface="Arial" panose="020B0604020202020204" pitchFamily="34" charset="0"/>
              </a:endParaRPr>
            </a:p>
          </p:txBody>
        </p:sp>
        <p:sp>
          <p:nvSpPr>
            <p:cNvPr id="14" name="文本框 2"/>
            <p:cNvSpPr txBox="1">
              <a:spLocks noChangeArrowheads="1"/>
            </p:cNvSpPr>
            <p:nvPr/>
          </p:nvSpPr>
          <p:spPr bwMode="auto">
            <a:xfrm>
              <a:off x="6621" y="2312"/>
              <a:ext cx="60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algn="ctr" defTabSz="642915" eaLnBrk="0" fontAlgn="base" hangingPunct="0">
                <a:spcBef>
                  <a:spcPct val="0"/>
                </a:spcBef>
                <a:spcAft>
                  <a:spcPct val="0"/>
                </a:spcAft>
              </a:pPr>
              <a:r>
                <a:rPr lang="en-US" altLang="zh-CN" sz="1125">
                  <a:solidFill>
                    <a:srgbClr val="4F6228"/>
                  </a:solidFill>
                  <a:latin typeface="Arial" panose="020B0604020202020204" pitchFamily="34" charset="0"/>
                  <a:cs typeface="宋体" panose="02010600030101010101" pitchFamily="2" charset="-122"/>
                </a:rPr>
                <a:t>…</a:t>
              </a:r>
              <a:endParaRPr lang="en-US" altLang="zh-CN" sz="2812">
                <a:latin typeface="Arial" panose="020B0604020202020204" pitchFamily="34" charset="0"/>
              </a:endParaRPr>
            </a:p>
          </p:txBody>
        </p:sp>
        <p:sp>
          <p:nvSpPr>
            <p:cNvPr id="15" name="圆角矩形 44"/>
            <p:cNvSpPr>
              <a:spLocks noChangeArrowheads="1"/>
            </p:cNvSpPr>
            <p:nvPr/>
          </p:nvSpPr>
          <p:spPr bwMode="auto">
            <a:xfrm>
              <a:off x="5347" y="4083"/>
              <a:ext cx="1031" cy="356"/>
            </a:xfrm>
            <a:prstGeom prst="roundRect">
              <a:avLst>
                <a:gd name="adj" fmla="val 16667"/>
              </a:avLst>
            </a:prstGeom>
            <a:solidFill>
              <a:srgbClr val="9BBB59"/>
            </a:solidFill>
            <a:ln w="25400">
              <a:solidFill>
                <a:srgbClr val="77933C"/>
              </a:solidFill>
              <a:round/>
              <a:headEnd/>
              <a:tailEnd/>
            </a:ln>
          </p:spPr>
          <p:txBody>
            <a:bodyPr vert="horz" wrap="square" lIns="0" tIns="0" rIns="0" bIns="0" numCol="1" anchor="ctr" anchorCtr="0" compatLnSpc="1">
              <a:prstTxWarp prst="textNoShape">
                <a:avLst/>
              </a:prstTxWarp>
            </a:bodyPr>
            <a:lstStyle/>
            <a:p>
              <a:pPr algn="ctr" defTabSz="642915" eaLnBrk="0" fontAlgn="base" hangingPunct="0">
                <a:spcBef>
                  <a:spcPct val="0"/>
                </a:spcBef>
                <a:spcAft>
                  <a:spcPct val="0"/>
                </a:spcAft>
              </a:pPr>
              <a:r>
                <a:rPr lang="zh-CN" altLang="zh-CN" sz="1125" b="1">
                  <a:latin typeface="Times New Roman" panose="02020603050405020304" pitchFamily="18" charset="0"/>
                  <a:ea typeface="宋体" panose="02010600030101010101" pitchFamily="2" charset="-122"/>
                  <a:cs typeface="宋体" panose="02010600030101010101" pitchFamily="2" charset="-122"/>
                </a:rPr>
                <a:t>服务编排</a:t>
              </a:r>
              <a:endParaRPr lang="zh-CN" altLang="zh-CN" sz="2812">
                <a:latin typeface="Arial" panose="020B0604020202020204" pitchFamily="34" charset="0"/>
              </a:endParaRPr>
            </a:p>
          </p:txBody>
        </p:sp>
        <p:sp>
          <p:nvSpPr>
            <p:cNvPr id="17" name="椭圆 45"/>
            <p:cNvSpPr>
              <a:spLocks noChangeArrowheads="1"/>
            </p:cNvSpPr>
            <p:nvPr/>
          </p:nvSpPr>
          <p:spPr bwMode="auto">
            <a:xfrm>
              <a:off x="6378" y="4623"/>
              <a:ext cx="1459" cy="430"/>
            </a:xfrm>
            <a:prstGeom prst="ellipse">
              <a:avLst/>
            </a:prstGeom>
            <a:solidFill>
              <a:srgbClr val="9BBB59"/>
            </a:solidFill>
            <a:ln w="25400">
              <a:solidFill>
                <a:srgbClr val="77933C"/>
              </a:solidFill>
              <a:round/>
              <a:headEnd/>
              <a:tailEnd/>
            </a:ln>
          </p:spPr>
          <p:txBody>
            <a:bodyPr vert="horz" wrap="square" lIns="0" tIns="0" rIns="0" bIns="0" numCol="1" anchor="ctr" anchorCtr="0" compatLnSpc="1">
              <a:prstTxWarp prst="textNoShape">
                <a:avLst/>
              </a:prstTxWarp>
            </a:bodyPr>
            <a:lstStyle/>
            <a:p>
              <a:pPr algn="ctr" defTabSz="642915" eaLnBrk="0" fontAlgn="base" hangingPunct="0">
                <a:spcBef>
                  <a:spcPct val="0"/>
                </a:spcBef>
                <a:spcAft>
                  <a:spcPct val="0"/>
                </a:spcAft>
              </a:pPr>
              <a:r>
                <a:rPr lang="zh-CN" altLang="zh-CN" sz="1125" b="1">
                  <a:latin typeface="Times New Roman" panose="02020603050405020304" pitchFamily="18" charset="0"/>
                  <a:ea typeface="宋体" panose="02010600030101010101" pitchFamily="2" charset="-122"/>
                  <a:cs typeface="宋体" panose="02010600030101010101" pitchFamily="2" charset="-122"/>
                </a:rPr>
                <a:t>设备资源池</a:t>
              </a:r>
              <a:endParaRPr lang="zh-CN" altLang="zh-CN" sz="2812">
                <a:latin typeface="Arial" panose="020B0604020202020204" pitchFamily="34" charset="0"/>
              </a:endParaRPr>
            </a:p>
          </p:txBody>
        </p:sp>
        <p:sp>
          <p:nvSpPr>
            <p:cNvPr id="18" name="圆柱形 46"/>
            <p:cNvSpPr>
              <a:spLocks noChangeArrowheads="1"/>
            </p:cNvSpPr>
            <p:nvPr/>
          </p:nvSpPr>
          <p:spPr bwMode="auto">
            <a:xfrm>
              <a:off x="6613" y="4029"/>
              <a:ext cx="1156" cy="440"/>
            </a:xfrm>
            <a:prstGeom prst="can">
              <a:avLst>
                <a:gd name="adj" fmla="val 25000"/>
              </a:avLst>
            </a:prstGeom>
            <a:solidFill>
              <a:srgbClr val="9BBB59"/>
            </a:solidFill>
            <a:ln w="25400">
              <a:solidFill>
                <a:srgbClr val="77933C"/>
              </a:solidFill>
              <a:round/>
              <a:headEnd/>
              <a:tailEnd/>
            </a:ln>
          </p:spPr>
          <p:txBody>
            <a:bodyPr vert="horz" wrap="square" lIns="0" tIns="0" rIns="0" bIns="0" numCol="1" anchor="ctr" anchorCtr="0" compatLnSpc="1">
              <a:prstTxWarp prst="textNoShape">
                <a:avLst/>
              </a:prstTxWarp>
            </a:bodyPr>
            <a:lstStyle/>
            <a:p>
              <a:pPr algn="ctr" defTabSz="642915" eaLnBrk="0" fontAlgn="base" hangingPunct="0">
                <a:spcBef>
                  <a:spcPct val="0"/>
                </a:spcBef>
                <a:spcAft>
                  <a:spcPct val="0"/>
                </a:spcAft>
              </a:pPr>
              <a:r>
                <a:rPr lang="zh-CN" altLang="zh-CN" sz="1125" b="1">
                  <a:latin typeface="Times New Roman" panose="02020603050405020304" pitchFamily="18" charset="0"/>
                  <a:ea typeface="宋体" panose="02010600030101010101" pitchFamily="2" charset="-122"/>
                  <a:cs typeface="宋体" panose="02010600030101010101" pitchFamily="2" charset="-122"/>
                </a:rPr>
                <a:t>库</a:t>
              </a:r>
              <a:endParaRPr lang="zh-CN" altLang="zh-CN" sz="2812">
                <a:latin typeface="Arial" panose="020B0604020202020204" pitchFamily="34" charset="0"/>
              </a:endParaRPr>
            </a:p>
          </p:txBody>
        </p:sp>
        <p:sp>
          <p:nvSpPr>
            <p:cNvPr id="19" name="肘形连接符 47"/>
            <p:cNvSpPr>
              <a:spLocks noChangeShapeType="1"/>
            </p:cNvSpPr>
            <p:nvPr/>
          </p:nvSpPr>
          <p:spPr bwMode="auto">
            <a:xfrm>
              <a:off x="8036" y="4345"/>
              <a:ext cx="742" cy="1"/>
            </a:xfrm>
            <a:prstGeom prst="straightConnector1">
              <a:avLst/>
            </a:prstGeom>
            <a:noFill/>
            <a:ln w="9525">
              <a:solidFill>
                <a:srgbClr val="4A7EBB"/>
              </a:solidFill>
              <a:round/>
              <a:headEnd/>
              <a:tailEnd type="arrow" w="med" len="med"/>
            </a:ln>
            <a:extLst>
              <a:ext uri="{909E8E84-426E-40DD-AFC4-6F175D3DCCD1}">
                <a14:hiddenFill xmlns:a14="http://schemas.microsoft.com/office/drawing/2010/main">
                  <a:noFill/>
                </a14:hiddenFill>
              </a:ext>
            </a:extLst>
          </p:spPr>
          <p:txBody>
            <a:bodyPr vert="horz" wrap="square" lIns="64294" tIns="32147" rIns="64294" bIns="32147" numCol="1" anchor="t" anchorCtr="0" compatLnSpc="1">
              <a:prstTxWarp prst="textNoShape">
                <a:avLst/>
              </a:prstTxWarp>
            </a:bodyPr>
            <a:lstStyle/>
            <a:p>
              <a:endParaRPr lang="zh-CN" altLang="en-US" sz="2812"/>
            </a:p>
          </p:txBody>
        </p:sp>
        <p:sp>
          <p:nvSpPr>
            <p:cNvPr id="20" name="文本框 2"/>
            <p:cNvSpPr txBox="1">
              <a:spLocks noChangeArrowheads="1"/>
            </p:cNvSpPr>
            <p:nvPr/>
          </p:nvSpPr>
          <p:spPr bwMode="auto">
            <a:xfrm>
              <a:off x="8087" y="3971"/>
              <a:ext cx="65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642915" eaLnBrk="0" fontAlgn="base" hangingPunct="0">
                <a:spcBef>
                  <a:spcPct val="0"/>
                </a:spcBef>
                <a:spcAft>
                  <a:spcPct val="0"/>
                </a:spcAft>
              </a:pPr>
              <a:r>
                <a:rPr lang="zh-CN" altLang="zh-CN" sz="1125">
                  <a:latin typeface="Calibri" panose="020F0502020204030204" pitchFamily="34" charset="0"/>
                  <a:cs typeface="宋体" panose="02010600030101010101" pitchFamily="2" charset="-122"/>
                </a:rPr>
                <a:t>对接</a:t>
              </a:r>
              <a:endParaRPr lang="zh-CN" altLang="zh-CN" sz="2812">
                <a:latin typeface="Arial" panose="020B0604020202020204" pitchFamily="34" charset="0"/>
              </a:endParaRPr>
            </a:p>
          </p:txBody>
        </p:sp>
        <p:sp>
          <p:nvSpPr>
            <p:cNvPr id="21" name="矩形 55"/>
            <p:cNvSpPr>
              <a:spLocks noChangeArrowheads="1"/>
            </p:cNvSpPr>
            <p:nvPr/>
          </p:nvSpPr>
          <p:spPr bwMode="auto">
            <a:xfrm>
              <a:off x="6603" y="3448"/>
              <a:ext cx="1457" cy="349"/>
            </a:xfrm>
            <a:prstGeom prst="rect">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642915" eaLnBrk="0" fontAlgn="base" hangingPunct="0">
                <a:spcBef>
                  <a:spcPct val="0"/>
                </a:spcBef>
                <a:spcAft>
                  <a:spcPct val="0"/>
                </a:spcAft>
              </a:pPr>
              <a:r>
                <a:rPr lang="zh-CN" altLang="zh-CN" sz="844">
                  <a:solidFill>
                    <a:srgbClr val="4F6228"/>
                  </a:solidFill>
                  <a:cs typeface="宋体" panose="02010600030101010101" pitchFamily="2" charset="-122"/>
                </a:rPr>
                <a:t>运营平台</a:t>
              </a:r>
              <a:endParaRPr lang="zh-CN" altLang="zh-CN" sz="2812">
                <a:latin typeface="Arial" panose="020B0604020202020204" pitchFamily="34" charset="0"/>
              </a:endParaRPr>
            </a:p>
          </p:txBody>
        </p:sp>
        <p:sp>
          <p:nvSpPr>
            <p:cNvPr id="22" name="矩形 56"/>
            <p:cNvSpPr>
              <a:spLocks noChangeArrowheads="1"/>
            </p:cNvSpPr>
            <p:nvPr/>
          </p:nvSpPr>
          <p:spPr bwMode="auto">
            <a:xfrm>
              <a:off x="5764" y="3452"/>
              <a:ext cx="689" cy="349"/>
            </a:xfrm>
            <a:prstGeom prst="rect">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642915" eaLnBrk="0" fontAlgn="base" hangingPunct="0">
                <a:spcBef>
                  <a:spcPct val="0"/>
                </a:spcBef>
                <a:spcAft>
                  <a:spcPct val="0"/>
                </a:spcAft>
              </a:pPr>
              <a:r>
                <a:rPr lang="en-US" altLang="zh-CN" sz="844">
                  <a:solidFill>
                    <a:srgbClr val="4F6228"/>
                  </a:solidFill>
                  <a:latin typeface="Arial" panose="020B0604020202020204" pitchFamily="34" charset="0"/>
                  <a:cs typeface="宋体" panose="02010600030101010101" pitchFamily="2" charset="-122"/>
                </a:rPr>
                <a:t>APPi</a:t>
              </a:r>
              <a:endParaRPr lang="en-US" altLang="zh-CN" sz="2812">
                <a:latin typeface="Arial" panose="020B0604020202020204" pitchFamily="34" charset="0"/>
              </a:endParaRPr>
            </a:p>
          </p:txBody>
        </p:sp>
        <p:sp>
          <p:nvSpPr>
            <p:cNvPr id="23" name="矩形 57"/>
            <p:cNvSpPr>
              <a:spLocks noChangeArrowheads="1"/>
            </p:cNvSpPr>
            <p:nvPr/>
          </p:nvSpPr>
          <p:spPr bwMode="auto">
            <a:xfrm>
              <a:off x="4992" y="3448"/>
              <a:ext cx="688" cy="349"/>
            </a:xfrm>
            <a:prstGeom prst="rect">
              <a:avLst/>
            </a:prstGeom>
            <a:solidFill>
              <a:srgbClr val="92D050"/>
            </a:solidFill>
            <a:ln>
              <a:noFill/>
            </a:ln>
            <a:extLst>
              <a:ext uri="{91240B29-F687-4F45-9708-019B960494DF}">
                <a14:hiddenLine xmlns:a14="http://schemas.microsoft.com/office/drawing/2010/main" w="25400">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algn="ctr" defTabSz="642915" eaLnBrk="0" fontAlgn="base" hangingPunct="0">
                <a:spcBef>
                  <a:spcPct val="0"/>
                </a:spcBef>
                <a:spcAft>
                  <a:spcPct val="0"/>
                </a:spcAft>
              </a:pPr>
              <a:r>
                <a:rPr lang="en-US" altLang="zh-CN" sz="844">
                  <a:solidFill>
                    <a:srgbClr val="4F6228"/>
                  </a:solidFill>
                  <a:latin typeface="Arial" panose="020B0604020202020204" pitchFamily="34" charset="0"/>
                  <a:cs typeface="宋体" panose="02010600030101010101" pitchFamily="2" charset="-122"/>
                </a:rPr>
                <a:t>APP1</a:t>
              </a:r>
              <a:endParaRPr lang="en-US" altLang="zh-CN" sz="2812">
                <a:latin typeface="Arial" panose="020B0604020202020204" pitchFamily="34" charset="0"/>
              </a:endParaRPr>
            </a:p>
          </p:txBody>
        </p:sp>
        <p:sp>
          <p:nvSpPr>
            <p:cNvPr id="24" name="文本框 2"/>
            <p:cNvSpPr txBox="1">
              <a:spLocks noChangeArrowheads="1"/>
            </p:cNvSpPr>
            <p:nvPr/>
          </p:nvSpPr>
          <p:spPr bwMode="auto">
            <a:xfrm>
              <a:off x="2330" y="1929"/>
              <a:ext cx="1016"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642915" eaLnBrk="0" fontAlgn="base" hangingPunct="0">
                <a:spcBef>
                  <a:spcPct val="0"/>
                </a:spcBef>
                <a:spcAft>
                  <a:spcPct val="0"/>
                </a:spcAft>
              </a:pPr>
              <a:r>
                <a:rPr lang="zh-CN" altLang="zh-CN" sz="1125">
                  <a:latin typeface="Arial" panose="020B0604020202020204" pitchFamily="34" charset="0"/>
                  <a:cs typeface="宋体" panose="02010600030101010101" pitchFamily="2" charset="-122"/>
                </a:rPr>
                <a:t>应用商店</a:t>
              </a:r>
              <a:endParaRPr lang="zh-CN" altLang="zh-CN" sz="2812">
                <a:latin typeface="Arial" panose="020B0604020202020204" pitchFamily="34" charset="0"/>
              </a:endParaRPr>
            </a:p>
          </p:txBody>
        </p:sp>
        <p:sp>
          <p:nvSpPr>
            <p:cNvPr id="25" name="文本框 2"/>
            <p:cNvSpPr txBox="1">
              <a:spLocks noChangeArrowheads="1"/>
            </p:cNvSpPr>
            <p:nvPr/>
          </p:nvSpPr>
          <p:spPr bwMode="auto">
            <a:xfrm>
              <a:off x="2330" y="4439"/>
              <a:ext cx="108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642915" eaLnBrk="0" fontAlgn="base" hangingPunct="0">
                <a:spcBef>
                  <a:spcPct val="0"/>
                </a:spcBef>
                <a:spcAft>
                  <a:spcPct val="0"/>
                </a:spcAft>
              </a:pPr>
              <a:r>
                <a:rPr lang="zh-CN" altLang="zh-CN" sz="1125">
                  <a:latin typeface="Calibri" panose="020F0502020204030204" pitchFamily="34" charset="0"/>
                  <a:cs typeface="宋体" panose="02010600030101010101" pitchFamily="2" charset="-122"/>
                </a:rPr>
                <a:t>客户环境</a:t>
              </a:r>
              <a:endParaRPr lang="zh-CN" altLang="zh-CN" sz="2812">
                <a:latin typeface="Arial" panose="020B0604020202020204" pitchFamily="34" charset="0"/>
              </a:endParaRPr>
            </a:p>
          </p:txBody>
        </p:sp>
        <p:sp>
          <p:nvSpPr>
            <p:cNvPr id="26" name="矩形 60"/>
            <p:cNvSpPr>
              <a:spLocks noChangeArrowheads="1"/>
            </p:cNvSpPr>
            <p:nvPr/>
          </p:nvSpPr>
          <p:spPr bwMode="auto">
            <a:xfrm>
              <a:off x="3839" y="6053"/>
              <a:ext cx="649" cy="419"/>
            </a:xfrm>
            <a:prstGeom prst="rect">
              <a:avLst/>
            </a:prstGeom>
            <a:solidFill>
              <a:srgbClr val="FFFFFF"/>
            </a:solidFill>
            <a:ln w="25400">
              <a:solidFill>
                <a:srgbClr val="006600"/>
              </a:solidFill>
              <a:miter lim="800000"/>
              <a:headEnd/>
              <a:tailEnd/>
            </a:ln>
          </p:spPr>
          <p:txBody>
            <a:bodyPr vert="horz" wrap="square" lIns="0" tIns="0" rIns="0" bIns="0" numCol="1" anchor="ctr" anchorCtr="0" compatLnSpc="1">
              <a:prstTxWarp prst="textNoShape">
                <a:avLst/>
              </a:prstTxWarp>
            </a:bodyPr>
            <a:lstStyle/>
            <a:p>
              <a:pPr defTabSz="642915" eaLnBrk="0" fontAlgn="base" hangingPunct="0">
                <a:spcBef>
                  <a:spcPct val="0"/>
                </a:spcBef>
                <a:spcAft>
                  <a:spcPct val="0"/>
                </a:spcAft>
              </a:pPr>
              <a:r>
                <a:rPr lang="en-US" altLang="zh-CN" sz="1125">
                  <a:solidFill>
                    <a:srgbClr val="000000"/>
                  </a:solidFill>
                  <a:cs typeface="宋体" panose="02010600030101010101" pitchFamily="2" charset="-122"/>
                </a:rPr>
                <a:t> IPS</a:t>
              </a:r>
              <a:endParaRPr lang="en-US" altLang="zh-CN" sz="2812">
                <a:latin typeface="Arial" panose="020B0604020202020204" pitchFamily="34" charset="0"/>
              </a:endParaRPr>
            </a:p>
          </p:txBody>
        </p:sp>
        <p:sp>
          <p:nvSpPr>
            <p:cNvPr id="27" name="矩形 61"/>
            <p:cNvSpPr>
              <a:spLocks noChangeArrowheads="1"/>
            </p:cNvSpPr>
            <p:nvPr/>
          </p:nvSpPr>
          <p:spPr bwMode="auto">
            <a:xfrm>
              <a:off x="4028" y="5635"/>
              <a:ext cx="649" cy="418"/>
            </a:xfrm>
            <a:prstGeom prst="rect">
              <a:avLst/>
            </a:prstGeom>
            <a:solidFill>
              <a:srgbClr val="FFFFFF"/>
            </a:solidFill>
            <a:ln w="25400">
              <a:solidFill>
                <a:srgbClr val="006600"/>
              </a:solidFill>
              <a:miter lim="800000"/>
              <a:headEnd/>
              <a:tailEnd/>
            </a:ln>
          </p:spPr>
          <p:txBody>
            <a:bodyPr vert="horz" wrap="square" lIns="0" tIns="0" rIns="0" bIns="0" numCol="1" anchor="ctr" anchorCtr="0" compatLnSpc="1">
              <a:prstTxWarp prst="textNoShape">
                <a:avLst/>
              </a:prstTxWarp>
            </a:bodyPr>
            <a:lstStyle/>
            <a:p>
              <a:pPr defTabSz="642915" eaLnBrk="0" fontAlgn="base" hangingPunct="0">
                <a:spcBef>
                  <a:spcPct val="0"/>
                </a:spcBef>
                <a:spcAft>
                  <a:spcPct val="0"/>
                </a:spcAft>
              </a:pPr>
              <a:r>
                <a:rPr lang="en-US" altLang="zh-CN" sz="1125">
                  <a:solidFill>
                    <a:srgbClr val="000000"/>
                  </a:solidFill>
                  <a:latin typeface="Arial" panose="020B0604020202020204" pitchFamily="34" charset="0"/>
                  <a:cs typeface="宋体" panose="02010600030101010101" pitchFamily="2" charset="-122"/>
                </a:rPr>
                <a:t> IPS</a:t>
              </a:r>
              <a:endParaRPr lang="en-US" altLang="zh-CN" sz="2812">
                <a:latin typeface="Arial" panose="020B0604020202020204" pitchFamily="34" charset="0"/>
              </a:endParaRPr>
            </a:p>
          </p:txBody>
        </p:sp>
        <p:sp>
          <p:nvSpPr>
            <p:cNvPr id="28" name="矩形 62"/>
            <p:cNvSpPr>
              <a:spLocks noChangeArrowheads="1"/>
            </p:cNvSpPr>
            <p:nvPr/>
          </p:nvSpPr>
          <p:spPr bwMode="auto">
            <a:xfrm>
              <a:off x="5481" y="5879"/>
              <a:ext cx="1067" cy="418"/>
            </a:xfrm>
            <a:prstGeom prst="rect">
              <a:avLst/>
            </a:prstGeom>
            <a:solidFill>
              <a:srgbClr val="FFFFFF"/>
            </a:solidFill>
            <a:ln w="25400">
              <a:solidFill>
                <a:srgbClr val="006600"/>
              </a:solidFill>
              <a:miter lim="800000"/>
              <a:headEnd/>
              <a:tailEnd/>
            </a:ln>
          </p:spPr>
          <p:txBody>
            <a:bodyPr vert="horz" wrap="square" lIns="0" tIns="0" rIns="0" bIns="0" numCol="1" anchor="ctr" anchorCtr="0" compatLnSpc="1">
              <a:prstTxWarp prst="textNoShape">
                <a:avLst/>
              </a:prstTxWarp>
            </a:bodyPr>
            <a:lstStyle/>
            <a:p>
              <a:pPr defTabSz="642915" eaLnBrk="0" fontAlgn="base" hangingPunct="0">
                <a:spcBef>
                  <a:spcPct val="0"/>
                </a:spcBef>
                <a:spcAft>
                  <a:spcPct val="0"/>
                </a:spcAft>
              </a:pPr>
              <a:r>
                <a:rPr lang="en-US" altLang="zh-CN" sz="1125">
                  <a:solidFill>
                    <a:srgbClr val="000000"/>
                  </a:solidFill>
                  <a:latin typeface="Arial" panose="020B0604020202020204" pitchFamily="34" charset="0"/>
                  <a:cs typeface="宋体" panose="02010600030101010101" pitchFamily="2" charset="-122"/>
                </a:rPr>
                <a:t> WA</a:t>
              </a:r>
              <a:endParaRPr lang="en-US" altLang="zh-CN" sz="2812">
                <a:latin typeface="Arial" panose="020B0604020202020204" pitchFamily="34" charset="0"/>
              </a:endParaRPr>
            </a:p>
          </p:txBody>
        </p:sp>
        <p:sp>
          <p:nvSpPr>
            <p:cNvPr id="29" name="矩形 63"/>
            <p:cNvSpPr>
              <a:spLocks noChangeArrowheads="1"/>
            </p:cNvSpPr>
            <p:nvPr/>
          </p:nvSpPr>
          <p:spPr bwMode="auto">
            <a:xfrm>
              <a:off x="5872" y="6058"/>
              <a:ext cx="845" cy="418"/>
            </a:xfrm>
            <a:prstGeom prst="rect">
              <a:avLst/>
            </a:prstGeom>
            <a:solidFill>
              <a:srgbClr val="FFFFFF"/>
            </a:solidFill>
            <a:ln w="25400">
              <a:solidFill>
                <a:srgbClr val="006600"/>
              </a:solidFill>
              <a:miter lim="800000"/>
              <a:headEnd/>
              <a:tailEnd/>
            </a:ln>
          </p:spPr>
          <p:txBody>
            <a:bodyPr vert="horz" wrap="square" lIns="0" tIns="0" rIns="0" bIns="0" numCol="1" anchor="ctr" anchorCtr="0" compatLnSpc="1">
              <a:prstTxWarp prst="textNoShape">
                <a:avLst/>
              </a:prstTxWarp>
            </a:bodyPr>
            <a:lstStyle/>
            <a:p>
              <a:pPr algn="ctr" defTabSz="642915" eaLnBrk="0" fontAlgn="base" hangingPunct="0">
                <a:spcBef>
                  <a:spcPct val="0"/>
                </a:spcBef>
                <a:spcAft>
                  <a:spcPct val="0"/>
                </a:spcAft>
              </a:pPr>
              <a:r>
                <a:rPr lang="en-US" altLang="zh-CN" sz="1125">
                  <a:solidFill>
                    <a:srgbClr val="000000"/>
                  </a:solidFill>
                  <a:latin typeface="Arial" panose="020B0604020202020204" pitchFamily="34" charset="0"/>
                  <a:cs typeface="宋体" panose="02010600030101010101" pitchFamily="2" charset="-122"/>
                </a:rPr>
                <a:t>WAF</a:t>
              </a:r>
              <a:endParaRPr lang="en-US" altLang="zh-CN" sz="2812">
                <a:latin typeface="Arial" panose="020B0604020202020204" pitchFamily="34" charset="0"/>
              </a:endParaRPr>
            </a:p>
          </p:txBody>
        </p:sp>
        <p:sp>
          <p:nvSpPr>
            <p:cNvPr id="30" name="矩形 64"/>
            <p:cNvSpPr>
              <a:spLocks noChangeArrowheads="1"/>
            </p:cNvSpPr>
            <p:nvPr/>
          </p:nvSpPr>
          <p:spPr bwMode="auto">
            <a:xfrm>
              <a:off x="6062" y="5640"/>
              <a:ext cx="819" cy="418"/>
            </a:xfrm>
            <a:prstGeom prst="rect">
              <a:avLst/>
            </a:prstGeom>
            <a:solidFill>
              <a:srgbClr val="FFFFFF"/>
            </a:solidFill>
            <a:ln w="25400">
              <a:solidFill>
                <a:srgbClr val="006600"/>
              </a:solidFill>
              <a:miter lim="800000"/>
              <a:headEnd/>
              <a:tailEnd/>
            </a:ln>
          </p:spPr>
          <p:txBody>
            <a:bodyPr vert="horz" wrap="square" lIns="0" tIns="0" rIns="0" bIns="0" numCol="1" anchor="ctr" anchorCtr="0" compatLnSpc="1">
              <a:prstTxWarp prst="textNoShape">
                <a:avLst/>
              </a:prstTxWarp>
            </a:bodyPr>
            <a:lstStyle/>
            <a:p>
              <a:pPr defTabSz="642915" eaLnBrk="0" fontAlgn="base" hangingPunct="0">
                <a:spcBef>
                  <a:spcPct val="0"/>
                </a:spcBef>
                <a:spcAft>
                  <a:spcPct val="0"/>
                </a:spcAft>
              </a:pPr>
              <a:r>
                <a:rPr lang="en-US" altLang="zh-CN" sz="1125">
                  <a:solidFill>
                    <a:srgbClr val="000000"/>
                  </a:solidFill>
                  <a:latin typeface="Arial" panose="020B0604020202020204" pitchFamily="34" charset="0"/>
                  <a:cs typeface="宋体" panose="02010600030101010101" pitchFamily="2" charset="-122"/>
                </a:rPr>
                <a:t> WAF</a:t>
              </a:r>
              <a:endParaRPr lang="en-US" altLang="zh-CN" sz="2812">
                <a:latin typeface="Arial" panose="020B0604020202020204" pitchFamily="34" charset="0"/>
              </a:endParaRPr>
            </a:p>
          </p:txBody>
        </p:sp>
        <p:sp>
          <p:nvSpPr>
            <p:cNvPr id="31" name="矩形 68"/>
            <p:cNvSpPr>
              <a:spLocks noChangeArrowheads="1"/>
            </p:cNvSpPr>
            <p:nvPr/>
          </p:nvSpPr>
          <p:spPr bwMode="auto">
            <a:xfrm>
              <a:off x="7592" y="5842"/>
              <a:ext cx="1067" cy="419"/>
            </a:xfrm>
            <a:prstGeom prst="rect">
              <a:avLst/>
            </a:prstGeom>
            <a:solidFill>
              <a:srgbClr val="FFFFFF"/>
            </a:solidFill>
            <a:ln w="25400">
              <a:solidFill>
                <a:srgbClr val="006600"/>
              </a:solidFill>
              <a:miter lim="800000"/>
              <a:headEnd/>
              <a:tailEnd/>
            </a:ln>
          </p:spPr>
          <p:txBody>
            <a:bodyPr vert="horz" wrap="square" lIns="0" tIns="0" rIns="0" bIns="0" numCol="1" anchor="ctr" anchorCtr="0" compatLnSpc="1">
              <a:prstTxWarp prst="textNoShape">
                <a:avLst/>
              </a:prstTxWarp>
            </a:bodyPr>
            <a:lstStyle/>
            <a:p>
              <a:pPr defTabSz="642915" eaLnBrk="0" fontAlgn="base" hangingPunct="0">
                <a:spcBef>
                  <a:spcPct val="0"/>
                </a:spcBef>
                <a:spcAft>
                  <a:spcPct val="0"/>
                </a:spcAft>
              </a:pPr>
              <a:r>
                <a:rPr lang="en-US" altLang="zh-CN" sz="1125">
                  <a:solidFill>
                    <a:srgbClr val="000000"/>
                  </a:solidFill>
                  <a:latin typeface="Arial" panose="020B0604020202020204" pitchFamily="34" charset="0"/>
                  <a:cs typeface="宋体" panose="02010600030101010101" pitchFamily="2" charset="-122"/>
                </a:rPr>
                <a:t>FW</a:t>
              </a:r>
              <a:endParaRPr lang="en-US" altLang="zh-CN" sz="2812">
                <a:latin typeface="Arial" panose="020B0604020202020204" pitchFamily="34" charset="0"/>
              </a:endParaRPr>
            </a:p>
          </p:txBody>
        </p:sp>
        <p:sp>
          <p:nvSpPr>
            <p:cNvPr id="32" name="矩形 69"/>
            <p:cNvSpPr>
              <a:spLocks noChangeArrowheads="1"/>
            </p:cNvSpPr>
            <p:nvPr/>
          </p:nvSpPr>
          <p:spPr bwMode="auto">
            <a:xfrm>
              <a:off x="7983" y="6021"/>
              <a:ext cx="845" cy="419"/>
            </a:xfrm>
            <a:prstGeom prst="rect">
              <a:avLst/>
            </a:prstGeom>
            <a:solidFill>
              <a:srgbClr val="FFFFFF"/>
            </a:solidFill>
            <a:ln w="25400">
              <a:solidFill>
                <a:srgbClr val="006600"/>
              </a:solidFill>
              <a:miter lim="800000"/>
              <a:headEnd/>
              <a:tailEnd/>
            </a:ln>
          </p:spPr>
          <p:txBody>
            <a:bodyPr vert="horz" wrap="square" lIns="0" tIns="0" rIns="0" bIns="0" numCol="1" anchor="ctr" anchorCtr="0" compatLnSpc="1">
              <a:prstTxWarp prst="textNoShape">
                <a:avLst/>
              </a:prstTxWarp>
            </a:bodyPr>
            <a:lstStyle/>
            <a:p>
              <a:pPr defTabSz="642915" eaLnBrk="0" fontAlgn="base" hangingPunct="0">
                <a:spcBef>
                  <a:spcPct val="0"/>
                </a:spcBef>
                <a:spcAft>
                  <a:spcPct val="0"/>
                </a:spcAft>
              </a:pPr>
              <a:r>
                <a:rPr lang="en-US" altLang="zh-CN" sz="1125">
                  <a:solidFill>
                    <a:srgbClr val="000000"/>
                  </a:solidFill>
                  <a:latin typeface="Arial" panose="020B0604020202020204" pitchFamily="34" charset="0"/>
                  <a:cs typeface="宋体" panose="02010600030101010101" pitchFamily="2" charset="-122"/>
                </a:rPr>
                <a:t> FW</a:t>
              </a:r>
              <a:endParaRPr lang="en-US" altLang="zh-CN" sz="2812">
                <a:latin typeface="Arial" panose="020B0604020202020204" pitchFamily="34" charset="0"/>
              </a:endParaRPr>
            </a:p>
          </p:txBody>
        </p:sp>
        <p:sp>
          <p:nvSpPr>
            <p:cNvPr id="33" name="矩形 70"/>
            <p:cNvSpPr>
              <a:spLocks noChangeArrowheads="1"/>
            </p:cNvSpPr>
            <p:nvPr/>
          </p:nvSpPr>
          <p:spPr bwMode="auto">
            <a:xfrm>
              <a:off x="8173" y="5603"/>
              <a:ext cx="818" cy="419"/>
            </a:xfrm>
            <a:prstGeom prst="rect">
              <a:avLst/>
            </a:prstGeom>
            <a:solidFill>
              <a:srgbClr val="FFFFFF"/>
            </a:solidFill>
            <a:ln w="25400">
              <a:solidFill>
                <a:srgbClr val="006600"/>
              </a:solidFill>
              <a:miter lim="800000"/>
              <a:headEnd/>
              <a:tailEnd/>
            </a:ln>
          </p:spPr>
          <p:txBody>
            <a:bodyPr vert="horz" wrap="square" lIns="0" tIns="0" rIns="0" bIns="0" numCol="1" anchor="ctr" anchorCtr="0" compatLnSpc="1">
              <a:prstTxWarp prst="textNoShape">
                <a:avLst/>
              </a:prstTxWarp>
            </a:bodyPr>
            <a:lstStyle/>
            <a:p>
              <a:pPr defTabSz="642915" eaLnBrk="0" fontAlgn="base" hangingPunct="0">
                <a:spcBef>
                  <a:spcPct val="0"/>
                </a:spcBef>
                <a:spcAft>
                  <a:spcPct val="0"/>
                </a:spcAft>
              </a:pPr>
              <a:r>
                <a:rPr lang="en-US" altLang="zh-CN" sz="1125">
                  <a:solidFill>
                    <a:srgbClr val="000000"/>
                  </a:solidFill>
                  <a:latin typeface="Arial" panose="020B0604020202020204" pitchFamily="34" charset="0"/>
                  <a:cs typeface="宋体" panose="02010600030101010101" pitchFamily="2" charset="-122"/>
                </a:rPr>
                <a:t> FW</a:t>
              </a:r>
              <a:endParaRPr lang="en-US" altLang="zh-CN" sz="2812">
                <a:latin typeface="Arial" panose="020B0604020202020204" pitchFamily="34" charset="0"/>
              </a:endParaRPr>
            </a:p>
          </p:txBody>
        </p:sp>
        <p:sp>
          <p:nvSpPr>
            <p:cNvPr id="34" name="云形 71"/>
            <p:cNvSpPr>
              <a:spLocks/>
            </p:cNvSpPr>
            <p:nvPr/>
          </p:nvSpPr>
          <p:spPr bwMode="auto">
            <a:xfrm>
              <a:off x="3839" y="2739"/>
              <a:ext cx="4807" cy="410"/>
            </a:xfrm>
            <a:custGeom>
              <a:avLst/>
              <a:gdLst>
                <a:gd name="T0" fmla="*/ 331605 w 43200"/>
                <a:gd name="T1" fmla="*/ 157819 h 43200"/>
                <a:gd name="T2" fmla="*/ 152625 w 43200"/>
                <a:gd name="T3" fmla="*/ 153014 h 43200"/>
                <a:gd name="T4" fmla="*/ 489529 w 43200"/>
                <a:gd name="T5" fmla="*/ 210404 h 43200"/>
                <a:gd name="T6" fmla="*/ 411239 w 43200"/>
                <a:gd name="T7" fmla="*/ 212701 h 43200"/>
                <a:gd name="T8" fmla="*/ 1164328 w 43200"/>
                <a:gd name="T9" fmla="*/ 235671 h 43200"/>
                <a:gd name="T10" fmla="*/ 1117128 w 43200"/>
                <a:gd name="T11" fmla="*/ 225181 h 43200"/>
                <a:gd name="T12" fmla="*/ 2036903 w 43200"/>
                <a:gd name="T13" fmla="*/ 209512 h 43200"/>
                <a:gd name="T14" fmla="*/ 2018037 w 43200"/>
                <a:gd name="T15" fmla="*/ 221021 h 43200"/>
                <a:gd name="T16" fmla="*/ 2411540 w 43200"/>
                <a:gd name="T17" fmla="*/ 138388 h 43200"/>
                <a:gd name="T18" fmla="*/ 2641254 w 43200"/>
                <a:gd name="T19" fmla="*/ 181411 h 43200"/>
                <a:gd name="T20" fmla="*/ 2953428 w 43200"/>
                <a:gd name="T21" fmla="*/ 92568 h 43200"/>
                <a:gd name="T22" fmla="*/ 2851113 w 43200"/>
                <a:gd name="T23" fmla="*/ 108702 h 43200"/>
                <a:gd name="T24" fmla="*/ 2707957 w 43200"/>
                <a:gd name="T25" fmla="*/ 32713 h 43200"/>
                <a:gd name="T26" fmla="*/ 2713327 w 43200"/>
                <a:gd name="T27" fmla="*/ 40334 h 43200"/>
                <a:gd name="T28" fmla="*/ 2054639 w 43200"/>
                <a:gd name="T29" fmla="*/ 23826 h 43200"/>
                <a:gd name="T30" fmla="*/ 2107068 w 43200"/>
                <a:gd name="T31" fmla="*/ 14108 h 43200"/>
                <a:gd name="T32" fmla="*/ 1564473 w 43200"/>
                <a:gd name="T33" fmla="*/ 28457 h 43200"/>
                <a:gd name="T34" fmla="*/ 1589840 w 43200"/>
                <a:gd name="T35" fmla="*/ 20076 h 43200"/>
                <a:gd name="T36" fmla="*/ 989234 w 43200"/>
                <a:gd name="T37" fmla="*/ 31302 h 43200"/>
                <a:gd name="T38" fmla="*/ 1081091 w 43200"/>
                <a:gd name="T39" fmla="*/ 39429 h 43200"/>
                <a:gd name="T40" fmla="*/ 291612 w 43200"/>
                <a:gd name="T41" fmla="*/ 95191 h 43200"/>
                <a:gd name="T42" fmla="*/ 275572 w 43200"/>
                <a:gd name="T43" fmla="*/ 86636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3200"/>
                <a:gd name="T67" fmla="*/ 0 h 43200"/>
                <a:gd name="T68" fmla="*/ 43200 w 43200"/>
                <a:gd name="T69" fmla="*/ 43200 h 4320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558ED5"/>
            </a:solidFill>
            <a:ln w="25400">
              <a:solidFill>
                <a:srgbClr val="17375E"/>
              </a:solidFill>
              <a:miter lim="800000"/>
              <a:headEnd/>
              <a:tailEnd/>
            </a:ln>
          </p:spPr>
          <p:txBody>
            <a:bodyPr vert="horz" wrap="square" lIns="0" tIns="0" rIns="0" bIns="0" numCol="1" anchor="ctr" anchorCtr="0" compatLnSpc="1">
              <a:prstTxWarp prst="textNoShape">
                <a:avLst/>
              </a:prstTxWarp>
            </a:bodyPr>
            <a:lstStyle/>
            <a:p>
              <a:pPr algn="ctr" defTabSz="642915" eaLnBrk="0" fontAlgn="base" hangingPunct="0">
                <a:spcBef>
                  <a:spcPct val="0"/>
                </a:spcBef>
                <a:spcAft>
                  <a:spcPct val="0"/>
                </a:spcAft>
              </a:pPr>
              <a:r>
                <a:rPr lang="en-US" altLang="zh-CN" sz="1969">
                  <a:latin typeface="Arial" panose="020B0604020202020204" pitchFamily="34" charset="0"/>
                  <a:cs typeface="宋体" panose="02010600030101010101" pitchFamily="2" charset="-122"/>
                </a:rPr>
                <a:t>Internet </a:t>
              </a:r>
              <a:endParaRPr lang="en-US" altLang="zh-CN" sz="2812">
                <a:latin typeface="Arial" panose="020B0604020202020204" pitchFamily="34" charset="0"/>
              </a:endParaRPr>
            </a:p>
          </p:txBody>
        </p:sp>
        <p:sp>
          <p:nvSpPr>
            <p:cNvPr id="35" name="文本框 2"/>
            <p:cNvSpPr txBox="1">
              <a:spLocks noChangeArrowheads="1"/>
            </p:cNvSpPr>
            <p:nvPr/>
          </p:nvSpPr>
          <p:spPr bwMode="auto">
            <a:xfrm>
              <a:off x="2330" y="6261"/>
              <a:ext cx="1404"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642915" eaLnBrk="0" fontAlgn="base" hangingPunct="0">
                <a:spcBef>
                  <a:spcPct val="0"/>
                </a:spcBef>
                <a:spcAft>
                  <a:spcPct val="0"/>
                </a:spcAft>
              </a:pPr>
              <a:r>
                <a:rPr lang="zh-CN" altLang="zh-CN" sz="1125">
                  <a:latin typeface="Calibri" panose="020F0502020204030204" pitchFamily="34" charset="0"/>
                  <a:cs typeface="宋体" panose="02010600030101010101" pitchFamily="2" charset="-122"/>
                </a:rPr>
                <a:t>安全资源池</a:t>
              </a:r>
              <a:endParaRPr lang="zh-CN" altLang="zh-CN" sz="2812">
                <a:latin typeface="Arial" panose="020B0604020202020204" pitchFamily="34" charset="0"/>
              </a:endParaRPr>
            </a:p>
          </p:txBody>
        </p:sp>
        <p:sp>
          <p:nvSpPr>
            <p:cNvPr id="36" name="矩形 28"/>
            <p:cNvSpPr>
              <a:spLocks noChangeArrowheads="1"/>
            </p:cNvSpPr>
            <p:nvPr/>
          </p:nvSpPr>
          <p:spPr bwMode="auto">
            <a:xfrm>
              <a:off x="3339" y="3857"/>
              <a:ext cx="1149" cy="970"/>
            </a:xfrm>
            <a:prstGeom prst="rect">
              <a:avLst/>
            </a:prstGeom>
            <a:noFill/>
            <a:ln w="25400">
              <a:solidFill>
                <a:srgbClr val="385D8A"/>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64294" tIns="32147" rIns="64294" bIns="32147" numCol="1" anchor="ctr" anchorCtr="0" compatLnSpc="1">
              <a:prstTxWarp prst="textNoShape">
                <a:avLst/>
              </a:prstTxWarp>
            </a:bodyPr>
            <a:lstStyle/>
            <a:p>
              <a:pPr defTabSz="642915" eaLnBrk="0" fontAlgn="base" hangingPunct="0">
                <a:spcBef>
                  <a:spcPct val="0"/>
                </a:spcBef>
                <a:spcAft>
                  <a:spcPct val="0"/>
                </a:spcAft>
              </a:pPr>
              <a:r>
                <a:rPr lang="en-US" altLang="zh-CN" sz="1125">
                  <a:solidFill>
                    <a:srgbClr val="000000"/>
                  </a:solidFill>
                  <a:latin typeface="Calibri" panose="020F0502020204030204" pitchFamily="34" charset="0"/>
                  <a:cs typeface="宋体" panose="02010600030101010101" pitchFamily="2" charset="-122"/>
                </a:rPr>
                <a:t>SDN</a:t>
              </a:r>
              <a:r>
                <a:rPr lang="zh-CN" altLang="en-US" sz="1125">
                  <a:solidFill>
                    <a:srgbClr val="000000"/>
                  </a:solidFill>
                  <a:latin typeface="Calibri" panose="020F0502020204030204" pitchFamily="34" charset="0"/>
                  <a:cs typeface="宋体" panose="02010600030101010101" pitchFamily="2" charset="-122"/>
                </a:rPr>
                <a:t>控制器</a:t>
              </a:r>
              <a:endParaRPr lang="zh-CN" altLang="en-US" sz="2812">
                <a:latin typeface="Arial" panose="020B0604020202020204" pitchFamily="34" charset="0"/>
              </a:endParaRPr>
            </a:p>
          </p:txBody>
        </p:sp>
        <p:sp>
          <p:nvSpPr>
            <p:cNvPr id="37" name="肘形连接符 47"/>
            <p:cNvSpPr>
              <a:spLocks noChangeShapeType="1"/>
            </p:cNvSpPr>
            <p:nvPr/>
          </p:nvSpPr>
          <p:spPr bwMode="auto">
            <a:xfrm rot="10800000">
              <a:off x="4508" y="4342"/>
              <a:ext cx="516" cy="3"/>
            </a:xfrm>
            <a:prstGeom prst="bentConnector3">
              <a:avLst>
                <a:gd name="adj1" fmla="val 50000"/>
              </a:avLst>
            </a:prstGeom>
            <a:noFill/>
            <a:ln w="9525">
              <a:solidFill>
                <a:srgbClr val="4A7EBB"/>
              </a:solidFill>
              <a:miter lim="800000"/>
              <a:headEnd/>
              <a:tailEnd type="arrow" w="med" len="med"/>
            </a:ln>
            <a:extLst>
              <a:ext uri="{909E8E84-426E-40DD-AFC4-6F175D3DCCD1}">
                <a14:hiddenFill xmlns:a14="http://schemas.microsoft.com/office/drawing/2010/main">
                  <a:noFill/>
                </a14:hiddenFill>
              </a:ext>
            </a:extLst>
          </p:spPr>
          <p:txBody>
            <a:bodyPr vert="horz" wrap="square" lIns="64294" tIns="32147" rIns="64294" bIns="32147" numCol="1" anchor="t" anchorCtr="0" compatLnSpc="1">
              <a:prstTxWarp prst="textNoShape">
                <a:avLst/>
              </a:prstTxWarp>
            </a:bodyPr>
            <a:lstStyle/>
            <a:p>
              <a:endParaRPr lang="zh-CN" altLang="en-US" sz="2812"/>
            </a:p>
          </p:txBody>
        </p:sp>
        <p:sp>
          <p:nvSpPr>
            <p:cNvPr id="38" name="文本框 2"/>
            <p:cNvSpPr txBox="1">
              <a:spLocks noChangeArrowheads="1"/>
            </p:cNvSpPr>
            <p:nvPr/>
          </p:nvSpPr>
          <p:spPr bwMode="auto">
            <a:xfrm>
              <a:off x="4596" y="3977"/>
              <a:ext cx="65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defTabSz="642915" eaLnBrk="0" fontAlgn="base" hangingPunct="0">
                <a:spcBef>
                  <a:spcPct val="0"/>
                </a:spcBef>
                <a:spcAft>
                  <a:spcPct val="0"/>
                </a:spcAft>
              </a:pPr>
              <a:r>
                <a:rPr lang="zh-CN" altLang="zh-CN" sz="1125">
                  <a:latin typeface="Calibri" panose="020F0502020204030204" pitchFamily="34" charset="0"/>
                  <a:cs typeface="宋体" panose="02010600030101010101" pitchFamily="2" charset="-122"/>
                </a:rPr>
                <a:t>对接</a:t>
              </a:r>
              <a:endParaRPr lang="zh-CN" altLang="zh-CN" sz="2812">
                <a:latin typeface="Arial" panose="020B0604020202020204" pitchFamily="34" charset="0"/>
              </a:endParaRPr>
            </a:p>
          </p:txBody>
        </p:sp>
      </p:grpSp>
    </p:spTree>
    <p:extLst>
      <p:ext uri="{BB962C8B-B14F-4D97-AF65-F5344CB8AC3E}">
        <p14:creationId xmlns:p14="http://schemas.microsoft.com/office/powerpoint/2010/main" val="4133857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字体">
      <a:majorFont>
        <a:latin typeface="Impact"/>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8503</TotalTime>
  <Words>1848</Words>
  <Application>Microsoft Macintosh PowerPoint</Application>
  <PresentationFormat>全屏显示(16:9)</PresentationFormat>
  <Paragraphs>383</Paragraphs>
  <Slides>29</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29</vt:i4>
      </vt:variant>
    </vt:vector>
  </HeadingPairs>
  <TitlesOfParts>
    <vt:vector size="42" baseType="lpstr">
      <vt:lpstr>Arial Unicode MS</vt:lpstr>
      <vt:lpstr>Calibri</vt:lpstr>
      <vt:lpstr>Georgia</vt:lpstr>
      <vt:lpstr>Impact</vt:lpstr>
      <vt:lpstr>open sans</vt:lpstr>
      <vt:lpstr>Times</vt:lpstr>
      <vt:lpstr>Times New Roman</vt:lpstr>
      <vt:lpstr>Wingdings</vt:lpstr>
      <vt:lpstr>宋体</vt:lpstr>
      <vt:lpstr>微软雅黑</vt:lpstr>
      <vt:lpstr>微软雅黑 Light</vt:lpstr>
      <vt:lpstr>Arial</vt:lpstr>
      <vt:lpstr>Office 主题</vt:lpstr>
      <vt:lpstr>PowerPoint 演示文稿</vt:lpstr>
      <vt:lpstr>PowerPoint 演示文稿</vt:lpstr>
      <vt:lpstr>背景介绍</vt:lpstr>
      <vt:lpstr>软件定义安全理念</vt:lpstr>
      <vt:lpstr>百家论 之 自适应安全</vt:lpstr>
      <vt:lpstr>百家论 之 应用编排</vt:lpstr>
      <vt:lpstr>百家论 之零信任/微分段</vt:lpstr>
      <vt:lpstr>PowerPoint 演示文稿</vt:lpstr>
      <vt:lpstr>软件定义安全架构与云/SDN</vt:lpstr>
      <vt:lpstr>PowerPoint 演示文稿</vt:lpstr>
      <vt:lpstr>应用编排：软件定义安全的灵魂</vt:lpstr>
      <vt:lpstr>安全应用商店</vt:lpstr>
      <vt:lpstr>PowerPoint 演示文稿</vt:lpstr>
      <vt:lpstr>PowerPoint 演示文稿</vt:lpstr>
      <vt:lpstr>PowerPoint 演示文稿</vt:lpstr>
      <vt:lpstr>PowerPoint 演示文稿</vt:lpstr>
      <vt:lpstr>软件定义安全应用在云环境的落地困境</vt:lpstr>
      <vt:lpstr>1种逻辑结构=n种物理形态 →资源池化</vt:lpstr>
      <vt:lpstr>资源池架构</vt:lpstr>
      <vt:lpstr>云环境中基于安全资源池实现南北向服务链</vt:lpstr>
      <vt:lpstr>PowerPoint 演示文稿</vt:lpstr>
      <vt:lpstr>PowerPoint 演示文稿</vt:lpstr>
      <vt:lpstr>面向混合云和移动办公的自适应访问控制 </vt:lpstr>
      <vt:lpstr>一些先进的访问控制模型和方案</vt:lpstr>
      <vt:lpstr>访问控制系统示意图</vt:lpstr>
      <vt:lpstr>使用服务链+微分段技术的云计算Web安全服务</vt:lpstr>
      <vt:lpstr>可编排的应急响应/弹性服务</vt:lpstr>
      <vt:lpstr>To sum up and some deductions …</vt:lpstr>
      <vt:lpstr>PowerPoint 演示文稿</vt:lpstr>
    </vt:vector>
  </TitlesOfParts>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cp:lastModifiedBy>
  <cp:revision>305</cp:revision>
  <dcterms:modified xsi:type="dcterms:W3CDTF">2017-02-07T09:59:59Z</dcterms:modified>
</cp:coreProperties>
</file>