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1" r:id="rId2"/>
    <p:sldId id="324" r:id="rId3"/>
    <p:sldId id="326" r:id="rId4"/>
    <p:sldId id="325" r:id="rId5"/>
    <p:sldId id="328" r:id="rId6"/>
    <p:sldId id="336" r:id="rId7"/>
    <p:sldId id="327" r:id="rId8"/>
    <p:sldId id="329" r:id="rId9"/>
    <p:sldId id="337" r:id="rId10"/>
    <p:sldId id="331" r:id="rId11"/>
    <p:sldId id="332" r:id="rId12"/>
    <p:sldId id="335" r:id="rId13"/>
    <p:sldId id="333" r:id="rId14"/>
    <p:sldId id="312" r:id="rId15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624"/>
    <a:srgbClr val="CC0000"/>
    <a:srgbClr val="C92530"/>
    <a:srgbClr val="F9A5B7"/>
    <a:srgbClr val="C81622"/>
    <a:srgbClr val="CC3300"/>
    <a:srgbClr val="CC6600"/>
    <a:srgbClr val="990000"/>
    <a:srgbClr val="78B832"/>
    <a:srgbClr val="92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71" autoAdjust="0"/>
  </p:normalViewPr>
  <p:slideViewPr>
    <p:cSldViewPr showGuides="1">
      <p:cViewPr varScale="1">
        <p:scale>
          <a:sx n="54" d="100"/>
          <a:sy n="54" d="100"/>
        </p:scale>
        <p:origin x="1836" y="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542E0-94E4-4E51-B249-2E60512EA68D}" type="datetimeFigureOut">
              <a:rPr lang="zh-CN" altLang="en-US" smtClean="0"/>
              <a:t>2013/10/28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5939-94AD-4C5B-BDF4-3D0859237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E5562E-F070-4FDB-B657-165B349CEB92}" type="datetimeFigureOut">
              <a:rPr lang="zh-CN" altLang="en-US"/>
              <a:pPr>
                <a:defRPr/>
              </a:pPr>
              <a:t>2013/10/28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6889B-9A87-4410-B5BB-0D5960A48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33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9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7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00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7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2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3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9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0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1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1B9-873C-483D-A684-5C87ECC0F008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2343531"/>
            <a:ext cx="9144000" cy="1512168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9C40D-E012-4E5B-BB0B-8889D4BB229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58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3B25A-E604-42C7-BD64-EC4C4734F33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409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28BA4-6B71-48D3-AB90-1A7A6955BE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86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C9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28980" r="17314" b="30900"/>
          <a:stretch/>
        </p:blipFill>
        <p:spPr bwMode="auto">
          <a:xfrm>
            <a:off x="6465882" y="1345332"/>
            <a:ext cx="2570613" cy="99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2343531"/>
            <a:ext cx="9144000" cy="151216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2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35F72-AD70-474D-AC8C-C28D3BE62BF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2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D5A43-A5D2-4145-92AD-8CE0EF51774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647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24BE8-95A3-40DB-91F3-F11384A5B3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7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3BA73-46D1-4D97-B7EF-DEE12C17AB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2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655D0-AC2A-41CC-945E-D761A5552EA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ADD30-FAD1-4891-A03E-2FE5B163512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33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B50D6-E3DA-4310-B4FC-E33381DF44B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63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62BA6CAC-EC61-4FD2-82B3-3356AA2A91D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0" r:id="rId1"/>
    <p:sldLayoutId id="2147484931" r:id="rId2"/>
    <p:sldLayoutId id="2147484921" r:id="rId3"/>
    <p:sldLayoutId id="2147484922" r:id="rId4"/>
    <p:sldLayoutId id="2147484923" r:id="rId5"/>
    <p:sldLayoutId id="2147484924" r:id="rId6"/>
    <p:sldLayoutId id="2147484925" r:id="rId7"/>
    <p:sldLayoutId id="2147484926" r:id="rId8"/>
    <p:sldLayoutId id="2147484927" r:id="rId9"/>
    <p:sldLayoutId id="2147484928" r:id="rId10"/>
    <p:sldLayoutId id="2147484929" r:id="rId11"/>
    <p:sldLayoutId id="21474849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2048" y="2941702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glow rad="63500">
                    <a:srgbClr val="C0000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快速漏洞响应处理</a:t>
            </a:r>
            <a:endParaRPr lang="zh-CN" altLang="en-US" sz="4000" b="1" dirty="0">
              <a:solidFill>
                <a:schemeClr val="bg1"/>
              </a:solidFill>
              <a:effectLst>
                <a:glow rad="63500">
                  <a:srgbClr val="C0000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48" y="2641476"/>
            <a:ext cx="93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JSRC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箭头 2"/>
          <p:cNvSpPr/>
          <p:nvPr/>
        </p:nvSpPr>
        <p:spPr>
          <a:xfrm>
            <a:off x="2123728" y="461665"/>
            <a:ext cx="4608512" cy="5132139"/>
          </a:xfrm>
          <a:prstGeom prst="upArrow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升级机制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45"/>
          <p:cNvSpPr txBox="1">
            <a:spLocks noChangeArrowheads="1"/>
          </p:cNvSpPr>
          <p:nvPr/>
        </p:nvSpPr>
        <p:spPr bwMode="auto">
          <a:xfrm>
            <a:off x="3347864" y="4664165"/>
            <a:ext cx="2450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zh-CN" altLang="en-US" sz="4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45"/>
          <p:cNvSpPr txBox="1">
            <a:spLocks noChangeArrowheads="1"/>
          </p:cNvSpPr>
          <p:nvPr/>
        </p:nvSpPr>
        <p:spPr bwMode="auto">
          <a:xfrm>
            <a:off x="3347864" y="3527048"/>
            <a:ext cx="2450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部门经理</a:t>
            </a:r>
            <a:endParaRPr lang="zh-CN" altLang="en-US" sz="4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45"/>
          <p:cNvSpPr txBox="1">
            <a:spLocks noChangeArrowheads="1"/>
          </p:cNvSpPr>
          <p:nvPr/>
        </p:nvSpPr>
        <p:spPr bwMode="auto">
          <a:xfrm>
            <a:off x="3419874" y="1325761"/>
            <a:ext cx="16561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4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</a:t>
            </a:r>
            <a:endParaRPr lang="zh-CN" altLang="en-US" sz="4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5"/>
          <p:cNvSpPr txBox="1">
            <a:spLocks noChangeArrowheads="1"/>
          </p:cNvSpPr>
          <p:nvPr/>
        </p:nvSpPr>
        <p:spPr bwMode="auto">
          <a:xfrm>
            <a:off x="3347865" y="2416721"/>
            <a:ext cx="22082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总  监</a:t>
            </a:r>
            <a:endParaRPr lang="zh-CN" altLang="en-US" sz="4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625252"/>
            <a:ext cx="2520280" cy="2502149"/>
          </a:xfrm>
          <a:prstGeom prst="rect">
            <a:avLst/>
          </a:prstGeom>
        </p:spPr>
      </p:pic>
      <p:sp>
        <p:nvSpPr>
          <p:cNvPr id="40" name="TextBox 445"/>
          <p:cNvSpPr txBox="1">
            <a:spLocks noChangeArrowheads="1"/>
          </p:cNvSpPr>
          <p:nvPr/>
        </p:nvSpPr>
        <p:spPr bwMode="auto">
          <a:xfrm>
            <a:off x="2123728" y="2929508"/>
            <a:ext cx="52565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0" b="1" dirty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en-US" altLang="zh-CN" sz="11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uture</a:t>
            </a:r>
            <a:endParaRPr lang="zh-CN" altLang="en-US" sz="11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9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45"/>
          <p:cNvSpPr txBox="1">
            <a:spLocks noChangeArrowheads="1"/>
          </p:cNvSpPr>
          <p:nvPr/>
        </p:nvSpPr>
        <p:spPr bwMode="auto">
          <a:xfrm>
            <a:off x="2500810" y="1149655"/>
            <a:ext cx="42143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 Speed</a:t>
            </a:r>
            <a:endParaRPr lang="zh-CN" altLang="en-US" sz="6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2497460"/>
            <a:ext cx="8280920" cy="1164568"/>
            <a:chOff x="467544" y="2196988"/>
            <a:chExt cx="8280920" cy="1164568"/>
          </a:xfrm>
        </p:grpSpPr>
        <p:sp>
          <p:nvSpPr>
            <p:cNvPr id="8" name="矩形 7"/>
            <p:cNvSpPr/>
            <p:nvPr/>
          </p:nvSpPr>
          <p:spPr>
            <a:xfrm>
              <a:off x="467544" y="2196988"/>
              <a:ext cx="8280920" cy="1164568"/>
            </a:xfrm>
            <a:prstGeom prst="rect">
              <a:avLst/>
            </a:prstGeom>
            <a:solidFill>
              <a:srgbClr val="C81624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39759" y="2539851"/>
              <a:ext cx="7497444" cy="461665"/>
              <a:chOff x="971550" y="2889844"/>
              <a:chExt cx="6934451" cy="144612"/>
            </a:xfrm>
            <a:solidFill>
              <a:srgbClr val="C81624"/>
            </a:solidFill>
          </p:grpSpPr>
          <p:sp>
            <p:nvSpPr>
              <p:cNvPr id="56" name="Text Box 67"/>
              <p:cNvSpPr txBox="1">
                <a:spLocks noChangeArrowheads="1"/>
              </p:cNvSpPr>
              <p:nvPr/>
            </p:nvSpPr>
            <p:spPr bwMode="auto">
              <a:xfrm>
                <a:off x="971550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1:00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Box 68"/>
              <p:cNvSpPr txBox="1">
                <a:spLocks noChangeArrowheads="1"/>
              </p:cNvSpPr>
              <p:nvPr/>
            </p:nvSpPr>
            <p:spPr bwMode="auto">
              <a:xfrm>
                <a:off x="2740025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3:00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Box 69"/>
              <p:cNvSpPr txBox="1">
                <a:spLocks noChangeArrowheads="1"/>
              </p:cNvSpPr>
              <p:nvPr/>
            </p:nvSpPr>
            <p:spPr bwMode="auto">
              <a:xfrm>
                <a:off x="3624263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4:00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Box 70"/>
              <p:cNvSpPr txBox="1">
                <a:spLocks noChangeArrowheads="1"/>
              </p:cNvSpPr>
              <p:nvPr/>
            </p:nvSpPr>
            <p:spPr bwMode="auto">
              <a:xfrm>
                <a:off x="4510088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5:00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 Box 71"/>
              <p:cNvSpPr txBox="1">
                <a:spLocks noChangeArrowheads="1"/>
              </p:cNvSpPr>
              <p:nvPr/>
            </p:nvSpPr>
            <p:spPr bwMode="auto">
              <a:xfrm>
                <a:off x="5394325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6:00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2"/>
              <p:cNvSpPr txBox="1">
                <a:spLocks noChangeArrowheads="1"/>
              </p:cNvSpPr>
              <p:nvPr/>
            </p:nvSpPr>
            <p:spPr bwMode="auto">
              <a:xfrm>
                <a:off x="6278563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7:00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3"/>
              <p:cNvSpPr txBox="1">
                <a:spLocks noChangeArrowheads="1"/>
              </p:cNvSpPr>
              <p:nvPr/>
            </p:nvSpPr>
            <p:spPr bwMode="auto">
              <a:xfrm>
                <a:off x="7164388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8:00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 Box 74"/>
              <p:cNvSpPr txBox="1">
                <a:spLocks noChangeArrowheads="1"/>
              </p:cNvSpPr>
              <p:nvPr/>
            </p:nvSpPr>
            <p:spPr bwMode="auto">
              <a:xfrm>
                <a:off x="1855788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C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2:00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67544" y="2497460"/>
            <a:ext cx="4198039" cy="1164568"/>
            <a:chOff x="467544" y="2196988"/>
            <a:chExt cx="8280920" cy="1164568"/>
          </a:xfrm>
        </p:grpSpPr>
        <p:sp>
          <p:nvSpPr>
            <p:cNvPr id="92" name="矩形 91"/>
            <p:cNvSpPr/>
            <p:nvPr/>
          </p:nvSpPr>
          <p:spPr>
            <a:xfrm>
              <a:off x="467544" y="2196988"/>
              <a:ext cx="8280920" cy="1164568"/>
            </a:xfrm>
            <a:prstGeom prst="rect">
              <a:avLst/>
            </a:prstGeom>
            <a:solidFill>
              <a:srgbClr val="C81624"/>
            </a:solidFill>
            <a:ln>
              <a:solidFill>
                <a:srgbClr val="C816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839759" y="2537311"/>
              <a:ext cx="6827421" cy="472784"/>
              <a:chOff x="971550" y="2889050"/>
              <a:chExt cx="6314741" cy="148095"/>
            </a:xfrm>
            <a:solidFill>
              <a:srgbClr val="C81624"/>
            </a:solidFill>
          </p:grpSpPr>
          <p:sp>
            <p:nvSpPr>
              <p:cNvPr id="94" name="Text Box 67"/>
              <p:cNvSpPr txBox="1">
                <a:spLocks noChangeArrowheads="1"/>
              </p:cNvSpPr>
              <p:nvPr/>
            </p:nvSpPr>
            <p:spPr bwMode="auto">
              <a:xfrm>
                <a:off x="971550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81624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1:00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 Box 68"/>
              <p:cNvSpPr txBox="1">
                <a:spLocks noChangeArrowheads="1"/>
              </p:cNvSpPr>
              <p:nvPr/>
            </p:nvSpPr>
            <p:spPr bwMode="auto">
              <a:xfrm>
                <a:off x="4794809" y="2889050"/>
                <a:ext cx="741614" cy="144612"/>
              </a:xfrm>
              <a:prstGeom prst="rect">
                <a:avLst/>
              </a:prstGeom>
              <a:grpFill/>
              <a:ln w="9525">
                <a:solidFill>
                  <a:srgbClr val="C81624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3:00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 Box 69"/>
              <p:cNvSpPr txBox="1">
                <a:spLocks noChangeArrowheads="1"/>
              </p:cNvSpPr>
              <p:nvPr/>
            </p:nvSpPr>
            <p:spPr bwMode="auto">
              <a:xfrm>
                <a:off x="6544678" y="2889844"/>
                <a:ext cx="741613" cy="144612"/>
              </a:xfrm>
              <a:prstGeom prst="rect">
                <a:avLst/>
              </a:prstGeom>
              <a:grpFill/>
              <a:ln w="9525">
                <a:solidFill>
                  <a:srgbClr val="C81624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4:00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 Box 74"/>
              <p:cNvSpPr txBox="1">
                <a:spLocks noChangeArrowheads="1"/>
              </p:cNvSpPr>
              <p:nvPr/>
            </p:nvSpPr>
            <p:spPr bwMode="auto">
              <a:xfrm>
                <a:off x="3053108" y="2892533"/>
                <a:ext cx="741614" cy="144612"/>
              </a:xfrm>
              <a:prstGeom prst="rect">
                <a:avLst/>
              </a:prstGeom>
              <a:grpFill/>
              <a:ln w="9525">
                <a:solidFill>
                  <a:srgbClr val="C81624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2:00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2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51720" y="553244"/>
            <a:ext cx="5472608" cy="5112568"/>
            <a:chOff x="2051720" y="553244"/>
            <a:chExt cx="5472608" cy="5112568"/>
          </a:xfrm>
        </p:grpSpPr>
        <p:sp>
          <p:nvSpPr>
            <p:cNvPr id="3" name="椭圆 2"/>
            <p:cNvSpPr/>
            <p:nvPr/>
          </p:nvSpPr>
          <p:spPr>
            <a:xfrm>
              <a:off x="2051720" y="553244"/>
              <a:ext cx="5472608" cy="5112568"/>
            </a:xfrm>
            <a:prstGeom prst="ellipse">
              <a:avLst/>
            </a:prstGeom>
            <a:noFill/>
            <a:ln w="28575">
              <a:solidFill>
                <a:srgbClr val="C92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45"/>
            <p:cNvSpPr txBox="1">
              <a:spLocks noChangeArrowheads="1"/>
            </p:cNvSpPr>
            <p:nvPr/>
          </p:nvSpPr>
          <p:spPr bwMode="auto">
            <a:xfrm>
              <a:off x="2717794" y="2555530"/>
              <a:ext cx="414046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6600" b="1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闭环原则</a:t>
              </a:r>
              <a:endParaRPr lang="zh-CN" altLang="en-US" sz="6600" b="1" dirty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漏洞处理方式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29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/>
          <p:cNvSpPr>
            <a:spLocks noChangeArrowheads="1"/>
          </p:cNvSpPr>
          <p:nvPr/>
        </p:nvSpPr>
        <p:spPr bwMode="auto">
          <a:xfrm>
            <a:off x="922603" y="2606043"/>
            <a:ext cx="72987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– THE END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安全历程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672522"/>
            <a:ext cx="8712968" cy="3849273"/>
            <a:chOff x="251520" y="1672522"/>
            <a:chExt cx="8712968" cy="3849273"/>
          </a:xfrm>
        </p:grpSpPr>
        <p:pic>
          <p:nvPicPr>
            <p:cNvPr id="7" name="Pentagon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29" y="3733531"/>
              <a:ext cx="4546433" cy="743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entagon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055" y="3749481"/>
              <a:ext cx="4546433" cy="743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entagon 12"/>
            <p:cNvSpPr>
              <a:spLocks noChangeArrowheads="1"/>
            </p:cNvSpPr>
            <p:nvPr/>
          </p:nvSpPr>
          <p:spPr bwMode="auto">
            <a:xfrm>
              <a:off x="491828" y="3679699"/>
              <a:ext cx="8366640" cy="586183"/>
            </a:xfrm>
            <a:prstGeom prst="homePlate">
              <a:avLst>
                <a:gd name="adj" fmla="val 51672"/>
              </a:avLst>
            </a:prstGeom>
            <a:solidFill>
              <a:srgbClr val="C81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Calibri" panose="020F0502020204030204" pitchFamily="34" charset="0"/>
                <a:buAutoNum type="arabicPeriod"/>
              </a:pPr>
              <a:endParaRPr lang="zh-CN" altLang="zh-CN" noProof="1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650857" y="3769419"/>
              <a:ext cx="731034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2011-3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589121" y="3769419"/>
              <a:ext cx="731034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2011-5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527387" y="3769419"/>
              <a:ext cx="830420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2011-12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467419" y="3769419"/>
              <a:ext cx="740909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2012-3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405684" y="3769419"/>
              <a:ext cx="7409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2012-5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5345716" y="3769419"/>
              <a:ext cx="740909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2013-1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6283982" y="3769419"/>
              <a:ext cx="740909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2013-3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224015" y="3769419"/>
              <a:ext cx="740909" cy="3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chemeClr val="bg1"/>
                  </a:solidFill>
                </a:rPr>
                <a:t>2013-4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51520" y="1672522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安全诞生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892932" y="2405649"/>
              <a:ext cx="0" cy="1084636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175757" y="1672522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应急团队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817172" y="2405649"/>
              <a:ext cx="0" cy="1084636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4018716" y="1672522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安全部门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660128" y="2405649"/>
              <a:ext cx="0" cy="1084636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6022469" y="1672522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扫描平台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6663882" y="2405649"/>
              <a:ext cx="0" cy="1084636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1294036" y="5127209"/>
              <a:ext cx="1250662" cy="39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安全民族风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935449" y="4493176"/>
              <a:ext cx="0" cy="632039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3218274" y="5127209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安全流程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3859688" y="4493176"/>
              <a:ext cx="0" cy="632039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5061234" y="5127209"/>
              <a:ext cx="1037463" cy="34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67" b="1" dirty="0" smtClean="0">
                  <a:ea typeface="微软雅黑" panose="020B0503020204020204" pitchFamily="34" charset="-122"/>
                </a:rPr>
                <a:t>帐号安全</a:t>
              </a:r>
              <a:endParaRPr lang="zh-CN" altLang="en-US" sz="1667" b="1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5702646" y="4493176"/>
              <a:ext cx="0" cy="632039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6985472" y="5127209"/>
              <a:ext cx="1168910" cy="39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67" b="1" dirty="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JSRC</a:t>
              </a:r>
              <a:r>
                <a:rPr lang="zh-CN" altLang="en-US" sz="1667" b="1" dirty="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上线</a:t>
              </a:r>
              <a:endParaRPr lang="zh-CN" altLang="en-US" sz="1667" b="1" dirty="0">
                <a:solidFill>
                  <a:srgbClr val="FF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7626886" y="4493176"/>
              <a:ext cx="0" cy="632039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2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漏洞渠道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45"/>
          <p:cNvSpPr txBox="1">
            <a:spLocks noChangeArrowheads="1"/>
          </p:cNvSpPr>
          <p:nvPr/>
        </p:nvSpPr>
        <p:spPr bwMode="auto">
          <a:xfrm>
            <a:off x="956336" y="697260"/>
            <a:ext cx="20162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dirty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</a:p>
        </p:txBody>
      </p:sp>
      <p:sp>
        <p:nvSpPr>
          <p:cNvPr id="11" name="TextBox 445"/>
          <p:cNvSpPr txBox="1">
            <a:spLocks noChangeArrowheads="1"/>
          </p:cNvSpPr>
          <p:nvPr/>
        </p:nvSpPr>
        <p:spPr bwMode="auto">
          <a:xfrm>
            <a:off x="5796136" y="697260"/>
            <a:ext cx="20162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endParaRPr lang="zh-CN" altLang="en-US" sz="66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45"/>
          <p:cNvSpPr txBox="1">
            <a:spLocks noChangeArrowheads="1"/>
          </p:cNvSpPr>
          <p:nvPr/>
        </p:nvSpPr>
        <p:spPr bwMode="auto">
          <a:xfrm>
            <a:off x="382808" y="4062472"/>
            <a:ext cx="166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上线项目</a:t>
            </a:r>
            <a:endParaRPr lang="zh-CN" altLang="en-US" sz="28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45"/>
          <p:cNvSpPr txBox="1">
            <a:spLocks noChangeArrowheads="1"/>
          </p:cNvSpPr>
          <p:nvPr/>
        </p:nvSpPr>
        <p:spPr bwMode="auto">
          <a:xfrm>
            <a:off x="2111000" y="4062472"/>
            <a:ext cx="166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例行检查</a:t>
            </a:r>
            <a:endParaRPr lang="zh-CN" altLang="en-US" sz="28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2" y="1879605"/>
            <a:ext cx="2117434" cy="1553959"/>
          </a:xfrm>
          <a:prstGeom prst="rect">
            <a:avLst/>
          </a:prstGeom>
        </p:spPr>
      </p:pic>
      <p:sp>
        <p:nvSpPr>
          <p:cNvPr id="18" name="TextBox 445"/>
          <p:cNvSpPr txBox="1">
            <a:spLocks noChangeArrowheads="1"/>
          </p:cNvSpPr>
          <p:nvPr/>
        </p:nvSpPr>
        <p:spPr bwMode="auto">
          <a:xfrm>
            <a:off x="5999432" y="4062472"/>
            <a:ext cx="166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S R C </a:t>
            </a:r>
            <a:endParaRPr lang="zh-CN" altLang="en-US" sz="28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679" y="1993404"/>
            <a:ext cx="29611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安全现状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45"/>
          <p:cNvSpPr txBox="1">
            <a:spLocks noChangeArrowheads="1"/>
          </p:cNvSpPr>
          <p:nvPr/>
        </p:nvSpPr>
        <p:spPr bwMode="auto">
          <a:xfrm>
            <a:off x="827584" y="1466656"/>
            <a:ext cx="34563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6000+</a:t>
            </a:r>
            <a:endParaRPr lang="zh-CN" altLang="en-US" sz="66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45"/>
          <p:cNvSpPr txBox="1">
            <a:spLocks noChangeArrowheads="1"/>
          </p:cNvSpPr>
          <p:nvPr/>
        </p:nvSpPr>
        <p:spPr bwMode="auto">
          <a:xfrm>
            <a:off x="5436096" y="1466656"/>
            <a:ext cx="34563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2400+</a:t>
            </a:r>
            <a:endParaRPr lang="zh-CN" altLang="en-US" sz="66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563888" y="3481010"/>
            <a:ext cx="2088232" cy="888657"/>
          </a:xfrm>
          <a:prstGeom prst="rightArrow">
            <a:avLst/>
          </a:prstGeom>
          <a:noFill/>
          <a:ln>
            <a:solidFill>
              <a:srgbClr val="C8162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6290"/>
            <a:ext cx="2438095" cy="24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1348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漏洞处理流程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45"/>
          <p:cNvSpPr txBox="1">
            <a:spLocks noChangeArrowheads="1"/>
          </p:cNvSpPr>
          <p:nvPr/>
        </p:nvSpPr>
        <p:spPr bwMode="auto">
          <a:xfrm>
            <a:off x="389808" y="1345332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发现漏洞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6" idx="3"/>
          </p:cNvCxnSpPr>
          <p:nvPr/>
        </p:nvCxnSpPr>
        <p:spPr>
          <a:xfrm>
            <a:off x="1688816" y="1545387"/>
            <a:ext cx="992848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45"/>
          <p:cNvSpPr txBox="1">
            <a:spLocks noChangeArrowheads="1"/>
          </p:cNvSpPr>
          <p:nvPr/>
        </p:nvSpPr>
        <p:spPr bwMode="auto">
          <a:xfrm>
            <a:off x="2681664" y="1345332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分析验证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36328" y="1545387"/>
            <a:ext cx="992848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45"/>
          <p:cNvSpPr txBox="1">
            <a:spLocks noChangeArrowheads="1"/>
          </p:cNvSpPr>
          <p:nvPr/>
        </p:nvSpPr>
        <p:spPr bwMode="auto">
          <a:xfrm>
            <a:off x="4929176" y="1345332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提交漏洞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12592" y="1545387"/>
            <a:ext cx="992848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45"/>
          <p:cNvSpPr txBox="1">
            <a:spLocks noChangeArrowheads="1"/>
          </p:cNvSpPr>
          <p:nvPr/>
        </p:nvSpPr>
        <p:spPr bwMode="auto">
          <a:xfrm>
            <a:off x="7305440" y="1345332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修复漏洞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956376" y="1849388"/>
            <a:ext cx="0" cy="864096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45"/>
          <p:cNvSpPr txBox="1">
            <a:spLocks noChangeArrowheads="1"/>
          </p:cNvSpPr>
          <p:nvPr/>
        </p:nvSpPr>
        <p:spPr bwMode="auto">
          <a:xfrm>
            <a:off x="7305440" y="2870525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 </a:t>
            </a:r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228184" y="3091168"/>
            <a:ext cx="1058402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5"/>
          <p:cNvSpPr txBox="1">
            <a:spLocks noChangeArrowheads="1"/>
          </p:cNvSpPr>
          <p:nvPr/>
        </p:nvSpPr>
        <p:spPr bwMode="auto">
          <a:xfrm>
            <a:off x="4929176" y="2891113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修复验证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70774" y="3097776"/>
            <a:ext cx="1058402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45"/>
          <p:cNvSpPr txBox="1">
            <a:spLocks noChangeArrowheads="1"/>
          </p:cNvSpPr>
          <p:nvPr/>
        </p:nvSpPr>
        <p:spPr bwMode="auto">
          <a:xfrm>
            <a:off x="2637320" y="2870525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上线部署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641390" y="3053193"/>
            <a:ext cx="1058402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45"/>
          <p:cNvSpPr txBox="1">
            <a:spLocks noChangeArrowheads="1"/>
          </p:cNvSpPr>
          <p:nvPr/>
        </p:nvSpPr>
        <p:spPr bwMode="auto">
          <a:xfrm>
            <a:off x="395403" y="2857500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生成案例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93318" y="3361556"/>
            <a:ext cx="0" cy="864096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45"/>
          <p:cNvSpPr txBox="1">
            <a:spLocks noChangeArrowheads="1"/>
          </p:cNvSpPr>
          <p:nvPr/>
        </p:nvSpPr>
        <p:spPr bwMode="auto">
          <a:xfrm>
            <a:off x="342382" y="4441676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688816" y="4683901"/>
            <a:ext cx="992848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45"/>
          <p:cNvSpPr txBox="1">
            <a:spLocks noChangeArrowheads="1"/>
          </p:cNvSpPr>
          <p:nvPr/>
        </p:nvSpPr>
        <p:spPr bwMode="auto">
          <a:xfrm>
            <a:off x="2681664" y="4483846"/>
            <a:ext cx="1299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018248" y="4703445"/>
            <a:ext cx="992848" cy="0"/>
          </a:xfrm>
          <a:prstGeom prst="straightConnector1">
            <a:avLst/>
          </a:prstGeom>
          <a:ln w="38100">
            <a:solidFill>
              <a:srgbClr val="CC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45"/>
          <p:cNvSpPr txBox="1">
            <a:spLocks noChangeArrowheads="1"/>
          </p:cNvSpPr>
          <p:nvPr/>
        </p:nvSpPr>
        <p:spPr bwMode="auto">
          <a:xfrm>
            <a:off x="5011096" y="4503390"/>
            <a:ext cx="179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通用漏洞监控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3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7300"/>
            <a:ext cx="3968101" cy="3024336"/>
          </a:xfrm>
          <a:prstGeom prst="rect">
            <a:avLst/>
          </a:prstGeom>
        </p:spPr>
      </p:pic>
      <p:sp>
        <p:nvSpPr>
          <p:cNvPr id="27" name="TextBox 445"/>
          <p:cNvSpPr txBox="1">
            <a:spLocks noChangeArrowheads="1"/>
          </p:cNvSpPr>
          <p:nvPr/>
        </p:nvSpPr>
        <p:spPr bwMode="auto">
          <a:xfrm>
            <a:off x="251520" y="2294210"/>
            <a:ext cx="51845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漏洞处理助推器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6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L A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76" y="2707427"/>
            <a:ext cx="1075184" cy="107518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70447"/>
            <a:ext cx="1219200" cy="1219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0" y="972778"/>
            <a:ext cx="1219200" cy="121920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67544" y="4487700"/>
            <a:ext cx="1440160" cy="991705"/>
            <a:chOff x="467544" y="4487700"/>
            <a:chExt cx="1440160" cy="99170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67544" y="4945732"/>
              <a:ext cx="1440160" cy="0"/>
            </a:xfrm>
            <a:prstGeom prst="line">
              <a:avLst/>
            </a:prstGeom>
            <a:ln w="38100">
              <a:solidFill>
                <a:srgbClr val="C81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45"/>
            <p:cNvSpPr txBox="1">
              <a:spLocks noChangeArrowheads="1"/>
            </p:cNvSpPr>
            <p:nvPr/>
          </p:nvSpPr>
          <p:spPr bwMode="auto">
            <a:xfrm>
              <a:off x="827584" y="4487700"/>
              <a:ext cx="454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445"/>
            <p:cNvSpPr txBox="1">
              <a:spLocks noChangeArrowheads="1"/>
            </p:cNvSpPr>
            <p:nvPr/>
          </p:nvSpPr>
          <p:spPr bwMode="auto">
            <a:xfrm>
              <a:off x="847180" y="5017740"/>
              <a:ext cx="556468" cy="461665"/>
            </a:xfrm>
            <a:prstGeom prst="rect">
              <a:avLst/>
            </a:prstGeom>
            <a:noFill/>
            <a:ln w="9525">
              <a:solidFill>
                <a:srgbClr val="C816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3768" y="3687132"/>
            <a:ext cx="1440160" cy="991705"/>
            <a:chOff x="467544" y="4487700"/>
            <a:chExt cx="1440160" cy="991705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467544" y="4945732"/>
              <a:ext cx="1440160" cy="0"/>
            </a:xfrm>
            <a:prstGeom prst="line">
              <a:avLst/>
            </a:prstGeom>
            <a:ln w="38100">
              <a:solidFill>
                <a:srgbClr val="C81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45"/>
            <p:cNvSpPr txBox="1">
              <a:spLocks noChangeArrowheads="1"/>
            </p:cNvSpPr>
            <p:nvPr/>
          </p:nvSpPr>
          <p:spPr bwMode="auto">
            <a:xfrm>
              <a:off x="827584" y="4487700"/>
              <a:ext cx="454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445"/>
            <p:cNvSpPr txBox="1">
              <a:spLocks noChangeArrowheads="1"/>
            </p:cNvSpPr>
            <p:nvPr/>
          </p:nvSpPr>
          <p:spPr bwMode="auto">
            <a:xfrm>
              <a:off x="847180" y="5017740"/>
              <a:ext cx="556468" cy="461665"/>
            </a:xfrm>
            <a:prstGeom prst="rect">
              <a:avLst/>
            </a:prstGeom>
            <a:noFill/>
            <a:ln w="9525">
              <a:solidFill>
                <a:srgbClr val="C816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7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00369" y="3001516"/>
            <a:ext cx="1440160" cy="991705"/>
            <a:chOff x="467544" y="4487700"/>
            <a:chExt cx="1440160" cy="99170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67544" y="4945732"/>
              <a:ext cx="1440160" cy="0"/>
            </a:xfrm>
            <a:prstGeom prst="line">
              <a:avLst/>
            </a:prstGeom>
            <a:ln w="38100">
              <a:solidFill>
                <a:srgbClr val="C81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445"/>
            <p:cNvSpPr txBox="1">
              <a:spLocks noChangeArrowheads="1"/>
            </p:cNvSpPr>
            <p:nvPr/>
          </p:nvSpPr>
          <p:spPr bwMode="auto">
            <a:xfrm>
              <a:off x="827584" y="4487700"/>
              <a:ext cx="454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5"/>
            <p:cNvSpPr txBox="1">
              <a:spLocks noChangeArrowheads="1"/>
            </p:cNvSpPr>
            <p:nvPr/>
          </p:nvSpPr>
          <p:spPr bwMode="auto">
            <a:xfrm>
              <a:off x="847180" y="5017740"/>
              <a:ext cx="556468" cy="461665"/>
            </a:xfrm>
            <a:prstGeom prst="rect">
              <a:avLst/>
            </a:prstGeom>
            <a:noFill/>
            <a:ln w="9525">
              <a:solidFill>
                <a:srgbClr val="C816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2280" y="2176781"/>
            <a:ext cx="1440160" cy="991705"/>
            <a:chOff x="467544" y="4487700"/>
            <a:chExt cx="1440160" cy="991705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67544" y="4945732"/>
              <a:ext cx="1440160" cy="0"/>
            </a:xfrm>
            <a:prstGeom prst="line">
              <a:avLst/>
            </a:prstGeom>
            <a:ln w="38100">
              <a:solidFill>
                <a:srgbClr val="C81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45"/>
            <p:cNvSpPr txBox="1">
              <a:spLocks noChangeArrowheads="1"/>
            </p:cNvSpPr>
            <p:nvPr/>
          </p:nvSpPr>
          <p:spPr bwMode="auto">
            <a:xfrm>
              <a:off x="718450" y="4487700"/>
              <a:ext cx="9732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严重</a:t>
              </a:r>
              <a:r>
                <a:rPr lang="en-US" altLang="zh-CN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45"/>
            <p:cNvSpPr txBox="1">
              <a:spLocks noChangeArrowheads="1"/>
            </p:cNvSpPr>
            <p:nvPr/>
          </p:nvSpPr>
          <p:spPr bwMode="auto">
            <a:xfrm>
              <a:off x="847180" y="5017740"/>
              <a:ext cx="556468" cy="461665"/>
            </a:xfrm>
            <a:prstGeom prst="rect">
              <a:avLst/>
            </a:prstGeom>
            <a:noFill/>
            <a:ln w="9525">
              <a:solidFill>
                <a:srgbClr val="C816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rgbClr val="C925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9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接口人机制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4441"/>
            <a:ext cx="1008112" cy="1008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7" y="1248116"/>
            <a:ext cx="1219200" cy="1219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55" y="3574441"/>
            <a:ext cx="1008112" cy="100811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577580"/>
            <a:ext cx="1008112" cy="1008112"/>
          </a:xfrm>
          <a:prstGeom prst="rect">
            <a:avLst/>
          </a:prstGeom>
        </p:spPr>
      </p:pic>
      <p:sp>
        <p:nvSpPr>
          <p:cNvPr id="47" name="TextBox 445"/>
          <p:cNvSpPr txBox="1">
            <a:spLocks noChangeArrowheads="1"/>
          </p:cNvSpPr>
          <p:nvPr/>
        </p:nvSpPr>
        <p:spPr bwMode="auto">
          <a:xfrm>
            <a:off x="683568" y="4729708"/>
            <a:ext cx="1728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网站交易部</a:t>
            </a:r>
            <a:endParaRPr lang="zh-CN" altLang="en-US" sz="24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45"/>
          <p:cNvSpPr txBox="1">
            <a:spLocks noChangeArrowheads="1"/>
          </p:cNvSpPr>
          <p:nvPr/>
        </p:nvSpPr>
        <p:spPr bwMode="auto">
          <a:xfrm>
            <a:off x="3923928" y="4729706"/>
            <a:ext cx="1296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 </a:t>
            </a:r>
            <a:r>
              <a:rPr lang="zh-CN" altLang="en-US" sz="24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zh-CN" altLang="en-US" sz="24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45"/>
          <p:cNvSpPr txBox="1">
            <a:spLocks noChangeArrowheads="1"/>
          </p:cNvSpPr>
          <p:nvPr/>
        </p:nvSpPr>
        <p:spPr bwMode="auto">
          <a:xfrm>
            <a:off x="7020272" y="4729707"/>
            <a:ext cx="1728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云平台部</a:t>
            </a:r>
            <a:endParaRPr lang="zh-CN" altLang="en-US" sz="2400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051720" y="2527186"/>
            <a:ext cx="1800200" cy="900100"/>
          </a:xfrm>
          <a:prstGeom prst="straightConnector1">
            <a:avLst/>
          </a:prstGeom>
          <a:ln w="57150">
            <a:solidFill>
              <a:srgbClr val="C816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071121" y="2530325"/>
            <a:ext cx="2165175" cy="896961"/>
          </a:xfrm>
          <a:prstGeom prst="straightConnector1">
            <a:avLst/>
          </a:prstGeom>
          <a:ln w="57150">
            <a:solidFill>
              <a:srgbClr val="C816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461520" y="2701988"/>
            <a:ext cx="1" cy="725298"/>
          </a:xfrm>
          <a:prstGeom prst="straightConnector1">
            <a:avLst/>
          </a:prstGeom>
          <a:ln w="57150">
            <a:solidFill>
              <a:srgbClr val="C816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45"/>
          <p:cNvSpPr txBox="1">
            <a:spLocks noChangeArrowheads="1"/>
          </p:cNvSpPr>
          <p:nvPr/>
        </p:nvSpPr>
        <p:spPr bwMode="auto">
          <a:xfrm>
            <a:off x="2411760" y="4628083"/>
            <a:ext cx="15273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45"/>
          <p:cNvSpPr txBox="1">
            <a:spLocks noChangeArrowheads="1"/>
          </p:cNvSpPr>
          <p:nvPr/>
        </p:nvSpPr>
        <p:spPr bwMode="auto">
          <a:xfrm>
            <a:off x="5276882" y="4628083"/>
            <a:ext cx="15273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8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45"/>
          <p:cNvSpPr txBox="1">
            <a:spLocks noChangeArrowheads="1"/>
          </p:cNvSpPr>
          <p:nvPr/>
        </p:nvSpPr>
        <p:spPr bwMode="auto">
          <a:xfrm>
            <a:off x="76976" y="0"/>
            <a:ext cx="449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紧急上线机制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45"/>
          <p:cNvSpPr txBox="1">
            <a:spLocks noChangeArrowheads="1"/>
          </p:cNvSpPr>
          <p:nvPr/>
        </p:nvSpPr>
        <p:spPr bwMode="auto">
          <a:xfrm>
            <a:off x="214980" y="1896802"/>
            <a:ext cx="1507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正常上线</a:t>
            </a:r>
            <a:r>
              <a:rPr lang="en-US" altLang="zh-CN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45"/>
          <p:cNvSpPr txBox="1">
            <a:spLocks noChangeArrowheads="1"/>
          </p:cNvSpPr>
          <p:nvPr/>
        </p:nvSpPr>
        <p:spPr bwMode="auto">
          <a:xfrm>
            <a:off x="214980" y="4039021"/>
            <a:ext cx="1507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紧急上线</a:t>
            </a:r>
            <a:r>
              <a:rPr lang="en-US" altLang="zh-CN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3528" y="3217540"/>
            <a:ext cx="7344816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45"/>
          <p:cNvSpPr txBox="1">
            <a:spLocks noChangeArrowheads="1"/>
          </p:cNvSpPr>
          <p:nvPr/>
        </p:nvSpPr>
        <p:spPr bwMode="auto">
          <a:xfrm>
            <a:off x="8388425" y="2223944"/>
            <a:ext cx="4320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b="1" dirty="0" smtClean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altLang="zh-CN" sz="2400" b="1" dirty="0" smtClean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sz="2400" b="1" dirty="0" smtClean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zh-CN" altLang="en-US" sz="24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42" y="1777380"/>
            <a:ext cx="864095" cy="86409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96" y="3865612"/>
            <a:ext cx="864095" cy="864095"/>
          </a:xfrm>
          <a:prstGeom prst="rect">
            <a:avLst/>
          </a:prstGeom>
        </p:spPr>
      </p:pic>
      <p:sp>
        <p:nvSpPr>
          <p:cNvPr id="34" name="TextBox 445"/>
          <p:cNvSpPr txBox="1">
            <a:spLocks noChangeArrowheads="1"/>
          </p:cNvSpPr>
          <p:nvPr/>
        </p:nvSpPr>
        <p:spPr bwMode="auto">
          <a:xfrm>
            <a:off x="1688817" y="1315717"/>
            <a:ext cx="794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45"/>
          <p:cNvSpPr txBox="1">
            <a:spLocks noChangeArrowheads="1"/>
          </p:cNvSpPr>
          <p:nvPr/>
        </p:nvSpPr>
        <p:spPr bwMode="auto">
          <a:xfrm>
            <a:off x="2915816" y="1315717"/>
            <a:ext cx="794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45"/>
          <p:cNvSpPr txBox="1">
            <a:spLocks noChangeArrowheads="1"/>
          </p:cNvSpPr>
          <p:nvPr/>
        </p:nvSpPr>
        <p:spPr bwMode="auto">
          <a:xfrm>
            <a:off x="3923928" y="1316702"/>
            <a:ext cx="1152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上线日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445"/>
          <p:cNvSpPr txBox="1">
            <a:spLocks noChangeArrowheads="1"/>
          </p:cNvSpPr>
          <p:nvPr/>
        </p:nvSpPr>
        <p:spPr bwMode="auto">
          <a:xfrm>
            <a:off x="5076056" y="1315717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445"/>
          <p:cNvSpPr txBox="1">
            <a:spLocks noChangeArrowheads="1"/>
          </p:cNvSpPr>
          <p:nvPr/>
        </p:nvSpPr>
        <p:spPr bwMode="auto">
          <a:xfrm>
            <a:off x="6081305" y="1315717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45"/>
          <p:cNvSpPr txBox="1">
            <a:spLocks noChangeArrowheads="1"/>
          </p:cNvSpPr>
          <p:nvPr/>
        </p:nvSpPr>
        <p:spPr bwMode="auto">
          <a:xfrm>
            <a:off x="1688816" y="3531615"/>
            <a:ext cx="794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45"/>
          <p:cNvSpPr txBox="1">
            <a:spLocks noChangeArrowheads="1"/>
          </p:cNvSpPr>
          <p:nvPr/>
        </p:nvSpPr>
        <p:spPr bwMode="auto">
          <a:xfrm>
            <a:off x="4105857" y="3593549"/>
            <a:ext cx="794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45"/>
          <p:cNvSpPr txBox="1">
            <a:spLocks noChangeArrowheads="1"/>
          </p:cNvSpPr>
          <p:nvPr/>
        </p:nvSpPr>
        <p:spPr bwMode="auto">
          <a:xfrm>
            <a:off x="6081305" y="3531615"/>
            <a:ext cx="794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92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endParaRPr lang="zh-CN" altLang="en-US" sz="2000" b="1" dirty="0">
              <a:solidFill>
                <a:srgbClr val="C92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1665"/>
            <a:ext cx="9144000" cy="5253335"/>
          </a:xfrm>
          <a:prstGeom prst="rect">
            <a:avLst/>
          </a:prstGeom>
          <a:solidFill>
            <a:srgbClr val="C816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要想高富帅，吃喝上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一代</a:t>
            </a:r>
            <a:endParaRPr lang="en-US" altLang="zh-CN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想上线快，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流程享优待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66 L 0.12066 0.00583 L 0.25347 0.00416 L 0.36077 0.00416 L 0.46806 0.00166 L 0.63403 -0.00223 L 0.63264 -0.00223 " pathEditMode="relative" rAng="0" ptsTypes="AAAAAAA">
                                      <p:cBhvr>
                                        <p:cTn id="9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66 L 0.12066 0.00583 L 0.25347 0.00416 L 0.36077 0.00416 L 0.46806 0.00166 L 0.63403 -0.00223 L 0.63264 -0.00223 " pathEditMode="relative" rAng="0" ptsTypes="AAAAA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Pages>0</Pages>
  <Words>196</Words>
  <Characters>0</Characters>
  <Application>Microsoft Office PowerPoint</Application>
  <DocSecurity>0</DocSecurity>
  <PresentationFormat>全屏显示(16:10)</PresentationFormat>
  <Lines>0</Lines>
  <Paragraphs>110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MS PGothic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朱磊</dc:creator>
  <cp:keywords>JD.COM</cp:keywords>
  <cp:lastModifiedBy>李学庆</cp:lastModifiedBy>
  <cp:revision>656</cp:revision>
  <dcterms:created xsi:type="dcterms:W3CDTF">2012-06-06T01:30:27Z</dcterms:created>
  <dcterms:modified xsi:type="dcterms:W3CDTF">2013-10-28T02:55:08Z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