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72" r:id="rId5"/>
    <p:sldId id="266" r:id="rId6"/>
    <p:sldId id="269" r:id="rId7"/>
    <p:sldId id="270" r:id="rId8"/>
    <p:sldId id="268" r:id="rId9"/>
    <p:sldId id="263" r:id="rId10"/>
    <p:sldId id="264" r:id="rId11"/>
    <p:sldId id="267" r:id="rId12"/>
    <p:sldId id="278" r:id="rId13"/>
    <p:sldId id="273" r:id="rId14"/>
    <p:sldId id="274" r:id="rId15"/>
    <p:sldId id="275" r:id="rId16"/>
    <p:sldId id="276" r:id="rId17"/>
    <p:sldId id="277" r:id="rId18"/>
    <p:sldId id="258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8161" autoAdjust="0"/>
  </p:normalViewPr>
  <p:slideViewPr>
    <p:cSldViewPr>
      <p:cViewPr>
        <p:scale>
          <a:sx n="70" d="100"/>
          <a:sy n="70" d="100"/>
        </p:scale>
        <p:origin x="-7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70F3-29E8-439A-B9FB-8C58340393B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08EF481-784E-472F-B985-94C5F192422E}">
      <dgm:prSet phldrT="[文本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D2B2F970-FCE4-4E8B-A490-567D2DFA56C2}" type="parTrans" cxnId="{B3D82FA1-1FC1-4030-8041-029FEC016F1D}">
      <dgm:prSet/>
      <dgm:spPr/>
      <dgm:t>
        <a:bodyPr/>
        <a:lstStyle/>
        <a:p>
          <a:endParaRPr lang="zh-CN" altLang="en-US"/>
        </a:p>
      </dgm:t>
    </dgm:pt>
    <dgm:pt modelId="{81657400-F983-4E15-9703-1D1B0B84E664}" type="sibTrans" cxnId="{B3D82FA1-1FC1-4030-8041-029FEC016F1D}">
      <dgm:prSet/>
      <dgm:spPr/>
      <dgm:t>
        <a:bodyPr/>
        <a:lstStyle/>
        <a:p>
          <a:endParaRPr lang="zh-CN" altLang="en-US"/>
        </a:p>
      </dgm:t>
    </dgm:pt>
    <dgm:pt modelId="{3F4227FF-F5F4-4E89-940F-4CF865A2DB9E}">
      <dgm:prSet phldrT="[文本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dirty="0" smtClean="0"/>
            <a:t>需求与设计</a:t>
          </a:r>
          <a:endParaRPr lang="zh-CN" altLang="en-US" dirty="0"/>
        </a:p>
      </dgm:t>
    </dgm:pt>
    <dgm:pt modelId="{EB6F1555-C515-4359-ABCE-2EF1C098C583}" type="parTrans" cxnId="{3A8F1FD2-5A9C-46B5-BA3A-C814DC1F7BAE}">
      <dgm:prSet/>
      <dgm:spPr/>
      <dgm:t>
        <a:bodyPr/>
        <a:lstStyle/>
        <a:p>
          <a:endParaRPr lang="zh-CN" altLang="en-US"/>
        </a:p>
      </dgm:t>
    </dgm:pt>
    <dgm:pt modelId="{4D7BB88B-163F-4FBD-AD71-1570DE94613F}" type="sibTrans" cxnId="{3A8F1FD2-5A9C-46B5-BA3A-C814DC1F7BAE}">
      <dgm:prSet/>
      <dgm:spPr/>
      <dgm:t>
        <a:bodyPr/>
        <a:lstStyle/>
        <a:p>
          <a:endParaRPr lang="zh-CN" altLang="en-US"/>
        </a:p>
      </dgm:t>
    </dgm:pt>
    <dgm:pt modelId="{05E9EAC9-F6E1-48D7-A784-A9D8DAA7F96F}">
      <dgm:prSet phldrT="[文本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dirty="0" smtClean="0"/>
            <a:t>验证与发布</a:t>
          </a:r>
          <a:endParaRPr lang="zh-CN" altLang="en-US" dirty="0"/>
        </a:p>
      </dgm:t>
    </dgm:pt>
    <dgm:pt modelId="{59B55E71-AB5D-4A63-BA98-93A33E07B750}" type="parTrans" cxnId="{5974A7A7-DC64-44AA-A33F-09E63C92D814}">
      <dgm:prSet/>
      <dgm:spPr/>
      <dgm:t>
        <a:bodyPr/>
        <a:lstStyle/>
        <a:p>
          <a:endParaRPr lang="zh-CN" altLang="en-US"/>
        </a:p>
      </dgm:t>
    </dgm:pt>
    <dgm:pt modelId="{36FEBB2C-5D57-4468-9D6B-0A4738CFFE0F}" type="sibTrans" cxnId="{5974A7A7-DC64-44AA-A33F-09E63C92D814}">
      <dgm:prSet/>
      <dgm:spPr/>
      <dgm:t>
        <a:bodyPr/>
        <a:lstStyle/>
        <a:p>
          <a:endParaRPr lang="zh-CN" altLang="en-US"/>
        </a:p>
      </dgm:t>
    </dgm:pt>
    <dgm:pt modelId="{494373A8-EC84-4205-BF49-321FEDCDD6FA}">
      <dgm:prSet phldrT="[文本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dirty="0" smtClean="0"/>
            <a:t>开发实现</a:t>
          </a:r>
          <a:endParaRPr lang="zh-CN" altLang="en-US" dirty="0"/>
        </a:p>
      </dgm:t>
    </dgm:pt>
    <dgm:pt modelId="{E07B08B9-8F1E-48A1-9E73-4FED40499C3F}" type="parTrans" cxnId="{AE39D208-0D3D-44BC-86B8-0DBC3B216378}">
      <dgm:prSet/>
      <dgm:spPr/>
      <dgm:t>
        <a:bodyPr/>
        <a:lstStyle/>
        <a:p>
          <a:endParaRPr lang="zh-CN" altLang="en-US"/>
        </a:p>
      </dgm:t>
    </dgm:pt>
    <dgm:pt modelId="{C5963B28-A4B9-4BD3-AE81-3ABD2CCCFB4C}" type="sibTrans" cxnId="{AE39D208-0D3D-44BC-86B8-0DBC3B216378}">
      <dgm:prSet/>
      <dgm:spPr/>
      <dgm:t>
        <a:bodyPr/>
        <a:lstStyle/>
        <a:p>
          <a:endParaRPr lang="zh-CN" altLang="en-US"/>
        </a:p>
      </dgm:t>
    </dgm:pt>
    <dgm:pt modelId="{34B819CA-C7CD-453D-B9A2-9AB70D15EC1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D5513CEA-6553-48CA-8EB0-A24567B2240B}" type="parTrans" cxnId="{4ACF7081-BE5A-4C43-937F-F7ABBF0241ED}">
      <dgm:prSet/>
      <dgm:spPr/>
      <dgm:t>
        <a:bodyPr/>
        <a:lstStyle/>
        <a:p>
          <a:endParaRPr lang="zh-CN" altLang="en-US"/>
        </a:p>
      </dgm:t>
    </dgm:pt>
    <dgm:pt modelId="{A75B5B4C-DFFB-44BA-8A51-3C3981187FF3}" type="sibTrans" cxnId="{4ACF7081-BE5A-4C43-937F-F7ABBF0241ED}">
      <dgm:prSet/>
      <dgm:spPr/>
      <dgm:t>
        <a:bodyPr/>
        <a:lstStyle/>
        <a:p>
          <a:endParaRPr lang="zh-CN" altLang="en-US"/>
        </a:p>
      </dgm:t>
    </dgm:pt>
    <dgm:pt modelId="{16CA11BA-94AC-414A-BB39-80744CC1D526}" type="pres">
      <dgm:prSet presAssocID="{EA2770F3-29E8-439A-B9FB-8C58340393B9}" presName="Name0" presStyleCnt="0">
        <dgm:presLayoutVars>
          <dgm:dir/>
          <dgm:animLvl val="lvl"/>
          <dgm:resizeHandles val="exact"/>
        </dgm:presLayoutVars>
      </dgm:prSet>
      <dgm:spPr/>
    </dgm:pt>
    <dgm:pt modelId="{D56F58C8-FF9B-40DB-B9D4-115465A638F1}" type="pres">
      <dgm:prSet presAssocID="{D08EF481-784E-472F-B985-94C5F19242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3046B-0BA2-46BF-B345-74C786F22887}" type="pres">
      <dgm:prSet presAssocID="{81657400-F983-4E15-9703-1D1B0B84E664}" presName="parTxOnlySpace" presStyleCnt="0"/>
      <dgm:spPr/>
    </dgm:pt>
    <dgm:pt modelId="{D2302DFF-21DE-46AB-AA14-E5D134985AA7}" type="pres">
      <dgm:prSet presAssocID="{3F4227FF-F5F4-4E89-940F-4CF865A2D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73CFF-5B28-4D3A-A996-206F1F691647}" type="pres">
      <dgm:prSet presAssocID="{4D7BB88B-163F-4FBD-AD71-1570DE94613F}" presName="parTxOnlySpace" presStyleCnt="0"/>
      <dgm:spPr/>
    </dgm:pt>
    <dgm:pt modelId="{B9B7A07D-BC5F-449F-8DB1-DDC074E79283}" type="pres">
      <dgm:prSet presAssocID="{494373A8-EC84-4205-BF49-321FEDCDD6F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C2F58-E88A-4F10-A499-37ADAB1EA4C5}" type="pres">
      <dgm:prSet presAssocID="{C5963B28-A4B9-4BD3-AE81-3ABD2CCCFB4C}" presName="parTxOnlySpace" presStyleCnt="0"/>
      <dgm:spPr/>
    </dgm:pt>
    <dgm:pt modelId="{57D77D7C-4FBC-44AE-B3BC-BD85D01DA792}" type="pres">
      <dgm:prSet presAssocID="{05E9EAC9-F6E1-48D7-A784-A9D8DAA7F96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E7835-3B68-4638-8ECD-C87CDC689721}" type="pres">
      <dgm:prSet presAssocID="{36FEBB2C-5D57-4468-9D6B-0A4738CFFE0F}" presName="parTxOnlySpace" presStyleCnt="0"/>
      <dgm:spPr/>
    </dgm:pt>
    <dgm:pt modelId="{251C762F-32CA-431C-9AF3-F95A32C1DA14}" type="pres">
      <dgm:prSet presAssocID="{34B819CA-C7CD-453D-B9A2-9AB70D15EC1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CF7081-BE5A-4C43-937F-F7ABBF0241ED}" srcId="{EA2770F3-29E8-439A-B9FB-8C58340393B9}" destId="{34B819CA-C7CD-453D-B9A2-9AB70D15EC17}" srcOrd="4" destOrd="0" parTransId="{D5513CEA-6553-48CA-8EB0-A24567B2240B}" sibTransId="{A75B5B4C-DFFB-44BA-8A51-3C3981187FF3}"/>
    <dgm:cxn modelId="{B3D82FA1-1FC1-4030-8041-029FEC016F1D}" srcId="{EA2770F3-29E8-439A-B9FB-8C58340393B9}" destId="{D08EF481-784E-472F-B985-94C5F192422E}" srcOrd="0" destOrd="0" parTransId="{D2B2F970-FCE4-4E8B-A490-567D2DFA56C2}" sibTransId="{81657400-F983-4E15-9703-1D1B0B84E664}"/>
    <dgm:cxn modelId="{CA4A7CFA-4D99-4C6B-8EB1-6A530FEA5B3E}" type="presOf" srcId="{3F4227FF-F5F4-4E89-940F-4CF865A2DB9E}" destId="{D2302DFF-21DE-46AB-AA14-E5D134985AA7}" srcOrd="0" destOrd="0" presId="urn:microsoft.com/office/officeart/2005/8/layout/chevron1"/>
    <dgm:cxn modelId="{5974A7A7-DC64-44AA-A33F-09E63C92D814}" srcId="{EA2770F3-29E8-439A-B9FB-8C58340393B9}" destId="{05E9EAC9-F6E1-48D7-A784-A9D8DAA7F96F}" srcOrd="3" destOrd="0" parTransId="{59B55E71-AB5D-4A63-BA98-93A33E07B750}" sibTransId="{36FEBB2C-5D57-4468-9D6B-0A4738CFFE0F}"/>
    <dgm:cxn modelId="{AE39D208-0D3D-44BC-86B8-0DBC3B216378}" srcId="{EA2770F3-29E8-439A-B9FB-8C58340393B9}" destId="{494373A8-EC84-4205-BF49-321FEDCDD6FA}" srcOrd="2" destOrd="0" parTransId="{E07B08B9-8F1E-48A1-9E73-4FED40499C3F}" sibTransId="{C5963B28-A4B9-4BD3-AE81-3ABD2CCCFB4C}"/>
    <dgm:cxn modelId="{7D1149EB-05D0-4F5E-9270-8F1688B22E1D}" type="presOf" srcId="{05E9EAC9-F6E1-48D7-A784-A9D8DAA7F96F}" destId="{57D77D7C-4FBC-44AE-B3BC-BD85D01DA792}" srcOrd="0" destOrd="0" presId="urn:microsoft.com/office/officeart/2005/8/layout/chevron1"/>
    <dgm:cxn modelId="{5993C56B-F18B-4061-B930-4933B4D5049A}" type="presOf" srcId="{34B819CA-C7CD-453D-B9A2-9AB70D15EC17}" destId="{251C762F-32CA-431C-9AF3-F95A32C1DA14}" srcOrd="0" destOrd="0" presId="urn:microsoft.com/office/officeart/2005/8/layout/chevron1"/>
    <dgm:cxn modelId="{40BB7036-51DA-4C11-9737-284F18E7D8EC}" type="presOf" srcId="{D08EF481-784E-472F-B985-94C5F192422E}" destId="{D56F58C8-FF9B-40DB-B9D4-115465A638F1}" srcOrd="0" destOrd="0" presId="urn:microsoft.com/office/officeart/2005/8/layout/chevron1"/>
    <dgm:cxn modelId="{959E4E13-5B57-4FEC-9C02-92E1F726BBDE}" type="presOf" srcId="{494373A8-EC84-4205-BF49-321FEDCDD6FA}" destId="{B9B7A07D-BC5F-449F-8DB1-DDC074E79283}" srcOrd="0" destOrd="0" presId="urn:microsoft.com/office/officeart/2005/8/layout/chevron1"/>
    <dgm:cxn modelId="{34F7FC64-974F-492A-BFC5-C8CD0509AF8A}" type="presOf" srcId="{EA2770F3-29E8-439A-B9FB-8C58340393B9}" destId="{16CA11BA-94AC-414A-BB39-80744CC1D526}" srcOrd="0" destOrd="0" presId="urn:microsoft.com/office/officeart/2005/8/layout/chevron1"/>
    <dgm:cxn modelId="{3A8F1FD2-5A9C-46B5-BA3A-C814DC1F7BAE}" srcId="{EA2770F3-29E8-439A-B9FB-8C58340393B9}" destId="{3F4227FF-F5F4-4E89-940F-4CF865A2DB9E}" srcOrd="1" destOrd="0" parTransId="{EB6F1555-C515-4359-ABCE-2EF1C098C583}" sibTransId="{4D7BB88B-163F-4FBD-AD71-1570DE94613F}"/>
    <dgm:cxn modelId="{3D59D121-646F-4107-8D4F-9D74EDEFA14B}" type="presParOf" srcId="{16CA11BA-94AC-414A-BB39-80744CC1D526}" destId="{D56F58C8-FF9B-40DB-B9D4-115465A638F1}" srcOrd="0" destOrd="0" presId="urn:microsoft.com/office/officeart/2005/8/layout/chevron1"/>
    <dgm:cxn modelId="{E42BD0EC-6471-4C95-9238-7941EB658B98}" type="presParOf" srcId="{16CA11BA-94AC-414A-BB39-80744CC1D526}" destId="{EB23046B-0BA2-46BF-B345-74C786F22887}" srcOrd="1" destOrd="0" presId="urn:microsoft.com/office/officeart/2005/8/layout/chevron1"/>
    <dgm:cxn modelId="{5BA3B30C-40C3-4BD2-8A1C-F78CD845066B}" type="presParOf" srcId="{16CA11BA-94AC-414A-BB39-80744CC1D526}" destId="{D2302DFF-21DE-46AB-AA14-E5D134985AA7}" srcOrd="2" destOrd="0" presId="urn:microsoft.com/office/officeart/2005/8/layout/chevron1"/>
    <dgm:cxn modelId="{8BC8D168-7833-4D9F-A745-CC66BC735B7F}" type="presParOf" srcId="{16CA11BA-94AC-414A-BB39-80744CC1D526}" destId="{8E573CFF-5B28-4D3A-A996-206F1F691647}" srcOrd="3" destOrd="0" presId="urn:microsoft.com/office/officeart/2005/8/layout/chevron1"/>
    <dgm:cxn modelId="{EAA46B7E-3E2B-488E-A0B8-65CCB7073D1A}" type="presParOf" srcId="{16CA11BA-94AC-414A-BB39-80744CC1D526}" destId="{B9B7A07D-BC5F-449F-8DB1-DDC074E79283}" srcOrd="4" destOrd="0" presId="urn:microsoft.com/office/officeart/2005/8/layout/chevron1"/>
    <dgm:cxn modelId="{13CBD27C-C2E8-438B-97E4-0AECD83FA581}" type="presParOf" srcId="{16CA11BA-94AC-414A-BB39-80744CC1D526}" destId="{AD9C2F58-E88A-4F10-A499-37ADAB1EA4C5}" srcOrd="5" destOrd="0" presId="urn:microsoft.com/office/officeart/2005/8/layout/chevron1"/>
    <dgm:cxn modelId="{D14F0984-F867-4280-AA95-C0924313F7C2}" type="presParOf" srcId="{16CA11BA-94AC-414A-BB39-80744CC1D526}" destId="{57D77D7C-4FBC-44AE-B3BC-BD85D01DA792}" srcOrd="6" destOrd="0" presId="urn:microsoft.com/office/officeart/2005/8/layout/chevron1"/>
    <dgm:cxn modelId="{A78BF6DF-866F-4BB3-B153-7D8EC9BFE939}" type="presParOf" srcId="{16CA11BA-94AC-414A-BB39-80744CC1D526}" destId="{095E7835-3B68-4638-8ECD-C87CDC689721}" srcOrd="7" destOrd="0" presId="urn:microsoft.com/office/officeart/2005/8/layout/chevron1"/>
    <dgm:cxn modelId="{4D612686-9A3D-45DE-BDBE-8F7DCFAD1077}" type="presParOf" srcId="{16CA11BA-94AC-414A-BB39-80744CC1D526}" destId="{251C762F-32CA-431C-9AF3-F95A32C1DA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E169F-F70A-4137-9AE5-E8208BB746DF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2EB7F0A-D71A-42A0-AB15-1F8FC4C0DEFF}">
      <dgm:prSet phldrT="[文本]"/>
      <dgm:spPr/>
      <dgm:t>
        <a:bodyPr/>
        <a:lstStyle/>
        <a:p>
          <a:r>
            <a:rPr lang="zh-CN" altLang="en-US" dirty="0" smtClean="0">
              <a:latin typeface="隶书" panose="02010509060101010101" pitchFamily="49" charset="-122"/>
              <a:ea typeface="隶书" panose="02010509060101010101" pitchFamily="49" charset="-122"/>
            </a:rPr>
            <a:t>邮件</a:t>
          </a:r>
          <a:endParaRPr lang="zh-CN" altLang="en-US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6C8FBA97-C38C-460B-8503-3E504EDD8DA0}" type="parTrans" cxnId="{5E37FBBC-7644-4B90-B7A6-D686B5E35155}">
      <dgm:prSet/>
      <dgm:spPr/>
      <dgm:t>
        <a:bodyPr/>
        <a:lstStyle/>
        <a:p>
          <a:endParaRPr lang="zh-CN" altLang="en-US"/>
        </a:p>
      </dgm:t>
    </dgm:pt>
    <dgm:pt modelId="{764EE5D9-BE8D-474B-9DAF-91CA98ACDFEE}" type="sibTrans" cxnId="{5E37FBBC-7644-4B90-B7A6-D686B5E35155}">
      <dgm:prSet/>
      <dgm:spPr/>
      <dgm:t>
        <a:bodyPr/>
        <a:lstStyle/>
        <a:p>
          <a:endParaRPr lang="zh-CN" altLang="en-US"/>
        </a:p>
      </dgm:t>
    </dgm:pt>
    <dgm:pt modelId="{97AFBEDD-FE2C-478F-B45C-F4C2DBF6C66F}">
      <dgm:prSet phldrT="[文本]" custT="1"/>
      <dgm:spPr/>
      <dgm:t>
        <a:bodyPr/>
        <a:lstStyle/>
        <a:p>
          <a:pPr algn="l" defTabSz="1216025" rtl="0" eaLnBrk="1" fontAlgn="base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Font typeface="Arial" panose="020B0604020202020204" pitchFamily="34" charset="0"/>
            <a:buNone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成本高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gm:t>
    </dgm:pt>
    <dgm:pt modelId="{35B5B207-D91F-4EB4-8347-3703C04362B3}" type="parTrans" cxnId="{D85F3B59-5FB9-4C8A-9D03-64B7545986B2}">
      <dgm:prSet/>
      <dgm:spPr/>
      <dgm:t>
        <a:bodyPr/>
        <a:lstStyle/>
        <a:p>
          <a:endParaRPr lang="zh-CN" altLang="en-US"/>
        </a:p>
      </dgm:t>
    </dgm:pt>
    <dgm:pt modelId="{9624773E-3928-4D14-89D4-BB6A4BECC3BD}" type="sibTrans" cxnId="{D85F3B59-5FB9-4C8A-9D03-64B7545986B2}">
      <dgm:prSet/>
      <dgm:spPr/>
      <dgm:t>
        <a:bodyPr/>
        <a:lstStyle/>
        <a:p>
          <a:endParaRPr lang="zh-CN" altLang="en-US"/>
        </a:p>
      </dgm:t>
    </dgm:pt>
    <dgm:pt modelId="{B64BD9F4-1A4B-455A-8202-36C5A2ABC718}">
      <dgm:prSet phldrT="[文本]"/>
      <dgm:spPr/>
      <dgm:t>
        <a:bodyPr/>
        <a:lstStyle/>
        <a:p>
          <a:r>
            <a:rPr lang="zh-CN" altLang="en-US" dirty="0" smtClean="0">
              <a:latin typeface="隶书" panose="02010509060101010101" pitchFamily="49" charset="-122"/>
              <a:ea typeface="隶书" panose="02010509060101010101" pitchFamily="49" charset="-122"/>
            </a:rPr>
            <a:t>系统</a:t>
          </a:r>
          <a:endParaRPr lang="zh-CN" altLang="en-US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54618512-AA34-4931-8A49-C312118F35ED}" type="parTrans" cxnId="{4F5CF9FD-C71A-41D1-8D36-480EC9DC34EC}">
      <dgm:prSet/>
      <dgm:spPr/>
      <dgm:t>
        <a:bodyPr/>
        <a:lstStyle/>
        <a:p>
          <a:endParaRPr lang="zh-CN" altLang="en-US"/>
        </a:p>
      </dgm:t>
    </dgm:pt>
    <dgm:pt modelId="{84433EAB-8200-47E6-A265-A8984667358A}" type="sibTrans" cxnId="{4F5CF9FD-C71A-41D1-8D36-480EC9DC34EC}">
      <dgm:prSet/>
      <dgm:spPr/>
      <dgm:t>
        <a:bodyPr/>
        <a:lstStyle/>
        <a:p>
          <a:endParaRPr lang="zh-CN" altLang="en-US"/>
        </a:p>
      </dgm:t>
    </dgm:pt>
    <dgm:pt modelId="{24363CDC-29A4-4099-BC78-109987D207D6}">
      <dgm:prSet phldrT="[文本]" custT="1"/>
      <dgm:spPr/>
      <dgm:t>
        <a:bodyPr/>
        <a:lstStyle/>
        <a:p>
          <a:pPr algn="l" defTabSz="1216025" rtl="0" eaLnBrk="1" fontAlgn="base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Font typeface="Arial" panose="020B0604020202020204" pitchFamily="34" charset="0"/>
            <a:buNone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体系化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gm:t>
    </dgm:pt>
    <dgm:pt modelId="{FF66DDAD-2106-4153-BE4B-C8F91DF2D6EA}" type="parTrans" cxnId="{8277B4A4-5C39-4043-B81A-64D5BDFEB828}">
      <dgm:prSet/>
      <dgm:spPr/>
      <dgm:t>
        <a:bodyPr/>
        <a:lstStyle/>
        <a:p>
          <a:endParaRPr lang="zh-CN" altLang="en-US"/>
        </a:p>
      </dgm:t>
    </dgm:pt>
    <dgm:pt modelId="{CDF75CDB-4D0E-4CBA-956E-5E1196EBD778}" type="sibTrans" cxnId="{8277B4A4-5C39-4043-B81A-64D5BDFEB828}">
      <dgm:prSet/>
      <dgm:spPr/>
      <dgm:t>
        <a:bodyPr/>
        <a:lstStyle/>
        <a:p>
          <a:endParaRPr lang="zh-CN" altLang="en-US"/>
        </a:p>
      </dgm:t>
    </dgm:pt>
    <dgm:pt modelId="{8190B654-15E7-4B51-A25B-EC4D34AFEAA7}">
      <dgm:prSet phldrT="[文本]" custT="1"/>
      <dgm:spPr/>
      <dgm:t>
        <a:bodyPr/>
        <a:lstStyle/>
        <a:p>
          <a:pPr algn="l" defTabSz="1216025" rtl="0" eaLnBrk="1" fontAlgn="base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Font typeface="Arial" panose="020B0604020202020204" pitchFamily="34" charset="0"/>
            <a:buNone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易规划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gm:t>
    </dgm:pt>
    <dgm:pt modelId="{4B7D0D80-1E7A-4C5E-87ED-BBD883C74D11}" type="parTrans" cxnId="{CAC757A4-6923-43A8-92F0-C85CEDCEC491}">
      <dgm:prSet/>
      <dgm:spPr/>
      <dgm:t>
        <a:bodyPr/>
        <a:lstStyle/>
        <a:p>
          <a:endParaRPr lang="zh-CN" altLang="en-US"/>
        </a:p>
      </dgm:t>
    </dgm:pt>
    <dgm:pt modelId="{21083D80-FB27-4F4F-BC86-2E530DA16611}" type="sibTrans" cxnId="{CAC757A4-6923-43A8-92F0-C85CEDCEC491}">
      <dgm:prSet/>
      <dgm:spPr/>
      <dgm:t>
        <a:bodyPr/>
        <a:lstStyle/>
        <a:p>
          <a:endParaRPr lang="zh-CN" altLang="en-US"/>
        </a:p>
      </dgm:t>
    </dgm:pt>
    <dgm:pt modelId="{393B797F-1084-4CA1-8694-AB2288729568}">
      <dgm:prSet phldrT="[文本]" custT="1"/>
      <dgm:spPr/>
      <dgm:t>
        <a:bodyPr/>
        <a:lstStyle/>
        <a:p>
          <a:pPr algn="l" defTabSz="1216025" rtl="0" eaLnBrk="1" fontAlgn="base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Font typeface="Arial" panose="020B0604020202020204" pitchFamily="34" charset="0"/>
            <a:buNone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易淹没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gm:t>
    </dgm:pt>
    <dgm:pt modelId="{C838FA62-5177-4F94-A598-A64C58478C31}" type="sibTrans" cxnId="{4C7EB59F-7020-490A-B54E-3EFF44A0A03D}">
      <dgm:prSet/>
      <dgm:spPr/>
      <dgm:t>
        <a:bodyPr/>
        <a:lstStyle/>
        <a:p>
          <a:endParaRPr lang="zh-CN" altLang="en-US"/>
        </a:p>
      </dgm:t>
    </dgm:pt>
    <dgm:pt modelId="{7E2A7692-B87C-449E-AFD9-C6854082DF44}" type="parTrans" cxnId="{4C7EB59F-7020-490A-B54E-3EFF44A0A03D}">
      <dgm:prSet/>
      <dgm:spPr/>
      <dgm:t>
        <a:bodyPr/>
        <a:lstStyle/>
        <a:p>
          <a:endParaRPr lang="zh-CN" altLang="en-US"/>
        </a:p>
      </dgm:t>
    </dgm:pt>
    <dgm:pt modelId="{FF413FB2-20C0-47A6-844E-F0C5D2381DAB}" type="pres">
      <dgm:prSet presAssocID="{0B4E169F-F70A-4137-9AE5-E8208BB746D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BA50DB-209A-4F8E-8A1E-1DEF6FA24820}" type="pres">
      <dgm:prSet presAssocID="{82EB7F0A-D71A-42A0-AB15-1F8FC4C0DEFF}" presName="compNode" presStyleCnt="0"/>
      <dgm:spPr/>
    </dgm:pt>
    <dgm:pt modelId="{465E0754-7C54-4D06-AA13-786E9DA6AB27}" type="pres">
      <dgm:prSet presAssocID="{82EB7F0A-D71A-42A0-AB15-1F8FC4C0DEFF}" presName="noGeometry" presStyleCnt="0"/>
      <dgm:spPr/>
    </dgm:pt>
    <dgm:pt modelId="{6C697B11-E3E2-4219-951A-9F1434CF1591}" type="pres">
      <dgm:prSet presAssocID="{82EB7F0A-D71A-42A0-AB15-1F8FC4C0DEFF}" presName="childTextVisible" presStyleLbl="bgAccFollowNode1" presStyleIdx="0" presStyleCnt="2" custScaleX="1016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3073F-CADE-4464-BD12-677BD4A6E27D}" type="pres">
      <dgm:prSet presAssocID="{82EB7F0A-D71A-42A0-AB15-1F8FC4C0DEFF}" presName="childTextHidden" presStyleLbl="bgAccFollowNode1" presStyleIdx="0" presStyleCnt="2"/>
      <dgm:spPr/>
      <dgm:t>
        <a:bodyPr/>
        <a:lstStyle/>
        <a:p>
          <a:endParaRPr lang="zh-CN" altLang="en-US"/>
        </a:p>
      </dgm:t>
    </dgm:pt>
    <dgm:pt modelId="{83B6CFD4-7FD7-47D6-B3EE-D13797DEFA34}" type="pres">
      <dgm:prSet presAssocID="{82EB7F0A-D71A-42A0-AB15-1F8FC4C0DEF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B8916-16DF-4D2A-A34F-45A3B2A4CF09}" type="pres">
      <dgm:prSet presAssocID="{82EB7F0A-D71A-42A0-AB15-1F8FC4C0DEFF}" presName="aSpace" presStyleCnt="0"/>
      <dgm:spPr/>
    </dgm:pt>
    <dgm:pt modelId="{B6D79EA3-88CA-4385-8311-A1CE45050EC6}" type="pres">
      <dgm:prSet presAssocID="{B64BD9F4-1A4B-455A-8202-36C5A2ABC718}" presName="compNode" presStyleCnt="0"/>
      <dgm:spPr/>
    </dgm:pt>
    <dgm:pt modelId="{98AA2186-CC6F-41D5-A461-C5686A9CBC6E}" type="pres">
      <dgm:prSet presAssocID="{B64BD9F4-1A4B-455A-8202-36C5A2ABC718}" presName="noGeometry" presStyleCnt="0"/>
      <dgm:spPr/>
    </dgm:pt>
    <dgm:pt modelId="{D98932E9-DE6E-40AF-9340-0070A7420252}" type="pres">
      <dgm:prSet presAssocID="{B64BD9F4-1A4B-455A-8202-36C5A2ABC718}" presName="childTextVisible" presStyleLbl="bgAccFollowNode1" presStyleIdx="1" presStyleCnt="2" custScaleX="102104" custLinFactNeighborX="2148" custLinFactNeighborY="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AC2DF-60E8-48DA-852B-E6464D370393}" type="pres">
      <dgm:prSet presAssocID="{B64BD9F4-1A4B-455A-8202-36C5A2ABC718}" presName="childTextHidden" presStyleLbl="bgAccFollowNode1" presStyleIdx="1" presStyleCnt="2"/>
      <dgm:spPr/>
      <dgm:t>
        <a:bodyPr/>
        <a:lstStyle/>
        <a:p>
          <a:endParaRPr lang="zh-CN" altLang="en-US"/>
        </a:p>
      </dgm:t>
    </dgm:pt>
    <dgm:pt modelId="{EF1B73BA-0D7C-4C2A-BB93-0B8C23D4290C}" type="pres">
      <dgm:prSet presAssocID="{B64BD9F4-1A4B-455A-8202-36C5A2ABC71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C3E2FB-08A7-427B-A522-DE5F980E7B60}" type="presOf" srcId="{393B797F-1084-4CA1-8694-AB2288729568}" destId="{6C697B11-E3E2-4219-951A-9F1434CF1591}" srcOrd="0" destOrd="1" presId="urn:microsoft.com/office/officeart/2005/8/layout/hProcess6"/>
    <dgm:cxn modelId="{4F5CF9FD-C71A-41D1-8D36-480EC9DC34EC}" srcId="{0B4E169F-F70A-4137-9AE5-E8208BB746DF}" destId="{B64BD9F4-1A4B-455A-8202-36C5A2ABC718}" srcOrd="1" destOrd="0" parTransId="{54618512-AA34-4931-8A49-C312118F35ED}" sibTransId="{84433EAB-8200-47E6-A265-A8984667358A}"/>
    <dgm:cxn modelId="{D097E23B-787B-44DC-8669-544E30DB1A63}" type="presOf" srcId="{393B797F-1084-4CA1-8694-AB2288729568}" destId="{2643073F-CADE-4464-BD12-677BD4A6E27D}" srcOrd="1" destOrd="1" presId="urn:microsoft.com/office/officeart/2005/8/layout/hProcess6"/>
    <dgm:cxn modelId="{14D919FF-A936-48A3-9591-6EDFC84623F9}" type="presOf" srcId="{24363CDC-29A4-4099-BC78-109987D207D6}" destId="{3B1AC2DF-60E8-48DA-852B-E6464D370393}" srcOrd="1" destOrd="0" presId="urn:microsoft.com/office/officeart/2005/8/layout/hProcess6"/>
    <dgm:cxn modelId="{7D75EE49-25FF-42A9-BE2F-170F76337B48}" type="presOf" srcId="{97AFBEDD-FE2C-478F-B45C-F4C2DBF6C66F}" destId="{2643073F-CADE-4464-BD12-677BD4A6E27D}" srcOrd="1" destOrd="0" presId="urn:microsoft.com/office/officeart/2005/8/layout/hProcess6"/>
    <dgm:cxn modelId="{6146E20D-0ED7-453E-BDF4-D3A5B3681E1A}" type="presOf" srcId="{0B4E169F-F70A-4137-9AE5-E8208BB746DF}" destId="{FF413FB2-20C0-47A6-844E-F0C5D2381DAB}" srcOrd="0" destOrd="0" presId="urn:microsoft.com/office/officeart/2005/8/layout/hProcess6"/>
    <dgm:cxn modelId="{5E37FBBC-7644-4B90-B7A6-D686B5E35155}" srcId="{0B4E169F-F70A-4137-9AE5-E8208BB746DF}" destId="{82EB7F0A-D71A-42A0-AB15-1F8FC4C0DEFF}" srcOrd="0" destOrd="0" parTransId="{6C8FBA97-C38C-460B-8503-3E504EDD8DA0}" sibTransId="{764EE5D9-BE8D-474B-9DAF-91CA98ACDFEE}"/>
    <dgm:cxn modelId="{8277B4A4-5C39-4043-B81A-64D5BDFEB828}" srcId="{B64BD9F4-1A4B-455A-8202-36C5A2ABC718}" destId="{24363CDC-29A4-4099-BC78-109987D207D6}" srcOrd="0" destOrd="0" parTransId="{FF66DDAD-2106-4153-BE4B-C8F91DF2D6EA}" sibTransId="{CDF75CDB-4D0E-4CBA-956E-5E1196EBD778}"/>
    <dgm:cxn modelId="{D62DA298-744B-455B-9DAB-882A39000299}" type="presOf" srcId="{24363CDC-29A4-4099-BC78-109987D207D6}" destId="{D98932E9-DE6E-40AF-9340-0070A7420252}" srcOrd="0" destOrd="0" presId="urn:microsoft.com/office/officeart/2005/8/layout/hProcess6"/>
    <dgm:cxn modelId="{8BD3C21D-5BD9-46DB-9331-3999A38A0F45}" type="presOf" srcId="{8190B654-15E7-4B51-A25B-EC4D34AFEAA7}" destId="{3B1AC2DF-60E8-48DA-852B-E6464D370393}" srcOrd="1" destOrd="1" presId="urn:microsoft.com/office/officeart/2005/8/layout/hProcess6"/>
    <dgm:cxn modelId="{EC42BF87-2252-4B6E-A5CD-D4BD8C890F9F}" type="presOf" srcId="{82EB7F0A-D71A-42A0-AB15-1F8FC4C0DEFF}" destId="{83B6CFD4-7FD7-47D6-B3EE-D13797DEFA34}" srcOrd="0" destOrd="0" presId="urn:microsoft.com/office/officeart/2005/8/layout/hProcess6"/>
    <dgm:cxn modelId="{4CA82477-3CA1-4119-BDA9-CC189F478B46}" type="presOf" srcId="{8190B654-15E7-4B51-A25B-EC4D34AFEAA7}" destId="{D98932E9-DE6E-40AF-9340-0070A7420252}" srcOrd="0" destOrd="1" presId="urn:microsoft.com/office/officeart/2005/8/layout/hProcess6"/>
    <dgm:cxn modelId="{A4667709-5358-47C1-A722-C7CCB7EA9762}" type="presOf" srcId="{97AFBEDD-FE2C-478F-B45C-F4C2DBF6C66F}" destId="{6C697B11-E3E2-4219-951A-9F1434CF1591}" srcOrd="0" destOrd="0" presId="urn:microsoft.com/office/officeart/2005/8/layout/hProcess6"/>
    <dgm:cxn modelId="{CAC757A4-6923-43A8-92F0-C85CEDCEC491}" srcId="{B64BD9F4-1A4B-455A-8202-36C5A2ABC718}" destId="{8190B654-15E7-4B51-A25B-EC4D34AFEAA7}" srcOrd="1" destOrd="0" parTransId="{4B7D0D80-1E7A-4C5E-87ED-BBD883C74D11}" sibTransId="{21083D80-FB27-4F4F-BC86-2E530DA16611}"/>
    <dgm:cxn modelId="{4C7EB59F-7020-490A-B54E-3EFF44A0A03D}" srcId="{82EB7F0A-D71A-42A0-AB15-1F8FC4C0DEFF}" destId="{393B797F-1084-4CA1-8694-AB2288729568}" srcOrd="1" destOrd="0" parTransId="{7E2A7692-B87C-449E-AFD9-C6854082DF44}" sibTransId="{C838FA62-5177-4F94-A598-A64C58478C31}"/>
    <dgm:cxn modelId="{D68BAAA1-A423-498D-BE6E-387E23C25DAE}" type="presOf" srcId="{B64BD9F4-1A4B-455A-8202-36C5A2ABC718}" destId="{EF1B73BA-0D7C-4C2A-BB93-0B8C23D4290C}" srcOrd="0" destOrd="0" presId="urn:microsoft.com/office/officeart/2005/8/layout/hProcess6"/>
    <dgm:cxn modelId="{D85F3B59-5FB9-4C8A-9D03-64B7545986B2}" srcId="{82EB7F0A-D71A-42A0-AB15-1F8FC4C0DEFF}" destId="{97AFBEDD-FE2C-478F-B45C-F4C2DBF6C66F}" srcOrd="0" destOrd="0" parTransId="{35B5B207-D91F-4EB4-8347-3703C04362B3}" sibTransId="{9624773E-3928-4D14-89D4-BB6A4BECC3BD}"/>
    <dgm:cxn modelId="{F06CF971-5120-4C36-8549-84D9F769EC07}" type="presParOf" srcId="{FF413FB2-20C0-47A6-844E-F0C5D2381DAB}" destId="{F4BA50DB-209A-4F8E-8A1E-1DEF6FA24820}" srcOrd="0" destOrd="0" presId="urn:microsoft.com/office/officeart/2005/8/layout/hProcess6"/>
    <dgm:cxn modelId="{9F2CC391-832C-434F-8B88-16574D1AABFD}" type="presParOf" srcId="{F4BA50DB-209A-4F8E-8A1E-1DEF6FA24820}" destId="{465E0754-7C54-4D06-AA13-786E9DA6AB27}" srcOrd="0" destOrd="0" presId="urn:microsoft.com/office/officeart/2005/8/layout/hProcess6"/>
    <dgm:cxn modelId="{3046807F-5720-454A-B764-D383BA9D3237}" type="presParOf" srcId="{F4BA50DB-209A-4F8E-8A1E-1DEF6FA24820}" destId="{6C697B11-E3E2-4219-951A-9F1434CF1591}" srcOrd="1" destOrd="0" presId="urn:microsoft.com/office/officeart/2005/8/layout/hProcess6"/>
    <dgm:cxn modelId="{72EB3F5E-A4D6-44FA-A036-D1829202F1E8}" type="presParOf" srcId="{F4BA50DB-209A-4F8E-8A1E-1DEF6FA24820}" destId="{2643073F-CADE-4464-BD12-677BD4A6E27D}" srcOrd="2" destOrd="0" presId="urn:microsoft.com/office/officeart/2005/8/layout/hProcess6"/>
    <dgm:cxn modelId="{AD5BA70C-D708-43BB-A437-F225820DF735}" type="presParOf" srcId="{F4BA50DB-209A-4F8E-8A1E-1DEF6FA24820}" destId="{83B6CFD4-7FD7-47D6-B3EE-D13797DEFA34}" srcOrd="3" destOrd="0" presId="urn:microsoft.com/office/officeart/2005/8/layout/hProcess6"/>
    <dgm:cxn modelId="{B04BC133-32A2-4AB0-B378-60FEA9C08460}" type="presParOf" srcId="{FF413FB2-20C0-47A6-844E-F0C5D2381DAB}" destId="{7AAB8916-16DF-4D2A-A34F-45A3B2A4CF09}" srcOrd="1" destOrd="0" presId="urn:microsoft.com/office/officeart/2005/8/layout/hProcess6"/>
    <dgm:cxn modelId="{8951CB88-A64A-4FBA-9D60-4C4C7A35710D}" type="presParOf" srcId="{FF413FB2-20C0-47A6-844E-F0C5D2381DAB}" destId="{B6D79EA3-88CA-4385-8311-A1CE45050EC6}" srcOrd="2" destOrd="0" presId="urn:microsoft.com/office/officeart/2005/8/layout/hProcess6"/>
    <dgm:cxn modelId="{1A3E46E4-0492-42D1-A975-CF1DE470F679}" type="presParOf" srcId="{B6D79EA3-88CA-4385-8311-A1CE45050EC6}" destId="{98AA2186-CC6F-41D5-A461-C5686A9CBC6E}" srcOrd="0" destOrd="0" presId="urn:microsoft.com/office/officeart/2005/8/layout/hProcess6"/>
    <dgm:cxn modelId="{F0E9A47B-70DC-4CAE-A7F2-251E16475737}" type="presParOf" srcId="{B6D79EA3-88CA-4385-8311-A1CE45050EC6}" destId="{D98932E9-DE6E-40AF-9340-0070A7420252}" srcOrd="1" destOrd="0" presId="urn:microsoft.com/office/officeart/2005/8/layout/hProcess6"/>
    <dgm:cxn modelId="{88762179-66E0-43D7-B4BA-3705D6FFABC0}" type="presParOf" srcId="{B6D79EA3-88CA-4385-8311-A1CE45050EC6}" destId="{3B1AC2DF-60E8-48DA-852B-E6464D370393}" srcOrd="2" destOrd="0" presId="urn:microsoft.com/office/officeart/2005/8/layout/hProcess6"/>
    <dgm:cxn modelId="{32346AE9-2904-42F3-A655-B1781D534BEF}" type="presParOf" srcId="{B6D79EA3-88CA-4385-8311-A1CE45050EC6}" destId="{EF1B73BA-0D7C-4C2A-BB93-0B8C23D4290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58C8-FF9B-40DB-B9D4-115465A638F1}">
      <dsp:nvSpPr>
        <dsp:cNvPr id="0" name=""/>
        <dsp:cNvSpPr/>
      </dsp:nvSpPr>
      <dsp:spPr>
        <a:xfrm>
          <a:off x="2338" y="373902"/>
          <a:ext cx="2081676" cy="832670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培训</a:t>
          </a:r>
          <a:endParaRPr lang="zh-CN" altLang="en-US" sz="2500" kern="1200" dirty="0"/>
        </a:p>
      </dsp:txBody>
      <dsp:txXfrm>
        <a:off x="418673" y="373902"/>
        <a:ext cx="1249006" cy="832670"/>
      </dsp:txXfrm>
    </dsp:sp>
    <dsp:sp modelId="{D2302DFF-21DE-46AB-AA14-E5D134985AA7}">
      <dsp:nvSpPr>
        <dsp:cNvPr id="0" name=""/>
        <dsp:cNvSpPr/>
      </dsp:nvSpPr>
      <dsp:spPr>
        <a:xfrm>
          <a:off x="1875847" y="373902"/>
          <a:ext cx="2081676" cy="832670"/>
        </a:xfrm>
        <a:prstGeom prst="chevron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需求与设计</a:t>
          </a:r>
          <a:endParaRPr lang="zh-CN" altLang="en-US" sz="2500" kern="1200" dirty="0"/>
        </a:p>
      </dsp:txBody>
      <dsp:txXfrm>
        <a:off x="2292182" y="373902"/>
        <a:ext cx="1249006" cy="832670"/>
      </dsp:txXfrm>
    </dsp:sp>
    <dsp:sp modelId="{B9B7A07D-BC5F-449F-8DB1-DDC074E79283}">
      <dsp:nvSpPr>
        <dsp:cNvPr id="0" name=""/>
        <dsp:cNvSpPr/>
      </dsp:nvSpPr>
      <dsp:spPr>
        <a:xfrm>
          <a:off x="3749356" y="373902"/>
          <a:ext cx="2081676" cy="832670"/>
        </a:xfrm>
        <a:prstGeom prst="chevron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开发实现</a:t>
          </a:r>
          <a:endParaRPr lang="zh-CN" altLang="en-US" sz="2500" kern="1200" dirty="0"/>
        </a:p>
      </dsp:txBody>
      <dsp:txXfrm>
        <a:off x="4165691" y="373902"/>
        <a:ext cx="1249006" cy="832670"/>
      </dsp:txXfrm>
    </dsp:sp>
    <dsp:sp modelId="{57D77D7C-4FBC-44AE-B3BC-BD85D01DA792}">
      <dsp:nvSpPr>
        <dsp:cNvPr id="0" name=""/>
        <dsp:cNvSpPr/>
      </dsp:nvSpPr>
      <dsp:spPr>
        <a:xfrm>
          <a:off x="5622865" y="373902"/>
          <a:ext cx="2081676" cy="832670"/>
        </a:xfrm>
        <a:prstGeom prst="chevron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验证与发布</a:t>
          </a:r>
          <a:endParaRPr lang="zh-CN" altLang="en-US" sz="2500" kern="1200" dirty="0"/>
        </a:p>
      </dsp:txBody>
      <dsp:txXfrm>
        <a:off x="6039200" y="373902"/>
        <a:ext cx="1249006" cy="832670"/>
      </dsp:txXfrm>
    </dsp:sp>
    <dsp:sp modelId="{251C762F-32CA-431C-9AF3-F95A32C1DA14}">
      <dsp:nvSpPr>
        <dsp:cNvPr id="0" name=""/>
        <dsp:cNvSpPr/>
      </dsp:nvSpPr>
      <dsp:spPr>
        <a:xfrm>
          <a:off x="7496373" y="373902"/>
          <a:ext cx="2081676" cy="8326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响应</a:t>
          </a:r>
          <a:endParaRPr lang="zh-CN" altLang="en-US" sz="2500" kern="1200" dirty="0"/>
        </a:p>
      </dsp:txBody>
      <dsp:txXfrm>
        <a:off x="7912708" y="373902"/>
        <a:ext cx="1249006" cy="83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97B11-E3E2-4219-951A-9F1434CF1591}">
      <dsp:nvSpPr>
        <dsp:cNvPr id="0" name=""/>
        <dsp:cNvSpPr/>
      </dsp:nvSpPr>
      <dsp:spPr>
        <a:xfrm>
          <a:off x="858239" y="1107502"/>
          <a:ext cx="3599984" cy="309451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40640" bIns="20320" numCol="1" spcCol="1270" anchor="ctr" anchorCtr="0">
          <a:noAutofit/>
        </a:bodyPr>
        <a:lstStyle/>
        <a:p>
          <a:pPr marL="285750" lvl="1" indent="-285750" algn="l" defTabSz="1216025" rtl="0" eaLnBrk="1" fontAlgn="base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Font typeface="Arial" panose="020B0604020202020204" pitchFamily="34" charset="0"/>
            <a:buChar char="••"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成本高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  <a:p>
          <a:pPr marL="285750" lvl="1" indent="-285750" algn="l" defTabSz="1216025" rtl="0" eaLnBrk="1" fontAlgn="base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Font typeface="Arial" panose="020B0604020202020204" pitchFamily="34" charset="0"/>
            <a:buChar char="••"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易淹没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sp:txBody>
      <dsp:txXfrm>
        <a:off x="1758235" y="1571679"/>
        <a:ext cx="1754992" cy="2166157"/>
      </dsp:txXfrm>
    </dsp:sp>
    <dsp:sp modelId="{83B6CFD4-7FD7-47D6-B3EE-D13797DEFA34}">
      <dsp:nvSpPr>
        <dsp:cNvPr id="0" name=""/>
        <dsp:cNvSpPr/>
      </dsp:nvSpPr>
      <dsp:spPr>
        <a:xfrm>
          <a:off x="3140" y="1769728"/>
          <a:ext cx="1770060" cy="17700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latin typeface="隶书" panose="02010509060101010101" pitchFamily="49" charset="-122"/>
              <a:ea typeface="隶书" panose="02010509060101010101" pitchFamily="49" charset="-122"/>
            </a:rPr>
            <a:t>邮件</a:t>
          </a:r>
          <a:endParaRPr lang="zh-CN" altLang="en-US" sz="4600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262359" y="2028947"/>
        <a:ext cx="1251622" cy="1251622"/>
      </dsp:txXfrm>
    </dsp:sp>
    <dsp:sp modelId="{D98932E9-DE6E-40AF-9340-0070A7420252}">
      <dsp:nvSpPr>
        <dsp:cNvPr id="0" name=""/>
        <dsp:cNvSpPr/>
      </dsp:nvSpPr>
      <dsp:spPr>
        <a:xfrm>
          <a:off x="5530410" y="1110132"/>
          <a:ext cx="3614605" cy="3094511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40640" bIns="20320" numCol="1" spcCol="1270" anchor="ctr" anchorCtr="0">
          <a:noAutofit/>
        </a:bodyPr>
        <a:lstStyle/>
        <a:p>
          <a:pPr marL="285750" lvl="1" indent="-285750" algn="l" defTabSz="1216025" rtl="0" eaLnBrk="1" fontAlgn="base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Font typeface="Arial" panose="020B0604020202020204" pitchFamily="34" charset="0"/>
            <a:buChar char="••"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体系化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  <a:p>
          <a:pPr marL="285750" lvl="1" indent="-285750" algn="l" defTabSz="1216025" rtl="0" eaLnBrk="1" fontAlgn="base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Font typeface="Arial" panose="020B0604020202020204" pitchFamily="34" charset="0"/>
            <a:buChar char="••"/>
          </a:pPr>
          <a:r>
            <a:rPr lang="zh-CN" altLang="en-US" sz="3200" b="1" kern="1200" dirty="0" smtClean="0">
              <a:solidFill>
                <a:srgbClr val="445469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易规划</a:t>
          </a:r>
          <a:endParaRPr lang="zh-CN" altLang="en-US" sz="3200" b="1" kern="1200" dirty="0">
            <a:solidFill>
              <a:srgbClr val="445469"/>
            </a:solidFill>
            <a:latin typeface="隶书" panose="02010509060101010101" pitchFamily="49" charset="-122"/>
            <a:ea typeface="隶书" panose="02010509060101010101" pitchFamily="49" charset="-122"/>
            <a:cs typeface="+mn-cs"/>
          </a:endParaRPr>
        </a:p>
      </dsp:txBody>
      <dsp:txXfrm>
        <a:off x="6434061" y="1574309"/>
        <a:ext cx="1762120" cy="2166157"/>
      </dsp:txXfrm>
    </dsp:sp>
    <dsp:sp modelId="{EF1B73BA-0D7C-4C2A-BB93-0B8C23D4290C}">
      <dsp:nvSpPr>
        <dsp:cNvPr id="0" name=""/>
        <dsp:cNvSpPr/>
      </dsp:nvSpPr>
      <dsp:spPr>
        <a:xfrm>
          <a:off x="4679481" y="1769728"/>
          <a:ext cx="1770060" cy="17700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>
              <a:latin typeface="隶书" panose="02010509060101010101" pitchFamily="49" charset="-122"/>
              <a:ea typeface="隶书" panose="02010509060101010101" pitchFamily="49" charset="-122"/>
            </a:rPr>
            <a:t>系统</a:t>
          </a:r>
          <a:endParaRPr lang="zh-CN" altLang="en-US" sz="4600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4938700" y="2028947"/>
        <a:ext cx="1251622" cy="1251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277CE-1B13-4F4C-8F96-3E5E6C8E7682}" type="datetimeFigureOut">
              <a:rPr lang="zh-CN" altLang="en-US"/>
              <a:pPr>
                <a:defRPr/>
              </a:pPr>
              <a:t>2016/8/1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726696-CA6A-4EE6-9834-4438F0964D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86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8F0DD678-902B-4D01-8E96-69ED7AD0B951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59E56F3-74AF-4EB1-BC03-9E535B76D6C9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6696-CA6A-4EE6-9834-4438F0964D3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5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6696-CA6A-4EE6-9834-4438F0964D3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6696-CA6A-4EE6-9834-4438F0964D3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6696-CA6A-4EE6-9834-4438F0964D3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5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6696-CA6A-4EE6-9834-4438F0964D3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5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4F582-8F32-4939-88D3-A63670CDE92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424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B600B-98EC-4146-BC55-3A1590CB888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66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303C-0F77-40DF-8DC8-5911C5052D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1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DDC6D-CEB2-4550-854E-442F4FDE34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79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8E4BC-17A0-4A6D-BAC5-FF05D5F3C3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13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35087-C4E3-4B1C-9721-45D7037A4E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49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1910F-D974-4B11-86A2-D0D4E53EE18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63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58B8F-3CBF-4C46-8480-EEEC691EEF2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111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2B9C7-6A84-48ED-B066-AED47CD10B6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791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B62BC-E8FD-45FA-9C3E-FF49728D4CB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360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7C0B5-C264-4B7B-8B27-EA9053549A8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36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D4AD5A96-5A22-4FE5-84CB-02BED7A329B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5"/>
          <p:cNvGrpSpPr>
            <a:grpSpLocks/>
          </p:cNvGrpSpPr>
          <p:nvPr/>
        </p:nvGrpSpPr>
        <p:grpSpPr bwMode="auto">
          <a:xfrm>
            <a:off x="1470025" y="908050"/>
            <a:ext cx="8513763" cy="954088"/>
            <a:chOff x="25242" y="-9719"/>
            <a:chExt cx="3986997" cy="1325271"/>
          </a:xfrm>
        </p:grpSpPr>
        <p:sp>
          <p:nvSpPr>
            <p:cNvPr id="11281" name="TextBox 2"/>
            <p:cNvSpPr txBox="1">
              <a:spLocks noChangeArrowheads="1"/>
            </p:cNvSpPr>
            <p:nvPr/>
          </p:nvSpPr>
          <p:spPr bwMode="auto">
            <a:xfrm>
              <a:off x="613962" y="-9719"/>
              <a:ext cx="3398277" cy="1325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6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有策略</a:t>
              </a:r>
              <a:endParaRPr lang="en-US" altLang="zh-CN" sz="36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含整体的安全管控策略、安全目标，针对重要业务的安全策略；</a:t>
              </a:r>
            </a:p>
          </p:txBody>
        </p:sp>
        <p:pic>
          <p:nvPicPr>
            <p:cNvPr id="11282" name="图片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2" y="324858"/>
              <a:ext cx="442792" cy="58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7" name="组合 45"/>
          <p:cNvGrpSpPr>
            <a:grpSpLocks/>
          </p:cNvGrpSpPr>
          <p:nvPr/>
        </p:nvGrpSpPr>
        <p:grpSpPr bwMode="auto">
          <a:xfrm>
            <a:off x="1493838" y="1682750"/>
            <a:ext cx="7646987" cy="954088"/>
            <a:chOff x="32856" y="130178"/>
            <a:chExt cx="4075973" cy="1324445"/>
          </a:xfrm>
        </p:grpSpPr>
        <p:sp>
          <p:nvSpPr>
            <p:cNvPr id="11279" name="TextBox 2"/>
            <p:cNvSpPr txBox="1">
              <a:spLocks noChangeArrowheads="1"/>
            </p:cNvSpPr>
            <p:nvPr/>
          </p:nvSpPr>
          <p:spPr bwMode="auto">
            <a:xfrm>
              <a:off x="710552" y="130178"/>
              <a:ext cx="3398277" cy="132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6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有组织</a:t>
              </a:r>
              <a:endPara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含角色和职责分工、协作；</a:t>
              </a:r>
            </a:p>
          </p:txBody>
        </p:sp>
        <p:pic>
          <p:nvPicPr>
            <p:cNvPr id="11280" name="图片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6" y="380395"/>
              <a:ext cx="515728" cy="580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8" name="组合 45"/>
          <p:cNvGrpSpPr>
            <a:grpSpLocks/>
          </p:cNvGrpSpPr>
          <p:nvPr/>
        </p:nvGrpSpPr>
        <p:grpSpPr bwMode="auto">
          <a:xfrm>
            <a:off x="1487488" y="2471738"/>
            <a:ext cx="7639050" cy="1262062"/>
            <a:chOff x="47720" y="-336863"/>
            <a:chExt cx="4070065" cy="1749975"/>
          </a:xfrm>
        </p:grpSpPr>
        <p:sp>
          <p:nvSpPr>
            <p:cNvPr id="11277" name="TextBox 2"/>
            <p:cNvSpPr txBox="1">
              <a:spLocks noChangeArrowheads="1"/>
            </p:cNvSpPr>
            <p:nvPr/>
          </p:nvSpPr>
          <p:spPr bwMode="auto">
            <a:xfrm>
              <a:off x="719508" y="-336863"/>
              <a:ext cx="3398277" cy="174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6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有</a:t>
              </a:r>
              <a:r>
                <a:rPr lang="zh-CN" altLang="en-US" sz="3600" b="1" dirty="0" smtClean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标准</a:t>
              </a:r>
              <a:endPara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含设计标准</a:t>
              </a:r>
              <a:r>
                <a:rPr lang="en-US" altLang="zh-CN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规范、部署标准</a:t>
              </a:r>
              <a:r>
                <a:rPr lang="en-US" altLang="zh-CN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规范，以及适合公司环境的产品</a:t>
              </a:r>
              <a:r>
                <a:rPr lang="en-US" altLang="zh-CN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工具</a:t>
              </a:r>
              <a:r>
                <a:rPr lang="en-US" altLang="zh-CN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组件等标准；</a:t>
              </a:r>
            </a:p>
          </p:txBody>
        </p:sp>
        <p:pic>
          <p:nvPicPr>
            <p:cNvPr id="11278" name="图片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" y="-47572"/>
              <a:ext cx="515728" cy="58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组合 45"/>
          <p:cNvGrpSpPr>
            <a:grpSpLocks/>
          </p:cNvGrpSpPr>
          <p:nvPr/>
        </p:nvGrpSpPr>
        <p:grpSpPr bwMode="auto">
          <a:xfrm>
            <a:off x="1447800" y="3621088"/>
            <a:ext cx="7656513" cy="954087"/>
            <a:chOff x="26186" y="55860"/>
            <a:chExt cx="4080068" cy="1325682"/>
          </a:xfrm>
        </p:grpSpPr>
        <p:sp>
          <p:nvSpPr>
            <p:cNvPr id="11275" name="TextBox 2"/>
            <p:cNvSpPr txBox="1">
              <a:spLocks noChangeArrowheads="1"/>
            </p:cNvSpPr>
            <p:nvPr/>
          </p:nvSpPr>
          <p:spPr bwMode="auto">
            <a:xfrm>
              <a:off x="707977" y="55860"/>
              <a:ext cx="3398277" cy="132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36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有</a:t>
              </a:r>
              <a:r>
                <a:rPr lang="zh-CN" altLang="en-US" sz="3600" b="1" dirty="0" smtClean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流程</a:t>
              </a:r>
              <a:endPara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将上述策略、标准</a:t>
              </a:r>
              <a:r>
                <a:rPr lang="en-US" altLang="zh-CN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000" b="1" dirty="0">
                  <a:solidFill>
                    <a:srgbClr val="445469"/>
                  </a:solidFill>
                  <a:latin typeface="隶书" pitchFamily="49" charset="-122"/>
                  <a:ea typeface="隶书" pitchFamily="49" charset="-122"/>
                </a:rPr>
                <a:t>规范嵌入到流程中；</a:t>
              </a:r>
            </a:p>
          </p:txBody>
        </p:sp>
        <p:pic>
          <p:nvPicPr>
            <p:cNvPr id="11276" name="图片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6" y="299886"/>
              <a:ext cx="515728" cy="58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3" name="TextBox 2"/>
          <p:cNvSpPr txBox="1">
            <a:spLocks noChangeArrowheads="1"/>
          </p:cNvSpPr>
          <p:nvPr/>
        </p:nvSpPr>
        <p:spPr bwMode="auto">
          <a:xfrm>
            <a:off x="2762946" y="4443413"/>
            <a:ext cx="693345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能落实</a:t>
            </a:r>
            <a:endParaRPr lang="en-US" altLang="zh-CN" sz="24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策略、标准</a:t>
            </a:r>
            <a:r>
              <a:rPr lang="en-US" altLang="zh-CN" sz="2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规范得到贯彻实施，如代码审计、安全测试、安全部署等，通过技术、工具或审计等手段辅助落地。</a:t>
            </a:r>
          </a:p>
        </p:txBody>
      </p:sp>
      <p:pic>
        <p:nvPicPr>
          <p:cNvPr id="11274" name="图片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60610"/>
            <a:ext cx="967917" cy="4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4545012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人在塔在 德玛西亚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73885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漏洞管理</a:t>
            </a:r>
            <a:r>
              <a:rPr lang="en-US" altLang="zh-CN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通过流程闭环解决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315" name="Oval 1"/>
          <p:cNvSpPr>
            <a:spLocks noChangeArrowheads="1"/>
          </p:cNvSpPr>
          <p:nvPr/>
        </p:nvSpPr>
        <p:spPr bwMode="auto">
          <a:xfrm>
            <a:off x="5365750" y="2974975"/>
            <a:ext cx="1296988" cy="1296988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16" name="Rectangle 41"/>
          <p:cNvSpPr>
            <a:spLocks noChangeArrowheads="1"/>
          </p:cNvSpPr>
          <p:nvPr/>
        </p:nvSpPr>
        <p:spPr bwMode="auto">
          <a:xfrm>
            <a:off x="5572125" y="3644900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50913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50913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50913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50913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50913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509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509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509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509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1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SDL</a:t>
            </a:r>
          </a:p>
        </p:txBody>
      </p:sp>
      <p:sp>
        <p:nvSpPr>
          <p:cNvPr id="13317" name="Oval 45@|1FFC:4308095|FBC:16777215|LFC:16777215|LBC:16777215"/>
          <p:cNvSpPr>
            <a:spLocks noChangeArrowheads="1"/>
          </p:cNvSpPr>
          <p:nvPr/>
        </p:nvSpPr>
        <p:spPr bwMode="auto">
          <a:xfrm rot="-2813209">
            <a:off x="7173913" y="1830388"/>
            <a:ext cx="695325" cy="695325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18" name="Oval 58@|1FFC:4308095|FBC:16777215|LFC:16777215|LBC:16777215"/>
          <p:cNvSpPr>
            <a:spLocks noChangeArrowheads="1"/>
          </p:cNvSpPr>
          <p:nvPr/>
        </p:nvSpPr>
        <p:spPr bwMode="auto">
          <a:xfrm rot="7432715">
            <a:off x="4241800" y="4808538"/>
            <a:ext cx="693737" cy="693738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19" name="Oval 80@|1FFC:2381804|FBC:16777215|LFC:16777215|LBC:16777215"/>
          <p:cNvSpPr>
            <a:spLocks noChangeArrowheads="1"/>
          </p:cNvSpPr>
          <p:nvPr/>
        </p:nvSpPr>
        <p:spPr bwMode="auto">
          <a:xfrm rot="-8390493">
            <a:off x="4191000" y="1831975"/>
            <a:ext cx="696913" cy="696913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20" name="Oval 87@|1FFC:2381804|FBC:16777215|LFC:16777215|LBC:16777215"/>
          <p:cNvSpPr>
            <a:spLocks noChangeArrowheads="1"/>
          </p:cNvSpPr>
          <p:nvPr/>
        </p:nvSpPr>
        <p:spPr bwMode="auto">
          <a:xfrm rot="2362129">
            <a:off x="7126288" y="4799013"/>
            <a:ext cx="696912" cy="695325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21" name="Oval 120@|1FFC:1554685|FBC:16777215|LFC:16777215|LBC:16777215"/>
          <p:cNvSpPr>
            <a:spLocks noChangeArrowheads="1"/>
          </p:cNvSpPr>
          <p:nvPr/>
        </p:nvSpPr>
        <p:spPr bwMode="auto">
          <a:xfrm rot="10509579">
            <a:off x="3276600" y="3259138"/>
            <a:ext cx="696913" cy="695325"/>
          </a:xfrm>
          <a:prstGeom prst="ellipse">
            <a:avLst/>
          </a:pr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22" name="Oval 128@|1FFC:1554685|FBC:16777215|LFC:16777215|LBC:16777215"/>
          <p:cNvSpPr>
            <a:spLocks noChangeArrowheads="1"/>
          </p:cNvSpPr>
          <p:nvPr/>
        </p:nvSpPr>
        <p:spPr bwMode="auto">
          <a:xfrm rot="-455830">
            <a:off x="8078788" y="3260725"/>
            <a:ext cx="696912" cy="693738"/>
          </a:xfrm>
          <a:prstGeom prst="ellipse">
            <a:avLst/>
          </a:pr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493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493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493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600">
              <a:solidFill>
                <a:srgbClr val="297F9D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323" name="Freeform 5"/>
          <p:cNvSpPr>
            <a:spLocks noEditPoints="1"/>
          </p:cNvSpPr>
          <p:nvPr/>
        </p:nvSpPr>
        <p:spPr bwMode="auto">
          <a:xfrm>
            <a:off x="7342188" y="2005013"/>
            <a:ext cx="333375" cy="352425"/>
          </a:xfrm>
          <a:custGeom>
            <a:avLst/>
            <a:gdLst>
              <a:gd name="T0" fmla="*/ 2147483646 w 1558"/>
              <a:gd name="T1" fmla="*/ 2147483646 h 1653"/>
              <a:gd name="T2" fmla="*/ 2147483646 w 1558"/>
              <a:gd name="T3" fmla="*/ 2147483646 h 1653"/>
              <a:gd name="T4" fmla="*/ 2147483646 w 1558"/>
              <a:gd name="T5" fmla="*/ 2147483646 h 1653"/>
              <a:gd name="T6" fmla="*/ 2147483646 w 1558"/>
              <a:gd name="T7" fmla="*/ 2147483646 h 1653"/>
              <a:gd name="T8" fmla="*/ 2147483646 w 1558"/>
              <a:gd name="T9" fmla="*/ 2147483646 h 1653"/>
              <a:gd name="T10" fmla="*/ 2147483646 w 1558"/>
              <a:gd name="T11" fmla="*/ 0 h 1653"/>
              <a:gd name="T12" fmla="*/ 2147483646 w 1558"/>
              <a:gd name="T13" fmla="*/ 2147483646 h 1653"/>
              <a:gd name="T14" fmla="*/ 2147483646 w 1558"/>
              <a:gd name="T15" fmla="*/ 2147483646 h 1653"/>
              <a:gd name="T16" fmla="*/ 2147483646 w 1558"/>
              <a:gd name="T17" fmla="*/ 2147483646 h 1653"/>
              <a:gd name="T18" fmla="*/ 2147483646 w 1558"/>
              <a:gd name="T19" fmla="*/ 2147483646 h 1653"/>
              <a:gd name="T20" fmla="*/ 2147483646 w 1558"/>
              <a:gd name="T21" fmla="*/ 2147483646 h 1653"/>
              <a:gd name="T22" fmla="*/ 2147483646 w 1558"/>
              <a:gd name="T23" fmla="*/ 2147483646 h 1653"/>
              <a:gd name="T24" fmla="*/ 2147483646 w 1558"/>
              <a:gd name="T25" fmla="*/ 2147483646 h 1653"/>
              <a:gd name="T26" fmla="*/ 2147483646 w 1558"/>
              <a:gd name="T27" fmla="*/ 2147483646 h 1653"/>
              <a:gd name="T28" fmla="*/ 2147483646 w 1558"/>
              <a:gd name="T29" fmla="*/ 2147483646 h 1653"/>
              <a:gd name="T30" fmla="*/ 2147483646 w 1558"/>
              <a:gd name="T31" fmla="*/ 2147483646 h 1653"/>
              <a:gd name="T32" fmla="*/ 2147483646 w 1558"/>
              <a:gd name="T33" fmla="*/ 2147483646 h 1653"/>
              <a:gd name="T34" fmla="*/ 2147483646 w 1558"/>
              <a:gd name="T35" fmla="*/ 2147483646 h 1653"/>
              <a:gd name="T36" fmla="*/ 2147483646 w 1558"/>
              <a:gd name="T37" fmla="*/ 2147483646 h 1653"/>
              <a:gd name="T38" fmla="*/ 2147483646 w 1558"/>
              <a:gd name="T39" fmla="*/ 2147483646 h 1653"/>
              <a:gd name="T40" fmla="*/ 2147483646 w 1558"/>
              <a:gd name="T41" fmla="*/ 2147483646 h 1653"/>
              <a:gd name="T42" fmla="*/ 2147483646 w 1558"/>
              <a:gd name="T43" fmla="*/ 2147483646 h 1653"/>
              <a:gd name="T44" fmla="*/ 2147483646 w 1558"/>
              <a:gd name="T45" fmla="*/ 2147483646 h 1653"/>
              <a:gd name="T46" fmla="*/ 2147483646 w 1558"/>
              <a:gd name="T47" fmla="*/ 2147483646 h 1653"/>
              <a:gd name="T48" fmla="*/ 2147483646 w 1558"/>
              <a:gd name="T49" fmla="*/ 2147483646 h 1653"/>
              <a:gd name="T50" fmla="*/ 2147483646 w 1558"/>
              <a:gd name="T51" fmla="*/ 2147483646 h 1653"/>
              <a:gd name="T52" fmla="*/ 2147483646 w 1558"/>
              <a:gd name="T53" fmla="*/ 2147483646 h 1653"/>
              <a:gd name="T54" fmla="*/ 2147483646 w 1558"/>
              <a:gd name="T55" fmla="*/ 2147483646 h 1653"/>
              <a:gd name="T56" fmla="*/ 2147483646 w 1558"/>
              <a:gd name="T57" fmla="*/ 2147483646 h 1653"/>
              <a:gd name="T58" fmla="*/ 2147483646 w 1558"/>
              <a:gd name="T59" fmla="*/ 2147483646 h 1653"/>
              <a:gd name="T60" fmla="*/ 2147483646 w 1558"/>
              <a:gd name="T61" fmla="*/ 2147483646 h 1653"/>
              <a:gd name="T62" fmla="*/ 2147483646 w 1558"/>
              <a:gd name="T63" fmla="*/ 2147483646 h 1653"/>
              <a:gd name="T64" fmla="*/ 2147483646 w 1558"/>
              <a:gd name="T65" fmla="*/ 2147483646 h 1653"/>
              <a:gd name="T66" fmla="*/ 2147483646 w 1558"/>
              <a:gd name="T67" fmla="*/ 2147483646 h 1653"/>
              <a:gd name="T68" fmla="*/ 2147483646 w 1558"/>
              <a:gd name="T69" fmla="*/ 2147483646 h 1653"/>
              <a:gd name="T70" fmla="*/ 2147483646 w 1558"/>
              <a:gd name="T71" fmla="*/ 2147483646 h 16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558"/>
              <a:gd name="T109" fmla="*/ 0 h 1653"/>
              <a:gd name="T110" fmla="*/ 1558 w 1558"/>
              <a:gd name="T111" fmla="*/ 1653 h 16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558" h="1653">
                <a:moveTo>
                  <a:pt x="241" y="658"/>
                </a:moveTo>
                <a:cubicBezTo>
                  <a:pt x="637" y="754"/>
                  <a:pt x="637" y="754"/>
                  <a:pt x="637" y="754"/>
                </a:cubicBezTo>
                <a:cubicBezTo>
                  <a:pt x="1211" y="358"/>
                  <a:pt x="1211" y="358"/>
                  <a:pt x="1211" y="358"/>
                </a:cubicBezTo>
                <a:cubicBezTo>
                  <a:pt x="783" y="810"/>
                  <a:pt x="783" y="810"/>
                  <a:pt x="783" y="810"/>
                </a:cubicBezTo>
                <a:cubicBezTo>
                  <a:pt x="1217" y="1221"/>
                  <a:pt x="1217" y="1221"/>
                  <a:pt x="1217" y="1221"/>
                </a:cubicBezTo>
                <a:cubicBezTo>
                  <a:pt x="1558" y="0"/>
                  <a:pt x="1558" y="0"/>
                  <a:pt x="1558" y="0"/>
                </a:cubicBezTo>
                <a:lnTo>
                  <a:pt x="241" y="658"/>
                </a:lnTo>
                <a:close/>
                <a:moveTo>
                  <a:pt x="730" y="1284"/>
                </a:moveTo>
                <a:cubicBezTo>
                  <a:pt x="918" y="1068"/>
                  <a:pt x="918" y="1068"/>
                  <a:pt x="918" y="1068"/>
                </a:cubicBezTo>
                <a:cubicBezTo>
                  <a:pt x="730" y="887"/>
                  <a:pt x="730" y="887"/>
                  <a:pt x="730" y="887"/>
                </a:cubicBezTo>
                <a:lnTo>
                  <a:pt x="730" y="1284"/>
                </a:lnTo>
                <a:close/>
                <a:moveTo>
                  <a:pt x="568" y="1123"/>
                </a:moveTo>
                <a:cubicBezTo>
                  <a:pt x="633" y="1187"/>
                  <a:pt x="633" y="1187"/>
                  <a:pt x="633" y="1187"/>
                </a:cubicBezTo>
                <a:cubicBezTo>
                  <a:pt x="573" y="1248"/>
                  <a:pt x="511" y="1320"/>
                  <a:pt x="487" y="1419"/>
                </a:cubicBezTo>
                <a:cubicBezTo>
                  <a:pt x="399" y="1398"/>
                  <a:pt x="399" y="1398"/>
                  <a:pt x="399" y="1398"/>
                </a:cubicBezTo>
                <a:cubicBezTo>
                  <a:pt x="428" y="1276"/>
                  <a:pt x="501" y="1191"/>
                  <a:pt x="568" y="1123"/>
                </a:cubicBezTo>
                <a:close/>
                <a:moveTo>
                  <a:pt x="481" y="1647"/>
                </a:moveTo>
                <a:cubicBezTo>
                  <a:pt x="424" y="1653"/>
                  <a:pt x="373" y="1634"/>
                  <a:pt x="331" y="1591"/>
                </a:cubicBezTo>
                <a:cubicBezTo>
                  <a:pt x="231" y="1626"/>
                  <a:pt x="136" y="1588"/>
                  <a:pt x="86" y="1517"/>
                </a:cubicBezTo>
                <a:cubicBezTo>
                  <a:pt x="46" y="1460"/>
                  <a:pt x="37" y="1389"/>
                  <a:pt x="61" y="1321"/>
                </a:cubicBezTo>
                <a:cubicBezTo>
                  <a:pt x="18" y="1280"/>
                  <a:pt x="0" y="1229"/>
                  <a:pt x="6" y="1171"/>
                </a:cubicBezTo>
                <a:cubicBezTo>
                  <a:pt x="15" y="1075"/>
                  <a:pt x="92" y="1000"/>
                  <a:pt x="227" y="1014"/>
                </a:cubicBezTo>
                <a:cubicBezTo>
                  <a:pt x="240" y="1091"/>
                  <a:pt x="240" y="1091"/>
                  <a:pt x="240" y="1091"/>
                </a:cubicBezTo>
                <a:cubicBezTo>
                  <a:pt x="195" y="1095"/>
                  <a:pt x="153" y="1098"/>
                  <a:pt x="125" y="1125"/>
                </a:cubicBezTo>
                <a:cubicBezTo>
                  <a:pt x="80" y="1171"/>
                  <a:pt x="93" y="1267"/>
                  <a:pt x="179" y="1292"/>
                </a:cubicBezTo>
                <a:cubicBezTo>
                  <a:pt x="122" y="1349"/>
                  <a:pt x="128" y="1432"/>
                  <a:pt x="171" y="1477"/>
                </a:cubicBezTo>
                <a:cubicBezTo>
                  <a:pt x="216" y="1524"/>
                  <a:pt x="301" y="1532"/>
                  <a:pt x="361" y="1473"/>
                </a:cubicBezTo>
                <a:cubicBezTo>
                  <a:pt x="387" y="1563"/>
                  <a:pt x="484" y="1571"/>
                  <a:pt x="528" y="1527"/>
                </a:cubicBezTo>
                <a:cubicBezTo>
                  <a:pt x="555" y="1500"/>
                  <a:pt x="557" y="1459"/>
                  <a:pt x="561" y="1414"/>
                </a:cubicBezTo>
                <a:cubicBezTo>
                  <a:pt x="639" y="1430"/>
                  <a:pt x="639" y="1430"/>
                  <a:pt x="639" y="1430"/>
                </a:cubicBezTo>
                <a:cubicBezTo>
                  <a:pt x="652" y="1559"/>
                  <a:pt x="578" y="1637"/>
                  <a:pt x="481" y="1647"/>
                </a:cubicBezTo>
                <a:close/>
                <a:moveTo>
                  <a:pt x="233" y="1165"/>
                </a:moveTo>
                <a:cubicBezTo>
                  <a:pt x="255" y="1254"/>
                  <a:pt x="255" y="1254"/>
                  <a:pt x="255" y="1254"/>
                </a:cubicBezTo>
                <a:cubicBezTo>
                  <a:pt x="375" y="1224"/>
                  <a:pt x="457" y="1154"/>
                  <a:pt x="529" y="1084"/>
                </a:cubicBezTo>
                <a:cubicBezTo>
                  <a:pt x="464" y="1020"/>
                  <a:pt x="464" y="1020"/>
                  <a:pt x="464" y="1020"/>
                </a:cubicBezTo>
                <a:cubicBezTo>
                  <a:pt x="404" y="1079"/>
                  <a:pt x="332" y="1141"/>
                  <a:pt x="233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13324" name="Freeform 21"/>
          <p:cNvSpPr>
            <a:spLocks noEditPoints="1"/>
          </p:cNvSpPr>
          <p:nvPr/>
        </p:nvSpPr>
        <p:spPr bwMode="auto">
          <a:xfrm>
            <a:off x="8243888" y="3419475"/>
            <a:ext cx="365125" cy="361950"/>
          </a:xfrm>
          <a:custGeom>
            <a:avLst/>
            <a:gdLst>
              <a:gd name="T0" fmla="*/ 2147483646 w 1648"/>
              <a:gd name="T1" fmla="*/ 2147483646 h 1648"/>
              <a:gd name="T2" fmla="*/ 2147483646 w 1648"/>
              <a:gd name="T3" fmla="*/ 2147483646 h 1648"/>
              <a:gd name="T4" fmla="*/ 2147483646 w 1648"/>
              <a:gd name="T5" fmla="*/ 2147483646 h 1648"/>
              <a:gd name="T6" fmla="*/ 2147483646 w 1648"/>
              <a:gd name="T7" fmla="*/ 2147483646 h 1648"/>
              <a:gd name="T8" fmla="*/ 2147483646 w 1648"/>
              <a:gd name="T9" fmla="*/ 2147483646 h 1648"/>
              <a:gd name="T10" fmla="*/ 2147483646 w 1648"/>
              <a:gd name="T11" fmla="*/ 2147483646 h 1648"/>
              <a:gd name="T12" fmla="*/ 2147483646 w 1648"/>
              <a:gd name="T13" fmla="*/ 2147483646 h 1648"/>
              <a:gd name="T14" fmla="*/ 2147483646 w 1648"/>
              <a:gd name="T15" fmla="*/ 2147483646 h 1648"/>
              <a:gd name="T16" fmla="*/ 2147483646 w 1648"/>
              <a:gd name="T17" fmla="*/ 2147483646 h 1648"/>
              <a:gd name="T18" fmla="*/ 2147483646 w 1648"/>
              <a:gd name="T19" fmla="*/ 2147483646 h 1648"/>
              <a:gd name="T20" fmla="*/ 2147483646 w 1648"/>
              <a:gd name="T21" fmla="*/ 2147483646 h 1648"/>
              <a:gd name="T22" fmla="*/ 2147483646 w 1648"/>
              <a:gd name="T23" fmla="*/ 2147483646 h 1648"/>
              <a:gd name="T24" fmla="*/ 2147483646 w 1648"/>
              <a:gd name="T25" fmla="*/ 2147483646 h 1648"/>
              <a:gd name="T26" fmla="*/ 2147483646 w 1648"/>
              <a:gd name="T27" fmla="*/ 2147483646 h 1648"/>
              <a:gd name="T28" fmla="*/ 2147483646 w 1648"/>
              <a:gd name="T29" fmla="*/ 2147483646 h 1648"/>
              <a:gd name="T30" fmla="*/ 2147483646 w 1648"/>
              <a:gd name="T31" fmla="*/ 2147483646 h 1648"/>
              <a:gd name="T32" fmla="*/ 0 w 1648"/>
              <a:gd name="T33" fmla="*/ 2147483646 h 1648"/>
              <a:gd name="T34" fmla="*/ 0 w 1648"/>
              <a:gd name="T35" fmla="*/ 2147483646 h 1648"/>
              <a:gd name="T36" fmla="*/ 2147483646 w 1648"/>
              <a:gd name="T37" fmla="*/ 2147483646 h 1648"/>
              <a:gd name="T38" fmla="*/ 2147483646 w 1648"/>
              <a:gd name="T39" fmla="*/ 2147483646 h 1648"/>
              <a:gd name="T40" fmla="*/ 2147483646 w 1648"/>
              <a:gd name="T41" fmla="*/ 2147483646 h 1648"/>
              <a:gd name="T42" fmla="*/ 2147483646 w 1648"/>
              <a:gd name="T43" fmla="*/ 2147483646 h 1648"/>
              <a:gd name="T44" fmla="*/ 2147483646 w 1648"/>
              <a:gd name="T45" fmla="*/ 0 h 1648"/>
              <a:gd name="T46" fmla="*/ 2147483646 w 1648"/>
              <a:gd name="T47" fmla="*/ 0 h 1648"/>
              <a:gd name="T48" fmla="*/ 2147483646 w 1648"/>
              <a:gd name="T49" fmla="*/ 2147483646 h 1648"/>
              <a:gd name="T50" fmla="*/ 2147483646 w 1648"/>
              <a:gd name="T51" fmla="*/ 2147483646 h 1648"/>
              <a:gd name="T52" fmla="*/ 2147483646 w 1648"/>
              <a:gd name="T53" fmla="*/ 2147483646 h 1648"/>
              <a:gd name="T54" fmla="*/ 2147483646 w 1648"/>
              <a:gd name="T55" fmla="*/ 2147483646 h 1648"/>
              <a:gd name="T56" fmla="*/ 2147483646 w 1648"/>
              <a:gd name="T57" fmla="*/ 2147483646 h 1648"/>
              <a:gd name="T58" fmla="*/ 2147483646 w 1648"/>
              <a:gd name="T59" fmla="*/ 2147483646 h 1648"/>
              <a:gd name="T60" fmla="*/ 2147483646 w 1648"/>
              <a:gd name="T61" fmla="*/ 2147483646 h 1648"/>
              <a:gd name="T62" fmla="*/ 2147483646 w 1648"/>
              <a:gd name="T63" fmla="*/ 2147483646 h 1648"/>
              <a:gd name="T64" fmla="*/ 2147483646 w 1648"/>
              <a:gd name="T65" fmla="*/ 2147483646 h 1648"/>
              <a:gd name="T66" fmla="*/ 2147483646 w 1648"/>
              <a:gd name="T67" fmla="*/ 2147483646 h 1648"/>
              <a:gd name="T68" fmla="*/ 2147483646 w 1648"/>
              <a:gd name="T69" fmla="*/ 2147483646 h 1648"/>
              <a:gd name="T70" fmla="*/ 2147483646 w 1648"/>
              <a:gd name="T71" fmla="*/ 2147483646 h 1648"/>
              <a:gd name="T72" fmla="*/ 2147483646 w 1648"/>
              <a:gd name="T73" fmla="*/ 2147483646 h 1648"/>
              <a:gd name="T74" fmla="*/ 2147483646 w 1648"/>
              <a:gd name="T75" fmla="*/ 2147483646 h 1648"/>
              <a:gd name="T76" fmla="*/ 2147483646 w 1648"/>
              <a:gd name="T77" fmla="*/ 2147483646 h 1648"/>
              <a:gd name="T78" fmla="*/ 2147483646 w 1648"/>
              <a:gd name="T79" fmla="*/ 2147483646 h 1648"/>
              <a:gd name="T80" fmla="*/ 2147483646 w 1648"/>
              <a:gd name="T81" fmla="*/ 2147483646 h 1648"/>
              <a:gd name="T82" fmla="*/ 2147483646 w 1648"/>
              <a:gd name="T83" fmla="*/ 2147483646 h 1648"/>
              <a:gd name="T84" fmla="*/ 2147483646 w 1648"/>
              <a:gd name="T85" fmla="*/ 2147483646 h 1648"/>
              <a:gd name="T86" fmla="*/ 2147483646 w 1648"/>
              <a:gd name="T87" fmla="*/ 2147483646 h 1648"/>
              <a:gd name="T88" fmla="*/ 2147483646 w 1648"/>
              <a:gd name="T89" fmla="*/ 2147483646 h 1648"/>
              <a:gd name="T90" fmla="*/ 2147483646 w 1648"/>
              <a:gd name="T91" fmla="*/ 2147483646 h 1648"/>
              <a:gd name="T92" fmla="*/ 2147483646 w 1648"/>
              <a:gd name="T93" fmla="*/ 2147483646 h 1648"/>
              <a:gd name="T94" fmla="*/ 2147483646 w 1648"/>
              <a:gd name="T95" fmla="*/ 2147483646 h 1648"/>
              <a:gd name="T96" fmla="*/ 2147483646 w 1648"/>
              <a:gd name="T97" fmla="*/ 2147483646 h 164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48"/>
              <a:gd name="T148" fmla="*/ 0 h 1648"/>
              <a:gd name="T149" fmla="*/ 1648 w 1648"/>
              <a:gd name="T150" fmla="*/ 1648 h 164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48" h="1648">
                <a:moveTo>
                  <a:pt x="822" y="424"/>
                </a:moveTo>
                <a:cubicBezTo>
                  <a:pt x="601" y="424"/>
                  <a:pt x="422" y="603"/>
                  <a:pt x="422" y="824"/>
                </a:cubicBezTo>
                <a:cubicBezTo>
                  <a:pt x="422" y="1045"/>
                  <a:pt x="601" y="1224"/>
                  <a:pt x="822" y="1224"/>
                </a:cubicBezTo>
                <a:cubicBezTo>
                  <a:pt x="1043" y="1224"/>
                  <a:pt x="1222" y="1045"/>
                  <a:pt x="1222" y="824"/>
                </a:cubicBezTo>
                <a:cubicBezTo>
                  <a:pt x="1222" y="603"/>
                  <a:pt x="1043" y="424"/>
                  <a:pt x="822" y="424"/>
                </a:cubicBezTo>
                <a:close/>
                <a:moveTo>
                  <a:pt x="403" y="516"/>
                </a:moveTo>
                <a:cubicBezTo>
                  <a:pt x="185" y="298"/>
                  <a:pt x="185" y="298"/>
                  <a:pt x="185" y="298"/>
                </a:cubicBezTo>
                <a:cubicBezTo>
                  <a:pt x="298" y="185"/>
                  <a:pt x="298" y="185"/>
                  <a:pt x="298" y="185"/>
                </a:cubicBezTo>
                <a:cubicBezTo>
                  <a:pt x="517" y="403"/>
                  <a:pt x="517" y="403"/>
                  <a:pt x="517" y="403"/>
                </a:cubicBezTo>
                <a:cubicBezTo>
                  <a:pt x="473" y="435"/>
                  <a:pt x="435" y="473"/>
                  <a:pt x="403" y="516"/>
                </a:cubicBezTo>
                <a:close/>
                <a:moveTo>
                  <a:pt x="1130" y="405"/>
                </a:moveTo>
                <a:cubicBezTo>
                  <a:pt x="1350" y="185"/>
                  <a:pt x="1350" y="185"/>
                  <a:pt x="1350" y="185"/>
                </a:cubicBezTo>
                <a:cubicBezTo>
                  <a:pt x="1463" y="298"/>
                  <a:pt x="1463" y="298"/>
                  <a:pt x="1463" y="298"/>
                </a:cubicBezTo>
                <a:cubicBezTo>
                  <a:pt x="1243" y="519"/>
                  <a:pt x="1243" y="519"/>
                  <a:pt x="1243" y="519"/>
                </a:cubicBezTo>
                <a:cubicBezTo>
                  <a:pt x="1211" y="475"/>
                  <a:pt x="1173" y="437"/>
                  <a:pt x="1130" y="405"/>
                </a:cubicBezTo>
                <a:close/>
                <a:moveTo>
                  <a:pt x="308" y="904"/>
                </a:moveTo>
                <a:cubicBezTo>
                  <a:pt x="0" y="904"/>
                  <a:pt x="0" y="904"/>
                  <a:pt x="0" y="904"/>
                </a:cubicBezTo>
                <a:cubicBezTo>
                  <a:pt x="0" y="744"/>
                  <a:pt x="0" y="744"/>
                  <a:pt x="0" y="744"/>
                </a:cubicBezTo>
                <a:cubicBezTo>
                  <a:pt x="308" y="744"/>
                  <a:pt x="308" y="744"/>
                  <a:pt x="308" y="744"/>
                </a:cubicBezTo>
                <a:cubicBezTo>
                  <a:pt x="304" y="770"/>
                  <a:pt x="302" y="797"/>
                  <a:pt x="302" y="824"/>
                </a:cubicBezTo>
                <a:cubicBezTo>
                  <a:pt x="302" y="851"/>
                  <a:pt x="304" y="878"/>
                  <a:pt x="308" y="904"/>
                </a:cubicBezTo>
                <a:close/>
                <a:moveTo>
                  <a:pt x="744" y="310"/>
                </a:moveTo>
                <a:cubicBezTo>
                  <a:pt x="744" y="0"/>
                  <a:pt x="744" y="0"/>
                  <a:pt x="744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04" y="310"/>
                  <a:pt x="904" y="310"/>
                  <a:pt x="904" y="310"/>
                </a:cubicBezTo>
                <a:cubicBezTo>
                  <a:pt x="877" y="306"/>
                  <a:pt x="850" y="304"/>
                  <a:pt x="822" y="304"/>
                </a:cubicBezTo>
                <a:cubicBezTo>
                  <a:pt x="795" y="304"/>
                  <a:pt x="769" y="306"/>
                  <a:pt x="744" y="310"/>
                </a:cubicBezTo>
                <a:close/>
                <a:moveTo>
                  <a:pt x="517" y="1245"/>
                </a:moveTo>
                <a:cubicBezTo>
                  <a:pt x="298" y="1463"/>
                  <a:pt x="298" y="1463"/>
                  <a:pt x="298" y="1463"/>
                </a:cubicBezTo>
                <a:cubicBezTo>
                  <a:pt x="185" y="1350"/>
                  <a:pt x="185" y="1350"/>
                  <a:pt x="185" y="1350"/>
                </a:cubicBezTo>
                <a:cubicBezTo>
                  <a:pt x="403" y="1132"/>
                  <a:pt x="403" y="1132"/>
                  <a:pt x="403" y="1132"/>
                </a:cubicBezTo>
                <a:cubicBezTo>
                  <a:pt x="435" y="1175"/>
                  <a:pt x="473" y="1213"/>
                  <a:pt x="517" y="1245"/>
                </a:cubicBezTo>
                <a:close/>
                <a:moveTo>
                  <a:pt x="1648" y="744"/>
                </a:moveTo>
                <a:cubicBezTo>
                  <a:pt x="1648" y="904"/>
                  <a:pt x="1648" y="904"/>
                  <a:pt x="1648" y="904"/>
                </a:cubicBezTo>
                <a:cubicBezTo>
                  <a:pt x="1336" y="904"/>
                  <a:pt x="1336" y="904"/>
                  <a:pt x="1336" y="904"/>
                </a:cubicBezTo>
                <a:cubicBezTo>
                  <a:pt x="1340" y="878"/>
                  <a:pt x="1342" y="851"/>
                  <a:pt x="1342" y="824"/>
                </a:cubicBezTo>
                <a:cubicBezTo>
                  <a:pt x="1342" y="797"/>
                  <a:pt x="1340" y="770"/>
                  <a:pt x="1336" y="744"/>
                </a:cubicBezTo>
                <a:lnTo>
                  <a:pt x="1648" y="744"/>
                </a:lnTo>
                <a:close/>
                <a:moveTo>
                  <a:pt x="904" y="1338"/>
                </a:moveTo>
                <a:cubicBezTo>
                  <a:pt x="904" y="1648"/>
                  <a:pt x="904" y="1648"/>
                  <a:pt x="904" y="1648"/>
                </a:cubicBezTo>
                <a:cubicBezTo>
                  <a:pt x="744" y="1648"/>
                  <a:pt x="744" y="1648"/>
                  <a:pt x="744" y="1648"/>
                </a:cubicBezTo>
                <a:cubicBezTo>
                  <a:pt x="744" y="1338"/>
                  <a:pt x="744" y="1338"/>
                  <a:pt x="744" y="1338"/>
                </a:cubicBezTo>
                <a:cubicBezTo>
                  <a:pt x="769" y="1342"/>
                  <a:pt x="795" y="1344"/>
                  <a:pt x="822" y="1344"/>
                </a:cubicBezTo>
                <a:cubicBezTo>
                  <a:pt x="850" y="1344"/>
                  <a:pt x="877" y="1342"/>
                  <a:pt x="904" y="1338"/>
                </a:cubicBezTo>
                <a:close/>
                <a:moveTo>
                  <a:pt x="1243" y="1129"/>
                </a:moveTo>
                <a:cubicBezTo>
                  <a:pt x="1463" y="1350"/>
                  <a:pt x="1463" y="1350"/>
                  <a:pt x="1463" y="1350"/>
                </a:cubicBezTo>
                <a:cubicBezTo>
                  <a:pt x="1350" y="1463"/>
                  <a:pt x="1350" y="1463"/>
                  <a:pt x="1350" y="1463"/>
                </a:cubicBezTo>
                <a:cubicBezTo>
                  <a:pt x="1130" y="1243"/>
                  <a:pt x="1130" y="1243"/>
                  <a:pt x="1130" y="1243"/>
                </a:cubicBezTo>
                <a:cubicBezTo>
                  <a:pt x="1173" y="1211"/>
                  <a:pt x="1211" y="1173"/>
                  <a:pt x="1243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13325" name="Freeform 25"/>
          <p:cNvSpPr>
            <a:spLocks noEditPoints="1"/>
          </p:cNvSpPr>
          <p:nvPr/>
        </p:nvSpPr>
        <p:spPr bwMode="auto">
          <a:xfrm>
            <a:off x="3459163" y="3408363"/>
            <a:ext cx="317500" cy="320675"/>
          </a:xfrm>
          <a:custGeom>
            <a:avLst/>
            <a:gdLst>
              <a:gd name="T0" fmla="*/ 2147483646 w 1648"/>
              <a:gd name="T1" fmla="*/ 2147483646 h 1653"/>
              <a:gd name="T2" fmla="*/ 2147483646 w 1648"/>
              <a:gd name="T3" fmla="*/ 2147483646 h 1653"/>
              <a:gd name="T4" fmla="*/ 2147483646 w 1648"/>
              <a:gd name="T5" fmla="*/ 2147483646 h 1653"/>
              <a:gd name="T6" fmla="*/ 2147483646 w 1648"/>
              <a:gd name="T7" fmla="*/ 2147483646 h 1653"/>
              <a:gd name="T8" fmla="*/ 2147483646 w 1648"/>
              <a:gd name="T9" fmla="*/ 2147483646 h 1653"/>
              <a:gd name="T10" fmla="*/ 2147483646 w 1648"/>
              <a:gd name="T11" fmla="*/ 2147483646 h 1653"/>
              <a:gd name="T12" fmla="*/ 2147483646 w 1648"/>
              <a:gd name="T13" fmla="*/ 2147483646 h 1653"/>
              <a:gd name="T14" fmla="*/ 2147483646 w 1648"/>
              <a:gd name="T15" fmla="*/ 2147483646 h 1653"/>
              <a:gd name="T16" fmla="*/ 2147483646 w 1648"/>
              <a:gd name="T17" fmla="*/ 2147483646 h 1653"/>
              <a:gd name="T18" fmla="*/ 0 w 1648"/>
              <a:gd name="T19" fmla="*/ 2147483646 h 1653"/>
              <a:gd name="T20" fmla="*/ 0 w 1648"/>
              <a:gd name="T21" fmla="*/ 2147483646 h 1653"/>
              <a:gd name="T22" fmla="*/ 2147483646 w 1648"/>
              <a:gd name="T23" fmla="*/ 2147483646 h 1653"/>
              <a:gd name="T24" fmla="*/ 2147483646 w 1648"/>
              <a:gd name="T25" fmla="*/ 2147483646 h 1653"/>
              <a:gd name="T26" fmla="*/ 2147483646 w 1648"/>
              <a:gd name="T27" fmla="*/ 2147483646 h 1653"/>
              <a:gd name="T28" fmla="*/ 2147483646 w 1648"/>
              <a:gd name="T29" fmla="*/ 2147483646 h 1653"/>
              <a:gd name="T30" fmla="*/ 2147483646 w 1648"/>
              <a:gd name="T31" fmla="*/ 2147483646 h 1653"/>
              <a:gd name="T32" fmla="*/ 2147483646 w 1648"/>
              <a:gd name="T33" fmla="*/ 2147483646 h 1653"/>
              <a:gd name="T34" fmla="*/ 2147483646 w 1648"/>
              <a:gd name="T35" fmla="*/ 2147483646 h 1653"/>
              <a:gd name="T36" fmla="*/ 2147483646 w 1648"/>
              <a:gd name="T37" fmla="*/ 2147483646 h 1653"/>
              <a:gd name="T38" fmla="*/ 2147483646 w 1648"/>
              <a:gd name="T39" fmla="*/ 2147483646 h 1653"/>
              <a:gd name="T40" fmla="*/ 2147483646 w 1648"/>
              <a:gd name="T41" fmla="*/ 2147483646 h 1653"/>
              <a:gd name="T42" fmla="*/ 2147483646 w 1648"/>
              <a:gd name="T43" fmla="*/ 2147483646 h 1653"/>
              <a:gd name="T44" fmla="*/ 2147483646 w 1648"/>
              <a:gd name="T45" fmla="*/ 2147483646 h 1653"/>
              <a:gd name="T46" fmla="*/ 2147483646 w 1648"/>
              <a:gd name="T47" fmla="*/ 2147483646 h 1653"/>
              <a:gd name="T48" fmla="*/ 2147483646 w 1648"/>
              <a:gd name="T49" fmla="*/ 2147483646 h 1653"/>
              <a:gd name="T50" fmla="*/ 2147483646 w 1648"/>
              <a:gd name="T51" fmla="*/ 2147483646 h 1653"/>
              <a:gd name="T52" fmla="*/ 2147483646 w 1648"/>
              <a:gd name="T53" fmla="*/ 2147483646 h 1653"/>
              <a:gd name="T54" fmla="*/ 2147483646 w 1648"/>
              <a:gd name="T55" fmla="*/ 2147483646 h 1653"/>
              <a:gd name="T56" fmla="*/ 2147483646 w 1648"/>
              <a:gd name="T57" fmla="*/ 2147483646 h 1653"/>
              <a:gd name="T58" fmla="*/ 2147483646 w 1648"/>
              <a:gd name="T59" fmla="*/ 2147483646 h 1653"/>
              <a:gd name="T60" fmla="*/ 2147483646 w 1648"/>
              <a:gd name="T61" fmla="*/ 2147483646 h 1653"/>
              <a:gd name="T62" fmla="*/ 2147483646 w 1648"/>
              <a:gd name="T63" fmla="*/ 2147483646 h 1653"/>
              <a:gd name="T64" fmla="*/ 2147483646 w 1648"/>
              <a:gd name="T65" fmla="*/ 2147483646 h 1653"/>
              <a:gd name="T66" fmla="*/ 2147483646 w 1648"/>
              <a:gd name="T67" fmla="*/ 2147483646 h 1653"/>
              <a:gd name="T68" fmla="*/ 2147483646 w 1648"/>
              <a:gd name="T69" fmla="*/ 2147483646 h 1653"/>
              <a:gd name="T70" fmla="*/ 2147483646 w 1648"/>
              <a:gd name="T71" fmla="*/ 2147483646 h 1653"/>
              <a:gd name="T72" fmla="*/ 2147483646 w 1648"/>
              <a:gd name="T73" fmla="*/ 2147483646 h 1653"/>
              <a:gd name="T74" fmla="*/ 2147483646 w 1648"/>
              <a:gd name="T75" fmla="*/ 2147483646 h 1653"/>
              <a:gd name="T76" fmla="*/ 2147483646 w 1648"/>
              <a:gd name="T77" fmla="*/ 2147483646 h 1653"/>
              <a:gd name="T78" fmla="*/ 2147483646 w 1648"/>
              <a:gd name="T79" fmla="*/ 2147483646 h 1653"/>
              <a:gd name="T80" fmla="*/ 2147483646 w 1648"/>
              <a:gd name="T81" fmla="*/ 2147483646 h 1653"/>
              <a:gd name="T82" fmla="*/ 2147483646 w 1648"/>
              <a:gd name="T83" fmla="*/ 2147483646 h 1653"/>
              <a:gd name="T84" fmla="*/ 2147483646 w 1648"/>
              <a:gd name="T85" fmla="*/ 2147483646 h 1653"/>
              <a:gd name="T86" fmla="*/ 2147483646 w 1648"/>
              <a:gd name="T87" fmla="*/ 2147483646 h 1653"/>
              <a:gd name="T88" fmla="*/ 2147483646 w 1648"/>
              <a:gd name="T89" fmla="*/ 2147483646 h 1653"/>
              <a:gd name="T90" fmla="*/ 2147483646 w 1648"/>
              <a:gd name="T91" fmla="*/ 2147483646 h 1653"/>
              <a:gd name="T92" fmla="*/ 2147483646 w 1648"/>
              <a:gd name="T93" fmla="*/ 2147483646 h 1653"/>
              <a:gd name="T94" fmla="*/ 2147483646 w 1648"/>
              <a:gd name="T95" fmla="*/ 2147483646 h 1653"/>
              <a:gd name="T96" fmla="*/ 2147483646 w 1648"/>
              <a:gd name="T97" fmla="*/ 2147483646 h 1653"/>
              <a:gd name="T98" fmla="*/ 2147483646 w 1648"/>
              <a:gd name="T99" fmla="*/ 2147483646 h 1653"/>
              <a:gd name="T100" fmla="*/ 2147483646 w 1648"/>
              <a:gd name="T101" fmla="*/ 2147483646 h 165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648"/>
              <a:gd name="T154" fmla="*/ 0 h 1653"/>
              <a:gd name="T155" fmla="*/ 1648 w 1648"/>
              <a:gd name="T156" fmla="*/ 1653 h 165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648" h="1653">
                <a:moveTo>
                  <a:pt x="533" y="502"/>
                </a:moveTo>
                <a:cubicBezTo>
                  <a:pt x="196" y="502"/>
                  <a:pt x="196" y="502"/>
                  <a:pt x="196" y="502"/>
                </a:cubicBezTo>
                <a:cubicBezTo>
                  <a:pt x="196" y="401"/>
                  <a:pt x="196" y="401"/>
                  <a:pt x="196" y="401"/>
                </a:cubicBezTo>
                <a:cubicBezTo>
                  <a:pt x="533" y="401"/>
                  <a:pt x="533" y="401"/>
                  <a:pt x="533" y="401"/>
                </a:cubicBezTo>
                <a:lnTo>
                  <a:pt x="533" y="502"/>
                </a:lnTo>
                <a:close/>
                <a:moveTo>
                  <a:pt x="1648" y="714"/>
                </a:moveTo>
                <a:cubicBezTo>
                  <a:pt x="1648" y="1513"/>
                  <a:pt x="1648" y="1513"/>
                  <a:pt x="1648" y="1513"/>
                </a:cubicBezTo>
                <a:cubicBezTo>
                  <a:pt x="1648" y="1590"/>
                  <a:pt x="1585" y="1653"/>
                  <a:pt x="1508" y="1653"/>
                </a:cubicBezTo>
                <a:cubicBezTo>
                  <a:pt x="140" y="1653"/>
                  <a:pt x="140" y="1653"/>
                  <a:pt x="140" y="1653"/>
                </a:cubicBezTo>
                <a:cubicBezTo>
                  <a:pt x="63" y="1653"/>
                  <a:pt x="0" y="1590"/>
                  <a:pt x="0" y="1513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636"/>
                  <a:pt x="63" y="574"/>
                  <a:pt x="140" y="574"/>
                </a:cubicBezTo>
                <a:cubicBezTo>
                  <a:pt x="1508" y="574"/>
                  <a:pt x="1508" y="574"/>
                  <a:pt x="1508" y="574"/>
                </a:cubicBezTo>
                <a:cubicBezTo>
                  <a:pt x="1585" y="574"/>
                  <a:pt x="1648" y="636"/>
                  <a:pt x="1648" y="714"/>
                </a:cubicBezTo>
                <a:close/>
                <a:moveTo>
                  <a:pt x="162" y="910"/>
                </a:moveTo>
                <a:cubicBezTo>
                  <a:pt x="988" y="910"/>
                  <a:pt x="988" y="910"/>
                  <a:pt x="988" y="910"/>
                </a:cubicBezTo>
                <a:cubicBezTo>
                  <a:pt x="988" y="736"/>
                  <a:pt x="988" y="736"/>
                  <a:pt x="988" y="736"/>
                </a:cubicBezTo>
                <a:cubicBezTo>
                  <a:pt x="162" y="736"/>
                  <a:pt x="162" y="736"/>
                  <a:pt x="162" y="736"/>
                </a:cubicBezTo>
                <a:lnTo>
                  <a:pt x="162" y="910"/>
                </a:lnTo>
                <a:close/>
                <a:moveTo>
                  <a:pt x="428" y="1079"/>
                </a:moveTo>
                <a:cubicBezTo>
                  <a:pt x="428" y="1151"/>
                  <a:pt x="428" y="1151"/>
                  <a:pt x="428" y="1151"/>
                </a:cubicBezTo>
                <a:cubicBezTo>
                  <a:pt x="1221" y="1151"/>
                  <a:pt x="1221" y="1151"/>
                  <a:pt x="1221" y="1151"/>
                </a:cubicBezTo>
                <a:cubicBezTo>
                  <a:pt x="1221" y="1079"/>
                  <a:pt x="1221" y="1079"/>
                  <a:pt x="1221" y="1079"/>
                </a:cubicBezTo>
                <a:lnTo>
                  <a:pt x="428" y="1079"/>
                </a:lnTo>
                <a:close/>
                <a:moveTo>
                  <a:pt x="1220" y="1405"/>
                </a:moveTo>
                <a:cubicBezTo>
                  <a:pt x="428" y="1405"/>
                  <a:pt x="428" y="1405"/>
                  <a:pt x="428" y="1405"/>
                </a:cubicBezTo>
                <a:cubicBezTo>
                  <a:pt x="428" y="1441"/>
                  <a:pt x="428" y="1441"/>
                  <a:pt x="428" y="1441"/>
                </a:cubicBezTo>
                <a:cubicBezTo>
                  <a:pt x="428" y="1477"/>
                  <a:pt x="428" y="1477"/>
                  <a:pt x="428" y="1477"/>
                </a:cubicBezTo>
                <a:cubicBezTo>
                  <a:pt x="1220" y="1477"/>
                  <a:pt x="1220" y="1477"/>
                  <a:pt x="1220" y="1477"/>
                </a:cubicBezTo>
                <a:lnTo>
                  <a:pt x="1220" y="1405"/>
                </a:lnTo>
                <a:close/>
                <a:moveTo>
                  <a:pt x="1335" y="1243"/>
                </a:moveTo>
                <a:cubicBezTo>
                  <a:pt x="313" y="1243"/>
                  <a:pt x="313" y="1243"/>
                  <a:pt x="313" y="1243"/>
                </a:cubicBezTo>
                <a:cubicBezTo>
                  <a:pt x="313" y="1315"/>
                  <a:pt x="313" y="1315"/>
                  <a:pt x="313" y="1315"/>
                </a:cubicBezTo>
                <a:cubicBezTo>
                  <a:pt x="1335" y="1315"/>
                  <a:pt x="1335" y="1315"/>
                  <a:pt x="1335" y="1315"/>
                </a:cubicBezTo>
                <a:lnTo>
                  <a:pt x="1335" y="1243"/>
                </a:lnTo>
                <a:close/>
                <a:moveTo>
                  <a:pt x="1486" y="736"/>
                </a:moveTo>
                <a:cubicBezTo>
                  <a:pt x="1068" y="736"/>
                  <a:pt x="1068" y="736"/>
                  <a:pt x="1068" y="736"/>
                </a:cubicBezTo>
                <a:cubicBezTo>
                  <a:pt x="1068" y="910"/>
                  <a:pt x="1068" y="910"/>
                  <a:pt x="1068" y="910"/>
                </a:cubicBezTo>
                <a:cubicBezTo>
                  <a:pt x="1486" y="910"/>
                  <a:pt x="1486" y="910"/>
                  <a:pt x="1486" y="910"/>
                </a:cubicBezTo>
                <a:lnTo>
                  <a:pt x="1486" y="736"/>
                </a:lnTo>
                <a:close/>
                <a:moveTo>
                  <a:pt x="695" y="75"/>
                </a:moveTo>
                <a:cubicBezTo>
                  <a:pt x="869" y="200"/>
                  <a:pt x="869" y="200"/>
                  <a:pt x="869" y="200"/>
                </a:cubicBezTo>
                <a:cubicBezTo>
                  <a:pt x="914" y="137"/>
                  <a:pt x="914" y="137"/>
                  <a:pt x="914" y="137"/>
                </a:cubicBezTo>
                <a:cubicBezTo>
                  <a:pt x="740" y="12"/>
                  <a:pt x="740" y="12"/>
                  <a:pt x="740" y="12"/>
                </a:cubicBezTo>
                <a:cubicBezTo>
                  <a:pt x="723" y="0"/>
                  <a:pt x="699" y="4"/>
                  <a:pt x="686" y="21"/>
                </a:cubicBezTo>
                <a:cubicBezTo>
                  <a:pt x="674" y="38"/>
                  <a:pt x="678" y="62"/>
                  <a:pt x="695" y="75"/>
                </a:cubicBezTo>
                <a:close/>
                <a:moveTo>
                  <a:pt x="1262" y="502"/>
                </a:moveTo>
                <a:cubicBezTo>
                  <a:pt x="1436" y="502"/>
                  <a:pt x="1436" y="502"/>
                  <a:pt x="1436" y="502"/>
                </a:cubicBezTo>
                <a:cubicBezTo>
                  <a:pt x="963" y="154"/>
                  <a:pt x="963" y="154"/>
                  <a:pt x="963" y="154"/>
                </a:cubicBezTo>
                <a:cubicBezTo>
                  <a:pt x="900" y="241"/>
                  <a:pt x="900" y="241"/>
                  <a:pt x="900" y="241"/>
                </a:cubicBezTo>
                <a:lnTo>
                  <a:pt x="1262" y="5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13326" name="Freeform 33"/>
          <p:cNvSpPr>
            <a:spLocks noEditPoints="1"/>
          </p:cNvSpPr>
          <p:nvPr/>
        </p:nvSpPr>
        <p:spPr bwMode="auto">
          <a:xfrm rot="-2303243">
            <a:off x="4364038" y="1995488"/>
            <a:ext cx="347662" cy="363537"/>
          </a:xfrm>
          <a:custGeom>
            <a:avLst/>
            <a:gdLst>
              <a:gd name="T0" fmla="*/ 2147483646 w 1568"/>
              <a:gd name="T1" fmla="*/ 2147483646 h 1648"/>
              <a:gd name="T2" fmla="*/ 2147483646 w 1568"/>
              <a:gd name="T3" fmla="*/ 2147483646 h 1648"/>
              <a:gd name="T4" fmla="*/ 2147483646 w 1568"/>
              <a:gd name="T5" fmla="*/ 2147483646 h 1648"/>
              <a:gd name="T6" fmla="*/ 2147483646 w 1568"/>
              <a:gd name="T7" fmla="*/ 2147483646 h 1648"/>
              <a:gd name="T8" fmla="*/ 2147483646 w 1568"/>
              <a:gd name="T9" fmla="*/ 2147483646 h 1648"/>
              <a:gd name="T10" fmla="*/ 2147483646 w 1568"/>
              <a:gd name="T11" fmla="*/ 2147483646 h 1648"/>
              <a:gd name="T12" fmla="*/ 2147483646 w 1568"/>
              <a:gd name="T13" fmla="*/ 2147483646 h 1648"/>
              <a:gd name="T14" fmla="*/ 2147483646 w 1568"/>
              <a:gd name="T15" fmla="*/ 2147483646 h 1648"/>
              <a:gd name="T16" fmla="*/ 2147483646 w 1568"/>
              <a:gd name="T17" fmla="*/ 0 h 1648"/>
              <a:gd name="T18" fmla="*/ 2147483646 w 1568"/>
              <a:gd name="T19" fmla="*/ 0 h 1648"/>
              <a:gd name="T20" fmla="*/ 2147483646 w 1568"/>
              <a:gd name="T21" fmla="*/ 2147483646 h 1648"/>
              <a:gd name="T22" fmla="*/ 2147483646 w 1568"/>
              <a:gd name="T23" fmla="*/ 2147483646 h 1648"/>
              <a:gd name="T24" fmla="*/ 2147483646 w 1568"/>
              <a:gd name="T25" fmla="*/ 0 h 1648"/>
              <a:gd name="T26" fmla="*/ 0 w 1568"/>
              <a:gd name="T27" fmla="*/ 2147483646 h 1648"/>
              <a:gd name="T28" fmla="*/ 2147483646 w 1568"/>
              <a:gd name="T29" fmla="*/ 2147483646 h 1648"/>
              <a:gd name="T30" fmla="*/ 2147483646 w 1568"/>
              <a:gd name="T31" fmla="*/ 2147483646 h 1648"/>
              <a:gd name="T32" fmla="*/ 0 w 1568"/>
              <a:gd name="T33" fmla="*/ 2147483646 h 1648"/>
              <a:gd name="T34" fmla="*/ 0 w 1568"/>
              <a:gd name="T35" fmla="*/ 2147483646 h 1648"/>
              <a:gd name="T36" fmla="*/ 2147483646 w 1568"/>
              <a:gd name="T37" fmla="*/ 2147483646 h 1648"/>
              <a:gd name="T38" fmla="*/ 2147483646 w 1568"/>
              <a:gd name="T39" fmla="*/ 2147483646 h 1648"/>
              <a:gd name="T40" fmla="*/ 2147483646 w 1568"/>
              <a:gd name="T41" fmla="*/ 2147483646 h 1648"/>
              <a:gd name="T42" fmla="*/ 2147483646 w 1568"/>
              <a:gd name="T43" fmla="*/ 2147483646 h 1648"/>
              <a:gd name="T44" fmla="*/ 2147483646 w 1568"/>
              <a:gd name="T45" fmla="*/ 2147483646 h 16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568"/>
              <a:gd name="T70" fmla="*/ 0 h 1648"/>
              <a:gd name="T71" fmla="*/ 1568 w 1568"/>
              <a:gd name="T72" fmla="*/ 1648 h 164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568" h="1648">
                <a:moveTo>
                  <a:pt x="1348" y="1168"/>
                </a:moveTo>
                <a:cubicBezTo>
                  <a:pt x="1228" y="1168"/>
                  <a:pt x="1228" y="1168"/>
                  <a:pt x="1228" y="1168"/>
                </a:cubicBezTo>
                <a:cubicBezTo>
                  <a:pt x="1228" y="848"/>
                  <a:pt x="932" y="1038"/>
                  <a:pt x="784" y="772"/>
                </a:cubicBezTo>
                <a:cubicBezTo>
                  <a:pt x="637" y="1037"/>
                  <a:pt x="340" y="850"/>
                  <a:pt x="340" y="1168"/>
                </a:cubicBezTo>
                <a:cubicBezTo>
                  <a:pt x="220" y="1168"/>
                  <a:pt x="220" y="1168"/>
                  <a:pt x="220" y="1168"/>
                </a:cubicBezTo>
                <a:cubicBezTo>
                  <a:pt x="220" y="635"/>
                  <a:pt x="724" y="1052"/>
                  <a:pt x="724" y="480"/>
                </a:cubicBezTo>
                <a:cubicBezTo>
                  <a:pt x="844" y="480"/>
                  <a:pt x="844" y="480"/>
                  <a:pt x="844" y="480"/>
                </a:cubicBezTo>
                <a:cubicBezTo>
                  <a:pt x="844" y="1052"/>
                  <a:pt x="1348" y="634"/>
                  <a:pt x="1348" y="1168"/>
                </a:cubicBezTo>
                <a:close/>
                <a:moveTo>
                  <a:pt x="1064" y="0"/>
                </a:moveTo>
                <a:cubicBezTo>
                  <a:pt x="504" y="0"/>
                  <a:pt x="504" y="0"/>
                  <a:pt x="504" y="0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1064" y="400"/>
                  <a:pt x="1064" y="400"/>
                  <a:pt x="1064" y="400"/>
                </a:cubicBezTo>
                <a:lnTo>
                  <a:pt x="1064" y="0"/>
                </a:lnTo>
                <a:close/>
                <a:moveTo>
                  <a:pt x="0" y="1248"/>
                </a:moveTo>
                <a:cubicBezTo>
                  <a:pt x="560" y="1248"/>
                  <a:pt x="560" y="1248"/>
                  <a:pt x="560" y="1248"/>
                </a:cubicBezTo>
                <a:cubicBezTo>
                  <a:pt x="560" y="1648"/>
                  <a:pt x="560" y="1648"/>
                  <a:pt x="560" y="1648"/>
                </a:cubicBezTo>
                <a:cubicBezTo>
                  <a:pt x="0" y="1648"/>
                  <a:pt x="0" y="1648"/>
                  <a:pt x="0" y="1648"/>
                </a:cubicBezTo>
                <a:lnTo>
                  <a:pt x="0" y="1248"/>
                </a:lnTo>
                <a:close/>
                <a:moveTo>
                  <a:pt x="1568" y="1248"/>
                </a:moveTo>
                <a:cubicBezTo>
                  <a:pt x="1568" y="1648"/>
                  <a:pt x="1568" y="1648"/>
                  <a:pt x="1568" y="1648"/>
                </a:cubicBezTo>
                <a:cubicBezTo>
                  <a:pt x="1008" y="1648"/>
                  <a:pt x="1008" y="1648"/>
                  <a:pt x="1008" y="1648"/>
                </a:cubicBezTo>
                <a:cubicBezTo>
                  <a:pt x="1008" y="1248"/>
                  <a:pt x="1008" y="1248"/>
                  <a:pt x="1008" y="1248"/>
                </a:cubicBezTo>
                <a:lnTo>
                  <a:pt x="1568" y="1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13327" name="Freeform 436"/>
          <p:cNvSpPr>
            <a:spLocks noEditPoints="1"/>
          </p:cNvSpPr>
          <p:nvPr/>
        </p:nvSpPr>
        <p:spPr bwMode="auto">
          <a:xfrm>
            <a:off x="4443413" y="5005388"/>
            <a:ext cx="282575" cy="330200"/>
          </a:xfrm>
          <a:custGeom>
            <a:avLst/>
            <a:gdLst>
              <a:gd name="T0" fmla="*/ 2147483646 w 469"/>
              <a:gd name="T1" fmla="*/ 0 h 545"/>
              <a:gd name="T2" fmla="*/ 2147483646 w 469"/>
              <a:gd name="T3" fmla="*/ 2147483646 h 545"/>
              <a:gd name="T4" fmla="*/ 2147483646 w 469"/>
              <a:gd name="T5" fmla="*/ 2147483646 h 545"/>
              <a:gd name="T6" fmla="*/ 2147483646 w 469"/>
              <a:gd name="T7" fmla="*/ 2147483646 h 545"/>
              <a:gd name="T8" fmla="*/ 2147483646 w 469"/>
              <a:gd name="T9" fmla="*/ 2147483646 h 545"/>
              <a:gd name="T10" fmla="*/ 2147483646 w 469"/>
              <a:gd name="T11" fmla="*/ 2147483646 h 545"/>
              <a:gd name="T12" fmla="*/ 2147483646 w 469"/>
              <a:gd name="T13" fmla="*/ 0 h 545"/>
              <a:gd name="T14" fmla="*/ 2147483646 w 469"/>
              <a:gd name="T15" fmla="*/ 2147483646 h 545"/>
              <a:gd name="T16" fmla="*/ 2147483646 w 469"/>
              <a:gd name="T17" fmla="*/ 2147483646 h 545"/>
              <a:gd name="T18" fmla="*/ 2147483646 w 469"/>
              <a:gd name="T19" fmla="*/ 2147483646 h 545"/>
              <a:gd name="T20" fmla="*/ 2147483646 w 469"/>
              <a:gd name="T21" fmla="*/ 2147483646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9"/>
              <a:gd name="T34" fmla="*/ 0 h 545"/>
              <a:gd name="T35" fmla="*/ 469 w 469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9" h="545">
                <a:moveTo>
                  <a:pt x="335" y="0"/>
                </a:moveTo>
                <a:cubicBezTo>
                  <a:pt x="250" y="139"/>
                  <a:pt x="184" y="71"/>
                  <a:pt x="86" y="171"/>
                </a:cubicBezTo>
                <a:cubicBezTo>
                  <a:pt x="0" y="260"/>
                  <a:pt x="30" y="366"/>
                  <a:pt x="102" y="403"/>
                </a:cubicBezTo>
                <a:cubicBezTo>
                  <a:pt x="174" y="366"/>
                  <a:pt x="247" y="285"/>
                  <a:pt x="301" y="166"/>
                </a:cubicBezTo>
                <a:cubicBezTo>
                  <a:pt x="301" y="166"/>
                  <a:pt x="350" y="316"/>
                  <a:pt x="201" y="460"/>
                </a:cubicBezTo>
                <a:cubicBezTo>
                  <a:pt x="273" y="545"/>
                  <a:pt x="397" y="486"/>
                  <a:pt x="431" y="350"/>
                </a:cubicBezTo>
                <a:cubicBezTo>
                  <a:pt x="469" y="203"/>
                  <a:pt x="371" y="54"/>
                  <a:pt x="335" y="0"/>
                </a:cubicBezTo>
                <a:close/>
                <a:moveTo>
                  <a:pt x="25" y="483"/>
                </a:moveTo>
                <a:cubicBezTo>
                  <a:pt x="25" y="485"/>
                  <a:pt x="26" y="512"/>
                  <a:pt x="62" y="512"/>
                </a:cubicBezTo>
                <a:cubicBezTo>
                  <a:pt x="88" y="512"/>
                  <a:pt x="221" y="440"/>
                  <a:pt x="289" y="252"/>
                </a:cubicBezTo>
                <a:cubicBezTo>
                  <a:pt x="186" y="435"/>
                  <a:pt x="36" y="480"/>
                  <a:pt x="25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sp>
        <p:nvSpPr>
          <p:cNvPr id="13328" name="Freeform 737"/>
          <p:cNvSpPr>
            <a:spLocks/>
          </p:cNvSpPr>
          <p:nvPr/>
        </p:nvSpPr>
        <p:spPr bwMode="auto">
          <a:xfrm>
            <a:off x="7361238" y="4989513"/>
            <a:ext cx="277812" cy="377825"/>
          </a:xfrm>
          <a:custGeom>
            <a:avLst/>
            <a:gdLst>
              <a:gd name="T0" fmla="*/ 2147483646 w 369"/>
              <a:gd name="T1" fmla="*/ 2147483646 h 520"/>
              <a:gd name="T2" fmla="*/ 2147483646 w 369"/>
              <a:gd name="T3" fmla="*/ 2147483646 h 520"/>
              <a:gd name="T4" fmla="*/ 2147483646 w 369"/>
              <a:gd name="T5" fmla="*/ 2147483646 h 520"/>
              <a:gd name="T6" fmla="*/ 2147483646 w 369"/>
              <a:gd name="T7" fmla="*/ 2147483646 h 520"/>
              <a:gd name="T8" fmla="*/ 2147483646 w 369"/>
              <a:gd name="T9" fmla="*/ 2147483646 h 520"/>
              <a:gd name="T10" fmla="*/ 2147483646 w 369"/>
              <a:gd name="T11" fmla="*/ 2147483646 h 520"/>
              <a:gd name="T12" fmla="*/ 2147483646 w 369"/>
              <a:gd name="T13" fmla="*/ 2147483646 h 520"/>
              <a:gd name="T14" fmla="*/ 2147483646 w 369"/>
              <a:gd name="T15" fmla="*/ 2147483646 h 520"/>
              <a:gd name="T16" fmla="*/ 2147483646 w 369"/>
              <a:gd name="T17" fmla="*/ 2147483646 h 520"/>
              <a:gd name="T18" fmla="*/ 2147483646 w 369"/>
              <a:gd name="T19" fmla="*/ 2147483646 h 520"/>
              <a:gd name="T20" fmla="*/ 2147483646 w 369"/>
              <a:gd name="T21" fmla="*/ 2147483646 h 520"/>
              <a:gd name="T22" fmla="*/ 2147483646 w 369"/>
              <a:gd name="T23" fmla="*/ 2147483646 h 520"/>
              <a:gd name="T24" fmla="*/ 2147483646 w 369"/>
              <a:gd name="T25" fmla="*/ 2147483646 h 520"/>
              <a:gd name="T26" fmla="*/ 2147483646 w 369"/>
              <a:gd name="T27" fmla="*/ 2147483646 h 520"/>
              <a:gd name="T28" fmla="*/ 2147483646 w 369"/>
              <a:gd name="T29" fmla="*/ 2147483646 h 520"/>
              <a:gd name="T30" fmla="*/ 2147483646 w 369"/>
              <a:gd name="T31" fmla="*/ 2147483646 h 520"/>
              <a:gd name="T32" fmla="*/ 2147483646 w 369"/>
              <a:gd name="T33" fmla="*/ 2147483646 h 5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9"/>
              <a:gd name="T52" fmla="*/ 0 h 520"/>
              <a:gd name="T53" fmla="*/ 369 w 369"/>
              <a:gd name="T54" fmla="*/ 520 h 5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9" h="520">
                <a:moveTo>
                  <a:pt x="38" y="509"/>
                </a:moveTo>
                <a:cubicBezTo>
                  <a:pt x="46" y="483"/>
                  <a:pt x="58" y="447"/>
                  <a:pt x="74" y="395"/>
                </a:cubicBezTo>
                <a:cubicBezTo>
                  <a:pt x="143" y="384"/>
                  <a:pt x="171" y="404"/>
                  <a:pt x="215" y="324"/>
                </a:cubicBezTo>
                <a:cubicBezTo>
                  <a:pt x="180" y="335"/>
                  <a:pt x="137" y="303"/>
                  <a:pt x="139" y="289"/>
                </a:cubicBezTo>
                <a:cubicBezTo>
                  <a:pt x="141" y="275"/>
                  <a:pt x="239" y="299"/>
                  <a:pt x="303" y="206"/>
                </a:cubicBezTo>
                <a:cubicBezTo>
                  <a:pt x="222" y="224"/>
                  <a:pt x="197" y="184"/>
                  <a:pt x="207" y="178"/>
                </a:cubicBezTo>
                <a:cubicBezTo>
                  <a:pt x="231" y="164"/>
                  <a:pt x="302" y="173"/>
                  <a:pt x="341" y="135"/>
                </a:cubicBezTo>
                <a:cubicBezTo>
                  <a:pt x="360" y="115"/>
                  <a:pt x="369" y="68"/>
                  <a:pt x="361" y="51"/>
                </a:cubicBezTo>
                <a:cubicBezTo>
                  <a:pt x="352" y="31"/>
                  <a:pt x="293" y="0"/>
                  <a:pt x="261" y="3"/>
                </a:cubicBezTo>
                <a:cubicBezTo>
                  <a:pt x="229" y="6"/>
                  <a:pt x="178" y="128"/>
                  <a:pt x="163" y="127"/>
                </a:cubicBezTo>
                <a:cubicBezTo>
                  <a:pt x="148" y="126"/>
                  <a:pt x="145" y="73"/>
                  <a:pt x="172" y="23"/>
                </a:cubicBezTo>
                <a:cubicBezTo>
                  <a:pt x="144" y="35"/>
                  <a:pt x="94" y="74"/>
                  <a:pt x="78" y="107"/>
                </a:cubicBezTo>
                <a:cubicBezTo>
                  <a:pt x="48" y="168"/>
                  <a:pt x="80" y="310"/>
                  <a:pt x="70" y="315"/>
                </a:cubicBezTo>
                <a:cubicBezTo>
                  <a:pt x="60" y="320"/>
                  <a:pt x="25" y="250"/>
                  <a:pt x="14" y="218"/>
                </a:cubicBezTo>
                <a:cubicBezTo>
                  <a:pt x="0" y="267"/>
                  <a:pt x="0" y="315"/>
                  <a:pt x="41" y="380"/>
                </a:cubicBezTo>
                <a:cubicBezTo>
                  <a:pt x="26" y="422"/>
                  <a:pt x="17" y="471"/>
                  <a:pt x="16" y="496"/>
                </a:cubicBezTo>
                <a:cubicBezTo>
                  <a:pt x="15" y="516"/>
                  <a:pt x="34" y="520"/>
                  <a:pt x="38" y="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9728" tIns="54864" rIns="109728" bIns="54864"/>
          <a:lstStyle/>
          <a:p>
            <a:endParaRPr lang="zh-CN" altLang="en-US"/>
          </a:p>
        </p:txBody>
      </p:sp>
      <p:cxnSp>
        <p:nvCxnSpPr>
          <p:cNvPr id="13329" name="Straight Connector 74"/>
          <p:cNvCxnSpPr>
            <a:cxnSpLocks noChangeShapeType="1"/>
          </p:cNvCxnSpPr>
          <p:nvPr/>
        </p:nvCxnSpPr>
        <p:spPr bwMode="auto">
          <a:xfrm flipH="1">
            <a:off x="6545263" y="2595563"/>
            <a:ext cx="484187" cy="5016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Straight Connector 75"/>
          <p:cNvCxnSpPr>
            <a:cxnSpLocks noChangeShapeType="1"/>
          </p:cNvCxnSpPr>
          <p:nvPr/>
        </p:nvCxnSpPr>
        <p:spPr bwMode="auto">
          <a:xfrm flipH="1">
            <a:off x="5014913" y="4181475"/>
            <a:ext cx="484187" cy="5016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Straight Connector 76"/>
          <p:cNvCxnSpPr>
            <a:cxnSpLocks noChangeShapeType="1"/>
          </p:cNvCxnSpPr>
          <p:nvPr/>
        </p:nvCxnSpPr>
        <p:spPr bwMode="auto">
          <a:xfrm>
            <a:off x="5008563" y="2595563"/>
            <a:ext cx="484187" cy="5016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Connector 77"/>
          <p:cNvCxnSpPr>
            <a:cxnSpLocks noChangeShapeType="1"/>
          </p:cNvCxnSpPr>
          <p:nvPr/>
        </p:nvCxnSpPr>
        <p:spPr bwMode="auto">
          <a:xfrm>
            <a:off x="6545263" y="4176713"/>
            <a:ext cx="484187" cy="5048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Connector 81"/>
          <p:cNvCxnSpPr>
            <a:cxnSpLocks noChangeShapeType="1"/>
          </p:cNvCxnSpPr>
          <p:nvPr/>
        </p:nvCxnSpPr>
        <p:spPr bwMode="auto">
          <a:xfrm>
            <a:off x="6757988" y="3622675"/>
            <a:ext cx="1130300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Connector 83"/>
          <p:cNvCxnSpPr>
            <a:cxnSpLocks noChangeShapeType="1"/>
          </p:cNvCxnSpPr>
          <p:nvPr/>
        </p:nvCxnSpPr>
        <p:spPr bwMode="auto">
          <a:xfrm>
            <a:off x="4140200" y="3622675"/>
            <a:ext cx="1130300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Freeform 391@|5FFC:0|FBC:0|LFC:0|LBC:16777215"/>
          <p:cNvSpPr>
            <a:spLocks/>
          </p:cNvSpPr>
          <p:nvPr/>
        </p:nvSpPr>
        <p:spPr bwMode="auto">
          <a:xfrm>
            <a:off x="6203950" y="3375025"/>
            <a:ext cx="207963" cy="254000"/>
          </a:xfrm>
          <a:custGeom>
            <a:avLst/>
            <a:gdLst>
              <a:gd name="T0" fmla="*/ 2147483646 w 81"/>
              <a:gd name="T1" fmla="*/ 2147483646 h 101"/>
              <a:gd name="T2" fmla="*/ 2147483646 w 81"/>
              <a:gd name="T3" fmla="*/ 2147483646 h 101"/>
              <a:gd name="T4" fmla="*/ 2147483646 w 81"/>
              <a:gd name="T5" fmla="*/ 2147483646 h 101"/>
              <a:gd name="T6" fmla="*/ 2147483646 w 81"/>
              <a:gd name="T7" fmla="*/ 2147483646 h 101"/>
              <a:gd name="T8" fmla="*/ 2147483646 w 81"/>
              <a:gd name="T9" fmla="*/ 2147483646 h 101"/>
              <a:gd name="T10" fmla="*/ 2147483646 w 81"/>
              <a:gd name="T11" fmla="*/ 2147483646 h 101"/>
              <a:gd name="T12" fmla="*/ 2147483646 w 81"/>
              <a:gd name="T13" fmla="*/ 0 h 101"/>
              <a:gd name="T14" fmla="*/ 2147483646 w 81"/>
              <a:gd name="T15" fmla="*/ 2147483646 h 101"/>
              <a:gd name="T16" fmla="*/ 2147483646 w 81"/>
              <a:gd name="T17" fmla="*/ 2147483646 h 101"/>
              <a:gd name="T18" fmla="*/ 2147483646 w 81"/>
              <a:gd name="T19" fmla="*/ 2147483646 h 101"/>
              <a:gd name="T20" fmla="*/ 2147483646 w 81"/>
              <a:gd name="T21" fmla="*/ 2147483646 h 101"/>
              <a:gd name="T22" fmla="*/ 2147483646 w 81"/>
              <a:gd name="T23" fmla="*/ 2147483646 h 101"/>
              <a:gd name="T24" fmla="*/ 2147483646 w 81"/>
              <a:gd name="T25" fmla="*/ 2147483646 h 101"/>
              <a:gd name="T26" fmla="*/ 2147483646 w 81"/>
              <a:gd name="T27" fmla="*/ 2147483646 h 101"/>
              <a:gd name="T28" fmla="*/ 2147483646 w 81"/>
              <a:gd name="T29" fmla="*/ 2147483646 h 101"/>
              <a:gd name="T30" fmla="*/ 2147483646 w 81"/>
              <a:gd name="T31" fmla="*/ 2147483646 h 101"/>
              <a:gd name="T32" fmla="*/ 2147483646 w 81"/>
              <a:gd name="T33" fmla="*/ 2147483646 h 101"/>
              <a:gd name="T34" fmla="*/ 2147483646 w 81"/>
              <a:gd name="T35" fmla="*/ 2147483646 h 1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1"/>
              <a:gd name="T55" fmla="*/ 0 h 101"/>
              <a:gd name="T56" fmla="*/ 81 w 81"/>
              <a:gd name="T57" fmla="*/ 101 h 10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1" h="101">
                <a:moveTo>
                  <a:pt x="81" y="89"/>
                </a:moveTo>
                <a:cubicBezTo>
                  <a:pt x="81" y="89"/>
                  <a:pt x="81" y="82"/>
                  <a:pt x="67" y="76"/>
                </a:cubicBezTo>
                <a:cubicBezTo>
                  <a:pt x="60" y="73"/>
                  <a:pt x="50" y="65"/>
                  <a:pt x="34" y="62"/>
                </a:cubicBezTo>
                <a:cubicBezTo>
                  <a:pt x="38" y="58"/>
                  <a:pt x="41" y="51"/>
                  <a:pt x="44" y="43"/>
                </a:cubicBezTo>
                <a:cubicBezTo>
                  <a:pt x="46" y="39"/>
                  <a:pt x="46" y="35"/>
                  <a:pt x="46" y="29"/>
                </a:cubicBezTo>
                <a:cubicBezTo>
                  <a:pt x="46" y="25"/>
                  <a:pt x="46" y="19"/>
                  <a:pt x="45" y="15"/>
                </a:cubicBezTo>
                <a:cubicBezTo>
                  <a:pt x="42" y="3"/>
                  <a:pt x="33" y="0"/>
                  <a:pt x="23" y="0"/>
                </a:cubicBezTo>
                <a:cubicBezTo>
                  <a:pt x="13" y="0"/>
                  <a:pt x="5" y="3"/>
                  <a:pt x="1" y="15"/>
                </a:cubicBezTo>
                <a:cubicBezTo>
                  <a:pt x="0" y="19"/>
                  <a:pt x="1" y="25"/>
                  <a:pt x="1" y="29"/>
                </a:cubicBezTo>
                <a:cubicBezTo>
                  <a:pt x="1" y="35"/>
                  <a:pt x="1" y="39"/>
                  <a:pt x="3" y="43"/>
                </a:cubicBezTo>
                <a:cubicBezTo>
                  <a:pt x="5" y="50"/>
                  <a:pt x="8" y="55"/>
                  <a:pt x="11" y="59"/>
                </a:cubicBezTo>
                <a:cubicBezTo>
                  <a:pt x="28" y="70"/>
                  <a:pt x="29" y="81"/>
                  <a:pt x="29" y="84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81" y="101"/>
                  <a:pt x="81" y="101"/>
                  <a:pt x="81" y="101"/>
                </a:cubicBezTo>
                <a:lnTo>
                  <a:pt x="81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Freeform 392@|5FFC:0|FBC:0|LFC:0|LBC:16777215"/>
          <p:cNvSpPr>
            <a:spLocks/>
          </p:cNvSpPr>
          <p:nvPr/>
        </p:nvSpPr>
        <p:spPr bwMode="auto">
          <a:xfrm>
            <a:off x="5684838" y="3375025"/>
            <a:ext cx="203200" cy="254000"/>
          </a:xfrm>
          <a:custGeom>
            <a:avLst/>
            <a:gdLst>
              <a:gd name="T0" fmla="*/ 2147483646 w 81"/>
              <a:gd name="T1" fmla="*/ 2147483646 h 101"/>
              <a:gd name="T2" fmla="*/ 2147483646 w 81"/>
              <a:gd name="T3" fmla="*/ 2147483646 h 101"/>
              <a:gd name="T4" fmla="*/ 2147483646 w 81"/>
              <a:gd name="T5" fmla="*/ 2147483646 h 101"/>
              <a:gd name="T6" fmla="*/ 2147483646 w 81"/>
              <a:gd name="T7" fmla="*/ 2147483646 h 101"/>
              <a:gd name="T8" fmla="*/ 2147483646 w 81"/>
              <a:gd name="T9" fmla="*/ 2147483646 h 101"/>
              <a:gd name="T10" fmla="*/ 2147483646 w 81"/>
              <a:gd name="T11" fmla="*/ 2147483646 h 101"/>
              <a:gd name="T12" fmla="*/ 2147483646 w 81"/>
              <a:gd name="T13" fmla="*/ 0 h 101"/>
              <a:gd name="T14" fmla="*/ 2147483646 w 81"/>
              <a:gd name="T15" fmla="*/ 2147483646 h 101"/>
              <a:gd name="T16" fmla="*/ 2147483646 w 81"/>
              <a:gd name="T17" fmla="*/ 2147483646 h 101"/>
              <a:gd name="T18" fmla="*/ 2147483646 w 81"/>
              <a:gd name="T19" fmla="*/ 2147483646 h 101"/>
              <a:gd name="T20" fmla="*/ 2147483646 w 81"/>
              <a:gd name="T21" fmla="*/ 2147483646 h 101"/>
              <a:gd name="T22" fmla="*/ 2147483646 w 81"/>
              <a:gd name="T23" fmla="*/ 2147483646 h 101"/>
              <a:gd name="T24" fmla="*/ 0 w 81"/>
              <a:gd name="T25" fmla="*/ 2147483646 h 101"/>
              <a:gd name="T26" fmla="*/ 0 w 81"/>
              <a:gd name="T27" fmla="*/ 2147483646 h 101"/>
              <a:gd name="T28" fmla="*/ 2147483646 w 81"/>
              <a:gd name="T29" fmla="*/ 2147483646 h 101"/>
              <a:gd name="T30" fmla="*/ 2147483646 w 81"/>
              <a:gd name="T31" fmla="*/ 2147483646 h 1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1"/>
              <a:gd name="T49" fmla="*/ 0 h 101"/>
              <a:gd name="T50" fmla="*/ 81 w 81"/>
              <a:gd name="T51" fmla="*/ 101 h 10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1" h="101">
                <a:moveTo>
                  <a:pt x="53" y="85"/>
                </a:moveTo>
                <a:cubicBezTo>
                  <a:pt x="53" y="84"/>
                  <a:pt x="53" y="84"/>
                  <a:pt x="53" y="84"/>
                </a:cubicBezTo>
                <a:cubicBezTo>
                  <a:pt x="53" y="81"/>
                  <a:pt x="54" y="70"/>
                  <a:pt x="71" y="60"/>
                </a:cubicBezTo>
                <a:cubicBezTo>
                  <a:pt x="74" y="55"/>
                  <a:pt x="76" y="50"/>
                  <a:pt x="79" y="43"/>
                </a:cubicBezTo>
                <a:cubicBezTo>
                  <a:pt x="81" y="39"/>
                  <a:pt x="80" y="35"/>
                  <a:pt x="80" y="29"/>
                </a:cubicBezTo>
                <a:cubicBezTo>
                  <a:pt x="80" y="25"/>
                  <a:pt x="81" y="19"/>
                  <a:pt x="80" y="15"/>
                </a:cubicBezTo>
                <a:cubicBezTo>
                  <a:pt x="77" y="3"/>
                  <a:pt x="68" y="0"/>
                  <a:pt x="58" y="0"/>
                </a:cubicBezTo>
                <a:cubicBezTo>
                  <a:pt x="48" y="0"/>
                  <a:pt x="40" y="3"/>
                  <a:pt x="36" y="15"/>
                </a:cubicBezTo>
                <a:cubicBezTo>
                  <a:pt x="35" y="19"/>
                  <a:pt x="36" y="25"/>
                  <a:pt x="36" y="29"/>
                </a:cubicBezTo>
                <a:cubicBezTo>
                  <a:pt x="36" y="35"/>
                  <a:pt x="36" y="39"/>
                  <a:pt x="37" y="43"/>
                </a:cubicBezTo>
                <a:cubicBezTo>
                  <a:pt x="41" y="51"/>
                  <a:pt x="43" y="58"/>
                  <a:pt x="47" y="62"/>
                </a:cubicBezTo>
                <a:cubicBezTo>
                  <a:pt x="32" y="65"/>
                  <a:pt x="22" y="73"/>
                  <a:pt x="15" y="76"/>
                </a:cubicBezTo>
                <a:cubicBezTo>
                  <a:pt x="1" y="82"/>
                  <a:pt x="0" y="89"/>
                  <a:pt x="0" y="89"/>
                </a:cubicBezTo>
                <a:cubicBezTo>
                  <a:pt x="0" y="101"/>
                  <a:pt x="0" y="101"/>
                  <a:pt x="0" y="101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53" y="85"/>
                  <a:pt x="53" y="85"/>
                  <a:pt x="53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Freeform 393@|5FFC:0|FBC:0|LFC:0|LBC:16777215"/>
          <p:cNvSpPr>
            <a:spLocks/>
          </p:cNvSpPr>
          <p:nvPr/>
        </p:nvSpPr>
        <p:spPr bwMode="auto">
          <a:xfrm>
            <a:off x="5848350" y="3292475"/>
            <a:ext cx="400050" cy="349250"/>
          </a:xfrm>
          <a:custGeom>
            <a:avLst/>
            <a:gdLst>
              <a:gd name="T0" fmla="*/ 2147483646 w 159"/>
              <a:gd name="T1" fmla="*/ 2147483646 h 139"/>
              <a:gd name="T2" fmla="*/ 2147483646 w 159"/>
              <a:gd name="T3" fmla="*/ 2147483646 h 139"/>
              <a:gd name="T4" fmla="*/ 2147483646 w 159"/>
              <a:gd name="T5" fmla="*/ 2147483646 h 139"/>
              <a:gd name="T6" fmla="*/ 2147483646 w 159"/>
              <a:gd name="T7" fmla="*/ 2147483646 h 139"/>
              <a:gd name="T8" fmla="*/ 2147483646 w 159"/>
              <a:gd name="T9" fmla="*/ 2147483646 h 139"/>
              <a:gd name="T10" fmla="*/ 2147483646 w 159"/>
              <a:gd name="T11" fmla="*/ 0 h 139"/>
              <a:gd name="T12" fmla="*/ 2147483646 w 159"/>
              <a:gd name="T13" fmla="*/ 2147483646 h 139"/>
              <a:gd name="T14" fmla="*/ 2147483646 w 159"/>
              <a:gd name="T15" fmla="*/ 2147483646 h 139"/>
              <a:gd name="T16" fmla="*/ 2147483646 w 159"/>
              <a:gd name="T17" fmla="*/ 2147483646 h 139"/>
              <a:gd name="T18" fmla="*/ 2147483646 w 159"/>
              <a:gd name="T19" fmla="*/ 2147483646 h 139"/>
              <a:gd name="T20" fmla="*/ 2147483646 w 159"/>
              <a:gd name="T21" fmla="*/ 2147483646 h 139"/>
              <a:gd name="T22" fmla="*/ 0 w 159"/>
              <a:gd name="T23" fmla="*/ 2147483646 h 139"/>
              <a:gd name="T24" fmla="*/ 0 w 159"/>
              <a:gd name="T25" fmla="*/ 2147483646 h 139"/>
              <a:gd name="T26" fmla="*/ 2147483646 w 159"/>
              <a:gd name="T27" fmla="*/ 2147483646 h 139"/>
              <a:gd name="T28" fmla="*/ 2147483646 w 159"/>
              <a:gd name="T29" fmla="*/ 2147483646 h 139"/>
              <a:gd name="T30" fmla="*/ 2147483646 w 159"/>
              <a:gd name="T31" fmla="*/ 2147483646 h 1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9"/>
              <a:gd name="T49" fmla="*/ 0 h 139"/>
              <a:gd name="T50" fmla="*/ 159 w 159"/>
              <a:gd name="T51" fmla="*/ 139 h 13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9" h="139">
                <a:moveTo>
                  <a:pt x="139" y="104"/>
                </a:moveTo>
                <a:cubicBezTo>
                  <a:pt x="129" y="100"/>
                  <a:pt x="115" y="89"/>
                  <a:pt x="94" y="85"/>
                </a:cubicBezTo>
                <a:cubicBezTo>
                  <a:pt x="99" y="79"/>
                  <a:pt x="103" y="70"/>
                  <a:pt x="108" y="60"/>
                </a:cubicBezTo>
                <a:cubicBezTo>
                  <a:pt x="110" y="53"/>
                  <a:pt x="110" y="48"/>
                  <a:pt x="110" y="41"/>
                </a:cubicBezTo>
                <a:cubicBezTo>
                  <a:pt x="110" y="35"/>
                  <a:pt x="111" y="26"/>
                  <a:pt x="109" y="21"/>
                </a:cubicBezTo>
                <a:cubicBezTo>
                  <a:pt x="105" y="5"/>
                  <a:pt x="93" y="0"/>
                  <a:pt x="79" y="0"/>
                </a:cubicBezTo>
                <a:cubicBezTo>
                  <a:pt x="65" y="0"/>
                  <a:pt x="54" y="5"/>
                  <a:pt x="49" y="21"/>
                </a:cubicBezTo>
                <a:cubicBezTo>
                  <a:pt x="48" y="26"/>
                  <a:pt x="49" y="35"/>
                  <a:pt x="49" y="41"/>
                </a:cubicBezTo>
                <a:cubicBezTo>
                  <a:pt x="49" y="48"/>
                  <a:pt x="48" y="53"/>
                  <a:pt x="51" y="60"/>
                </a:cubicBezTo>
                <a:cubicBezTo>
                  <a:pt x="55" y="70"/>
                  <a:pt x="59" y="79"/>
                  <a:pt x="64" y="85"/>
                </a:cubicBezTo>
                <a:cubicBezTo>
                  <a:pt x="43" y="89"/>
                  <a:pt x="29" y="100"/>
                  <a:pt x="20" y="104"/>
                </a:cubicBezTo>
                <a:cubicBezTo>
                  <a:pt x="0" y="113"/>
                  <a:pt x="0" y="123"/>
                  <a:pt x="0" y="123"/>
                </a:cubicBezTo>
                <a:cubicBezTo>
                  <a:pt x="0" y="139"/>
                  <a:pt x="0" y="139"/>
                  <a:pt x="0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9" y="123"/>
                  <a:pt x="159" y="113"/>
                  <a:pt x="139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Box 13"/>
          <p:cNvSpPr txBox="1">
            <a:spLocks noChangeArrowheads="1"/>
          </p:cNvSpPr>
          <p:nvPr/>
        </p:nvSpPr>
        <p:spPr bwMode="auto">
          <a:xfrm>
            <a:off x="8069263" y="1700213"/>
            <a:ext cx="2338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业务发展迅速</a:t>
            </a:r>
            <a:endParaRPr lang="en-US" altLang="zh-CN" b="1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8074025" y="2117725"/>
            <a:ext cx="2333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每周有近百个需求需要评审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8940800" y="3213100"/>
            <a:ext cx="2338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1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无奈的第三方</a:t>
            </a:r>
            <a:endParaRPr lang="en-US" altLang="zh-CN" b="1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4" name="TextBox 13"/>
          <p:cNvSpPr txBox="1">
            <a:spLocks noChangeArrowheads="1"/>
          </p:cNvSpPr>
          <p:nvPr/>
        </p:nvSpPr>
        <p:spPr bwMode="auto">
          <a:xfrm>
            <a:off x="8945563" y="3565525"/>
            <a:ext cx="2333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业务发展迅速的同时也需要第三方来支撑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8069263" y="4724400"/>
            <a:ext cx="29225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b="1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开发技术水平不一</a:t>
            </a:r>
            <a:endParaRPr lang="en-US" altLang="zh-CN" b="1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8074025" y="5099050"/>
            <a:ext cx="2333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每周都有开发入职，新入职的开发安全意识比薄弱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738188" y="1700213"/>
            <a:ext cx="3251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评审了怎么还有漏洞</a:t>
            </a:r>
            <a:endParaRPr lang="en-US" altLang="zh-CN" b="1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1655763" y="2117725"/>
            <a:ext cx="2333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手工测试，难免遗漏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69" name="TextBox 13"/>
          <p:cNvSpPr txBox="1">
            <a:spLocks noChangeArrowheads="1"/>
          </p:cNvSpPr>
          <p:nvPr/>
        </p:nvSpPr>
        <p:spPr bwMode="auto">
          <a:xfrm>
            <a:off x="566738" y="3203575"/>
            <a:ext cx="2522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安全评审要前置</a:t>
            </a:r>
            <a:endParaRPr lang="en-US" altLang="zh-CN" b="1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70" name="TextBox 13"/>
          <p:cNvSpPr txBox="1">
            <a:spLocks noChangeArrowheads="1"/>
          </p:cNvSpPr>
          <p:nvPr/>
        </p:nvSpPr>
        <p:spPr bwMode="auto">
          <a:xfrm>
            <a:off x="471488" y="3636963"/>
            <a:ext cx="2601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降低漏洞发现和修复成本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71" name="TextBox 13"/>
          <p:cNvSpPr txBox="1">
            <a:spLocks noChangeArrowheads="1"/>
          </p:cNvSpPr>
          <p:nvPr/>
        </p:nvSpPr>
        <p:spPr bwMode="auto">
          <a:xfrm>
            <a:off x="1119188" y="4724400"/>
            <a:ext cx="287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1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人工绕过上线流程</a:t>
            </a:r>
            <a:endParaRPr lang="en-US" altLang="zh-CN" b="1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72" name="TextBox 13"/>
          <p:cNvSpPr txBox="1">
            <a:spLocks noChangeArrowheads="1"/>
          </p:cNvSpPr>
          <p:nvPr/>
        </p:nvSpPr>
        <p:spPr bwMode="auto">
          <a:xfrm>
            <a:off x="1655763" y="5099050"/>
            <a:ext cx="2333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800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开发团队内部宣导与意识不足</a:t>
            </a:r>
            <a:endParaRPr lang="en-US" altLang="zh-CN" sz="1800" dirty="0">
              <a:solidFill>
                <a:srgbClr val="445469"/>
              </a:solidFill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68" y="2163957"/>
            <a:ext cx="8686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领导不支持  一切都免谈</a:t>
            </a:r>
          </a:p>
          <a:p>
            <a:r>
              <a:rPr lang="zh-CN" altLang="en-US" sz="6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除了靠自己  还得靠伙伴</a:t>
            </a:r>
            <a:endParaRPr lang="zh-CN" altLang="en-US" sz="6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55883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方法都知道 落地很艰难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6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"/>
          <p:cNvSpPr>
            <a:spLocks noChangeArrowheads="1"/>
          </p:cNvSpPr>
          <p:nvPr/>
        </p:nvSpPr>
        <p:spPr bwMode="auto">
          <a:xfrm rot="16200000">
            <a:off x="4705350" y="1797050"/>
            <a:ext cx="3286125" cy="2835275"/>
          </a:xfrm>
          <a:custGeom>
            <a:avLst/>
            <a:gdLst>
              <a:gd name="T0" fmla="*/ 234653 w 3287101"/>
              <a:gd name="T1" fmla="*/ 2431582 h 2833707"/>
              <a:gd name="T2" fmla="*/ 1642575 w 3287101"/>
              <a:gd name="T3" fmla="*/ 0 h 2833707"/>
              <a:gd name="T4" fmla="*/ 3050497 w 3287101"/>
              <a:gd name="T5" fmla="*/ 2431582 h 2833707"/>
              <a:gd name="T6" fmla="*/ 234653 w 3287101"/>
              <a:gd name="T7" fmla="*/ 2431582 h 2833707"/>
              <a:gd name="T8" fmla="*/ 0 60000 65536"/>
              <a:gd name="T9" fmla="*/ 0 60000 65536"/>
              <a:gd name="T10" fmla="*/ 0 60000 65536"/>
              <a:gd name="T11" fmla="*/ 0 60000 65536"/>
              <a:gd name="T12" fmla="*/ 0 w 3287101"/>
              <a:gd name="T13" fmla="*/ 0 h 2833707"/>
              <a:gd name="T14" fmla="*/ 3287101 w 3287101"/>
              <a:gd name="T15" fmla="*/ 2833707 h 28337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7101" h="2833707">
                <a:moveTo>
                  <a:pt x="234793" y="2428892"/>
                </a:moveTo>
                <a:cubicBezTo>
                  <a:pt x="0" y="2024077"/>
                  <a:pt x="1173965" y="0"/>
                  <a:pt x="1643551" y="0"/>
                </a:cubicBezTo>
                <a:cubicBezTo>
                  <a:pt x="2113137" y="0"/>
                  <a:pt x="3287101" y="2024077"/>
                  <a:pt x="3052308" y="2428892"/>
                </a:cubicBezTo>
                <a:cubicBezTo>
                  <a:pt x="2817515" y="2833707"/>
                  <a:pt x="469586" y="2833707"/>
                  <a:pt x="234793" y="24288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" name="标题 3"/>
          <p:cNvSpPr>
            <a:spLocks noGrp="1" noChangeArrowheads="1"/>
          </p:cNvSpPr>
          <p:nvPr/>
        </p:nvSpPr>
        <p:spPr bwMode="auto">
          <a:xfrm>
            <a:off x="1703388" y="24796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sec.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vip.com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3216275" y="1728788"/>
            <a:ext cx="513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2000" b="1" dirty="0">
                <a:latin typeface="Arial" charset="0"/>
                <a:ea typeface="微软雅黑" pitchFamily="34" charset="-122"/>
              </a:rPr>
              <a:t>——</a:t>
            </a:r>
            <a:r>
              <a:rPr lang="zh-CN" altLang="zh-CN" sz="2000" b="1" dirty="0">
                <a:latin typeface="隶书" pitchFamily="49" charset="-122"/>
                <a:ea typeface="隶书" pitchFamily="49" charset="-122"/>
              </a:rPr>
              <a:t>太棒了！现在我们都知道它能做什么了！</a:t>
            </a: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4705350" y="3529013"/>
            <a:ext cx="513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 b="1">
                <a:latin typeface="Arial" charset="0"/>
                <a:ea typeface="微软雅黑" pitchFamily="34" charset="-122"/>
              </a:rPr>
              <a:t>—— </a:t>
            </a:r>
            <a:r>
              <a:rPr lang="zh-CN" altLang="zh-CN" sz="2000" b="1">
                <a:latin typeface="隶书" pitchFamily="49" charset="-122"/>
                <a:ea typeface="隶书" pitchFamily="49" charset="-122"/>
              </a:rPr>
              <a:t>是的！然而这只是升级的一部分</a:t>
            </a:r>
            <a:r>
              <a:rPr lang="zh-CN" altLang="en-US" sz="2000" b="1">
                <a:latin typeface="隶书" pitchFamily="49" charset="-122"/>
                <a:ea typeface="隶书" pitchFamily="49" charset="-122"/>
              </a:rPr>
              <a:t>！</a:t>
            </a:r>
            <a:endParaRPr lang="en-US" altLang="zh-CN" sz="20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6699250" y="5389563"/>
            <a:ext cx="513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1600" b="1">
                <a:latin typeface="Arial" charset="0"/>
                <a:ea typeface="微软雅黑" pitchFamily="34" charset="-122"/>
              </a:rPr>
              <a:t>—— </a:t>
            </a:r>
            <a:r>
              <a:rPr lang="zh-CN" altLang="zh-CN" sz="2000" b="1">
                <a:latin typeface="隶书" pitchFamily="49" charset="-122"/>
                <a:ea typeface="隶书" pitchFamily="49" charset="-122"/>
              </a:rPr>
              <a:t>聆听大家内心最真实的想法</a:t>
            </a:r>
            <a:r>
              <a:rPr lang="zh-CN" altLang="en-US" sz="2000" b="1">
                <a:latin typeface="隶书" pitchFamily="49" charset="-122"/>
                <a:ea typeface="隶书" pitchFamily="49" charset="-122"/>
              </a:rPr>
              <a:t>！</a:t>
            </a:r>
            <a:endParaRPr lang="zh-CN" altLang="zh-CN" sz="20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94456" y="3326606"/>
            <a:ext cx="1470025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-95250" y="2616200"/>
            <a:ext cx="1471613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-94456" y="1829594"/>
            <a:ext cx="1470025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-141288" y="396876"/>
            <a:ext cx="2136775" cy="1841500"/>
          </a:xfrm>
          <a:prstGeom prst="triangle">
            <a:avLst/>
          </a:prstGeom>
          <a:solidFill>
            <a:srgbClr val="FF47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8300" y="957263"/>
            <a:ext cx="500063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79400" y="976313"/>
            <a:ext cx="684213" cy="684212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2378075" y="725488"/>
            <a:ext cx="4321175" cy="1081087"/>
            <a:chOff x="0" y="0"/>
            <a:chExt cx="3788756" cy="955148"/>
          </a:xfrm>
        </p:grpSpPr>
        <p:pic>
          <p:nvPicPr>
            <p:cNvPr id="12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7" r="2299"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5"/>
            <p:cNvSpPr txBox="1">
              <a:spLocks noChangeArrowheads="1"/>
            </p:cNvSpPr>
            <p:nvPr/>
          </p:nvSpPr>
          <p:spPr bwMode="auto">
            <a:xfrm>
              <a:off x="316612" y="98267"/>
              <a:ext cx="3069493" cy="46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VSRC2.0 </a:t>
              </a:r>
              <a:r>
                <a:rPr lang="zh-CN" altLang="en-US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  <a:sym typeface="Arial" charset="0"/>
                </a:rPr>
                <a:t>主站风格不错！</a:t>
              </a:r>
              <a:endParaRPr lang="bg-BG" altLang="en-US" b="1">
                <a:solidFill>
                  <a:srgbClr val="FFFFFF"/>
                </a:solidFill>
                <a:latin typeface="微软雅黑" pitchFamily="34" charset="-122"/>
                <a:ea typeface="隶书" pitchFamily="49" charset="-122"/>
                <a:sym typeface="Arial" charset="0"/>
              </a:endParaRPr>
            </a:p>
          </p:txBody>
        </p:sp>
      </p:grpSp>
      <p:grpSp>
        <p:nvGrpSpPr>
          <p:cNvPr id="14" name="组合 3"/>
          <p:cNvGrpSpPr>
            <a:grpSpLocks/>
          </p:cNvGrpSpPr>
          <p:nvPr/>
        </p:nvGrpSpPr>
        <p:grpSpPr bwMode="auto">
          <a:xfrm>
            <a:off x="3729038" y="2593975"/>
            <a:ext cx="4321175" cy="1081088"/>
            <a:chOff x="-957210" y="-49023"/>
            <a:chExt cx="3788756" cy="955148"/>
          </a:xfrm>
        </p:grpSpPr>
        <p:pic>
          <p:nvPicPr>
            <p:cNvPr id="15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7" r="2299"/>
            <a:stretch>
              <a:fillRect/>
            </a:stretch>
          </p:blipFill>
          <p:spPr bwMode="auto">
            <a:xfrm>
              <a:off x="-957210" y="-49023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-690837" y="80600"/>
              <a:ext cx="3069493" cy="46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VSRC2.0 </a:t>
              </a:r>
              <a:r>
                <a:rPr lang="zh-CN" altLang="en-US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  <a:sym typeface="Arial" charset="0"/>
                </a:rPr>
                <a:t>礼品商城很棒！</a:t>
              </a:r>
              <a:endParaRPr lang="bg-BG" altLang="en-US" sz="2000" b="1">
                <a:solidFill>
                  <a:srgbClr val="FFFFFF"/>
                </a:solidFill>
                <a:latin typeface="微软雅黑" pitchFamily="34" charset="-122"/>
                <a:ea typeface="隶书" pitchFamily="49" charset="-122"/>
                <a:sym typeface="Arial" charset="0"/>
              </a:endParaRPr>
            </a:p>
          </p:txBody>
        </p:sp>
      </p:grpSp>
      <p:grpSp>
        <p:nvGrpSpPr>
          <p:cNvPr id="17" name="组合 3"/>
          <p:cNvGrpSpPr>
            <a:grpSpLocks/>
          </p:cNvGrpSpPr>
          <p:nvPr/>
        </p:nvGrpSpPr>
        <p:grpSpPr bwMode="auto">
          <a:xfrm>
            <a:off x="5519738" y="4462463"/>
            <a:ext cx="4319587" cy="1081087"/>
            <a:chOff x="0" y="0"/>
            <a:chExt cx="3788756" cy="955148"/>
          </a:xfrm>
        </p:grpSpPr>
        <p:pic>
          <p:nvPicPr>
            <p:cNvPr id="18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7" r="2299"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467584" y="168461"/>
              <a:ext cx="3069493" cy="46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  <a:sym typeface="Arial" charset="0"/>
                </a:rPr>
                <a:t>… </a:t>
              </a:r>
              <a:r>
                <a:rPr lang="zh-CN" altLang="en-US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  <a:sym typeface="Arial" charset="0"/>
                </a:rPr>
                <a:t>之后呢？ </a:t>
              </a:r>
              <a:endParaRPr lang="bg-BG" altLang="en-US" b="1">
                <a:solidFill>
                  <a:srgbClr val="FFFFFF"/>
                </a:solidFill>
                <a:latin typeface="微软雅黑" pitchFamily="34" charset="-122"/>
                <a:ea typeface="隶书" pitchFamily="49" charset="-122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6838" y="6265863"/>
            <a:ext cx="12299951" cy="347662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94456" y="3326606"/>
            <a:ext cx="1470025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95250" y="2616200"/>
            <a:ext cx="1471613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94456" y="410369"/>
            <a:ext cx="1470025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-141288" y="1236663"/>
            <a:ext cx="2136775" cy="1841500"/>
          </a:xfrm>
          <a:prstGeom prst="triangle">
            <a:avLst/>
          </a:prstGeom>
          <a:solidFill>
            <a:srgbClr val="FF47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0838" y="1763713"/>
            <a:ext cx="500062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9400" y="1763713"/>
            <a:ext cx="684213" cy="684212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新月形 4"/>
          <p:cNvSpPr>
            <a:spLocks noChangeArrowheads="1"/>
          </p:cNvSpPr>
          <p:nvPr/>
        </p:nvSpPr>
        <p:spPr bwMode="auto">
          <a:xfrm rot="20751297">
            <a:off x="4689475" y="1960563"/>
            <a:ext cx="1589088" cy="3178175"/>
          </a:xfrm>
          <a:prstGeom prst="moon">
            <a:avLst>
              <a:gd name="adj" fmla="val 15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新月形 5"/>
          <p:cNvSpPr>
            <a:spLocks noChangeArrowheads="1"/>
          </p:cNvSpPr>
          <p:nvPr/>
        </p:nvSpPr>
        <p:spPr bwMode="auto">
          <a:xfrm rot="4551297">
            <a:off x="5502275" y="925513"/>
            <a:ext cx="1589087" cy="3176588"/>
          </a:xfrm>
          <a:prstGeom prst="moon">
            <a:avLst>
              <a:gd name="adj" fmla="val 15190"/>
            </a:avLst>
          </a:prstGeom>
          <a:solidFill>
            <a:srgbClr val="FF4793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1" name="新月形 6"/>
          <p:cNvSpPr>
            <a:spLocks noChangeArrowheads="1"/>
          </p:cNvSpPr>
          <p:nvPr/>
        </p:nvSpPr>
        <p:spPr bwMode="auto">
          <a:xfrm rot="9951297">
            <a:off x="6538913" y="1739900"/>
            <a:ext cx="1589087" cy="3178175"/>
          </a:xfrm>
          <a:prstGeom prst="moon">
            <a:avLst>
              <a:gd name="adj" fmla="val 1519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新月形 7"/>
          <p:cNvSpPr>
            <a:spLocks noChangeArrowheads="1"/>
          </p:cNvSpPr>
          <p:nvPr/>
        </p:nvSpPr>
        <p:spPr bwMode="auto">
          <a:xfrm rot="15351297">
            <a:off x="5738813" y="2763838"/>
            <a:ext cx="1589087" cy="3176587"/>
          </a:xfrm>
          <a:prstGeom prst="moon">
            <a:avLst>
              <a:gd name="adj" fmla="val 15190"/>
            </a:avLst>
          </a:prstGeom>
          <a:solidFill>
            <a:srgbClr val="FF4793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" name="直接连接符 24"/>
          <p:cNvSpPr>
            <a:spLocks noChangeShapeType="1"/>
          </p:cNvSpPr>
          <p:nvPr/>
        </p:nvSpPr>
        <p:spPr bwMode="auto">
          <a:xfrm flipH="1">
            <a:off x="3719513" y="29972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24"/>
          <p:cNvSpPr>
            <a:spLocks noChangeShapeType="1"/>
          </p:cNvSpPr>
          <p:nvPr/>
        </p:nvSpPr>
        <p:spPr bwMode="auto">
          <a:xfrm flipH="1">
            <a:off x="4557713" y="4868863"/>
            <a:ext cx="103346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1622425" y="2771775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漏洞去重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8040688" y="1619250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自动化流程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8104188" y="2014538"/>
            <a:ext cx="23844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200">
                <a:latin typeface="Arial" charset="0"/>
                <a:ea typeface="微软雅黑" pitchFamily="34" charset="-122"/>
                <a:sym typeface="Arial" charset="0"/>
              </a:rPr>
              <a:t>自动化分配漏洞进行修复</a:t>
            </a:r>
            <a:endParaRPr lang="en-US" altLang="zh-CN" sz="120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2495550" y="4652963"/>
            <a:ext cx="195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数据统计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2000250" y="5038725"/>
            <a:ext cx="2439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200">
                <a:latin typeface="Arial" charset="0"/>
                <a:ea typeface="微软雅黑" pitchFamily="34" charset="-122"/>
                <a:sym typeface="Arial" charset="0"/>
              </a:rPr>
              <a:t>优化数据统计平台</a:t>
            </a:r>
            <a:endParaRPr lang="en-US" altLang="zh-CN" sz="120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9112250" y="3779838"/>
            <a:ext cx="195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报表分析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9147175" y="4179888"/>
            <a:ext cx="23495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200">
                <a:latin typeface="Arial" charset="0"/>
                <a:ea typeface="微软雅黑" pitchFamily="34" charset="-122"/>
                <a:sym typeface="Arial" charset="0"/>
              </a:rPr>
              <a:t>此次改版新增智能化报表分析平台</a:t>
            </a:r>
            <a:endParaRPr lang="en-US" altLang="zh-CN" sz="120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2" name="直接连接符 24"/>
          <p:cNvSpPr>
            <a:spLocks noChangeShapeType="1"/>
          </p:cNvSpPr>
          <p:nvPr/>
        </p:nvSpPr>
        <p:spPr bwMode="auto">
          <a:xfrm flipH="1">
            <a:off x="6888163" y="1844675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直接连接符 24"/>
          <p:cNvSpPr>
            <a:spLocks noChangeShapeType="1"/>
          </p:cNvSpPr>
          <p:nvPr/>
        </p:nvSpPr>
        <p:spPr bwMode="auto">
          <a:xfrm flipH="1">
            <a:off x="8015288" y="4005263"/>
            <a:ext cx="103346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2351088" y="3130550"/>
            <a:ext cx="23844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200">
                <a:latin typeface="Arial" charset="0"/>
                <a:ea typeface="微软雅黑" pitchFamily="34" charset="-122"/>
                <a:sym typeface="Arial" charset="0"/>
              </a:rPr>
              <a:t>新增漏洞域功能</a:t>
            </a:r>
            <a:endParaRPr lang="en-US" altLang="zh-CN" sz="120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5" name="标题 3"/>
          <p:cNvSpPr>
            <a:spLocks noGrp="1" noChangeArrowheads="1"/>
          </p:cNvSpPr>
          <p:nvPr/>
        </p:nvSpPr>
        <p:spPr bwMode="auto">
          <a:xfrm>
            <a:off x="4656138" y="2717800"/>
            <a:ext cx="36544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u="sng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sec.vip.com</a:t>
            </a:r>
            <a:endParaRPr lang="zh-CN" altLang="en-US" sz="3200" b="1" u="sng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6" name="组合 3"/>
          <p:cNvGrpSpPr>
            <a:grpSpLocks/>
          </p:cNvGrpSpPr>
          <p:nvPr/>
        </p:nvGrpSpPr>
        <p:grpSpPr bwMode="auto">
          <a:xfrm>
            <a:off x="1666875" y="750888"/>
            <a:ext cx="4319588" cy="1079500"/>
            <a:chOff x="0" y="0"/>
            <a:chExt cx="3788756" cy="955148"/>
          </a:xfrm>
        </p:grpSpPr>
        <p:pic>
          <p:nvPicPr>
            <p:cNvPr id="27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7" r="2299"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文本框 5"/>
            <p:cNvSpPr txBox="1">
              <a:spLocks noChangeArrowheads="1"/>
            </p:cNvSpPr>
            <p:nvPr/>
          </p:nvSpPr>
          <p:spPr bwMode="auto">
            <a:xfrm>
              <a:off x="253275" y="139651"/>
              <a:ext cx="3069493" cy="46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charset="0"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VSRC2.0</a:t>
              </a:r>
              <a:r>
                <a:rPr lang="zh-CN" altLang="en-US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  <a:sym typeface="Arial" charset="0"/>
                </a:rPr>
                <a:t>功能简介</a:t>
              </a:r>
              <a:endParaRPr lang="bg-BG" altLang="en-US" b="1">
                <a:solidFill>
                  <a:srgbClr val="FFFFFF"/>
                </a:solidFill>
                <a:latin typeface="微软雅黑" pitchFamily="34" charset="-122"/>
                <a:ea typeface="隶书" pitchFamily="49" charset="-122"/>
                <a:sym typeface="Arial" charset="0"/>
              </a:endParaRPr>
            </a:p>
          </p:txBody>
        </p:sp>
      </p:grpSp>
      <p:sp>
        <p:nvSpPr>
          <p:cNvPr id="29" name="Shape 1891"/>
          <p:cNvSpPr>
            <a:spLocks noChangeArrowheads="1"/>
          </p:cNvSpPr>
          <p:nvPr/>
        </p:nvSpPr>
        <p:spPr bwMode="auto">
          <a:xfrm>
            <a:off x="366713" y="6064250"/>
            <a:ext cx="21383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2015</a:t>
            </a:r>
            <a:r>
              <a:rPr lang="zh-CN" altLang="en-US" sz="1400" b="1">
                <a:solidFill>
                  <a:srgbClr val="000000"/>
                </a:solidFill>
              </a:rPr>
              <a:t>年</a:t>
            </a:r>
            <a:r>
              <a:rPr lang="en-US" altLang="zh-CN" sz="1400" b="1">
                <a:solidFill>
                  <a:srgbClr val="000000"/>
                </a:solidFill>
              </a:rPr>
              <a:t>8</a:t>
            </a:r>
            <a:r>
              <a:rPr lang="zh-CN" altLang="en-US" sz="1400" b="1">
                <a:solidFill>
                  <a:srgbClr val="000000"/>
                </a:solidFill>
              </a:rPr>
              <a:t>月</a:t>
            </a:r>
            <a:r>
              <a:rPr lang="en-US" altLang="zh-CN" sz="1400" b="1">
                <a:solidFill>
                  <a:srgbClr val="000000"/>
                </a:solidFill>
              </a:rPr>
              <a:t>VSRC</a:t>
            </a:r>
            <a:r>
              <a:rPr lang="zh-CN" altLang="en-US" sz="1400" b="1">
                <a:solidFill>
                  <a:srgbClr val="000000"/>
                </a:solidFill>
              </a:rPr>
              <a:t>上线运营</a:t>
            </a:r>
            <a:endParaRPr lang="zh-CN" altLang="zh-CN" sz="1400" b="1">
              <a:solidFill>
                <a:srgbClr val="000000"/>
              </a:solidFill>
            </a:endParaRPr>
          </a:p>
        </p:txBody>
      </p:sp>
      <p:sp>
        <p:nvSpPr>
          <p:cNvPr id="30" name="Shape 1891"/>
          <p:cNvSpPr>
            <a:spLocks noChangeArrowheads="1"/>
          </p:cNvSpPr>
          <p:nvPr/>
        </p:nvSpPr>
        <p:spPr bwMode="auto">
          <a:xfrm>
            <a:off x="3357563" y="6064250"/>
            <a:ext cx="2324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2016</a:t>
            </a:r>
            <a:r>
              <a:rPr lang="zh-CN" altLang="en-US" sz="1400" b="1">
                <a:solidFill>
                  <a:srgbClr val="000000"/>
                </a:solidFill>
              </a:rPr>
              <a:t>年</a:t>
            </a:r>
            <a:r>
              <a:rPr lang="en-US" altLang="zh-CN" sz="1400" b="1">
                <a:solidFill>
                  <a:srgbClr val="000000"/>
                </a:solidFill>
              </a:rPr>
              <a:t>2</a:t>
            </a:r>
            <a:r>
              <a:rPr lang="zh-CN" altLang="en-US" sz="1400" b="1">
                <a:solidFill>
                  <a:srgbClr val="000000"/>
                </a:solidFill>
              </a:rPr>
              <a:t>月</a:t>
            </a:r>
            <a:r>
              <a:rPr lang="en-US" altLang="zh-CN" sz="1400" b="1">
                <a:solidFill>
                  <a:srgbClr val="000000"/>
                </a:solidFill>
              </a:rPr>
              <a:t>17</a:t>
            </a:r>
            <a:r>
              <a:rPr lang="zh-CN" altLang="en-US" sz="1400" b="1">
                <a:solidFill>
                  <a:srgbClr val="000000"/>
                </a:solidFill>
              </a:rPr>
              <a:t>日微信公众号</a:t>
            </a:r>
            <a:endParaRPr lang="zh-CN" altLang="zh-CN" sz="1400" b="1">
              <a:solidFill>
                <a:srgbClr val="000000"/>
              </a:solidFill>
            </a:endParaRPr>
          </a:p>
        </p:txBody>
      </p:sp>
      <p:sp>
        <p:nvSpPr>
          <p:cNvPr id="31" name="Shape 1891"/>
          <p:cNvSpPr>
            <a:spLocks noChangeArrowheads="1"/>
          </p:cNvSpPr>
          <p:nvPr/>
        </p:nvSpPr>
        <p:spPr bwMode="auto">
          <a:xfrm>
            <a:off x="6343650" y="6064250"/>
            <a:ext cx="27781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2016</a:t>
            </a:r>
            <a:r>
              <a:rPr lang="zh-CN" altLang="en-US" sz="1400" b="1">
                <a:solidFill>
                  <a:srgbClr val="000000"/>
                </a:solidFill>
              </a:rPr>
              <a:t>年</a:t>
            </a:r>
            <a:r>
              <a:rPr lang="en-US" altLang="zh-CN" sz="1400" b="1">
                <a:solidFill>
                  <a:srgbClr val="000000"/>
                </a:solidFill>
              </a:rPr>
              <a:t>5</a:t>
            </a:r>
            <a:r>
              <a:rPr lang="zh-CN" altLang="en-US" sz="1400" b="1">
                <a:solidFill>
                  <a:srgbClr val="000000"/>
                </a:solidFill>
              </a:rPr>
              <a:t>月</a:t>
            </a:r>
            <a:r>
              <a:rPr lang="en-US" altLang="zh-CN" sz="1400" b="1">
                <a:solidFill>
                  <a:srgbClr val="000000"/>
                </a:solidFill>
              </a:rPr>
              <a:t>10</a:t>
            </a:r>
            <a:r>
              <a:rPr lang="zh-CN" altLang="en-US" sz="1400" b="1">
                <a:solidFill>
                  <a:srgbClr val="000000"/>
                </a:solidFill>
              </a:rPr>
              <a:t>日</a:t>
            </a:r>
            <a:r>
              <a:rPr lang="en-US" altLang="zh-CN" sz="1400" b="1">
                <a:solidFill>
                  <a:srgbClr val="000000"/>
                </a:solidFill>
              </a:rPr>
              <a:t>VSRC2.0</a:t>
            </a:r>
            <a:r>
              <a:rPr lang="zh-CN" altLang="en-US" sz="1400" b="1">
                <a:solidFill>
                  <a:srgbClr val="000000"/>
                </a:solidFill>
              </a:rPr>
              <a:t>升级上线</a:t>
            </a:r>
            <a:endParaRPr lang="zh-CN" altLang="zh-CN" sz="1400" b="1">
              <a:solidFill>
                <a:srgbClr val="000000"/>
              </a:solidFill>
            </a:endParaRPr>
          </a:p>
        </p:txBody>
      </p:sp>
      <p:sp>
        <p:nvSpPr>
          <p:cNvPr id="32" name="Shape 1889"/>
          <p:cNvSpPr>
            <a:spLocks/>
          </p:cNvSpPr>
          <p:nvPr/>
        </p:nvSpPr>
        <p:spPr bwMode="auto">
          <a:xfrm>
            <a:off x="5802313" y="6119813"/>
            <a:ext cx="549275" cy="574675"/>
          </a:xfrm>
          <a:custGeom>
            <a:avLst/>
            <a:gdLst>
              <a:gd name="T0" fmla="*/ 2147483647 w 21296"/>
              <a:gd name="T1" fmla="*/ 2147483647 h 21203"/>
              <a:gd name="T2" fmla="*/ 2147483647 w 21296"/>
              <a:gd name="T3" fmla="*/ 2147483647 h 21203"/>
              <a:gd name="T4" fmla="*/ 2147483647 w 21296"/>
              <a:gd name="T5" fmla="*/ 2147483647 h 21203"/>
              <a:gd name="T6" fmla="*/ 2147483647 w 21296"/>
              <a:gd name="T7" fmla="*/ 2147483647 h 2120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rgbClr val="F2009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555875" y="6430963"/>
            <a:ext cx="587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1891"/>
          <p:cNvSpPr>
            <a:spLocks noChangeArrowheads="1"/>
          </p:cNvSpPr>
          <p:nvPr/>
        </p:nvSpPr>
        <p:spPr bwMode="auto">
          <a:xfrm>
            <a:off x="9702800" y="6064250"/>
            <a:ext cx="27781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2016</a:t>
            </a:r>
            <a:r>
              <a:rPr lang="zh-CN" altLang="en-US" sz="1400" b="1">
                <a:solidFill>
                  <a:srgbClr val="000000"/>
                </a:solidFill>
              </a:rPr>
              <a:t>年第二季度</a:t>
            </a:r>
            <a:r>
              <a:rPr lang="en-US" altLang="zh-CN" sz="1400" b="1">
                <a:solidFill>
                  <a:srgbClr val="000000"/>
                </a:solidFill>
              </a:rPr>
              <a:t>T-Safe</a:t>
            </a:r>
            <a:r>
              <a:rPr lang="zh-CN" altLang="en-US" sz="1400" b="1">
                <a:solidFill>
                  <a:srgbClr val="000000"/>
                </a:solidFill>
              </a:rPr>
              <a:t>团队</a:t>
            </a:r>
            <a:endParaRPr lang="zh-CN" altLang="zh-CN" sz="1400" b="1">
              <a:solidFill>
                <a:srgbClr val="00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048750" y="6462713"/>
            <a:ext cx="587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94456" y="3326606"/>
            <a:ext cx="1470025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95250" y="1435100"/>
            <a:ext cx="1471613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95249" y="766762"/>
            <a:ext cx="1471612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40494" y="2124869"/>
            <a:ext cx="2135188" cy="1841500"/>
          </a:xfrm>
          <a:prstGeom prst="triangle">
            <a:avLst/>
          </a:prstGeom>
          <a:solidFill>
            <a:srgbClr val="FF47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8300" y="2651125"/>
            <a:ext cx="500063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9400" y="2651125"/>
            <a:ext cx="684213" cy="68580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r="2299"/>
          <a:stretch>
            <a:fillRect/>
          </a:stretch>
        </p:blipFill>
        <p:spPr bwMode="auto">
          <a:xfrm>
            <a:off x="1666875" y="750888"/>
            <a:ext cx="43195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3"/>
          <p:cNvSpPr>
            <a:spLocks/>
          </p:cNvSpPr>
          <p:nvPr/>
        </p:nvSpPr>
        <p:spPr bwMode="auto">
          <a:xfrm>
            <a:off x="4719638" y="1681163"/>
            <a:ext cx="3432175" cy="34544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 rot="10800000">
            <a:off x="6191250" y="4903788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AutoShape 17"/>
          <p:cNvSpPr>
            <a:spLocks/>
          </p:cNvSpPr>
          <p:nvPr/>
        </p:nvSpPr>
        <p:spPr bwMode="auto">
          <a:xfrm rot="10800000">
            <a:off x="4937125" y="4370388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AutoShape 18"/>
          <p:cNvSpPr>
            <a:spLocks/>
          </p:cNvSpPr>
          <p:nvPr/>
        </p:nvSpPr>
        <p:spPr bwMode="auto">
          <a:xfrm rot="10800000">
            <a:off x="7350125" y="4389438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AutoShape 19"/>
          <p:cNvSpPr>
            <a:spLocks/>
          </p:cNvSpPr>
          <p:nvPr/>
        </p:nvSpPr>
        <p:spPr bwMode="auto">
          <a:xfrm>
            <a:off x="6292850" y="5014913"/>
            <a:ext cx="311150" cy="2587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0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0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600"/>
              <a:gd name="T109" fmla="*/ 0 h 21600"/>
              <a:gd name="T110" fmla="*/ 21600 w 21600"/>
              <a:gd name="T111" fmla="*/ 21600 h 216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AutoShape 20"/>
          <p:cNvSpPr>
            <a:spLocks/>
          </p:cNvSpPr>
          <p:nvPr/>
        </p:nvSpPr>
        <p:spPr bwMode="auto">
          <a:xfrm>
            <a:off x="5038725" y="4489450"/>
            <a:ext cx="309563" cy="258763"/>
          </a:xfrm>
          <a:custGeom>
            <a:avLst/>
            <a:gdLst>
              <a:gd name="T0" fmla="*/ 2147483647 w 21600"/>
              <a:gd name="T1" fmla="*/ 2147483647 h 21579"/>
              <a:gd name="T2" fmla="*/ 2147483647 w 21600"/>
              <a:gd name="T3" fmla="*/ 2147483647 h 21579"/>
              <a:gd name="T4" fmla="*/ 2147483647 w 21600"/>
              <a:gd name="T5" fmla="*/ 2147483647 h 21579"/>
              <a:gd name="T6" fmla="*/ 2147483647 w 21600"/>
              <a:gd name="T7" fmla="*/ 2147483647 h 21579"/>
              <a:gd name="T8" fmla="*/ 2147483647 w 21600"/>
              <a:gd name="T9" fmla="*/ 2147483647 h 21579"/>
              <a:gd name="T10" fmla="*/ 2147483647 w 21600"/>
              <a:gd name="T11" fmla="*/ 2147483647 h 21579"/>
              <a:gd name="T12" fmla="*/ 2147483647 w 21600"/>
              <a:gd name="T13" fmla="*/ 2147483647 h 21579"/>
              <a:gd name="T14" fmla="*/ 2147483647 w 21600"/>
              <a:gd name="T15" fmla="*/ 2147483647 h 21579"/>
              <a:gd name="T16" fmla="*/ 2147483647 w 21600"/>
              <a:gd name="T17" fmla="*/ 2147483647 h 21579"/>
              <a:gd name="T18" fmla="*/ 2147483647 w 21600"/>
              <a:gd name="T19" fmla="*/ 2147483647 h 21579"/>
              <a:gd name="T20" fmla="*/ 2147483647 w 21600"/>
              <a:gd name="T21" fmla="*/ 2147483647 h 21579"/>
              <a:gd name="T22" fmla="*/ 2147483647 w 21600"/>
              <a:gd name="T23" fmla="*/ 2147483647 h 21579"/>
              <a:gd name="T24" fmla="*/ 2147483647 w 21600"/>
              <a:gd name="T25" fmla="*/ 2147483647 h 21579"/>
              <a:gd name="T26" fmla="*/ 2147483647 w 21600"/>
              <a:gd name="T27" fmla="*/ 2147483647 h 21579"/>
              <a:gd name="T28" fmla="*/ 2147483647 w 21600"/>
              <a:gd name="T29" fmla="*/ 2147483647 h 21579"/>
              <a:gd name="T30" fmla="*/ 2147483647 w 21600"/>
              <a:gd name="T31" fmla="*/ 2147483647 h 21579"/>
              <a:gd name="T32" fmla="*/ 2147483647 w 21600"/>
              <a:gd name="T33" fmla="*/ 2147483647 h 21579"/>
              <a:gd name="T34" fmla="*/ 2147483647 w 21600"/>
              <a:gd name="T35" fmla="*/ 2147483647 h 21579"/>
              <a:gd name="T36" fmla="*/ 2147483647 w 21600"/>
              <a:gd name="T37" fmla="*/ 2147483647 h 21579"/>
              <a:gd name="T38" fmla="*/ 2147483647 w 21600"/>
              <a:gd name="T39" fmla="*/ 2147483647 h 21579"/>
              <a:gd name="T40" fmla="*/ 2147483647 w 21600"/>
              <a:gd name="T41" fmla="*/ 2147483647 h 21579"/>
              <a:gd name="T42" fmla="*/ 2147483647 w 21600"/>
              <a:gd name="T43" fmla="*/ 2147483647 h 21579"/>
              <a:gd name="T44" fmla="*/ 2147483647 w 21600"/>
              <a:gd name="T45" fmla="*/ 2147483647 h 21579"/>
              <a:gd name="T46" fmla="*/ 2147483647 w 21600"/>
              <a:gd name="T47" fmla="*/ 2147483647 h 21579"/>
              <a:gd name="T48" fmla="*/ 2147483647 w 21600"/>
              <a:gd name="T49" fmla="*/ 2147483647 h 21579"/>
              <a:gd name="T50" fmla="*/ 2147483647 w 21600"/>
              <a:gd name="T51" fmla="*/ 2147483647 h 21579"/>
              <a:gd name="T52" fmla="*/ 2147483647 w 21600"/>
              <a:gd name="T53" fmla="*/ 2147483647 h 21579"/>
              <a:gd name="T54" fmla="*/ 2147483647 w 21600"/>
              <a:gd name="T55" fmla="*/ 2147483647 h 21579"/>
              <a:gd name="T56" fmla="*/ 0 w 21600"/>
              <a:gd name="T57" fmla="*/ 2147483647 h 21579"/>
              <a:gd name="T58" fmla="*/ 0 w 21600"/>
              <a:gd name="T59" fmla="*/ 2147483647 h 21579"/>
              <a:gd name="T60" fmla="*/ 2147483647 w 21600"/>
              <a:gd name="T61" fmla="*/ 2147483647 h 21579"/>
              <a:gd name="T62" fmla="*/ 2147483647 w 21600"/>
              <a:gd name="T63" fmla="*/ 2147483647 h 21579"/>
              <a:gd name="T64" fmla="*/ 2147483647 w 21600"/>
              <a:gd name="T65" fmla="*/ 2147483647 h 21579"/>
              <a:gd name="T66" fmla="*/ 2147483647 w 21600"/>
              <a:gd name="T67" fmla="*/ 2147483647 h 21579"/>
              <a:gd name="T68" fmla="*/ 2147483647 w 21600"/>
              <a:gd name="T69" fmla="*/ 2147483647 h 21579"/>
              <a:gd name="T70" fmla="*/ 2147483647 w 21600"/>
              <a:gd name="T71" fmla="*/ 2147483647 h 21579"/>
              <a:gd name="T72" fmla="*/ 2147483647 w 21600"/>
              <a:gd name="T73" fmla="*/ 0 h 21579"/>
              <a:gd name="T74" fmla="*/ 2147483647 w 21600"/>
              <a:gd name="T75" fmla="*/ 2147483647 h 21579"/>
              <a:gd name="T76" fmla="*/ 2147483647 w 21600"/>
              <a:gd name="T77" fmla="*/ 2147483647 h 21579"/>
              <a:gd name="T78" fmla="*/ 2147483647 w 21600"/>
              <a:gd name="T79" fmla="*/ 2147483647 h 21579"/>
              <a:gd name="T80" fmla="*/ 2147483647 w 21600"/>
              <a:gd name="T81" fmla="*/ 2147483647 h 21579"/>
              <a:gd name="T82" fmla="*/ 2147483647 w 21600"/>
              <a:gd name="T83" fmla="*/ 2147483647 h 21579"/>
              <a:gd name="T84" fmla="*/ 2147483647 w 21600"/>
              <a:gd name="T85" fmla="*/ 2147483647 h 21579"/>
              <a:gd name="T86" fmla="*/ 2147483647 w 21600"/>
              <a:gd name="T87" fmla="*/ 2147483647 h 21579"/>
              <a:gd name="T88" fmla="*/ 2147483647 w 21600"/>
              <a:gd name="T89" fmla="*/ 2147483647 h 21579"/>
              <a:gd name="T90" fmla="*/ 2147483647 w 21600"/>
              <a:gd name="T91" fmla="*/ 2147483647 h 21579"/>
              <a:gd name="T92" fmla="*/ 2147483647 w 21600"/>
              <a:gd name="T93" fmla="*/ 2147483647 h 21579"/>
              <a:gd name="T94" fmla="*/ 2147483647 w 21600"/>
              <a:gd name="T95" fmla="*/ 2147483647 h 21579"/>
              <a:gd name="T96" fmla="*/ 2147483647 w 21600"/>
              <a:gd name="T97" fmla="*/ 2147483647 h 21579"/>
              <a:gd name="T98" fmla="*/ 2147483647 w 21600"/>
              <a:gd name="T99" fmla="*/ 2147483647 h 21579"/>
              <a:gd name="T100" fmla="*/ 2147483647 w 21600"/>
              <a:gd name="T101" fmla="*/ 2147483647 h 21579"/>
              <a:gd name="T102" fmla="*/ 2147483647 w 21600"/>
              <a:gd name="T103" fmla="*/ 2147483647 h 21579"/>
              <a:gd name="T104" fmla="*/ 2147483647 w 21600"/>
              <a:gd name="T105" fmla="*/ 2147483647 h 21579"/>
              <a:gd name="T106" fmla="*/ 2147483647 w 21600"/>
              <a:gd name="T107" fmla="*/ 2147483647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600"/>
              <a:gd name="T163" fmla="*/ 0 h 21579"/>
              <a:gd name="T164" fmla="*/ 21600 w 21600"/>
              <a:gd name="T165" fmla="*/ 21579 h 2157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80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AutoShape 21"/>
          <p:cNvSpPr>
            <a:spLocks/>
          </p:cNvSpPr>
          <p:nvPr/>
        </p:nvSpPr>
        <p:spPr bwMode="auto">
          <a:xfrm>
            <a:off x="7488238" y="4524375"/>
            <a:ext cx="260350" cy="2587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600"/>
              <a:gd name="T133" fmla="*/ 0 h 21600"/>
              <a:gd name="T134" fmla="*/ 21600 w 21600"/>
              <a:gd name="T135" fmla="*/ 21600 h 216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AutoShape 22"/>
          <p:cNvSpPr>
            <a:spLocks/>
          </p:cNvSpPr>
          <p:nvPr/>
        </p:nvSpPr>
        <p:spPr bwMode="auto">
          <a:xfrm>
            <a:off x="6165850" y="1484313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AutoShape 23"/>
          <p:cNvSpPr>
            <a:spLocks/>
          </p:cNvSpPr>
          <p:nvPr/>
        </p:nvSpPr>
        <p:spPr bwMode="auto">
          <a:xfrm>
            <a:off x="7546975" y="2144713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AutoShape 24"/>
          <p:cNvSpPr>
            <a:spLocks/>
          </p:cNvSpPr>
          <p:nvPr/>
        </p:nvSpPr>
        <p:spPr bwMode="auto">
          <a:xfrm>
            <a:off x="4449763" y="3309938"/>
            <a:ext cx="517525" cy="5207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AutoShape 25"/>
          <p:cNvSpPr>
            <a:spLocks/>
          </p:cNvSpPr>
          <p:nvPr/>
        </p:nvSpPr>
        <p:spPr bwMode="auto">
          <a:xfrm>
            <a:off x="7908925" y="3309938"/>
            <a:ext cx="515938" cy="5207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AutoShape 26"/>
          <p:cNvSpPr>
            <a:spLocks/>
          </p:cNvSpPr>
          <p:nvPr/>
        </p:nvSpPr>
        <p:spPr bwMode="auto">
          <a:xfrm>
            <a:off x="4879975" y="2017713"/>
            <a:ext cx="515938" cy="519112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2147483647 w 19679"/>
              <a:gd name="T11" fmla="*/ 214748364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AutoShape 27"/>
          <p:cNvSpPr>
            <a:spLocks/>
          </p:cNvSpPr>
          <p:nvPr/>
        </p:nvSpPr>
        <p:spPr bwMode="auto">
          <a:xfrm>
            <a:off x="6270625" y="1598613"/>
            <a:ext cx="309563" cy="2587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0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0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600"/>
              <a:gd name="T109" fmla="*/ 0 h 21600"/>
              <a:gd name="T110" fmla="*/ 21600 w 21600"/>
              <a:gd name="T111" fmla="*/ 21600 h 216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AutoShape 28"/>
          <p:cNvSpPr>
            <a:spLocks/>
          </p:cNvSpPr>
          <p:nvPr/>
        </p:nvSpPr>
        <p:spPr bwMode="auto">
          <a:xfrm>
            <a:off x="4556125" y="3424238"/>
            <a:ext cx="309563" cy="3095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0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0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2147483647 w 21600"/>
              <a:gd name="T103" fmla="*/ 2147483647 h 21600"/>
              <a:gd name="T104" fmla="*/ 2147483647 w 21600"/>
              <a:gd name="T105" fmla="*/ 2147483647 h 21600"/>
              <a:gd name="T106" fmla="*/ 2147483647 w 21600"/>
              <a:gd name="T107" fmla="*/ 2147483647 h 21600"/>
              <a:gd name="T108" fmla="*/ 2147483647 w 21600"/>
              <a:gd name="T109" fmla="*/ 2147483647 h 21600"/>
              <a:gd name="T110" fmla="*/ 2147483647 w 21600"/>
              <a:gd name="T111" fmla="*/ 2147483647 h 21600"/>
              <a:gd name="T112" fmla="*/ 2147483647 w 21600"/>
              <a:gd name="T113" fmla="*/ 2147483647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1600"/>
              <a:gd name="T172" fmla="*/ 0 h 21600"/>
              <a:gd name="T173" fmla="*/ 21600 w 21600"/>
              <a:gd name="T174" fmla="*/ 21600 h 216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7651750" y="2286000"/>
            <a:ext cx="309563" cy="258763"/>
          </a:xfrm>
          <a:custGeom>
            <a:avLst/>
            <a:gdLst>
              <a:gd name="T0" fmla="*/ 2147483647 w 21600"/>
              <a:gd name="T1" fmla="*/ 2147483647 h 21579"/>
              <a:gd name="T2" fmla="*/ 2147483647 w 21600"/>
              <a:gd name="T3" fmla="*/ 2147483647 h 21579"/>
              <a:gd name="T4" fmla="*/ 2147483647 w 21600"/>
              <a:gd name="T5" fmla="*/ 2147483647 h 21579"/>
              <a:gd name="T6" fmla="*/ 2147483647 w 21600"/>
              <a:gd name="T7" fmla="*/ 2147483647 h 21579"/>
              <a:gd name="T8" fmla="*/ 2147483647 w 21600"/>
              <a:gd name="T9" fmla="*/ 2147483647 h 21579"/>
              <a:gd name="T10" fmla="*/ 2147483647 w 21600"/>
              <a:gd name="T11" fmla="*/ 2147483647 h 21579"/>
              <a:gd name="T12" fmla="*/ 2147483647 w 21600"/>
              <a:gd name="T13" fmla="*/ 2147483647 h 21579"/>
              <a:gd name="T14" fmla="*/ 2147483647 w 21600"/>
              <a:gd name="T15" fmla="*/ 2147483647 h 21579"/>
              <a:gd name="T16" fmla="*/ 2147483647 w 21600"/>
              <a:gd name="T17" fmla="*/ 2147483647 h 21579"/>
              <a:gd name="T18" fmla="*/ 2147483647 w 21600"/>
              <a:gd name="T19" fmla="*/ 2147483647 h 21579"/>
              <a:gd name="T20" fmla="*/ 2147483647 w 21600"/>
              <a:gd name="T21" fmla="*/ 2147483647 h 21579"/>
              <a:gd name="T22" fmla="*/ 2147483647 w 21600"/>
              <a:gd name="T23" fmla="*/ 2147483647 h 21579"/>
              <a:gd name="T24" fmla="*/ 2147483647 w 21600"/>
              <a:gd name="T25" fmla="*/ 2147483647 h 21579"/>
              <a:gd name="T26" fmla="*/ 2147483647 w 21600"/>
              <a:gd name="T27" fmla="*/ 2147483647 h 21579"/>
              <a:gd name="T28" fmla="*/ 2147483647 w 21600"/>
              <a:gd name="T29" fmla="*/ 2147483647 h 21579"/>
              <a:gd name="T30" fmla="*/ 2147483647 w 21600"/>
              <a:gd name="T31" fmla="*/ 2147483647 h 21579"/>
              <a:gd name="T32" fmla="*/ 2147483647 w 21600"/>
              <a:gd name="T33" fmla="*/ 2147483647 h 21579"/>
              <a:gd name="T34" fmla="*/ 2147483647 w 21600"/>
              <a:gd name="T35" fmla="*/ 2147483647 h 21579"/>
              <a:gd name="T36" fmla="*/ 2147483647 w 21600"/>
              <a:gd name="T37" fmla="*/ 2147483647 h 21579"/>
              <a:gd name="T38" fmla="*/ 2147483647 w 21600"/>
              <a:gd name="T39" fmla="*/ 2147483647 h 21579"/>
              <a:gd name="T40" fmla="*/ 2147483647 w 21600"/>
              <a:gd name="T41" fmla="*/ 2147483647 h 21579"/>
              <a:gd name="T42" fmla="*/ 2147483647 w 21600"/>
              <a:gd name="T43" fmla="*/ 2147483647 h 21579"/>
              <a:gd name="T44" fmla="*/ 2147483647 w 21600"/>
              <a:gd name="T45" fmla="*/ 2147483647 h 21579"/>
              <a:gd name="T46" fmla="*/ 2147483647 w 21600"/>
              <a:gd name="T47" fmla="*/ 2147483647 h 21579"/>
              <a:gd name="T48" fmla="*/ 2147483647 w 21600"/>
              <a:gd name="T49" fmla="*/ 2147483647 h 21579"/>
              <a:gd name="T50" fmla="*/ 2147483647 w 21600"/>
              <a:gd name="T51" fmla="*/ 2147483647 h 21579"/>
              <a:gd name="T52" fmla="*/ 2147483647 w 21600"/>
              <a:gd name="T53" fmla="*/ 2147483647 h 21579"/>
              <a:gd name="T54" fmla="*/ 2147483647 w 21600"/>
              <a:gd name="T55" fmla="*/ 2147483647 h 21579"/>
              <a:gd name="T56" fmla="*/ 0 w 21600"/>
              <a:gd name="T57" fmla="*/ 2147483647 h 21579"/>
              <a:gd name="T58" fmla="*/ 0 w 21600"/>
              <a:gd name="T59" fmla="*/ 2147483647 h 21579"/>
              <a:gd name="T60" fmla="*/ 2147483647 w 21600"/>
              <a:gd name="T61" fmla="*/ 2147483647 h 21579"/>
              <a:gd name="T62" fmla="*/ 2147483647 w 21600"/>
              <a:gd name="T63" fmla="*/ 2147483647 h 21579"/>
              <a:gd name="T64" fmla="*/ 2147483647 w 21600"/>
              <a:gd name="T65" fmla="*/ 2147483647 h 21579"/>
              <a:gd name="T66" fmla="*/ 2147483647 w 21600"/>
              <a:gd name="T67" fmla="*/ 2147483647 h 21579"/>
              <a:gd name="T68" fmla="*/ 2147483647 w 21600"/>
              <a:gd name="T69" fmla="*/ 2147483647 h 21579"/>
              <a:gd name="T70" fmla="*/ 2147483647 w 21600"/>
              <a:gd name="T71" fmla="*/ 2147483647 h 21579"/>
              <a:gd name="T72" fmla="*/ 2147483647 w 21600"/>
              <a:gd name="T73" fmla="*/ 0 h 21579"/>
              <a:gd name="T74" fmla="*/ 2147483647 w 21600"/>
              <a:gd name="T75" fmla="*/ 2147483647 h 21579"/>
              <a:gd name="T76" fmla="*/ 2147483647 w 21600"/>
              <a:gd name="T77" fmla="*/ 2147483647 h 21579"/>
              <a:gd name="T78" fmla="*/ 2147483647 w 21600"/>
              <a:gd name="T79" fmla="*/ 2147483647 h 21579"/>
              <a:gd name="T80" fmla="*/ 2147483647 w 21600"/>
              <a:gd name="T81" fmla="*/ 2147483647 h 21579"/>
              <a:gd name="T82" fmla="*/ 2147483647 w 21600"/>
              <a:gd name="T83" fmla="*/ 2147483647 h 21579"/>
              <a:gd name="T84" fmla="*/ 2147483647 w 21600"/>
              <a:gd name="T85" fmla="*/ 2147483647 h 21579"/>
              <a:gd name="T86" fmla="*/ 2147483647 w 21600"/>
              <a:gd name="T87" fmla="*/ 2147483647 h 21579"/>
              <a:gd name="T88" fmla="*/ 2147483647 w 21600"/>
              <a:gd name="T89" fmla="*/ 2147483647 h 21579"/>
              <a:gd name="T90" fmla="*/ 2147483647 w 21600"/>
              <a:gd name="T91" fmla="*/ 2147483647 h 21579"/>
              <a:gd name="T92" fmla="*/ 2147483647 w 21600"/>
              <a:gd name="T93" fmla="*/ 2147483647 h 21579"/>
              <a:gd name="T94" fmla="*/ 2147483647 w 21600"/>
              <a:gd name="T95" fmla="*/ 2147483647 h 21579"/>
              <a:gd name="T96" fmla="*/ 2147483647 w 21600"/>
              <a:gd name="T97" fmla="*/ 2147483647 h 21579"/>
              <a:gd name="T98" fmla="*/ 2147483647 w 21600"/>
              <a:gd name="T99" fmla="*/ 2147483647 h 21579"/>
              <a:gd name="T100" fmla="*/ 2147483647 w 21600"/>
              <a:gd name="T101" fmla="*/ 2147483647 h 21579"/>
              <a:gd name="T102" fmla="*/ 2147483647 w 21600"/>
              <a:gd name="T103" fmla="*/ 2147483647 h 21579"/>
              <a:gd name="T104" fmla="*/ 2147483647 w 21600"/>
              <a:gd name="T105" fmla="*/ 2147483647 h 21579"/>
              <a:gd name="T106" fmla="*/ 2147483647 w 21600"/>
              <a:gd name="T107" fmla="*/ 2147483647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600"/>
              <a:gd name="T163" fmla="*/ 0 h 21579"/>
              <a:gd name="T164" fmla="*/ 21600 w 21600"/>
              <a:gd name="T165" fmla="*/ 21579 h 2157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AutoShape 30"/>
          <p:cNvSpPr>
            <a:spLocks/>
          </p:cNvSpPr>
          <p:nvPr/>
        </p:nvSpPr>
        <p:spPr bwMode="auto">
          <a:xfrm>
            <a:off x="4999038" y="2124075"/>
            <a:ext cx="277812" cy="277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0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600"/>
              <a:gd name="T133" fmla="*/ 0 h 21600"/>
              <a:gd name="T134" fmla="*/ 21600 w 21600"/>
              <a:gd name="T135" fmla="*/ 21600 h 216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AutoShape 31"/>
          <p:cNvSpPr>
            <a:spLocks/>
          </p:cNvSpPr>
          <p:nvPr/>
        </p:nvSpPr>
        <p:spPr bwMode="auto">
          <a:xfrm>
            <a:off x="8021638" y="3430588"/>
            <a:ext cx="309562" cy="2730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8102600" y="2063750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马尔代夫旅游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27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8543925" y="3357563"/>
            <a:ext cx="195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心愿单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2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7978775" y="4557713"/>
            <a:ext cx="195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唯科普专栏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2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2963" y="2063750"/>
            <a:ext cx="2649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 贡献值</a:t>
            </a:r>
            <a:r>
              <a:rPr lang="en-US" altLang="zh-CN" sz="2400" b="1">
                <a:latin typeface="隶书" pitchFamily="49" charset="-122"/>
                <a:ea typeface="隶书" pitchFamily="49" charset="-122"/>
                <a:sym typeface="Arial" charset="0"/>
              </a:rPr>
              <a:t>&amp;</a:t>
            </a: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安全币</a:t>
            </a:r>
          </a:p>
        </p:txBody>
      </p:sp>
      <p:sp>
        <p:nvSpPr>
          <p:cNvPr id="30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344738" y="3357563"/>
            <a:ext cx="195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新增业务系数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31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847975" y="4557713"/>
            <a:ext cx="195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明确业务划分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grpSp>
        <p:nvGrpSpPr>
          <p:cNvPr id="32" name="组合 8"/>
          <p:cNvGrpSpPr>
            <a:grpSpLocks/>
          </p:cNvGrpSpPr>
          <p:nvPr/>
        </p:nvGrpSpPr>
        <p:grpSpPr bwMode="auto">
          <a:xfrm>
            <a:off x="5300663" y="2257425"/>
            <a:ext cx="2524125" cy="2524125"/>
            <a:chOff x="4652963" y="2366963"/>
            <a:chExt cx="2524125" cy="2524125"/>
          </a:xfrm>
        </p:grpSpPr>
        <p:sp>
          <p:nvSpPr>
            <p:cNvPr id="33" name="椭圆 26"/>
            <p:cNvSpPr>
              <a:spLocks noChangeArrowheads="1"/>
            </p:cNvSpPr>
            <p:nvPr/>
          </p:nvSpPr>
          <p:spPr bwMode="auto">
            <a:xfrm>
              <a:off x="4652963" y="2366963"/>
              <a:ext cx="2524125" cy="25241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4" name="任意多边形 23"/>
            <p:cNvSpPr>
              <a:spLocks noChangeArrowheads="1"/>
            </p:cNvSpPr>
            <p:nvPr/>
          </p:nvSpPr>
          <p:spPr bwMode="auto">
            <a:xfrm>
              <a:off x="5282530" y="3004883"/>
              <a:ext cx="955507" cy="955507"/>
            </a:xfrm>
            <a:custGeom>
              <a:avLst/>
              <a:gdLst>
                <a:gd name="T0" fmla="*/ 4240 w 1352282"/>
                <a:gd name="T1" fmla="*/ 515 h 1352282"/>
                <a:gd name="T2" fmla="*/ 515 w 1352282"/>
                <a:gd name="T3" fmla="*/ 4240 h 1352282"/>
                <a:gd name="T4" fmla="*/ 4240 w 1352282"/>
                <a:gd name="T5" fmla="*/ 7964 h 1352282"/>
                <a:gd name="T6" fmla="*/ 7964 w 1352282"/>
                <a:gd name="T7" fmla="*/ 4240 h 1352282"/>
                <a:gd name="T8" fmla="*/ 4240 w 1352282"/>
                <a:gd name="T9" fmla="*/ 515 h 1352282"/>
                <a:gd name="T10" fmla="*/ 4240 w 1352282"/>
                <a:gd name="T11" fmla="*/ 0 h 1352282"/>
                <a:gd name="T12" fmla="*/ 8480 w 1352282"/>
                <a:gd name="T13" fmla="*/ 4240 h 1352282"/>
                <a:gd name="T14" fmla="*/ 4240 w 1352282"/>
                <a:gd name="T15" fmla="*/ 8480 h 1352282"/>
                <a:gd name="T16" fmla="*/ 0 w 1352282"/>
                <a:gd name="T17" fmla="*/ 4240 h 1352282"/>
                <a:gd name="T18" fmla="*/ 4240 w 1352282"/>
                <a:gd name="T19" fmla="*/ 0 h 1352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2282"/>
                <a:gd name="T31" fmla="*/ 0 h 1352282"/>
                <a:gd name="T32" fmla="*/ 1352282 w 1352282"/>
                <a:gd name="T33" fmla="*/ 1352282 h 13522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2282" h="1352282">
                  <a:moveTo>
                    <a:pt x="676140" y="82140"/>
                  </a:moveTo>
                  <a:cubicBezTo>
                    <a:pt x="348083" y="82140"/>
                    <a:pt x="82140" y="348083"/>
                    <a:pt x="82140" y="676140"/>
                  </a:cubicBezTo>
                  <a:cubicBezTo>
                    <a:pt x="82140" y="1004197"/>
                    <a:pt x="348083" y="1270140"/>
                    <a:pt x="676140" y="1270140"/>
                  </a:cubicBezTo>
                  <a:cubicBezTo>
                    <a:pt x="1004197" y="1270140"/>
                    <a:pt x="1270140" y="1004197"/>
                    <a:pt x="1270140" y="676140"/>
                  </a:cubicBezTo>
                  <a:cubicBezTo>
                    <a:pt x="1270140" y="348083"/>
                    <a:pt x="1004197" y="82140"/>
                    <a:pt x="676140" y="82140"/>
                  </a:cubicBezTo>
                  <a:close/>
                  <a:moveTo>
                    <a:pt x="676141" y="0"/>
                  </a:moveTo>
                  <a:cubicBezTo>
                    <a:pt x="1049563" y="0"/>
                    <a:pt x="1352282" y="302719"/>
                    <a:pt x="1352282" y="676141"/>
                  </a:cubicBezTo>
                  <a:cubicBezTo>
                    <a:pt x="1352282" y="1049563"/>
                    <a:pt x="1049563" y="1352282"/>
                    <a:pt x="676141" y="1352282"/>
                  </a:cubicBezTo>
                  <a:cubicBezTo>
                    <a:pt x="302719" y="1352282"/>
                    <a:pt x="0" y="1049563"/>
                    <a:pt x="0" y="676141"/>
                  </a:cubicBezTo>
                  <a:cubicBezTo>
                    <a:pt x="0" y="302719"/>
                    <a:pt x="302719" y="0"/>
                    <a:pt x="67614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圆角矩形 24"/>
            <p:cNvSpPr>
              <a:spLocks noChangeArrowheads="1"/>
            </p:cNvSpPr>
            <p:nvPr/>
          </p:nvSpPr>
          <p:spPr bwMode="auto">
            <a:xfrm rot="2340034">
              <a:off x="6028206" y="3931760"/>
              <a:ext cx="654398" cy="13088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6" name="标题 3"/>
          <p:cNvSpPr>
            <a:spLocks noGrp="1" noChangeArrowheads="1"/>
          </p:cNvSpPr>
          <p:nvPr/>
        </p:nvSpPr>
        <p:spPr bwMode="auto">
          <a:xfrm>
            <a:off x="5159375" y="2619375"/>
            <a:ext cx="36544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479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sec.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vip.com</a:t>
            </a:r>
            <a:endParaRPr lang="zh-CN" altLang="en-US" sz="18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868988" y="5287963"/>
            <a:ext cx="2859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>
                <a:latin typeface="隶书" pitchFamily="49" charset="-122"/>
                <a:ea typeface="隶书" pitchFamily="49" charset="-122"/>
                <a:sym typeface="Arial" charset="0"/>
              </a:rPr>
              <a:t>多渠道提交漏洞</a:t>
            </a:r>
            <a:endParaRPr lang="en-US" altLang="zh-CN" sz="2400" b="1">
              <a:latin typeface="隶书" pitchFamily="49" charset="-122"/>
              <a:ea typeface="隶书" pitchFamily="49" charset="-122"/>
              <a:sym typeface="Arial" charset="0"/>
            </a:endParaRPr>
          </a:p>
        </p:txBody>
      </p:sp>
      <p:sp>
        <p:nvSpPr>
          <p:cNvPr id="38" name="文本框 5"/>
          <p:cNvSpPr txBox="1">
            <a:spLocks noChangeArrowheads="1"/>
          </p:cNvSpPr>
          <p:nvPr/>
        </p:nvSpPr>
        <p:spPr bwMode="auto">
          <a:xfrm>
            <a:off x="1955800" y="908050"/>
            <a:ext cx="349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VSRC2.0</a:t>
            </a:r>
            <a:r>
              <a:rPr lang="zh-CN" altLang="en-US" b="1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升级一览</a:t>
            </a:r>
            <a:endParaRPr lang="bg-BG" altLang="en-US" b="1">
              <a:solidFill>
                <a:srgbClr val="FFFFFF"/>
              </a:solidFill>
              <a:latin typeface="微软雅黑" pitchFamily="34" charset="-122"/>
              <a:ea typeface="隶书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95249" y="766762"/>
            <a:ext cx="1471612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95250" y="1435100"/>
            <a:ext cx="1471613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95250" y="2127250"/>
            <a:ext cx="1471613" cy="1268413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-140494" y="2793207"/>
            <a:ext cx="2135187" cy="1841500"/>
          </a:xfrm>
          <a:prstGeom prst="triangle">
            <a:avLst/>
          </a:prstGeom>
          <a:solidFill>
            <a:srgbClr val="FF47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5125" y="3340100"/>
            <a:ext cx="504825" cy="7064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9400" y="3319463"/>
            <a:ext cx="684213" cy="68580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r="2299"/>
          <a:stretch>
            <a:fillRect/>
          </a:stretch>
        </p:blipFill>
        <p:spPr bwMode="auto">
          <a:xfrm>
            <a:off x="1666875" y="750888"/>
            <a:ext cx="43195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45"/>
          <p:cNvGrpSpPr>
            <a:grpSpLocks/>
          </p:cNvGrpSpPr>
          <p:nvPr/>
        </p:nvGrpSpPr>
        <p:grpSpPr bwMode="auto">
          <a:xfrm>
            <a:off x="4222750" y="2184400"/>
            <a:ext cx="4321175" cy="523875"/>
            <a:chOff x="0" y="0"/>
            <a:chExt cx="4320742" cy="522882"/>
          </a:xfrm>
        </p:grpSpPr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52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增加 </a:t>
              </a:r>
              <a:r>
                <a:rPr lang="zh-CN" altLang="en-US" b="1">
                  <a:solidFill>
                    <a:srgbClr val="FF4793"/>
                  </a:solidFill>
                  <a:latin typeface="隶书" pitchFamily="49" charset="-122"/>
                  <a:ea typeface="隶书" pitchFamily="49" charset="-122"/>
                </a:rPr>
                <a:t>现金奖励</a:t>
              </a:r>
              <a:endParaRPr lang="zh-CN" altLang="en-US" b="1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1" name="文本框 47"/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itchFamily="49" charset="-122"/>
                  <a:ea typeface="楷体" pitchFamily="49" charset="-122"/>
                </a:rPr>
                <a:t>壹</a:t>
              </a:r>
            </a:p>
          </p:txBody>
        </p:sp>
        <p:pic>
          <p:nvPicPr>
            <p:cNvPr id="12" name="图片 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流程图: 联系 49"/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50"/>
          <p:cNvGrpSpPr>
            <a:grpSpLocks/>
          </p:cNvGrpSpPr>
          <p:nvPr/>
        </p:nvGrpSpPr>
        <p:grpSpPr bwMode="auto">
          <a:xfrm>
            <a:off x="4222750" y="3170238"/>
            <a:ext cx="4321175" cy="523875"/>
            <a:chOff x="0" y="0"/>
            <a:chExt cx="4320742" cy="522884"/>
          </a:xfrm>
        </p:grpSpPr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52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加强 </a:t>
              </a:r>
              <a:r>
                <a:rPr lang="zh-CN" altLang="en-US" b="1">
                  <a:solidFill>
                    <a:srgbClr val="FF4793"/>
                  </a:solidFill>
                  <a:latin typeface="隶书" pitchFamily="49" charset="-122"/>
                  <a:ea typeface="隶书" pitchFamily="49" charset="-122"/>
                </a:rPr>
                <a:t>技术交流</a:t>
              </a:r>
            </a:p>
          </p:txBody>
        </p:sp>
        <p:sp>
          <p:nvSpPr>
            <p:cNvPr id="16" name="文本框 52"/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itchFamily="49" charset="-122"/>
                  <a:ea typeface="楷体" pitchFamily="49" charset="-122"/>
                </a:rPr>
                <a:t>贰</a:t>
              </a:r>
            </a:p>
          </p:txBody>
        </p:sp>
        <p:pic>
          <p:nvPicPr>
            <p:cNvPr id="17" name="图片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流程图: 联系 54"/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55"/>
          <p:cNvGrpSpPr>
            <a:grpSpLocks/>
          </p:cNvGrpSpPr>
          <p:nvPr/>
        </p:nvGrpSpPr>
        <p:grpSpPr bwMode="auto">
          <a:xfrm>
            <a:off x="4222750" y="4156075"/>
            <a:ext cx="4321175" cy="523875"/>
            <a:chOff x="0" y="0"/>
            <a:chExt cx="4320742" cy="522882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1339716" y="0"/>
              <a:ext cx="2981026" cy="52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zh-CN" altLang="en-US" b="1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共建 </a:t>
              </a:r>
              <a:r>
                <a:rPr lang="en-US" altLang="zh-CN" b="1" dirty="0" smtClean="0">
                  <a:solidFill>
                    <a:srgbClr val="FF4793"/>
                  </a:solidFill>
                  <a:latin typeface="+mn-lt"/>
                  <a:ea typeface="隶书" panose="02010509060101010101" pitchFamily="49" charset="-122"/>
                </a:rPr>
                <a:t>SRC </a:t>
              </a:r>
              <a:r>
                <a:rPr lang="zh-CN" altLang="en-US" b="1" dirty="0" smtClean="0">
                  <a:solidFill>
                    <a:srgbClr val="FF479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联盟</a:t>
              </a:r>
            </a:p>
          </p:txBody>
        </p:sp>
        <p:sp>
          <p:nvSpPr>
            <p:cNvPr id="21" name="文本框 57"/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itchFamily="49" charset="-122"/>
                  <a:ea typeface="楷体" pitchFamily="49" charset="-122"/>
                </a:rPr>
                <a:t>叁</a:t>
              </a:r>
            </a:p>
          </p:txBody>
        </p:sp>
        <p:pic>
          <p:nvPicPr>
            <p:cNvPr id="22" name="图片 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流程图: 联系 59"/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955800" y="908050"/>
            <a:ext cx="349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VSRC2.0</a:t>
            </a:r>
            <a:r>
              <a:rPr lang="zh-CN" altLang="en-US" b="1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Arial" charset="0"/>
              </a:rPr>
              <a:t>未来规划</a:t>
            </a:r>
            <a:endParaRPr lang="bg-BG" altLang="en-US" b="1">
              <a:solidFill>
                <a:srgbClr val="FFFFFF"/>
              </a:solidFill>
              <a:latin typeface="微软雅黑" pitchFamily="34" charset="-122"/>
              <a:ea typeface="隶书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15027" r="8040" b="29346"/>
          <a:stretch>
            <a:fillRect/>
          </a:stretch>
        </p:blipFill>
        <p:spPr bwMode="auto">
          <a:xfrm>
            <a:off x="3489325" y="2715419"/>
            <a:ext cx="5213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869904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4264025" y="4211637"/>
            <a:ext cx="3663950" cy="369888"/>
            <a:chOff x="-12475" y="-59448"/>
            <a:chExt cx="3663537" cy="369094"/>
          </a:xfrm>
        </p:grpSpPr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669682" y="-59448"/>
              <a:ext cx="2981380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 b="1">
                  <a:latin typeface="楷体" pitchFamily="49" charset="-122"/>
                  <a:ea typeface="楷体" pitchFamily="49" charset="-122"/>
                </a:rPr>
                <a:t>唯品会安全应急响应中心</a:t>
              </a:r>
            </a:p>
          </p:txBody>
        </p:sp>
        <p:pic>
          <p:nvPicPr>
            <p:cNvPr id="6" name="图片 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75" y="-32626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127125" y="1784350"/>
            <a:ext cx="1094581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8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   从企业安全开发生命周期</a:t>
            </a:r>
            <a:r>
              <a:rPr lang="en-US" altLang="zh-CN" sz="48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SDL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8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到熟悉而又充满惊喜的</a:t>
            </a:r>
            <a:r>
              <a:rPr lang="en-US" altLang="zh-CN" sz="48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VSRC2.0</a:t>
            </a:r>
            <a:r>
              <a:rPr lang="zh-CN" altLang="en-US" sz="48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时代！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66763" y="3284538"/>
            <a:ext cx="107299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71588" y="2420938"/>
            <a:ext cx="0" cy="79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8" name="文本框 11"/>
          <p:cNvSpPr txBox="1">
            <a:spLocks noChangeArrowheads="1"/>
          </p:cNvSpPr>
          <p:nvPr/>
        </p:nvSpPr>
        <p:spPr bwMode="auto">
          <a:xfrm>
            <a:off x="69305" y="1443464"/>
            <a:ext cx="30025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《</a:t>
            </a:r>
            <a:r>
              <a: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VIP</a:t>
            </a:r>
            <a:r>
              <a:rPr lang="zh-CN" altLang="en-US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项目安全上线管理流程</a:t>
            </a:r>
            <a:r>
              <a: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V1.0</a:t>
            </a:r>
            <a:r>
              <a:rPr lang="en-US" altLang="zh-CN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发布</a:t>
            </a:r>
            <a:endParaRPr lang="zh-CN" altLang="en-US" sz="24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3" name="文本框 12"/>
          <p:cNvSpPr txBox="1">
            <a:spLocks noChangeArrowheads="1"/>
          </p:cNvSpPr>
          <p:nvPr/>
        </p:nvSpPr>
        <p:spPr bwMode="auto">
          <a:xfrm>
            <a:off x="479425" y="3284538"/>
            <a:ext cx="1577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2014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月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927350" y="3357563"/>
            <a:ext cx="0" cy="79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5" name="文本框 14"/>
          <p:cNvSpPr txBox="1">
            <a:spLocks noChangeArrowheads="1"/>
          </p:cNvSpPr>
          <p:nvPr/>
        </p:nvSpPr>
        <p:spPr bwMode="auto">
          <a:xfrm>
            <a:off x="2135188" y="2822575"/>
            <a:ext cx="157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2014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月</a:t>
            </a:r>
          </a:p>
        </p:txBody>
      </p:sp>
      <p:sp>
        <p:nvSpPr>
          <p:cNvPr id="6152" name="文本框 15"/>
          <p:cNvSpPr txBox="1">
            <a:spLocks noChangeArrowheads="1"/>
          </p:cNvSpPr>
          <p:nvPr/>
        </p:nvSpPr>
        <p:spPr bwMode="auto">
          <a:xfrm>
            <a:off x="1473200" y="4221163"/>
            <a:ext cx="35345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产品设计与开发安全红线</a:t>
            </a:r>
            <a:r>
              <a:rPr lang="en-US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V1.0</a:t>
            </a:r>
            <a:r>
              <a:rPr lang="en-US" altLang="zh-CN" sz="2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2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发布</a:t>
            </a:r>
            <a:endParaRPr lang="zh-CN" altLang="en-US" sz="24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7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4560887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唯品会</a:t>
            </a:r>
            <a:r>
              <a:rPr lang="en-US" altLang="zh-CN" sz="40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SDL</a:t>
            </a:r>
            <a:r>
              <a:rPr lang="zh-CN" altLang="en-US" sz="40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发展历程</a:t>
            </a:r>
          </a:p>
        </p:txBody>
      </p:sp>
      <p:sp>
        <p:nvSpPr>
          <p:cNvPr id="7178" name="文本框 17"/>
          <p:cNvSpPr txBox="1">
            <a:spLocks noChangeArrowheads="1"/>
          </p:cNvSpPr>
          <p:nvPr/>
        </p:nvSpPr>
        <p:spPr bwMode="auto">
          <a:xfrm>
            <a:off x="4224338" y="3284538"/>
            <a:ext cx="1576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2015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月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013325" y="2420938"/>
            <a:ext cx="0" cy="79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56" name="文本框 19"/>
          <p:cNvSpPr txBox="1">
            <a:spLocks noChangeArrowheads="1"/>
          </p:cNvSpPr>
          <p:nvPr/>
        </p:nvSpPr>
        <p:spPr bwMode="auto">
          <a:xfrm>
            <a:off x="3806939" y="1399014"/>
            <a:ext cx="2736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VIP</a:t>
            </a:r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安全评审自助提测系统上线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16725" y="3357563"/>
            <a:ext cx="0" cy="79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17"/>
          <p:cNvSpPr txBox="1">
            <a:spLocks noChangeArrowheads="1"/>
          </p:cNvSpPr>
          <p:nvPr/>
        </p:nvSpPr>
        <p:spPr bwMode="auto">
          <a:xfrm>
            <a:off x="6276975" y="282257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2015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</a:p>
        </p:txBody>
      </p:sp>
      <p:sp>
        <p:nvSpPr>
          <p:cNvPr id="16" name="文本框 19"/>
          <p:cNvSpPr txBox="1">
            <a:spLocks noChangeArrowheads="1"/>
          </p:cNvSpPr>
          <p:nvPr/>
        </p:nvSpPr>
        <p:spPr bwMode="auto">
          <a:xfrm>
            <a:off x="5650086" y="4233183"/>
            <a:ext cx="23682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全年</a:t>
            </a:r>
            <a:r>
              <a:rPr lang="en-US" altLang="zh-CN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2000+</a:t>
            </a:r>
            <a:r>
              <a:rPr lang="zh-CN" altLang="en-US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项目通过上线前评审</a:t>
            </a:r>
            <a:endParaRPr lang="zh-CN" altLang="en-US" sz="24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4" name="文本框 17"/>
          <p:cNvSpPr txBox="1">
            <a:spLocks noChangeArrowheads="1"/>
          </p:cNvSpPr>
          <p:nvPr/>
        </p:nvSpPr>
        <p:spPr bwMode="auto">
          <a:xfrm>
            <a:off x="7824788" y="3275013"/>
            <a:ext cx="1576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2016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月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624888" y="2419350"/>
            <a:ext cx="0" cy="792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427729" y="1394252"/>
            <a:ext cx="24490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《</a:t>
            </a:r>
            <a:r>
              <a:rPr lang="en-US" altLang="zh-CN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web</a:t>
            </a:r>
            <a:r>
              <a:rPr lang="zh-CN" altLang="en-US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安全测试基线用例</a:t>
            </a:r>
            <a:r>
              <a:rPr lang="en-US" altLang="zh-CN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24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发布</a:t>
            </a:r>
            <a:endParaRPr lang="zh-CN" altLang="en-US" sz="24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87" name="文本框 17"/>
          <p:cNvSpPr txBox="1">
            <a:spLocks noChangeArrowheads="1"/>
          </p:cNvSpPr>
          <p:nvPr/>
        </p:nvSpPr>
        <p:spPr bwMode="auto">
          <a:xfrm>
            <a:off x="9983788" y="2822575"/>
            <a:ext cx="1581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2016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400" b="1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月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768013" y="3357563"/>
            <a:ext cx="0" cy="79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9687893" y="4221163"/>
            <a:ext cx="2160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自主研发黑盒扫描系统上线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2" grpId="0"/>
      <p:bldP spid="6156" grpId="0"/>
      <p:bldP spid="16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76482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构建</a:t>
            </a:r>
            <a:r>
              <a:rPr lang="en-US" altLang="zh-CN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SDL——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标准化安全开发流程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1243166129"/>
              </p:ext>
            </p:extLst>
          </p:nvPr>
        </p:nvGraphicFramePr>
        <p:xfrm>
          <a:off x="1139672" y="680898"/>
          <a:ext cx="9580389" cy="158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内容占位符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48" y="2130396"/>
            <a:ext cx="5622372" cy="351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Cycle"/>
          <p:cNvGrpSpPr/>
          <p:nvPr/>
        </p:nvGrpSpPr>
        <p:grpSpPr>
          <a:xfrm>
            <a:off x="2590442" y="5806243"/>
            <a:ext cx="6451600" cy="765160"/>
            <a:chOff x="1346200" y="5716318"/>
            <a:chExt cx="6451600" cy="945596"/>
          </a:xfrm>
        </p:grpSpPr>
        <p:pic>
          <p:nvPicPr>
            <p:cNvPr id="28" name="Picture 2" descr="C:\Program Files\Microsoft Resource DVD Artwork\DVD_ART\Artwork_Imagery\Shapes and Graphics\Arrows - arrow\Curved\loop continuous cycle arrows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46200" y="5716318"/>
              <a:ext cx="6451600" cy="646382"/>
            </a:xfrm>
            <a:prstGeom prst="rect">
              <a:avLst/>
            </a:prstGeom>
            <a:noFill/>
          </p:spPr>
        </p:pic>
        <p:sp>
          <p:nvSpPr>
            <p:cNvPr id="29" name="Rectangle 18"/>
            <p:cNvSpPr/>
            <p:nvPr/>
          </p:nvSpPr>
          <p:spPr>
            <a:xfrm>
              <a:off x="1436649" y="6292582"/>
              <a:ext cx="624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95000"/>
                <a:defRPr/>
              </a:pPr>
              <a:r>
                <a:rPr lang="zh-CN" altLang="en-US" b="1" dirty="0" smtClean="0">
                  <a:ln w="1905"/>
                  <a:solidFill>
                    <a:srgbClr val="005194"/>
                  </a:solidFill>
                  <a:latin typeface="Segoe UI" pitchFamily="34" charset="0"/>
                  <a:ea typeface="ＭＳ Ｐゴシック" charset="-128"/>
                  <a:cs typeface="Segoe UI" pitchFamily="34" charset="0"/>
                </a:rPr>
                <a:t>持续改进</a:t>
              </a:r>
              <a:endParaRPr lang="en-US" b="1" dirty="0" smtClean="0">
                <a:ln w="1905"/>
                <a:solidFill>
                  <a:srgbClr val="005194"/>
                </a:solidFill>
                <a:latin typeface="Segoe UI" pitchFamily="34" charset="0"/>
                <a:ea typeface="ＭＳ Ｐゴシック" charset="-128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94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666750"/>
            <a:ext cx="9794875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73885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上线管理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流程</a:t>
            </a:r>
            <a:r>
              <a:rPr lang="en-US" altLang="zh-CN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降低人为因素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3" r="59519" b="62095"/>
          <a:stretch/>
        </p:blipFill>
        <p:spPr bwMode="auto">
          <a:xfrm>
            <a:off x="1199455" y="1228750"/>
            <a:ext cx="1041055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86757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需求阶段尽早干预 降低漏洞发现成本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9536" y="1844824"/>
            <a:ext cx="2592288" cy="2664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0" t="38539" r="35370" b="17077"/>
          <a:stretch/>
        </p:blipFill>
        <p:spPr bwMode="auto">
          <a:xfrm>
            <a:off x="2063552" y="887884"/>
            <a:ext cx="6912768" cy="55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81612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红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线评审未通过 立即中断安全测试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628650"/>
            <a:ext cx="80645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68739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安全</a:t>
            </a:r>
            <a:r>
              <a:rPr lang="zh-CN" altLang="en-US" sz="4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红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线</a:t>
            </a:r>
            <a:r>
              <a:rPr lang="en-US" altLang="zh-CN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4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消除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低级漏洞！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5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631504" y="655683"/>
          <a:ext cx="9145016" cy="5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81038"/>
            <a:ext cx="8826500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1438"/>
            <a:ext cx="100584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773238"/>
            <a:ext cx="100584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文本框 16"/>
          <p:cNvSpPr txBox="1">
            <a:spLocks noChangeArrowheads="1"/>
          </p:cNvSpPr>
          <p:nvPr/>
        </p:nvSpPr>
        <p:spPr bwMode="auto">
          <a:xfrm>
            <a:off x="3071813" y="-26988"/>
            <a:ext cx="7649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4000" b="1" dirty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提测流程变形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记</a:t>
            </a:r>
            <a:r>
              <a:rPr lang="en-US" altLang="zh-CN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——Excel</a:t>
            </a:r>
            <a:r>
              <a:rPr lang="zh-CN" altLang="en-US" sz="4000" b="1" dirty="0" smtClean="0">
                <a:solidFill>
                  <a:srgbClr val="445469"/>
                </a:solidFill>
                <a:latin typeface="隶书" pitchFamily="49" charset="-122"/>
                <a:ea typeface="隶书" pitchFamily="49" charset="-122"/>
              </a:rPr>
              <a:t>到平台</a:t>
            </a:r>
            <a:endParaRPr lang="zh-CN" altLang="en-US" sz="4000" b="1" dirty="0">
              <a:solidFill>
                <a:srgbClr val="44546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Pages>0</Pages>
  <Words>536</Words>
  <Characters>0</Characters>
  <Application>Microsoft Office PowerPoint</Application>
  <DocSecurity>0</DocSecurity>
  <PresentationFormat>自定义</PresentationFormat>
  <Lines>0</Lines>
  <Paragraphs>110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2016-07-11T07:01:25Z</dcterms:created>
  <dcterms:modified xsi:type="dcterms:W3CDTF">2016-08-01T10:00:54Z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