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15"/>
  </p:notesMasterIdLst>
  <p:handoutMasterIdLst>
    <p:handoutMasterId r:id="rId16"/>
  </p:handoutMasterIdLst>
  <p:sldIdLst>
    <p:sldId id="256" r:id="rId2"/>
    <p:sldId id="375" r:id="rId3"/>
    <p:sldId id="402" r:id="rId4"/>
    <p:sldId id="403" r:id="rId5"/>
    <p:sldId id="405" r:id="rId6"/>
    <p:sldId id="406" r:id="rId7"/>
    <p:sldId id="407" r:id="rId8"/>
    <p:sldId id="408" r:id="rId9"/>
    <p:sldId id="412" r:id="rId10"/>
    <p:sldId id="409" r:id="rId11"/>
    <p:sldId id="410" r:id="rId12"/>
    <p:sldId id="411" r:id="rId13"/>
    <p:sldId id="348" r:id="rId14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an marzec" initials="am" lastIdx="1" clrIdx="0">
    <p:extLst/>
  </p:cmAuthor>
  <p:cmAuthor id="2" name="alan marzec" initials="am [2]" lastIdx="1" clrIdx="1">
    <p:extLst/>
  </p:cmAuthor>
  <p:cmAuthor id="3" name="alan marzec" initials="am [3]" lastIdx="1" clrIdx="2">
    <p:extLst/>
  </p:cmAuthor>
  <p:cmAuthor id="4" name="alan marzec" initials="am [4]" lastIdx="1" clrIdx="3">
    <p:extLst/>
  </p:cmAuthor>
  <p:cmAuthor id="5" name="alan marzec" initials="am [5]" lastIdx="1" clrIdx="4">
    <p:extLst/>
  </p:cmAuthor>
  <p:cmAuthor id="6" name="alan marzec" initials="am [6]" lastIdx="1" clrIdx="5">
    <p:extLst/>
  </p:cmAuthor>
  <p:cmAuthor id="7" name="alan marzec" initials="am [7]" lastIdx="1" clrIdx="6">
    <p:extLst/>
  </p:cmAuthor>
  <p:cmAuthor id="8" name="alan marzec" initials="am [8]" lastIdx="1" clrIdx="7">
    <p:extLst/>
  </p:cmAuthor>
  <p:cmAuthor id="9" name="alan marzec" initials="am [9]" lastIdx="1" clrIdx="8">
    <p:extLst/>
  </p:cmAuthor>
  <p:cmAuthor id="10" name="alan marzec" initials="am [10]" lastIdx="1" clrIdx="9">
    <p:extLst/>
  </p:cmAuthor>
  <p:cmAuthor id="11" name="alan marzec" initials="am [11]" lastIdx="1" clrIdx="10">
    <p:extLst/>
  </p:cmAuthor>
  <p:cmAuthor id="12" name="alan marzec" initials="am [12]" lastIdx="1" clrIdx="11">
    <p:extLst/>
  </p:cmAuthor>
  <p:cmAuthor id="13" name="alan marzec" initials="am [13]" lastIdx="1" clrIdx="12">
    <p:extLst/>
  </p:cmAuthor>
  <p:cmAuthor id="14" name="alan marzec" initials="am [14]" lastIdx="1" clrIdx="13">
    <p:extLst/>
  </p:cmAuthor>
  <p:cmAuthor id="15" name="alan marzec" initials="am [15]" lastIdx="1" clrIdx="14">
    <p:extLst/>
  </p:cmAuthor>
  <p:cmAuthor id="16" name="alan marzec" initials="am [16]" lastIdx="1" clrIdx="15">
    <p:extLst/>
  </p:cmAuthor>
  <p:cmAuthor id="17" name="alan marzec" initials="am [17]" lastIdx="1" clrIdx="16">
    <p:extLst/>
  </p:cmAuthor>
  <p:cmAuthor id="18" name="alan marzec" initials="am [18]" lastIdx="1" clrIdx="17">
    <p:extLst/>
  </p:cmAuthor>
  <p:cmAuthor id="19" name="AutoBVT" initials="A" lastIdx="1" clrIdx="18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894" autoAdjust="0"/>
    <p:restoredTop sz="84478" autoAdjust="0"/>
  </p:normalViewPr>
  <p:slideViewPr>
    <p:cSldViewPr snapToGrid="0">
      <p:cViewPr>
        <p:scale>
          <a:sx n="108" d="100"/>
          <a:sy n="108" d="100"/>
        </p:scale>
        <p:origin x="-1584" y="11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2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 varScale="1">
        <p:scale>
          <a:sx n="94" d="100"/>
          <a:sy n="94" d="100"/>
        </p:scale>
        <p:origin x="2480" y="2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commentAuthors" Target="commentAuthor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902ADD8-46DB-453E-9E24-C3AF6CB7BFBC}" type="datetimeFigureOut">
              <a:rPr lang="en-US" smtClean="0"/>
              <a:pPr/>
              <a:t>3/30/17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E2E84FE-6BDF-4A01-9FEE-1DD55A1578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0846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EB9933-60B8-1647-9A2C-B285CC87C1DF}" type="datetimeFigureOut">
              <a:rPr lang="en-US" smtClean="0"/>
              <a:pPr/>
              <a:t>3/30/17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97A4B2-FD1A-1A44-9E58-03B98D200A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2429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zh-CN" altLang="en-US" dirty="0" smtClean="0"/>
              <a:t>以三个分析的小栗子，来向大家展示不同的硬件保护方案的差别和优劣</a:t>
            </a:r>
            <a:endParaRPr lang="en-US" altLang="zh-CN" dirty="0" smtClean="0"/>
          </a:p>
          <a:p>
            <a:pPr marL="171450" indent="-171450">
              <a:buFontTx/>
              <a:buChar char="-"/>
            </a:pPr>
            <a:r>
              <a:rPr lang="zh-CN" altLang="en-US" dirty="0" smtClean="0"/>
              <a:t>以硬件攻防的角度描述，软件和网络攻击并不熟悉，可能会绕弯路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97A4B2-FD1A-1A44-9E58-03B98D200A9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135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altLang="zh-CN" dirty="0" smtClean="0"/>
              <a:t>OP-TEE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open</a:t>
            </a:r>
            <a:r>
              <a:rPr lang="en-US" altLang="zh-CN" baseline="0" dirty="0" smtClean="0"/>
              <a:t> portable TEE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REE: AOSP</a:t>
            </a:r>
          </a:p>
          <a:p>
            <a:pPr marL="171450" indent="-171450">
              <a:buFontTx/>
              <a:buChar char="-"/>
            </a:pPr>
            <a:r>
              <a:rPr lang="zh-CN" altLang="en-US" dirty="0" smtClean="0"/>
              <a:t>任意浏览</a:t>
            </a:r>
            <a:r>
              <a:rPr lang="en-US" altLang="zh-CN" dirty="0" smtClean="0"/>
              <a:t>TA</a:t>
            </a:r>
            <a:r>
              <a:rPr lang="zh-CN" altLang="en-US" dirty="0" smtClean="0"/>
              <a:t>将导致</a:t>
            </a:r>
            <a:r>
              <a:rPr lang="en-US" altLang="zh-CN" dirty="0" smtClean="0"/>
              <a:t>TA</a:t>
            </a:r>
            <a:r>
              <a:rPr lang="zh-CN" altLang="en-US" dirty="0" smtClean="0"/>
              <a:t>被不可信</a:t>
            </a:r>
            <a:r>
              <a:rPr lang="en-US" altLang="zh-CN" dirty="0" smtClean="0"/>
              <a:t>CA</a:t>
            </a:r>
            <a:r>
              <a:rPr lang="zh-CN" altLang="en-US" dirty="0" smtClean="0"/>
              <a:t>滥用，可能引发更大的漏洞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97A4B2-FD1A-1A44-9E58-03B98D200A9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8707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97A4B2-FD1A-1A44-9E58-03B98D200A9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870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zh-CN" altLang="en-US" dirty="0" smtClean="0"/>
              <a:t>前人：外国人想绕过</a:t>
            </a:r>
            <a:r>
              <a:rPr lang="en-US" altLang="zh-CN" dirty="0" smtClean="0"/>
              <a:t>IP</a:t>
            </a:r>
            <a:r>
              <a:rPr lang="zh-CN" altLang="en-US" dirty="0" smtClean="0"/>
              <a:t>限制，添加了</a:t>
            </a:r>
            <a:r>
              <a:rPr lang="en-US" altLang="zh-CN" dirty="0" smtClean="0"/>
              <a:t>root</a:t>
            </a:r>
            <a:r>
              <a:rPr lang="zh-CN" altLang="en-US" dirty="0" smtClean="0"/>
              <a:t>脚本和</a:t>
            </a:r>
            <a:r>
              <a:rPr lang="en-US" altLang="zh-CN" dirty="0" smtClean="0"/>
              <a:t>telnet/</a:t>
            </a:r>
            <a:r>
              <a:rPr lang="en-US" altLang="zh-CN" dirty="0" err="1" smtClean="0"/>
              <a:t>rtsp</a:t>
            </a:r>
            <a:r>
              <a:rPr lang="zh-CN" altLang="en-US" dirty="0" smtClean="0"/>
              <a:t>协议</a:t>
            </a:r>
            <a:endParaRPr lang="en-US" altLang="zh-CN" dirty="0" smtClean="0"/>
          </a:p>
          <a:p>
            <a:pPr marL="171450" indent="-171450">
              <a:buFontTx/>
              <a:buChar char="-"/>
            </a:pPr>
            <a:r>
              <a:rPr lang="en-US" altLang="zh-CN" dirty="0" err="1" smtClean="0"/>
              <a:t>Binwalk</a:t>
            </a:r>
            <a:r>
              <a:rPr lang="zh-CN" altLang="en-US" dirty="0" smtClean="0"/>
              <a:t>扫描系统文件</a:t>
            </a:r>
            <a:endParaRPr lang="en-US" altLang="zh-CN" dirty="0" smtClean="0"/>
          </a:p>
          <a:p>
            <a:pPr marL="171450" indent="-171450">
              <a:buFontTx/>
              <a:buChar char="-"/>
            </a:pPr>
            <a:r>
              <a:rPr lang="en-US" altLang="zh-CN" dirty="0" smtClean="0"/>
              <a:t>JTAG</a:t>
            </a:r>
            <a:r>
              <a:rPr lang="zh-CN" altLang="en-US" dirty="0" smtClean="0"/>
              <a:t>是四根线，</a:t>
            </a:r>
            <a:r>
              <a:rPr lang="en-US" altLang="zh-CN" dirty="0" smtClean="0"/>
              <a:t>UART</a:t>
            </a:r>
            <a:r>
              <a:rPr lang="zh-CN" altLang="en-US" dirty="0" smtClean="0"/>
              <a:t>查看调试日志，包括后期联网情况</a:t>
            </a:r>
            <a:endParaRPr lang="en-US" altLang="zh-CN" dirty="0" smtClean="0"/>
          </a:p>
          <a:p>
            <a:pPr marL="171450" indent="-171450">
              <a:buFontTx/>
              <a:buChar char="-"/>
            </a:pPr>
            <a:r>
              <a:rPr lang="en-US" altLang="zh-CN" dirty="0" smtClean="0"/>
              <a:t>App</a:t>
            </a:r>
            <a:r>
              <a:rPr lang="zh-CN" altLang="en-US" dirty="0" smtClean="0"/>
              <a:t>为</a:t>
            </a:r>
            <a:r>
              <a:rPr lang="en-US" altLang="zh-CN" dirty="0" smtClean="0"/>
              <a:t>IPC</a:t>
            </a:r>
            <a:r>
              <a:rPr lang="zh-CN" altLang="en-US" dirty="0" smtClean="0"/>
              <a:t>配置网络环境，</a:t>
            </a:r>
            <a:r>
              <a:rPr lang="en-US" altLang="zh-CN" dirty="0" smtClean="0"/>
              <a:t>IPC</a:t>
            </a:r>
            <a:r>
              <a:rPr lang="zh-CN" altLang="en-US" dirty="0" smtClean="0"/>
              <a:t>连接云服务器，</a:t>
            </a:r>
            <a:r>
              <a:rPr lang="en-US" altLang="zh-CN" dirty="0" smtClean="0"/>
              <a:t>app</a:t>
            </a:r>
            <a:r>
              <a:rPr lang="zh-CN" altLang="en-US" dirty="0" smtClean="0"/>
              <a:t>连接云服务器，通过服务器查看视频流</a:t>
            </a:r>
            <a:endParaRPr lang="en-US" altLang="zh-CN" dirty="0" smtClean="0"/>
          </a:p>
          <a:p>
            <a:pPr marL="171450" indent="-171450">
              <a:buFontTx/>
              <a:buChar char="-"/>
            </a:pPr>
            <a:r>
              <a:rPr lang="zh-CN" altLang="en-US" dirty="0" smtClean="0"/>
              <a:t>打包格式</a:t>
            </a:r>
            <a:r>
              <a:rPr lang="en-US" altLang="zh-CN" dirty="0" smtClean="0"/>
              <a:t>JFFS2</a:t>
            </a:r>
          </a:p>
          <a:p>
            <a:pPr marL="171450" indent="-171450">
              <a:buFontTx/>
              <a:buChar char="-"/>
            </a:pP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97A4B2-FD1A-1A44-9E58-03B98D200A9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921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zh-CN" altLang="en-US" dirty="0" smtClean="0"/>
              <a:t>加密可更新固件，防止</a:t>
            </a:r>
            <a:r>
              <a:rPr lang="en-US" altLang="zh-CN" dirty="0" err="1" smtClean="0"/>
              <a:t>binwalk</a:t>
            </a:r>
            <a:r>
              <a:rPr lang="zh-CN" altLang="en-US" dirty="0" smtClean="0"/>
              <a:t>遍历文件结构</a:t>
            </a:r>
            <a:endParaRPr lang="en-US" altLang="zh-CN" dirty="0" smtClean="0"/>
          </a:p>
          <a:p>
            <a:pPr marL="171450" indent="-171450">
              <a:buFontTx/>
              <a:buChar char="-"/>
            </a:pPr>
            <a:r>
              <a:rPr lang="zh-CN" altLang="en-US" dirty="0" smtClean="0"/>
              <a:t>注释</a:t>
            </a:r>
            <a:r>
              <a:rPr lang="en-US" altLang="zh-CN" dirty="0" smtClean="0"/>
              <a:t>debug</a:t>
            </a:r>
            <a:r>
              <a:rPr lang="zh-CN" altLang="en-US" dirty="0" smtClean="0"/>
              <a:t>，为攻击增加复杂度</a:t>
            </a:r>
            <a:endParaRPr lang="en-US" altLang="zh-CN" dirty="0" smtClean="0"/>
          </a:p>
          <a:p>
            <a:pPr marL="171450" indent="-171450">
              <a:buFontTx/>
              <a:buChar char="-"/>
            </a:pPr>
            <a:r>
              <a:rPr lang="en-US" altLang="zh-CN" dirty="0" smtClean="0"/>
              <a:t>HTTPS</a:t>
            </a:r>
            <a:r>
              <a:rPr lang="zh-CN" altLang="en-US" dirty="0" smtClean="0"/>
              <a:t>防止中间人</a:t>
            </a:r>
            <a:endParaRPr lang="en-US" altLang="zh-CN" dirty="0" smtClean="0"/>
          </a:p>
          <a:p>
            <a:pPr marL="171450" indent="-171450">
              <a:buFontTx/>
              <a:buChar char="-"/>
            </a:pPr>
            <a:r>
              <a:rPr lang="en-US" altLang="zh-CN" dirty="0" smtClean="0"/>
              <a:t>SIG</a:t>
            </a:r>
            <a:r>
              <a:rPr lang="zh-CN" altLang="en-US" dirty="0" smtClean="0"/>
              <a:t>保证固件由原厂签发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97A4B2-FD1A-1A44-9E58-03B98D200A9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09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zh-CN" altLang="en-US" dirty="0" smtClean="0"/>
              <a:t>每一个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时钟进行一步操作，使得计算被分解</a:t>
            </a:r>
            <a:endParaRPr lang="en-US" altLang="zh-CN" dirty="0" smtClean="0"/>
          </a:p>
          <a:p>
            <a:pPr marL="171450" indent="-171450">
              <a:buFontTx/>
              <a:buChar char="-"/>
            </a:pPr>
            <a:r>
              <a:rPr lang="zh-CN" altLang="en-US" smtClean="0"/>
              <a:t>硬件并行运行，使得功耗叠加，不容易辨认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97A4B2-FD1A-1A44-9E58-03B98D200A9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127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eSE</a:t>
            </a:r>
            <a:r>
              <a:rPr lang="zh-CN" altLang="en-US" dirty="0" smtClean="0"/>
              <a:t>可存储密钥或者少量启动固件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97A4B2-FD1A-1A44-9E58-03B98D200A9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084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97A4B2-FD1A-1A44-9E58-03B98D200A9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313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zh-CN" altLang="en-US" baseline="0" dirty="0" smtClean="0"/>
              <a:t>还有一些用于工控等特殊领域的</a:t>
            </a:r>
            <a:r>
              <a:rPr lang="en-US" altLang="zh-CN" baseline="0" dirty="0" err="1" smtClean="0"/>
              <a:t>inSE</a:t>
            </a:r>
            <a:endParaRPr lang="en-US" altLang="zh-CN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inSE</a:t>
            </a:r>
            <a:r>
              <a:rPr lang="zh-CN" altLang="en-US" baseline="0" dirty="0" smtClean="0"/>
              <a:t>的设计能够将密码计算的功耗</a:t>
            </a:r>
            <a:r>
              <a:rPr lang="en-US" altLang="zh-CN" baseline="0" dirty="0" smtClean="0"/>
              <a:t>/</a:t>
            </a:r>
            <a:r>
              <a:rPr lang="zh-CN" altLang="en-US" baseline="0" dirty="0" smtClean="0"/>
              <a:t>电磁模型进行模糊，抵抗硬件攻击对于密码计算的攻击</a:t>
            </a:r>
            <a:endParaRPr lang="en-US" altLang="zh-CN" baseline="0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97A4B2-FD1A-1A44-9E58-03B98D200A9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8707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ARM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核限定</a:t>
            </a:r>
            <a:endParaRPr lang="en-US" altLang="zh-CN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逻辑隔离的重点在于</a:t>
            </a: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MMU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上地址划分和总线安全位的设计</a:t>
            </a:r>
            <a:endParaRPr lang="en-US" altLang="zh-CN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手机举例</a:t>
            </a: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REE/TEE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97A4B2-FD1A-1A44-9E58-03B98D200A9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709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- ARM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核限定</a:t>
            </a:r>
            <a:endParaRPr lang="en-US" altLang="zh-CN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97A4B2-FD1A-1A44-9E58-03B98D200A9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870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zh-CN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39F93F1C-0024-5C41-BCDC-D0906DDBB215}" type="datetime1">
              <a:rPr lang="en-US" smtClean="0"/>
              <a:pPr/>
              <a:t>3/30/17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130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503C8935-1959-2D49-895A-09E9B5E0EFCA}" type="datetime1">
              <a:rPr lang="en-US" smtClean="0"/>
              <a:pPr/>
              <a:t>3/30/17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378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41A73283-5672-6146-9E57-563D46EAD20C}" type="datetime1">
              <a:rPr lang="en-US" smtClean="0"/>
              <a:pPr/>
              <a:t>3/30/17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938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1142016C-B35D-184B-8F07-60820901F6F0}" type="datetime1">
              <a:rPr lang="en-US" smtClean="0"/>
              <a:pPr/>
              <a:t>3/30/17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207911" y="1363133"/>
            <a:ext cx="961948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1097279" y="1608668"/>
            <a:ext cx="10115205" cy="23706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78424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47FE674F-B634-A546-AE25-83CE678DBD40}" type="datetime1">
              <a:rPr lang="en-US" smtClean="0"/>
              <a:pPr/>
              <a:t>3/30/17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246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E3E9EB8D-4AF7-C342-AFF7-7CBD8CBF955C}" type="datetime1">
              <a:rPr lang="en-US" smtClean="0"/>
              <a:pPr/>
              <a:t>3/30/17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728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9CC23953-6065-404C-979C-0F5B9D89B10F}" type="datetime1">
              <a:rPr lang="en-US" smtClean="0"/>
              <a:pPr/>
              <a:t>3/30/17</a:t>
            </a:fld>
            <a:endParaRPr lang="en-US" dirty="0"/>
          </a:p>
        </p:txBody>
      </p:sp>
      <p:sp>
        <p:nvSpPr>
          <p:cNvPr id="18" name="页脚占位符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549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ED378D64-5BE3-CB4C-84A4-89B05A67DE50}" type="datetime1">
              <a:rPr lang="en-US" smtClean="0"/>
              <a:pPr/>
              <a:t>3/30/17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9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F10212B9-F55C-724C-A376-E3DACF74BAAC}" type="datetime1">
              <a:rPr lang="en-US" smtClean="0"/>
              <a:pPr/>
              <a:t>3/30/17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275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58DABED6-5298-B940-9133-297291B4165D}" type="datetime1">
              <a:rPr lang="en-US" smtClean="0"/>
              <a:pPr/>
              <a:t>3/30/17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726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noFill/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59A28B71-4B93-FA40-9676-C44CA7D4C828}" type="datetime1">
              <a:rPr lang="en-US" smtClean="0"/>
              <a:pPr/>
              <a:t>3/30/17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84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Confidential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" y="6332322"/>
            <a:ext cx="814166" cy="52567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52" y="6332322"/>
            <a:ext cx="548424" cy="50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352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5290" y="2157371"/>
            <a:ext cx="7543800" cy="1990729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000" spc="-15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eSE</a:t>
            </a:r>
            <a:r>
              <a:rPr lang="en-US" altLang="zh-CN" sz="4000" spc="-15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/</a:t>
            </a:r>
            <a:r>
              <a:rPr lang="en-US" altLang="zh-CN" sz="4000" spc="-15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inSE</a:t>
            </a:r>
            <a:r>
              <a:rPr lang="en-US" altLang="zh-CN" sz="4000" spc="-15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/TEE</a:t>
            </a:r>
            <a:r>
              <a:rPr lang="zh-CN" altLang="en-US" sz="4000" spc="-15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的分析与对比</a:t>
            </a:r>
            <a:r>
              <a:rPr lang="en-US" altLang="zh-CN" sz="4000" spc="-15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br>
              <a:rPr lang="en-US" altLang="zh-CN" sz="4000" spc="-15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</a:br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5290" y="5140649"/>
            <a:ext cx="7543800" cy="568386"/>
          </a:xfrm>
        </p:spPr>
        <p:txBody>
          <a:bodyPr>
            <a:normAutofit fontScale="55000" lnSpcReduction="20000"/>
          </a:bodyPr>
          <a:lstStyle/>
          <a:p>
            <a:pPr algn="ctr"/>
            <a:r>
              <a:rPr lang="zh-CN" altLang="en-US" spc="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刘峥</a:t>
            </a:r>
            <a:endParaRPr lang="en-US" altLang="zh-CN" spc="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en-US" altLang="zh-CN" spc="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2017/3/30</a:t>
            </a:r>
            <a:r>
              <a:rPr lang="zh-CN" altLang="en-US" spc="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zh-CN" altLang="en-US" spc="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深</a:t>
            </a:r>
            <a:r>
              <a:rPr lang="zh-CN" altLang="en-US" spc="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圳</a:t>
            </a:r>
            <a:endParaRPr lang="en-US" spc="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z="1200" dirty="0" smtClean="0"/>
              <a:t>Welcome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to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DC010</a:t>
            </a:r>
            <a:endParaRPr lang="en-US" sz="1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679229" y="1253071"/>
            <a:ext cx="6972762" cy="891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6176081" y="1156147"/>
            <a:ext cx="2835669" cy="87171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0" baseline="-25000" dirty="0">
              <a:solidFill>
                <a:schemeClr val="accent2"/>
              </a:solidFill>
              <a:latin typeface="Franklin Gothic Heavy" charset="0"/>
              <a:ea typeface="Franklin Gothic Heavy" charset="0"/>
              <a:cs typeface="Franklin Gothic Heavy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16" y="76526"/>
            <a:ext cx="1775972" cy="1176545"/>
          </a:xfrm>
          <a:prstGeom prst="rect">
            <a:avLst/>
          </a:prstGeom>
        </p:spPr>
      </p:pic>
      <p:pic>
        <p:nvPicPr>
          <p:cNvPr id="11" name="Picture 2" descr="DC0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104" y="254265"/>
            <a:ext cx="821066" cy="82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441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083" y="411892"/>
            <a:ext cx="10058400" cy="963003"/>
          </a:xfrm>
        </p:spPr>
        <p:txBody>
          <a:bodyPr/>
          <a:lstStyle/>
          <a:p>
            <a:r>
              <a:rPr lang="zh-CN" altLang="en-US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兼容并包的混合保护 </a:t>
            </a:r>
            <a:r>
              <a:rPr lang="en-US" altLang="zh-CN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– TEE – cont.  </a:t>
            </a:r>
            <a:endParaRPr 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154083" y="1567478"/>
            <a:ext cx="4760156" cy="464385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ARMv7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开始铺开，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ARMv8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时代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系列全部涵盖</a:t>
            </a: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复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杂度</a:t>
            </a:r>
            <a:endParaRPr lang="en-US" altLang="zh-CN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增加指令额外开销，性能下降（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smc</a:t>
            </a: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eret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中断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软件开发相对较复杂</a:t>
            </a: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下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一代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系列将增加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TEE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硬件支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持（即将上市）</a:t>
            </a:r>
            <a:endParaRPr lang="en-US" altLang="zh-CN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TEE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安全认证：</a:t>
            </a: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Global Platform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88640" y="6459787"/>
            <a:ext cx="3617103" cy="365125"/>
          </a:xfrm>
        </p:spPr>
        <p:txBody>
          <a:bodyPr/>
          <a:lstStyle/>
          <a:p>
            <a:r>
              <a:rPr lang="en-US" altLang="zh-CN" dirty="0"/>
              <a:t>www.opsefy.com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6113E31D-E2AB-40D1-8B51-AFA5AFEF393A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6337154" y="2001911"/>
            <a:ext cx="4410075" cy="3728039"/>
            <a:chOff x="6337154" y="2001911"/>
            <a:chExt cx="4410075" cy="3728039"/>
          </a:xfrm>
        </p:grpSpPr>
        <p:pic>
          <p:nvPicPr>
            <p:cNvPr id="10" name="内容占位符 8" descr="Fig-2-Generic-TEE-architecture-model-adapted-from-39-Trusted-applications-are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37154" y="2001911"/>
              <a:ext cx="4410075" cy="312420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6904140" y="5268285"/>
              <a:ext cx="36029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>
                  <a:latin typeface="微软雅黑" pitchFamily="34" charset="-122"/>
                  <a:ea typeface="微软雅黑" pitchFamily="34" charset="-122"/>
                </a:rPr>
                <a:t>Reference: https://www.researchgate.net/figure/264124588_fig2_Fig-2-Generic-TEE-architecture-model-adapted-from-39-Trusted-applications-are</a:t>
              </a:r>
              <a:endParaRPr lang="zh-CN" altLang="en-US" sz="8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822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083" y="411892"/>
            <a:ext cx="10058400" cy="963003"/>
          </a:xfrm>
        </p:spPr>
        <p:txBody>
          <a:bodyPr/>
          <a:lstStyle/>
          <a:p>
            <a:r>
              <a:rPr lang="zh-CN" altLang="en-US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兼容并包的混合保护 </a:t>
            </a:r>
            <a:r>
              <a:rPr lang="en-US" altLang="zh-CN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– TEE – analysis   </a:t>
            </a:r>
            <a:endParaRPr 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88640" y="6459787"/>
            <a:ext cx="3617103" cy="365125"/>
          </a:xfrm>
        </p:spPr>
        <p:txBody>
          <a:bodyPr/>
          <a:lstStyle/>
          <a:p>
            <a:r>
              <a:rPr lang="en-US" altLang="zh-CN" dirty="0"/>
              <a:t>www.opsefy.com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6113E31D-E2AB-40D1-8B51-AFA5AFEF393A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145695" y="1659757"/>
            <a:ext cx="4760156" cy="464385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Linaro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开源项目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OP-TEE</a:t>
            </a:r>
          </a:p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潜在风险：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548640" lvl="1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TA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在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执行时缺乏对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CA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的认证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548640" lvl="1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REE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在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root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下可以任意浏览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TA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文件列表（文件本身加密）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195" y="2033857"/>
            <a:ext cx="5278904" cy="351221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68442" y="65572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822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083" y="411892"/>
            <a:ext cx="10058400" cy="963003"/>
          </a:xfrm>
        </p:spPr>
        <p:txBody>
          <a:bodyPr/>
          <a:lstStyle/>
          <a:p>
            <a:r>
              <a:rPr lang="zh-CN" altLang="en-US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总而言之</a:t>
            </a:r>
            <a:endParaRPr 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88640" y="6459787"/>
            <a:ext cx="3617103" cy="365125"/>
          </a:xfrm>
        </p:spPr>
        <p:txBody>
          <a:bodyPr/>
          <a:lstStyle/>
          <a:p>
            <a:r>
              <a:rPr lang="en-US" altLang="zh-CN" dirty="0"/>
              <a:t>www.opsefy.com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6113E31D-E2AB-40D1-8B51-AFA5AFEF393A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145695" y="1659757"/>
            <a:ext cx="4760156" cy="464385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从安全强度上来说，硬件加密强于软件加密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从实现上来说，软件和硬件加密都需要对整个系统精心设计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成本和安全的平衡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道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高一尺魔高一丈，好好学习天天向上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 descr="tim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5013" y="2122414"/>
            <a:ext cx="2071017" cy="272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227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430" y="2033373"/>
            <a:ext cx="5118410" cy="2630449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23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800600" y="1047404"/>
            <a:ext cx="6492240" cy="5257800"/>
          </a:xfrm>
          <a:ln>
            <a:noFill/>
          </a:ln>
        </p:spPr>
        <p:txBody>
          <a:bodyPr>
            <a:normAutofit/>
          </a:bodyPr>
          <a:lstStyle/>
          <a:p>
            <a:pPr>
              <a:buFont typeface="Wingdings" charset="2"/>
              <a:buChar char="l"/>
            </a:pPr>
            <a:r>
              <a:rPr lang="en-US" altLang="zh-CN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一个栗子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charset="2"/>
              <a:buChar char="l"/>
            </a:pP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eSE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+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另一个栗子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charset="2"/>
              <a:buChar char="l"/>
            </a:pP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inSE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charset="2"/>
              <a:buChar char="l"/>
            </a:pP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TEE +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一个小栗子</a:t>
            </a: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charset="2"/>
              <a:buChar char="l"/>
            </a:pP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Q&amp;A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altLang="zh-CN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CN" altLang="en-US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从硬件攻防的角度看问题</a:t>
            </a:r>
            <a:endParaRPr lang="zh-CN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dirty="0"/>
              <a:t>www.opsefy.com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32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083" y="411892"/>
            <a:ext cx="10058400" cy="963003"/>
          </a:xfrm>
        </p:spPr>
        <p:txBody>
          <a:bodyPr/>
          <a:lstStyle/>
          <a:p>
            <a:r>
              <a:rPr lang="en-US" altLang="zh-CN" dirty="0" smtClean="0"/>
              <a:t>An IP Camera - attack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154083" y="1567478"/>
            <a:ext cx="7746610" cy="4260427"/>
          </a:xfrm>
        </p:spPr>
        <p:txBody>
          <a:bodyPr>
            <a:normAutofit fontScale="92500" lnSpcReduction="10000"/>
          </a:bodyPr>
          <a:lstStyle/>
          <a:p>
            <a:pPr>
              <a:buFont typeface="Arial" charset="0"/>
              <a:buChar char="•"/>
            </a:pPr>
            <a:r>
              <a:rPr lang="en-US" altLang="zh-CN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前人经验</a:t>
            </a:r>
            <a:endParaRPr lang="en-US" altLang="zh-CN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charset="0"/>
              <a:buChar char="•"/>
            </a:pP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binwalk</a:t>
            </a: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>
              <a:buFont typeface="Arial" charset="0"/>
              <a:buChar char="•"/>
            </a:pP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拆机，</a:t>
            </a:r>
            <a:r>
              <a:rPr lang="zh-CN" altLang="en-US" u="sng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寻找</a:t>
            </a:r>
            <a:r>
              <a:rPr lang="en-US" altLang="zh-CN" u="sng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JTAG/UART</a:t>
            </a:r>
          </a:p>
          <a:p>
            <a:pPr>
              <a:buFont typeface="Arial" charset="0"/>
              <a:buChar char="•"/>
            </a:pP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u="sng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日志</a:t>
            </a:r>
            <a:endParaRPr lang="en-US" altLang="zh-CN" u="sng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charset="0"/>
              <a:buChar char="•"/>
            </a:pP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wireshark</a:t>
            </a:r>
            <a:endParaRPr lang="en-US" altLang="zh-CN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Arial" charset="0"/>
              <a:buChar char="•"/>
            </a:pPr>
            <a:r>
              <a:rPr lang="en-US" altLang="zh-CN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CyaSSL</a:t>
            </a:r>
            <a:endParaRPr lang="en-US" altLang="zh-CN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Arial" charset="0"/>
              <a:buChar char="•"/>
            </a:pPr>
            <a:r>
              <a:rPr lang="zh-CN" altLang="en-US" u="sng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固件更新：</a:t>
            </a:r>
            <a:r>
              <a:rPr lang="en-US" altLang="zh-CN" u="sng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HTTP</a:t>
            </a:r>
          </a:p>
          <a:p>
            <a:pPr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MitM</a:t>
            </a:r>
            <a:endParaRPr lang="en-US" altLang="zh-CN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重新打包</a:t>
            </a: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(CRC)</a:t>
            </a: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charset="0"/>
              <a:buChar char="•"/>
            </a:pP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埋伏</a:t>
            </a:r>
            <a:endParaRPr lang="en-US" altLang="zh-CN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apk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反向（*）</a:t>
            </a:r>
            <a:endParaRPr lang="en-US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88640" y="6459787"/>
            <a:ext cx="3617103" cy="365125"/>
          </a:xfrm>
        </p:spPr>
        <p:txBody>
          <a:bodyPr/>
          <a:lstStyle/>
          <a:p>
            <a:r>
              <a:rPr lang="en-US" altLang="zh-CN" dirty="0"/>
              <a:t>www.opsefy.com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6113E31D-E2AB-40D1-8B51-AFA5AFEF393A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32" b="18633"/>
          <a:stretch/>
        </p:blipFill>
        <p:spPr>
          <a:xfrm>
            <a:off x="6992379" y="1567478"/>
            <a:ext cx="3370820" cy="28420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011" y="1712597"/>
            <a:ext cx="3746865" cy="39701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729" y="1916348"/>
            <a:ext cx="5912557" cy="426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642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083" y="411892"/>
            <a:ext cx="10058400" cy="963003"/>
          </a:xfrm>
        </p:spPr>
        <p:txBody>
          <a:bodyPr/>
          <a:lstStyle/>
          <a:p>
            <a:r>
              <a:rPr lang="en-US" altLang="zh-CN" dirty="0" smtClean="0"/>
              <a:t>An IP Camera</a:t>
            </a:r>
            <a:r>
              <a:rPr lang="zh-CN" altLang="en-US" dirty="0"/>
              <a:t> </a:t>
            </a:r>
            <a:r>
              <a:rPr lang="en-US" altLang="zh-CN" dirty="0" smtClean="0"/>
              <a:t>- defense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154083" y="1567478"/>
            <a:ext cx="4637117" cy="4260427"/>
          </a:xfrm>
        </p:spPr>
        <p:txBody>
          <a:bodyPr>
            <a:normAutofit fontScale="92500" lnSpcReduction="10000"/>
          </a:bodyPr>
          <a:lstStyle/>
          <a:p>
            <a:pPr>
              <a:buFont typeface="Arial" charset="0"/>
              <a:buChar char="•"/>
            </a:pPr>
            <a:r>
              <a:rPr lang="en-US" altLang="zh-CN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前人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经验</a:t>
            </a: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charset="0"/>
              <a:buChar char="•"/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binwalk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>
              <a:buFont typeface="Arial" charset="0"/>
              <a:buChar char="•"/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拆机，</a:t>
            </a:r>
            <a:r>
              <a:rPr lang="zh-CN" altLang="en-US" u="sng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寻找</a:t>
            </a:r>
            <a:r>
              <a:rPr lang="en-US" altLang="zh-CN" u="sng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JTAG/UART</a:t>
            </a:r>
          </a:p>
          <a:p>
            <a:pPr>
              <a:buFont typeface="Arial" charset="0"/>
              <a:buChar char="•"/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u="sng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日志</a:t>
            </a:r>
            <a:endParaRPr lang="en-US" altLang="zh-CN" u="sng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charset="0"/>
              <a:buChar char="•"/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wireshark</a:t>
            </a: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Arial" charset="0"/>
              <a:buChar char="•"/>
            </a:pPr>
            <a:r>
              <a:rPr lang="en-US" altLang="zh-CN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CyaSSL</a:t>
            </a: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Arial" charset="0"/>
              <a:buChar char="•"/>
            </a:pPr>
            <a:r>
              <a:rPr lang="zh-CN" altLang="en-US" u="sng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固件更新</a:t>
            </a:r>
            <a:r>
              <a:rPr lang="zh-CN" altLang="en-US" u="sng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u="sng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HTTP</a:t>
            </a:r>
            <a:endParaRPr lang="en-US" altLang="zh-CN" u="sng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charset="0"/>
              <a:buChar char="•"/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MitM</a:t>
            </a: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charset="0"/>
              <a:buChar char="•"/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重新打包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(CRC)</a:t>
            </a:r>
          </a:p>
          <a:p>
            <a:pPr>
              <a:buFont typeface="Arial" charset="0"/>
              <a:buChar char="•"/>
            </a:pP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埋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伏</a:t>
            </a: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charset="0"/>
              <a:buChar char="•"/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apk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反向（*）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88640" y="6459787"/>
            <a:ext cx="3617103" cy="365125"/>
          </a:xfrm>
        </p:spPr>
        <p:txBody>
          <a:bodyPr/>
          <a:lstStyle/>
          <a:p>
            <a:r>
              <a:rPr lang="en-US" altLang="zh-CN" dirty="0"/>
              <a:t>www.opsefy.com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6113E31D-E2AB-40D1-8B51-AFA5AFEF393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791200" y="1575715"/>
            <a:ext cx="4637117" cy="4260427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altLang="zh-CN" dirty="0" smtClean="0"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前人经验</a:t>
            </a:r>
            <a:endParaRPr lang="en-US" altLang="zh-CN" dirty="0" smtClean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charset="0"/>
              <a:buChar char="•"/>
            </a:pP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加密可更新固件</a:t>
            </a: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>
              <a:buFont typeface="Arial" charset="0"/>
              <a:buChar char="•"/>
            </a:pP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//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DEBUG_print</a:t>
            </a: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endParaRPr lang="en-US" altLang="zh-CN" u="sng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charset="0"/>
              <a:buChar char="•"/>
            </a:pP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u="sng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日志</a:t>
            </a:r>
            <a:endParaRPr lang="en-US" altLang="zh-CN" u="sng" dirty="0" smtClean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charset="0"/>
              <a:buChar char="•"/>
            </a:pP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wireshark</a:t>
            </a:r>
            <a:endParaRPr lang="en-US" altLang="zh-CN" dirty="0" smtClean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Arial" charset="0"/>
              <a:buChar char="•"/>
            </a:pPr>
            <a:r>
              <a:rPr lang="en-US" altLang="zh-CN" dirty="0" err="1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CyaSSL</a:t>
            </a:r>
            <a:endParaRPr lang="en-US" altLang="zh-CN" dirty="0" smtClean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Arial" charset="0"/>
              <a:buChar char="•"/>
            </a:pPr>
            <a:r>
              <a:rPr lang="zh-CN" altLang="en-US" u="sng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固件更新：</a:t>
            </a:r>
            <a:r>
              <a:rPr lang="en-US" altLang="zh-CN" u="sng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HTTPS</a:t>
            </a:r>
          </a:p>
          <a:p>
            <a:pPr>
              <a:buFont typeface="Arial" charset="0"/>
              <a:buChar char="•"/>
            </a:pP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MitM</a:t>
            </a:r>
            <a:endParaRPr lang="en-US" altLang="zh-CN" dirty="0" smtClean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charset="0"/>
              <a:buChar char="•"/>
            </a:pP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重新打包</a:t>
            </a: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(CRC) + 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数字签名</a:t>
            </a:r>
            <a:endParaRPr lang="en-US" altLang="zh-CN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charset="0"/>
              <a:buChar char="•"/>
            </a:pP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埋伏</a:t>
            </a:r>
            <a:endParaRPr lang="en-US" altLang="zh-CN" dirty="0" smtClean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charset="0"/>
              <a:buChar char="•"/>
            </a:pP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apk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反向（*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）</a:t>
            </a:r>
            <a:endParaRPr lang="en-US" altLang="zh-CN" dirty="0" smtClean="0">
              <a:solidFill>
                <a:schemeClr val="bg1">
                  <a:lumMod val="9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lang="en-US" altLang="zh-CN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3832698" y="3385226"/>
            <a:ext cx="1507787" cy="3112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747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083" y="411892"/>
            <a:ext cx="10058400" cy="963003"/>
          </a:xfrm>
        </p:spPr>
        <p:txBody>
          <a:bodyPr/>
          <a:lstStyle/>
          <a:p>
            <a:r>
              <a:rPr lang="zh-CN" altLang="en-US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裸跑开源算法库</a:t>
            </a:r>
            <a:endParaRPr 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154083" y="1567478"/>
            <a:ext cx="3500295" cy="19336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测试环境：</a:t>
            </a:r>
            <a:r>
              <a:rPr lang="en-US" altLang="zh-CN" sz="2400" dirty="0" smtClean="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</a:p>
          <a:p>
            <a:pPr>
              <a:buFont typeface="Arial" charset="0"/>
              <a:buChar char="•"/>
            </a:pPr>
            <a:r>
              <a:rPr lang="en-US" altLang="zh-CN" dirty="0" smtClean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libtomcrypt</a:t>
            </a:r>
            <a:endParaRPr lang="en-US" altLang="zh-CN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charset="0"/>
              <a:buChar char="•"/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1.2GHz ARMv8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开发板</a:t>
            </a:r>
            <a:endParaRPr lang="en-US" altLang="zh-CN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charset="0"/>
              <a:buChar char="•"/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单核运行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88640" y="6459787"/>
            <a:ext cx="3617103" cy="365125"/>
          </a:xfrm>
        </p:spPr>
        <p:txBody>
          <a:bodyPr/>
          <a:lstStyle/>
          <a:p>
            <a:r>
              <a:rPr lang="en-US" altLang="zh-CN" dirty="0"/>
              <a:t>www.opsefy.com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049695" y="1567478"/>
            <a:ext cx="5712095" cy="1654490"/>
            <a:chOff x="5049695" y="1567478"/>
            <a:chExt cx="5712095" cy="1654490"/>
          </a:xfrm>
        </p:grpSpPr>
        <p:pic>
          <p:nvPicPr>
            <p:cNvPr id="10" name="图片 1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5049695" y="1567478"/>
              <a:ext cx="5712095" cy="1654490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7793240" y="1869989"/>
              <a:ext cx="225003" cy="106268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8018243" y="1869989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AES</a:t>
              </a:r>
              <a:r>
                <a:rPr lang="zh-CN" altLang="en-US" dirty="0" smtClean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轮运算</a:t>
              </a:r>
              <a:endPara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049695" y="3590280"/>
            <a:ext cx="5712095" cy="1953785"/>
            <a:chOff x="5049695" y="3590280"/>
            <a:chExt cx="5712095" cy="1953785"/>
          </a:xfrm>
        </p:grpSpPr>
        <p:pic>
          <p:nvPicPr>
            <p:cNvPr id="11" name="图片 8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5049695" y="3919753"/>
              <a:ext cx="5712095" cy="1624312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7947228" y="4048898"/>
              <a:ext cx="405940" cy="137159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353168" y="3590280"/>
              <a:ext cx="24086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RSA</a:t>
              </a:r>
              <a:r>
                <a:rPr lang="zh-CN" altLang="en-US" dirty="0" smtClean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模乘结束特征</a:t>
              </a:r>
              <a:endPara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sp>
        <p:nvSpPr>
          <p:cNvPr id="14" name="Content Placeholder 2"/>
          <p:cNvSpPr txBox="1">
            <a:spLocks/>
          </p:cNvSpPr>
          <p:nvPr/>
        </p:nvSpPr>
        <p:spPr>
          <a:xfrm>
            <a:off x="1154082" y="3693664"/>
            <a:ext cx="3648577" cy="233643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zh-CN" altLang="en-US" sz="2400" dirty="0" smtClean="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结果：</a:t>
            </a:r>
            <a:r>
              <a:rPr lang="en-US" altLang="zh-CN" sz="2400" dirty="0" smtClean="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</a:p>
          <a:p>
            <a:pPr>
              <a:buFont typeface="Arial" charset="0"/>
              <a:buChar char="•"/>
            </a:pPr>
            <a:r>
              <a:rPr lang="en-US" altLang="zh-CN" dirty="0" smtClean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有经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验的攻击者可以在环境建立后，一天之内获得</a:t>
            </a: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RSA-1024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私钥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AES-256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密钥</a:t>
            </a:r>
            <a:endParaRPr lang="en-US" altLang="zh-CN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3919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083" y="411892"/>
            <a:ext cx="10058400" cy="963003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硬件加密 </a:t>
            </a:r>
            <a:r>
              <a:rPr lang="en-US" altLang="zh-CN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– </a:t>
            </a:r>
            <a:r>
              <a:rPr lang="en-US" altLang="zh-CN" dirty="0" err="1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eSE</a:t>
            </a:r>
            <a:endParaRPr 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154083" y="1567478"/>
            <a:ext cx="4637117" cy="144757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eSE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（嵌入式安全组件）：提供密码算法计算和密钥保存，本身设计是安全的</a:t>
            </a: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结构：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SoC</a:t>
            </a: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/MCU + 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eSE</a:t>
            </a: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+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外围电路</a:t>
            </a:r>
            <a:endParaRPr lang="en-US" altLang="zh-CN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88640" y="6459787"/>
            <a:ext cx="3617103" cy="365125"/>
          </a:xfrm>
        </p:spPr>
        <p:txBody>
          <a:bodyPr/>
          <a:lstStyle/>
          <a:p>
            <a:r>
              <a:rPr lang="en-US" altLang="zh-CN" dirty="0"/>
              <a:t>www.opsefy.com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6113E31D-E2AB-40D1-8B51-AFA5AFEF393A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083" y="2915615"/>
            <a:ext cx="3567851" cy="28989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4728" y="2291263"/>
            <a:ext cx="4247100" cy="335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99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083" y="411892"/>
            <a:ext cx="10058400" cy="963003"/>
          </a:xfrm>
        </p:spPr>
        <p:txBody>
          <a:bodyPr/>
          <a:lstStyle/>
          <a:p>
            <a:r>
              <a:rPr lang="zh-CN" altLang="en-US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硬件加密 </a:t>
            </a:r>
            <a:r>
              <a:rPr lang="en-US" altLang="zh-CN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– </a:t>
            </a:r>
            <a:r>
              <a:rPr lang="en-US" altLang="zh-CN" dirty="0" err="1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eSE</a:t>
            </a:r>
            <a:r>
              <a:rPr lang="en-US" altLang="zh-CN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– attack </a:t>
            </a:r>
            <a:endParaRPr 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154083" y="1567478"/>
            <a:ext cx="4637117" cy="108638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MCU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eSE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之间的电路连接：逻辑分析仪抓取电平，分析协议</a:t>
            </a:r>
            <a:endParaRPr lang="en-US" altLang="zh-CN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88640" y="6459787"/>
            <a:ext cx="3617103" cy="365125"/>
          </a:xfrm>
        </p:spPr>
        <p:txBody>
          <a:bodyPr/>
          <a:lstStyle/>
          <a:p>
            <a:r>
              <a:rPr lang="en-US" altLang="zh-CN" dirty="0"/>
              <a:t>www.opsefy.com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6113E31D-E2AB-40D1-8B51-AFA5AFEF393A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" name="Content Placeholder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083" y="2292573"/>
            <a:ext cx="3201904" cy="3004357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1154082" y="5478833"/>
            <a:ext cx="4637117" cy="108638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解密固件，</a:t>
            </a: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IDA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重放，中间人</a:t>
            </a:r>
            <a:endParaRPr lang="en-US" altLang="zh-CN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99777" y="2652581"/>
            <a:ext cx="4214813" cy="332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4925" y="1823680"/>
            <a:ext cx="1909050" cy="139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50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083" y="411892"/>
            <a:ext cx="10058400" cy="963003"/>
          </a:xfrm>
        </p:spPr>
        <p:txBody>
          <a:bodyPr/>
          <a:lstStyle/>
          <a:p>
            <a:r>
              <a:rPr lang="zh-CN" altLang="en-US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更进一步的硬件加密 </a:t>
            </a:r>
            <a:r>
              <a:rPr lang="en-US" altLang="zh-CN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– </a:t>
            </a:r>
            <a:r>
              <a:rPr lang="en-US" altLang="zh-CN" dirty="0" err="1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inSE</a:t>
            </a:r>
            <a:r>
              <a:rPr lang="en-US" altLang="zh-CN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endParaRPr 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154083" y="1567478"/>
            <a:ext cx="3627641" cy="464385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SoC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的数字电路中加入一个</a:t>
            </a: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SE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（内置式安全组件）</a:t>
            </a:r>
            <a:endParaRPr lang="en-US" altLang="zh-CN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inSE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特点</a:t>
            </a:r>
            <a:endParaRPr lang="en-US" altLang="zh-CN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将主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SoC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合并，降低通信链路泄漏的风险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保持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一贯的安全性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节省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PCB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面积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对系统级设计而言降低开发难度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…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整个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SoC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开发难度急剧上升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大大提高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SoC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成本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模块认证需求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88640" y="6459787"/>
            <a:ext cx="3617103" cy="365125"/>
          </a:xfrm>
        </p:spPr>
        <p:txBody>
          <a:bodyPr/>
          <a:lstStyle/>
          <a:p>
            <a:r>
              <a:rPr lang="en-US" altLang="zh-CN" dirty="0"/>
              <a:t>www.opsefy.com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6113E31D-E2AB-40D1-8B51-AFA5AFEF393A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5075339" y="2043230"/>
            <a:ext cx="5725780" cy="3674002"/>
            <a:chOff x="4288640" y="2236177"/>
            <a:chExt cx="6000750" cy="367400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8640" y="2236177"/>
              <a:ext cx="6000750" cy="3362325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6476302" y="5679347"/>
              <a:ext cx="175015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 smtClean="0">
                  <a:latin typeface="微软雅黑" pitchFamily="34" charset="-122"/>
                  <a:ea typeface="微软雅黑" pitchFamily="34" charset="-122"/>
                </a:rPr>
                <a:t>Reference: Kirin 960</a:t>
              </a:r>
              <a:r>
                <a:rPr lang="zh-CN" altLang="en-US" sz="900" dirty="0" smtClean="0">
                  <a:latin typeface="微软雅黑" pitchFamily="34" charset="-122"/>
                  <a:ea typeface="微软雅黑" pitchFamily="34" charset="-122"/>
                </a:rPr>
                <a:t>发布会</a:t>
              </a:r>
              <a:endParaRPr lang="zh-CN" altLang="en-US" sz="9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8227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083" y="411892"/>
            <a:ext cx="10058400" cy="963003"/>
          </a:xfrm>
        </p:spPr>
        <p:txBody>
          <a:bodyPr/>
          <a:lstStyle/>
          <a:p>
            <a:r>
              <a:rPr lang="zh-CN" altLang="en-US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兼容并包的混合保护 </a:t>
            </a:r>
            <a:r>
              <a:rPr lang="en-US" altLang="zh-CN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– TEE  </a:t>
            </a:r>
            <a:endParaRPr 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154083" y="1567478"/>
            <a:ext cx="4760156" cy="464385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TEE – Trusted Executive Environment, 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可信执行环境</a:t>
            </a: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在</a:t>
            </a: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ARM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处理器中增加少量硬件模块，配合软件限制权限（逻辑隔离）</a:t>
            </a:r>
            <a:endParaRPr lang="en-US" altLang="zh-CN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可以作为纯软件方案，也可以和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eSE</a:t>
            </a: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inSE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配合使用</a:t>
            </a:r>
            <a:endParaRPr lang="en-US" altLang="zh-CN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REE, CA, TEE, TA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88640" y="6459787"/>
            <a:ext cx="3617103" cy="365125"/>
          </a:xfrm>
        </p:spPr>
        <p:txBody>
          <a:bodyPr/>
          <a:lstStyle/>
          <a:p>
            <a:r>
              <a:rPr lang="en-US" altLang="zh-CN" dirty="0"/>
              <a:t>www.opsefy.com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6113E31D-E2AB-40D1-8B51-AFA5AFEF393A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6337154" y="2001911"/>
            <a:ext cx="4410075" cy="3728039"/>
            <a:chOff x="6337154" y="2001911"/>
            <a:chExt cx="4410075" cy="3728039"/>
          </a:xfrm>
        </p:grpSpPr>
        <p:pic>
          <p:nvPicPr>
            <p:cNvPr id="10" name="内容占位符 8" descr="Fig-2-Generic-TEE-architecture-model-adapted-from-39-Trusted-applications-are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37154" y="2001911"/>
              <a:ext cx="4410075" cy="312420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6904140" y="5268285"/>
              <a:ext cx="36029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>
                  <a:latin typeface="微软雅黑" pitchFamily="34" charset="-122"/>
                  <a:ea typeface="微软雅黑" pitchFamily="34" charset="-122"/>
                </a:rPr>
                <a:t>Reference: https://www.researchgate.net/figure/264124588_fig2_Fig-2-Generic-TEE-architecture-model-adapted-from-39-Trusted-applications-are</a:t>
              </a:r>
              <a:endParaRPr lang="zh-CN" altLang="en-US" sz="8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967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28338</TotalTime>
  <Words>828</Words>
  <Application>Microsoft Macintosh PowerPoint</Application>
  <PresentationFormat>宽屏</PresentationFormat>
  <Paragraphs>156</Paragraphs>
  <Slides>13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7" baseType="lpstr">
      <vt:lpstr>Calibri</vt:lpstr>
      <vt:lpstr>Calibri Light</vt:lpstr>
      <vt:lpstr>Cambria Math</vt:lpstr>
      <vt:lpstr>DengXian</vt:lpstr>
      <vt:lpstr>Franklin Gothic Heavy</vt:lpstr>
      <vt:lpstr>Microsoft JhengHei</vt:lpstr>
      <vt:lpstr>Microsoft JhengHei UI</vt:lpstr>
      <vt:lpstr>Microsoft YaHei</vt:lpstr>
      <vt:lpstr>Wingdings</vt:lpstr>
      <vt:lpstr>宋体</vt:lpstr>
      <vt:lpstr>微软雅黑</vt:lpstr>
      <vt:lpstr>微软雅黑 Light</vt:lpstr>
      <vt:lpstr>Arial</vt:lpstr>
      <vt:lpstr>Retrospect</vt:lpstr>
      <vt:lpstr>eSE/inSE/TEE的分析与对比  </vt:lpstr>
      <vt:lpstr>Agenda</vt:lpstr>
      <vt:lpstr>An IP Camera - attack</vt:lpstr>
      <vt:lpstr>An IP Camera - defense</vt:lpstr>
      <vt:lpstr>裸跑开源算法库</vt:lpstr>
      <vt:lpstr>硬件加密 – eSE</vt:lpstr>
      <vt:lpstr>硬件加密 – eSE – attack </vt:lpstr>
      <vt:lpstr>更进一步的硬件加密 – inSE  </vt:lpstr>
      <vt:lpstr>兼容并包的混合保护 – TEE  </vt:lpstr>
      <vt:lpstr>兼容并包的混合保护 – TEE – cont.  </vt:lpstr>
      <vt:lpstr>兼容并包的混合保护 – TEE – analysis   </vt:lpstr>
      <vt:lpstr>总而言之</vt:lpstr>
      <vt:lpstr>PowerPoint 演示文稿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下一代密码芯片安全检测 专用设备(PSCA)研发</dc:title>
  <dc:creator>jfan</dc:creator>
  <cp:lastModifiedBy>selfighter@yahoo.com</cp:lastModifiedBy>
  <cp:revision>528</cp:revision>
  <cp:lastPrinted>2016-11-11T02:21:25Z</cp:lastPrinted>
  <dcterms:created xsi:type="dcterms:W3CDTF">2015-04-13T09:32:46Z</dcterms:created>
  <dcterms:modified xsi:type="dcterms:W3CDTF">2017-03-29T18:15:19Z</dcterms:modified>
</cp:coreProperties>
</file>