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55"/>
  </p:notesMasterIdLst>
  <p:sldIdLst>
    <p:sldId id="256" r:id="rId2"/>
    <p:sldId id="262" r:id="rId3"/>
    <p:sldId id="260" r:id="rId4"/>
    <p:sldId id="264" r:id="rId5"/>
    <p:sldId id="268" r:id="rId6"/>
    <p:sldId id="269" r:id="rId7"/>
    <p:sldId id="270" r:id="rId8"/>
    <p:sldId id="271" r:id="rId9"/>
    <p:sldId id="272" r:id="rId10"/>
    <p:sldId id="266" r:id="rId11"/>
    <p:sldId id="267" r:id="rId12"/>
    <p:sldId id="274" r:id="rId13"/>
    <p:sldId id="277" r:id="rId14"/>
    <p:sldId id="278" r:id="rId15"/>
    <p:sldId id="280" r:id="rId16"/>
    <p:sldId id="279" r:id="rId17"/>
    <p:sldId id="281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276" r:id="rId26"/>
    <p:sldId id="303" r:id="rId27"/>
    <p:sldId id="314" r:id="rId28"/>
    <p:sldId id="282" r:id="rId29"/>
    <p:sldId id="315" r:id="rId30"/>
    <p:sldId id="305" r:id="rId31"/>
    <p:sldId id="284" r:id="rId32"/>
    <p:sldId id="316" r:id="rId33"/>
    <p:sldId id="283" r:id="rId34"/>
    <p:sldId id="285" r:id="rId35"/>
    <p:sldId id="286" r:id="rId36"/>
    <p:sldId id="287" r:id="rId37"/>
    <p:sldId id="293" r:id="rId38"/>
    <p:sldId id="294" r:id="rId39"/>
    <p:sldId id="295" r:id="rId40"/>
    <p:sldId id="288" r:id="rId41"/>
    <p:sldId id="296" r:id="rId42"/>
    <p:sldId id="304" r:id="rId43"/>
    <p:sldId id="302" r:id="rId44"/>
    <p:sldId id="289" r:id="rId45"/>
    <p:sldId id="320" r:id="rId46"/>
    <p:sldId id="291" r:id="rId47"/>
    <p:sldId id="297" r:id="rId48"/>
    <p:sldId id="290" r:id="rId49"/>
    <p:sldId id="292" r:id="rId50"/>
    <p:sldId id="298" r:id="rId51"/>
    <p:sldId id="299" r:id="rId52"/>
    <p:sldId id="300" r:id="rId53"/>
    <p:sldId id="26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8" autoAdjust="0"/>
  </p:normalViewPr>
  <p:slideViewPr>
    <p:cSldViewPr snapToGrid="0" snapToObjects="1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80F0-5247-4F20-975B-2AED498DDBD0}" type="datetimeFigureOut">
              <a:rPr lang="zh-CN" altLang="en-US" smtClean="0"/>
              <a:t>2015/10/17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2104-BE88-48C5-B896-0CF5AE5C6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4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2104-BE88-48C5-B896-0CF5AE5C66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8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运营商流量、电话诈骗、曾经的挂马、手机号、黑卡、伪造身份、匿名代理、刷榜、钓鱼、路由器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劫持、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、抢红包、程序开发过程、私服、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2104-BE88-48C5-B896-0CF5AE5C66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2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http://www.dshield.org/ssh.html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the Internet Storm Center gathers millions of intrusion detection log entries every day, from sensors covering over 500,000 IP addresses in over 50 countries.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2104-BE88-48C5-B896-0CF5AE5C66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仅供参考：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CrazyEye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，一款国人开源的堡垒机软件</a:t>
            </a:r>
          </a:p>
          <a:p>
            <a:r>
              <a:rPr lang="en-US" altLang="zh-CN" dirty="0" smtClean="0"/>
              <a:t>http://mp.weixin.qq.com/s?__biz=MzA4Nzg5Nzc5OA==&amp;mid=208038538&amp;idx=1&amp;sn=0285d9211bb0a983ca366f4f4fc52b66&amp;scene=1&amp;srcid=1010TrX8TDeaVFnqqGSvMmFp&amp;key=2877d24f51fa5384e1fd28703a77385ac9d76c5974bcef26543e2dca971c0957116b879f032ca243e0190fba061a3413&amp;ascene=1&amp;uin=MTMyNjU2OTgyMA%3D%3D&amp;devicetype=Windows+8&amp;version=61050016&amp;pass_ticket=dWWSv58orXAq%2FQ8EBlLsjGzXanrcjAIPDbJiJ0RXn%2BBoq0BLTTc00GctlWyL3hs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2104-BE88-48C5-B896-0CF5AE5C66A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7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为出发点介绍，而手机的，自行脑补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2104-BE88-48C5-B896-0CF5AE5C66A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看到这个备注的你，特别注意：安全策略的部署一定要全面。重要的事说三遍</a:t>
            </a:r>
            <a:r>
              <a:rPr lang="en-US" altLang="zh-CN" dirty="0" smtClean="0"/>
              <a:t>:)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2104-BE88-48C5-B896-0CF5AE5C66A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41476"/>
            <a:ext cx="8787384" cy="11191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26565"/>
            <a:ext cx="830897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578100"/>
            <a:ext cx="8308975" cy="36702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  <p:pic>
        <p:nvPicPr>
          <p:cNvPr id="9" name="图片 8" descr="内页(1).jp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42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人员职权分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zh-CN" altLang="en-US" dirty="0" smtClean="0"/>
              <a:t>服</a:t>
            </a:r>
            <a:r>
              <a:rPr lang="zh-CN" altLang="en-US" dirty="0"/>
              <a:t>务器分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zh-CN" altLang="en-US" dirty="0" smtClean="0"/>
              <a:t>账</a:t>
            </a:r>
            <a:r>
              <a:rPr lang="zh-CN" altLang="en-US" dirty="0"/>
              <a:t>号权限分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zh-CN" altLang="en-US" dirty="0" smtClean="0"/>
              <a:t>文</a:t>
            </a:r>
            <a:r>
              <a:rPr lang="zh-CN" altLang="en-US" dirty="0"/>
              <a:t>件目录分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/>
              <a:t>码分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  <a:r>
              <a:rPr lang="zh-CN" altLang="en-US" dirty="0"/>
              <a:t>分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/>
              <a:t>域分</a:t>
            </a:r>
            <a:r>
              <a:rPr lang="zh-CN" altLang="en-US" dirty="0" smtClean="0"/>
              <a:t>离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2894011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任何组件都有漏洞</a:t>
            </a:r>
          </a:p>
          <a:p>
            <a:pPr lvl="1"/>
            <a:r>
              <a:rPr lang="zh-CN" altLang="en-US" dirty="0"/>
              <a:t>一般规律</a:t>
            </a:r>
          </a:p>
          <a:p>
            <a:pPr lvl="2"/>
            <a:r>
              <a:rPr lang="zh-CN" altLang="en-US" dirty="0"/>
              <a:t>越流行的开源组件越靠谱</a:t>
            </a:r>
          </a:p>
          <a:p>
            <a:pPr lvl="2"/>
            <a:r>
              <a:rPr lang="zh-CN" altLang="en-US" dirty="0"/>
              <a:t>越靠谱的团队打造的组件越靠谱</a:t>
            </a:r>
          </a:p>
          <a:p>
            <a:r>
              <a:rPr lang="zh-CN" altLang="en-US" dirty="0"/>
              <a:t>时刻做好被黑个透的准备</a:t>
            </a:r>
          </a:p>
          <a:p>
            <a:pPr lvl="1"/>
            <a:r>
              <a:rPr lang="zh-CN" altLang="en-US" dirty="0"/>
              <a:t>优美的架构多重要</a:t>
            </a:r>
          </a:p>
          <a:p>
            <a:pPr lvl="1"/>
            <a:r>
              <a:rPr lang="zh-CN" altLang="en-US" dirty="0"/>
              <a:t>分离设计能大大提高入侵门槛</a:t>
            </a:r>
          </a:p>
          <a:p>
            <a:pPr lvl="1"/>
            <a:r>
              <a:rPr lang="zh-CN" altLang="en-US" dirty="0"/>
              <a:t>快速应急 </a:t>
            </a:r>
            <a:r>
              <a:rPr lang="en-US" altLang="zh-CN" dirty="0"/>
              <a:t>-&gt; </a:t>
            </a:r>
            <a:r>
              <a:rPr lang="zh-CN" altLang="en-US" dirty="0"/>
              <a:t>快速自愈</a:t>
            </a:r>
          </a:p>
          <a:p>
            <a:endParaRPr lang="zh-CN" altLang="en-US" dirty="0"/>
          </a:p>
        </p:txBody>
      </p:sp>
      <p:pic>
        <p:nvPicPr>
          <p:cNvPr id="4" name="Picture 6" descr="bu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67" y="2985067"/>
            <a:ext cx="2856363" cy="28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地下黑客形势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</a:t>
            </a:r>
            <a:r>
              <a:rPr lang="zh-CN" altLang="en-US" dirty="0" smtClean="0"/>
              <a:t>势一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任何明面可见的产业链都对应着至少一条黑色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灰色产业链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99" y="3161250"/>
            <a:ext cx="5819834" cy="32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形势二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撒</a:t>
            </a:r>
            <a:r>
              <a:rPr lang="zh-CN" altLang="en-US" dirty="0" smtClean="0"/>
              <a:t>网式攻击</a:t>
            </a:r>
            <a:r>
              <a:rPr lang="zh-CN" altLang="en-US" dirty="0"/>
              <a:t>时时刻</a:t>
            </a:r>
            <a:r>
              <a:rPr lang="zh-CN" altLang="en-US" dirty="0" smtClean="0"/>
              <a:t>刻都在发生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更可</a:t>
            </a:r>
            <a:r>
              <a:rPr lang="zh-CN" altLang="en-US" dirty="0"/>
              <a:t>怕</a:t>
            </a:r>
            <a:r>
              <a:rPr lang="zh-CN" altLang="en-US" dirty="0" smtClean="0"/>
              <a:t>的是：撒网式攻击进阶到</a:t>
            </a:r>
            <a:r>
              <a:rPr lang="zh-CN" altLang="en-US" dirty="0"/>
              <a:t>针对</a:t>
            </a:r>
            <a:r>
              <a:rPr lang="zh-CN" altLang="en-US" dirty="0" smtClean="0"/>
              <a:t>性攻击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最可怕</a:t>
            </a:r>
            <a:r>
              <a:rPr lang="zh-CN" altLang="en-US" dirty="0"/>
              <a:t>的</a:t>
            </a:r>
            <a:r>
              <a:rPr lang="zh-CN" altLang="en-US" dirty="0" smtClean="0"/>
              <a:t>是：</a:t>
            </a:r>
            <a:r>
              <a:rPr lang="zh-CN" altLang="en-US" dirty="0"/>
              <a:t>直</a:t>
            </a:r>
            <a:r>
              <a:rPr lang="zh-CN" altLang="en-US" dirty="0" smtClean="0"/>
              <a:t>接面对针</a:t>
            </a:r>
            <a:r>
              <a:rPr lang="zh-CN" altLang="en-US" dirty="0"/>
              <a:t>对性攻击，尤其是</a:t>
            </a:r>
            <a:r>
              <a:rPr lang="en-US" altLang="zh-CN" dirty="0"/>
              <a:t>APT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形势三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网络空间遵守黑暗森林的游戏规则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被发现即被干掉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形势四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没谁真敢、真能撼动地下黑客</a:t>
            </a:r>
            <a:endParaRPr lang="en-US" altLang="zh-CN" dirty="0" smtClean="0"/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有历史进程可以撼动一切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物竞天择、适者生存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切的人为对抗都是不痛不痒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22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</a:t>
            </a:r>
            <a:r>
              <a:rPr lang="zh-CN" altLang="en-US" dirty="0" smtClean="0"/>
              <a:t>势五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永</a:t>
            </a:r>
            <a:r>
              <a:rPr lang="zh-CN" altLang="en-US" dirty="0" smtClean="0"/>
              <a:t>远不要低估地下黑客的执行力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漏洞的黄金应急时间：</a:t>
            </a:r>
            <a:r>
              <a:rPr lang="en-US" altLang="zh-CN" dirty="0" smtClean="0"/>
              <a:t>24h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1h</a:t>
            </a:r>
          </a:p>
        </p:txBody>
      </p:sp>
    </p:spTree>
    <p:extLst>
      <p:ext uri="{BB962C8B-B14F-4D97-AF65-F5344CB8AC3E}">
        <p14:creationId xmlns:p14="http://schemas.microsoft.com/office/powerpoint/2010/main" val="8159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地下黑客游戏规则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针对性的撒网式攻击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当剧透个例</a:t>
            </a:r>
            <a:r>
              <a:rPr lang="zh-CN" altLang="en-US" dirty="0" smtClean="0"/>
              <a:t>子：网贷里的宝藏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6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</a:t>
            </a:r>
            <a:r>
              <a:rPr lang="zh-CN" altLang="en-US" dirty="0" smtClean="0"/>
              <a:t>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这个道理我们需要明白</a:t>
            </a:r>
            <a:endParaRPr lang="en-US" altLang="zh-CN" dirty="0"/>
          </a:p>
          <a:p>
            <a:pPr lvl="1"/>
            <a:r>
              <a:rPr lang="zh-CN" altLang="en-US" dirty="0"/>
              <a:t>「以大多数人的努力程</a:t>
            </a:r>
            <a:r>
              <a:rPr lang="zh-CN" altLang="en-US" dirty="0" smtClean="0"/>
              <a:t>度之低，</a:t>
            </a:r>
            <a:r>
              <a:rPr lang="zh-CN" altLang="en-US" dirty="0"/>
              <a:t>还不至于比天赋</a:t>
            </a:r>
            <a:r>
              <a:rPr lang="en-US" altLang="zh-CN" dirty="0"/>
              <a:t>...</a:t>
            </a:r>
            <a:r>
              <a:rPr lang="zh-CN" altLang="en-US" dirty="0" smtClean="0"/>
              <a:t>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衍</a:t>
            </a:r>
            <a:r>
              <a:rPr lang="zh-CN" altLang="en-US" dirty="0"/>
              <a:t>生一下：「以大多数网站的安全程</a:t>
            </a:r>
            <a:r>
              <a:rPr lang="zh-CN" altLang="en-US" dirty="0" smtClean="0"/>
              <a:t>度</a:t>
            </a:r>
            <a:r>
              <a:rPr lang="zh-CN" altLang="en-US" dirty="0"/>
              <a:t>之低</a:t>
            </a:r>
            <a:r>
              <a:rPr lang="zh-CN" altLang="en-US" dirty="0" smtClean="0"/>
              <a:t>，</a:t>
            </a:r>
            <a:r>
              <a:rPr lang="zh-CN" altLang="en-US" dirty="0"/>
              <a:t>还不至</a:t>
            </a:r>
            <a:r>
              <a:rPr lang="zh-CN" altLang="en-US" dirty="0" smtClean="0"/>
              <a:t>于</a:t>
            </a:r>
            <a:r>
              <a:rPr lang="zh-CN" altLang="en-US" dirty="0"/>
              <a:t>高级黑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」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/>
              <a:t>国</a:t>
            </a:r>
            <a:r>
              <a:rPr lang="en-US" altLang="zh-CN" dirty="0"/>
              <a:t>1600</a:t>
            </a:r>
            <a:r>
              <a:rPr lang="zh-CN" altLang="en-US" dirty="0"/>
              <a:t>家不错的网</a:t>
            </a:r>
            <a:r>
              <a:rPr lang="zh-CN" altLang="en-US" dirty="0" smtClean="0"/>
              <a:t>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概率上来说，一定存在一定比例的低级高危漏</a:t>
            </a:r>
            <a:r>
              <a:rPr lang="zh-CN" altLang="en-US" dirty="0" smtClean="0"/>
              <a:t>洞</a:t>
            </a:r>
            <a:endParaRPr lang="en-US" altLang="zh-CN" dirty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SVN</a:t>
            </a:r>
            <a:r>
              <a:rPr lang="zh-CN" altLang="en-US" dirty="0"/>
              <a:t>泄露、心脏出血、</a:t>
            </a:r>
            <a:r>
              <a:rPr lang="en-US" altLang="zh-CN" dirty="0" err="1"/>
              <a:t>Redis</a:t>
            </a:r>
            <a:r>
              <a:rPr lang="zh-CN" altLang="en-US" dirty="0"/>
              <a:t>泄露、</a:t>
            </a:r>
            <a:r>
              <a:rPr lang="en-US" altLang="zh-CN" dirty="0"/>
              <a:t>...</a:t>
            </a:r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6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2741552"/>
            <a:ext cx="8307387" cy="1619250"/>
          </a:xfrm>
        </p:spPr>
        <p:txBody>
          <a:bodyPr/>
          <a:lstStyle/>
          <a:p>
            <a:r>
              <a:rPr kumimoji="1" lang="zh-CN" altLang="en-US" dirty="0" smtClean="0"/>
              <a:t>程序员与黑客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第二季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513" y="4383214"/>
            <a:ext cx="8307387" cy="753036"/>
          </a:xfrm>
        </p:spPr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余弦 </a:t>
            </a:r>
            <a:r>
              <a:rPr kumimoji="1" lang="en-US" altLang="zh-CN" dirty="0" smtClean="0"/>
              <a:t>| 2015.10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98" y="1390901"/>
            <a:ext cx="1987405" cy="19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黑掉方式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得到</a:t>
            </a:r>
            <a:r>
              <a:rPr lang="en-US" altLang="zh-CN" dirty="0" smtClean="0"/>
              <a:t>1600</a:t>
            </a:r>
            <a:r>
              <a:rPr lang="zh-CN" altLang="en-US" dirty="0" smtClean="0"/>
              <a:t>家网贷的网站列表</a:t>
            </a:r>
            <a:endParaRPr lang="en-US" altLang="zh-CN" dirty="0" smtClean="0"/>
          </a:p>
          <a:p>
            <a:r>
              <a:rPr lang="zh-CN" altLang="en-US" dirty="0" smtClean="0"/>
              <a:t>写个自动化程序批量探测如下漏洞，插件化</a:t>
            </a:r>
            <a:endParaRPr lang="en-US" altLang="zh-CN" dirty="0" smtClean="0"/>
          </a:p>
          <a:p>
            <a:pPr lvl="1"/>
            <a:r>
              <a:rPr lang="en-US" altLang="zh-CN" dirty="0"/>
              <a:t>SVN</a:t>
            </a:r>
            <a:r>
              <a:rPr lang="zh-CN" altLang="en-US" dirty="0"/>
              <a:t>泄露、心脏出血、</a:t>
            </a:r>
            <a:r>
              <a:rPr lang="en-US" altLang="zh-CN" dirty="0" err="1"/>
              <a:t>Redis</a:t>
            </a:r>
            <a:r>
              <a:rPr lang="zh-CN" altLang="en-US" dirty="0"/>
              <a:t>泄</a:t>
            </a:r>
            <a:r>
              <a:rPr lang="zh-CN" altLang="en-US" dirty="0" smtClean="0"/>
              <a:t>露、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扩大战果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/>
              <a:t>C</a:t>
            </a:r>
            <a:r>
              <a:rPr lang="zh-CN" altLang="en-US" dirty="0"/>
              <a:t>段一并探测了</a:t>
            </a:r>
            <a:endParaRPr lang="en-US" altLang="zh-CN" dirty="0"/>
          </a:p>
          <a:p>
            <a:pPr lvl="1"/>
            <a:r>
              <a:rPr lang="zh-CN" altLang="en-US" dirty="0" smtClean="0"/>
              <a:t>继续扩大，</a:t>
            </a:r>
            <a:r>
              <a:rPr lang="zh-CN" altLang="en-US" dirty="0"/>
              <a:t>把</a:t>
            </a:r>
            <a:r>
              <a:rPr lang="en-US" altLang="zh-CN" dirty="0"/>
              <a:t>CDN</a:t>
            </a:r>
            <a:r>
              <a:rPr lang="zh-CN" altLang="en-US" dirty="0"/>
              <a:t>之后真实的</a:t>
            </a:r>
            <a:r>
              <a:rPr lang="en-US" altLang="zh-CN" dirty="0"/>
              <a:t>IP</a:t>
            </a:r>
            <a:r>
              <a:rPr lang="zh-CN" altLang="en-US" dirty="0"/>
              <a:t>得到再探测</a:t>
            </a:r>
            <a:r>
              <a:rPr lang="en-US" altLang="zh-CN" dirty="0"/>
              <a:t>C</a:t>
            </a:r>
            <a:r>
              <a:rPr lang="zh-CN" altLang="en-US" dirty="0"/>
              <a:t>段</a:t>
            </a:r>
            <a:endParaRPr lang="en-US" altLang="zh-CN" dirty="0"/>
          </a:p>
          <a:p>
            <a:pPr lvl="1"/>
            <a:r>
              <a:rPr lang="zh-CN" altLang="en-US" dirty="0" smtClean="0"/>
              <a:t>继续继续扩大，</a:t>
            </a:r>
            <a:r>
              <a:rPr lang="zh-CN" altLang="en-US" dirty="0"/>
              <a:t>把不同子域的潜在</a:t>
            </a:r>
            <a:r>
              <a:rPr lang="en-US" altLang="zh-CN" dirty="0"/>
              <a:t>C</a:t>
            </a:r>
            <a:r>
              <a:rPr lang="zh-CN" altLang="en-US" dirty="0"/>
              <a:t>段都一并探测了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58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94" y="1075399"/>
            <a:ext cx="3324225" cy="556260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2" y="3000334"/>
            <a:ext cx="7543800" cy="232410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黑掉之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泄露</a:t>
            </a:r>
            <a:endParaRPr lang="zh-CN" altLang="en-US" dirty="0"/>
          </a:p>
        </p:txBody>
      </p:sp>
      <p:pic>
        <p:nvPicPr>
          <p:cNvPr id="16" name="内容占位符 4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" y="2325834"/>
            <a:ext cx="7693182" cy="4282669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87" y="2572594"/>
            <a:ext cx="7486650" cy="376237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912" y="4417544"/>
            <a:ext cx="4191000" cy="166687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462" y="2721914"/>
            <a:ext cx="7077075" cy="190500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59309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黑掉之心脏出血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49" y="2269565"/>
            <a:ext cx="3971925" cy="195262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4413249"/>
            <a:ext cx="5133975" cy="226695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0" y="3432038"/>
            <a:ext cx="6087325" cy="1962424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0" y="2875935"/>
            <a:ext cx="7971821" cy="3488186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325" y="2435935"/>
            <a:ext cx="4705350" cy="272415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047" y="4100912"/>
            <a:ext cx="5800725" cy="173355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05234"/>
            <a:ext cx="9144000" cy="72142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49" y="2883690"/>
            <a:ext cx="4124901" cy="3391373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3185317"/>
            <a:ext cx="5325218" cy="258163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148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黑掉之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泄露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73" y="2578100"/>
            <a:ext cx="5720879" cy="367030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73" y="2541204"/>
            <a:ext cx="6365677" cy="374409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328250"/>
            <a:ext cx="6724650" cy="429577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9" y="3332802"/>
            <a:ext cx="8991102" cy="2064817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512" y="2512846"/>
            <a:ext cx="4752975" cy="383857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7030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你是否可以举一反三了？</a:t>
            </a:r>
            <a:endParaRPr lang="en-US" altLang="zh-CN" dirty="0" smtClean="0"/>
          </a:p>
          <a:p>
            <a:r>
              <a:rPr lang="zh-CN" altLang="en-US" dirty="0" smtClean="0"/>
              <a:t>这种游戏规则是黑客与程序员的博弈，想象下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三体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里的破壁者与面壁者？</a:t>
            </a:r>
            <a:endParaRPr lang="en-US" altLang="zh-CN" dirty="0" smtClean="0"/>
          </a:p>
          <a:p>
            <a:r>
              <a:rPr lang="zh-CN" altLang="en-US" dirty="0"/>
              <a:t>明白地下黑客的游戏规则是做好安全的前提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安全过程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聚焦</a:t>
            </a:r>
            <a:r>
              <a:rPr lang="en-US" altLang="zh-CN" dirty="0" smtClean="0"/>
              <a:t>]</a:t>
            </a:r>
            <a:r>
              <a:rPr lang="zh-CN" altLang="en-US" dirty="0"/>
              <a:t>给中小型互联网团队打造一个安全过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2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环环相扣、一一剖析</a:t>
            </a:r>
            <a:endParaRPr lang="en-US" altLang="zh-CN" dirty="0" smtClean="0"/>
          </a:p>
          <a:p>
            <a:r>
              <a:rPr lang="zh-CN" altLang="en-US" dirty="0" smtClean="0"/>
              <a:t>血</a:t>
            </a:r>
            <a:r>
              <a:rPr lang="zh-CN" altLang="en-US" dirty="0" smtClean="0"/>
              <a:t>之劝告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8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安全过程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环环相扣、一一剖析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8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团队核心</a:t>
            </a:r>
            <a:r>
              <a:rPr lang="zh-CN" altLang="en-US" dirty="0"/>
              <a:t>成</a:t>
            </a:r>
            <a:r>
              <a:rPr lang="zh-CN" altLang="en-US" dirty="0" smtClean="0"/>
              <a:t>员（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CXO</a:t>
            </a:r>
            <a:r>
              <a:rPr lang="zh-CN" altLang="en-US" dirty="0" smtClean="0"/>
              <a:t>）</a:t>
            </a:r>
            <a:r>
              <a:rPr lang="zh-CN" altLang="en-US" dirty="0"/>
              <a:t>尤其</a:t>
            </a:r>
            <a:r>
              <a:rPr lang="zh-CN" altLang="en-US" dirty="0" smtClean="0"/>
              <a:t>必须具备</a:t>
            </a:r>
            <a:r>
              <a:rPr lang="zh-CN" altLang="en-US" dirty="0" smtClean="0">
                <a:solidFill>
                  <a:srgbClr val="C00000"/>
                </a:solidFill>
              </a:rPr>
              <a:t>安全意识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技术负责人、</a:t>
            </a:r>
            <a:r>
              <a:rPr lang="zh-CN" altLang="en-US" dirty="0"/>
              <a:t>架构</a:t>
            </a:r>
            <a:r>
              <a:rPr lang="zh-CN" altLang="en-US" dirty="0" smtClean="0"/>
              <a:t>师、技术关键角色必须具备一定的</a:t>
            </a:r>
            <a:r>
              <a:rPr lang="zh-CN" altLang="en-US" dirty="0" smtClean="0">
                <a:solidFill>
                  <a:srgbClr val="C00000"/>
                </a:solidFill>
              </a:rPr>
              <a:t>安全经验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在没专门的安全团队时，运维团队或某技术关键角色接管</a:t>
            </a:r>
            <a:r>
              <a:rPr lang="zh-CN" altLang="en-US" dirty="0" smtClean="0">
                <a:solidFill>
                  <a:srgbClr val="C00000"/>
                </a:solidFill>
              </a:rPr>
              <a:t>安全应急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职权一定要分离清晰</a:t>
            </a:r>
            <a:endParaRPr lang="en-US" altLang="zh-CN" dirty="0"/>
          </a:p>
          <a:p>
            <a:pPr lvl="1"/>
            <a:r>
              <a:rPr lang="zh-CN" altLang="en-US" dirty="0" smtClean="0"/>
              <a:t>内部关键信息系统交给最靠谱的人</a:t>
            </a:r>
            <a:endParaRPr lang="en-US" altLang="zh-CN" dirty="0"/>
          </a:p>
          <a:p>
            <a:pPr lvl="1"/>
            <a:r>
              <a:rPr lang="zh-CN" altLang="en-US" dirty="0" smtClean="0"/>
              <a:t>提防「内鬼」或被「内鬼」</a:t>
            </a:r>
            <a:endParaRPr lang="en-US" altLang="zh-CN" dirty="0"/>
          </a:p>
          <a:p>
            <a:pPr lvl="1"/>
            <a:r>
              <a:rPr lang="zh-CN" altLang="en-US" smtClean="0"/>
              <a:t>回</a:t>
            </a:r>
            <a:r>
              <a:rPr lang="zh-CN" altLang="en-US" dirty="0"/>
              <a:t>收</a:t>
            </a:r>
            <a:r>
              <a:rPr lang="zh-CN" altLang="en-US" dirty="0" smtClean="0"/>
              <a:t>离职人的权限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8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警惕惰性</a:t>
            </a:r>
            <a:endParaRPr lang="en-US" altLang="zh-CN" dirty="0"/>
          </a:p>
          <a:p>
            <a:pPr lvl="1"/>
            <a:r>
              <a:rPr lang="zh-CN" altLang="en-US" dirty="0"/>
              <a:t>弱口</a:t>
            </a:r>
            <a:r>
              <a:rPr lang="zh-CN" altLang="en-US" dirty="0" smtClean="0"/>
              <a:t>令、随手备份、随手发布、随手开调试、忽视补丁的重要性、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地下黑客的撒网式攻击</a:t>
            </a:r>
            <a:r>
              <a:rPr lang="zh-CN" altLang="en-US" dirty="0"/>
              <a:t>善于</a:t>
            </a:r>
            <a:r>
              <a:rPr lang="zh-CN" altLang="en-US" dirty="0" smtClean="0"/>
              <a:t>利用了人的这种惰性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54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6" descr="20131228_PPT模板_QCon-0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/>
              <a:t>程序员</a:t>
            </a:r>
          </a:p>
          <a:p>
            <a:pPr algn="ctr"/>
            <a:r>
              <a:rPr lang="zh-CN" altLang="en-US" sz="1600"/>
              <a:t>知道创宇 技术VP</a:t>
            </a:r>
          </a:p>
          <a:p>
            <a:pPr algn="ctr"/>
            <a:r>
              <a:rPr lang="zh-CN" altLang="en-US" sz="1600"/>
              <a:t>JavaScript</a:t>
            </a:r>
          </a:p>
          <a:p>
            <a:pPr algn="ctr"/>
            <a:r>
              <a:rPr lang="zh-CN" altLang="en-US" sz="1600"/>
              <a:t>Python</a:t>
            </a:r>
          </a:p>
          <a:p>
            <a:pPr algn="ctr"/>
            <a:r>
              <a:rPr lang="zh-CN" altLang="en-US" sz="1600"/>
              <a:t>大数据</a:t>
            </a:r>
          </a:p>
          <a:p>
            <a:pPr algn="ctr"/>
            <a:r>
              <a:rPr lang="zh-CN" altLang="en-US" sz="1600"/>
              <a:t>...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黑客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web2hack.org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kcon.knownsec.com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sebug.net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zoomeye.org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495675" y="2352675"/>
            <a:ext cx="2152650" cy="21526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3000" b="1" dirty="0">
                <a:solidFill>
                  <a:schemeClr val="tx2"/>
                </a:solidFill>
              </a:rPr>
              <a:t>关于我</a:t>
            </a:r>
          </a:p>
          <a:p>
            <a:pPr algn="ctr"/>
            <a:r>
              <a:rPr lang="zh-CN" altLang="en-US" sz="1600" b="1" dirty="0">
                <a:solidFill>
                  <a:schemeClr val="tx2"/>
                </a:solidFill>
              </a:rPr>
              <a:t>evilcos.me</a:t>
            </a:r>
          </a:p>
        </p:txBody>
      </p:sp>
    </p:spTree>
    <p:extLst>
      <p:ext uri="{BB962C8B-B14F-4D97-AF65-F5344CB8AC3E}">
        <p14:creationId xmlns:p14="http://schemas.microsoft.com/office/powerpoint/2010/main" val="38879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警惕社工</a:t>
            </a:r>
            <a:r>
              <a:rPr lang="zh-CN" altLang="en-US" dirty="0" smtClean="0"/>
              <a:t>库</a:t>
            </a:r>
            <a:endParaRPr lang="en-US" altLang="zh-CN" dirty="0" smtClean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44" y="2049462"/>
            <a:ext cx="4537075" cy="473710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9" y="3212640"/>
            <a:ext cx="7052343" cy="3573922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8" y="2269565"/>
            <a:ext cx="5467350" cy="4457700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图片1_副本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8" y="3315778"/>
            <a:ext cx="7154863" cy="3362325"/>
          </a:xfrm>
          <a:prstGeom prst="rect">
            <a:avLst/>
          </a:prstGeom>
          <a:ln w="9525" cap="sq">
            <a:solidFill>
              <a:srgbClr val="0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Wi-Fi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/>
              <a:t>做</a:t>
            </a:r>
            <a:r>
              <a:rPr lang="zh-CN" altLang="en-US" dirty="0" smtClean="0"/>
              <a:t>好分离、</a:t>
            </a:r>
            <a:r>
              <a:rPr lang="en-US" altLang="zh-CN" dirty="0" smtClean="0"/>
              <a:t>WPA2</a:t>
            </a:r>
            <a:r>
              <a:rPr lang="zh-CN" altLang="en-US" dirty="0" smtClean="0"/>
              <a:t>安全加密（关闭</a:t>
            </a:r>
            <a:r>
              <a:rPr lang="en-US" altLang="zh-CN" dirty="0" smtClean="0"/>
              <a:t>WPS</a:t>
            </a:r>
            <a:r>
              <a:rPr lang="zh-CN" altLang="en-US" dirty="0" smtClean="0"/>
              <a:t>）、强密码</a:t>
            </a:r>
            <a:r>
              <a:rPr lang="en-US" altLang="zh-CN" dirty="0" smtClean="0"/>
              <a:t>+Portal</a:t>
            </a:r>
            <a:r>
              <a:rPr lang="zh-CN" altLang="en-US" dirty="0" smtClean="0"/>
              <a:t>二次认证、杜绝自建</a:t>
            </a:r>
            <a:r>
              <a:rPr lang="en-US" altLang="zh-CN" dirty="0" smtClean="0"/>
              <a:t>Wi-Fi 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警</a:t>
            </a:r>
            <a:r>
              <a:rPr lang="zh-CN" altLang="en-US" dirty="0"/>
              <a:t>惕</a:t>
            </a:r>
            <a:r>
              <a:rPr lang="en-US" altLang="zh-CN" dirty="0" smtClean="0"/>
              <a:t>ARP</a:t>
            </a:r>
          </a:p>
          <a:p>
            <a:pPr lvl="1"/>
            <a:r>
              <a:rPr lang="zh-CN" altLang="en-US" dirty="0" smtClean="0"/>
              <a:t>路由器需要支持</a:t>
            </a:r>
            <a:r>
              <a:rPr lang="en-US" altLang="zh-CN" dirty="0" smtClean="0"/>
              <a:t>ARP</a:t>
            </a:r>
            <a:r>
              <a:rPr lang="zh-CN" altLang="en-US" dirty="0" smtClean="0"/>
              <a:t>防御、客户端部署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监测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络隔离</a:t>
            </a:r>
            <a:endParaRPr lang="en-US" altLang="zh-CN" dirty="0" smtClean="0"/>
          </a:p>
          <a:p>
            <a:pPr lvl="1"/>
            <a:r>
              <a:rPr lang="zh-CN" altLang="en-US" dirty="0"/>
              <a:t>重</a:t>
            </a:r>
            <a:r>
              <a:rPr lang="zh-CN" altLang="en-US" dirty="0" smtClean="0"/>
              <a:t>要的网络需要考虑严格隔离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LDAP</a:t>
            </a:r>
            <a:r>
              <a:rPr lang="zh-CN" altLang="en-US" dirty="0" smtClean="0"/>
              <a:t>统一认证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必要时：堡</a:t>
            </a:r>
            <a:r>
              <a:rPr lang="zh-CN" altLang="en-US" dirty="0"/>
              <a:t>垒机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这是一个复杂的话题</a:t>
            </a:r>
            <a:endParaRPr lang="en-US" altLang="zh-CN" dirty="0" smtClean="0"/>
          </a:p>
          <a:p>
            <a:pPr lvl="1"/>
            <a:r>
              <a:rPr lang="zh-CN" altLang="en-US" dirty="0"/>
              <a:t>终</a:t>
            </a:r>
            <a:r>
              <a:rPr lang="zh-CN" altLang="en-US" dirty="0" smtClean="0"/>
              <a:t>端是最接近人的，惰性很严重</a:t>
            </a:r>
            <a:endParaRPr lang="en-US" altLang="zh-CN" dirty="0" smtClean="0"/>
          </a:p>
          <a:p>
            <a:pPr lvl="1"/>
            <a:r>
              <a:rPr lang="zh-CN" altLang="en-US" dirty="0"/>
              <a:t>风</a:t>
            </a:r>
            <a:r>
              <a:rPr lang="zh-CN" altLang="en-US" dirty="0" smtClean="0"/>
              <a:t>险也可能是最大的</a:t>
            </a:r>
            <a:endParaRPr lang="en-US" altLang="zh-CN" dirty="0"/>
          </a:p>
          <a:p>
            <a:pPr lvl="2"/>
            <a:r>
              <a:rPr lang="zh-CN" altLang="en-US" dirty="0" smtClean="0"/>
              <a:t>比如：遭遇水坑攻击</a:t>
            </a:r>
            <a:r>
              <a:rPr lang="en-US" altLang="zh-CN" dirty="0" smtClean="0"/>
              <a:t>:)</a:t>
            </a:r>
          </a:p>
          <a:p>
            <a:pPr lvl="2"/>
            <a:r>
              <a:rPr lang="zh-CN" altLang="en-US" dirty="0" smtClean="0"/>
              <a:t>比</a:t>
            </a:r>
            <a:r>
              <a:rPr lang="zh-CN" altLang="en-US" dirty="0"/>
              <a:t>如：遭遇</a:t>
            </a:r>
            <a:r>
              <a:rPr lang="en-US" altLang="zh-CN" dirty="0" smtClean="0"/>
              <a:t>ARP</a:t>
            </a:r>
          </a:p>
          <a:p>
            <a:pPr lvl="2"/>
            <a:r>
              <a:rPr lang="zh-CN" altLang="en-US" dirty="0" smtClean="0"/>
              <a:t>比</a:t>
            </a:r>
            <a:r>
              <a:rPr lang="zh-CN" altLang="en-US" dirty="0"/>
              <a:t>如：软件后</a:t>
            </a:r>
            <a:r>
              <a:rPr lang="zh-CN" altLang="en-US" dirty="0" smtClean="0"/>
              <a:t>门</a:t>
            </a:r>
            <a:endParaRPr lang="en-US" altLang="zh-CN" dirty="0"/>
          </a:p>
          <a:p>
            <a:pPr lvl="2"/>
            <a:r>
              <a:rPr lang="zh-CN" altLang="en-US" dirty="0" smtClean="0"/>
              <a:t>比如：丢了</a:t>
            </a:r>
            <a:r>
              <a:rPr lang="en-US" altLang="zh-CN" dirty="0" smtClean="0"/>
              <a:t>...</a:t>
            </a:r>
          </a:p>
          <a:p>
            <a:pPr lvl="2"/>
            <a:r>
              <a:rPr lang="zh-CN" altLang="en-US" dirty="0"/>
              <a:t>比</a:t>
            </a:r>
            <a:r>
              <a:rPr lang="zh-CN" altLang="en-US" dirty="0" smtClean="0"/>
              <a:t>如：离开终端时不「</a:t>
            </a:r>
            <a:r>
              <a:rPr lang="en-US" altLang="zh-CN" dirty="0" err="1" smtClean="0"/>
              <a:t>Win+L</a:t>
            </a:r>
            <a:r>
              <a:rPr lang="zh-CN" altLang="en-US" dirty="0" smtClean="0"/>
              <a:t>」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1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给出一些建议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勤打补丁</a:t>
            </a:r>
            <a:endParaRPr lang="en-US" altLang="zh-CN" dirty="0" smtClean="0"/>
          </a:p>
          <a:p>
            <a:pPr lvl="1"/>
            <a:r>
              <a:rPr lang="zh-CN" altLang="en-US" dirty="0"/>
              <a:t>安</a:t>
            </a:r>
            <a:r>
              <a:rPr lang="zh-CN" altLang="en-US" dirty="0" smtClean="0"/>
              <a:t>装安全防护</a:t>
            </a:r>
            <a:r>
              <a:rPr lang="zh-CN" altLang="en-US" dirty="0" smtClean="0"/>
              <a:t>软</a:t>
            </a:r>
            <a:r>
              <a:rPr lang="zh-CN" altLang="en-US" dirty="0" smtClean="0"/>
              <a:t>件，真不要觉得自己牛到一辈子裸奔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Firefox+NoScript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err="1" smtClean="0"/>
              <a:t>TrueCrypt</a:t>
            </a:r>
            <a:r>
              <a:rPr lang="zh-CN" altLang="en-US" dirty="0" smtClean="0"/>
              <a:t>分区加密软件</a:t>
            </a:r>
            <a:endParaRPr lang="en-US" altLang="zh-CN" dirty="0" smtClean="0"/>
          </a:p>
          <a:p>
            <a:pPr lvl="1"/>
            <a:r>
              <a:rPr lang="en-US" altLang="zh-CN" dirty="0"/>
              <a:t>BIOS</a:t>
            </a:r>
            <a:r>
              <a:rPr lang="zh-CN" altLang="en-US" dirty="0"/>
              <a:t>加</a:t>
            </a:r>
            <a:r>
              <a:rPr lang="zh-CN" altLang="en-US" dirty="0" smtClean="0"/>
              <a:t>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在陌生网络里不要乱开调试</a:t>
            </a:r>
            <a:endParaRPr lang="en-US" altLang="zh-CN" dirty="0" smtClean="0"/>
          </a:p>
          <a:p>
            <a:pPr lvl="1"/>
            <a:r>
              <a:rPr lang="zh-CN" altLang="en-US" dirty="0"/>
              <a:t>警</a:t>
            </a:r>
            <a:r>
              <a:rPr lang="zh-CN" altLang="en-US" dirty="0" smtClean="0"/>
              <a:t>惕陌生网络</a:t>
            </a:r>
            <a:endParaRPr lang="en-US" altLang="zh-CN" dirty="0" smtClean="0"/>
          </a:p>
          <a:p>
            <a:pPr lvl="2"/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ARP</a:t>
            </a:r>
            <a:r>
              <a:rPr lang="zh-CN" altLang="en-US" dirty="0"/>
              <a:t>防</a:t>
            </a:r>
            <a:r>
              <a:rPr lang="zh-CN" altLang="en-US" dirty="0" smtClean="0"/>
              <a:t>御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提醒软件</a:t>
            </a:r>
            <a:endParaRPr lang="en-US" altLang="zh-CN" dirty="0" smtClean="0"/>
          </a:p>
          <a:p>
            <a:pPr lvl="1"/>
            <a:r>
              <a:rPr lang="zh-CN" altLang="en-US" dirty="0"/>
              <a:t>警惕</a:t>
            </a:r>
            <a:r>
              <a:rPr lang="zh-CN" altLang="en-US" dirty="0" smtClean="0"/>
              <a:t>陌生</a:t>
            </a:r>
            <a:r>
              <a:rPr lang="en-US" altLang="zh-CN" dirty="0" smtClean="0"/>
              <a:t>USB</a:t>
            </a:r>
          </a:p>
          <a:p>
            <a:pPr lvl="2"/>
            <a:r>
              <a:rPr lang="en-US" altLang="zh-CN" dirty="0" smtClean="0"/>
              <a:t>HID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BadUSB</a:t>
            </a:r>
            <a:r>
              <a:rPr lang="zh-CN" altLang="en-US" dirty="0" smtClean="0"/>
              <a:t>等攻击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必要</a:t>
            </a:r>
            <a:r>
              <a:rPr lang="zh-CN" altLang="en-US" dirty="0" smtClean="0"/>
              <a:t>时可以考虑构建自家的可信源</a:t>
            </a:r>
            <a:endParaRPr lang="en-US" altLang="zh-CN" dirty="0" smtClean="0"/>
          </a:p>
          <a:p>
            <a:r>
              <a:rPr lang="zh-CN" altLang="en-US" dirty="0"/>
              <a:t>严</a:t>
            </a:r>
            <a:r>
              <a:rPr lang="zh-CN" altLang="en-US" dirty="0" smtClean="0"/>
              <a:t>禁盗版与第三方不可信源的软件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文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事件、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事件、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时，注意镜像本身的安全性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要轻易把研发运维环境暴露到公网上</a:t>
            </a:r>
            <a:endParaRPr lang="en-US" altLang="zh-CN" dirty="0"/>
          </a:p>
          <a:p>
            <a:pPr lvl="1"/>
            <a:r>
              <a:rPr lang="zh-CN" altLang="en-US" dirty="0" smtClean="0"/>
              <a:t>比如：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Zabbix</a:t>
            </a:r>
            <a:r>
              <a:rPr lang="zh-CN" altLang="en-US" dirty="0"/>
              <a:t> 、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</a:p>
          <a:p>
            <a:r>
              <a:rPr lang="zh-CN" altLang="en-US" dirty="0"/>
              <a:t>云</a:t>
            </a:r>
            <a:r>
              <a:rPr lang="zh-CN" altLang="en-US" dirty="0" smtClean="0"/>
              <a:t>端的那些协作</a:t>
            </a:r>
            <a:r>
              <a:rPr lang="zh-CN" altLang="en-US" dirty="0"/>
              <a:t>平</a:t>
            </a:r>
            <a:r>
              <a:rPr lang="zh-CN" altLang="en-US" dirty="0" smtClean="0"/>
              <a:t>台</a:t>
            </a:r>
            <a:r>
              <a:rPr lang="en-US" altLang="zh-CN" dirty="0" smtClean="0"/>
              <a:t>:&amp;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</a:t>
            </a:r>
            <a:r>
              <a:rPr lang="zh-CN" altLang="en-US" dirty="0" smtClean="0"/>
              <a:t>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一个事实是</a:t>
            </a:r>
            <a:endParaRPr lang="en-US" altLang="zh-CN" dirty="0"/>
          </a:p>
          <a:p>
            <a:pPr lvl="1"/>
            <a:r>
              <a:rPr lang="zh-CN" altLang="en-US" dirty="0"/>
              <a:t>邮件被黑，几乎意味着半个公司被黑</a:t>
            </a:r>
            <a:r>
              <a:rPr lang="en-US" altLang="zh-CN" dirty="0" smtClean="0"/>
              <a:t>:)</a:t>
            </a:r>
            <a:endParaRPr lang="en-US" altLang="zh-CN" dirty="0" smtClean="0"/>
          </a:p>
          <a:p>
            <a:r>
              <a:rPr lang="en-US" altLang="zh-CN" dirty="0" smtClean="0"/>
              <a:t>Gmail</a:t>
            </a:r>
            <a:r>
              <a:rPr lang="zh-CN" altLang="en-US" dirty="0" smtClean="0"/>
              <a:t>企业版</a:t>
            </a:r>
            <a:endParaRPr lang="en-US" altLang="zh-CN" dirty="0"/>
          </a:p>
          <a:p>
            <a:pPr lvl="1"/>
            <a:r>
              <a:rPr lang="zh-CN" altLang="en-US" dirty="0" smtClean="0"/>
              <a:t>如果贵司无视</a:t>
            </a:r>
            <a:r>
              <a:rPr lang="en-US" altLang="zh-CN" dirty="0" smtClean="0"/>
              <a:t>GFW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话</a:t>
            </a:r>
            <a:r>
              <a:rPr lang="zh-CN" altLang="en-US" dirty="0"/>
              <a:t>，</a:t>
            </a:r>
            <a:r>
              <a:rPr lang="en-US" altLang="zh-CN" dirty="0" smtClean="0"/>
              <a:t>Gmail</a:t>
            </a:r>
            <a:r>
              <a:rPr lang="zh-CN" altLang="en-US" dirty="0" smtClean="0"/>
              <a:t>企业版绝对是宇宙第一选择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企业邮箱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国内有点情怀的企业邮箱，虽然安全性比起</a:t>
            </a:r>
            <a:r>
              <a:rPr lang="en-US" altLang="zh-CN" dirty="0" smtClean="0"/>
              <a:t>Gmail</a:t>
            </a:r>
            <a:r>
              <a:rPr lang="zh-CN" altLang="en-US" dirty="0" smtClean="0"/>
              <a:t>有差距</a:t>
            </a:r>
            <a:endParaRPr lang="en-US" altLang="zh-CN" dirty="0" smtClean="0"/>
          </a:p>
          <a:p>
            <a:r>
              <a:rPr lang="zh-CN" altLang="en-US" dirty="0"/>
              <a:t>商</a:t>
            </a:r>
            <a:r>
              <a:rPr lang="zh-CN" altLang="en-US" dirty="0" smtClean="0"/>
              <a:t>业邮箱：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IBM Notes</a:t>
            </a:r>
            <a:r>
              <a:rPr lang="zh-CN" altLang="en-US" dirty="0" smtClean="0"/>
              <a:t>，土豪之友</a:t>
            </a:r>
            <a:endParaRPr lang="en-US" altLang="zh-CN" dirty="0" smtClean="0"/>
          </a:p>
          <a:p>
            <a:r>
              <a:rPr lang="en-US" altLang="zh-CN" dirty="0" err="1" smtClean="0"/>
              <a:t>Foxmail</a:t>
            </a:r>
            <a:r>
              <a:rPr lang="zh-CN" altLang="en-US" dirty="0" smtClean="0"/>
              <a:t>等客户端收信，是个好习</a:t>
            </a:r>
            <a:r>
              <a:rPr lang="zh-CN" altLang="en-US" dirty="0" smtClean="0"/>
              <a:t>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73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勤打补</a:t>
            </a:r>
            <a:r>
              <a:rPr lang="zh-CN" altLang="en-US" dirty="0" smtClean="0"/>
              <a:t>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这是一门艺术</a:t>
            </a:r>
            <a:endParaRPr lang="en-US" altLang="zh-CN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证书，杜绝密码形式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22</a:t>
            </a:r>
            <a:r>
              <a:rPr lang="zh-CN" altLang="en-US" dirty="0" smtClean="0"/>
              <a:t>可以留给蜜罐（如：</a:t>
            </a:r>
            <a:r>
              <a:rPr lang="en-US" altLang="zh-CN" dirty="0" err="1" smtClean="0"/>
              <a:t>Kippo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可以考虑来一个外网跳板进内部集群</a:t>
            </a:r>
            <a:endParaRPr lang="en-US" altLang="zh-CN" dirty="0"/>
          </a:p>
          <a:p>
            <a:r>
              <a:rPr lang="zh-CN" altLang="en-US" dirty="0" smtClean="0"/>
              <a:t>注意万恶的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环境的</a:t>
            </a:r>
            <a:r>
              <a:rPr lang="en-US" altLang="zh-CN" dirty="0" smtClean="0"/>
              <a:t>Rootkit</a:t>
            </a:r>
            <a:r>
              <a:rPr lang="zh-CN" altLang="en-US" dirty="0" smtClean="0"/>
              <a:t>查杀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rkhunter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chkrootkit</a:t>
            </a:r>
            <a:endParaRPr lang="en-US" altLang="zh-CN" dirty="0"/>
          </a:p>
          <a:p>
            <a:pPr lvl="1"/>
            <a:r>
              <a:rPr lang="zh-CN" altLang="en-US" dirty="0" smtClean="0"/>
              <a:t>业界良</a:t>
            </a:r>
            <a:r>
              <a:rPr lang="zh-CN" altLang="en-US" dirty="0" smtClean="0"/>
              <a:t>心，何止</a:t>
            </a:r>
            <a:r>
              <a:rPr lang="en-US" altLang="zh-CN" dirty="0" smtClean="0"/>
              <a:t>Rootkit</a:t>
            </a:r>
            <a:r>
              <a:rPr lang="zh-CN" altLang="en-US" dirty="0" smtClean="0"/>
              <a:t>查杀：</a:t>
            </a:r>
            <a:r>
              <a:rPr lang="en-US" altLang="zh-CN" dirty="0" err="1" smtClean="0"/>
              <a:t>Lynis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的云端几乎都是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</a:t>
            </a:r>
            <a:r>
              <a:rPr lang="zh-CN" altLang="en-US" dirty="0" smtClean="0"/>
              <a:t>务，能用上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是最好的</a:t>
            </a:r>
            <a:endParaRPr lang="en-US" altLang="zh-CN" dirty="0" smtClean="0"/>
          </a:p>
          <a:p>
            <a:r>
              <a:rPr lang="zh-CN" altLang="en-US" dirty="0" smtClean="0"/>
              <a:t>严格控制</a:t>
            </a:r>
            <a:r>
              <a:rPr lang="en-US" altLang="zh-CN" dirty="0" smtClean="0"/>
              <a:t>RWX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/>
              <a:t>警</a:t>
            </a:r>
            <a:r>
              <a:rPr lang="zh-CN" altLang="en-US" dirty="0" smtClean="0"/>
              <a:t>惕各类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勤打补丁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用上</a:t>
            </a:r>
            <a:r>
              <a:rPr lang="en-US" altLang="zh-CN" dirty="0" smtClean="0"/>
              <a:t>WAF</a:t>
            </a:r>
            <a:r>
              <a:rPr lang="zh-CN" altLang="en-US" dirty="0" smtClean="0"/>
              <a:t>类防御</a:t>
            </a:r>
            <a:endParaRPr lang="en-US" altLang="zh-CN" dirty="0" smtClean="0"/>
          </a:p>
          <a:p>
            <a:r>
              <a:rPr lang="zh-CN" altLang="en-US" dirty="0" smtClean="0"/>
              <a:t>警</a:t>
            </a:r>
            <a:r>
              <a:rPr lang="zh-CN" altLang="en-US" dirty="0" smtClean="0"/>
              <a:t>惕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盲打攻</a:t>
            </a:r>
            <a:r>
              <a:rPr lang="zh-CN" altLang="en-US" dirty="0" smtClean="0"/>
              <a:t>击</a:t>
            </a:r>
            <a:r>
              <a:rPr lang="zh-CN" altLang="en-US" dirty="0" smtClean="0"/>
              <a:t>（水坑攻击的一种形式）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9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机房或云服务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网络必须绝对隔离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择这个就和买房似的，你总是有些无奈，就希望对方真的是好人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因为出的问题有可能是隐性的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选择靠谱的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/>
              <a:t>选择这个就和买房似的，你总是有些无奈，就希望对方真的是好人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/>
              <a:t>因为出的问题有可能是隐性的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9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前情回</a:t>
            </a:r>
            <a:r>
              <a:rPr kumimoji="1" lang="zh-CN" altLang="en-US" dirty="0" smtClean="0"/>
              <a:t>顾</a:t>
            </a:r>
            <a:endParaRPr kumimoji="1" lang="en-US" altLang="zh-CN" dirty="0" smtClean="0"/>
          </a:p>
          <a:p>
            <a:r>
              <a:rPr kumimoji="1" lang="zh-CN" altLang="en-US" dirty="0"/>
              <a:t>地</a:t>
            </a:r>
            <a:r>
              <a:rPr kumimoji="1" lang="zh-CN" altLang="en-US" dirty="0" smtClean="0"/>
              <a:t>下黑客形势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安全过程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说个另类的，真</a:t>
            </a:r>
            <a:r>
              <a:rPr lang="zh-CN" altLang="en-US" dirty="0" smtClean="0"/>
              <a:t>实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是如何泄露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子域名的</a:t>
            </a:r>
            <a:r>
              <a:rPr lang="en-US" altLang="zh-CN" dirty="0"/>
              <a:t>IP</a:t>
            </a:r>
            <a:r>
              <a:rPr lang="zh-CN" altLang="en-US" dirty="0"/>
              <a:t>如果不在</a:t>
            </a:r>
            <a:r>
              <a:rPr lang="en-US" altLang="zh-CN" dirty="0"/>
              <a:t>CDN</a:t>
            </a:r>
            <a:r>
              <a:rPr lang="zh-CN" altLang="en-US" dirty="0"/>
              <a:t>后面，那么</a:t>
            </a:r>
            <a:r>
              <a:rPr lang="en-US" altLang="zh-CN" dirty="0"/>
              <a:t>C</a:t>
            </a:r>
            <a:r>
              <a:rPr lang="zh-CN" altLang="en-US" dirty="0"/>
              <a:t>段一般可以发现目标域名的真实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目</a:t>
            </a:r>
            <a:r>
              <a:rPr lang="zh-CN" altLang="en-US" dirty="0"/>
              <a:t>标域名如果有发邮件功能，查看邮件的详情，可能可以发现真实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果目标网站有</a:t>
            </a:r>
            <a:r>
              <a:rPr lang="en-US" altLang="zh-CN" dirty="0" err="1"/>
              <a:t>phpinfo</a:t>
            </a:r>
            <a:r>
              <a:rPr lang="zh-CN" altLang="en-US" dirty="0"/>
              <a:t>这类的探针，也会暴</a:t>
            </a:r>
            <a:r>
              <a:rPr lang="zh-CN" altLang="en-US" dirty="0" smtClean="0"/>
              <a:t>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果目标网站有相关漏洞可以执行系统命令或系统报错等，也有可能暴露真实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善</a:t>
            </a:r>
            <a:r>
              <a:rPr lang="zh-CN" altLang="en-US" dirty="0"/>
              <a:t>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ZoomEye</a:t>
            </a:r>
            <a:r>
              <a:rPr lang="zh-CN" altLang="en-US" dirty="0" smtClean="0"/>
              <a:t>，</a:t>
            </a:r>
            <a:r>
              <a:rPr lang="zh-CN" altLang="en-US" dirty="0"/>
              <a:t>可能可以发现某些平台的历史记录里有真实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善</a:t>
            </a:r>
            <a:r>
              <a:rPr lang="zh-CN" altLang="en-US" dirty="0"/>
              <a:t>于</a:t>
            </a:r>
            <a:r>
              <a:rPr lang="en-US" altLang="zh-CN" dirty="0" err="1"/>
              <a:t>whois</a:t>
            </a:r>
            <a:r>
              <a:rPr lang="zh-CN" altLang="en-US" dirty="0"/>
              <a:t>反查目标域名，一般会发现同一个人注册的多个域名，相似域名有可能是一个</a:t>
            </a:r>
            <a:r>
              <a:rPr lang="en-US" altLang="zh-CN" dirty="0"/>
              <a:t>IP</a:t>
            </a:r>
            <a:r>
              <a:rPr lang="zh-CN" altLang="en-US" dirty="0"/>
              <a:t>上或一个</a:t>
            </a:r>
            <a:r>
              <a:rPr lang="en-US" altLang="zh-CN" dirty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DDoS</a:t>
            </a:r>
            <a:r>
              <a:rPr lang="zh-CN" altLang="en-US" dirty="0"/>
              <a:t>打过去，一般流量够大，</a:t>
            </a:r>
            <a:r>
              <a:rPr lang="en-US" altLang="zh-CN" dirty="0"/>
              <a:t>CDN</a:t>
            </a:r>
            <a:r>
              <a:rPr lang="zh-CN" altLang="en-US" dirty="0"/>
              <a:t>平台如果对目标域名做回源处理那么就会暴露真实</a:t>
            </a:r>
            <a:r>
              <a:rPr lang="en-US" altLang="zh-CN" dirty="0"/>
              <a:t>IP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1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r>
              <a:rPr lang="en-US" altLang="zh-CN" dirty="0" err="1" smtClean="0"/>
              <a:t>DDoS</a:t>
            </a:r>
            <a:r>
              <a:rPr lang="en-US" altLang="zh-CN" dirty="0" smtClean="0"/>
              <a:t>/CC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选择靠谱</a:t>
            </a:r>
            <a:r>
              <a:rPr lang="zh-CN" altLang="en-US" dirty="0" smtClean="0"/>
              <a:t>的抗</a:t>
            </a:r>
            <a:r>
              <a:rPr lang="en-US" altLang="zh-CN" dirty="0" err="1" smtClean="0"/>
              <a:t>DDoS</a:t>
            </a:r>
            <a:r>
              <a:rPr lang="en-US" altLang="zh-CN" dirty="0" smtClean="0"/>
              <a:t>/CC</a:t>
            </a:r>
            <a:r>
              <a:rPr lang="zh-CN" altLang="en-US" dirty="0" smtClean="0"/>
              <a:t>服</a:t>
            </a:r>
            <a:r>
              <a:rPr lang="zh-CN" altLang="en-US" dirty="0"/>
              <a:t>务</a:t>
            </a:r>
            <a:endParaRPr lang="en-US" altLang="zh-CN" dirty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择这个和买房</a:t>
            </a:r>
            <a:r>
              <a:rPr lang="zh-CN" altLang="en-US" dirty="0"/>
              <a:t>就不一</a:t>
            </a:r>
            <a:r>
              <a:rPr lang="zh-CN" altLang="en-US" dirty="0" smtClean="0"/>
              <a:t>样了</a:t>
            </a:r>
            <a:r>
              <a:rPr lang="zh-CN" altLang="en-US" dirty="0" smtClean="0"/>
              <a:t>，因为出问题是立即可见的</a:t>
            </a:r>
            <a:r>
              <a:rPr lang="en-US" altLang="zh-CN" dirty="0" smtClean="0"/>
              <a:t>...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5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925" y="2578100"/>
            <a:ext cx="8308975" cy="3670299"/>
          </a:xfrm>
        </p:spPr>
        <p:txBody>
          <a:bodyPr/>
          <a:lstStyle/>
          <a:p>
            <a:r>
              <a:rPr lang="zh-CN" altLang="en-US" dirty="0" smtClean="0"/>
              <a:t>这块是最有趣的</a:t>
            </a:r>
            <a:endParaRPr lang="en-US" altLang="zh-CN" dirty="0" smtClean="0"/>
          </a:p>
          <a:p>
            <a:r>
              <a:rPr lang="zh-CN" altLang="en-US" dirty="0" smtClean="0"/>
              <a:t>很多时候被黑就是因为这个逻辑出现致命缺陷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比如：密码找回、会话重用、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劫持、越权泄露、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/>
              <a:t>比</a:t>
            </a:r>
            <a:r>
              <a:rPr lang="zh-CN" altLang="en-US" dirty="0" smtClean="0"/>
              <a:t>如：各类业务安全，这是一个很大的话题</a:t>
            </a:r>
            <a:endParaRPr lang="en-US" altLang="zh-CN" dirty="0" smtClean="0"/>
          </a:p>
          <a:p>
            <a:pPr lvl="2"/>
            <a:r>
              <a:rPr lang="zh-CN" altLang="en-US" dirty="0"/>
              <a:t>特别推荐好</a:t>
            </a:r>
            <a:r>
              <a:rPr lang="zh-CN" altLang="en-US" dirty="0" smtClean="0"/>
              <a:t>文</a:t>
            </a:r>
            <a:r>
              <a:rPr lang="zh-CN" altLang="en-US" dirty="0"/>
              <a:t>：</a:t>
            </a:r>
            <a:r>
              <a:rPr lang="zh-CN" altLang="en-US" dirty="0" smtClean="0"/>
              <a:t>解</a:t>
            </a:r>
            <a:r>
              <a:rPr lang="zh-CN" altLang="en-US" dirty="0"/>
              <a:t>析</a:t>
            </a:r>
            <a:r>
              <a:rPr lang="en-US" altLang="zh-CN" dirty="0"/>
              <a:t>P2P</a:t>
            </a:r>
            <a:r>
              <a:rPr lang="zh-CN" altLang="en-US" dirty="0"/>
              <a:t>金融的业务安全</a:t>
            </a:r>
            <a:endParaRPr lang="en-US" altLang="zh-CN" dirty="0" smtClean="0"/>
          </a:p>
          <a:p>
            <a:pPr marL="457200" lvl="2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://www.freebuf.com/news/special/81062.html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www.putclub.com/uploads/100505/213244_112011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82" y="4350615"/>
            <a:ext cx="2206318" cy="220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打造</a:t>
            </a:r>
            <a:r>
              <a:rPr lang="zh-CN" altLang="en-US" dirty="0" smtClean="0"/>
              <a:t>自家的威胁情报体系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被动日志分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pPr lvl="1"/>
            <a:r>
              <a:rPr lang="en-US" altLang="zh-CN" dirty="0"/>
              <a:t>ELK</a:t>
            </a:r>
            <a:r>
              <a:rPr lang="zh-CN" altLang="en-US" dirty="0"/>
              <a:t>还行</a:t>
            </a:r>
          </a:p>
          <a:p>
            <a:pPr lvl="2"/>
            <a:r>
              <a:rPr lang="en-US" altLang="zh-CN" dirty="0" err="1"/>
              <a:t>ElasticSearch</a:t>
            </a:r>
            <a:r>
              <a:rPr lang="zh-CN" altLang="en-US" dirty="0"/>
              <a:t>、</a:t>
            </a:r>
            <a:r>
              <a:rPr lang="en-US" altLang="zh-CN" dirty="0" err="1"/>
              <a:t>Logstash</a:t>
            </a:r>
            <a:r>
              <a:rPr lang="zh-CN" altLang="en-US" dirty="0"/>
              <a:t>、</a:t>
            </a:r>
            <a:r>
              <a:rPr lang="en-US" altLang="zh-CN" dirty="0" err="1"/>
              <a:t>Kibana</a:t>
            </a:r>
            <a:r>
              <a:rPr lang="zh-CN" altLang="en-US" dirty="0"/>
              <a:t>组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Splunk</a:t>
            </a:r>
            <a:r>
              <a:rPr lang="zh-CN" altLang="en-US" dirty="0"/>
              <a:t>不错，土豪之</a:t>
            </a:r>
            <a:r>
              <a:rPr lang="zh-CN" altLang="en-US" dirty="0" smtClean="0"/>
              <a:t>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OSSEC</a:t>
            </a:r>
            <a:r>
              <a:rPr lang="zh-CN" altLang="en-US" dirty="0" smtClean="0"/>
              <a:t>（开源的主机入侵检测系统）也不错</a:t>
            </a:r>
            <a:endParaRPr lang="zh-CN" altLang="en-US" dirty="0"/>
          </a:p>
          <a:p>
            <a:r>
              <a:rPr lang="zh-CN" altLang="en-US" dirty="0" smtClean="0"/>
              <a:t>主</a:t>
            </a:r>
            <a:r>
              <a:rPr lang="zh-CN" altLang="en-US" dirty="0" smtClean="0"/>
              <a:t>动监测预</a:t>
            </a:r>
            <a:r>
              <a:rPr lang="zh-CN" altLang="en-US" dirty="0" smtClean="0"/>
              <a:t>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分布、开</a:t>
            </a:r>
            <a:r>
              <a:rPr lang="zh-CN" altLang="en-US" dirty="0"/>
              <a:t>放端</a:t>
            </a:r>
            <a:r>
              <a:rPr lang="zh-CN" altLang="en-US" dirty="0" smtClean="0"/>
              <a:t>口、</a:t>
            </a:r>
            <a:r>
              <a:rPr lang="zh-CN" altLang="en-US" dirty="0"/>
              <a:t>架构组</a:t>
            </a:r>
            <a:r>
              <a:rPr lang="zh-CN" altLang="en-US" dirty="0" smtClean="0"/>
              <a:t>件等了如指掌</a:t>
            </a:r>
            <a:endParaRPr lang="zh-CN" altLang="en-US" dirty="0"/>
          </a:p>
          <a:p>
            <a:pPr lvl="1"/>
            <a:r>
              <a:rPr lang="zh-CN" altLang="en-US" dirty="0"/>
              <a:t>可以周期监测</a:t>
            </a:r>
            <a:r>
              <a:rPr lang="en-US" altLang="zh-CN" dirty="0"/>
              <a:t>+</a:t>
            </a:r>
            <a:r>
              <a:rPr lang="zh-CN" altLang="en-US" dirty="0"/>
              <a:t>漏洞情报预</a:t>
            </a:r>
            <a:r>
              <a:rPr lang="zh-CN" altLang="en-US" dirty="0" smtClean="0"/>
              <a:t>警</a:t>
            </a:r>
            <a:endParaRPr lang="en-US" altLang="zh-CN" dirty="0"/>
          </a:p>
          <a:p>
            <a:pPr lvl="1"/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不不不，我们还需</a:t>
            </a:r>
            <a:r>
              <a:rPr lang="zh-CN" altLang="en-US" dirty="0" smtClean="0"/>
              <a:t>要再次强</a:t>
            </a:r>
            <a:r>
              <a:rPr lang="zh-CN" altLang="en-US" dirty="0" smtClean="0"/>
              <a:t>调这些「血之劝告」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892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安全过程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血之劝告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1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定要有个优美的架构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265363"/>
            <a:ext cx="3730625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458788" y="2906713"/>
            <a:ext cx="1584325" cy="762000"/>
          </a:xfrm>
          <a:prstGeom prst="borderCallout2">
            <a:avLst>
              <a:gd name="adj1" fmla="val 15000"/>
              <a:gd name="adj2" fmla="val 104806"/>
              <a:gd name="adj3" fmla="val 15000"/>
              <a:gd name="adj4" fmla="val 120833"/>
              <a:gd name="adj5" fmla="val 109667"/>
              <a:gd name="adj6" fmla="val 137301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1. 想象下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「生态系统」</a:t>
            </a: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458788" y="4219575"/>
            <a:ext cx="1830387" cy="762000"/>
          </a:xfrm>
          <a:prstGeom prst="borderCallout2">
            <a:avLst>
              <a:gd name="adj1" fmla="val 15000"/>
              <a:gd name="adj2" fmla="val 104162"/>
              <a:gd name="adj3" fmla="val 15000"/>
              <a:gd name="adj4" fmla="val 111375"/>
              <a:gd name="adj5" fmla="val 112917"/>
              <a:gd name="adj6" fmla="val 118861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2. 有漏洞/被黑这很正常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6781800" y="3457575"/>
            <a:ext cx="1905000" cy="762000"/>
          </a:xfrm>
          <a:prstGeom prst="borderCallout2">
            <a:avLst>
              <a:gd name="adj1" fmla="val 15000"/>
              <a:gd name="adj2" fmla="val -4000"/>
              <a:gd name="adj3" fmla="val 15000"/>
              <a:gd name="adj4" fmla="val -11102"/>
              <a:gd name="adj5" fmla="val 121000"/>
              <a:gd name="adj6" fmla="val -16000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3. 能快速「自愈」才是关键</a:t>
            </a:r>
          </a:p>
        </p:txBody>
      </p:sp>
    </p:spTree>
    <p:extLst>
      <p:ext uri="{BB962C8B-B14F-4D97-AF65-F5344CB8AC3E}">
        <p14:creationId xmlns:p14="http://schemas.microsoft.com/office/powerpoint/2010/main" val="3255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透彻理解安全的本质是信任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374900"/>
            <a:ext cx="4078288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43113" y="3736975"/>
            <a:ext cx="5057775" cy="1450975"/>
          </a:xfrm>
          <a:prstGeom prst="rect">
            <a:avLst/>
          </a:prstGeom>
          <a:solidFill>
            <a:srgbClr val="333333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「紧内聚、松耦合」设计思想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紧内聚 -&gt; 最小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单元 </a:t>
            </a:r>
            <a:r>
              <a:rPr lang="zh-CN" altLang="en-US" sz="2000">
                <a:solidFill>
                  <a:schemeClr val="bg1"/>
                </a:solidFill>
              </a:rPr>
              <a:t>-&gt; 到一段逻辑代码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松耦合 -&gt; 分离 -&gt; 不信任任何输入</a:t>
            </a: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7400925" y="3176588"/>
            <a:ext cx="1285875" cy="609600"/>
          </a:xfrm>
          <a:prstGeom prst="borderCallout2">
            <a:avLst>
              <a:gd name="adj1" fmla="val 18750"/>
              <a:gd name="adj2" fmla="val -5931"/>
              <a:gd name="adj3" fmla="val 18750"/>
              <a:gd name="adj4" fmla="val -118032"/>
              <a:gd name="adj5" fmla="val 188125"/>
              <a:gd name="adj6" fmla="val -229495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单元的重要性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037013" y="4375150"/>
            <a:ext cx="603250" cy="454025"/>
          </a:xfrm>
          <a:prstGeom prst="ellipse">
            <a:avLst/>
          </a:pr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765550" y="4719638"/>
            <a:ext cx="603250" cy="454025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7400925" y="5359400"/>
            <a:ext cx="1285875" cy="609600"/>
          </a:xfrm>
          <a:prstGeom prst="borderCallout2">
            <a:avLst>
              <a:gd name="adj1" fmla="val 18750"/>
              <a:gd name="adj2" fmla="val -5931"/>
              <a:gd name="adj3" fmla="val 18750"/>
              <a:gd name="adj4" fmla="val -126185"/>
              <a:gd name="adj5" fmla="val -37708"/>
              <a:gd name="adj6" fmla="val -245852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分离的重要性</a:t>
            </a:r>
          </a:p>
        </p:txBody>
      </p:sp>
    </p:spTree>
    <p:extLst>
      <p:ext uri="{BB962C8B-B14F-4D97-AF65-F5344CB8AC3E}">
        <p14:creationId xmlns:p14="http://schemas.microsoft.com/office/powerpoint/2010/main" val="3064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安全策略的部署一定要全面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顾此失彼丢三落四可不是个好习惯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38933" y="2954037"/>
            <a:ext cx="8862957" cy="3972788"/>
            <a:chOff x="138933" y="2954037"/>
            <a:chExt cx="8862957" cy="39727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933" y="2954037"/>
              <a:ext cx="8862957" cy="397278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793226" y="3828474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0000"/>
                  </a:solidFill>
                </a:rPr>
                <a:t>心脏出血刷刷刷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415845" y="3362632"/>
              <a:ext cx="70497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9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定期备份机制一定需要有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找出可疑文件（如后门）</a:t>
            </a:r>
            <a:endParaRPr lang="en-US" altLang="zh-CN" dirty="0" smtClean="0"/>
          </a:p>
          <a:p>
            <a:r>
              <a:rPr lang="zh-CN" altLang="en-US" dirty="0" smtClean="0"/>
              <a:t>灾备恢复，多么痛的领悟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23" y="2299061"/>
            <a:ext cx="3882951" cy="4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前情回顾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24" y="2933114"/>
            <a:ext cx="6977575" cy="39248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Review</a:t>
            </a:r>
            <a:r>
              <a:rPr lang="zh-CN" altLang="en-US" dirty="0"/>
              <a:t>值</a:t>
            </a:r>
            <a:r>
              <a:rPr lang="zh-CN" altLang="en-US" dirty="0" smtClean="0"/>
              <a:t>得提倡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说不定发现不仅是几个</a:t>
            </a:r>
            <a:r>
              <a:rPr lang="en-US" altLang="zh-CN" dirty="0"/>
              <a:t>b</a:t>
            </a:r>
            <a:r>
              <a:rPr lang="en-US" altLang="zh-CN" dirty="0" smtClean="0"/>
              <a:t>ugs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24" y="2933114"/>
            <a:ext cx="6977575" cy="39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应急响应要争分夺秒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顾前面说的「地下黑客形势」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pic>
        <p:nvPicPr>
          <p:cNvPr id="2058" name="Picture 10" descr="http://pic.58pic.com/58pic/11/23/81/20q58PICDB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7" y="3095056"/>
            <a:ext cx="61912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以请专业的安全团队把脉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我私人微信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331861985 :)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3001757"/>
            <a:ext cx="7534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 descr="20131228_PPT模板_QCon-0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altLang="en-US"/>
              <a:t>架构思想</a:t>
            </a:r>
          </a:p>
        </p:txBody>
      </p:sp>
      <p:sp>
        <p:nvSpPr>
          <p:cNvPr id="8196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zh-CN" altLang="en-US" sz="32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8788" y="1419225"/>
            <a:ext cx="8228012" cy="847725"/>
          </a:xfrm>
          <a:prstGeom prst="rect">
            <a:avLst/>
          </a:prstGeom>
          <a:solidFill>
            <a:srgbClr val="FFDAD0"/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思想①：黑客思维需要贯穿「...-&gt;架构-&gt;研发-&gt;运维-&gt;...」</a:t>
            </a:r>
            <a:endParaRPr lang="zh-CN" alt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7818438" y="1625600"/>
            <a:ext cx="382587" cy="381000"/>
          </a:xfrm>
          <a:prstGeom prst="flowChartAlternateProcess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278063"/>
            <a:ext cx="54991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6486525" y="274638"/>
            <a:ext cx="2200275" cy="917575"/>
          </a:xfrm>
          <a:prstGeom prst="flowChartAlternateProcess">
            <a:avLst/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这次只谈「程序员」</a:t>
            </a: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其他的环节不谈:)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914900" y="5284788"/>
            <a:ext cx="3771900" cy="1117600"/>
          </a:xfrm>
          <a:prstGeom prst="wedgeRoundRectCallout">
            <a:avLst>
              <a:gd name="adj1" fmla="val -33657"/>
              <a:gd name="adj2" fmla="val -109051"/>
              <a:gd name="adj3" fmla="val 16667"/>
            </a:avLst>
          </a:prstGeom>
          <a:solidFill>
            <a:srgbClr val="333333">
              <a:alpha val="79999"/>
            </a:srgbClr>
          </a:solidFill>
          <a:ln w="9525" cmpd="sng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理想状态：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技术团队每个人都具备黑客思维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603750" y="1625600"/>
            <a:ext cx="382588" cy="381000"/>
          </a:xfrm>
          <a:prstGeom prst="flowChartAlternateProcess">
            <a:avLst/>
          </a:prstGeom>
          <a:noFill/>
          <a:ln w="38100" cap="flat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 rot="9780000" flipH="1">
            <a:off x="4986338" y="1281113"/>
            <a:ext cx="1500187" cy="227012"/>
          </a:xfrm>
          <a:prstGeom prst="leftArrow">
            <a:avLst>
              <a:gd name="adj1" fmla="val 49583"/>
              <a:gd name="adj2" fmla="val 109069"/>
            </a:avLst>
          </a:prstGeom>
          <a:solidFill>
            <a:srgbClr val="333333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 rot="3780000" flipH="1">
            <a:off x="7754938" y="1276350"/>
            <a:ext cx="368300" cy="225425"/>
          </a:xfrm>
          <a:prstGeom prst="leftArrow">
            <a:avLst>
              <a:gd name="adj1" fmla="val 50000"/>
              <a:gd name="adj2" fmla="val 40845"/>
            </a:avLst>
          </a:prstGeom>
          <a:solidFill>
            <a:srgbClr val="333333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 descr="20131228_PPT模板_QCon-0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altLang="en-US"/>
              <a:t>架构思想</a:t>
            </a:r>
          </a:p>
        </p:txBody>
      </p:sp>
      <p:sp>
        <p:nvSpPr>
          <p:cNvPr id="9220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zh-CN" altLang="en-US" sz="320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265363"/>
            <a:ext cx="3730625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58788" y="1419225"/>
            <a:ext cx="8228012" cy="847725"/>
          </a:xfrm>
          <a:prstGeom prst="rect">
            <a:avLst/>
          </a:prstGeom>
          <a:solidFill>
            <a:srgbClr val="FFDAD0"/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思想②：优美的架构一定是健壮的</a:t>
            </a:r>
          </a:p>
        </p:txBody>
      </p:sp>
      <p:sp>
        <p:nvSpPr>
          <p:cNvPr id="9223" name="AutoShape 7"/>
          <p:cNvSpPr>
            <a:spLocks/>
          </p:cNvSpPr>
          <p:nvPr/>
        </p:nvSpPr>
        <p:spPr bwMode="auto">
          <a:xfrm>
            <a:off x="458788" y="2906713"/>
            <a:ext cx="1584325" cy="762000"/>
          </a:xfrm>
          <a:prstGeom prst="borderCallout2">
            <a:avLst>
              <a:gd name="adj1" fmla="val 15000"/>
              <a:gd name="adj2" fmla="val 104806"/>
              <a:gd name="adj3" fmla="val 15000"/>
              <a:gd name="adj4" fmla="val 120833"/>
              <a:gd name="adj5" fmla="val 109667"/>
              <a:gd name="adj6" fmla="val 137301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1. 想象下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「生态系统」</a:t>
            </a:r>
          </a:p>
        </p:txBody>
      </p:sp>
      <p:sp>
        <p:nvSpPr>
          <p:cNvPr id="9224" name="AutoShape 8"/>
          <p:cNvSpPr>
            <a:spLocks/>
          </p:cNvSpPr>
          <p:nvPr/>
        </p:nvSpPr>
        <p:spPr bwMode="auto">
          <a:xfrm>
            <a:off x="458788" y="4219575"/>
            <a:ext cx="1830387" cy="762000"/>
          </a:xfrm>
          <a:prstGeom prst="borderCallout2">
            <a:avLst>
              <a:gd name="adj1" fmla="val 15000"/>
              <a:gd name="adj2" fmla="val 104162"/>
              <a:gd name="adj3" fmla="val 15000"/>
              <a:gd name="adj4" fmla="val 111375"/>
              <a:gd name="adj5" fmla="val 112917"/>
              <a:gd name="adj6" fmla="val 118861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2. 有漏洞/被黑这很正常</a:t>
            </a:r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6781800" y="3457575"/>
            <a:ext cx="1905000" cy="762000"/>
          </a:xfrm>
          <a:prstGeom prst="borderCallout2">
            <a:avLst>
              <a:gd name="adj1" fmla="val 15000"/>
              <a:gd name="adj2" fmla="val -4000"/>
              <a:gd name="adj3" fmla="val 15000"/>
              <a:gd name="adj4" fmla="val -11102"/>
              <a:gd name="adj5" fmla="val 121000"/>
              <a:gd name="adj6" fmla="val -16000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333333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3. 能快速「自愈」才是关键</a:t>
            </a:r>
          </a:p>
        </p:txBody>
      </p:sp>
    </p:spTree>
    <p:extLst>
      <p:ext uri="{BB962C8B-B14F-4D97-AF65-F5344CB8AC3E}">
        <p14:creationId xmlns:p14="http://schemas.microsoft.com/office/powerpoint/2010/main" val="24412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 descr="20131228_PPT模板_QCon-0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altLang="en-US"/>
              <a:t>架构思想</a:t>
            </a:r>
          </a:p>
        </p:txBody>
      </p:sp>
      <p:sp>
        <p:nvSpPr>
          <p:cNvPr id="10244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zh-CN" altLang="en-US" sz="32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57200" y="1420813"/>
            <a:ext cx="8229600" cy="847725"/>
          </a:xfrm>
          <a:prstGeom prst="rect">
            <a:avLst/>
          </a:prstGeom>
          <a:solidFill>
            <a:srgbClr val="FFDAD0"/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思想③：优美的架构一定是处处优美的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3011488" y="2705100"/>
            <a:ext cx="3121025" cy="3438525"/>
            <a:chOff x="0" y="0"/>
            <a:chExt cx="4916" cy="5414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0" y="3249"/>
              <a:ext cx="4917" cy="1083"/>
            </a:xfrm>
            <a:prstGeom prst="flowChartProcess">
              <a:avLst/>
            </a:prstGeom>
            <a:solidFill>
              <a:srgbClr val="333333"/>
            </a:solidFill>
            <a:ln w="9525" cap="flat" cmpd="sng">
              <a:solidFill>
                <a:srgbClr val="0066CC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逻辑</a:t>
              </a:r>
            </a:p>
          </p:txBody>
        </p:sp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0" y="2166"/>
              <a:ext cx="4917" cy="1083"/>
            </a:xfrm>
            <a:prstGeom prst="flowChartProcess">
              <a:avLst/>
            </a:prstGeom>
            <a:solidFill>
              <a:srgbClr val="333333"/>
            </a:solidFill>
            <a:ln w="9525" cap="flat" cmpd="sng">
              <a:solidFill>
                <a:srgbClr val="0066CC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代码</a:t>
              </a:r>
            </a:p>
          </p:txBody>
        </p:sp>
        <p:sp>
          <p:nvSpPr>
            <p:cNvPr id="10249" name="AutoShape 9"/>
            <p:cNvSpPr>
              <a:spLocks noChangeArrowheads="1"/>
            </p:cNvSpPr>
            <p:nvPr/>
          </p:nvSpPr>
          <p:spPr bwMode="auto">
            <a:xfrm>
              <a:off x="0" y="1083"/>
              <a:ext cx="4917" cy="1083"/>
            </a:xfrm>
            <a:prstGeom prst="flowChartProcess">
              <a:avLst/>
            </a:prstGeom>
            <a:solidFill>
              <a:srgbClr val="333333"/>
            </a:solidFill>
            <a:ln w="9525" cap="flat" cmpd="sng">
              <a:solidFill>
                <a:srgbClr val="0066CC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文档</a:t>
              </a: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0" y="4332"/>
              <a:ext cx="4917" cy="1083"/>
            </a:xfrm>
            <a:prstGeom prst="flowChartProcess">
              <a:avLst/>
            </a:prstGeom>
            <a:solidFill>
              <a:srgbClr val="333333"/>
            </a:solidFill>
            <a:ln w="9525" cap="flat" cmpd="sng">
              <a:solidFill>
                <a:srgbClr val="0066CC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人 -&gt; 团队</a:t>
              </a:r>
            </a:p>
          </p:txBody>
        </p:sp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4917" cy="1083"/>
            </a:xfrm>
            <a:prstGeom prst="flowChartProcess">
              <a:avLst/>
            </a:prstGeom>
            <a:solidFill>
              <a:srgbClr val="333333"/>
            </a:solidFill>
            <a:ln w="9525" cap="flat" cmpd="sng">
              <a:solidFill>
                <a:srgbClr val="0066CC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8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 descr="20131228_PPT模板_QCon-0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altLang="en-US"/>
              <a:t>架构思想</a:t>
            </a:r>
          </a:p>
        </p:txBody>
      </p:sp>
      <p:sp>
        <p:nvSpPr>
          <p:cNvPr id="11268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zh-CN" altLang="en-US" sz="32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1419225"/>
            <a:ext cx="8229600" cy="847725"/>
          </a:xfrm>
          <a:prstGeom prst="rect">
            <a:avLst/>
          </a:prstGeom>
          <a:solidFill>
            <a:srgbClr val="FFDAD0"/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思想④：安全的本质是信任</a:t>
            </a:r>
            <a:endParaRPr lang="zh-CN" alt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374900"/>
            <a:ext cx="4078288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43113" y="3736975"/>
            <a:ext cx="5057775" cy="1450975"/>
          </a:xfrm>
          <a:prstGeom prst="rect">
            <a:avLst/>
          </a:prstGeom>
          <a:solidFill>
            <a:srgbClr val="333333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「紧内聚、松耦合」设计思想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紧内聚 -&gt; 最小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单元 </a:t>
            </a:r>
            <a:r>
              <a:rPr lang="zh-CN" altLang="en-US" sz="2000">
                <a:solidFill>
                  <a:schemeClr val="bg1"/>
                </a:solidFill>
              </a:rPr>
              <a:t>-&gt; 到一段逻辑代码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松耦合 -&gt; 分离 -&gt; 不信任任何输入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7400925" y="3176588"/>
            <a:ext cx="1285875" cy="609600"/>
          </a:xfrm>
          <a:prstGeom prst="borderCallout2">
            <a:avLst>
              <a:gd name="adj1" fmla="val 18750"/>
              <a:gd name="adj2" fmla="val -5931"/>
              <a:gd name="adj3" fmla="val 18750"/>
              <a:gd name="adj4" fmla="val -118032"/>
              <a:gd name="adj5" fmla="val 188125"/>
              <a:gd name="adj6" fmla="val -229495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单元的重要性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037013" y="4375150"/>
            <a:ext cx="603250" cy="454025"/>
          </a:xfrm>
          <a:prstGeom prst="ellipse">
            <a:avLst/>
          </a:pr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765550" y="4719638"/>
            <a:ext cx="603250" cy="454025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7400925" y="5359400"/>
            <a:ext cx="1285875" cy="609600"/>
          </a:xfrm>
          <a:prstGeom prst="borderCallout2">
            <a:avLst>
              <a:gd name="adj1" fmla="val 18750"/>
              <a:gd name="adj2" fmla="val -5931"/>
              <a:gd name="adj3" fmla="val 18750"/>
              <a:gd name="adj4" fmla="val -126185"/>
              <a:gd name="adj5" fmla="val -37708"/>
              <a:gd name="adj6" fmla="val -245852"/>
            </a:avLst>
          </a:prstGeom>
          <a:solidFill>
            <a:srgbClr val="333333">
              <a:alpha val="79999"/>
            </a:srgbClr>
          </a:solidFill>
          <a:ln w="9525" cap="flat" cmpd="sng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分离的重要性</a:t>
            </a:r>
          </a:p>
        </p:txBody>
      </p:sp>
    </p:spTree>
    <p:extLst>
      <p:ext uri="{BB962C8B-B14F-4D97-AF65-F5344CB8AC3E}">
        <p14:creationId xmlns:p14="http://schemas.microsoft.com/office/powerpoint/2010/main" val="32130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爆光">
  <a:themeElements>
    <a:clrScheme name="爆光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爆光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爆光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爆光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2779</Words>
  <Application>Microsoft Office PowerPoint</Application>
  <PresentationFormat>全屏显示(4:3)</PresentationFormat>
  <Paragraphs>281</Paragraphs>
  <Slides>53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宋体</vt:lpstr>
      <vt:lpstr>Arial</vt:lpstr>
      <vt:lpstr>Calibri</vt:lpstr>
      <vt:lpstr>Wingdings</vt:lpstr>
      <vt:lpstr>爆光</vt:lpstr>
      <vt:lpstr>PowerPoint 演示文稿</vt:lpstr>
      <vt:lpstr>程序员与黑客 第二季</vt:lpstr>
      <vt:lpstr>PowerPoint 演示文稿</vt:lpstr>
      <vt:lpstr>内容</vt:lpstr>
      <vt:lpstr>前情回顾</vt:lpstr>
      <vt:lpstr>架构思想</vt:lpstr>
      <vt:lpstr>架构思想</vt:lpstr>
      <vt:lpstr>架构思想</vt:lpstr>
      <vt:lpstr>架构思想</vt:lpstr>
      <vt:lpstr>关键的分离</vt:lpstr>
      <vt:lpstr>技术选型</vt:lpstr>
      <vt:lpstr>地下黑客形势</vt:lpstr>
      <vt:lpstr>形势一</vt:lpstr>
      <vt:lpstr>形势二</vt:lpstr>
      <vt:lpstr>形势三</vt:lpstr>
      <vt:lpstr>形势四</vt:lpstr>
      <vt:lpstr>形势五</vt:lpstr>
      <vt:lpstr>[举例]地下黑客游戏规则</vt:lpstr>
      <vt:lpstr>游戏规则</vt:lpstr>
      <vt:lpstr>黑掉方式</vt:lpstr>
      <vt:lpstr>黑掉之SVN泄露</vt:lpstr>
      <vt:lpstr>黑掉之心脏出血</vt:lpstr>
      <vt:lpstr>黑掉之Redis泄露</vt:lpstr>
      <vt:lpstr>小结</vt:lpstr>
      <vt:lpstr>安全过程</vt:lpstr>
      <vt:lpstr>内容</vt:lpstr>
      <vt:lpstr>安全过程</vt:lpstr>
      <vt:lpstr>人</vt:lpstr>
      <vt:lpstr>人</vt:lpstr>
      <vt:lpstr>人</vt:lpstr>
      <vt:lpstr>内网</vt:lpstr>
      <vt:lpstr>终端</vt:lpstr>
      <vt:lpstr>终端</vt:lpstr>
      <vt:lpstr>研发环境</vt:lpstr>
      <vt:lpstr>邮件系统</vt:lpstr>
      <vt:lpstr>服务器</vt:lpstr>
      <vt:lpstr>HTTP服务</vt:lpstr>
      <vt:lpstr>机房或云服务</vt:lpstr>
      <vt:lpstr>DNS</vt:lpstr>
      <vt:lpstr>CDN</vt:lpstr>
      <vt:lpstr>防御DDoS/CC</vt:lpstr>
      <vt:lpstr>逻辑</vt:lpstr>
      <vt:lpstr>打造自家的威胁情报体系</vt:lpstr>
      <vt:lpstr>结束？</vt:lpstr>
      <vt:lpstr>安全过程</vt:lpstr>
      <vt:lpstr>一定要有个优美的架构</vt:lpstr>
      <vt:lpstr>透彻理解安全的本质是信任</vt:lpstr>
      <vt:lpstr>安全策略的部署一定要全面</vt:lpstr>
      <vt:lpstr>定期备份机制一定需要有</vt:lpstr>
      <vt:lpstr>Code Review值得提倡</vt:lpstr>
      <vt:lpstr>应急响应要争分夺秒</vt:lpstr>
      <vt:lpstr>可以请专业的安全团队把脉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Ella Chang</dc:creator>
  <cp:lastModifiedBy>mc hi</cp:lastModifiedBy>
  <cp:revision>259</cp:revision>
  <dcterms:created xsi:type="dcterms:W3CDTF">2015-06-25T03:44:02Z</dcterms:created>
  <dcterms:modified xsi:type="dcterms:W3CDTF">2015-10-17T02:10:08Z</dcterms:modified>
</cp:coreProperties>
</file>