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11" r:id="rId2"/>
    <p:sldId id="324" r:id="rId3"/>
    <p:sldId id="326" r:id="rId4"/>
    <p:sldId id="348" r:id="rId5"/>
    <p:sldId id="350" r:id="rId6"/>
    <p:sldId id="353" r:id="rId7"/>
    <p:sldId id="356" r:id="rId8"/>
    <p:sldId id="379" r:id="rId9"/>
    <p:sldId id="358" r:id="rId10"/>
    <p:sldId id="352" r:id="rId11"/>
    <p:sldId id="371" r:id="rId12"/>
    <p:sldId id="355" r:id="rId13"/>
    <p:sldId id="360" r:id="rId14"/>
    <p:sldId id="372" r:id="rId15"/>
    <p:sldId id="367" r:id="rId16"/>
    <p:sldId id="357" r:id="rId17"/>
    <p:sldId id="340" r:id="rId18"/>
    <p:sldId id="342" r:id="rId19"/>
    <p:sldId id="341" r:id="rId20"/>
    <p:sldId id="373" r:id="rId21"/>
    <p:sldId id="368" r:id="rId22"/>
    <p:sldId id="369" r:id="rId23"/>
    <p:sldId id="370" r:id="rId24"/>
    <p:sldId id="376" r:id="rId25"/>
    <p:sldId id="374" r:id="rId26"/>
    <p:sldId id="375" r:id="rId27"/>
    <p:sldId id="377" r:id="rId28"/>
    <p:sldId id="354" r:id="rId29"/>
    <p:sldId id="364" r:id="rId30"/>
    <p:sldId id="359" r:id="rId31"/>
    <p:sldId id="378" r:id="rId32"/>
    <p:sldId id="312" r:id="rId33"/>
  </p:sldIdLst>
  <p:sldSz cx="9144000" cy="5715000" type="screen16x1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356616"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713232"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069848"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426464"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1783080" algn="l" defTabSz="713232"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139696" algn="l" defTabSz="713232"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2496312" algn="l" defTabSz="713232"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2852928" algn="l" defTabSz="713232"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624"/>
    <a:srgbClr val="CC0000"/>
    <a:srgbClr val="C92530"/>
    <a:srgbClr val="F9A5B7"/>
    <a:srgbClr val="C81622"/>
    <a:srgbClr val="CC3300"/>
    <a:srgbClr val="CC6600"/>
    <a:srgbClr val="990000"/>
    <a:srgbClr val="78B832"/>
    <a:srgbClr val="928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77" autoAdjust="0"/>
  </p:normalViewPr>
  <p:slideViewPr>
    <p:cSldViewPr showGuides="1">
      <p:cViewPr varScale="1">
        <p:scale>
          <a:sx n="66" d="100"/>
          <a:sy n="66" d="100"/>
        </p:scale>
        <p:origin x="-1506" y="-102"/>
      </p:cViewPr>
      <p:guideLst>
        <p:guide orient="horz" pos="1800"/>
        <p:guide pos="2880"/>
      </p:guideLst>
    </p:cSldViewPr>
  </p:slideViewPr>
  <p:notesTextViewPr>
    <p:cViewPr>
      <p:scale>
        <a:sx n="1" d="1"/>
        <a:sy n="1" d="1"/>
      </p:scale>
      <p:origin x="0" y="0"/>
    </p:cViewPr>
  </p:notesTextViewPr>
  <p:notesViewPr>
    <p:cSldViewPr showGuides="1">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E2C57-14C1-4D58-BC24-4E1A6DE6D3A8}"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zh-CN" altLang="en-US"/>
        </a:p>
      </dgm:t>
    </dgm:pt>
    <dgm:pt modelId="{6C66F481-CFDB-43F5-8E24-1EB79F3F7502}">
      <dgm:prSet phldrT="[文本]"/>
      <dgm:spPr>
        <a:noFill/>
        <a:ln>
          <a:solidFill>
            <a:srgbClr val="F3F9FA"/>
          </a:solidFill>
        </a:ln>
      </dgm:spPr>
      <dgm:t>
        <a:bodyPr/>
        <a:lstStyle/>
        <a:p>
          <a:endParaRPr lang="en-US" altLang="zh-CN" b="1" dirty="0" smtClean="0">
            <a:solidFill>
              <a:srgbClr val="00B050"/>
            </a:solidFill>
            <a:latin typeface="微软雅黑" panose="020B0503020204020204" pitchFamily="34" charset="-122"/>
            <a:ea typeface="微软雅黑" panose="020B0503020204020204" pitchFamily="34" charset="-122"/>
          </a:endParaRPr>
        </a:p>
      </dgm:t>
    </dgm:pt>
    <dgm:pt modelId="{116925C4-9129-4F0C-9023-7A10A17D359A}" type="sibTrans" cxnId="{63E59832-EEF5-4B62-99EE-C5F62F898818}">
      <dgm:prSet/>
      <dgm:spPr/>
      <dgm:t>
        <a:bodyPr/>
        <a:lstStyle/>
        <a:p>
          <a:endParaRPr lang="zh-CN" altLang="en-US"/>
        </a:p>
      </dgm:t>
    </dgm:pt>
    <dgm:pt modelId="{093E3AD0-20A1-40AE-B673-4757B56B29CB}" type="parTrans" cxnId="{63E59832-EEF5-4B62-99EE-C5F62F898818}">
      <dgm:prSet/>
      <dgm:spPr/>
      <dgm:t>
        <a:bodyPr/>
        <a:lstStyle/>
        <a:p>
          <a:endParaRPr lang="zh-CN" altLang="en-US"/>
        </a:p>
      </dgm:t>
    </dgm:pt>
    <dgm:pt modelId="{658E3CF6-06CE-41DC-9A9A-B9A30AA171B3}" type="pres">
      <dgm:prSet presAssocID="{6D2E2C57-14C1-4D58-BC24-4E1A6DE6D3A8}" presName="Name0" presStyleCnt="0">
        <dgm:presLayoutVars>
          <dgm:chMax val="4"/>
          <dgm:resizeHandles val="exact"/>
        </dgm:presLayoutVars>
      </dgm:prSet>
      <dgm:spPr/>
      <dgm:t>
        <a:bodyPr/>
        <a:lstStyle/>
        <a:p>
          <a:endParaRPr lang="zh-CN" altLang="en-US"/>
        </a:p>
      </dgm:t>
    </dgm:pt>
    <dgm:pt modelId="{0D0E972B-C270-4AB8-99C8-42424D570B7A}" type="pres">
      <dgm:prSet presAssocID="{6D2E2C57-14C1-4D58-BC24-4E1A6DE6D3A8}" presName="ellipse" presStyleLbl="trBgShp" presStyleIdx="0" presStyleCnt="1" custLinFactNeighborX="-2189"/>
      <dgm:spPr/>
    </dgm:pt>
    <dgm:pt modelId="{FA28FC0A-3016-4606-97B2-2AFBD9351E9F}" type="pres">
      <dgm:prSet presAssocID="{6D2E2C57-14C1-4D58-BC24-4E1A6DE6D3A8}" presName="arrow1" presStyleLbl="fgShp" presStyleIdx="0" presStyleCnt="1" custScaleX="129429" custScaleY="134430" custLinFactNeighborY="14231"/>
      <dgm:spPr>
        <a:noFill/>
        <a:ln>
          <a:noFill/>
        </a:ln>
      </dgm:spPr>
      <dgm:t>
        <a:bodyPr/>
        <a:lstStyle/>
        <a:p>
          <a:endParaRPr lang="zh-CN" altLang="en-US"/>
        </a:p>
      </dgm:t>
    </dgm:pt>
    <dgm:pt modelId="{EF0320CE-C59A-4811-8F25-8FAF58042C8C}" type="pres">
      <dgm:prSet presAssocID="{6D2E2C57-14C1-4D58-BC24-4E1A6DE6D3A8}" presName="rectangle" presStyleLbl="revTx" presStyleIdx="0" presStyleCnt="1" custLinFactX="112780" custLinFactNeighborX="200000" custLinFactNeighborY="26755">
        <dgm:presLayoutVars>
          <dgm:bulletEnabled val="1"/>
        </dgm:presLayoutVars>
      </dgm:prSet>
      <dgm:spPr>
        <a:noFill/>
      </dgm:spPr>
      <dgm:t>
        <a:bodyPr/>
        <a:lstStyle/>
        <a:p>
          <a:endParaRPr lang="zh-CN" altLang="en-US"/>
        </a:p>
      </dgm:t>
    </dgm:pt>
    <dgm:pt modelId="{C75D77CC-8B29-43F2-AADE-9714FB5FA8B8}" type="pres">
      <dgm:prSet presAssocID="{6D2E2C57-14C1-4D58-BC24-4E1A6DE6D3A8}" presName="funnel" presStyleLbl="trAlignAcc1" presStyleIdx="0" presStyleCnt="1" custLinFactNeighborX="-1207" custLinFactNeighborY="-561"/>
      <dgm:spPr/>
    </dgm:pt>
  </dgm:ptLst>
  <dgm:cxnLst>
    <dgm:cxn modelId="{63E59832-EEF5-4B62-99EE-C5F62F898818}" srcId="{6D2E2C57-14C1-4D58-BC24-4E1A6DE6D3A8}" destId="{6C66F481-CFDB-43F5-8E24-1EB79F3F7502}" srcOrd="0" destOrd="0" parTransId="{093E3AD0-20A1-40AE-B673-4757B56B29CB}" sibTransId="{116925C4-9129-4F0C-9023-7A10A17D359A}"/>
    <dgm:cxn modelId="{C9D97FB9-58A4-47F6-A20C-57CC6B2D8517}" type="presOf" srcId="{6C66F481-CFDB-43F5-8E24-1EB79F3F7502}" destId="{EF0320CE-C59A-4811-8F25-8FAF58042C8C}" srcOrd="0" destOrd="0" presId="urn:microsoft.com/office/officeart/2005/8/layout/funnel1"/>
    <dgm:cxn modelId="{1562F50D-1600-4FAB-9179-572DF8AAF82B}" type="presOf" srcId="{6D2E2C57-14C1-4D58-BC24-4E1A6DE6D3A8}" destId="{658E3CF6-06CE-41DC-9A9A-B9A30AA171B3}" srcOrd="0" destOrd="0" presId="urn:microsoft.com/office/officeart/2005/8/layout/funnel1"/>
    <dgm:cxn modelId="{29BD7623-DDEC-48E5-A405-1BE5F95F5116}" type="presParOf" srcId="{658E3CF6-06CE-41DC-9A9A-B9A30AA171B3}" destId="{0D0E972B-C270-4AB8-99C8-42424D570B7A}" srcOrd="0" destOrd="0" presId="urn:microsoft.com/office/officeart/2005/8/layout/funnel1"/>
    <dgm:cxn modelId="{3B25DD90-F702-48EE-93DA-95D1D49C6DBF}" type="presParOf" srcId="{658E3CF6-06CE-41DC-9A9A-B9A30AA171B3}" destId="{FA28FC0A-3016-4606-97B2-2AFBD9351E9F}" srcOrd="1" destOrd="0" presId="urn:microsoft.com/office/officeart/2005/8/layout/funnel1"/>
    <dgm:cxn modelId="{7DAA3960-A4A9-4108-B424-25AA38B4CCA4}" type="presParOf" srcId="{658E3CF6-06CE-41DC-9A9A-B9A30AA171B3}" destId="{EF0320CE-C59A-4811-8F25-8FAF58042C8C}" srcOrd="2" destOrd="0" presId="urn:microsoft.com/office/officeart/2005/8/layout/funnel1"/>
    <dgm:cxn modelId="{C4830F21-B976-4721-938C-B82E4E1CFF35}" type="presParOf" srcId="{658E3CF6-06CE-41DC-9A9A-B9A30AA171B3}" destId="{C75D77CC-8B29-43F2-AADE-9714FB5FA8B8}" srcOrd="3"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E972B-C270-4AB8-99C8-42424D570B7A}">
      <dsp:nvSpPr>
        <dsp:cNvPr id="0" name=""/>
        <dsp:cNvSpPr/>
      </dsp:nvSpPr>
      <dsp:spPr>
        <a:xfrm>
          <a:off x="2040968" y="205567"/>
          <a:ext cx="4079730" cy="141683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8FC0A-3016-4606-97B2-2AFBD9351E9F}">
      <dsp:nvSpPr>
        <dsp:cNvPr id="0" name=""/>
        <dsp:cNvSpPr/>
      </dsp:nvSpPr>
      <dsp:spPr>
        <a:xfrm>
          <a:off x="3664801" y="3659820"/>
          <a:ext cx="1023324" cy="680233"/>
        </a:xfrm>
        <a:prstGeom prst="down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F0320CE-C59A-4811-8F25-8FAF58042C8C}">
      <dsp:nvSpPr>
        <dsp:cNvPr id="0" name=""/>
        <dsp:cNvSpPr/>
      </dsp:nvSpPr>
      <dsp:spPr>
        <a:xfrm>
          <a:off x="4557829" y="4111356"/>
          <a:ext cx="3795098" cy="948774"/>
        </a:xfrm>
        <a:prstGeom prst="rect">
          <a:avLst/>
        </a:prstGeom>
        <a:noFill/>
        <a:ln>
          <a:solidFill>
            <a:srgbClr val="F3F9FA"/>
          </a:solid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endParaRPr lang="en-US" altLang="zh-CN" sz="2700" b="1" kern="1200" dirty="0" smtClean="0">
            <a:solidFill>
              <a:srgbClr val="00B050"/>
            </a:solidFill>
            <a:latin typeface="微软雅黑" panose="020B0503020204020204" pitchFamily="34" charset="-122"/>
            <a:ea typeface="微软雅黑" panose="020B0503020204020204" pitchFamily="34" charset="-122"/>
          </a:endParaRPr>
        </a:p>
      </dsp:txBody>
      <dsp:txXfrm>
        <a:off x="4557829" y="4111356"/>
        <a:ext cx="3795098" cy="948774"/>
      </dsp:txXfrm>
    </dsp:sp>
    <dsp:sp modelId="{C75D77CC-8B29-43F2-AADE-9714FB5FA8B8}">
      <dsp:nvSpPr>
        <dsp:cNvPr id="0" name=""/>
        <dsp:cNvSpPr/>
      </dsp:nvSpPr>
      <dsp:spPr>
        <a:xfrm>
          <a:off x="1909215" y="11754"/>
          <a:ext cx="4427614" cy="3542091"/>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8542E0-94E4-4E51-B249-2E60512EA68D}" type="datetimeFigureOut">
              <a:rPr lang="zh-CN" altLang="en-US" smtClean="0"/>
              <a:t>2003/1/1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A05939-94AD-4C5B-BDF4-3D0859237148}" type="slidenum">
              <a:rPr lang="zh-CN" altLang="en-US" smtClean="0"/>
              <a:t>‹#›</a:t>
            </a:fld>
            <a:endParaRPr lang="zh-CN" altLang="en-US"/>
          </a:p>
        </p:txBody>
      </p:sp>
    </p:spTree>
    <p:extLst>
      <p:ext uri="{BB962C8B-B14F-4D97-AF65-F5344CB8AC3E}">
        <p14:creationId xmlns:p14="http://schemas.microsoft.com/office/powerpoint/2010/main" val="1678841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23E5562E-F070-4FDB-B657-165B349CEB92}" type="datetimeFigureOut">
              <a:rPr lang="zh-CN" altLang="en-US"/>
              <a:pPr>
                <a:defRPr/>
              </a:pPr>
              <a:t>2003/1/1</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896889B-9A87-4410-B5BB-0D5960A483A7}" type="slidenum">
              <a:rPr lang="zh-CN" altLang="en-US"/>
              <a:pPr/>
              <a:t>‹#›</a:t>
            </a:fld>
            <a:endParaRPr lang="zh-CN" altLang="en-US"/>
          </a:p>
        </p:txBody>
      </p:sp>
    </p:spTree>
    <p:extLst>
      <p:ext uri="{BB962C8B-B14F-4D97-AF65-F5344CB8AC3E}">
        <p14:creationId xmlns:p14="http://schemas.microsoft.com/office/powerpoint/2010/main" val="29608336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36" kern="1200">
        <a:solidFill>
          <a:schemeClr val="tx1"/>
        </a:solidFill>
        <a:latin typeface="+mn-lt"/>
        <a:ea typeface="+mn-ea"/>
        <a:cs typeface="+mn-cs"/>
      </a:defRPr>
    </a:lvl1pPr>
    <a:lvl2pPr marL="356616" algn="l" rtl="0" eaLnBrk="0" fontAlgn="base" hangingPunct="0">
      <a:spcBef>
        <a:spcPct val="30000"/>
      </a:spcBef>
      <a:spcAft>
        <a:spcPct val="0"/>
      </a:spcAft>
      <a:defRPr sz="936" kern="1200">
        <a:solidFill>
          <a:schemeClr val="tx1"/>
        </a:solidFill>
        <a:latin typeface="+mn-lt"/>
        <a:ea typeface="+mn-ea"/>
        <a:cs typeface="+mn-cs"/>
      </a:defRPr>
    </a:lvl2pPr>
    <a:lvl3pPr marL="713232" algn="l" rtl="0" eaLnBrk="0" fontAlgn="base" hangingPunct="0">
      <a:spcBef>
        <a:spcPct val="30000"/>
      </a:spcBef>
      <a:spcAft>
        <a:spcPct val="0"/>
      </a:spcAft>
      <a:defRPr sz="936" kern="1200">
        <a:solidFill>
          <a:schemeClr val="tx1"/>
        </a:solidFill>
        <a:latin typeface="+mn-lt"/>
        <a:ea typeface="+mn-ea"/>
        <a:cs typeface="+mn-cs"/>
      </a:defRPr>
    </a:lvl3pPr>
    <a:lvl4pPr marL="1069848" algn="l" rtl="0" eaLnBrk="0" fontAlgn="base" hangingPunct="0">
      <a:spcBef>
        <a:spcPct val="30000"/>
      </a:spcBef>
      <a:spcAft>
        <a:spcPct val="0"/>
      </a:spcAft>
      <a:defRPr sz="936" kern="1200">
        <a:solidFill>
          <a:schemeClr val="tx1"/>
        </a:solidFill>
        <a:latin typeface="+mn-lt"/>
        <a:ea typeface="+mn-ea"/>
        <a:cs typeface="+mn-cs"/>
      </a:defRPr>
    </a:lvl4pPr>
    <a:lvl5pPr marL="1426464" algn="l" rtl="0" eaLnBrk="0" fontAlgn="base" hangingPunct="0">
      <a:spcBef>
        <a:spcPct val="30000"/>
      </a:spcBef>
      <a:spcAft>
        <a:spcPct val="0"/>
      </a:spcAft>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领导、安全专家们大家下午好，非常感谢所有参会的朋友们能够拿出周五宝贵的时间来参加京东的安全沙龙。既然大家如此诚意，作为京东的主人我们更要拿出十分诚意来为大家分享我们的经验，汇报我们的成果，真正做到电商</a:t>
            </a:r>
            <a:r>
              <a:rPr lang="en-US" altLang="zh-CN" dirty="0" smtClean="0"/>
              <a:t>&amp;</a:t>
            </a:r>
            <a:r>
              <a:rPr lang="zh-CN" altLang="en-US" dirty="0" smtClean="0"/>
              <a:t>互联网的合作共赢！在今天这个难得的日子里非常荣幸由我来为大家分享京东的安全知识体系建设议题。首先请允许我做个简短的自我介绍</a:t>
            </a:r>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a:t>
            </a:fld>
            <a:endParaRPr lang="zh-CN" altLang="en-US"/>
          </a:p>
        </p:txBody>
      </p:sp>
    </p:spTree>
    <p:extLst>
      <p:ext uri="{BB962C8B-B14F-4D97-AF65-F5344CB8AC3E}">
        <p14:creationId xmlns:p14="http://schemas.microsoft.com/office/powerpoint/2010/main" val="1792849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10</a:t>
            </a:fld>
            <a:endParaRPr lang="zh-CN" altLang="en-US"/>
          </a:p>
        </p:txBody>
      </p:sp>
    </p:spTree>
    <p:extLst>
      <p:ext uri="{BB962C8B-B14F-4D97-AF65-F5344CB8AC3E}">
        <p14:creationId xmlns:p14="http://schemas.microsoft.com/office/powerpoint/2010/main" val="1667420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11</a:t>
            </a:fld>
            <a:endParaRPr lang="zh-CN" altLang="en-US"/>
          </a:p>
        </p:txBody>
      </p:sp>
    </p:spTree>
    <p:extLst>
      <p:ext uri="{BB962C8B-B14F-4D97-AF65-F5344CB8AC3E}">
        <p14:creationId xmlns:p14="http://schemas.microsoft.com/office/powerpoint/2010/main" val="313068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12</a:t>
            </a:fld>
            <a:endParaRPr lang="zh-CN" altLang="en-US"/>
          </a:p>
        </p:txBody>
      </p:sp>
    </p:spTree>
    <p:extLst>
      <p:ext uri="{BB962C8B-B14F-4D97-AF65-F5344CB8AC3E}">
        <p14:creationId xmlns:p14="http://schemas.microsoft.com/office/powerpoint/2010/main" val="78011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13</a:t>
            </a:fld>
            <a:endParaRPr lang="zh-CN" altLang="en-US"/>
          </a:p>
        </p:txBody>
      </p:sp>
    </p:spTree>
    <p:extLst>
      <p:ext uri="{BB962C8B-B14F-4D97-AF65-F5344CB8AC3E}">
        <p14:creationId xmlns:p14="http://schemas.microsoft.com/office/powerpoint/2010/main" val="363422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14</a:t>
            </a:fld>
            <a:endParaRPr lang="zh-CN" altLang="en-US"/>
          </a:p>
        </p:txBody>
      </p:sp>
    </p:spTree>
    <p:extLst>
      <p:ext uri="{BB962C8B-B14F-4D97-AF65-F5344CB8AC3E}">
        <p14:creationId xmlns:p14="http://schemas.microsoft.com/office/powerpoint/2010/main" val="1668922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15</a:t>
            </a:fld>
            <a:endParaRPr lang="zh-CN" altLang="en-US"/>
          </a:p>
        </p:txBody>
      </p:sp>
    </p:spTree>
    <p:extLst>
      <p:ext uri="{BB962C8B-B14F-4D97-AF65-F5344CB8AC3E}">
        <p14:creationId xmlns:p14="http://schemas.microsoft.com/office/powerpoint/2010/main" val="4153151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16</a:t>
            </a:fld>
            <a:endParaRPr lang="zh-CN" altLang="en-US"/>
          </a:p>
        </p:txBody>
      </p:sp>
    </p:spTree>
    <p:extLst>
      <p:ext uri="{BB962C8B-B14F-4D97-AF65-F5344CB8AC3E}">
        <p14:creationId xmlns:p14="http://schemas.microsoft.com/office/powerpoint/2010/main" val="2360346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17</a:t>
            </a:fld>
            <a:endParaRPr lang="zh-CN" altLang="en-US"/>
          </a:p>
        </p:txBody>
      </p:sp>
    </p:spTree>
    <p:extLst>
      <p:ext uri="{BB962C8B-B14F-4D97-AF65-F5344CB8AC3E}">
        <p14:creationId xmlns:p14="http://schemas.microsoft.com/office/powerpoint/2010/main" val="3360343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18</a:t>
            </a:fld>
            <a:endParaRPr lang="zh-CN" altLang="en-US"/>
          </a:p>
        </p:txBody>
      </p:sp>
    </p:spTree>
    <p:extLst>
      <p:ext uri="{BB962C8B-B14F-4D97-AF65-F5344CB8AC3E}">
        <p14:creationId xmlns:p14="http://schemas.microsoft.com/office/powerpoint/2010/main" val="2318414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19</a:t>
            </a:fld>
            <a:endParaRPr lang="zh-CN" altLang="en-US"/>
          </a:p>
        </p:txBody>
      </p:sp>
    </p:spTree>
    <p:extLst>
      <p:ext uri="{BB962C8B-B14F-4D97-AF65-F5344CB8AC3E}">
        <p14:creationId xmlns:p14="http://schemas.microsoft.com/office/powerpoint/2010/main" val="89721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我是京东安全第一人李学庆 </a:t>
            </a:r>
            <a:r>
              <a:rPr lang="en-US" altLang="zh-CN" dirty="0" smtClean="0"/>
              <a:t>ID</a:t>
            </a:r>
            <a:r>
              <a:rPr lang="zh-CN" altLang="en-US" dirty="0" smtClean="0"/>
              <a:t>：</a:t>
            </a:r>
            <a:r>
              <a:rPr lang="en-US" altLang="zh-CN" dirty="0" err="1" smtClean="0"/>
              <a:t>Himan</a:t>
            </a:r>
            <a:r>
              <a:rPr lang="en-US" altLang="zh-CN" dirty="0" smtClean="0"/>
              <a:t> </a:t>
            </a:r>
            <a:r>
              <a:rPr lang="zh-CN" altLang="en-US" dirty="0" smtClean="0"/>
              <a:t>新浪微博多多关注，多多点赞。在京东的工作职责是安全评估，主要包括：上线项目，外网，内网，系统应用等一系列安全检测工作；负责安全事件的应急响应，从来公司到现在大大小小的应急事件参与</a:t>
            </a:r>
            <a:r>
              <a:rPr lang="en-US" altLang="zh-CN" dirty="0" smtClean="0"/>
              <a:t>30</a:t>
            </a:r>
            <a:r>
              <a:rPr lang="zh-CN" altLang="en-US" dirty="0" smtClean="0"/>
              <a:t>余起，见证了京东安全成长历程，对于流程优化主要是安全部门的流程制定与部门间流程对接等。最后就是</a:t>
            </a:r>
            <a:r>
              <a:rPr lang="en-US" altLang="zh-CN" dirty="0" smtClean="0"/>
              <a:t>PCI DSS</a:t>
            </a:r>
            <a:r>
              <a:rPr lang="zh-CN" altLang="en-US" dirty="0" smtClean="0"/>
              <a:t>认证，对</a:t>
            </a:r>
            <a:r>
              <a:rPr lang="en-US" altLang="zh-CN" dirty="0" smtClean="0"/>
              <a:t>PCI</a:t>
            </a:r>
            <a:r>
              <a:rPr lang="zh-CN" altLang="en-US" dirty="0" smtClean="0"/>
              <a:t>的安全审核项进行长期推动并进行证据收集 </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a:t>
            </a:fld>
            <a:endParaRPr lang="zh-CN" altLang="en-US"/>
          </a:p>
        </p:txBody>
      </p:sp>
    </p:spTree>
    <p:extLst>
      <p:ext uri="{BB962C8B-B14F-4D97-AF65-F5344CB8AC3E}">
        <p14:creationId xmlns:p14="http://schemas.microsoft.com/office/powerpoint/2010/main" val="343573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20</a:t>
            </a:fld>
            <a:endParaRPr lang="zh-CN" altLang="en-US"/>
          </a:p>
        </p:txBody>
      </p:sp>
    </p:spTree>
    <p:extLst>
      <p:ext uri="{BB962C8B-B14F-4D97-AF65-F5344CB8AC3E}">
        <p14:creationId xmlns:p14="http://schemas.microsoft.com/office/powerpoint/2010/main" val="1648538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21</a:t>
            </a:fld>
            <a:endParaRPr lang="zh-CN" altLang="en-US"/>
          </a:p>
        </p:txBody>
      </p:sp>
    </p:spTree>
    <p:extLst>
      <p:ext uri="{BB962C8B-B14F-4D97-AF65-F5344CB8AC3E}">
        <p14:creationId xmlns:p14="http://schemas.microsoft.com/office/powerpoint/2010/main" val="377940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22</a:t>
            </a:fld>
            <a:endParaRPr lang="zh-CN" altLang="en-US"/>
          </a:p>
        </p:txBody>
      </p:sp>
    </p:spTree>
    <p:extLst>
      <p:ext uri="{BB962C8B-B14F-4D97-AF65-F5344CB8AC3E}">
        <p14:creationId xmlns:p14="http://schemas.microsoft.com/office/powerpoint/2010/main" val="46663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23</a:t>
            </a:fld>
            <a:endParaRPr lang="zh-CN" altLang="en-US"/>
          </a:p>
        </p:txBody>
      </p:sp>
    </p:spTree>
    <p:extLst>
      <p:ext uri="{BB962C8B-B14F-4D97-AF65-F5344CB8AC3E}">
        <p14:creationId xmlns:p14="http://schemas.microsoft.com/office/powerpoint/2010/main" val="806759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24</a:t>
            </a:fld>
            <a:endParaRPr lang="zh-CN" altLang="en-US"/>
          </a:p>
        </p:txBody>
      </p:sp>
    </p:spTree>
    <p:extLst>
      <p:ext uri="{BB962C8B-B14F-4D97-AF65-F5344CB8AC3E}">
        <p14:creationId xmlns:p14="http://schemas.microsoft.com/office/powerpoint/2010/main" val="104661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25</a:t>
            </a:fld>
            <a:endParaRPr lang="zh-CN" altLang="en-US"/>
          </a:p>
        </p:txBody>
      </p:sp>
    </p:spTree>
    <p:extLst>
      <p:ext uri="{BB962C8B-B14F-4D97-AF65-F5344CB8AC3E}">
        <p14:creationId xmlns:p14="http://schemas.microsoft.com/office/powerpoint/2010/main" val="834526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26</a:t>
            </a:fld>
            <a:endParaRPr lang="zh-CN" altLang="en-US"/>
          </a:p>
        </p:txBody>
      </p:sp>
    </p:spTree>
    <p:extLst>
      <p:ext uri="{BB962C8B-B14F-4D97-AF65-F5344CB8AC3E}">
        <p14:creationId xmlns:p14="http://schemas.microsoft.com/office/powerpoint/2010/main" val="3835825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27</a:t>
            </a:fld>
            <a:endParaRPr lang="zh-CN" altLang="en-US"/>
          </a:p>
        </p:txBody>
      </p:sp>
    </p:spTree>
    <p:extLst>
      <p:ext uri="{BB962C8B-B14F-4D97-AF65-F5344CB8AC3E}">
        <p14:creationId xmlns:p14="http://schemas.microsoft.com/office/powerpoint/2010/main" val="3272913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28</a:t>
            </a:fld>
            <a:endParaRPr lang="zh-CN" altLang="en-US"/>
          </a:p>
        </p:txBody>
      </p:sp>
    </p:spTree>
    <p:extLst>
      <p:ext uri="{BB962C8B-B14F-4D97-AF65-F5344CB8AC3E}">
        <p14:creationId xmlns:p14="http://schemas.microsoft.com/office/powerpoint/2010/main" val="3929998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29</a:t>
            </a:fld>
            <a:endParaRPr lang="zh-CN" altLang="en-US"/>
          </a:p>
        </p:txBody>
      </p:sp>
    </p:spTree>
    <p:extLst>
      <p:ext uri="{BB962C8B-B14F-4D97-AF65-F5344CB8AC3E}">
        <p14:creationId xmlns:p14="http://schemas.microsoft.com/office/powerpoint/2010/main" val="74818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场景我们并不陌生，当我给大家介绍完后，我相信会有更多的人感同身受。安全工程师挖到一个漏洞提交给了程序员，并把这个漏洞的解决方案提了过去。研发人员很配合，拿着你的解决方案三下五除二很快就解决了这个漏洞。整个世界又恢复了平静，但好景不长突然有一天你又发现还是上次的业务又出现了同样的问题，结果自己把漏洞又立即提交给了上一次的程序员。但那个程序员看了看淡定的说，这个业务下的这个功能不是我负责的。是另一位程序员的。之后自己只能绿着脸在和第二个程序员巴拉巴拉说一遍解决方案，然后修复上线。但。。。。</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3</a:t>
            </a:fld>
            <a:endParaRPr lang="zh-CN" altLang="en-US"/>
          </a:p>
        </p:txBody>
      </p:sp>
    </p:spTree>
    <p:extLst>
      <p:ext uri="{BB962C8B-B14F-4D97-AF65-F5344CB8AC3E}">
        <p14:creationId xmlns:p14="http://schemas.microsoft.com/office/powerpoint/2010/main" val="362940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30</a:t>
            </a:fld>
            <a:endParaRPr lang="zh-CN" altLang="en-US"/>
          </a:p>
        </p:txBody>
      </p:sp>
    </p:spTree>
    <p:extLst>
      <p:ext uri="{BB962C8B-B14F-4D97-AF65-F5344CB8AC3E}">
        <p14:creationId xmlns:p14="http://schemas.microsoft.com/office/powerpoint/2010/main" val="3756037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我们的安全沙龙从不打广告，用图说话。</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31</a:t>
            </a:fld>
            <a:endParaRPr lang="zh-CN" altLang="en-US"/>
          </a:p>
        </p:txBody>
      </p:sp>
    </p:spTree>
    <p:extLst>
      <p:ext uri="{BB962C8B-B14F-4D97-AF65-F5344CB8AC3E}">
        <p14:creationId xmlns:p14="http://schemas.microsoft.com/office/powerpoint/2010/main" val="2161006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32</a:t>
            </a:fld>
            <a:endParaRPr lang="zh-CN" altLang="en-US"/>
          </a:p>
        </p:txBody>
      </p:sp>
    </p:spTree>
    <p:extLst>
      <p:ext uri="{BB962C8B-B14F-4D97-AF65-F5344CB8AC3E}">
        <p14:creationId xmlns:p14="http://schemas.microsoft.com/office/powerpoint/2010/main" val="113716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我们的程序员数量不是屈指可数的。那是相当大的规模，这么多程序员站在你面前，都是同一个业务下的程序员。在你身上总是出现给</a:t>
            </a:r>
            <a:r>
              <a:rPr lang="en-US" altLang="zh-CN" dirty="0" smtClean="0"/>
              <a:t>N</a:t>
            </a:r>
            <a:r>
              <a:rPr lang="zh-CN" altLang="en-US" dirty="0" smtClean="0"/>
              <a:t>多程序员讲解漏洞解决的故事。日复一日，安全人员就变得情绪暴躁，荷尔蒙裂变，最后导致对研发人员的抱怨满天飞，汇聚一句话就是：</a:t>
            </a:r>
            <a:r>
              <a:rPr lang="zh-CN" altLang="en-US" baseline="0" dirty="0" smtClean="0"/>
              <a:t>   </a:t>
            </a:r>
            <a:endParaRPr lang="zh-CN" altLang="en-US" dirty="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4</a:t>
            </a:fld>
            <a:endParaRPr lang="zh-CN" altLang="en-US"/>
          </a:p>
        </p:txBody>
      </p:sp>
    </p:spTree>
    <p:extLst>
      <p:ext uri="{BB962C8B-B14F-4D97-AF65-F5344CB8AC3E}">
        <p14:creationId xmlns:p14="http://schemas.microsoft.com/office/powerpoint/2010/main" val="219169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上次给管培生培训时候有个笑话，那个管培生说我觉得做安全就要有种急切想偷看人家隐私的心态才可以把安全做好。当时我拍拍他肩膀说</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5</a:t>
            </a:fld>
            <a:endParaRPr lang="zh-CN" altLang="en-US"/>
          </a:p>
        </p:txBody>
      </p:sp>
    </p:spTree>
    <p:extLst>
      <p:ext uri="{BB962C8B-B14F-4D97-AF65-F5344CB8AC3E}">
        <p14:creationId xmlns:p14="http://schemas.microsoft.com/office/powerpoint/2010/main" val="132022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6</a:t>
            </a:fld>
            <a:endParaRPr lang="zh-CN" altLang="en-US"/>
          </a:p>
        </p:txBody>
      </p:sp>
    </p:spTree>
    <p:extLst>
      <p:ext uri="{BB962C8B-B14F-4D97-AF65-F5344CB8AC3E}">
        <p14:creationId xmlns:p14="http://schemas.microsoft.com/office/powerpoint/2010/main" val="404010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回过头来，我们看看我们安全人员的职责到底是什么，我们的职责是：。。。。所以</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7</a:t>
            </a:fld>
            <a:endParaRPr lang="zh-CN" altLang="en-US"/>
          </a:p>
        </p:txBody>
      </p:sp>
    </p:spTree>
    <p:extLst>
      <p:ext uri="{BB962C8B-B14F-4D97-AF65-F5344CB8AC3E}">
        <p14:creationId xmlns:p14="http://schemas.microsoft.com/office/powerpoint/2010/main" val="86194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所以我们安全人员应该做一件伟大的事情，就是把安全</a:t>
            </a:r>
            <a:r>
              <a:rPr lang="zh-CN" altLang="en-US" baseline="0" dirty="0" smtClean="0"/>
              <a:t>    人人都是安全专家 </a:t>
            </a:r>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8</a:t>
            </a:fld>
            <a:endParaRPr lang="zh-CN" altLang="en-US"/>
          </a:p>
        </p:txBody>
      </p:sp>
    </p:spTree>
    <p:extLst>
      <p:ext uri="{BB962C8B-B14F-4D97-AF65-F5344CB8AC3E}">
        <p14:creationId xmlns:p14="http://schemas.microsoft.com/office/powerpoint/2010/main" val="404010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896889B-9A87-4410-B5BB-0D5960A483A7}" type="slidenum">
              <a:rPr lang="zh-CN" altLang="en-US" smtClean="0"/>
              <a:pPr/>
              <a:t>9</a:t>
            </a:fld>
            <a:endParaRPr lang="zh-CN" altLang="en-US"/>
          </a:p>
        </p:txBody>
      </p:sp>
    </p:spTree>
    <p:extLst>
      <p:ext uri="{BB962C8B-B14F-4D97-AF65-F5344CB8AC3E}">
        <p14:creationId xmlns:p14="http://schemas.microsoft.com/office/powerpoint/2010/main" val="3987356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247021B9-873C-483D-A684-5C87ECC0F008}" type="slidenum">
              <a:rPr lang="zh-CN" altLang="zh-CN"/>
              <a:pPr/>
              <a:t>‹#›</a:t>
            </a:fld>
            <a:endParaRPr lang="zh-CN" altLang="zh-CN"/>
          </a:p>
        </p:txBody>
      </p:sp>
      <p:sp>
        <p:nvSpPr>
          <p:cNvPr id="8" name="矩形 7"/>
          <p:cNvSpPr/>
          <p:nvPr userDrawn="1"/>
        </p:nvSpPr>
        <p:spPr>
          <a:xfrm>
            <a:off x="0" y="2343531"/>
            <a:ext cx="9144000" cy="1512168"/>
          </a:xfrm>
          <a:prstGeom prst="rect">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146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02B9C40D-E012-4E5B-BB0B-8889D4BB2298}" type="slidenum">
              <a:rPr lang="zh-CN" altLang="zh-CN"/>
              <a:pPr/>
              <a:t>‹#›</a:t>
            </a:fld>
            <a:endParaRPr lang="zh-CN" altLang="zh-CN"/>
          </a:p>
        </p:txBody>
      </p:sp>
    </p:spTree>
    <p:extLst>
      <p:ext uri="{BB962C8B-B14F-4D97-AF65-F5344CB8AC3E}">
        <p14:creationId xmlns:p14="http://schemas.microsoft.com/office/powerpoint/2010/main" val="141158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6663B25A-E604-42C7-BD64-EC4C4734F338}" type="slidenum">
              <a:rPr lang="zh-CN" altLang="zh-CN"/>
              <a:pPr/>
              <a:t>‹#›</a:t>
            </a:fld>
            <a:endParaRPr lang="zh-CN" altLang="zh-CN"/>
          </a:p>
        </p:txBody>
      </p:sp>
    </p:spTree>
    <p:extLst>
      <p:ext uri="{BB962C8B-B14F-4D97-AF65-F5344CB8AC3E}">
        <p14:creationId xmlns:p14="http://schemas.microsoft.com/office/powerpoint/2010/main" val="3224098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6"/>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6"/>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9228BA4-6B71-48D3-AB90-1A7A6955BE41}" type="slidenum">
              <a:rPr lang="zh-CN" altLang="zh-CN"/>
              <a:pPr/>
              <a:t>‹#›</a:t>
            </a:fld>
            <a:endParaRPr lang="zh-CN" altLang="zh-CN"/>
          </a:p>
        </p:txBody>
      </p:sp>
    </p:spTree>
    <p:extLst>
      <p:ext uri="{BB962C8B-B14F-4D97-AF65-F5344CB8AC3E}">
        <p14:creationId xmlns:p14="http://schemas.microsoft.com/office/powerpoint/2010/main" val="372868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C92530"/>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112" t="28980" r="17314" b="30900"/>
          <a:stretch/>
        </p:blipFill>
        <p:spPr bwMode="auto">
          <a:xfrm>
            <a:off x="6465882" y="1345332"/>
            <a:ext cx="2570613" cy="99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0" y="2343531"/>
            <a:ext cx="9144000" cy="1512168"/>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102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DF35F72-AD70-474D-AC8C-C28D3BE62BF7}" type="slidenum">
              <a:rPr lang="zh-CN" altLang="zh-CN"/>
              <a:pPr/>
              <a:t>‹#›</a:t>
            </a:fld>
            <a:endParaRPr lang="zh-CN" altLang="zh-CN"/>
          </a:p>
        </p:txBody>
      </p:sp>
    </p:spTree>
    <p:extLst>
      <p:ext uri="{BB962C8B-B14F-4D97-AF65-F5344CB8AC3E}">
        <p14:creationId xmlns:p14="http://schemas.microsoft.com/office/powerpoint/2010/main" val="355721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9CBD5A43-A5D2-4145-92AD-8CE0EF51774F}" type="slidenum">
              <a:rPr lang="zh-CN" altLang="zh-CN"/>
              <a:pPr/>
              <a:t>‹#›</a:t>
            </a:fld>
            <a:endParaRPr lang="zh-CN" altLang="zh-CN"/>
          </a:p>
        </p:txBody>
      </p:sp>
    </p:spTree>
    <p:extLst>
      <p:ext uri="{BB962C8B-B14F-4D97-AF65-F5344CB8AC3E}">
        <p14:creationId xmlns:p14="http://schemas.microsoft.com/office/powerpoint/2010/main" val="362647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1"/>
            <a:ext cx="4038600" cy="377163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1"/>
            <a:ext cx="4038600" cy="377163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D4024BE8-95A3-40DB-91F3-F11384A5B329}" type="slidenum">
              <a:rPr lang="zh-CN" altLang="zh-CN"/>
              <a:pPr/>
              <a:t>‹#›</a:t>
            </a:fld>
            <a:endParaRPr lang="zh-CN" altLang="zh-CN"/>
          </a:p>
        </p:txBody>
      </p:sp>
    </p:spTree>
    <p:extLst>
      <p:ext uri="{BB962C8B-B14F-4D97-AF65-F5344CB8AC3E}">
        <p14:creationId xmlns:p14="http://schemas.microsoft.com/office/powerpoint/2010/main" val="111072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5133BA73-46D1-4D97-B7EF-DEE12C17AB58}" type="slidenum">
              <a:rPr lang="zh-CN" altLang="zh-CN"/>
              <a:pPr/>
              <a:t>‹#›</a:t>
            </a:fld>
            <a:endParaRPr lang="zh-CN" altLang="zh-CN"/>
          </a:p>
        </p:txBody>
      </p:sp>
    </p:spTree>
    <p:extLst>
      <p:ext uri="{BB962C8B-B14F-4D97-AF65-F5344CB8AC3E}">
        <p14:creationId xmlns:p14="http://schemas.microsoft.com/office/powerpoint/2010/main" val="256722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6CB655D0-AC2A-41CC-945E-D761A5552EA4}" type="slidenum">
              <a:rPr lang="zh-CN" altLang="zh-CN"/>
              <a:pPr/>
              <a:t>‹#›</a:t>
            </a:fld>
            <a:endParaRPr lang="zh-CN" altLang="zh-CN"/>
          </a:p>
        </p:txBody>
      </p:sp>
    </p:spTree>
    <p:extLst>
      <p:ext uri="{BB962C8B-B14F-4D97-AF65-F5344CB8AC3E}">
        <p14:creationId xmlns:p14="http://schemas.microsoft.com/office/powerpoint/2010/main" val="395303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415ADD30-FAD1-4891-A03E-2FE5B163512E}" type="slidenum">
              <a:rPr lang="zh-CN" altLang="zh-CN"/>
              <a:pPr/>
              <a:t>‹#›</a:t>
            </a:fld>
            <a:endParaRPr lang="zh-CN" altLang="zh-CN"/>
          </a:p>
        </p:txBody>
      </p:sp>
    </p:spTree>
    <p:extLst>
      <p:ext uri="{BB962C8B-B14F-4D97-AF65-F5344CB8AC3E}">
        <p14:creationId xmlns:p14="http://schemas.microsoft.com/office/powerpoint/2010/main" val="218339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3"/>
            <a:ext cx="5111750" cy="48775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8"/>
            <a:ext cx="3008313" cy="390921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AE0B50D6-E3DA-4310-B4FC-E33381DF44BC}" type="slidenum">
              <a:rPr lang="zh-CN" altLang="zh-CN"/>
              <a:pPr/>
              <a:t>‹#›</a:t>
            </a:fld>
            <a:endParaRPr lang="zh-CN" altLang="zh-CN"/>
          </a:p>
        </p:txBody>
      </p:sp>
    </p:spTree>
    <p:extLst>
      <p:ext uri="{BB962C8B-B14F-4D97-AF65-F5344CB8AC3E}">
        <p14:creationId xmlns:p14="http://schemas.microsoft.com/office/powerpoint/2010/main" val="59463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865"/>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333501"/>
            <a:ext cx="8229600" cy="377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5204354"/>
            <a:ext cx="2133600" cy="3968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050">
                <a:latin typeface="Arial" panose="020B0604020202020204" pitchFamily="34" charset="0"/>
                <a:ea typeface="宋体" panose="02010600030101010101"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5204354"/>
            <a:ext cx="2895600" cy="3968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050">
                <a:latin typeface="Arial" panose="020B0604020202020204" pitchFamily="34" charset="0"/>
                <a:ea typeface="宋体" panose="02010600030101010101"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5204354"/>
            <a:ext cx="2133600" cy="3968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050"/>
            </a:lvl1pPr>
          </a:lstStyle>
          <a:p>
            <a:fld id="{62BA6CAC-EC61-4FD2-82B3-3356AA2A91D8}"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4920" r:id="rId1"/>
    <p:sldLayoutId id="2147484931" r:id="rId2"/>
    <p:sldLayoutId id="2147484921" r:id="rId3"/>
    <p:sldLayoutId id="2147484922" r:id="rId4"/>
    <p:sldLayoutId id="2147484923" r:id="rId5"/>
    <p:sldLayoutId id="2147484924" r:id="rId6"/>
    <p:sldLayoutId id="2147484925" r:id="rId7"/>
    <p:sldLayoutId id="2147484926" r:id="rId8"/>
    <p:sldLayoutId id="2147484927" r:id="rId9"/>
    <p:sldLayoutId id="2147484928" r:id="rId10"/>
    <p:sldLayoutId id="2147484929" r:id="rId11"/>
    <p:sldLayoutId id="2147484930" r:id="rId12"/>
  </p:sldLayoutIdLst>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宋体" pitchFamily="2" charset="-122"/>
        </a:defRPr>
      </a:lvl2pPr>
      <a:lvl3pPr algn="ctr" rtl="0" eaLnBrk="0" fontAlgn="base" hangingPunct="0">
        <a:spcBef>
          <a:spcPct val="0"/>
        </a:spcBef>
        <a:spcAft>
          <a:spcPct val="0"/>
        </a:spcAft>
        <a:defRPr sz="3300">
          <a:solidFill>
            <a:schemeClr val="tx2"/>
          </a:solidFill>
          <a:latin typeface="Arial" pitchFamily="34" charset="0"/>
          <a:ea typeface="宋体" pitchFamily="2" charset="-122"/>
        </a:defRPr>
      </a:lvl3pPr>
      <a:lvl4pPr algn="ctr" rtl="0" eaLnBrk="0" fontAlgn="base" hangingPunct="0">
        <a:spcBef>
          <a:spcPct val="0"/>
        </a:spcBef>
        <a:spcAft>
          <a:spcPct val="0"/>
        </a:spcAft>
        <a:defRPr sz="3300">
          <a:solidFill>
            <a:schemeClr val="tx2"/>
          </a:solidFill>
          <a:latin typeface="Arial" pitchFamily="34" charset="0"/>
          <a:ea typeface="宋体" pitchFamily="2" charset="-122"/>
        </a:defRPr>
      </a:lvl4pPr>
      <a:lvl5pPr algn="ctr" rtl="0" eaLnBrk="0" fontAlgn="base" hangingPunct="0">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2048" y="2941702"/>
            <a:ext cx="8892480" cy="707886"/>
          </a:xfrm>
          <a:prstGeom prst="rect">
            <a:avLst/>
          </a:prstGeom>
          <a:noFill/>
        </p:spPr>
        <p:txBody>
          <a:bodyPr wrap="square" rtlCol="0">
            <a:spAutoFit/>
          </a:bodyPr>
          <a:lstStyle/>
          <a:p>
            <a:r>
              <a:rPr lang="zh-CN" altLang="en-US" sz="4000" b="1" dirty="0">
                <a:solidFill>
                  <a:schemeClr val="bg1"/>
                </a:solidFill>
                <a:effectLst>
                  <a:glow rad="63500">
                    <a:srgbClr val="C00000">
                      <a:alpha val="40000"/>
                    </a:srgbClr>
                  </a:glow>
                </a:effectLst>
                <a:latin typeface="微软雅黑" panose="020B0503020204020204" pitchFamily="34" charset="-122"/>
                <a:ea typeface="微软雅黑" panose="020B0503020204020204" pitchFamily="34" charset="-122"/>
              </a:rPr>
              <a:t>京东安全知识体系</a:t>
            </a:r>
            <a:r>
              <a:rPr lang="zh-CN" altLang="en-US" sz="4000" b="1" dirty="0" smtClean="0">
                <a:solidFill>
                  <a:schemeClr val="bg1"/>
                </a:solidFill>
                <a:effectLst>
                  <a:glow rad="63500">
                    <a:srgbClr val="C00000">
                      <a:alpha val="40000"/>
                    </a:srgbClr>
                  </a:glow>
                </a:effectLst>
                <a:latin typeface="微软雅黑" panose="020B0503020204020204" pitchFamily="34" charset="-122"/>
                <a:ea typeface="微软雅黑" panose="020B0503020204020204" pitchFamily="34" charset="-122"/>
              </a:rPr>
              <a:t>建设</a:t>
            </a:r>
            <a:endParaRPr lang="zh-CN" altLang="en-US" sz="4000" b="1" dirty="0">
              <a:solidFill>
                <a:schemeClr val="bg1"/>
              </a:solidFill>
              <a:effectLst>
                <a:glow rad="63500">
                  <a:srgbClr val="C00000">
                    <a:alpha val="40000"/>
                  </a:srgbClr>
                </a:glo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70019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Effect transition="in" filter="fade">
                                      <p:cBhvr>
                                        <p:cTn id="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solidFill>
              <a:srgbClr val="C00000"/>
            </a:solid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755663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漏洞分析</a:t>
            </a:r>
            <a:endParaRPr lang="en-US" altLang="zh-CN" sz="2400" b="1" dirty="0">
              <a:solidFill>
                <a:schemeClr val="bg1"/>
              </a:solidFill>
              <a:ea typeface="微软雅黑" panose="020B0503020204020204" pitchFamily="34" charset="-122"/>
            </a:endParaRPr>
          </a:p>
        </p:txBody>
      </p:sp>
      <p:sp>
        <p:nvSpPr>
          <p:cNvPr id="5" name="TextBox 6"/>
          <p:cNvSpPr txBox="1"/>
          <p:nvPr/>
        </p:nvSpPr>
        <p:spPr>
          <a:xfrm>
            <a:off x="1259632" y="1185877"/>
            <a:ext cx="6822380"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来源汇集：</a:t>
            </a:r>
            <a:r>
              <a:rPr lang="zh-CN" altLang="en-US" sz="2800" b="1" dirty="0" smtClean="0">
                <a:latin typeface="微软雅黑" pitchFamily="34" charset="-122"/>
                <a:ea typeface="微软雅黑" pitchFamily="34" charset="-122"/>
              </a:rPr>
              <a:t>上线、例行、监控、接报、反馈</a:t>
            </a:r>
            <a:endParaRPr lang="en-US" sz="2800" b="1" dirty="0">
              <a:latin typeface="微软雅黑" pitchFamily="34" charset="-122"/>
              <a:ea typeface="微软雅黑" pitchFamily="34" charset="-122"/>
            </a:endParaRPr>
          </a:p>
        </p:txBody>
      </p:sp>
      <p:sp>
        <p:nvSpPr>
          <p:cNvPr id="8" name="TextBox 6"/>
          <p:cNvSpPr txBox="1"/>
          <p:nvPr/>
        </p:nvSpPr>
        <p:spPr>
          <a:xfrm>
            <a:off x="1340346" y="3919895"/>
            <a:ext cx="610423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漏洞确认：</a:t>
            </a:r>
            <a:r>
              <a:rPr lang="zh-CN" altLang="en-US" sz="2800" b="1" dirty="0" smtClean="0">
                <a:latin typeface="微软雅黑" pitchFamily="34" charset="-122"/>
                <a:ea typeface="微软雅黑" pitchFamily="34" charset="-122"/>
              </a:rPr>
              <a:t>新发、频发、典型、通用型</a:t>
            </a:r>
            <a:endParaRPr lang="en-US" sz="2800" b="1" dirty="0">
              <a:latin typeface="微软雅黑" pitchFamily="34" charset="-122"/>
              <a:ea typeface="微软雅黑" pitchFamily="34" charset="-122"/>
            </a:endParaRPr>
          </a:p>
        </p:txBody>
      </p:sp>
      <p:sp>
        <p:nvSpPr>
          <p:cNvPr id="12" name="TextBox 6"/>
          <p:cNvSpPr txBox="1"/>
          <p:nvPr/>
        </p:nvSpPr>
        <p:spPr>
          <a:xfrm>
            <a:off x="1340346" y="2569468"/>
            <a:ext cx="6822380"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分析指标：</a:t>
            </a:r>
            <a:r>
              <a:rPr lang="zh-CN" altLang="en-US" sz="2800" b="1" dirty="0" smtClean="0">
                <a:latin typeface="微软雅黑" pitchFamily="34" charset="-122"/>
                <a:ea typeface="微软雅黑" pitchFamily="34" charset="-122"/>
              </a:rPr>
              <a:t>类型、业务、部门、级别、重发</a:t>
            </a:r>
            <a:endParaRPr 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2210702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菊花台</a:t>
            </a:r>
            <a:r>
              <a:rPr lang="en-US" altLang="zh-CN" sz="2400" b="1" dirty="0" smtClean="0">
                <a:solidFill>
                  <a:schemeClr val="bg1"/>
                </a:solidFill>
                <a:ea typeface="微软雅黑" panose="020B0503020204020204" pitchFamily="34" charset="-122"/>
              </a:rPr>
              <a:t>-</a:t>
            </a:r>
            <a:r>
              <a:rPr lang="zh-CN" altLang="en-US" sz="2400" b="1" dirty="0" smtClean="0">
                <a:solidFill>
                  <a:schemeClr val="bg1"/>
                </a:solidFill>
                <a:ea typeface="微软雅黑" panose="020B0503020204020204" pitchFamily="34" charset="-122"/>
              </a:rPr>
              <a:t>漏洞分析平台</a:t>
            </a:r>
            <a:endParaRPr lang="en-US" altLang="zh-CN" sz="2400" b="1" dirty="0">
              <a:solidFill>
                <a:schemeClr val="bg1"/>
              </a:solidFill>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09312" y="553243"/>
            <a:ext cx="8927184" cy="5067538"/>
          </a:xfrm>
          <a:prstGeom prst="rect">
            <a:avLst/>
          </a:prstGeom>
        </p:spPr>
      </p:pic>
    </p:spTree>
    <p:extLst>
      <p:ext uri="{BB962C8B-B14F-4D97-AF65-F5344CB8AC3E}">
        <p14:creationId xmlns:p14="http://schemas.microsoft.com/office/powerpoint/2010/main" val="3474376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solidFill>
              <a:srgbClr val="C00000"/>
            </a:solidFill>
            <a:ln w="9525">
              <a:solidFill>
                <a:schemeClr val="accent1"/>
              </a:solidFill>
              <a:miter lim="800000"/>
              <a:headEnd/>
              <a:tailEnd/>
            </a:ln>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395731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案例沉淀</a:t>
            </a:r>
            <a:endParaRPr lang="en-US" altLang="zh-CN" sz="2400" b="1" dirty="0">
              <a:solidFill>
                <a:schemeClr val="bg1"/>
              </a:solidFill>
              <a:ea typeface="微软雅黑" panose="020B0503020204020204" pitchFamily="34" charset="-122"/>
            </a:endParaRPr>
          </a:p>
        </p:txBody>
      </p:sp>
      <p:graphicFrame>
        <p:nvGraphicFramePr>
          <p:cNvPr id="6" name="图示 5"/>
          <p:cNvGraphicFramePr/>
          <p:nvPr>
            <p:extLst/>
          </p:nvPr>
        </p:nvGraphicFramePr>
        <p:xfrm>
          <a:off x="611560" y="461665"/>
          <a:ext cx="8352928" cy="50601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合 6"/>
          <p:cNvGrpSpPr/>
          <p:nvPr/>
        </p:nvGrpSpPr>
        <p:grpSpPr>
          <a:xfrm rot="2905478">
            <a:off x="3673492" y="361239"/>
            <a:ext cx="1026535" cy="1057886"/>
            <a:chOff x="3932642" y="777599"/>
            <a:chExt cx="702059" cy="727975"/>
          </a:xfrm>
        </p:grpSpPr>
        <p:sp>
          <p:nvSpPr>
            <p:cNvPr id="9" name="椭圆 8"/>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2000" b="1" kern="1200" dirty="0" smtClean="0">
                  <a:solidFill>
                    <a:srgbClr val="00B0F0"/>
                  </a:solidFill>
                  <a:latin typeface="微软雅黑" panose="020B0503020204020204" pitchFamily="34" charset="-122"/>
                  <a:ea typeface="微软雅黑" panose="020B0503020204020204" pitchFamily="34" charset="-122"/>
                </a:rPr>
                <a:t>应急</a:t>
              </a:r>
              <a:endParaRPr lang="en-US" altLang="zh-CN" sz="2000" b="1" kern="1200" dirty="0" smtClean="0">
                <a:solidFill>
                  <a:srgbClr val="00B0F0"/>
                </a:solidFill>
                <a:latin typeface="微软雅黑" panose="020B0503020204020204" pitchFamily="34" charset="-122"/>
                <a:ea typeface="微软雅黑" panose="020B0503020204020204" pitchFamily="34" charset="-122"/>
              </a:endParaRPr>
            </a:p>
            <a:p>
              <a:pPr lvl="0" algn="ctr" defTabSz="444500">
                <a:lnSpc>
                  <a:spcPct val="90000"/>
                </a:lnSpc>
                <a:spcBef>
                  <a:spcPct val="0"/>
                </a:spcBef>
                <a:spcAft>
                  <a:spcPct val="35000"/>
                </a:spcAft>
              </a:pPr>
              <a:r>
                <a:rPr lang="zh-CN" altLang="en-US" sz="2000" b="1" kern="1200" dirty="0" smtClean="0">
                  <a:solidFill>
                    <a:srgbClr val="00B0F0"/>
                  </a:solidFill>
                  <a:latin typeface="微软雅黑" panose="020B0503020204020204" pitchFamily="34" charset="-122"/>
                  <a:ea typeface="微软雅黑" panose="020B0503020204020204" pitchFamily="34" charset="-122"/>
                </a:rPr>
                <a:t>响应</a:t>
              </a:r>
              <a:endParaRPr lang="zh-CN" altLang="en-US" sz="2000" b="1" kern="1200" dirty="0">
                <a:solidFill>
                  <a:srgbClr val="00B0F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rot="1876529">
            <a:off x="2930597" y="842522"/>
            <a:ext cx="776559" cy="775060"/>
            <a:chOff x="3932642" y="777599"/>
            <a:chExt cx="702059" cy="727975"/>
          </a:xfrm>
        </p:grpSpPr>
        <p:sp>
          <p:nvSpPr>
            <p:cNvPr id="14" name="椭圆 13"/>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400" b="1" kern="1200" dirty="0" smtClean="0">
                  <a:solidFill>
                    <a:schemeClr val="accent6">
                      <a:lumMod val="60000"/>
                      <a:lumOff val="40000"/>
                    </a:schemeClr>
                  </a:solidFill>
                  <a:latin typeface="微软雅黑" panose="020B0503020204020204" pitchFamily="34" charset="-122"/>
                  <a:ea typeface="微软雅黑" panose="020B0503020204020204" pitchFamily="34" charset="-122"/>
                </a:rPr>
                <a:t>安全</a:t>
              </a:r>
              <a:endParaRPr lang="en-US" altLang="zh-CN" sz="1400" b="1" kern="1200" dirty="0" smtClean="0">
                <a:solidFill>
                  <a:schemeClr val="accent6">
                    <a:lumMod val="60000"/>
                    <a:lumOff val="40000"/>
                  </a:schemeClr>
                </a:solidFill>
                <a:latin typeface="微软雅黑" panose="020B0503020204020204" pitchFamily="34" charset="-122"/>
                <a:ea typeface="微软雅黑" panose="020B0503020204020204" pitchFamily="34" charset="-122"/>
              </a:endParaRPr>
            </a:p>
            <a:p>
              <a:pPr lvl="0" algn="ctr" defTabSz="444500">
                <a:lnSpc>
                  <a:spcPct val="90000"/>
                </a:lnSpc>
                <a:spcBef>
                  <a:spcPct val="0"/>
                </a:spcBef>
                <a:spcAft>
                  <a:spcPct val="35000"/>
                </a:spcAft>
              </a:pPr>
              <a:r>
                <a:rPr lang="zh-CN" altLang="en-US" sz="1400" b="1" kern="1200" dirty="0" smtClean="0">
                  <a:solidFill>
                    <a:schemeClr val="accent6">
                      <a:lumMod val="60000"/>
                      <a:lumOff val="40000"/>
                    </a:schemeClr>
                  </a:solidFill>
                  <a:latin typeface="微软雅黑" panose="020B0503020204020204" pitchFamily="34" charset="-122"/>
                  <a:ea typeface="微软雅黑" panose="020B0503020204020204" pitchFamily="34" charset="-122"/>
                </a:rPr>
                <a:t>评估</a:t>
              </a:r>
              <a:endParaRPr lang="zh-CN" altLang="en-US" sz="1400" b="1" kern="1200"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03701" y="337220"/>
            <a:ext cx="928652" cy="928693"/>
            <a:chOff x="3932642" y="777599"/>
            <a:chExt cx="702059" cy="727975"/>
          </a:xfrm>
        </p:grpSpPr>
        <p:sp>
          <p:nvSpPr>
            <p:cNvPr id="17" name="椭圆 16"/>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b="1" kern="1200" dirty="0" smtClean="0">
                  <a:solidFill>
                    <a:schemeClr val="tx1"/>
                  </a:solidFill>
                  <a:latin typeface="微软雅黑" panose="020B0503020204020204" pitchFamily="34" charset="-122"/>
                  <a:ea typeface="微软雅黑" panose="020B0503020204020204" pitchFamily="34" charset="-122"/>
                </a:rPr>
                <a:t>代码提炼</a:t>
              </a:r>
              <a:endParaRPr lang="zh-CN" altLang="en-US" b="1" kern="1200"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6000317" y="414282"/>
            <a:ext cx="928652" cy="928693"/>
            <a:chOff x="3932642" y="777599"/>
            <a:chExt cx="702059" cy="727975"/>
          </a:xfrm>
        </p:grpSpPr>
        <p:sp>
          <p:nvSpPr>
            <p:cNvPr id="20" name="椭圆 19"/>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b="1" kern="1200" dirty="0" smtClean="0">
                  <a:solidFill>
                    <a:srgbClr val="FFFF00"/>
                  </a:solidFill>
                  <a:latin typeface="微软雅黑" panose="020B0503020204020204" pitchFamily="34" charset="-122"/>
                  <a:ea typeface="微软雅黑" panose="020B0503020204020204" pitchFamily="34" charset="-122"/>
                </a:rPr>
                <a:t>行业标准</a:t>
              </a:r>
              <a:endParaRPr lang="zh-CN" altLang="en-US" b="1" kern="1200" dirty="0">
                <a:solidFill>
                  <a:srgbClr val="FFFF00"/>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rot="2109262">
            <a:off x="5588496" y="1178204"/>
            <a:ext cx="648071" cy="720080"/>
            <a:chOff x="3932642" y="777599"/>
            <a:chExt cx="702059" cy="727975"/>
          </a:xfrm>
        </p:grpSpPr>
        <p:sp>
          <p:nvSpPr>
            <p:cNvPr id="23" name="椭圆 22"/>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400" b="1" kern="1200" dirty="0" smtClean="0">
                  <a:solidFill>
                    <a:srgbClr val="C92530"/>
                  </a:solidFill>
                  <a:latin typeface="微软雅黑" panose="020B0503020204020204" pitchFamily="34" charset="-122"/>
                  <a:ea typeface="微软雅黑" panose="020B0503020204020204" pitchFamily="34" charset="-122"/>
                </a:rPr>
                <a:t>教训</a:t>
              </a:r>
              <a:endParaRPr lang="zh-CN" altLang="en-US" sz="1400" b="1" kern="1200" dirty="0">
                <a:solidFill>
                  <a:srgbClr val="C92530"/>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rot="21066696">
            <a:off x="4071306" y="1500555"/>
            <a:ext cx="666471" cy="658705"/>
            <a:chOff x="3932642" y="777599"/>
            <a:chExt cx="702059" cy="727975"/>
          </a:xfrm>
        </p:grpSpPr>
        <p:sp>
          <p:nvSpPr>
            <p:cNvPr id="26" name="椭圆 25"/>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400" b="1" kern="1200" dirty="0" smtClean="0">
                  <a:solidFill>
                    <a:schemeClr val="tx2"/>
                  </a:solidFill>
                  <a:latin typeface="微软雅黑" panose="020B0503020204020204" pitchFamily="34" charset="-122"/>
                  <a:ea typeface="微软雅黑" panose="020B0503020204020204" pitchFamily="34" charset="-122"/>
                </a:rPr>
                <a:t>看书</a:t>
              </a:r>
              <a:endParaRPr lang="zh-CN" altLang="en-US" sz="1400" b="1" kern="1200" dirty="0">
                <a:solidFill>
                  <a:schemeClr val="tx2"/>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4084943" y="2370443"/>
            <a:ext cx="1423161" cy="1423161"/>
            <a:chOff x="6929766" y="2112596"/>
            <a:chExt cx="1423161" cy="1423161"/>
          </a:xfrm>
        </p:grpSpPr>
        <p:sp>
          <p:nvSpPr>
            <p:cNvPr id="29" name="椭圆 28"/>
            <p:cNvSpPr/>
            <p:nvPr/>
          </p:nvSpPr>
          <p:spPr>
            <a:xfrm>
              <a:off x="6929766" y="2112596"/>
              <a:ext cx="1423161" cy="142316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椭圆 4"/>
            <p:cNvSpPr/>
            <p:nvPr/>
          </p:nvSpPr>
          <p:spPr>
            <a:xfrm>
              <a:off x="7138183" y="2321013"/>
              <a:ext cx="1006327" cy="10063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7030A0"/>
                  </a:solidFill>
                  <a:latin typeface="微软雅黑" panose="020B0503020204020204" pitchFamily="34" charset="-122"/>
                  <a:ea typeface="微软雅黑" panose="020B0503020204020204" pitchFamily="34" charset="-122"/>
                </a:rPr>
                <a:t>制定解决方案</a:t>
              </a:r>
              <a:endParaRPr lang="zh-CN" altLang="en-US" sz="2000" b="1" kern="1200" dirty="0">
                <a:solidFill>
                  <a:srgbClr val="7030A0"/>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734037" y="1230051"/>
            <a:ext cx="702059" cy="727975"/>
            <a:chOff x="3932642" y="777599"/>
            <a:chExt cx="702059" cy="727975"/>
          </a:xfrm>
        </p:grpSpPr>
        <p:sp>
          <p:nvSpPr>
            <p:cNvPr id="32" name="椭圆 31"/>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椭圆 4"/>
            <p:cNvSpPr/>
            <p:nvPr/>
          </p:nvSpPr>
          <p:spPr>
            <a:xfrm rot="20186685">
              <a:off x="4035456" y="884208"/>
              <a:ext cx="496431"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600" b="1" kern="1200" dirty="0" smtClean="0">
                  <a:solidFill>
                    <a:srgbClr val="00B050"/>
                  </a:solidFill>
                  <a:latin typeface="微软雅黑" panose="020B0503020204020204" pitchFamily="34" charset="-122"/>
                  <a:ea typeface="微软雅黑" panose="020B0503020204020204" pitchFamily="34" charset="-122"/>
                </a:rPr>
                <a:t>交流</a:t>
              </a:r>
              <a:endParaRPr lang="en-US" altLang="zh-CN" sz="1600" b="1" kern="1200" dirty="0" smtClean="0">
                <a:solidFill>
                  <a:srgbClr val="00B050"/>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83938" y="1795997"/>
            <a:ext cx="934875" cy="939187"/>
            <a:chOff x="2839316" y="906129"/>
            <a:chExt cx="934875" cy="939187"/>
          </a:xfrm>
        </p:grpSpPr>
        <p:sp>
          <p:nvSpPr>
            <p:cNvPr id="35" name="椭圆 34"/>
            <p:cNvSpPr/>
            <p:nvPr/>
          </p:nvSpPr>
          <p:spPr>
            <a:xfrm rot="19901997">
              <a:off x="2839316" y="906129"/>
              <a:ext cx="934875" cy="93918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椭圆 4"/>
            <p:cNvSpPr/>
            <p:nvPr/>
          </p:nvSpPr>
          <p:spPr>
            <a:xfrm rot="19901997">
              <a:off x="2976225" y="1043670"/>
              <a:ext cx="661057" cy="6641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rgbClr val="C92530"/>
                  </a:solidFill>
                  <a:latin typeface="微软雅黑" panose="020B0503020204020204" pitchFamily="34" charset="-122"/>
                  <a:ea typeface="微软雅黑" panose="020B0503020204020204" pitchFamily="34" charset="-122"/>
                </a:rPr>
                <a:t>漏洞</a:t>
              </a:r>
              <a:endParaRPr lang="en-US" altLang="zh-CN" sz="1400" b="1" kern="1200" dirty="0" smtClean="0">
                <a:solidFill>
                  <a:srgbClr val="C92530"/>
                </a:solidFill>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solidFill>
                    <a:srgbClr val="C92530"/>
                  </a:solidFill>
                  <a:latin typeface="微软雅黑" panose="020B0503020204020204" pitchFamily="34" charset="-122"/>
                  <a:ea typeface="微软雅黑" panose="020B0503020204020204" pitchFamily="34" charset="-122"/>
                </a:rPr>
                <a:t>分析</a:t>
              </a:r>
              <a:endParaRPr lang="zh-CN" altLang="en-US" sz="1400" b="1" kern="1200" dirty="0">
                <a:solidFill>
                  <a:srgbClr val="C92530"/>
                </a:solidFill>
                <a:latin typeface="微软雅黑" panose="020B0503020204020204" pitchFamily="34" charset="-122"/>
                <a:ea typeface="微软雅黑" panose="020B0503020204020204" pitchFamily="34" charset="-122"/>
              </a:endParaRPr>
            </a:p>
          </p:txBody>
        </p:sp>
      </p:grpSp>
      <p:sp>
        <p:nvSpPr>
          <p:cNvPr id="37" name="TextBox 6"/>
          <p:cNvSpPr txBox="1"/>
          <p:nvPr/>
        </p:nvSpPr>
        <p:spPr>
          <a:xfrm>
            <a:off x="1590517" y="4225652"/>
            <a:ext cx="6412012" cy="1384995"/>
          </a:xfrm>
          <a:prstGeom prst="rect">
            <a:avLst/>
          </a:prstGeom>
          <a:noFill/>
        </p:spPr>
        <p:txBody>
          <a:bodyPr wrap="none" lIns="0" tIns="0" rIns="0" bIns="0" rtlCol="0">
            <a:spAutoFit/>
          </a:bodyPr>
          <a:lstStyle/>
          <a:p>
            <a:pPr>
              <a:lnSpc>
                <a:spcPct val="90000"/>
              </a:lnSpc>
            </a:pPr>
            <a:r>
              <a:rPr lang="zh-CN" altLang="en-US" sz="10000" b="1" dirty="0">
                <a:solidFill>
                  <a:srgbClr val="C81624"/>
                </a:solidFill>
                <a:latin typeface="微软雅黑" pitchFamily="34" charset="-122"/>
                <a:ea typeface="微软雅黑" pitchFamily="34" charset="-122"/>
              </a:rPr>
              <a:t>安全</a:t>
            </a:r>
            <a:r>
              <a:rPr lang="zh-CN" altLang="en-US" sz="10000" b="1" dirty="0" smtClean="0">
                <a:solidFill>
                  <a:srgbClr val="C81624"/>
                </a:solidFill>
                <a:latin typeface="微软雅黑" pitchFamily="34" charset="-122"/>
                <a:ea typeface="微软雅黑" pitchFamily="34" charset="-122"/>
              </a:rPr>
              <a:t>知识库</a:t>
            </a:r>
            <a:endParaRPr lang="en-US" sz="10000" b="1" dirty="0">
              <a:solidFill>
                <a:srgbClr val="C81624"/>
              </a:solidFill>
              <a:latin typeface="微软雅黑" pitchFamily="34" charset="-122"/>
              <a:ea typeface="微软雅黑" pitchFamily="34" charset="-122"/>
            </a:endParaRPr>
          </a:p>
        </p:txBody>
      </p:sp>
      <p:grpSp>
        <p:nvGrpSpPr>
          <p:cNvPr id="38" name="组合 37"/>
          <p:cNvGrpSpPr/>
          <p:nvPr/>
        </p:nvGrpSpPr>
        <p:grpSpPr>
          <a:xfrm rot="2109262">
            <a:off x="5346845" y="2046574"/>
            <a:ext cx="645516" cy="686819"/>
            <a:chOff x="3932642" y="777599"/>
            <a:chExt cx="702059" cy="727975"/>
          </a:xfrm>
        </p:grpSpPr>
        <p:sp>
          <p:nvSpPr>
            <p:cNvPr id="39" name="椭圆 38"/>
            <p:cNvSpPr/>
            <p:nvPr/>
          </p:nvSpPr>
          <p:spPr>
            <a:xfrm rot="20186685">
              <a:off x="3932642" y="777599"/>
              <a:ext cx="702059" cy="7279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椭圆 4"/>
            <p:cNvSpPr/>
            <p:nvPr/>
          </p:nvSpPr>
          <p:spPr>
            <a:xfrm rot="20186685">
              <a:off x="4035456" y="884207"/>
              <a:ext cx="496432" cy="514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400" b="1" kern="1200" dirty="0" smtClean="0">
                  <a:solidFill>
                    <a:schemeClr val="tx2"/>
                  </a:solidFill>
                  <a:latin typeface="微软雅黑" panose="020B0503020204020204" pitchFamily="34" charset="-122"/>
                  <a:ea typeface="微软雅黑" panose="020B0503020204020204" pitchFamily="34" charset="-122"/>
                </a:rPr>
                <a:t>学习</a:t>
              </a:r>
              <a:endParaRPr lang="zh-CN" altLang="en-US" sz="1400" b="1" kern="1200" dirty="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05123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7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75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750" fill="hold"/>
                                        <p:tgtEl>
                                          <p:spTgt spid="34"/>
                                        </p:tgtEl>
                                        <p:attrNameLst>
                                          <p:attrName>ppt_x</p:attrName>
                                        </p:attrNameLst>
                                      </p:cBhvr>
                                      <p:tavLst>
                                        <p:tav tm="0">
                                          <p:val>
                                            <p:strVal val="#ppt_x"/>
                                          </p:val>
                                        </p:tav>
                                        <p:tav tm="100000">
                                          <p:val>
                                            <p:strVal val="#ppt_x"/>
                                          </p:val>
                                        </p:tav>
                                      </p:tavLst>
                                    </p:anim>
                                    <p:anim calcmode="lin" valueType="num">
                                      <p:cBhvr additive="base">
                                        <p:cTn id="12" dur="75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12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ppt_x"/>
                                          </p:val>
                                        </p:tav>
                                        <p:tav tm="100000">
                                          <p:val>
                                            <p:strVal val="#ppt_x"/>
                                          </p:val>
                                        </p:tav>
                                      </p:tavLst>
                                    </p:anim>
                                    <p:anim calcmode="lin" valueType="num">
                                      <p:cBhvr additive="base">
                                        <p:cTn id="20" dur="10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25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22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225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25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25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250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2000" fill="hold"/>
                                        <p:tgtEl>
                                          <p:spTgt spid="37"/>
                                        </p:tgtEl>
                                        <p:attrNameLst>
                                          <p:attrName>ppt_w</p:attrName>
                                        </p:attrNameLst>
                                      </p:cBhvr>
                                      <p:tavLst>
                                        <p:tav tm="0">
                                          <p:val>
                                            <p:fltVal val="0"/>
                                          </p:val>
                                        </p:tav>
                                        <p:tav tm="100000">
                                          <p:val>
                                            <p:strVal val="#ppt_w"/>
                                          </p:val>
                                        </p:tav>
                                      </p:tavLst>
                                    </p:anim>
                                    <p:anim calcmode="lin" valueType="num">
                                      <p:cBhvr>
                                        <p:cTn id="50" dur="2000" fill="hold"/>
                                        <p:tgtEl>
                                          <p:spTgt spid="37"/>
                                        </p:tgtEl>
                                        <p:attrNameLst>
                                          <p:attrName>ppt_h</p:attrName>
                                        </p:attrNameLst>
                                      </p:cBhvr>
                                      <p:tavLst>
                                        <p:tav tm="0">
                                          <p:val>
                                            <p:fltVal val="0"/>
                                          </p:val>
                                        </p:tav>
                                        <p:tav tm="100000">
                                          <p:val>
                                            <p:strVal val="#ppt_h"/>
                                          </p:val>
                                        </p:tav>
                                      </p:tavLst>
                                    </p:anim>
                                    <p:animEffect transition="in" filter="fade">
                                      <p:cBhvr>
                                        <p:cTn id="51"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安全知识沉淀</a:t>
            </a:r>
            <a:endParaRPr lang="en-US" altLang="zh-CN" sz="2400" b="1" dirty="0">
              <a:solidFill>
                <a:schemeClr val="bg1"/>
              </a:solidFill>
              <a:ea typeface="微软雅黑" panose="020B0503020204020204" pitchFamily="34" charset="-122"/>
            </a:endParaRPr>
          </a:p>
        </p:txBody>
      </p:sp>
      <p:sp>
        <p:nvSpPr>
          <p:cNvPr id="13" name="TextBox 6"/>
          <p:cNvSpPr txBox="1"/>
          <p:nvPr/>
        </p:nvSpPr>
        <p:spPr>
          <a:xfrm>
            <a:off x="1654758" y="553244"/>
            <a:ext cx="4847481" cy="1384995"/>
          </a:xfrm>
          <a:prstGeom prst="rect">
            <a:avLst/>
          </a:prstGeom>
          <a:noFill/>
        </p:spPr>
        <p:txBody>
          <a:bodyPr wrap="none" lIns="0" tIns="0" rIns="0" bIns="0" rtlCol="0">
            <a:spAutoFit/>
          </a:bodyPr>
          <a:lstStyle/>
          <a:p>
            <a:pPr>
              <a:lnSpc>
                <a:spcPct val="90000"/>
              </a:lnSpc>
            </a:pPr>
            <a:r>
              <a:rPr lang="en-US" altLang="zh-CN" sz="10000" b="1" dirty="0" smtClean="0">
                <a:solidFill>
                  <a:srgbClr val="C81624"/>
                </a:solidFill>
                <a:latin typeface="微软雅黑" pitchFamily="34" charset="-122"/>
                <a:ea typeface="微软雅黑" pitchFamily="34" charset="-122"/>
              </a:rPr>
              <a:t>39 </a:t>
            </a:r>
            <a:r>
              <a:rPr lang="zh-CN" altLang="en-US" sz="7500" b="1" dirty="0" smtClean="0">
                <a:latin typeface="微软雅黑" pitchFamily="34" charset="-122"/>
                <a:ea typeface="微软雅黑" pitchFamily="34" charset="-122"/>
              </a:rPr>
              <a:t>篇知识</a:t>
            </a:r>
            <a:endParaRPr lang="en-US" sz="7500" b="1" dirty="0">
              <a:latin typeface="微软雅黑" pitchFamily="34" charset="-122"/>
              <a:ea typeface="微软雅黑" pitchFamily="34" charset="-122"/>
            </a:endParaRPr>
          </a:p>
        </p:txBody>
      </p:sp>
      <p:sp>
        <p:nvSpPr>
          <p:cNvPr id="14" name="TextBox 6"/>
          <p:cNvSpPr txBox="1"/>
          <p:nvPr/>
        </p:nvSpPr>
        <p:spPr>
          <a:xfrm>
            <a:off x="1654758" y="1921396"/>
            <a:ext cx="4847481" cy="1384995"/>
          </a:xfrm>
          <a:prstGeom prst="rect">
            <a:avLst/>
          </a:prstGeom>
          <a:noFill/>
        </p:spPr>
        <p:txBody>
          <a:bodyPr wrap="none" lIns="0" tIns="0" rIns="0" bIns="0" rtlCol="0">
            <a:spAutoFit/>
          </a:bodyPr>
          <a:lstStyle/>
          <a:p>
            <a:pPr>
              <a:lnSpc>
                <a:spcPct val="90000"/>
              </a:lnSpc>
            </a:pPr>
            <a:r>
              <a:rPr lang="en-US" altLang="zh-CN" sz="10000" b="1" dirty="0" smtClean="0">
                <a:solidFill>
                  <a:srgbClr val="C81624"/>
                </a:solidFill>
                <a:latin typeface="微软雅黑" pitchFamily="34" charset="-122"/>
                <a:ea typeface="微软雅黑" pitchFamily="34" charset="-122"/>
              </a:rPr>
              <a:t>32 </a:t>
            </a:r>
            <a:r>
              <a:rPr lang="zh-CN" altLang="en-US" sz="7500" b="1" dirty="0" smtClean="0">
                <a:latin typeface="微软雅黑" pitchFamily="34" charset="-122"/>
                <a:ea typeface="微软雅黑" pitchFamily="34" charset="-122"/>
              </a:rPr>
              <a:t>个案例</a:t>
            </a:r>
            <a:endParaRPr lang="en-US" sz="7500" b="1" dirty="0">
              <a:latin typeface="微软雅黑" pitchFamily="34" charset="-122"/>
              <a:ea typeface="微软雅黑" pitchFamily="34" charset="-122"/>
            </a:endParaRPr>
          </a:p>
        </p:txBody>
      </p:sp>
      <p:sp>
        <p:nvSpPr>
          <p:cNvPr id="15" name="TextBox 6"/>
          <p:cNvSpPr txBox="1"/>
          <p:nvPr/>
        </p:nvSpPr>
        <p:spPr>
          <a:xfrm>
            <a:off x="1654758" y="3145532"/>
            <a:ext cx="6771084" cy="1384995"/>
          </a:xfrm>
          <a:prstGeom prst="rect">
            <a:avLst/>
          </a:prstGeom>
          <a:noFill/>
        </p:spPr>
        <p:txBody>
          <a:bodyPr wrap="none" lIns="0" tIns="0" rIns="0" bIns="0" rtlCol="0">
            <a:spAutoFit/>
          </a:bodyPr>
          <a:lstStyle/>
          <a:p>
            <a:pPr>
              <a:lnSpc>
                <a:spcPct val="90000"/>
              </a:lnSpc>
            </a:pPr>
            <a:r>
              <a:rPr lang="en-US" altLang="zh-CN" sz="10000" b="1" dirty="0" smtClean="0">
                <a:solidFill>
                  <a:srgbClr val="C81624"/>
                </a:solidFill>
                <a:latin typeface="微软雅黑" pitchFamily="34" charset="-122"/>
                <a:ea typeface="微软雅黑" pitchFamily="34" charset="-122"/>
              </a:rPr>
              <a:t>24 </a:t>
            </a:r>
            <a:r>
              <a:rPr lang="zh-CN" altLang="en-US" sz="7500" b="1" dirty="0" smtClean="0">
                <a:latin typeface="微软雅黑" pitchFamily="34" charset="-122"/>
                <a:ea typeface="微软雅黑" pitchFamily="34" charset="-122"/>
              </a:rPr>
              <a:t>个解决方案</a:t>
            </a:r>
            <a:endParaRPr lang="en-US" sz="7500" b="1" dirty="0">
              <a:latin typeface="微软雅黑" pitchFamily="34" charset="-122"/>
              <a:ea typeface="微软雅黑" pitchFamily="34" charset="-122"/>
            </a:endParaRPr>
          </a:p>
        </p:txBody>
      </p:sp>
      <p:sp>
        <p:nvSpPr>
          <p:cNvPr id="16" name="TextBox 6"/>
          <p:cNvSpPr txBox="1"/>
          <p:nvPr/>
        </p:nvSpPr>
        <p:spPr>
          <a:xfrm>
            <a:off x="1654758" y="4441676"/>
            <a:ext cx="6771084" cy="1384995"/>
          </a:xfrm>
          <a:prstGeom prst="rect">
            <a:avLst/>
          </a:prstGeom>
          <a:noFill/>
        </p:spPr>
        <p:txBody>
          <a:bodyPr wrap="none" lIns="0" tIns="0" rIns="0" bIns="0" rtlCol="0">
            <a:spAutoFit/>
          </a:bodyPr>
          <a:lstStyle/>
          <a:p>
            <a:pPr>
              <a:lnSpc>
                <a:spcPct val="90000"/>
              </a:lnSpc>
            </a:pPr>
            <a:r>
              <a:rPr lang="en-US" altLang="zh-CN" sz="10000" b="1" dirty="0" smtClean="0">
                <a:solidFill>
                  <a:srgbClr val="C81624"/>
                </a:solidFill>
                <a:latin typeface="微软雅黑" pitchFamily="34" charset="-122"/>
                <a:ea typeface="微软雅黑" pitchFamily="34" charset="-122"/>
              </a:rPr>
              <a:t>25 </a:t>
            </a:r>
            <a:r>
              <a:rPr lang="zh-CN" altLang="en-US" sz="7500" b="1" dirty="0" smtClean="0">
                <a:latin typeface="微软雅黑" pitchFamily="34" charset="-122"/>
                <a:ea typeface="微软雅黑" pitchFamily="34" charset="-122"/>
              </a:rPr>
              <a:t>个代码实践</a:t>
            </a:r>
            <a:endParaRPr lang="en-US" sz="7500" b="1" dirty="0">
              <a:latin typeface="微软雅黑" pitchFamily="34" charset="-122"/>
              <a:ea typeface="微软雅黑" pitchFamily="34" charset="-122"/>
            </a:endParaRPr>
          </a:p>
        </p:txBody>
      </p:sp>
    </p:spTree>
    <p:extLst>
      <p:ext uri="{BB962C8B-B14F-4D97-AF65-F5344CB8AC3E}">
        <p14:creationId xmlns:p14="http://schemas.microsoft.com/office/powerpoint/2010/main" val="4037981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0" fill="hold"/>
                                        <p:tgtEl>
                                          <p:spTgt spid="13"/>
                                        </p:tgtEl>
                                        <p:attrNameLst>
                                          <p:attrName>ppt_w</p:attrName>
                                        </p:attrNameLst>
                                      </p:cBhvr>
                                      <p:tavLst>
                                        <p:tav tm="0">
                                          <p:val>
                                            <p:fltVal val="0"/>
                                          </p:val>
                                        </p:tav>
                                        <p:tav tm="100000">
                                          <p:val>
                                            <p:strVal val="#ppt_w"/>
                                          </p:val>
                                        </p:tav>
                                      </p:tavLst>
                                    </p:anim>
                                    <p:anim calcmode="lin" valueType="num">
                                      <p:cBhvr>
                                        <p:cTn id="8" dur="2000" fill="hold"/>
                                        <p:tgtEl>
                                          <p:spTgt spid="13"/>
                                        </p:tgtEl>
                                        <p:attrNameLst>
                                          <p:attrName>ppt_h</p:attrName>
                                        </p:attrNameLst>
                                      </p:cBhvr>
                                      <p:tavLst>
                                        <p:tav tm="0">
                                          <p:val>
                                            <p:fltVal val="0"/>
                                          </p:val>
                                        </p:tav>
                                        <p:tav tm="100000">
                                          <p:val>
                                            <p:strVal val="#ppt_h"/>
                                          </p:val>
                                        </p:tav>
                                      </p:tavLst>
                                    </p:anim>
                                    <p:animEffect transition="in" filter="fade">
                                      <p:cBhvr>
                                        <p:cTn id="9" dur="2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2000" fill="hold"/>
                                        <p:tgtEl>
                                          <p:spTgt spid="14"/>
                                        </p:tgtEl>
                                        <p:attrNameLst>
                                          <p:attrName>ppt_w</p:attrName>
                                        </p:attrNameLst>
                                      </p:cBhvr>
                                      <p:tavLst>
                                        <p:tav tm="0">
                                          <p:val>
                                            <p:fltVal val="0"/>
                                          </p:val>
                                        </p:tav>
                                        <p:tav tm="100000">
                                          <p:val>
                                            <p:strVal val="#ppt_w"/>
                                          </p:val>
                                        </p:tav>
                                      </p:tavLst>
                                    </p:anim>
                                    <p:anim calcmode="lin" valueType="num">
                                      <p:cBhvr>
                                        <p:cTn id="15" dur="2000" fill="hold"/>
                                        <p:tgtEl>
                                          <p:spTgt spid="14"/>
                                        </p:tgtEl>
                                        <p:attrNameLst>
                                          <p:attrName>ppt_h</p:attrName>
                                        </p:attrNameLst>
                                      </p:cBhvr>
                                      <p:tavLst>
                                        <p:tav tm="0">
                                          <p:val>
                                            <p:fltVal val="0"/>
                                          </p:val>
                                        </p:tav>
                                        <p:tav tm="100000">
                                          <p:val>
                                            <p:strVal val="#ppt_h"/>
                                          </p:val>
                                        </p:tav>
                                      </p:tavLst>
                                    </p:anim>
                                    <p:animEffect transition="in" filter="fade">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2000" fill="hold"/>
                                        <p:tgtEl>
                                          <p:spTgt spid="15"/>
                                        </p:tgtEl>
                                        <p:attrNameLst>
                                          <p:attrName>ppt_w</p:attrName>
                                        </p:attrNameLst>
                                      </p:cBhvr>
                                      <p:tavLst>
                                        <p:tav tm="0">
                                          <p:val>
                                            <p:fltVal val="0"/>
                                          </p:val>
                                        </p:tav>
                                        <p:tav tm="100000">
                                          <p:val>
                                            <p:strVal val="#ppt_w"/>
                                          </p:val>
                                        </p:tav>
                                      </p:tavLst>
                                    </p:anim>
                                    <p:anim calcmode="lin" valueType="num">
                                      <p:cBhvr>
                                        <p:cTn id="22" dur="2000" fill="hold"/>
                                        <p:tgtEl>
                                          <p:spTgt spid="15"/>
                                        </p:tgtEl>
                                        <p:attrNameLst>
                                          <p:attrName>ppt_h</p:attrName>
                                        </p:attrNameLst>
                                      </p:cBhvr>
                                      <p:tavLst>
                                        <p:tav tm="0">
                                          <p:val>
                                            <p:fltVal val="0"/>
                                          </p:val>
                                        </p:tav>
                                        <p:tav tm="100000">
                                          <p:val>
                                            <p:strVal val="#ppt_h"/>
                                          </p:val>
                                        </p:tav>
                                      </p:tavLst>
                                    </p:anim>
                                    <p:animEffect transition="in" filter="fade">
                                      <p:cBhvr>
                                        <p:cTn id="23" dur="2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2000" fill="hold"/>
                                        <p:tgtEl>
                                          <p:spTgt spid="16"/>
                                        </p:tgtEl>
                                        <p:attrNameLst>
                                          <p:attrName>ppt_w</p:attrName>
                                        </p:attrNameLst>
                                      </p:cBhvr>
                                      <p:tavLst>
                                        <p:tav tm="0">
                                          <p:val>
                                            <p:fltVal val="0"/>
                                          </p:val>
                                        </p:tav>
                                        <p:tav tm="100000">
                                          <p:val>
                                            <p:strVal val="#ppt_w"/>
                                          </p:val>
                                        </p:tav>
                                      </p:tavLst>
                                    </p:anim>
                                    <p:anim calcmode="lin" valueType="num">
                                      <p:cBhvr>
                                        <p:cTn id="29" dur="2000" fill="hold"/>
                                        <p:tgtEl>
                                          <p:spTgt spid="16"/>
                                        </p:tgtEl>
                                        <p:attrNameLst>
                                          <p:attrName>ppt_h</p:attrName>
                                        </p:attrNameLst>
                                      </p:cBhvr>
                                      <p:tavLst>
                                        <p:tav tm="0">
                                          <p:val>
                                            <p:fltVal val="0"/>
                                          </p:val>
                                        </p:tav>
                                        <p:tav tm="100000">
                                          <p:val>
                                            <p:strVal val="#ppt_h"/>
                                          </p:val>
                                        </p:tav>
                                      </p:tavLst>
                                    </p:anim>
                                    <p:animEffect transition="in" filter="fade">
                                      <p:cBhvr>
                                        <p:cTn id="3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ea typeface="微软雅黑" panose="020B0503020204020204" pitchFamily="34" charset="-122"/>
              </a:rPr>
              <a:t>普渡众生</a:t>
            </a:r>
          </a:p>
        </p:txBody>
      </p:sp>
      <p:pic>
        <p:nvPicPr>
          <p:cNvPr id="3" name="图片 2"/>
          <p:cNvPicPr>
            <a:picLocks noChangeAspect="1"/>
          </p:cNvPicPr>
          <p:nvPr/>
        </p:nvPicPr>
        <p:blipFill>
          <a:blip r:embed="rId4"/>
          <a:stretch>
            <a:fillRect/>
          </a:stretch>
        </p:blipFill>
        <p:spPr>
          <a:xfrm>
            <a:off x="76976" y="461666"/>
            <a:ext cx="8959520" cy="5258352"/>
          </a:xfrm>
          <a:prstGeom prst="rect">
            <a:avLst/>
          </a:prstGeom>
        </p:spPr>
      </p:pic>
    </p:spTree>
    <p:extLst>
      <p:ext uri="{BB962C8B-B14F-4D97-AF65-F5344CB8AC3E}">
        <p14:creationId xmlns:p14="http://schemas.microsoft.com/office/powerpoint/2010/main" val="36461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知识库结构</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76976" y="473704"/>
            <a:ext cx="8959520" cy="5120100"/>
          </a:xfrm>
          <a:prstGeom prst="rect">
            <a:avLst/>
          </a:prstGeom>
        </p:spPr>
      </p:pic>
    </p:spTree>
    <p:extLst>
      <p:ext uri="{BB962C8B-B14F-4D97-AF65-F5344CB8AC3E}">
        <p14:creationId xmlns:p14="http://schemas.microsoft.com/office/powerpoint/2010/main" val="1846761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知识详细页</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8324" y="478366"/>
            <a:ext cx="8968172" cy="5068464"/>
          </a:xfrm>
          <a:prstGeom prst="rect">
            <a:avLst/>
          </a:prstGeom>
        </p:spPr>
      </p:pic>
    </p:spTree>
    <p:extLst>
      <p:ext uri="{BB962C8B-B14F-4D97-AF65-F5344CB8AC3E}">
        <p14:creationId xmlns:p14="http://schemas.microsoft.com/office/powerpoint/2010/main" val="2992996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ea typeface="微软雅黑" panose="020B0503020204020204" pitchFamily="34" charset="-122"/>
              </a:rPr>
              <a:t>About Me</a:t>
            </a:r>
          </a:p>
        </p:txBody>
      </p:sp>
      <p:pic>
        <p:nvPicPr>
          <p:cNvPr id="2" name="图片 1"/>
          <p:cNvPicPr>
            <a:picLocks noChangeAspect="1"/>
          </p:cNvPicPr>
          <p:nvPr/>
        </p:nvPicPr>
        <p:blipFill>
          <a:blip r:embed="rId4"/>
          <a:stretch>
            <a:fillRect/>
          </a:stretch>
        </p:blipFill>
        <p:spPr>
          <a:xfrm>
            <a:off x="76976" y="808419"/>
            <a:ext cx="2550808" cy="3273217"/>
          </a:xfrm>
          <a:prstGeom prst="rect">
            <a:avLst/>
          </a:prstGeom>
        </p:spPr>
      </p:pic>
      <p:sp>
        <p:nvSpPr>
          <p:cNvPr id="34" name="TextBox 445"/>
          <p:cNvSpPr txBox="1">
            <a:spLocks noChangeArrowheads="1"/>
          </p:cNvSpPr>
          <p:nvPr/>
        </p:nvSpPr>
        <p:spPr bwMode="auto">
          <a:xfrm>
            <a:off x="2771800" y="841276"/>
            <a:ext cx="633670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rgbClr val="C92530"/>
                </a:solidFill>
                <a:latin typeface="微软雅黑" panose="020B0503020204020204" pitchFamily="34" charset="-122"/>
                <a:ea typeface="微软雅黑" panose="020B0503020204020204" pitchFamily="34" charset="-122"/>
              </a:rPr>
              <a:t>ID</a:t>
            </a:r>
            <a:r>
              <a:rPr lang="zh-CN" altLang="en-US" sz="2000" b="1" dirty="0" smtClean="0">
                <a:solidFill>
                  <a:srgbClr val="C92530"/>
                </a:solidFill>
                <a:latin typeface="微软雅黑" panose="020B0503020204020204" pitchFamily="34" charset="-122"/>
                <a:ea typeface="微软雅黑" panose="020B0503020204020204" pitchFamily="34" charset="-122"/>
              </a:rPr>
              <a:t>：</a:t>
            </a:r>
            <a:r>
              <a:rPr lang="en-US" altLang="zh-CN" sz="2000" b="1" dirty="0" smtClean="0">
                <a:solidFill>
                  <a:srgbClr val="C92530"/>
                </a:solidFill>
                <a:latin typeface="微软雅黑" panose="020B0503020204020204" pitchFamily="34" charset="-122"/>
                <a:ea typeface="微软雅黑" panose="020B0503020204020204" pitchFamily="34" charset="-122"/>
              </a:rPr>
              <a:t>Himan</a:t>
            </a:r>
          </a:p>
          <a:p>
            <a:pPr eaLnBrk="1" hangingPunct="1"/>
            <a:endParaRPr lang="en-US" altLang="zh-CN" sz="2000" b="1" dirty="0" smtClean="0">
              <a:solidFill>
                <a:srgbClr val="C92530"/>
              </a:solidFill>
              <a:latin typeface="微软雅黑" panose="020B0503020204020204" pitchFamily="34" charset="-122"/>
              <a:ea typeface="微软雅黑" panose="020B0503020204020204" pitchFamily="34" charset="-122"/>
            </a:endParaRPr>
          </a:p>
          <a:p>
            <a:pPr eaLnBrk="1" hangingPunct="1"/>
            <a:endParaRPr lang="en-US" altLang="zh-CN" sz="2000" b="1" dirty="0">
              <a:solidFill>
                <a:srgbClr val="C92530"/>
              </a:solidFill>
              <a:latin typeface="微软雅黑" panose="020B0503020204020204" pitchFamily="34" charset="-122"/>
              <a:ea typeface="微软雅黑" panose="020B0503020204020204" pitchFamily="34" charset="-122"/>
            </a:endParaRPr>
          </a:p>
          <a:p>
            <a:pPr eaLnBrk="1" hangingPunct="1"/>
            <a:r>
              <a:rPr lang="zh-CN" altLang="en-US" sz="2000" b="1" dirty="0">
                <a:solidFill>
                  <a:srgbClr val="C81624"/>
                </a:solidFill>
                <a:latin typeface="微软雅黑" panose="020B0503020204020204" pitchFamily="34" charset="-122"/>
                <a:ea typeface="微软雅黑" panose="020B0503020204020204" pitchFamily="34" charset="-122"/>
              </a:rPr>
              <a:t>京东安全第一人</a:t>
            </a:r>
            <a:endParaRPr lang="en-US" altLang="zh-CN" sz="2000" b="1" dirty="0">
              <a:solidFill>
                <a:srgbClr val="C81624"/>
              </a:solidFill>
              <a:latin typeface="微软雅黑" panose="020B0503020204020204" pitchFamily="34" charset="-122"/>
              <a:ea typeface="微软雅黑" panose="020B0503020204020204" pitchFamily="34" charset="-122"/>
            </a:endParaRPr>
          </a:p>
          <a:p>
            <a:pPr eaLnBrk="1" hangingPunct="1"/>
            <a:endParaRPr lang="en-US" altLang="zh-CN" sz="2000" b="1" dirty="0" smtClean="0">
              <a:solidFill>
                <a:srgbClr val="C92530"/>
              </a:solidFill>
              <a:latin typeface="微软雅黑" panose="020B0503020204020204" pitchFamily="34" charset="-122"/>
              <a:ea typeface="微软雅黑" panose="020B0503020204020204" pitchFamily="34" charset="-122"/>
            </a:endParaRPr>
          </a:p>
          <a:p>
            <a:pPr eaLnBrk="1" hangingPunct="1"/>
            <a:endParaRPr lang="en-US" altLang="zh-CN" sz="2000" b="1" dirty="0" smtClean="0">
              <a:solidFill>
                <a:srgbClr val="C92530"/>
              </a:solidFill>
              <a:latin typeface="微软雅黑" panose="020B0503020204020204" pitchFamily="34" charset="-122"/>
              <a:ea typeface="微软雅黑" panose="020B0503020204020204" pitchFamily="34" charset="-122"/>
            </a:endParaRPr>
          </a:p>
          <a:p>
            <a:pPr eaLnBrk="1" hangingPunct="1"/>
            <a:r>
              <a:rPr lang="en-US" altLang="zh-CN" sz="2000" b="1" dirty="0" err="1" smtClean="0">
                <a:solidFill>
                  <a:srgbClr val="C92530"/>
                </a:solidFill>
                <a:latin typeface="微软雅黑" panose="020B0503020204020204" pitchFamily="34" charset="-122"/>
                <a:ea typeface="微软雅黑" panose="020B0503020204020204" pitchFamily="34" charset="-122"/>
              </a:rPr>
              <a:t>Weibo</a:t>
            </a:r>
            <a:r>
              <a:rPr lang="zh-CN" altLang="en-US" sz="2000" b="1" dirty="0" smtClean="0">
                <a:solidFill>
                  <a:srgbClr val="C9253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http://</a:t>
            </a:r>
            <a:r>
              <a:rPr lang="en-US" altLang="zh-CN" sz="2000" b="1" dirty="0" smtClean="0">
                <a:solidFill>
                  <a:srgbClr val="C00000"/>
                </a:solidFill>
                <a:latin typeface="微软雅黑" panose="020B0503020204020204" pitchFamily="34" charset="-122"/>
                <a:ea typeface="微软雅黑" panose="020B0503020204020204" pitchFamily="34" charset="-122"/>
              </a:rPr>
              <a:t>weibo.com/himan0</a:t>
            </a:r>
          </a:p>
          <a:p>
            <a:pPr eaLnBrk="1" hangingPunct="1"/>
            <a:endParaRPr lang="en-US" altLang="zh-CN" sz="2000" b="1" dirty="0">
              <a:solidFill>
                <a:srgbClr val="C81624"/>
              </a:solidFill>
              <a:latin typeface="微软雅黑" panose="020B0503020204020204" pitchFamily="34" charset="-122"/>
              <a:ea typeface="微软雅黑" panose="020B0503020204020204" pitchFamily="34" charset="-122"/>
            </a:endParaRPr>
          </a:p>
          <a:p>
            <a:pPr eaLnBrk="1" hangingPunct="1"/>
            <a:endParaRPr lang="en-US" altLang="zh-CN" sz="2000" b="1" dirty="0">
              <a:solidFill>
                <a:srgbClr val="C81624"/>
              </a:solidFill>
              <a:latin typeface="微软雅黑" panose="020B0503020204020204" pitchFamily="34" charset="-122"/>
              <a:ea typeface="微软雅黑" panose="020B0503020204020204" pitchFamily="34" charset="-122"/>
            </a:endParaRPr>
          </a:p>
          <a:p>
            <a:pPr eaLnBrk="1" hangingPunct="1"/>
            <a:r>
              <a:rPr lang="zh-CN" altLang="en-US" sz="2000" b="1" dirty="0" smtClean="0">
                <a:solidFill>
                  <a:srgbClr val="C81624"/>
                </a:solidFill>
                <a:latin typeface="微软雅黑" panose="020B0503020204020204" pitchFamily="34" charset="-122"/>
                <a:ea typeface="微软雅黑" panose="020B0503020204020204" pitchFamily="34" charset="-122"/>
              </a:rPr>
              <a:t>职责：安全评估、应急响应、流程优化、</a:t>
            </a:r>
            <a:r>
              <a:rPr lang="en-US" altLang="zh-CN" sz="2000" b="1" dirty="0" smtClean="0">
                <a:solidFill>
                  <a:srgbClr val="C81624"/>
                </a:solidFill>
                <a:latin typeface="微软雅黑" panose="020B0503020204020204" pitchFamily="34" charset="-122"/>
                <a:ea typeface="微软雅黑" panose="020B0503020204020204" pitchFamily="34" charset="-122"/>
              </a:rPr>
              <a:t>PCI DSS</a:t>
            </a:r>
            <a:r>
              <a:rPr lang="zh-CN" altLang="en-US" sz="2000" b="1" dirty="0" smtClean="0">
                <a:solidFill>
                  <a:srgbClr val="C81624"/>
                </a:solidFill>
                <a:latin typeface="微软雅黑" panose="020B0503020204020204" pitchFamily="34" charset="-122"/>
                <a:ea typeface="微软雅黑" panose="020B0503020204020204" pitchFamily="34" charset="-122"/>
              </a:rPr>
              <a:t>认证</a:t>
            </a:r>
            <a:endParaRPr lang="en-US" altLang="zh-CN" sz="2000" b="1" dirty="0">
              <a:solidFill>
                <a:srgbClr val="C81624"/>
              </a:solidFill>
              <a:latin typeface="微软雅黑" panose="020B0503020204020204" pitchFamily="34" charset="-122"/>
              <a:ea typeface="微软雅黑" panose="020B0503020204020204" pitchFamily="34" charset="-122"/>
            </a:endParaRPr>
          </a:p>
        </p:txBody>
      </p:sp>
      <p:sp>
        <p:nvSpPr>
          <p:cNvPr id="3" name="矩形 2"/>
          <p:cNvSpPr/>
          <p:nvPr/>
        </p:nvSpPr>
        <p:spPr>
          <a:xfrm>
            <a:off x="5364088" y="841276"/>
            <a:ext cx="3506088" cy="1200329"/>
          </a:xfrm>
          <a:prstGeom prst="rect">
            <a:avLst/>
          </a:prstGeom>
        </p:spPr>
        <p:txBody>
          <a:bodyPr wrap="none">
            <a:spAutoFit/>
          </a:bodyPr>
          <a:lstStyle/>
          <a:p>
            <a:r>
              <a:rPr lang="zh-CN" altLang="en-US" sz="7200" b="1" dirty="0" smtClean="0">
                <a:solidFill>
                  <a:srgbClr val="C81624"/>
                </a:solidFill>
                <a:latin typeface="微软雅黑" panose="020B0503020204020204" pitchFamily="34" charset="-122"/>
                <a:ea typeface="微软雅黑" panose="020B0503020204020204" pitchFamily="34" charset="-122"/>
              </a:rPr>
              <a:t>李 学 庆</a:t>
            </a:r>
            <a:endParaRPr lang="zh-CN" altLang="en-US" sz="7200" b="1" dirty="0">
              <a:solidFill>
                <a:srgbClr val="C8162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722394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solidFill>
              <a:srgbClr val="C00000"/>
            </a:solid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329581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5863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方案推广</a:t>
            </a:r>
            <a:r>
              <a:rPr lang="en-US" altLang="zh-CN" sz="2400" b="1" dirty="0" smtClean="0">
                <a:solidFill>
                  <a:schemeClr val="bg1"/>
                </a:solidFill>
                <a:ea typeface="微软雅黑" panose="020B0503020204020204" pitchFamily="34" charset="-122"/>
              </a:rPr>
              <a:t>- </a:t>
            </a:r>
            <a:r>
              <a:rPr lang="zh-CN" altLang="en-US" sz="2400" b="1" dirty="0" smtClean="0">
                <a:solidFill>
                  <a:schemeClr val="bg1"/>
                </a:solidFill>
                <a:ea typeface="微软雅黑" panose="020B0503020204020204" pitchFamily="34" charset="-122"/>
              </a:rPr>
              <a:t>提交</a:t>
            </a:r>
            <a:r>
              <a:rPr lang="zh-CN" altLang="en-US" sz="2400" b="1" dirty="0">
                <a:solidFill>
                  <a:schemeClr val="bg1"/>
                </a:solidFill>
                <a:ea typeface="微软雅黑" panose="020B0503020204020204" pitchFamily="34" charset="-122"/>
              </a:rPr>
              <a:t>漏洞</a:t>
            </a:r>
            <a:r>
              <a:rPr lang="zh-CN" altLang="en-US" sz="2400" b="1" dirty="0" smtClean="0">
                <a:solidFill>
                  <a:schemeClr val="bg1"/>
                </a:solidFill>
                <a:ea typeface="微软雅黑" panose="020B0503020204020204" pitchFamily="34" charset="-122"/>
              </a:rPr>
              <a:t>对应知识库</a:t>
            </a:r>
            <a:endParaRPr lang="en-US" altLang="zh-CN" sz="2400" b="1" dirty="0">
              <a:solidFill>
                <a:schemeClr val="bg1"/>
              </a:solidFill>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76975" y="481236"/>
            <a:ext cx="8933555" cy="5112568"/>
          </a:xfrm>
          <a:prstGeom prst="rect">
            <a:avLst/>
          </a:prstGeom>
        </p:spPr>
      </p:pic>
    </p:spTree>
    <p:extLst>
      <p:ext uri="{BB962C8B-B14F-4D97-AF65-F5344CB8AC3E}">
        <p14:creationId xmlns:p14="http://schemas.microsoft.com/office/powerpoint/2010/main" val="1940024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6007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方案推广</a:t>
            </a:r>
            <a:r>
              <a:rPr lang="en-US" altLang="zh-CN" sz="2400" b="1" dirty="0" smtClean="0">
                <a:solidFill>
                  <a:schemeClr val="bg1"/>
                </a:solidFill>
                <a:ea typeface="微软雅黑" panose="020B0503020204020204" pitchFamily="34" charset="-122"/>
              </a:rPr>
              <a:t>- </a:t>
            </a:r>
            <a:r>
              <a:rPr lang="zh-CN" altLang="en-US" sz="2400" b="1" dirty="0" smtClean="0">
                <a:solidFill>
                  <a:schemeClr val="bg1"/>
                </a:solidFill>
                <a:ea typeface="微软雅黑" panose="020B0503020204020204" pitchFamily="34" charset="-122"/>
              </a:rPr>
              <a:t>自动识别对应知识</a:t>
            </a:r>
            <a:endParaRPr lang="en-US" altLang="zh-CN" sz="2400" b="1" dirty="0">
              <a:solidFill>
                <a:schemeClr val="bg1"/>
              </a:solidFill>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76976" y="489513"/>
            <a:ext cx="8959520" cy="5182672"/>
          </a:xfrm>
          <a:prstGeom prst="rect">
            <a:avLst/>
          </a:prstGeom>
        </p:spPr>
      </p:pic>
    </p:spTree>
    <p:extLst>
      <p:ext uri="{BB962C8B-B14F-4D97-AF65-F5344CB8AC3E}">
        <p14:creationId xmlns:p14="http://schemas.microsoft.com/office/powerpoint/2010/main" val="286464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方案推广</a:t>
            </a:r>
            <a:r>
              <a:rPr lang="en-US" altLang="zh-CN" sz="2400" b="1" dirty="0" smtClean="0">
                <a:solidFill>
                  <a:schemeClr val="bg1"/>
                </a:solidFill>
                <a:ea typeface="微软雅黑" panose="020B0503020204020204" pitchFamily="34" charset="-122"/>
              </a:rPr>
              <a:t>-</a:t>
            </a:r>
            <a:r>
              <a:rPr lang="zh-CN" altLang="en-US" sz="2400" b="1" dirty="0" smtClean="0">
                <a:solidFill>
                  <a:schemeClr val="bg1"/>
                </a:solidFill>
                <a:ea typeface="微软雅黑" panose="020B0503020204020204" pitchFamily="34" charset="-122"/>
              </a:rPr>
              <a:t>上线部署监控</a:t>
            </a:r>
            <a:endParaRPr lang="en-US" altLang="zh-CN" sz="2400" b="1" dirty="0">
              <a:solidFill>
                <a:schemeClr val="bg1"/>
              </a:solidFill>
              <a:ea typeface="微软雅黑" panose="020B0503020204020204" pitchFamily="34" charset="-122"/>
            </a:endParaRPr>
          </a:p>
        </p:txBody>
      </p:sp>
      <p:sp>
        <p:nvSpPr>
          <p:cNvPr id="5" name="TextBox 6"/>
          <p:cNvSpPr txBox="1"/>
          <p:nvPr/>
        </p:nvSpPr>
        <p:spPr>
          <a:xfrm>
            <a:off x="251520" y="985292"/>
            <a:ext cx="2154436" cy="387798"/>
          </a:xfrm>
          <a:prstGeom prst="rect">
            <a:avLst/>
          </a:prstGeom>
          <a:noFill/>
        </p:spPr>
        <p:txBody>
          <a:bodyPr wrap="none" lIns="0" tIns="0" rIns="0" bIns="0" rtlCol="0">
            <a:spAutoFit/>
          </a:bodyPr>
          <a:lstStyle/>
          <a:p>
            <a:pPr>
              <a:lnSpc>
                <a:spcPct val="90000"/>
              </a:lnSpc>
            </a:pPr>
            <a:r>
              <a:rPr lang="zh-CN" altLang="en-US" sz="2800" b="1" dirty="0" smtClean="0">
                <a:latin typeface="微软雅黑" pitchFamily="34" charset="-122"/>
                <a:ea typeface="微软雅黑" pitchFamily="34" charset="-122"/>
              </a:rPr>
              <a:t>安全程序检测</a:t>
            </a:r>
            <a:endParaRPr lang="en-US" sz="2800" b="1" dirty="0">
              <a:latin typeface="微软雅黑" pitchFamily="34" charset="-122"/>
              <a:ea typeface="微软雅黑" pitchFamily="34" charset="-122"/>
            </a:endParaRPr>
          </a:p>
        </p:txBody>
      </p:sp>
      <p:pic>
        <p:nvPicPr>
          <p:cNvPr id="2" name="图片 1"/>
          <p:cNvPicPr>
            <a:picLocks noChangeAspect="1"/>
          </p:cNvPicPr>
          <p:nvPr/>
        </p:nvPicPr>
        <p:blipFill>
          <a:blip r:embed="rId4"/>
          <a:stretch>
            <a:fillRect/>
          </a:stretch>
        </p:blipFill>
        <p:spPr>
          <a:xfrm>
            <a:off x="5796136" y="1927296"/>
            <a:ext cx="2786705" cy="3378476"/>
          </a:xfrm>
          <a:prstGeom prst="rect">
            <a:avLst/>
          </a:prstGeom>
        </p:spPr>
      </p:pic>
      <p:pic>
        <p:nvPicPr>
          <p:cNvPr id="3" name="图片 2"/>
          <p:cNvPicPr>
            <a:picLocks noChangeAspect="1"/>
          </p:cNvPicPr>
          <p:nvPr/>
        </p:nvPicPr>
        <p:blipFill>
          <a:blip r:embed="rId5"/>
          <a:stretch>
            <a:fillRect/>
          </a:stretch>
        </p:blipFill>
        <p:spPr>
          <a:xfrm>
            <a:off x="467544" y="1993404"/>
            <a:ext cx="3816424" cy="3395797"/>
          </a:xfrm>
          <a:prstGeom prst="rect">
            <a:avLst/>
          </a:prstGeom>
        </p:spPr>
      </p:pic>
      <p:sp>
        <p:nvSpPr>
          <p:cNvPr id="6" name="虚尾箭头 5"/>
          <p:cNvSpPr/>
          <p:nvPr/>
        </p:nvSpPr>
        <p:spPr>
          <a:xfrm>
            <a:off x="4499992" y="3001516"/>
            <a:ext cx="1080120" cy="1041166"/>
          </a:xfrm>
          <a:prstGeom prst="striped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3186481" y="985292"/>
            <a:ext cx="2154436" cy="387798"/>
          </a:xfrm>
          <a:prstGeom prst="rect">
            <a:avLst/>
          </a:prstGeom>
          <a:noFill/>
        </p:spPr>
        <p:txBody>
          <a:bodyPr wrap="none" lIns="0" tIns="0" rIns="0" bIns="0" rtlCol="0">
            <a:spAutoFit/>
          </a:bodyPr>
          <a:lstStyle/>
          <a:p>
            <a:pPr>
              <a:lnSpc>
                <a:spcPct val="90000"/>
              </a:lnSpc>
            </a:pPr>
            <a:r>
              <a:rPr lang="zh-CN" altLang="en-US" sz="2800" b="1" dirty="0" smtClean="0">
                <a:latin typeface="微软雅黑" pitchFamily="34" charset="-122"/>
                <a:ea typeface="微软雅黑" pitchFamily="34" charset="-122"/>
              </a:rPr>
              <a:t>未按要求打包</a:t>
            </a:r>
            <a:endParaRPr lang="en-US" sz="2800" b="1" dirty="0">
              <a:latin typeface="微软雅黑" pitchFamily="34" charset="-122"/>
              <a:ea typeface="微软雅黑" pitchFamily="34" charset="-122"/>
            </a:endParaRPr>
          </a:p>
        </p:txBody>
      </p:sp>
      <p:sp>
        <p:nvSpPr>
          <p:cNvPr id="13" name="TextBox 6"/>
          <p:cNvSpPr txBox="1"/>
          <p:nvPr/>
        </p:nvSpPr>
        <p:spPr>
          <a:xfrm>
            <a:off x="6242373" y="985292"/>
            <a:ext cx="2481449" cy="387798"/>
          </a:xfrm>
          <a:prstGeom prst="rect">
            <a:avLst/>
          </a:prstGeom>
          <a:noFill/>
        </p:spPr>
        <p:txBody>
          <a:bodyPr wrap="none" lIns="0" tIns="0" rIns="0" bIns="0" rtlCol="0">
            <a:spAutoFit/>
          </a:bodyPr>
          <a:lstStyle/>
          <a:p>
            <a:pPr>
              <a:lnSpc>
                <a:spcPct val="90000"/>
              </a:lnSpc>
            </a:pPr>
            <a:r>
              <a:rPr lang="zh-CN" altLang="en-US" sz="2800" b="1" dirty="0" smtClean="0">
                <a:latin typeface="微软雅黑" pitchFamily="34" charset="-122"/>
                <a:ea typeface="微软雅黑" pitchFamily="34" charset="-122"/>
              </a:rPr>
              <a:t>提示</a:t>
            </a:r>
            <a:r>
              <a:rPr lang="en-US" altLang="zh-CN" sz="2800" b="1" dirty="0" smtClean="0">
                <a:latin typeface="微软雅黑" pitchFamily="34" charset="-122"/>
                <a:ea typeface="微软雅黑" pitchFamily="34" charset="-122"/>
              </a:rPr>
              <a:t>&amp;</a:t>
            </a:r>
            <a:r>
              <a:rPr lang="zh-CN" altLang="en-US" sz="2800" b="1" dirty="0" smtClean="0">
                <a:latin typeface="微软雅黑" pitchFamily="34" charset="-122"/>
                <a:ea typeface="微软雅黑" pitchFamily="34" charset="-122"/>
              </a:rPr>
              <a:t>解决方案</a:t>
            </a:r>
            <a:endParaRPr lang="en-US" sz="2800" b="1" dirty="0">
              <a:latin typeface="微软雅黑" pitchFamily="34" charset="-122"/>
              <a:ea typeface="微软雅黑" pitchFamily="34" charset="-122"/>
            </a:endParaRPr>
          </a:p>
        </p:txBody>
      </p:sp>
      <p:cxnSp>
        <p:nvCxnSpPr>
          <p:cNvPr id="9" name="直接箭头连接符 8"/>
          <p:cNvCxnSpPr/>
          <p:nvPr/>
        </p:nvCxnSpPr>
        <p:spPr>
          <a:xfrm>
            <a:off x="2483768" y="1179191"/>
            <a:ext cx="576064" cy="0"/>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508104" y="1179191"/>
            <a:ext cx="576064" cy="0"/>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8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6007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方案推广</a:t>
            </a:r>
            <a:r>
              <a:rPr lang="en-US" altLang="zh-CN" sz="2400" b="1" dirty="0" smtClean="0">
                <a:solidFill>
                  <a:schemeClr val="bg1"/>
                </a:solidFill>
                <a:ea typeface="微软雅黑" panose="020B0503020204020204" pitchFamily="34" charset="-122"/>
              </a:rPr>
              <a:t>- </a:t>
            </a:r>
            <a:r>
              <a:rPr lang="zh-CN" altLang="en-US" sz="2400" b="1" dirty="0" smtClean="0">
                <a:solidFill>
                  <a:schemeClr val="bg1"/>
                </a:solidFill>
                <a:ea typeface="微软雅黑" panose="020B0503020204020204" pitchFamily="34" charset="-122"/>
              </a:rPr>
              <a:t>业务负责人协商适合的方案</a:t>
            </a:r>
            <a:endParaRPr lang="en-US" altLang="zh-CN" sz="2400" b="1" dirty="0">
              <a:solidFill>
                <a:schemeClr val="bg1"/>
              </a:solidFill>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14300" y="552450"/>
            <a:ext cx="8774609" cy="4969346"/>
          </a:xfrm>
          <a:prstGeom prst="rect">
            <a:avLst/>
          </a:prstGeom>
        </p:spPr>
      </p:pic>
    </p:spTree>
    <p:extLst>
      <p:ext uri="{BB962C8B-B14F-4D97-AF65-F5344CB8AC3E}">
        <p14:creationId xmlns:p14="http://schemas.microsoft.com/office/powerpoint/2010/main" val="348925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solidFill>
              <a:srgbClr val="C00000"/>
            </a:solid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945834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跟踪反馈</a:t>
            </a:r>
            <a:endParaRPr lang="en-US" altLang="zh-CN" sz="2400" b="1" dirty="0">
              <a:solidFill>
                <a:schemeClr val="bg1"/>
              </a:solidFill>
              <a:ea typeface="微软雅黑" panose="020B0503020204020204" pitchFamily="34" charset="-122"/>
            </a:endParaRPr>
          </a:p>
        </p:txBody>
      </p:sp>
      <p:grpSp>
        <p:nvGrpSpPr>
          <p:cNvPr id="3" name="组合 2"/>
          <p:cNvGrpSpPr/>
          <p:nvPr/>
        </p:nvGrpSpPr>
        <p:grpSpPr>
          <a:xfrm>
            <a:off x="1259632" y="697260"/>
            <a:ext cx="6339817" cy="1171699"/>
            <a:chOff x="1259632" y="697260"/>
            <a:chExt cx="6339817" cy="1171699"/>
          </a:xfrm>
        </p:grpSpPr>
        <p:sp>
          <p:nvSpPr>
            <p:cNvPr id="5" name="TextBox 6"/>
            <p:cNvSpPr txBox="1"/>
            <p:nvPr/>
          </p:nvSpPr>
          <p:spPr>
            <a:xfrm>
              <a:off x="1259632" y="1185877"/>
              <a:ext cx="4770537"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u"/>
              </a:pPr>
              <a:r>
                <a:rPr lang="zh-CN" altLang="en-US" sz="2800" b="1" dirty="0" smtClean="0">
                  <a:latin typeface="微软雅黑" pitchFamily="34" charset="-122"/>
                  <a:ea typeface="微软雅黑" pitchFamily="34" charset="-122"/>
                </a:rPr>
                <a:t>跟踪部门解决方案推进情况</a:t>
              </a:r>
              <a:endParaRPr lang="en-US" sz="2800" b="1"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681" y="697260"/>
              <a:ext cx="1297768" cy="117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组合 5"/>
          <p:cNvGrpSpPr/>
          <p:nvPr/>
        </p:nvGrpSpPr>
        <p:grpSpPr>
          <a:xfrm>
            <a:off x="1340345" y="3795820"/>
            <a:ext cx="6038374" cy="662281"/>
            <a:chOff x="1340345" y="3795820"/>
            <a:chExt cx="6038374" cy="662281"/>
          </a:xfrm>
        </p:grpSpPr>
        <p:sp>
          <p:nvSpPr>
            <p:cNvPr id="8" name="TextBox 6"/>
            <p:cNvSpPr txBox="1"/>
            <p:nvPr/>
          </p:nvSpPr>
          <p:spPr>
            <a:xfrm>
              <a:off x="1340345" y="4070303"/>
              <a:ext cx="4052391"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u"/>
              </a:pPr>
              <a:r>
                <a:rPr lang="zh-CN" altLang="en-US" sz="2800" b="1" dirty="0" smtClean="0">
                  <a:latin typeface="微软雅黑" pitchFamily="34" charset="-122"/>
                  <a:ea typeface="微软雅黑" pitchFamily="34" charset="-122"/>
                </a:rPr>
                <a:t>反馈部门漏洞整体趋势</a:t>
              </a:r>
              <a:endParaRPr lang="en-US" sz="2800" b="1" dirty="0">
                <a:latin typeface="微软雅黑" pitchFamily="34" charset="-122"/>
                <a:ea typeface="微软雅黑" pitchFamily="34" charset="-122"/>
              </a:endParaRPr>
            </a:p>
          </p:txBody>
        </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2411" y="3795820"/>
              <a:ext cx="856308" cy="662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1340345" y="3034261"/>
            <a:ext cx="6025859" cy="663924"/>
            <a:chOff x="1340345" y="3034261"/>
            <a:chExt cx="6025859" cy="663924"/>
          </a:xfrm>
        </p:grpSpPr>
        <p:sp>
          <p:nvSpPr>
            <p:cNvPr id="9" name="TextBox 6"/>
            <p:cNvSpPr txBox="1"/>
            <p:nvPr/>
          </p:nvSpPr>
          <p:spPr>
            <a:xfrm>
              <a:off x="1340345" y="3172324"/>
              <a:ext cx="4052391"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u"/>
              </a:pPr>
              <a:r>
                <a:rPr lang="zh-CN" altLang="en-US" sz="2800" b="1" dirty="0" smtClean="0">
                  <a:latin typeface="微软雅黑" pitchFamily="34" charset="-122"/>
                  <a:ea typeface="微软雅黑" pitchFamily="34" charset="-122"/>
                </a:rPr>
                <a:t>提供私人定制解决方案</a:t>
              </a:r>
              <a:endParaRPr lang="en-US" sz="2800" b="1" dirty="0">
                <a:latin typeface="微软雅黑" pitchFamily="34" charset="-122"/>
                <a:ea typeface="微软雅黑" pitchFamily="34" charset="-122"/>
              </a:endParaRPr>
            </a:p>
          </p:txBody>
        </p:sp>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80972" y="3034261"/>
              <a:ext cx="885232" cy="66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 name="组合 1"/>
          <p:cNvGrpSpPr/>
          <p:nvPr/>
        </p:nvGrpSpPr>
        <p:grpSpPr>
          <a:xfrm>
            <a:off x="1328715" y="2108087"/>
            <a:ext cx="5907581" cy="649133"/>
            <a:chOff x="1328715" y="2108087"/>
            <a:chExt cx="5907581" cy="649133"/>
          </a:xfrm>
        </p:grpSpPr>
        <p:sp>
          <p:nvSpPr>
            <p:cNvPr id="12" name="TextBox 6"/>
            <p:cNvSpPr txBox="1"/>
            <p:nvPr/>
          </p:nvSpPr>
          <p:spPr>
            <a:xfrm>
              <a:off x="1328715" y="2230620"/>
              <a:ext cx="4770537"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u"/>
              </a:pPr>
              <a:r>
                <a:rPr lang="zh-CN" altLang="en-US" sz="2800" b="1" dirty="0" smtClean="0">
                  <a:latin typeface="微软雅黑" pitchFamily="34" charset="-122"/>
                  <a:ea typeface="微软雅黑" pitchFamily="34" charset="-122"/>
                </a:rPr>
                <a:t>分析部门</a:t>
              </a:r>
              <a:r>
                <a:rPr lang="zh-CN" altLang="en-US" sz="2800" b="1" dirty="0">
                  <a:latin typeface="微软雅黑" pitchFamily="34" charset="-122"/>
                  <a:ea typeface="微软雅黑" pitchFamily="34" charset="-122"/>
                </a:rPr>
                <a:t>后续</a:t>
              </a:r>
              <a:r>
                <a:rPr lang="zh-CN" altLang="en-US" sz="2800" b="1" dirty="0" smtClean="0">
                  <a:latin typeface="微软雅黑" pitchFamily="34" charset="-122"/>
                  <a:ea typeface="微软雅黑" pitchFamily="34" charset="-122"/>
                </a:rPr>
                <a:t>重发漏洞原因</a:t>
              </a:r>
              <a:endParaRPr lang="en-US" sz="2800" b="1" dirty="0">
                <a:latin typeface="微软雅黑" pitchFamily="34" charset="-122"/>
                <a:ea typeface="微软雅黑" pitchFamily="34" charset="-122"/>
              </a:endParaRPr>
            </a:p>
          </p:txBody>
        </p:sp>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8806" y="2108087"/>
              <a:ext cx="557490" cy="64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016135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7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2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39552" y="769268"/>
            <a:ext cx="8064896" cy="4824536"/>
            <a:chOff x="825501" y="985292"/>
            <a:chExt cx="6865936" cy="4049448"/>
          </a:xfrm>
        </p:grpSpPr>
        <p:sp>
          <p:nvSpPr>
            <p:cNvPr id="8" name="Line 2"/>
            <p:cNvSpPr>
              <a:spLocks noChangeShapeType="1"/>
            </p:cNvSpPr>
            <p:nvPr/>
          </p:nvSpPr>
          <p:spPr bwMode="gray">
            <a:xfrm flipV="1">
              <a:off x="3223949" y="1685115"/>
              <a:ext cx="801688" cy="60325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
            <p:cNvSpPr>
              <a:spLocks noChangeShapeType="1"/>
            </p:cNvSpPr>
            <p:nvPr/>
          </p:nvSpPr>
          <p:spPr bwMode="gray">
            <a:xfrm flipH="1" flipV="1">
              <a:off x="4517761" y="1685115"/>
              <a:ext cx="801688" cy="6111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gray">
            <a:xfrm flipH="1">
              <a:off x="3755761" y="4018740"/>
              <a:ext cx="1002771" cy="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gray">
            <a:xfrm flipH="1">
              <a:off x="5176573"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gray">
            <a:xfrm>
              <a:off x="3033448" y="2804303"/>
              <a:ext cx="317500" cy="928688"/>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7"/>
            <p:cNvSpPr>
              <a:spLocks noChangeArrowheads="1"/>
            </p:cNvSpPr>
            <p:nvPr/>
          </p:nvSpPr>
          <p:spPr bwMode="grayWhite">
            <a:xfrm>
              <a:off x="2960688" y="3717115"/>
              <a:ext cx="801688" cy="762000"/>
            </a:xfrm>
            <a:prstGeom prst="pentagon">
              <a:avLst/>
            </a:prstGeom>
            <a:solidFill>
              <a:srgbClr val="CC3300">
                <a:alpha val="50195"/>
              </a:srgbClr>
            </a:solidFill>
            <a:ln w="76200" algn="ctr">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5" name="AutoShape 8"/>
            <p:cNvSpPr>
              <a:spLocks noChangeArrowheads="1"/>
            </p:cNvSpPr>
            <p:nvPr/>
          </p:nvSpPr>
          <p:spPr bwMode="grayWhite">
            <a:xfrm>
              <a:off x="2374636" y="1989386"/>
              <a:ext cx="857250" cy="812271"/>
            </a:xfrm>
            <a:prstGeom prst="pentagon">
              <a:avLst/>
            </a:prstGeom>
            <a:solidFill>
              <a:srgbClr val="FCC704">
                <a:alpha val="50195"/>
              </a:srgbClr>
            </a:solidFill>
            <a:ln w="76200"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AutoShape 9"/>
            <p:cNvSpPr>
              <a:spLocks noChangeArrowheads="1"/>
            </p:cNvSpPr>
            <p:nvPr/>
          </p:nvSpPr>
          <p:spPr bwMode="grayWhite">
            <a:xfrm>
              <a:off x="5312833" y="1997323"/>
              <a:ext cx="841375" cy="799042"/>
            </a:xfrm>
            <a:prstGeom prst="pentagon">
              <a:avLst/>
            </a:prstGeom>
            <a:solidFill>
              <a:schemeClr val="accent2">
                <a:alpha val="50195"/>
              </a:schemeClr>
            </a:solidFill>
            <a:ln w="76200" algn="ctr">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AutoShape 10"/>
            <p:cNvSpPr>
              <a:spLocks noChangeArrowheads="1"/>
            </p:cNvSpPr>
            <p:nvPr/>
          </p:nvSpPr>
          <p:spPr bwMode="grayWhite">
            <a:xfrm>
              <a:off x="3882761" y="985292"/>
              <a:ext cx="785813" cy="746125"/>
            </a:xfrm>
            <a:prstGeom prst="pentagon">
              <a:avLst/>
            </a:prstGeom>
            <a:solidFill>
              <a:srgbClr val="0099CC">
                <a:alpha val="50195"/>
              </a:srgbClr>
            </a:solidFill>
            <a:ln w="76200" algn="ctr">
              <a:solidFill>
                <a:srgbClr val="0099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AutoShape 11"/>
            <p:cNvSpPr>
              <a:spLocks noChangeArrowheads="1"/>
            </p:cNvSpPr>
            <p:nvPr/>
          </p:nvSpPr>
          <p:spPr bwMode="grayWhite">
            <a:xfrm>
              <a:off x="4765146" y="3711823"/>
              <a:ext cx="801688" cy="762000"/>
            </a:xfrm>
            <a:prstGeom prst="pentagon">
              <a:avLst/>
            </a:prstGeom>
            <a:solidFill>
              <a:srgbClr val="339966">
                <a:alpha val="50195"/>
              </a:srgbClr>
            </a:solidFill>
            <a:ln w="76200" algn="ctr">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2" name="Rectangle 34"/>
            <p:cNvSpPr>
              <a:spLocks noChangeArrowheads="1"/>
            </p:cNvSpPr>
            <p:nvPr/>
          </p:nvSpPr>
          <p:spPr bwMode="auto">
            <a:xfrm>
              <a:off x="3462074" y="2388326"/>
              <a:ext cx="16271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安全知识体系建设</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3" name="AutoShape 35"/>
            <p:cNvSpPr>
              <a:spLocks/>
            </p:cNvSpPr>
            <p:nvPr/>
          </p:nvSpPr>
          <p:spPr bwMode="auto">
            <a:xfrm>
              <a:off x="2000251" y="1005136"/>
              <a:ext cx="1400969" cy="508000"/>
            </a:xfrm>
            <a:prstGeom prst="accentCallout2">
              <a:avLst>
                <a:gd name="adj1" fmla="val 18750"/>
                <a:gd name="adj2" fmla="val 104532"/>
                <a:gd name="adj3" fmla="val 18750"/>
                <a:gd name="adj4" fmla="val 118509"/>
                <a:gd name="adj5" fmla="val 46093"/>
                <a:gd name="adj6" fmla="val 133051"/>
              </a:avLst>
            </a:prstGeom>
            <a:solidFill>
              <a:srgbClr val="C00000"/>
            </a:solidFill>
            <a:ln w="9525">
              <a:solidFill>
                <a:schemeClr val="accent1"/>
              </a:solidFill>
              <a:miter lim="800000"/>
              <a:headEnd/>
              <a:tailEnd/>
            </a:ln>
            <a:extLst/>
          </p:spPr>
          <p:txBody>
            <a:bodyPr anchor="ctr"/>
            <a:lstStyle/>
            <a:p>
              <a:pPr algn="ct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a:t>
              </a:r>
              <a:r>
                <a:rPr lang="zh-CN" altLang="en-US" b="1" dirty="0">
                  <a:solidFill>
                    <a:srgbClr val="000000"/>
                  </a:solidFill>
                  <a:latin typeface="微软雅黑" panose="020B0503020204020204" pitchFamily="34" charset="-122"/>
                  <a:ea typeface="微软雅黑" panose="020B0503020204020204" pitchFamily="34" charset="-122"/>
                </a:rPr>
                <a:t>培 训</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4" name="AutoShape 36"/>
            <p:cNvSpPr>
              <a:spLocks/>
            </p:cNvSpPr>
            <p:nvPr/>
          </p:nvSpPr>
          <p:spPr bwMode="auto">
            <a:xfrm>
              <a:off x="825501" y="2894261"/>
              <a:ext cx="1400969" cy="508000"/>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000000"/>
                  </a:solidFill>
                  <a:latin typeface="微软雅黑" panose="020B0503020204020204" pitchFamily="34" charset="-122"/>
                  <a:ea typeface="微软雅黑" panose="020B0503020204020204" pitchFamily="34" charset="-122"/>
                </a:rPr>
                <a:t>    漏洞分析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5" name="AutoShape 37"/>
            <p:cNvSpPr>
              <a:spLocks/>
            </p:cNvSpPr>
            <p:nvPr/>
          </p:nvSpPr>
          <p:spPr bwMode="auto">
            <a:xfrm>
              <a:off x="1268678" y="4492344"/>
              <a:ext cx="1400968" cy="508000"/>
            </a:xfrm>
            <a:prstGeom prst="accentCallout2">
              <a:avLst>
                <a:gd name="adj1" fmla="val 18750"/>
                <a:gd name="adj2" fmla="val 104532"/>
                <a:gd name="adj3" fmla="val 18750"/>
                <a:gd name="adj4" fmla="val 117847"/>
                <a:gd name="adj5" fmla="val -2606"/>
                <a:gd name="adj6" fmla="val 131917"/>
              </a:avLst>
            </a:prstGeom>
            <a:noFill/>
            <a:ln w="9525">
              <a:solidFill>
                <a:schemeClr val="accent1"/>
              </a:solidFill>
              <a:miter lim="800000"/>
              <a:headEnd/>
              <a:tailEnd/>
            </a:ln>
            <a:extLst/>
          </p:spPr>
          <p:txBody>
            <a:bodyPr anchor="ct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rPr>
                <a:t>    案例沉淀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6" name="AutoShape 38"/>
            <p:cNvSpPr>
              <a:spLocks/>
            </p:cNvSpPr>
            <p:nvPr/>
          </p:nvSpPr>
          <p:spPr bwMode="auto">
            <a:xfrm>
              <a:off x="5902855" y="4526740"/>
              <a:ext cx="1400969" cy="508000"/>
            </a:xfrm>
            <a:prstGeom prst="accentCallout2">
              <a:avLst>
                <a:gd name="adj1" fmla="val 18750"/>
                <a:gd name="adj2" fmla="val -4532"/>
                <a:gd name="adj3" fmla="val 18750"/>
                <a:gd name="adj4" fmla="val -19829"/>
                <a:gd name="adj5" fmla="val -14583"/>
                <a:gd name="adj6" fmla="val -35977"/>
              </a:avLst>
            </a:prstGeom>
            <a:no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方案推广</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7" name="AutoShape 39"/>
            <p:cNvSpPr>
              <a:spLocks/>
            </p:cNvSpPr>
            <p:nvPr/>
          </p:nvSpPr>
          <p:spPr bwMode="auto">
            <a:xfrm>
              <a:off x="6290469" y="2866479"/>
              <a:ext cx="1400968" cy="508000"/>
            </a:xfrm>
            <a:prstGeom prst="accentCallout2">
              <a:avLst>
                <a:gd name="adj1" fmla="val 18750"/>
                <a:gd name="adj2" fmla="val -4532"/>
                <a:gd name="adj3" fmla="val 18750"/>
                <a:gd name="adj4" fmla="val -12750"/>
                <a:gd name="adj5" fmla="val -15884"/>
                <a:gd name="adj6" fmla="val -21625"/>
              </a:avLst>
            </a:prstGeom>
            <a:noFill/>
            <a:ln w="9525">
              <a:solidFill>
                <a:schemeClr val="accent1"/>
              </a:solidFill>
              <a:miter lim="800000"/>
              <a:headEnd/>
              <a:tailEnd/>
            </a:ln>
            <a:extLst/>
          </p:spPr>
          <p:txBody>
            <a:bodyPr anchor="ctr"/>
            <a:lstStyle/>
            <a:p>
              <a:pPr algn="ctr" eaLnBrk="1" hangingPunct="1"/>
              <a:r>
                <a:rPr lang="zh-CN" altLang="en-US" b="1" dirty="0">
                  <a:solidFill>
                    <a:srgbClr val="000000"/>
                  </a:solidFill>
                  <a:latin typeface="微软雅黑" panose="020B0503020204020204" pitchFamily="34" charset="-122"/>
                  <a:ea typeface="微软雅黑" panose="020B0503020204020204" pitchFamily="34" charset="-122"/>
                </a:rPr>
                <a:t>跟踪反馈</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sp>
        <p:nvSpPr>
          <p:cNvPr id="20"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solidFill>
                <a:ea typeface="微软雅黑" panose="020B0503020204020204" pitchFamily="34" charset="-122"/>
              </a:rPr>
              <a:t>JD </a:t>
            </a:r>
            <a:r>
              <a:rPr lang="zh-CN" altLang="en-US" sz="2400" b="1" dirty="0" smtClean="0">
                <a:solidFill>
                  <a:schemeClr val="bg1"/>
                </a:solidFill>
                <a:ea typeface="微软雅黑" panose="020B0503020204020204" pitchFamily="34" charset="-122"/>
              </a:rPr>
              <a:t>安全知识体系建设</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239500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培 训</a:t>
            </a:r>
            <a:endParaRPr lang="en-US" altLang="zh-CN" sz="2400" b="1" dirty="0">
              <a:solidFill>
                <a:schemeClr val="bg1"/>
              </a:solidFill>
              <a:ea typeface="微软雅黑" panose="020B0503020204020204" pitchFamily="34" charset="-122"/>
            </a:endParaRPr>
          </a:p>
        </p:txBody>
      </p:sp>
      <p:grpSp>
        <p:nvGrpSpPr>
          <p:cNvPr id="2" name="组合 1"/>
          <p:cNvGrpSpPr/>
          <p:nvPr/>
        </p:nvGrpSpPr>
        <p:grpSpPr>
          <a:xfrm>
            <a:off x="683568" y="1119522"/>
            <a:ext cx="4177426" cy="3923412"/>
            <a:chOff x="4139952" y="1166335"/>
            <a:chExt cx="4177426" cy="3923412"/>
          </a:xfrm>
        </p:grpSpPr>
        <p:sp>
          <p:nvSpPr>
            <p:cNvPr id="5" name="TextBox 6"/>
            <p:cNvSpPr txBox="1"/>
            <p:nvPr/>
          </p:nvSpPr>
          <p:spPr>
            <a:xfrm>
              <a:off x="5752573" y="1300907"/>
              <a:ext cx="2564805" cy="692497"/>
            </a:xfrm>
            <a:prstGeom prst="rect">
              <a:avLst/>
            </a:prstGeom>
            <a:noFill/>
          </p:spPr>
          <p:txBody>
            <a:bodyPr wrap="none" lIns="0" tIns="0" rIns="0" bIns="0" rtlCol="0">
              <a:spAutoFit/>
            </a:bodyPr>
            <a:lstStyle/>
            <a:p>
              <a:pPr>
                <a:lnSpc>
                  <a:spcPct val="90000"/>
                </a:lnSpc>
              </a:pPr>
              <a:r>
                <a:rPr lang="zh-CN" altLang="en-US" sz="5000" b="1" dirty="0" smtClean="0">
                  <a:latin typeface="微软雅黑" pitchFamily="34" charset="-122"/>
                  <a:ea typeface="微软雅黑" pitchFamily="34" charset="-122"/>
                </a:rPr>
                <a:t>技术人员</a:t>
              </a:r>
              <a:endParaRPr lang="en-US" sz="5000" b="1" dirty="0">
                <a:latin typeface="微软雅黑" pitchFamily="34" charset="-122"/>
                <a:ea typeface="微软雅黑"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009627"/>
              <a:ext cx="1080120" cy="1080120"/>
            </a:xfrm>
            <a:prstGeom prst="rect">
              <a:avLst/>
            </a:prstGeom>
          </p:spPr>
        </p:pic>
        <p:sp>
          <p:nvSpPr>
            <p:cNvPr id="8" name="TextBox 6"/>
            <p:cNvSpPr txBox="1"/>
            <p:nvPr/>
          </p:nvSpPr>
          <p:spPr>
            <a:xfrm>
              <a:off x="5752573" y="4203438"/>
              <a:ext cx="2564805" cy="692497"/>
            </a:xfrm>
            <a:prstGeom prst="rect">
              <a:avLst/>
            </a:prstGeom>
            <a:noFill/>
          </p:spPr>
          <p:txBody>
            <a:bodyPr wrap="none" lIns="0" tIns="0" rIns="0" bIns="0" rtlCol="0">
              <a:spAutoFit/>
            </a:bodyPr>
            <a:lstStyle/>
            <a:p>
              <a:pPr>
                <a:lnSpc>
                  <a:spcPct val="90000"/>
                </a:lnSpc>
              </a:pPr>
              <a:r>
                <a:rPr lang="zh-CN" altLang="en-US" sz="5000" b="1" dirty="0" smtClean="0">
                  <a:latin typeface="微软雅黑" pitchFamily="34" charset="-122"/>
                  <a:ea typeface="微软雅黑" pitchFamily="34" charset="-122"/>
                </a:rPr>
                <a:t>普通员工</a:t>
              </a:r>
              <a:endParaRPr lang="en-US" sz="5000" b="1" dirty="0">
                <a:latin typeface="微软雅黑" pitchFamily="34" charset="-122"/>
                <a:ea typeface="微软雅黑" pitchFamily="34" charset="-122"/>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2852" y="1166335"/>
              <a:ext cx="914400" cy="91440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2456" y="2587981"/>
              <a:ext cx="914400" cy="914400"/>
            </a:xfrm>
            <a:prstGeom prst="rect">
              <a:avLst/>
            </a:prstGeom>
          </p:spPr>
        </p:pic>
        <p:sp>
          <p:nvSpPr>
            <p:cNvPr id="12" name="TextBox 6"/>
            <p:cNvSpPr txBox="1"/>
            <p:nvPr/>
          </p:nvSpPr>
          <p:spPr>
            <a:xfrm>
              <a:off x="5752573" y="2732498"/>
              <a:ext cx="2564805" cy="692497"/>
            </a:xfrm>
            <a:prstGeom prst="rect">
              <a:avLst/>
            </a:prstGeom>
            <a:noFill/>
          </p:spPr>
          <p:txBody>
            <a:bodyPr wrap="none" lIns="0" tIns="0" rIns="0" bIns="0" rtlCol="0">
              <a:spAutoFit/>
            </a:bodyPr>
            <a:lstStyle/>
            <a:p>
              <a:pPr>
                <a:lnSpc>
                  <a:spcPct val="90000"/>
                </a:lnSpc>
              </a:pPr>
              <a:r>
                <a:rPr lang="zh-CN" altLang="en-US" sz="5000" b="1" dirty="0" smtClean="0">
                  <a:latin typeface="微软雅黑" pitchFamily="34" charset="-122"/>
                  <a:ea typeface="微软雅黑" pitchFamily="34" charset="-122"/>
                </a:rPr>
                <a:t>管理干部</a:t>
              </a:r>
              <a:endParaRPr lang="en-US" sz="5000" b="1" dirty="0">
                <a:latin typeface="微软雅黑" pitchFamily="34" charset="-122"/>
                <a:ea typeface="微软雅黑" pitchFamily="34" charset="-122"/>
              </a:endParaRPr>
            </a:p>
          </p:txBody>
        </p:sp>
        <p:sp>
          <p:nvSpPr>
            <p:cNvPr id="13" name="左大括号 12"/>
            <p:cNvSpPr/>
            <p:nvPr/>
          </p:nvSpPr>
          <p:spPr>
            <a:xfrm>
              <a:off x="4139952" y="1300907"/>
              <a:ext cx="432048" cy="3595028"/>
            </a:xfrm>
            <a:prstGeom prst="leftBrace">
              <a:avLst/>
            </a:prstGeom>
            <a:ln w="38100">
              <a:solidFill>
                <a:srgbClr val="C8162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4" name="左大括号 13"/>
          <p:cNvSpPr/>
          <p:nvPr/>
        </p:nvSpPr>
        <p:spPr>
          <a:xfrm>
            <a:off x="5009150" y="1019540"/>
            <a:ext cx="432048" cy="1099874"/>
          </a:xfrm>
          <a:prstGeom prst="leftBrace">
            <a:avLst/>
          </a:prstGeom>
          <a:ln w="19050">
            <a:solidFill>
              <a:srgbClr val="C8162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6"/>
          <p:cNvSpPr txBox="1"/>
          <p:nvPr/>
        </p:nvSpPr>
        <p:spPr>
          <a:xfrm>
            <a:off x="5606809" y="863400"/>
            <a:ext cx="71814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开发</a:t>
            </a:r>
            <a:endParaRPr lang="en-US" sz="2800" b="1" dirty="0">
              <a:solidFill>
                <a:srgbClr val="C81624"/>
              </a:solidFill>
              <a:latin typeface="微软雅黑" pitchFamily="34" charset="-122"/>
              <a:ea typeface="微软雅黑" pitchFamily="34" charset="-122"/>
            </a:endParaRPr>
          </a:p>
        </p:txBody>
      </p:sp>
      <p:sp>
        <p:nvSpPr>
          <p:cNvPr id="16" name="TextBox 6"/>
          <p:cNvSpPr txBox="1"/>
          <p:nvPr/>
        </p:nvSpPr>
        <p:spPr>
          <a:xfrm>
            <a:off x="5606809" y="1900020"/>
            <a:ext cx="71814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测试</a:t>
            </a:r>
            <a:endParaRPr lang="en-US" sz="2800" b="1" dirty="0">
              <a:solidFill>
                <a:srgbClr val="C81624"/>
              </a:solidFill>
              <a:latin typeface="微软雅黑" pitchFamily="34" charset="-122"/>
              <a:ea typeface="微软雅黑" pitchFamily="34" charset="-122"/>
            </a:endParaRPr>
          </a:p>
        </p:txBody>
      </p:sp>
      <p:sp>
        <p:nvSpPr>
          <p:cNvPr id="19" name="TextBox 6"/>
          <p:cNvSpPr txBox="1"/>
          <p:nvPr/>
        </p:nvSpPr>
        <p:spPr>
          <a:xfrm>
            <a:off x="5589354" y="2362510"/>
            <a:ext cx="71814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经理</a:t>
            </a:r>
            <a:endParaRPr lang="en-US" sz="2800" b="1" dirty="0">
              <a:solidFill>
                <a:srgbClr val="C81624"/>
              </a:solidFill>
              <a:latin typeface="微软雅黑" pitchFamily="34" charset="-122"/>
              <a:ea typeface="微软雅黑" pitchFamily="34" charset="-122"/>
            </a:endParaRPr>
          </a:p>
        </p:txBody>
      </p:sp>
      <p:sp>
        <p:nvSpPr>
          <p:cNvPr id="20" name="TextBox 6"/>
          <p:cNvSpPr txBox="1"/>
          <p:nvPr/>
        </p:nvSpPr>
        <p:spPr>
          <a:xfrm>
            <a:off x="5589354" y="3399130"/>
            <a:ext cx="1077218"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管培生</a:t>
            </a:r>
            <a:endParaRPr lang="en-US" sz="2800" b="1" dirty="0">
              <a:solidFill>
                <a:srgbClr val="C81624"/>
              </a:solidFill>
              <a:latin typeface="微软雅黑" pitchFamily="34" charset="-122"/>
              <a:ea typeface="微软雅黑" pitchFamily="34" charset="-122"/>
            </a:endParaRPr>
          </a:p>
        </p:txBody>
      </p:sp>
      <p:sp>
        <p:nvSpPr>
          <p:cNvPr id="22" name="左大括号 21"/>
          <p:cNvSpPr/>
          <p:nvPr/>
        </p:nvSpPr>
        <p:spPr>
          <a:xfrm>
            <a:off x="5009150" y="2466879"/>
            <a:ext cx="432048" cy="1099874"/>
          </a:xfrm>
          <a:prstGeom prst="leftBrace">
            <a:avLst/>
          </a:prstGeom>
          <a:ln w="19050">
            <a:solidFill>
              <a:srgbClr val="C8162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12" y="2650090"/>
            <a:ext cx="720080" cy="720080"/>
          </a:xfrm>
          <a:prstGeom prst="rect">
            <a:avLst/>
          </a:prstGeom>
        </p:spPr>
      </p:pic>
      <p:sp>
        <p:nvSpPr>
          <p:cNvPr id="24" name="左大括号 23"/>
          <p:cNvSpPr/>
          <p:nvPr/>
        </p:nvSpPr>
        <p:spPr>
          <a:xfrm>
            <a:off x="5009150" y="3962814"/>
            <a:ext cx="432048" cy="1099874"/>
          </a:xfrm>
          <a:prstGeom prst="leftBrace">
            <a:avLst/>
          </a:prstGeom>
          <a:ln w="19050">
            <a:solidFill>
              <a:srgbClr val="C8162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6"/>
          <p:cNvSpPr txBox="1"/>
          <p:nvPr/>
        </p:nvSpPr>
        <p:spPr>
          <a:xfrm>
            <a:off x="5589354" y="4868789"/>
            <a:ext cx="718145"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小白</a:t>
            </a:r>
            <a:endParaRPr lang="en-US" sz="2800" b="1" dirty="0">
              <a:solidFill>
                <a:srgbClr val="C81624"/>
              </a:solidFill>
              <a:latin typeface="微软雅黑" pitchFamily="34" charset="-122"/>
              <a:ea typeface="微软雅黑" pitchFamily="34" charset="-122"/>
            </a:endParaRPr>
          </a:p>
        </p:txBody>
      </p:sp>
      <p:sp>
        <p:nvSpPr>
          <p:cNvPr id="26" name="TextBox 6"/>
          <p:cNvSpPr txBox="1"/>
          <p:nvPr/>
        </p:nvSpPr>
        <p:spPr>
          <a:xfrm>
            <a:off x="5589354" y="3887731"/>
            <a:ext cx="1795363" cy="387798"/>
          </a:xfrm>
          <a:prstGeom prst="rect">
            <a:avLst/>
          </a:prstGeom>
          <a:noFill/>
        </p:spPr>
        <p:txBody>
          <a:bodyPr wrap="none" lIns="0" tIns="0" rIns="0" bIns="0" rtlCol="0">
            <a:spAutoFit/>
          </a:bodyPr>
          <a:lstStyle/>
          <a:p>
            <a:pPr>
              <a:lnSpc>
                <a:spcPct val="90000"/>
              </a:lnSpc>
            </a:pPr>
            <a:r>
              <a:rPr lang="zh-CN" altLang="en-US" sz="2800" b="1" dirty="0" smtClean="0">
                <a:solidFill>
                  <a:srgbClr val="C81624"/>
                </a:solidFill>
                <a:latin typeface="微软雅黑" pitchFamily="34" charset="-122"/>
                <a:ea typeface="微软雅黑" pitchFamily="34" charset="-122"/>
              </a:rPr>
              <a:t>安全爱好者</a:t>
            </a:r>
            <a:endParaRPr lang="en-US" sz="2800" b="1" dirty="0">
              <a:solidFill>
                <a:srgbClr val="C81624"/>
              </a:solidFill>
              <a:latin typeface="微软雅黑" pitchFamily="34" charset="-122"/>
              <a:ea typeface="微软雅黑" pitchFamily="34" charset="-122"/>
            </a:endParaRPr>
          </a:p>
        </p:txBody>
      </p:sp>
    </p:spTree>
    <p:extLst>
      <p:ext uri="{BB962C8B-B14F-4D97-AF65-F5344CB8AC3E}">
        <p14:creationId xmlns:p14="http://schemas.microsoft.com/office/powerpoint/2010/main" val="1884733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TextBox 6"/>
          <p:cNvSpPr txBox="1"/>
          <p:nvPr/>
        </p:nvSpPr>
        <p:spPr>
          <a:xfrm>
            <a:off x="1187624" y="1040457"/>
            <a:ext cx="2564805" cy="1384995"/>
          </a:xfrm>
          <a:prstGeom prst="rect">
            <a:avLst/>
          </a:prstGeom>
          <a:noFill/>
        </p:spPr>
        <p:txBody>
          <a:bodyPr wrap="none" lIns="0" tIns="0" rIns="0" bIns="0" rtlCol="0">
            <a:spAutoFit/>
          </a:bodyPr>
          <a:lstStyle/>
          <a:p>
            <a:pPr>
              <a:lnSpc>
                <a:spcPct val="90000"/>
              </a:lnSpc>
            </a:pPr>
            <a:r>
              <a:rPr lang="zh-CN" altLang="en-US" sz="10000" b="1" dirty="0" smtClean="0">
                <a:solidFill>
                  <a:srgbClr val="C81624"/>
                </a:solidFill>
                <a:latin typeface="微软雅黑" pitchFamily="34" charset="-122"/>
                <a:ea typeface="微软雅黑" pitchFamily="34" charset="-122"/>
              </a:rPr>
              <a:t>电商</a:t>
            </a:r>
            <a:endParaRPr lang="en-US" sz="10000" b="1" dirty="0">
              <a:solidFill>
                <a:srgbClr val="C81624"/>
              </a:solidFill>
              <a:latin typeface="微软雅黑" pitchFamily="34" charset="-122"/>
              <a:ea typeface="微软雅黑" pitchFamily="34" charset="-122"/>
            </a:endParaRPr>
          </a:p>
        </p:txBody>
      </p:sp>
      <p:sp>
        <p:nvSpPr>
          <p:cNvPr id="4" name="TextBox 6"/>
          <p:cNvSpPr txBox="1"/>
          <p:nvPr/>
        </p:nvSpPr>
        <p:spPr>
          <a:xfrm>
            <a:off x="5364088" y="1129308"/>
            <a:ext cx="2564805" cy="1384995"/>
          </a:xfrm>
          <a:prstGeom prst="rect">
            <a:avLst/>
          </a:prstGeom>
          <a:noFill/>
        </p:spPr>
        <p:txBody>
          <a:bodyPr wrap="none" lIns="0" tIns="0" rIns="0" bIns="0" rtlCol="0">
            <a:spAutoFit/>
          </a:bodyPr>
          <a:lstStyle/>
          <a:p>
            <a:pPr>
              <a:lnSpc>
                <a:spcPct val="90000"/>
              </a:lnSpc>
            </a:pPr>
            <a:r>
              <a:rPr lang="zh-CN" altLang="en-US" sz="10000" b="1" dirty="0" smtClean="0">
                <a:solidFill>
                  <a:srgbClr val="C81624"/>
                </a:solidFill>
                <a:latin typeface="微软雅黑" pitchFamily="34" charset="-122"/>
                <a:ea typeface="微软雅黑" pitchFamily="34" charset="-122"/>
              </a:rPr>
              <a:t>业务</a:t>
            </a:r>
            <a:endParaRPr lang="en-US" sz="10000" b="1" dirty="0">
              <a:solidFill>
                <a:srgbClr val="C81624"/>
              </a:solidFill>
              <a:latin typeface="微软雅黑" pitchFamily="34" charset="-122"/>
              <a:ea typeface="微软雅黑" pitchFamily="34" charset="-122"/>
            </a:endParaRPr>
          </a:p>
        </p:txBody>
      </p:sp>
      <p:sp>
        <p:nvSpPr>
          <p:cNvPr id="5" name="TextBox 6"/>
          <p:cNvSpPr txBox="1"/>
          <p:nvPr/>
        </p:nvSpPr>
        <p:spPr>
          <a:xfrm>
            <a:off x="1187624" y="3921717"/>
            <a:ext cx="2564805" cy="1384995"/>
          </a:xfrm>
          <a:prstGeom prst="rect">
            <a:avLst/>
          </a:prstGeom>
          <a:noFill/>
        </p:spPr>
        <p:txBody>
          <a:bodyPr wrap="none" lIns="0" tIns="0" rIns="0" bIns="0" rtlCol="0">
            <a:spAutoFit/>
          </a:bodyPr>
          <a:lstStyle/>
          <a:p>
            <a:pPr>
              <a:lnSpc>
                <a:spcPct val="90000"/>
              </a:lnSpc>
            </a:pPr>
            <a:r>
              <a:rPr lang="zh-CN" altLang="en-US" sz="10000" b="1" dirty="0" smtClean="0">
                <a:solidFill>
                  <a:srgbClr val="C81624"/>
                </a:solidFill>
                <a:latin typeface="微软雅黑" pitchFamily="34" charset="-122"/>
                <a:ea typeface="微软雅黑" pitchFamily="34" charset="-122"/>
              </a:rPr>
              <a:t>部门</a:t>
            </a:r>
            <a:endParaRPr lang="en-US" sz="10000" b="1" dirty="0">
              <a:solidFill>
                <a:srgbClr val="C81624"/>
              </a:solidFill>
              <a:latin typeface="微软雅黑" pitchFamily="34" charset="-122"/>
              <a:ea typeface="微软雅黑" pitchFamily="34" charset="-122"/>
            </a:endParaRPr>
          </a:p>
        </p:txBody>
      </p:sp>
      <p:sp>
        <p:nvSpPr>
          <p:cNvPr id="6" name="TextBox 6"/>
          <p:cNvSpPr txBox="1"/>
          <p:nvPr/>
        </p:nvSpPr>
        <p:spPr>
          <a:xfrm>
            <a:off x="5364087" y="3921717"/>
            <a:ext cx="2564805" cy="1384995"/>
          </a:xfrm>
          <a:prstGeom prst="rect">
            <a:avLst/>
          </a:prstGeom>
          <a:noFill/>
        </p:spPr>
        <p:txBody>
          <a:bodyPr wrap="none" lIns="0" tIns="0" rIns="0" bIns="0" rtlCol="0">
            <a:spAutoFit/>
          </a:bodyPr>
          <a:lstStyle/>
          <a:p>
            <a:pPr>
              <a:lnSpc>
                <a:spcPct val="90000"/>
              </a:lnSpc>
            </a:pPr>
            <a:r>
              <a:rPr lang="zh-CN" altLang="en-US" sz="10000" b="1" dirty="0" smtClean="0">
                <a:solidFill>
                  <a:srgbClr val="C81624"/>
                </a:solidFill>
                <a:latin typeface="微软雅黑" pitchFamily="34" charset="-122"/>
                <a:ea typeface="微软雅黑" pitchFamily="34" charset="-122"/>
              </a:rPr>
              <a:t>习惯</a:t>
            </a:r>
            <a:endParaRPr lang="en-US" sz="10000" b="1" dirty="0">
              <a:solidFill>
                <a:srgbClr val="C81624"/>
              </a:solidFill>
              <a:latin typeface="微软雅黑" pitchFamily="34" charset="-122"/>
              <a:ea typeface="微软雅黑" pitchFamily="34" charset="-122"/>
            </a:endParaRPr>
          </a:p>
        </p:txBody>
      </p:sp>
      <p:sp>
        <p:nvSpPr>
          <p:cNvPr id="7" name="双波形 6"/>
          <p:cNvSpPr/>
          <p:nvPr/>
        </p:nvSpPr>
        <p:spPr>
          <a:xfrm>
            <a:off x="3419872" y="2425452"/>
            <a:ext cx="2160240" cy="1351309"/>
          </a:xfrm>
          <a:prstGeom prst="double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smtClean="0">
                <a:solidFill>
                  <a:srgbClr val="002060"/>
                </a:solidFill>
                <a:latin typeface="微软雅黑" panose="020B0503020204020204" pitchFamily="34" charset="-122"/>
                <a:ea typeface="微软雅黑" panose="020B0503020204020204" pitchFamily="34" charset="-122"/>
              </a:rPr>
              <a:t>本地化</a:t>
            </a:r>
            <a:endParaRPr lang="zh-CN" altLang="en-US" sz="5000" b="1" dirty="0">
              <a:solidFill>
                <a:srgbClr val="002060"/>
              </a:solidFill>
              <a:latin typeface="微软雅黑" panose="020B0503020204020204" pitchFamily="34" charset="-122"/>
              <a:ea typeface="微软雅黑" panose="020B0503020204020204" pitchFamily="34" charset="-122"/>
            </a:endParaRPr>
          </a:p>
        </p:txBody>
      </p:sp>
      <p:sp>
        <p:nvSpPr>
          <p:cNvPr id="8"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本地化</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242568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6736698" y="1824322"/>
            <a:ext cx="1939758" cy="19766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35" y="2497460"/>
            <a:ext cx="1596836" cy="1596836"/>
          </a:xfrm>
          <a:prstGeom prst="rect">
            <a:avLst/>
          </a:prstGeom>
        </p:spPr>
      </p:pic>
      <p:pic>
        <p:nvPicPr>
          <p:cNvPr id="13" name="图片 12"/>
          <p:cNvPicPr>
            <a:picLocks noChangeAspect="1"/>
          </p:cNvPicPr>
          <p:nvPr/>
        </p:nvPicPr>
        <p:blipFill>
          <a:blip r:embed="rId4"/>
          <a:stretch>
            <a:fillRect/>
          </a:stretch>
        </p:blipFill>
        <p:spPr>
          <a:xfrm>
            <a:off x="6736698" y="1824322"/>
            <a:ext cx="1939758" cy="1976636"/>
          </a:xfrm>
          <a:prstGeom prst="rect">
            <a:avLst/>
          </a:prstGeom>
        </p:spPr>
      </p:pic>
      <p:sp>
        <p:nvSpPr>
          <p:cNvPr id="27" name="右箭头 26"/>
          <p:cNvSpPr/>
          <p:nvPr/>
        </p:nvSpPr>
        <p:spPr>
          <a:xfrm>
            <a:off x="1691680" y="2330103"/>
            <a:ext cx="4896544" cy="31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rot="10800000">
            <a:off x="1656924" y="3217540"/>
            <a:ext cx="4896544" cy="31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445"/>
          <p:cNvSpPr txBox="1">
            <a:spLocks noChangeArrowheads="1"/>
          </p:cNvSpPr>
          <p:nvPr/>
        </p:nvSpPr>
        <p:spPr bwMode="auto">
          <a:xfrm>
            <a:off x="3131840" y="1908234"/>
            <a:ext cx="2520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发 现 漏 洞</a:t>
            </a:r>
            <a:endParaRPr lang="zh-CN" altLang="en-US" sz="2800" b="1" dirty="0">
              <a:latin typeface="微软雅黑" panose="020B0503020204020204" pitchFamily="34" charset="-122"/>
              <a:ea typeface="微软雅黑" panose="020B0503020204020204" pitchFamily="34" charset="-122"/>
            </a:endParaRPr>
          </a:p>
        </p:txBody>
      </p:sp>
      <p:sp>
        <p:nvSpPr>
          <p:cNvPr id="39" name="右箭头 38"/>
          <p:cNvSpPr/>
          <p:nvPr/>
        </p:nvSpPr>
        <p:spPr>
          <a:xfrm>
            <a:off x="1656924" y="4130303"/>
            <a:ext cx="4896544" cy="31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445"/>
          <p:cNvSpPr txBox="1">
            <a:spLocks noChangeArrowheads="1"/>
          </p:cNvSpPr>
          <p:nvPr/>
        </p:nvSpPr>
        <p:spPr bwMode="auto">
          <a:xfrm>
            <a:off x="3131840" y="2836601"/>
            <a:ext cx="23042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解 决 漏 洞 </a:t>
            </a:r>
            <a:endParaRPr lang="zh-CN" altLang="en-US" sz="2800" b="1" dirty="0">
              <a:latin typeface="微软雅黑" panose="020B0503020204020204" pitchFamily="34" charset="-122"/>
              <a:ea typeface="微软雅黑" panose="020B0503020204020204" pitchFamily="34" charset="-122"/>
            </a:endParaRPr>
          </a:p>
        </p:txBody>
      </p:sp>
      <p:sp>
        <p:nvSpPr>
          <p:cNvPr id="41" name="TextBox 445"/>
          <p:cNvSpPr txBox="1">
            <a:spLocks noChangeArrowheads="1"/>
          </p:cNvSpPr>
          <p:nvPr/>
        </p:nvSpPr>
        <p:spPr bwMode="auto">
          <a:xfrm>
            <a:off x="1798711" y="3517360"/>
            <a:ext cx="44294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C92530"/>
                </a:solidFill>
                <a:latin typeface="微软雅黑" panose="020B0503020204020204" pitchFamily="34" charset="-122"/>
                <a:ea typeface="微软雅黑" panose="020B0503020204020204" pitchFamily="34" charset="-122"/>
              </a:rPr>
              <a:t>同业务又出现了同样漏洞</a:t>
            </a:r>
            <a:r>
              <a:rPr lang="zh-CN" altLang="en-US" sz="4000" b="1" i="1" dirty="0" smtClean="0">
                <a:solidFill>
                  <a:srgbClr val="C92530"/>
                </a:solidFill>
                <a:latin typeface="微软雅黑" panose="020B0503020204020204" pitchFamily="34" charset="-122"/>
                <a:ea typeface="微软雅黑" panose="020B0503020204020204" pitchFamily="34" charset="-122"/>
              </a:rPr>
              <a:t>？</a:t>
            </a:r>
            <a:endParaRPr lang="zh-CN" altLang="en-US" sz="4000" b="1" i="1" dirty="0">
              <a:solidFill>
                <a:srgbClr val="C92530"/>
              </a:solidFill>
              <a:latin typeface="微软雅黑" panose="020B0503020204020204" pitchFamily="34" charset="-122"/>
              <a:ea typeface="微软雅黑" panose="020B0503020204020204" pitchFamily="34" charset="-122"/>
            </a:endParaRPr>
          </a:p>
        </p:txBody>
      </p:sp>
      <p:sp>
        <p:nvSpPr>
          <p:cNvPr id="44"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情景 一</a:t>
            </a:r>
            <a:endParaRPr lang="en-US" altLang="zh-CN" sz="2400" b="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337396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4.44444E-6 L 0.00382 -0.16555 " pathEditMode="relative" rAng="0" ptsTypes="AA">
                                      <p:cBhvr>
                                        <p:cTn id="6" dur="2000" fill="hold"/>
                                        <p:tgtEl>
                                          <p:spTgt spid="2"/>
                                        </p:tgtEl>
                                        <p:attrNameLst>
                                          <p:attrName>ppt_x</p:attrName>
                                          <p:attrName>ppt_y</p:attrName>
                                        </p:attrNameLst>
                                      </p:cBhvr>
                                      <p:rCtr x="191" y="-8278"/>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fill="hold"/>
                                        <p:tgtEl>
                                          <p:spTgt spid="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培 训 课 程</a:t>
            </a:r>
            <a:endParaRPr lang="en-US" altLang="zh-CN" sz="2400" b="1" dirty="0">
              <a:solidFill>
                <a:schemeClr val="bg1"/>
              </a:solidFill>
              <a:ea typeface="微软雅黑" panose="020B0503020204020204" pitchFamily="34" charset="-122"/>
            </a:endParaRPr>
          </a:p>
        </p:txBody>
      </p:sp>
      <p:sp>
        <p:nvSpPr>
          <p:cNvPr id="5" name="TextBox 6"/>
          <p:cNvSpPr txBox="1"/>
          <p:nvPr/>
        </p:nvSpPr>
        <p:spPr>
          <a:xfrm>
            <a:off x="971600" y="1129308"/>
            <a:ext cx="3679533"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en-US" sz="2800" b="1" dirty="0" smtClean="0">
                <a:latin typeface="微软雅黑" pitchFamily="34" charset="-122"/>
                <a:ea typeface="微软雅黑" pitchFamily="34" charset="-122"/>
              </a:rPr>
              <a:t>WEB</a:t>
            </a:r>
            <a:r>
              <a:rPr lang="zh-CN" altLang="en-US" sz="2800" b="1" dirty="0" smtClean="0">
                <a:latin typeface="微软雅黑" pitchFamily="34" charset="-122"/>
                <a:ea typeface="微软雅黑" pitchFamily="34" charset="-122"/>
              </a:rPr>
              <a:t>安全测试</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8" name="TextBox 6"/>
          <p:cNvSpPr txBox="1"/>
          <p:nvPr/>
        </p:nvSpPr>
        <p:spPr>
          <a:xfrm>
            <a:off x="971600" y="2287004"/>
            <a:ext cx="4279057"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smtClean="0">
                <a:latin typeface="微软雅黑" pitchFamily="34" charset="-122"/>
                <a:ea typeface="微软雅黑" pitchFamily="34" charset="-122"/>
              </a:rPr>
              <a:t>员工安全意识普及</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2" name="TextBox 6"/>
          <p:cNvSpPr txBox="1"/>
          <p:nvPr/>
        </p:nvSpPr>
        <p:spPr>
          <a:xfrm>
            <a:off x="999899" y="1724602"/>
            <a:ext cx="3560911"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smtClean="0">
                <a:latin typeface="微软雅黑" pitchFamily="34" charset="-122"/>
                <a:ea typeface="微软雅黑" pitchFamily="34" charset="-122"/>
              </a:rPr>
              <a:t>代码安全开发</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3" name="TextBox 6"/>
          <p:cNvSpPr txBox="1"/>
          <p:nvPr/>
        </p:nvSpPr>
        <p:spPr>
          <a:xfrm>
            <a:off x="999899" y="2849406"/>
            <a:ext cx="6074420"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a:latin typeface="微软雅黑" pitchFamily="34" charset="-122"/>
                <a:ea typeface="微软雅黑" pitchFamily="34" charset="-122"/>
              </a:rPr>
              <a:t>互联网时代如何保护个人隐私</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5" name="TextBox 6"/>
          <p:cNvSpPr txBox="1"/>
          <p:nvPr/>
        </p:nvSpPr>
        <p:spPr>
          <a:xfrm>
            <a:off x="999899" y="3484795"/>
            <a:ext cx="5356274"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smtClean="0">
                <a:latin typeface="微软雅黑" pitchFamily="34" charset="-122"/>
                <a:ea typeface="微软雅黑" pitchFamily="34" charset="-122"/>
              </a:rPr>
              <a:t>浅谈支付安全与</a:t>
            </a:r>
            <a:r>
              <a:rPr lang="zh-CN" altLang="en-US" sz="2800" b="1" dirty="0" smtClean="0">
                <a:latin typeface="微软雅黑" pitchFamily="34" charset="-122"/>
                <a:ea typeface="微软雅黑" pitchFamily="34" charset="-122"/>
              </a:rPr>
              <a:t>检测方法</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6" name="TextBox 6"/>
          <p:cNvSpPr txBox="1"/>
          <p:nvPr/>
        </p:nvSpPr>
        <p:spPr>
          <a:xfrm>
            <a:off x="1014494" y="4108285"/>
            <a:ext cx="5356274"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zh-CN" altLang="en-US" sz="2800" b="1" dirty="0" smtClean="0">
                <a:latin typeface="微软雅黑" pitchFamily="34" charset="-122"/>
                <a:ea typeface="微软雅黑" pitchFamily="34" charset="-122"/>
              </a:rPr>
              <a:t>框架漏洞与私人订制方案</a:t>
            </a:r>
            <a:r>
              <a:rPr lang="en-US" altLang="zh-CN" sz="2800" b="1" dirty="0" smtClean="0">
                <a:latin typeface="微软雅黑" pitchFamily="34" charset="-122"/>
                <a:ea typeface="微软雅黑" pitchFamily="34" charset="-122"/>
              </a:rPr>
              <a:t>.</a:t>
            </a:r>
            <a:r>
              <a:rPr lang="en-US" altLang="zh-CN" sz="2800" b="1" dirty="0" err="1" smtClean="0">
                <a:latin typeface="微软雅黑" pitchFamily="34" charset="-122"/>
                <a:ea typeface="微软雅黑" pitchFamily="34" charset="-122"/>
              </a:rPr>
              <a:t>pptx</a:t>
            </a:r>
            <a:endParaRPr lang="en-US" sz="2800" b="1" dirty="0">
              <a:latin typeface="微软雅黑" pitchFamily="34" charset="-122"/>
              <a:ea typeface="微软雅黑" pitchFamily="34" charset="-122"/>
            </a:endParaRPr>
          </a:p>
        </p:txBody>
      </p:sp>
      <p:sp>
        <p:nvSpPr>
          <p:cNvPr id="17" name="TextBox 6"/>
          <p:cNvSpPr txBox="1"/>
          <p:nvPr/>
        </p:nvSpPr>
        <p:spPr>
          <a:xfrm>
            <a:off x="1014494" y="4731775"/>
            <a:ext cx="1154162" cy="387798"/>
          </a:xfrm>
          <a:prstGeom prst="rect">
            <a:avLst/>
          </a:prstGeom>
          <a:noFill/>
        </p:spPr>
        <p:txBody>
          <a:bodyPr wrap="none" lIns="0" tIns="0" rIns="0" bIns="0" rtlCol="0">
            <a:spAutoFit/>
          </a:bodyPr>
          <a:lstStyle/>
          <a:p>
            <a:pPr marL="457200" indent="-457200">
              <a:lnSpc>
                <a:spcPct val="90000"/>
              </a:lnSpc>
              <a:buFont typeface="Wingdings" panose="05000000000000000000" pitchFamily="2" charset="2"/>
              <a:buChar char="ü"/>
            </a:pPr>
            <a:r>
              <a:rPr lang="en-US" sz="2800" b="1" dirty="0" smtClean="0">
                <a:latin typeface="微软雅黑" pitchFamily="34" charset="-122"/>
                <a:ea typeface="微软雅黑" pitchFamily="34" charset="-122"/>
              </a:rPr>
              <a:t>……</a:t>
            </a:r>
            <a:endParaRPr 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83898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20"/>
            <a:ext cx="9144000" cy="5737820"/>
          </a:xfrm>
          <a:prstGeom prst="rect">
            <a:avLst/>
          </a:prstGeom>
        </p:spPr>
      </p:pic>
    </p:spTree>
    <p:extLst>
      <p:ext uri="{BB962C8B-B14F-4D97-AF65-F5344CB8AC3E}">
        <p14:creationId xmlns:p14="http://schemas.microsoft.com/office/powerpoint/2010/main" val="4108091657"/>
      </p:ext>
    </p:extLst>
  </p:cSld>
  <p:clrMapOvr>
    <a:masterClrMapping/>
  </p:clrMapOvr>
  <mc:AlternateContent xmlns:mc="http://schemas.openxmlformats.org/markup-compatibility/2006" xmlns:p14="http://schemas.microsoft.com/office/powerpoint/2010/main">
    <mc:Choice Requires="p14">
      <p:transition spd="slow" p14:dur="175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
          <p:cNvSpPr>
            <a:spLocks noChangeArrowheads="1"/>
          </p:cNvSpPr>
          <p:nvPr/>
        </p:nvSpPr>
        <p:spPr bwMode="auto">
          <a:xfrm>
            <a:off x="922603" y="2606043"/>
            <a:ext cx="72987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smtClean="0">
                <a:solidFill>
                  <a:schemeClr val="bg1">
                    <a:lumMod val="95000"/>
                  </a:schemeClr>
                </a:solidFill>
                <a:latin typeface="微软雅黑" panose="020B0503020204020204" pitchFamily="34" charset="-122"/>
                <a:ea typeface="微软雅黑" panose="020B0503020204020204" pitchFamily="34" charset="-122"/>
              </a:rPr>
              <a:t>Thanks – THE END</a:t>
            </a:r>
            <a:endParaRPr lang="zh-CN" altLang="en-US" sz="6000"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19" y="-193626"/>
            <a:ext cx="9174493" cy="5924278"/>
            <a:chOff x="6019" y="-193626"/>
            <a:chExt cx="9174493" cy="5924278"/>
          </a:xfrm>
        </p:grpSpPr>
        <p:pic>
          <p:nvPicPr>
            <p:cNvPr id="31" name="图片 30"/>
            <p:cNvPicPr>
              <a:picLocks noChangeAspect="1"/>
            </p:cNvPicPr>
            <p:nvPr/>
          </p:nvPicPr>
          <p:blipFill>
            <a:blip r:embed="rId3"/>
            <a:stretch>
              <a:fillRect/>
            </a:stretch>
          </p:blipFill>
          <p:spPr>
            <a:xfrm>
              <a:off x="7141846" y="1788257"/>
              <a:ext cx="1939758" cy="1976636"/>
            </a:xfrm>
            <a:prstGeom prst="rect">
              <a:avLst/>
            </a:prstGeom>
          </p:spPr>
        </p:pic>
        <p:pic>
          <p:nvPicPr>
            <p:cNvPr id="18" name="图片 17"/>
            <p:cNvPicPr>
              <a:picLocks noChangeAspect="1"/>
            </p:cNvPicPr>
            <p:nvPr/>
          </p:nvPicPr>
          <p:blipFill>
            <a:blip r:embed="rId3">
              <a:extLst>
                <a:ext uri="{BEBA8EAE-BF5A-486C-A8C5-ECC9F3942E4B}">
                  <a14:imgProps xmlns:a14="http://schemas.microsoft.com/office/drawing/2010/main">
                    <a14:imgLayer r:embed="rId4">
                      <a14:imgEffect>
                        <a14:artisticPencilGrayscale/>
                      </a14:imgEffect>
                    </a14:imgLayer>
                  </a14:imgProps>
                </a:ext>
              </a:extLst>
            </a:blip>
            <a:stretch>
              <a:fillRect/>
            </a:stretch>
          </p:blipFill>
          <p:spPr>
            <a:xfrm>
              <a:off x="1924512" y="1795009"/>
              <a:ext cx="1939758" cy="1976636"/>
            </a:xfrm>
            <a:prstGeom prst="rect">
              <a:avLst/>
            </a:prstGeom>
          </p:spPr>
        </p:pic>
        <p:pic>
          <p:nvPicPr>
            <p:cNvPr id="23" name="图片 22"/>
            <p:cNvPicPr>
              <a:picLocks noChangeAspect="1"/>
            </p:cNvPicPr>
            <p:nvPr/>
          </p:nvPicPr>
          <p:blipFill>
            <a:blip r:embed="rId3"/>
            <a:stretch>
              <a:fillRect/>
            </a:stretch>
          </p:blipFill>
          <p:spPr>
            <a:xfrm>
              <a:off x="6019" y="1783010"/>
              <a:ext cx="1939758" cy="1976636"/>
            </a:xfrm>
            <a:prstGeom prst="rect">
              <a:avLst/>
            </a:prstGeom>
          </p:spPr>
        </p:pic>
        <p:pic>
          <p:nvPicPr>
            <p:cNvPr id="24" name="图片 23"/>
            <p:cNvPicPr>
              <a:picLocks noChangeAspect="1"/>
            </p:cNvPicPr>
            <p:nvPr/>
          </p:nvPicPr>
          <p:blipFill>
            <a:blip r:embed="rId3"/>
            <a:stretch>
              <a:fillRect/>
            </a:stretch>
          </p:blipFill>
          <p:spPr>
            <a:xfrm>
              <a:off x="7240754" y="3754016"/>
              <a:ext cx="1939758" cy="1976636"/>
            </a:xfrm>
            <a:prstGeom prst="rect">
              <a:avLst/>
            </a:prstGeom>
          </p:spPr>
        </p:pic>
        <p:pic>
          <p:nvPicPr>
            <p:cNvPr id="25" name="图片 24"/>
            <p:cNvPicPr>
              <a:picLocks noChangeAspect="1"/>
            </p:cNvPicPr>
            <p:nvPr/>
          </p:nvPicPr>
          <p:blipFill>
            <a:blip r:embed="rId3"/>
            <a:stretch>
              <a:fillRect/>
            </a:stretch>
          </p:blipFill>
          <p:spPr>
            <a:xfrm>
              <a:off x="5871037" y="3754016"/>
              <a:ext cx="1939758" cy="1976636"/>
            </a:xfrm>
            <a:prstGeom prst="rect">
              <a:avLst/>
            </a:prstGeom>
          </p:spPr>
        </p:pic>
        <p:pic>
          <p:nvPicPr>
            <p:cNvPr id="26" name="图片 25"/>
            <p:cNvPicPr>
              <a:picLocks noChangeAspect="1"/>
            </p:cNvPicPr>
            <p:nvPr/>
          </p:nvPicPr>
          <p:blipFill>
            <a:blip r:embed="rId3"/>
            <a:stretch>
              <a:fillRect/>
            </a:stretch>
          </p:blipFill>
          <p:spPr>
            <a:xfrm>
              <a:off x="3931279" y="3714366"/>
              <a:ext cx="1939758" cy="1976636"/>
            </a:xfrm>
            <a:prstGeom prst="rect">
              <a:avLst/>
            </a:prstGeom>
          </p:spPr>
        </p:pic>
        <p:pic>
          <p:nvPicPr>
            <p:cNvPr id="27" name="图片 26"/>
            <p:cNvPicPr>
              <a:picLocks noChangeAspect="1"/>
            </p:cNvPicPr>
            <p:nvPr/>
          </p:nvPicPr>
          <p:blipFill>
            <a:blip r:embed="rId3"/>
            <a:stretch>
              <a:fillRect/>
            </a:stretch>
          </p:blipFill>
          <p:spPr>
            <a:xfrm>
              <a:off x="1991521" y="3714366"/>
              <a:ext cx="1939758" cy="1976636"/>
            </a:xfrm>
            <a:prstGeom prst="rect">
              <a:avLst/>
            </a:prstGeom>
          </p:spPr>
        </p:pic>
        <p:pic>
          <p:nvPicPr>
            <p:cNvPr id="28" name="图片 27"/>
            <p:cNvPicPr>
              <a:picLocks noChangeAspect="1"/>
            </p:cNvPicPr>
            <p:nvPr/>
          </p:nvPicPr>
          <p:blipFill>
            <a:blip r:embed="rId3"/>
            <a:stretch>
              <a:fillRect/>
            </a:stretch>
          </p:blipFill>
          <p:spPr>
            <a:xfrm>
              <a:off x="51763" y="3738364"/>
              <a:ext cx="1939758" cy="1976636"/>
            </a:xfrm>
            <a:prstGeom prst="rect">
              <a:avLst/>
            </a:prstGeom>
          </p:spPr>
        </p:pic>
        <p:pic>
          <p:nvPicPr>
            <p:cNvPr id="29" name="图片 28"/>
            <p:cNvPicPr>
              <a:picLocks noChangeAspect="1"/>
            </p:cNvPicPr>
            <p:nvPr/>
          </p:nvPicPr>
          <p:blipFill>
            <a:blip r:embed="rId3"/>
            <a:stretch>
              <a:fillRect/>
            </a:stretch>
          </p:blipFill>
          <p:spPr>
            <a:xfrm>
              <a:off x="3853636" y="1811196"/>
              <a:ext cx="1939758" cy="1976636"/>
            </a:xfrm>
            <a:prstGeom prst="rect">
              <a:avLst/>
            </a:prstGeom>
          </p:spPr>
        </p:pic>
        <p:pic>
          <p:nvPicPr>
            <p:cNvPr id="30" name="图片 29"/>
            <p:cNvPicPr>
              <a:picLocks noChangeAspect="1"/>
            </p:cNvPicPr>
            <p:nvPr/>
          </p:nvPicPr>
          <p:blipFill>
            <a:blip r:embed="rId3"/>
            <a:stretch>
              <a:fillRect/>
            </a:stretch>
          </p:blipFill>
          <p:spPr>
            <a:xfrm>
              <a:off x="5772129" y="1794288"/>
              <a:ext cx="1939758" cy="1976636"/>
            </a:xfrm>
            <a:prstGeom prst="rect">
              <a:avLst/>
            </a:prstGeom>
          </p:spPr>
        </p:pic>
        <p:pic>
          <p:nvPicPr>
            <p:cNvPr id="33" name="图片 32"/>
            <p:cNvPicPr>
              <a:picLocks noChangeAspect="1"/>
            </p:cNvPicPr>
            <p:nvPr/>
          </p:nvPicPr>
          <p:blipFill>
            <a:blip r:embed="rId3"/>
            <a:stretch>
              <a:fillRect/>
            </a:stretch>
          </p:blipFill>
          <p:spPr>
            <a:xfrm>
              <a:off x="7147162" y="-188379"/>
              <a:ext cx="1939758" cy="1976636"/>
            </a:xfrm>
            <a:prstGeom prst="rect">
              <a:avLst/>
            </a:prstGeom>
          </p:spPr>
        </p:pic>
        <p:pic>
          <p:nvPicPr>
            <p:cNvPr id="34" name="图片 33"/>
            <p:cNvPicPr>
              <a:picLocks noChangeAspect="1"/>
            </p:cNvPicPr>
            <p:nvPr/>
          </p:nvPicPr>
          <p:blipFill>
            <a:blip r:embed="rId3"/>
            <a:stretch>
              <a:fillRect/>
            </a:stretch>
          </p:blipFill>
          <p:spPr>
            <a:xfrm>
              <a:off x="1929828" y="-181627"/>
              <a:ext cx="1939758" cy="1976636"/>
            </a:xfrm>
            <a:prstGeom prst="rect">
              <a:avLst/>
            </a:prstGeom>
          </p:spPr>
        </p:pic>
        <p:pic>
          <p:nvPicPr>
            <p:cNvPr id="35" name="图片 34"/>
            <p:cNvPicPr>
              <a:picLocks noChangeAspect="1"/>
            </p:cNvPicPr>
            <p:nvPr/>
          </p:nvPicPr>
          <p:blipFill>
            <a:blip r:embed="rId3"/>
            <a:stretch>
              <a:fillRect/>
            </a:stretch>
          </p:blipFill>
          <p:spPr>
            <a:xfrm>
              <a:off x="11335" y="-193626"/>
              <a:ext cx="1939758" cy="1976636"/>
            </a:xfrm>
            <a:prstGeom prst="rect">
              <a:avLst/>
            </a:prstGeom>
          </p:spPr>
        </p:pic>
        <p:pic>
          <p:nvPicPr>
            <p:cNvPr id="36" name="图片 35"/>
            <p:cNvPicPr>
              <a:picLocks noChangeAspect="1"/>
            </p:cNvPicPr>
            <p:nvPr/>
          </p:nvPicPr>
          <p:blipFill>
            <a:blip r:embed="rId3"/>
            <a:stretch>
              <a:fillRect/>
            </a:stretch>
          </p:blipFill>
          <p:spPr>
            <a:xfrm>
              <a:off x="3858952" y="-165440"/>
              <a:ext cx="1939758" cy="1976636"/>
            </a:xfrm>
            <a:prstGeom prst="rect">
              <a:avLst/>
            </a:prstGeom>
          </p:spPr>
        </p:pic>
        <p:pic>
          <p:nvPicPr>
            <p:cNvPr id="37" name="图片 36"/>
            <p:cNvPicPr>
              <a:picLocks noChangeAspect="1"/>
            </p:cNvPicPr>
            <p:nvPr/>
          </p:nvPicPr>
          <p:blipFill>
            <a:blip r:embed="rId3"/>
            <a:stretch>
              <a:fillRect/>
            </a:stretch>
          </p:blipFill>
          <p:spPr>
            <a:xfrm>
              <a:off x="5777445" y="-182348"/>
              <a:ext cx="1939758" cy="1976636"/>
            </a:xfrm>
            <a:prstGeom prst="rect">
              <a:avLst/>
            </a:prstGeom>
          </p:spPr>
        </p:pic>
      </p:grpSp>
      <p:sp>
        <p:nvSpPr>
          <p:cNvPr id="38" name="TextBox 445"/>
          <p:cNvSpPr txBox="1">
            <a:spLocks noChangeArrowheads="1"/>
          </p:cNvSpPr>
          <p:nvPr/>
        </p:nvSpPr>
        <p:spPr bwMode="auto">
          <a:xfrm rot="20292632">
            <a:off x="1180066" y="2376962"/>
            <a:ext cx="700667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0" b="1" dirty="0" smtClean="0">
                <a:solidFill>
                  <a:srgbClr val="C92530"/>
                </a:solidFill>
                <a:latin typeface="微软雅黑" panose="020B0503020204020204" pitchFamily="34" charset="-122"/>
                <a:ea typeface="微软雅黑" panose="020B0503020204020204" pitchFamily="34" charset="-122"/>
              </a:rPr>
              <a:t>程序员太</a:t>
            </a:r>
            <a:r>
              <a:rPr lang="en-US" altLang="zh-CN" sz="9000" b="1" dirty="0" smtClean="0">
                <a:solidFill>
                  <a:srgbClr val="C92530"/>
                </a:solidFill>
                <a:latin typeface="微软雅黑" panose="020B0503020204020204" pitchFamily="34" charset="-122"/>
                <a:ea typeface="微软雅黑" panose="020B0503020204020204" pitchFamily="34" charset="-122"/>
              </a:rPr>
              <a:t>S B</a:t>
            </a:r>
            <a:endParaRPr lang="zh-CN" altLang="en-US" sz="9000" b="1" dirty="0">
              <a:solidFill>
                <a:srgbClr val="C9253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448975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250"/>
                                        <p:tgtEl>
                                          <p:spTgt spid="38"/>
                                        </p:tgtEl>
                                      </p:cBhvr>
                                    </p:animEffect>
                                  </p:childTnLst>
                                </p:cTn>
                              </p:par>
                              <p:par>
                                <p:cTn id="8" presetID="6" presetClass="emph" presetSubtype="0" fill="hold" grpId="1" nodeType="withEffect">
                                  <p:stCondLst>
                                    <p:cond delay="0"/>
                                  </p:stCondLst>
                                  <p:childTnLst>
                                    <p:animScale>
                                      <p:cBhvr>
                                        <p:cTn id="9" dur="1300" fill="hold"/>
                                        <p:tgtEl>
                                          <p:spTgt spid="3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情景 二</a:t>
            </a:r>
            <a:endParaRPr lang="en-US" altLang="zh-CN" sz="2400" b="1" dirty="0">
              <a:solidFill>
                <a:schemeClr val="bg1"/>
              </a:solidFill>
              <a:ea typeface="微软雅黑" panose="020B0503020204020204" pitchFamily="34" charset="-122"/>
            </a:endParaRPr>
          </a:p>
        </p:txBody>
      </p:sp>
      <p:grpSp>
        <p:nvGrpSpPr>
          <p:cNvPr id="10" name="组合 9"/>
          <p:cNvGrpSpPr/>
          <p:nvPr/>
        </p:nvGrpSpPr>
        <p:grpSpPr>
          <a:xfrm>
            <a:off x="1043608" y="1633364"/>
            <a:ext cx="7055111" cy="688431"/>
            <a:chOff x="1043608" y="1633364"/>
            <a:chExt cx="7055111" cy="688431"/>
          </a:xfrm>
        </p:grpSpPr>
        <p:sp>
          <p:nvSpPr>
            <p:cNvPr id="38" name="TextBox 445"/>
            <p:cNvSpPr txBox="1">
              <a:spLocks noChangeArrowheads="1"/>
            </p:cNvSpPr>
            <p:nvPr/>
          </p:nvSpPr>
          <p:spPr bwMode="auto">
            <a:xfrm>
              <a:off x="1835696" y="1633364"/>
              <a:ext cx="6263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求解决方案，求</a:t>
              </a:r>
              <a:r>
                <a:rPr lang="zh-CN" altLang="en-US" sz="3200" b="1" dirty="0" smtClean="0">
                  <a:solidFill>
                    <a:srgbClr val="C00000"/>
                  </a:solidFill>
                  <a:latin typeface="微软雅黑" panose="020B0503020204020204" pitchFamily="34" charset="-122"/>
                  <a:ea typeface="微软雅黑" panose="020B0503020204020204" pitchFamily="34" charset="-122"/>
                </a:rPr>
                <a:t>定制化</a:t>
              </a:r>
              <a:r>
                <a:rPr lang="zh-CN" altLang="en-US" sz="2800" b="1" dirty="0" smtClean="0">
                  <a:latin typeface="微软雅黑" panose="020B0503020204020204" pitchFamily="34" charset="-122"/>
                  <a:ea typeface="微软雅黑" panose="020B0503020204020204" pitchFamily="34" charset="-122"/>
                </a:rPr>
                <a:t>的解决方案？</a:t>
              </a:r>
              <a:endParaRPr lang="zh-CN" altLang="en-US" sz="28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1043608" y="1633364"/>
              <a:ext cx="716946" cy="688431"/>
            </a:xfrm>
            <a:prstGeom prst="rect">
              <a:avLst/>
            </a:prstGeom>
          </p:spPr>
        </p:pic>
      </p:grpSp>
      <p:grpSp>
        <p:nvGrpSpPr>
          <p:cNvPr id="12" name="组合 11"/>
          <p:cNvGrpSpPr/>
          <p:nvPr/>
        </p:nvGrpSpPr>
        <p:grpSpPr>
          <a:xfrm>
            <a:off x="1072614" y="2425452"/>
            <a:ext cx="6443063" cy="647373"/>
            <a:chOff x="1072614" y="2425452"/>
            <a:chExt cx="6443063" cy="647373"/>
          </a:xfrm>
        </p:grpSpPr>
        <p:sp>
          <p:nvSpPr>
            <p:cNvPr id="40" name="TextBox 445"/>
            <p:cNvSpPr txBox="1">
              <a:spLocks noChangeArrowheads="1"/>
            </p:cNvSpPr>
            <p:nvPr/>
          </p:nvSpPr>
          <p:spPr bwMode="auto">
            <a:xfrm>
              <a:off x="1827045" y="2425452"/>
              <a:ext cx="56886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我安全知识</a:t>
              </a:r>
              <a:r>
                <a:rPr lang="zh-CN" altLang="en-US" sz="3200" b="1" dirty="0" smtClean="0">
                  <a:solidFill>
                    <a:srgbClr val="C00000"/>
                  </a:solidFill>
                  <a:latin typeface="微软雅黑" panose="020B0503020204020204" pitchFamily="34" charset="-122"/>
                  <a:ea typeface="微软雅黑" panose="020B0503020204020204" pitchFamily="34" charset="-122"/>
                </a:rPr>
                <a:t>饥渴</a:t>
              </a:r>
              <a:r>
                <a:rPr lang="zh-CN" altLang="en-US" sz="2800" b="1" dirty="0" smtClean="0">
                  <a:latin typeface="微软雅黑" panose="020B0503020204020204" pitchFamily="34" charset="-122"/>
                  <a:ea typeface="微软雅黑" panose="020B0503020204020204" pitchFamily="34" charset="-122"/>
                </a:rPr>
                <a:t>，哪里可以学习？</a:t>
              </a:r>
              <a:endParaRPr lang="zh-CN" altLang="en-US" sz="28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stretch>
              <a:fillRect/>
            </a:stretch>
          </p:blipFill>
          <p:spPr>
            <a:xfrm>
              <a:off x="1072614" y="2425452"/>
              <a:ext cx="658933" cy="647373"/>
            </a:xfrm>
            <a:prstGeom prst="rect">
              <a:avLst/>
            </a:prstGeom>
          </p:spPr>
        </p:pic>
      </p:grpSp>
      <p:grpSp>
        <p:nvGrpSpPr>
          <p:cNvPr id="13" name="组合 12"/>
          <p:cNvGrpSpPr/>
          <p:nvPr/>
        </p:nvGrpSpPr>
        <p:grpSpPr>
          <a:xfrm>
            <a:off x="1019942" y="3176482"/>
            <a:ext cx="7368481" cy="703654"/>
            <a:chOff x="1019942" y="3176482"/>
            <a:chExt cx="7368481" cy="703654"/>
          </a:xfrm>
        </p:grpSpPr>
        <p:sp>
          <p:nvSpPr>
            <p:cNvPr id="41" name="TextBox 445"/>
            <p:cNvSpPr txBox="1">
              <a:spLocks noChangeArrowheads="1"/>
            </p:cNvSpPr>
            <p:nvPr/>
          </p:nvSpPr>
          <p:spPr bwMode="auto">
            <a:xfrm>
              <a:off x="1835696" y="3236704"/>
              <a:ext cx="65527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我想了解自己部门哪些漏洞比较</a:t>
              </a:r>
              <a:r>
                <a:rPr lang="zh-CN" altLang="en-US" sz="3200" b="1" dirty="0" smtClean="0">
                  <a:solidFill>
                    <a:srgbClr val="C00000"/>
                  </a:solidFill>
                  <a:latin typeface="微软雅黑" panose="020B0503020204020204" pitchFamily="34" charset="-122"/>
                  <a:ea typeface="微软雅黑" panose="020B0503020204020204" pitchFamily="34" charset="-122"/>
                </a:rPr>
                <a:t>突出</a:t>
              </a:r>
              <a:r>
                <a:rPr lang="zh-CN" altLang="en-US" sz="2800" b="1" dirty="0" smtClean="0">
                  <a:latin typeface="微软雅黑" panose="020B0503020204020204" pitchFamily="34" charset="-122"/>
                  <a:ea typeface="微软雅黑" panose="020B0503020204020204" pitchFamily="34" charset="-122"/>
                </a:rPr>
                <a:t>？</a:t>
              </a:r>
              <a:endParaRPr lang="zh-CN" altLang="en-US" sz="4000" b="1" i="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1019942" y="3176482"/>
              <a:ext cx="711605" cy="703654"/>
            </a:xfrm>
            <a:prstGeom prst="rect">
              <a:avLst/>
            </a:prstGeom>
          </p:spPr>
        </p:pic>
      </p:grpSp>
      <p:grpSp>
        <p:nvGrpSpPr>
          <p:cNvPr id="14" name="组合 13"/>
          <p:cNvGrpSpPr/>
          <p:nvPr/>
        </p:nvGrpSpPr>
        <p:grpSpPr>
          <a:xfrm>
            <a:off x="947119" y="4037296"/>
            <a:ext cx="6784582" cy="795338"/>
            <a:chOff x="947119" y="4037296"/>
            <a:chExt cx="6784582" cy="795338"/>
          </a:xfrm>
        </p:grpSpPr>
        <p:sp>
          <p:nvSpPr>
            <p:cNvPr id="9" name="TextBox 445"/>
            <p:cNvSpPr txBox="1">
              <a:spLocks noChangeArrowheads="1"/>
            </p:cNvSpPr>
            <p:nvPr/>
          </p:nvSpPr>
          <p:spPr bwMode="auto">
            <a:xfrm>
              <a:off x="1835697" y="4142578"/>
              <a:ext cx="58960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latin typeface="微软雅黑" panose="020B0503020204020204" pitchFamily="34" charset="-122"/>
                  <a:ea typeface="微软雅黑" panose="020B0503020204020204" pitchFamily="34" charset="-122"/>
                </a:rPr>
                <a:t>我</a:t>
              </a:r>
              <a:r>
                <a:rPr lang="zh-CN" altLang="en-US" sz="3200" b="1" dirty="0" smtClean="0">
                  <a:solidFill>
                    <a:srgbClr val="C00000"/>
                  </a:solidFill>
                  <a:latin typeface="微软雅黑" panose="020B0503020204020204" pitchFamily="34" charset="-122"/>
                  <a:ea typeface="微软雅黑" panose="020B0503020204020204" pitchFamily="34" charset="-122"/>
                </a:rPr>
                <a:t>新来</a:t>
              </a:r>
              <a:r>
                <a:rPr lang="zh-CN" altLang="en-US" sz="2800" b="1" dirty="0" smtClean="0">
                  <a:latin typeface="微软雅黑" panose="020B0503020204020204" pitchFamily="34" charset="-122"/>
                  <a:ea typeface="微软雅黑" panose="020B0503020204020204" pitchFamily="34" charset="-122"/>
                </a:rPr>
                <a:t>的，不知道什么安全漏洞！</a:t>
              </a:r>
              <a:endParaRPr lang="zh-CN" altLang="en-US" sz="4000" b="1" i="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7"/>
            <a:stretch>
              <a:fillRect/>
            </a:stretch>
          </p:blipFill>
          <p:spPr>
            <a:xfrm>
              <a:off x="947119" y="4037296"/>
              <a:ext cx="857250" cy="795338"/>
            </a:xfrm>
            <a:prstGeom prst="rect">
              <a:avLst/>
            </a:prstGeom>
          </p:spPr>
        </p:pic>
      </p:grpSp>
    </p:spTree>
    <p:extLst>
      <p:ext uri="{BB962C8B-B14F-4D97-AF65-F5344CB8AC3E}">
        <p14:creationId xmlns:p14="http://schemas.microsoft.com/office/powerpoint/2010/main" val="794568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情景 二</a:t>
            </a:r>
            <a:endParaRPr lang="en-US" altLang="zh-CN" sz="2400" b="1" dirty="0">
              <a:solidFill>
                <a:schemeClr val="bg1"/>
              </a:solidFill>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757362" y="521404"/>
            <a:ext cx="5910982" cy="5200864"/>
          </a:xfrm>
          <a:prstGeom prst="rect">
            <a:avLst/>
          </a:prstGeom>
        </p:spPr>
      </p:pic>
      <p:sp>
        <p:nvSpPr>
          <p:cNvPr id="4" name="TextBox 445"/>
          <p:cNvSpPr txBox="1">
            <a:spLocks noChangeArrowheads="1"/>
          </p:cNvSpPr>
          <p:nvPr/>
        </p:nvSpPr>
        <p:spPr bwMode="auto">
          <a:xfrm>
            <a:off x="1259632" y="985291"/>
            <a:ext cx="2232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latin typeface="微软雅黑" panose="020B0503020204020204" pitchFamily="34" charset="-122"/>
                <a:ea typeface="微软雅黑" panose="020B0503020204020204" pitchFamily="34" charset="-122"/>
              </a:rPr>
              <a:t>求 教</a:t>
            </a:r>
            <a:endParaRPr lang="zh-CN" altLang="en-US" sz="4800" b="1" dirty="0">
              <a:latin typeface="微软雅黑" panose="020B0503020204020204" pitchFamily="34" charset="-122"/>
              <a:ea typeface="微软雅黑" panose="020B0503020204020204" pitchFamily="34" charset="-122"/>
            </a:endParaRPr>
          </a:p>
        </p:txBody>
      </p:sp>
      <p:sp>
        <p:nvSpPr>
          <p:cNvPr id="5" name="TextBox 445"/>
          <p:cNvSpPr txBox="1">
            <a:spLocks noChangeArrowheads="1"/>
          </p:cNvSpPr>
          <p:nvPr/>
        </p:nvSpPr>
        <p:spPr bwMode="auto">
          <a:xfrm>
            <a:off x="6411348" y="985291"/>
            <a:ext cx="19050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latin typeface="微软雅黑" panose="020B0503020204020204" pitchFamily="34" charset="-122"/>
                <a:ea typeface="微软雅黑" panose="020B0503020204020204" pitchFamily="34" charset="-122"/>
              </a:rPr>
              <a:t>无 门</a:t>
            </a:r>
            <a:endParaRPr lang="zh-CN" altLang="en-US" sz="4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5025917"/>
      </p:ext>
    </p:extLst>
  </p:cSld>
  <p:clrMapOvr>
    <a:masterClrMapping/>
  </p:clrMapOvr>
  <mc:AlternateContent xmlns:mc="http://schemas.openxmlformats.org/markup-compatibility/2006">
    <mc:Choice xmlns:p14="http://schemas.microsoft.com/office/powerpoint/2010/main" Requires="p14">
      <p:transition spd="slow" p14:dur="20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安全部门职责</a:t>
            </a:r>
            <a:endParaRPr lang="en-US" altLang="zh-CN" sz="2400" b="1" dirty="0">
              <a:solidFill>
                <a:schemeClr val="bg1"/>
              </a:solidFill>
              <a:ea typeface="微软雅黑" panose="020B0503020204020204" pitchFamily="34" charset="-122"/>
            </a:endParaRPr>
          </a:p>
        </p:txBody>
      </p:sp>
      <p:grpSp>
        <p:nvGrpSpPr>
          <p:cNvPr id="12" name="组合 11"/>
          <p:cNvGrpSpPr/>
          <p:nvPr/>
        </p:nvGrpSpPr>
        <p:grpSpPr>
          <a:xfrm>
            <a:off x="720268" y="2019826"/>
            <a:ext cx="6874395" cy="677108"/>
            <a:chOff x="720268" y="2019826"/>
            <a:chExt cx="6874395" cy="677108"/>
          </a:xfrm>
        </p:grpSpPr>
        <p:sp>
          <p:nvSpPr>
            <p:cNvPr id="5" name="TextBox 445"/>
            <p:cNvSpPr txBox="1">
              <a:spLocks noChangeArrowheads="1"/>
            </p:cNvSpPr>
            <p:nvPr/>
          </p:nvSpPr>
          <p:spPr bwMode="auto">
            <a:xfrm>
              <a:off x="1331640" y="2019826"/>
              <a:ext cx="626302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800" b="1" dirty="0" smtClean="0">
                  <a:latin typeface="微软雅黑" panose="020B0503020204020204" pitchFamily="34" charset="-122"/>
                  <a:ea typeface="微软雅黑" panose="020B0503020204020204" pitchFamily="34" charset="-122"/>
                </a:rPr>
                <a:t>提高人员安全意识</a:t>
              </a:r>
              <a:endParaRPr lang="zh-CN" altLang="en-US" sz="3800" b="1" dirty="0">
                <a:latin typeface="微软雅黑" panose="020B0503020204020204" pitchFamily="34" charset="-122"/>
                <a:ea typeface="微软雅黑" panose="020B0503020204020204" pitchFamily="34" charset="-122"/>
              </a:endParaRPr>
            </a:p>
          </p:txBody>
        </p:sp>
        <p:sp>
          <p:nvSpPr>
            <p:cNvPr id="3" name="上箭头 2"/>
            <p:cNvSpPr/>
            <p:nvPr/>
          </p:nvSpPr>
          <p:spPr>
            <a:xfrm>
              <a:off x="5508104" y="2138210"/>
              <a:ext cx="258554" cy="383516"/>
            </a:xfrm>
            <a:prstGeom prst="upArrow">
              <a:avLst/>
            </a:prstGeom>
            <a:solidFill>
              <a:srgbClr val="C81624"/>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720268" y="2019826"/>
              <a:ext cx="634544" cy="620285"/>
            </a:xfrm>
            <a:prstGeom prst="rect">
              <a:avLst/>
            </a:prstGeom>
          </p:spPr>
        </p:pic>
      </p:grpSp>
      <p:grpSp>
        <p:nvGrpSpPr>
          <p:cNvPr id="14" name="组合 13"/>
          <p:cNvGrpSpPr/>
          <p:nvPr/>
        </p:nvGrpSpPr>
        <p:grpSpPr>
          <a:xfrm>
            <a:off x="795112" y="3476536"/>
            <a:ext cx="4971546" cy="677108"/>
            <a:chOff x="795112" y="2795410"/>
            <a:chExt cx="4971546" cy="677108"/>
          </a:xfrm>
        </p:grpSpPr>
        <p:sp>
          <p:nvSpPr>
            <p:cNvPr id="7" name="上箭头 6"/>
            <p:cNvSpPr/>
            <p:nvPr/>
          </p:nvSpPr>
          <p:spPr>
            <a:xfrm rot="10800000">
              <a:off x="5508104" y="3001515"/>
              <a:ext cx="258554" cy="347409"/>
            </a:xfrm>
            <a:prstGeom prst="upArrow">
              <a:avLst/>
            </a:prstGeom>
            <a:solidFill>
              <a:srgbClr val="C81624"/>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795112" y="2795410"/>
              <a:ext cx="4620211" cy="677108"/>
              <a:chOff x="795112" y="2795410"/>
              <a:chExt cx="4620211" cy="677108"/>
            </a:xfrm>
          </p:grpSpPr>
          <p:pic>
            <p:nvPicPr>
              <p:cNvPr id="6" name="图片 5"/>
              <p:cNvPicPr>
                <a:picLocks noChangeAspect="1"/>
              </p:cNvPicPr>
              <p:nvPr/>
            </p:nvPicPr>
            <p:blipFill>
              <a:blip r:embed="rId5"/>
              <a:stretch>
                <a:fillRect/>
              </a:stretch>
            </p:blipFill>
            <p:spPr>
              <a:xfrm>
                <a:off x="795112" y="2889294"/>
                <a:ext cx="484855" cy="459631"/>
              </a:xfrm>
              <a:prstGeom prst="rect">
                <a:avLst/>
              </a:prstGeom>
            </p:spPr>
          </p:pic>
          <p:sp>
            <p:nvSpPr>
              <p:cNvPr id="9" name="矩形 8"/>
              <p:cNvSpPr/>
              <p:nvPr/>
            </p:nvSpPr>
            <p:spPr>
              <a:xfrm>
                <a:off x="1332154" y="2795410"/>
                <a:ext cx="4083169" cy="677108"/>
              </a:xfrm>
              <a:prstGeom prst="rect">
                <a:avLst/>
              </a:prstGeom>
            </p:spPr>
            <p:txBody>
              <a:bodyPr wrap="none">
                <a:spAutoFit/>
              </a:bodyPr>
              <a:lstStyle/>
              <a:p>
                <a:pPr eaLnBrk="1" hangingPunct="1"/>
                <a:r>
                  <a:rPr lang="zh-CN" altLang="en-US" sz="3800" b="1" dirty="0">
                    <a:latin typeface="微软雅黑" panose="020B0503020204020204" pitchFamily="34" charset="-122"/>
                    <a:ea typeface="微软雅黑" panose="020B0503020204020204" pitchFamily="34" charset="-122"/>
                  </a:rPr>
                  <a:t>降低公司安全风险</a:t>
                </a:r>
                <a:endParaRPr lang="en-US" altLang="zh-CN" sz="3800" b="1"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331672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445"/>
          <p:cNvSpPr txBox="1">
            <a:spLocks noChangeArrowheads="1"/>
          </p:cNvSpPr>
          <p:nvPr/>
        </p:nvSpPr>
        <p:spPr bwMode="auto">
          <a:xfrm>
            <a:off x="1619672" y="4513684"/>
            <a:ext cx="6192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C00000"/>
                </a:solidFill>
                <a:latin typeface="微软雅黑" panose="020B0503020204020204" pitchFamily="34" charset="-122"/>
                <a:ea typeface="微软雅黑" panose="020B0503020204020204" pitchFamily="34" charset="-122"/>
              </a:rPr>
              <a:t>取其精华，普渡众生！</a:t>
            </a:r>
            <a:endParaRPr lang="zh-CN" altLang="en-US" sz="48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9571049"/>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6" presetClass="emph" presetSubtype="0" fill="hold" grpId="1" nodeType="withEffect">
                                  <p:stCondLst>
                                    <p:cond delay="0"/>
                                  </p:stCondLst>
                                  <p:childTnLst>
                                    <p:animScale>
                                      <p:cBhvr>
                                        <p:cTn id="10"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 name="TextBox 445"/>
          <p:cNvSpPr txBox="1">
            <a:spLocks noChangeArrowheads="1"/>
          </p:cNvSpPr>
          <p:nvPr/>
        </p:nvSpPr>
        <p:spPr bwMode="auto">
          <a:xfrm>
            <a:off x="76976" y="0"/>
            <a:ext cx="4495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ea typeface="微软雅黑" panose="020B0503020204020204" pitchFamily="34" charset="-122"/>
              </a:rPr>
              <a:t>安全知识建设四阶段</a:t>
            </a:r>
            <a:endParaRPr lang="en-US" altLang="zh-CN" sz="2400" b="1" dirty="0">
              <a:solidFill>
                <a:schemeClr val="bg1"/>
              </a:solidFill>
              <a:ea typeface="微软雅黑" panose="020B0503020204020204" pitchFamily="34" charset="-122"/>
            </a:endParaRPr>
          </a:p>
        </p:txBody>
      </p:sp>
      <p:sp>
        <p:nvSpPr>
          <p:cNvPr id="9" name="矩形 8"/>
          <p:cNvSpPr/>
          <p:nvPr/>
        </p:nvSpPr>
        <p:spPr>
          <a:xfrm>
            <a:off x="203900" y="4873724"/>
            <a:ext cx="1415772" cy="461665"/>
          </a:xfrm>
          <a:prstGeom prst="rect">
            <a:avLst/>
          </a:prstGeom>
          <a:ln>
            <a:solidFill>
              <a:srgbClr val="C81624"/>
            </a:solidFill>
            <a:prstDash val="lgDashDot"/>
          </a:ln>
        </p:spPr>
        <p:txBody>
          <a:bodyPr wrap="non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数据分析</a:t>
            </a:r>
            <a:endParaRPr lang="en-US" altLang="zh-CN" sz="2400" b="1"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35496" y="5449788"/>
            <a:ext cx="1800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835696" y="4291273"/>
            <a:ext cx="648072" cy="1158515"/>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724180" y="3721596"/>
            <a:ext cx="1415772" cy="461665"/>
          </a:xfrm>
          <a:prstGeom prst="rect">
            <a:avLst/>
          </a:prstGeom>
          <a:ln>
            <a:solidFill>
              <a:srgbClr val="C81624"/>
            </a:solidFill>
            <a:prstDash val="lgDashDot"/>
          </a:ln>
        </p:spPr>
        <p:txBody>
          <a:bodyPr wrap="non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制作</a:t>
            </a:r>
            <a:r>
              <a:rPr lang="zh-CN" altLang="en-US" sz="2400" b="1" dirty="0" smtClean="0">
                <a:latin typeface="微软雅黑" panose="020B0503020204020204" pitchFamily="34" charset="-122"/>
                <a:ea typeface="微软雅黑" panose="020B0503020204020204" pitchFamily="34" charset="-122"/>
              </a:rPr>
              <a:t>知识</a:t>
            </a:r>
            <a:endParaRPr lang="en-US" altLang="zh-CN" sz="2400" b="1" dirty="0">
              <a:latin typeface="微软雅黑" panose="020B0503020204020204" pitchFamily="34" charset="-122"/>
              <a:ea typeface="微软雅黑" panose="020B0503020204020204" pitchFamily="34" charset="-122"/>
            </a:endParaRPr>
          </a:p>
        </p:txBody>
      </p:sp>
      <p:sp>
        <p:nvSpPr>
          <p:cNvPr id="34" name="矩形 33"/>
          <p:cNvSpPr/>
          <p:nvPr/>
        </p:nvSpPr>
        <p:spPr>
          <a:xfrm>
            <a:off x="5078568" y="2548095"/>
            <a:ext cx="1507144" cy="461665"/>
          </a:xfrm>
          <a:prstGeom prst="rect">
            <a:avLst/>
          </a:prstGeom>
          <a:ln>
            <a:solidFill>
              <a:srgbClr val="C81624"/>
            </a:solidFill>
            <a:prstDash val="lgDashDot"/>
          </a:ln>
        </p:spPr>
        <p:txBody>
          <a:bodyPr wrap="non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推广 培训</a:t>
            </a:r>
            <a:endParaRPr lang="en-US" altLang="zh-CN" sz="2400" b="1" dirty="0">
              <a:latin typeface="微软雅黑" panose="020B0503020204020204" pitchFamily="34" charset="-122"/>
              <a:ea typeface="微软雅黑" panose="020B0503020204020204" pitchFamily="34" charset="-122"/>
            </a:endParaRPr>
          </a:p>
        </p:txBody>
      </p:sp>
      <p:sp>
        <p:nvSpPr>
          <p:cNvPr id="35" name="矩形 34"/>
          <p:cNvSpPr/>
          <p:nvPr/>
        </p:nvSpPr>
        <p:spPr>
          <a:xfrm>
            <a:off x="7536014" y="1417340"/>
            <a:ext cx="1507144" cy="461665"/>
          </a:xfrm>
          <a:prstGeom prst="rect">
            <a:avLst/>
          </a:prstGeom>
          <a:ln>
            <a:solidFill>
              <a:srgbClr val="C81624"/>
            </a:solidFill>
            <a:prstDash val="lgDashDot"/>
          </a:ln>
        </p:spPr>
        <p:txBody>
          <a:bodyPr wrap="none">
            <a:spAutoFit/>
          </a:bodyPr>
          <a:lstStyle/>
          <a:p>
            <a:pPr eaLnBrk="1" hangingPunct="1"/>
            <a:r>
              <a:rPr lang="zh-CN" altLang="en-US" sz="2400" b="1" dirty="0" smtClean="0">
                <a:latin typeface="微软雅黑" panose="020B0503020204020204" pitchFamily="34" charset="-122"/>
                <a:ea typeface="微软雅黑" panose="020B0503020204020204" pitchFamily="34" charset="-122"/>
              </a:rPr>
              <a:t>反馈 跟踪</a:t>
            </a:r>
            <a:endParaRPr lang="en-US" altLang="zh-CN" sz="2400" b="1" dirty="0">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2483768" y="4291273"/>
            <a:ext cx="1800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283968" y="3108760"/>
            <a:ext cx="648072" cy="1158515"/>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932040" y="3108760"/>
            <a:ext cx="1800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695728" y="1950246"/>
            <a:ext cx="648072" cy="1158515"/>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343800" y="1950246"/>
            <a:ext cx="1800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5939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ppt_x"/>
                                          </p:val>
                                        </p:tav>
                                        <p:tav tm="100000">
                                          <p:val>
                                            <p:strVal val="#ppt_x"/>
                                          </p:val>
                                        </p:tav>
                                      </p:tavLst>
                                    </p:anim>
                                    <p:anim calcmode="lin" valueType="num">
                                      <p:cBhvr additive="base">
                                        <p:cTn id="12" dur="1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500" fill="hold"/>
                                        <p:tgtEl>
                                          <p:spTgt spid="40"/>
                                        </p:tgtEl>
                                        <p:attrNameLst>
                                          <p:attrName>ppt_x</p:attrName>
                                        </p:attrNameLst>
                                      </p:cBhvr>
                                      <p:tavLst>
                                        <p:tav tm="0">
                                          <p:val>
                                            <p:strVal val="#ppt_x"/>
                                          </p:val>
                                        </p:tav>
                                        <p:tav tm="100000">
                                          <p:val>
                                            <p:strVal val="#ppt_x"/>
                                          </p:val>
                                        </p:tav>
                                      </p:tavLst>
                                    </p:anim>
                                    <p:anim calcmode="lin" valueType="num">
                                      <p:cBhvr additive="base">
                                        <p:cTn id="16" dur="1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500" fill="hold"/>
                                        <p:tgtEl>
                                          <p:spTgt spid="41"/>
                                        </p:tgtEl>
                                        <p:attrNameLst>
                                          <p:attrName>ppt_x</p:attrName>
                                        </p:attrNameLst>
                                      </p:cBhvr>
                                      <p:tavLst>
                                        <p:tav tm="0">
                                          <p:val>
                                            <p:strVal val="#ppt_x"/>
                                          </p:val>
                                        </p:tav>
                                        <p:tav tm="100000">
                                          <p:val>
                                            <p:strVal val="#ppt_x"/>
                                          </p:val>
                                        </p:tav>
                                      </p:tavLst>
                                    </p:anim>
                                    <p:anim calcmode="lin" valueType="num">
                                      <p:cBhvr additive="base">
                                        <p:cTn id="20" dur="1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1500" fill="hold"/>
                                        <p:tgtEl>
                                          <p:spTgt spid="42"/>
                                        </p:tgtEl>
                                        <p:attrNameLst>
                                          <p:attrName>ppt_x</p:attrName>
                                        </p:attrNameLst>
                                      </p:cBhvr>
                                      <p:tavLst>
                                        <p:tav tm="0">
                                          <p:val>
                                            <p:strVal val="#ppt_x"/>
                                          </p:val>
                                        </p:tav>
                                        <p:tav tm="100000">
                                          <p:val>
                                            <p:strVal val="#ppt_x"/>
                                          </p:val>
                                        </p:tav>
                                      </p:tavLst>
                                    </p:anim>
                                    <p:anim calcmode="lin" valueType="num">
                                      <p:cBhvr additive="base">
                                        <p:cTn id="24" dur="1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1500" fill="hold"/>
                                        <p:tgtEl>
                                          <p:spTgt spid="43"/>
                                        </p:tgtEl>
                                        <p:attrNameLst>
                                          <p:attrName>ppt_x</p:attrName>
                                        </p:attrNameLst>
                                      </p:cBhvr>
                                      <p:tavLst>
                                        <p:tav tm="0">
                                          <p:val>
                                            <p:strVal val="#ppt_x"/>
                                          </p:val>
                                        </p:tav>
                                        <p:tav tm="100000">
                                          <p:val>
                                            <p:strVal val="#ppt_x"/>
                                          </p:val>
                                        </p:tav>
                                      </p:tavLst>
                                    </p:anim>
                                    <p:anim calcmode="lin" valueType="num">
                                      <p:cBhvr additive="base">
                                        <p:cTn id="28" dur="1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1500" fill="hold"/>
                                        <p:tgtEl>
                                          <p:spTgt spid="44"/>
                                        </p:tgtEl>
                                        <p:attrNameLst>
                                          <p:attrName>ppt_x</p:attrName>
                                        </p:attrNameLst>
                                      </p:cBhvr>
                                      <p:tavLst>
                                        <p:tav tm="0">
                                          <p:val>
                                            <p:strVal val="#ppt_x"/>
                                          </p:val>
                                        </p:tav>
                                        <p:tav tm="100000">
                                          <p:val>
                                            <p:strVal val="#ppt_x"/>
                                          </p:val>
                                        </p:tav>
                                      </p:tavLst>
                                    </p:anim>
                                    <p:anim calcmode="lin" valueType="num">
                                      <p:cBhvr additive="base">
                                        <p:cTn id="32" dur="1500" fill="hold"/>
                                        <p:tgtEl>
                                          <p:spTgt spid="44"/>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200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Effect transition="in" filter="fade">
                                      <p:cBhvr>
                                        <p:cTn id="37" dur="1000"/>
                                        <p:tgtEl>
                                          <p:spTgt spid="9"/>
                                        </p:tgtEl>
                                      </p:cBhvr>
                                    </p:animEffect>
                                  </p:childTnLst>
                                </p:cTn>
                              </p:par>
                              <p:par>
                                <p:cTn id="38" presetID="53" presetClass="entr" presetSubtype="16" fill="hold" grpId="0" nodeType="withEffect">
                                  <p:stCondLst>
                                    <p:cond delay="2000"/>
                                  </p:stCondLst>
                                  <p:childTnLst>
                                    <p:set>
                                      <p:cBhvr>
                                        <p:cTn id="39" dur="1" fill="hold">
                                          <p:stCondLst>
                                            <p:cond delay="0"/>
                                          </p:stCondLst>
                                        </p:cTn>
                                        <p:tgtEl>
                                          <p:spTgt spid="28"/>
                                        </p:tgtEl>
                                        <p:attrNameLst>
                                          <p:attrName>style.visibility</p:attrName>
                                        </p:attrNameLst>
                                      </p:cBhvr>
                                      <p:to>
                                        <p:strVal val="visible"/>
                                      </p:to>
                                    </p:set>
                                    <p:anim calcmode="lin" valueType="num">
                                      <p:cBhvr>
                                        <p:cTn id="40" dur="1000" fill="hold"/>
                                        <p:tgtEl>
                                          <p:spTgt spid="28"/>
                                        </p:tgtEl>
                                        <p:attrNameLst>
                                          <p:attrName>ppt_w</p:attrName>
                                        </p:attrNameLst>
                                      </p:cBhvr>
                                      <p:tavLst>
                                        <p:tav tm="0">
                                          <p:val>
                                            <p:fltVal val="0"/>
                                          </p:val>
                                        </p:tav>
                                        <p:tav tm="100000">
                                          <p:val>
                                            <p:strVal val="#ppt_w"/>
                                          </p:val>
                                        </p:tav>
                                      </p:tavLst>
                                    </p:anim>
                                    <p:anim calcmode="lin" valueType="num">
                                      <p:cBhvr>
                                        <p:cTn id="41" dur="1000" fill="hold"/>
                                        <p:tgtEl>
                                          <p:spTgt spid="28"/>
                                        </p:tgtEl>
                                        <p:attrNameLst>
                                          <p:attrName>ppt_h</p:attrName>
                                        </p:attrNameLst>
                                      </p:cBhvr>
                                      <p:tavLst>
                                        <p:tav tm="0">
                                          <p:val>
                                            <p:fltVal val="0"/>
                                          </p:val>
                                        </p:tav>
                                        <p:tav tm="100000">
                                          <p:val>
                                            <p:strVal val="#ppt_h"/>
                                          </p:val>
                                        </p:tav>
                                      </p:tavLst>
                                    </p:anim>
                                    <p:animEffect transition="in" filter="fade">
                                      <p:cBhvr>
                                        <p:cTn id="42" dur="1000"/>
                                        <p:tgtEl>
                                          <p:spTgt spid="28"/>
                                        </p:tgtEl>
                                      </p:cBhvr>
                                    </p:animEffect>
                                  </p:childTnLst>
                                </p:cTn>
                              </p:par>
                              <p:par>
                                <p:cTn id="43" presetID="53" presetClass="entr" presetSubtype="16" fill="hold" grpId="0" nodeType="withEffect">
                                  <p:stCondLst>
                                    <p:cond delay="200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ppt_w</p:attrName>
                                        </p:attrNameLst>
                                      </p:cBhvr>
                                      <p:tavLst>
                                        <p:tav tm="0">
                                          <p:val>
                                            <p:fltVal val="0"/>
                                          </p:val>
                                        </p:tav>
                                        <p:tav tm="100000">
                                          <p:val>
                                            <p:strVal val="#ppt_w"/>
                                          </p:val>
                                        </p:tav>
                                      </p:tavLst>
                                    </p:anim>
                                    <p:anim calcmode="lin" valueType="num">
                                      <p:cBhvr>
                                        <p:cTn id="46" dur="1000" fill="hold"/>
                                        <p:tgtEl>
                                          <p:spTgt spid="34"/>
                                        </p:tgtEl>
                                        <p:attrNameLst>
                                          <p:attrName>ppt_h</p:attrName>
                                        </p:attrNameLst>
                                      </p:cBhvr>
                                      <p:tavLst>
                                        <p:tav tm="0">
                                          <p:val>
                                            <p:fltVal val="0"/>
                                          </p:val>
                                        </p:tav>
                                        <p:tav tm="100000">
                                          <p:val>
                                            <p:strVal val="#ppt_h"/>
                                          </p:val>
                                        </p:tav>
                                      </p:tavLst>
                                    </p:anim>
                                    <p:animEffect transition="in" filter="fade">
                                      <p:cBhvr>
                                        <p:cTn id="47" dur="1000"/>
                                        <p:tgtEl>
                                          <p:spTgt spid="34"/>
                                        </p:tgtEl>
                                      </p:cBhvr>
                                    </p:animEffect>
                                  </p:childTnLst>
                                </p:cTn>
                              </p:par>
                              <p:par>
                                <p:cTn id="48" presetID="53" presetClass="entr" presetSubtype="16" fill="hold" grpId="0" nodeType="withEffect">
                                  <p:stCondLst>
                                    <p:cond delay="2000"/>
                                  </p:stCondLst>
                                  <p:childTnLst>
                                    <p:set>
                                      <p:cBhvr>
                                        <p:cTn id="49" dur="1" fill="hold">
                                          <p:stCondLst>
                                            <p:cond delay="0"/>
                                          </p:stCondLst>
                                        </p:cTn>
                                        <p:tgtEl>
                                          <p:spTgt spid="35"/>
                                        </p:tgtEl>
                                        <p:attrNameLst>
                                          <p:attrName>style.visibility</p:attrName>
                                        </p:attrNameLst>
                                      </p:cBhvr>
                                      <p:to>
                                        <p:strVal val="visible"/>
                                      </p:to>
                                    </p:set>
                                    <p:anim calcmode="lin" valueType="num">
                                      <p:cBhvr>
                                        <p:cTn id="50" dur="1000" fill="hold"/>
                                        <p:tgtEl>
                                          <p:spTgt spid="35"/>
                                        </p:tgtEl>
                                        <p:attrNameLst>
                                          <p:attrName>ppt_w</p:attrName>
                                        </p:attrNameLst>
                                      </p:cBhvr>
                                      <p:tavLst>
                                        <p:tav tm="0">
                                          <p:val>
                                            <p:fltVal val="0"/>
                                          </p:val>
                                        </p:tav>
                                        <p:tav tm="100000">
                                          <p:val>
                                            <p:strVal val="#ppt_w"/>
                                          </p:val>
                                        </p:tav>
                                      </p:tavLst>
                                    </p:anim>
                                    <p:anim calcmode="lin" valueType="num">
                                      <p:cBhvr>
                                        <p:cTn id="51" dur="1000" fill="hold"/>
                                        <p:tgtEl>
                                          <p:spTgt spid="35"/>
                                        </p:tgtEl>
                                        <p:attrNameLst>
                                          <p:attrName>ppt_h</p:attrName>
                                        </p:attrNameLst>
                                      </p:cBhvr>
                                      <p:tavLst>
                                        <p:tav tm="0">
                                          <p:val>
                                            <p:fltVal val="0"/>
                                          </p:val>
                                        </p:tav>
                                        <p:tav tm="100000">
                                          <p:val>
                                            <p:strVal val="#ppt_h"/>
                                          </p:val>
                                        </p:tav>
                                      </p:tavLst>
                                    </p:anim>
                                    <p:animEffect transition="in" filter="fade">
                                      <p:cBhvr>
                                        <p:cTn id="5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P spid="34" grpId="0" animBg="1"/>
      <p:bldP spid="35"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5914380</TotalTime>
  <Pages>0</Pages>
  <Words>1066</Words>
  <Characters>0</Characters>
  <Application>Microsoft Office PowerPoint</Application>
  <DocSecurity>0</DocSecurity>
  <PresentationFormat>全屏显示(16:10)</PresentationFormat>
  <Lines>0</Lines>
  <Paragraphs>182</Paragraphs>
  <Slides>32</Slides>
  <Notes>32</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朱磊</dc:creator>
  <cp:keywords>JD.COM</cp:keywords>
  <cp:lastModifiedBy>Himan</cp:lastModifiedBy>
  <cp:revision>829</cp:revision>
  <dcterms:created xsi:type="dcterms:W3CDTF">2012-06-06T01:30:27Z</dcterms:created>
  <dcterms:modified xsi:type="dcterms:W3CDTF">2014-03-27T17:38:43Z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