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harts/chart13.xml" ContentType="application/vnd.openxmlformats-officedocument.drawingml.char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charts/chart14.xml" ContentType="application/vnd.openxmlformats-officedocument.drawingml.char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notesSlides/notesSlide13.xml" ContentType="application/vnd.openxmlformats-officedocument.presentationml.notesSlide+xml"/>
  <Override PartName="/ppt/charts/chart12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2" r:id="rId2"/>
    <p:sldId id="562" r:id="rId3"/>
    <p:sldId id="612" r:id="rId4"/>
    <p:sldId id="619" r:id="rId5"/>
    <p:sldId id="616" r:id="rId6"/>
    <p:sldId id="615" r:id="rId7"/>
    <p:sldId id="635" r:id="rId8"/>
    <p:sldId id="622" r:id="rId9"/>
    <p:sldId id="623" r:id="rId10"/>
    <p:sldId id="624" r:id="rId11"/>
    <p:sldId id="625" r:id="rId12"/>
    <p:sldId id="626" r:id="rId13"/>
    <p:sldId id="627" r:id="rId14"/>
    <p:sldId id="628" r:id="rId15"/>
    <p:sldId id="629" r:id="rId16"/>
    <p:sldId id="630" r:id="rId17"/>
    <p:sldId id="631" r:id="rId18"/>
    <p:sldId id="632" r:id="rId19"/>
    <p:sldId id="633" r:id="rId20"/>
    <p:sldId id="634" r:id="rId21"/>
    <p:sldId id="576" r:id="rId22"/>
  </p:sldIdLst>
  <p:sldSz cx="9144000" cy="6858000" type="screen4x3"/>
  <p:notesSz cx="6797675" cy="98742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8B000"/>
    <a:srgbClr val="0CEA21"/>
    <a:srgbClr val="A0A044"/>
    <a:srgbClr val="2318DE"/>
    <a:srgbClr val="FFC000"/>
    <a:srgbClr val="FFA69F"/>
    <a:srgbClr val="901212"/>
    <a:srgbClr val="626129"/>
    <a:srgbClr val="E10602"/>
    <a:srgbClr val="03425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79412" autoAdjust="0"/>
  </p:normalViewPr>
  <p:slideViewPr>
    <p:cSldViewPr>
      <p:cViewPr>
        <p:scale>
          <a:sx n="66" d="100"/>
          <a:sy n="66" d="100"/>
        </p:scale>
        <p:origin x="-1716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minglei\Documents\compare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minglei\Documents\compare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minglei\Documents\compare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minglei\Documents\compare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minglei\Documents\compare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minglei\Documents\compare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minglei\Documents\compar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minglei\Documents\compare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minglei\Documents\compare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minglei\Documents\compare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minglei\Documents\compare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minglei\Documents\compare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minglei\Documents\compare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liminglei\Documents\compa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zh-CN"/>
  <c:chart>
    <c:plotArea>
      <c:layout/>
      <c:pieChart>
        <c:varyColors val="1"/>
        <c:firstSliceAng val="0"/>
      </c:pieChart>
    </c:plotArea>
    <c:legend>
      <c:legendPos val="r"/>
      <c:layout/>
    </c:legend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pieChart>
        <c:varyColors val="1"/>
        <c:firstSliceAng val="0"/>
      </c:pieChart>
    </c:plotArea>
    <c:legend>
      <c:legendPos val="r"/>
      <c:layout/>
    </c:legend>
    <c:plotVisOnly val="1"/>
  </c:chart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pieChart>
        <c:varyColors val="1"/>
        <c:firstSliceAng val="0"/>
      </c:pieChart>
    </c:plotArea>
    <c:legend>
      <c:legendPos val="r"/>
      <c:layout/>
    </c:legend>
    <c:plotVisOnly val="1"/>
  </c:chart>
  <c:externalData r:id="rId1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pieChart>
        <c:varyColors val="1"/>
        <c:firstSliceAng val="0"/>
      </c:pieChart>
    </c:plotArea>
    <c:legend>
      <c:legendPos val="r"/>
      <c:layout/>
    </c:legend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pieChart>
        <c:varyColors val="1"/>
        <c:firstSliceAng val="0"/>
      </c:pieChart>
    </c:plotArea>
    <c:legend>
      <c:legendPos val="r"/>
      <c:layout/>
    </c:legend>
    <c:plotVisOnly val="1"/>
  </c:chart>
  <c:externalData r:id="rId1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pieChart>
        <c:varyColors val="1"/>
        <c:firstSliceAng val="0"/>
      </c:pieChart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pieChart>
        <c:varyColors val="1"/>
        <c:firstSliceAng val="0"/>
      </c:pieChart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pieChart>
        <c:varyColors val="1"/>
        <c:firstSliceAng val="0"/>
      </c:pieChart>
    </c:plotArea>
    <c:legend>
      <c:legendPos val="r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pieChart>
        <c:varyColors val="1"/>
        <c:firstSliceAng val="0"/>
      </c:pieChart>
    </c:plotArea>
    <c:legend>
      <c:legendPos val="r"/>
      <c:layout/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pieChart>
        <c:varyColors val="1"/>
        <c:firstSliceAng val="0"/>
      </c:pieChart>
    </c:plotArea>
    <c:legend>
      <c:legendPos val="r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pieChart>
        <c:varyColors val="1"/>
        <c:firstSliceAng val="0"/>
      </c:pieChart>
    </c:plotArea>
    <c:legend>
      <c:legendPos val="r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pieChart>
        <c:varyColors val="1"/>
        <c:firstSliceAng val="0"/>
      </c:pieChart>
    </c:plotArea>
    <c:legend>
      <c:legendPos val="r"/>
      <c:layout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pieChart>
        <c:varyColors val="1"/>
        <c:firstSliceAng val="0"/>
      </c:pieChart>
    </c:plotArea>
    <c:legend>
      <c:legendPos val="r"/>
      <c:layout/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plotArea>
      <c:layout/>
      <c:pieChart>
        <c:varyColors val="1"/>
        <c:firstSliceAng val="0"/>
      </c:pieChart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0C447566-5CAC-472F-8758-069AF14BA0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99945-C7E5-4A79-A44C-3ADADBD8F2DE}" type="slidenum">
              <a:rPr lang="en-US" altLang="zh-CN" smtClean="0">
                <a:latin typeface="Arial" pitchFamily="34" charset="0"/>
              </a:rPr>
              <a:pPr/>
              <a:t>1</a:t>
            </a:fld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47566-5CAC-472F-8758-069AF14BA08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47566-5CAC-472F-8758-069AF14BA08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47566-5CAC-472F-8758-069AF14BA08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47566-5CAC-472F-8758-069AF14BA08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47566-5CAC-472F-8758-069AF14BA08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47566-5CAC-472F-8758-069AF14BA08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47566-5CAC-472F-8758-069AF14BA08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47566-5CAC-472F-8758-069AF14BA08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、采用集群。</a:t>
            </a:r>
            <a:r>
              <a:rPr lang="en-US" altLang="zh-CN" dirty="0" err="1" smtClean="0"/>
              <a:t>hadoop</a:t>
            </a:r>
            <a:r>
              <a:rPr lang="zh-CN" altLang="en-US" dirty="0" smtClean="0"/>
              <a:t>集群计算全流量，经过模式去重后，产生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库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、多任务之间的扫描结果共享，结果缓存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、错开对一时间段对同一域名的扫描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47566-5CAC-472F-8758-069AF14BA08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47566-5CAC-472F-8758-069AF14BA08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47566-5CAC-472F-8758-069AF14BA08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47566-5CAC-472F-8758-069AF14BA08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47566-5CAC-472F-8758-069AF14BA08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好钢用在刀刃上，有限的扫描应该去扫最有可能产出漏洞的地方。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、全流量中的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，都是用户输入产生，一定程度上代表了外界的关注。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、产品线的日志也是同样道理，它也是很好的扫描输入源。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、从这些流量中挖掘出的带有攻击特征的流量，也是更需要关注，更高优先级需要扫描的。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、没有域名？扫描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段，也是攻击者常用手法之一。针对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段扫描含有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服务的端口，然后先爬再扫。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、扫描延伸到浏览器端，既弥补了爬虫的局限性，又可以将漏洞扼杀在上线之前</a:t>
            </a:r>
            <a:endParaRPr lang="en-US" altLang="zh-CN" dirty="0" smtClean="0"/>
          </a:p>
          <a:p>
            <a:r>
              <a:rPr lang="en-US" altLang="zh-CN" dirty="0" smtClean="0"/>
              <a:t>6</a:t>
            </a:r>
            <a:r>
              <a:rPr lang="zh-CN" altLang="en-US" dirty="0" smtClean="0"/>
              <a:t>、产品线可自己开发相应的应用满足扫描需求</a:t>
            </a:r>
            <a:endParaRPr lang="en-US" altLang="zh-CN" dirty="0" smtClean="0"/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47566-5CAC-472F-8758-069AF14BA08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47566-5CAC-472F-8758-069AF14BA08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47566-5CAC-472F-8758-069AF14BA08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 userDrawn="1"/>
        </p:nvSpPr>
        <p:spPr bwMode="auto">
          <a:xfrm>
            <a:off x="685800" y="2667000"/>
            <a:ext cx="7848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 algn="ctr" fontAlgn="ctr">
              <a:defRPr/>
            </a:pPr>
            <a:endParaRPr lang="zh-CN" altLang="zh-CN" sz="4800" b="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" name="Rectangle 12"/>
          <p:cNvSpPr>
            <a:spLocks/>
          </p:cNvSpPr>
          <p:nvPr userDrawn="1"/>
        </p:nvSpPr>
        <p:spPr bwMode="auto">
          <a:xfrm>
            <a:off x="3744913" y="4114800"/>
            <a:ext cx="827087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4" name="Rectangle 15"/>
          <p:cNvSpPr>
            <a:spLocks/>
          </p:cNvSpPr>
          <p:nvPr userDrawn="1"/>
        </p:nvSpPr>
        <p:spPr bwMode="auto">
          <a:xfrm>
            <a:off x="4572000" y="4114800"/>
            <a:ext cx="827088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5" name="Picture 16" descr="logonew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990600"/>
            <a:ext cx="1905000" cy="61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60516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Tm="60516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Tm="60516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Tm="60516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advTm="60516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Tm="60516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advTm="60516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60516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60516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advTm="60516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advTm="60516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04800" y="304800"/>
            <a:ext cx="8534400" cy="838200"/>
          </a:xfrm>
          <a:prstGeom prst="rect">
            <a:avLst/>
          </a:prstGeom>
          <a:noFill/>
          <a:ln w="9525" cmpd="sng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lIns="137160" tIns="0" rIns="164592" bIns="0" anchor="ctr"/>
          <a:lstStyle/>
          <a:p>
            <a:pPr>
              <a:defRPr/>
            </a:pPr>
            <a:endParaRPr lang="zh-CN" altLang="zh-CN" sz="3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042" name="Rectangle 18"/>
          <p:cNvSpPr>
            <a:spLocks/>
          </p:cNvSpPr>
          <p:nvPr/>
        </p:nvSpPr>
        <p:spPr bwMode="auto">
          <a:xfrm>
            <a:off x="304800" y="1143000"/>
            <a:ext cx="1079500" cy="152400"/>
          </a:xfrm>
          <a:prstGeom prst="rect">
            <a:avLst/>
          </a:prstGeom>
          <a:solidFill>
            <a:srgbClr val="FF0000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044" name="Rectangle 20"/>
          <p:cNvSpPr>
            <a:spLocks/>
          </p:cNvSpPr>
          <p:nvPr/>
        </p:nvSpPr>
        <p:spPr bwMode="auto">
          <a:xfrm>
            <a:off x="1212850" y="1143000"/>
            <a:ext cx="539750" cy="152400"/>
          </a:xfrm>
          <a:prstGeom prst="rect">
            <a:avLst/>
          </a:prstGeom>
          <a:solidFill>
            <a:srgbClr val="0000FF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en-US">
              <a:latin typeface="Arial" charset="0"/>
            </a:endParaRPr>
          </a:p>
        </p:txBody>
      </p:sp>
      <p:pic>
        <p:nvPicPr>
          <p:cNvPr id="1030" name="Picture 21" descr="logonew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239000" y="5943600"/>
            <a:ext cx="15240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ransition advTm="60516">
    <p:wipe dir="r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华文黑体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  <a:cs typeface="华文黑体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华文黑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2318DE"/>
        </a:buClr>
        <a:buSzPct val="15000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c.baidu.com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900113" y="2787650"/>
            <a:ext cx="7416800" cy="1217613"/>
          </a:xfrm>
          <a:prstGeom prst="rect">
            <a:avLst/>
          </a:prstGeom>
          <a:solidFill>
            <a:srgbClr val="FFFFFF"/>
          </a:solidFill>
          <a:ln>
            <a:miter lim="800000"/>
            <a:headEnd/>
            <a:tailEnd/>
          </a:ln>
        </p:spPr>
        <p:txBody>
          <a:bodyPr/>
          <a:lstStyle/>
          <a:p>
            <a:pPr algn="ctr" eaLnBrk="1" fontAlgn="ctr" hangingPunct="1"/>
            <a:r>
              <a:rPr lang="zh-CN" altLang="en-US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百度基础安全保障与运维</a:t>
            </a:r>
            <a:r>
              <a:rPr lang="en-US" altLang="zh-CN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/>
            </a:r>
            <a:br>
              <a:rPr lang="en-US" altLang="zh-CN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</a:br>
            <a:r>
              <a:rPr lang="en-US" altLang="zh-CN" sz="36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2014-03-24</a:t>
            </a:r>
            <a:endParaRPr lang="zh-CN" altLang="en-US" sz="3600" dirty="0" smtClean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2559050" y="4538663"/>
            <a:ext cx="41005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b="0" dirty="0" smtClean="0">
                <a:latin typeface="华文楷体" pitchFamily="2" charset="-122"/>
                <a:ea typeface="华文楷体" pitchFamily="2" charset="-122"/>
              </a:rPr>
              <a:t>云安全部 </a:t>
            </a:r>
            <a:endParaRPr lang="en-US" altLang="zh-CN" b="0" dirty="0" smtClean="0"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zh-CN" altLang="en-US" b="0" dirty="0" smtClean="0">
                <a:latin typeface="华文楷体" pitchFamily="2" charset="-122"/>
                <a:ea typeface="华文楷体" pitchFamily="2" charset="-122"/>
              </a:rPr>
              <a:t>吴登辉</a:t>
            </a:r>
            <a:endParaRPr lang="en-US" altLang="zh-CN" b="0" dirty="0" smtClean="0">
              <a:latin typeface="华文楷体" pitchFamily="2" charset="-122"/>
              <a:ea typeface="华文楷体" pitchFamily="2" charset="-122"/>
            </a:endParaRPr>
          </a:p>
          <a:p>
            <a:pPr algn="ctr"/>
            <a:r>
              <a:rPr lang="en-US" altLang="zh-CN" b="0" dirty="0" smtClean="0">
                <a:latin typeface="华文楷体" pitchFamily="2" charset="-122"/>
                <a:ea typeface="华文楷体" pitchFamily="2" charset="-122"/>
              </a:rPr>
              <a:t>2014-03-24</a:t>
            </a:r>
          </a:p>
        </p:txBody>
      </p:sp>
    </p:spTree>
  </p:cSld>
  <p:clrMapOvr>
    <a:masterClrMapping/>
  </p:clrMapOvr>
  <p:transition advTm="60516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717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扫描平台上的应用</a:t>
            </a:r>
            <a:endParaRPr lang="zh-CN" altLang="en-US" sz="3200" dirty="0"/>
          </a:p>
        </p:txBody>
      </p:sp>
      <p:graphicFrame>
        <p:nvGraphicFramePr>
          <p:cNvPr id="31" name="图表 30"/>
          <p:cNvGraphicFramePr/>
          <p:nvPr/>
        </p:nvGraphicFramePr>
        <p:xfrm>
          <a:off x="4283968" y="1484784"/>
          <a:ext cx="3347864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1700808"/>
            <a:ext cx="77768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扫描平台上的应用是为了通过扫描平台的扫描能力，开发使用了不同的扫描策略的应用，覆盖更多的问题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当前</a:t>
            </a:r>
            <a:r>
              <a:rPr lang="zh-CN" altLang="en-US" sz="2800" dirty="0" smtClean="0"/>
              <a:t>扫描平台上部署的应用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ransition advTm="60516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717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扫描平台上的应用</a:t>
            </a:r>
            <a:endParaRPr lang="zh-CN" altLang="en-US" sz="3200" dirty="0"/>
          </a:p>
        </p:txBody>
      </p:sp>
      <p:graphicFrame>
        <p:nvGraphicFramePr>
          <p:cNvPr id="31" name="图表 30"/>
          <p:cNvGraphicFramePr/>
          <p:nvPr/>
        </p:nvGraphicFramePr>
        <p:xfrm>
          <a:off x="4283968" y="1484784"/>
          <a:ext cx="3347864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1700808"/>
            <a:ext cx="77768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全流量</a:t>
            </a:r>
            <a:r>
              <a:rPr lang="en-US" altLang="zh-CN" sz="2800" dirty="0" err="1" smtClean="0"/>
              <a:t>url</a:t>
            </a:r>
            <a:r>
              <a:rPr lang="zh-CN" altLang="en-US" sz="2800" dirty="0" smtClean="0"/>
              <a:t>库扫描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产品线日志的扫描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全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扫描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基于平台</a:t>
            </a:r>
            <a:r>
              <a:rPr lang="en-US" altLang="zh-CN" sz="2800" dirty="0" smtClean="0"/>
              <a:t>API</a:t>
            </a:r>
            <a:r>
              <a:rPr lang="zh-CN" altLang="en-US" sz="2800" dirty="0" smtClean="0"/>
              <a:t>的各种</a:t>
            </a:r>
            <a:r>
              <a:rPr lang="en-US" altLang="zh-CN" sz="2800" dirty="0" smtClean="0"/>
              <a:t>App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浏览器扫描扩展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ransition advTm="60516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717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扫描运维</a:t>
            </a:r>
            <a:endParaRPr lang="zh-CN" altLang="en-US" sz="3200" dirty="0"/>
          </a:p>
        </p:txBody>
      </p:sp>
      <p:graphicFrame>
        <p:nvGraphicFramePr>
          <p:cNvPr id="31" name="图表 30"/>
          <p:cNvGraphicFramePr/>
          <p:nvPr/>
        </p:nvGraphicFramePr>
        <p:xfrm>
          <a:off x="4283968" y="1484784"/>
          <a:ext cx="3347864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1700808"/>
            <a:ext cx="77768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有了扫描平台之后，我们要有人专门运维扫描出来的结果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最耗时，例行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ransition advTm="60516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717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扫描运维</a:t>
            </a:r>
            <a:endParaRPr lang="zh-CN" altLang="en-US" sz="3200" dirty="0"/>
          </a:p>
        </p:txBody>
      </p:sp>
      <p:graphicFrame>
        <p:nvGraphicFramePr>
          <p:cNvPr id="31" name="图表 30"/>
          <p:cNvGraphicFramePr/>
          <p:nvPr/>
        </p:nvGraphicFramePr>
        <p:xfrm>
          <a:off x="4283968" y="1484784"/>
          <a:ext cx="3347864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1700808"/>
            <a:ext cx="777686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/>
              <a:t>1.   </a:t>
            </a:r>
            <a:r>
              <a:rPr lang="zh-CN" altLang="en-US" sz="2800" dirty="0" smtClean="0"/>
              <a:t>随时都会产生漏洞数据，分层次运维，对高危漏洞进行短信报警，及时处理</a:t>
            </a:r>
            <a:r>
              <a:rPr lang="en-US" altLang="zh-CN" sz="2800" dirty="0" smtClean="0"/>
              <a:t>  </a:t>
            </a:r>
          </a:p>
          <a:p>
            <a:pPr>
              <a:buNone/>
            </a:pPr>
            <a:endParaRPr lang="en-US" altLang="zh-CN" sz="2800" dirty="0" smtClean="0"/>
          </a:p>
          <a:p>
            <a:r>
              <a:rPr lang="en-US" altLang="zh-CN" sz="2800" dirty="0" smtClean="0"/>
              <a:t>2.   </a:t>
            </a:r>
            <a:r>
              <a:rPr lang="zh-CN" altLang="en-US" sz="2800" dirty="0" smtClean="0"/>
              <a:t>对运维质量进行监控，每周报告运维不及时的数据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3. </a:t>
            </a:r>
            <a:r>
              <a:rPr lang="zh-CN" altLang="en-US" sz="2800" dirty="0" smtClean="0"/>
              <a:t> 误报漏报分析与反馈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ransition advTm="60516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717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问题</a:t>
            </a:r>
            <a:endParaRPr lang="zh-CN" altLang="en-US" sz="3200" dirty="0"/>
          </a:p>
        </p:txBody>
      </p:sp>
      <p:graphicFrame>
        <p:nvGraphicFramePr>
          <p:cNvPr id="31" name="图表 30"/>
          <p:cNvGraphicFramePr/>
          <p:nvPr/>
        </p:nvGraphicFramePr>
        <p:xfrm>
          <a:off x="4283968" y="1484784"/>
          <a:ext cx="3347864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1700808"/>
            <a:ext cx="77768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积攒了大量的产品线漏洞数据，一切就到此为止？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NO!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我们能否帮产品线解决问题？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ransition advTm="60516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717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漏洞数据分析</a:t>
            </a:r>
            <a:endParaRPr lang="zh-CN" altLang="en-US" sz="3200" dirty="0"/>
          </a:p>
        </p:txBody>
      </p:sp>
      <p:graphicFrame>
        <p:nvGraphicFramePr>
          <p:cNvPr id="31" name="图表 30"/>
          <p:cNvGraphicFramePr/>
          <p:nvPr/>
        </p:nvGraphicFramePr>
        <p:xfrm>
          <a:off x="4283968" y="1484784"/>
          <a:ext cx="3347864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1700808"/>
            <a:ext cx="77768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对漏洞数据进行分析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目标：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发现最普遍的问题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发现影响最大的问题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/>
              <a:t>    </a:t>
            </a:r>
            <a:r>
              <a:rPr lang="zh-CN" altLang="en-US" sz="2800" dirty="0" smtClean="0"/>
              <a:t>根据问题，提出解决方案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ransition advTm="60516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717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漏洞数据分析</a:t>
            </a:r>
            <a:endParaRPr lang="zh-CN" altLang="en-US" sz="3200" dirty="0"/>
          </a:p>
        </p:txBody>
      </p:sp>
      <p:graphicFrame>
        <p:nvGraphicFramePr>
          <p:cNvPr id="31" name="图表 30"/>
          <p:cNvGraphicFramePr/>
          <p:nvPr/>
        </p:nvGraphicFramePr>
        <p:xfrm>
          <a:off x="4283968" y="1484784"/>
          <a:ext cx="3347864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1628800"/>
            <a:ext cx="77768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根据漏洞数据，产出针对产品线的报告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根据漏洞数据，产出针对安全部的报告，决定对产品线的安全培训等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ransition advTm="60516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717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问题</a:t>
            </a:r>
            <a:endParaRPr lang="zh-CN" altLang="en-US" sz="3200" dirty="0"/>
          </a:p>
        </p:txBody>
      </p:sp>
      <p:graphicFrame>
        <p:nvGraphicFramePr>
          <p:cNvPr id="31" name="图表 30"/>
          <p:cNvGraphicFramePr/>
          <p:nvPr/>
        </p:nvGraphicFramePr>
        <p:xfrm>
          <a:off x="4283968" y="1484784"/>
          <a:ext cx="3347864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1628800"/>
            <a:ext cx="77768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又出</a:t>
            </a:r>
            <a:r>
              <a:rPr lang="en-US" altLang="zh-CN" sz="2800" dirty="0" smtClean="0"/>
              <a:t>0 day</a:t>
            </a:r>
            <a:r>
              <a:rPr lang="zh-CN" altLang="en-US" sz="2800" dirty="0" smtClean="0"/>
              <a:t>了怎么办？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0 day</a:t>
            </a:r>
            <a:r>
              <a:rPr lang="zh-CN" altLang="en-US" sz="2800" dirty="0" smtClean="0"/>
              <a:t>的影响范围多大？百度有多少产品线受到影响？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0 day</a:t>
            </a:r>
            <a:r>
              <a:rPr lang="zh-CN" altLang="en-US" sz="2800" dirty="0" smtClean="0"/>
              <a:t>如何快速修复？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ransition advTm="60516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717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指纹系统</a:t>
            </a:r>
            <a:endParaRPr lang="zh-CN" altLang="en-US" sz="3200" dirty="0"/>
          </a:p>
        </p:txBody>
      </p:sp>
      <p:graphicFrame>
        <p:nvGraphicFramePr>
          <p:cNvPr id="31" name="图表 30"/>
          <p:cNvGraphicFramePr/>
          <p:nvPr/>
        </p:nvGraphicFramePr>
        <p:xfrm>
          <a:off x="4283968" y="1484784"/>
          <a:ext cx="3347864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1628800"/>
            <a:ext cx="77768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主机级别的指纹系统，在主机上收集组件库信息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通过</a:t>
            </a:r>
            <a:r>
              <a:rPr lang="zh-CN" altLang="en-US" sz="2800" dirty="0" smtClean="0"/>
              <a:t>全域名等的扫描收集指纹</a:t>
            </a:r>
            <a:r>
              <a:rPr lang="zh-CN" altLang="en-US" sz="2800" dirty="0" smtClean="0"/>
              <a:t>信息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备案流程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ransition advTm="60516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717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0 day</a:t>
            </a:r>
            <a:r>
              <a:rPr lang="zh-CN" altLang="en-US" sz="3200" dirty="0" smtClean="0"/>
              <a:t>响应中的问题</a:t>
            </a:r>
            <a:endParaRPr lang="zh-CN" altLang="en-US" sz="3200" dirty="0"/>
          </a:p>
        </p:txBody>
      </p:sp>
      <p:graphicFrame>
        <p:nvGraphicFramePr>
          <p:cNvPr id="31" name="图表 30"/>
          <p:cNvGraphicFramePr/>
          <p:nvPr/>
        </p:nvGraphicFramePr>
        <p:xfrm>
          <a:off x="4283968" y="1484784"/>
          <a:ext cx="3347864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1628800"/>
            <a:ext cx="77768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当前对</a:t>
            </a:r>
            <a:r>
              <a:rPr lang="en-US" altLang="zh-CN" sz="2800" dirty="0" smtClean="0"/>
              <a:t>0 day</a:t>
            </a:r>
            <a:r>
              <a:rPr lang="zh-CN" altLang="en-US" sz="2800" dirty="0" smtClean="0"/>
              <a:t>的快速响应仍然存在种种不让人满意的地方。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r>
              <a:rPr lang="zh-CN" altLang="en-US" sz="2800" dirty="0" smtClean="0"/>
              <a:t>主要表现在修复方案无法迅速部署上线</a:t>
            </a:r>
            <a:endParaRPr lang="en-US" altLang="zh-CN" sz="2800" dirty="0" smtClean="0"/>
          </a:p>
          <a:p>
            <a:pPr>
              <a:buNone/>
            </a:pPr>
            <a:endParaRPr lang="en-US" altLang="zh-CN" sz="2800" dirty="0" smtClean="0"/>
          </a:p>
          <a:p>
            <a:r>
              <a:rPr lang="zh-CN" altLang="en-US" sz="2800" dirty="0" smtClean="0"/>
              <a:t>后面我们会针对此处做进一步的完善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ransition advTm="60516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717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目录</a:t>
            </a:r>
            <a:endParaRPr lang="zh-CN" altLang="en-US" sz="3200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/>
              <a:t>扫描平台与例行安全扫描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漏洞运维与数据分析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0 day</a:t>
            </a:r>
            <a:r>
              <a:rPr lang="zh-CN" altLang="en-US" sz="2800" dirty="0" smtClean="0"/>
              <a:t>应急中的问题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en-US" altLang="zh-CN" sz="2800" dirty="0" smtClean="0"/>
              <a:t>Q&amp;A</a:t>
            </a:r>
          </a:p>
          <a:p>
            <a:pPr>
              <a:buNone/>
            </a:pPr>
            <a:endParaRPr lang="en-US" altLang="zh-CN" sz="2400" b="1" dirty="0" smtClean="0"/>
          </a:p>
          <a:p>
            <a:endParaRPr lang="en-US" altLang="zh-CN" sz="2400" b="1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advTm="60516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717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当前问题</a:t>
            </a:r>
            <a:endParaRPr lang="zh-CN" altLang="en-US" sz="3200" dirty="0"/>
          </a:p>
        </p:txBody>
      </p:sp>
      <p:graphicFrame>
        <p:nvGraphicFramePr>
          <p:cNvPr id="31" name="图表 30"/>
          <p:cNvGraphicFramePr/>
          <p:nvPr/>
        </p:nvGraphicFramePr>
        <p:xfrm>
          <a:off x="4283968" y="1484784"/>
          <a:ext cx="3347864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1628800"/>
            <a:ext cx="777686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百度安全目前还有很多需要改善的地方，欢迎大家来</a:t>
            </a:r>
            <a:r>
              <a:rPr lang="en-US" altLang="zh-CN" sz="2800" dirty="0" smtClean="0"/>
              <a:t>BSRC</a:t>
            </a:r>
            <a:r>
              <a:rPr lang="zh-CN" altLang="en-US" sz="2800" dirty="0" smtClean="0"/>
              <a:t>给我们提漏洞，帮我们改善问题。</a:t>
            </a:r>
            <a:endParaRPr lang="en-US" altLang="zh-CN" sz="2800" dirty="0" smtClean="0"/>
          </a:p>
          <a:p>
            <a:r>
              <a:rPr lang="en-US" altLang="zh-CN" sz="2800" dirty="0" smtClean="0">
                <a:hlinkClick r:id="rId4"/>
              </a:rPr>
              <a:t>http://sec.baidu.com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欢迎你的到来。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谢谢大家！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ransition advTm="60516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ChangeArrowheads="1"/>
          </p:cNvSpPr>
          <p:nvPr/>
        </p:nvSpPr>
        <p:spPr bwMode="auto">
          <a:xfrm>
            <a:off x="250825" y="333375"/>
            <a:ext cx="82835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3200" dirty="0">
                <a:ea typeface="黑体" pitchFamily="2" charset="-122"/>
              </a:rPr>
              <a:t> Q&amp;A</a:t>
            </a:r>
          </a:p>
        </p:txBody>
      </p:sp>
      <p:pic>
        <p:nvPicPr>
          <p:cNvPr id="64514" name="Picture 3" descr="j038404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86116" y="2786058"/>
            <a:ext cx="1560512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60516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6451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717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扫描平台与例行安全扫描</a:t>
            </a:r>
            <a:endParaRPr lang="en-US" altLang="zh-CN" sz="32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323528" y="1556792"/>
            <a:ext cx="84969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1.  </a:t>
            </a:r>
            <a:r>
              <a:rPr lang="zh-CN" altLang="en-US" sz="2800" dirty="0" smtClean="0"/>
              <a:t>每天百度都有新的业务上线，如何保障这些业务的安全性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pPr marL="514350" indent="-514350">
              <a:buAutoNum type="arabicPeriod" startAt="2"/>
            </a:pPr>
            <a:endParaRPr lang="en-US" altLang="zh-CN" sz="2800" dirty="0" smtClean="0"/>
          </a:p>
          <a:p>
            <a:pPr marL="514350" indent="-514350">
              <a:buAutoNum type="arabicPeriod" startAt="2"/>
            </a:pPr>
            <a:r>
              <a:rPr lang="zh-CN" altLang="en-US" sz="2800" dirty="0" smtClean="0"/>
              <a:t>百度有大量的业务，安全如何覆盖到这些业务？</a:t>
            </a:r>
            <a:endParaRPr lang="en-US" altLang="zh-CN" sz="2800" dirty="0" smtClean="0"/>
          </a:p>
          <a:p>
            <a:pPr marL="514350" indent="-514350"/>
            <a:endParaRPr lang="en-US" altLang="zh-CN" sz="2800" dirty="0" smtClean="0"/>
          </a:p>
        </p:txBody>
      </p:sp>
    </p:spTree>
  </p:cSld>
  <p:clrMapOvr>
    <a:masterClrMapping/>
  </p:clrMapOvr>
  <p:transition advTm="60516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717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安全例行巡检</a:t>
            </a:r>
            <a:endParaRPr lang="zh-CN" alt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323528" y="1556792"/>
            <a:ext cx="849694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对所有百度的网站例行性扫描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如何获得</a:t>
            </a:r>
            <a:r>
              <a:rPr lang="en-US" altLang="zh-CN" sz="2800" dirty="0" smtClean="0"/>
              <a:t>URL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如何增加具有针对性的扫描</a:t>
            </a:r>
            <a:r>
              <a:rPr lang="en-US" altLang="zh-CN" sz="2800" dirty="0" smtClean="0"/>
              <a:t>case</a:t>
            </a:r>
          </a:p>
          <a:p>
            <a:pPr>
              <a:buNone/>
            </a:pPr>
            <a:endParaRPr lang="en-US" altLang="zh-CN" sz="2800" dirty="0" smtClean="0"/>
          </a:p>
          <a:p>
            <a:r>
              <a:rPr lang="zh-CN" altLang="en-US" sz="2800" dirty="0" smtClean="0"/>
              <a:t>如何对应到部门产品线责任人</a:t>
            </a:r>
            <a:endParaRPr lang="en-US" altLang="zh-CN" sz="2800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  <a:p>
            <a:pPr marL="457200" indent="-457200">
              <a:buAutoNum type="arabicPeriod"/>
            </a:pPr>
            <a:endParaRPr lang="en-US" altLang="zh-CN" dirty="0" smtClean="0"/>
          </a:p>
        </p:txBody>
      </p:sp>
    </p:spTree>
  </p:cSld>
  <p:clrMapOvr>
    <a:masterClrMapping/>
  </p:clrMapOvr>
  <p:transition advTm="60516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717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扫描平台起源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539552" y="1628801"/>
            <a:ext cx="72008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以全流量镜像作为输入源，解决</a:t>
            </a:r>
            <a:r>
              <a:rPr lang="en-US" altLang="zh-CN" sz="2800" dirty="0" smtClean="0"/>
              <a:t>URL</a:t>
            </a:r>
            <a:r>
              <a:rPr lang="zh-CN" altLang="en-US" sz="2800" dirty="0" smtClean="0"/>
              <a:t>不足的问题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开发</a:t>
            </a:r>
            <a:r>
              <a:rPr lang="zh-CN" altLang="en-US" sz="2800" dirty="0" smtClean="0"/>
              <a:t>扫描器，</a:t>
            </a:r>
            <a:r>
              <a:rPr lang="zh-CN" altLang="en-US" sz="2800" dirty="0" smtClean="0"/>
              <a:t>解决自主添加</a:t>
            </a:r>
            <a:r>
              <a:rPr lang="en-US" altLang="zh-CN" sz="2800" dirty="0" smtClean="0"/>
              <a:t>case</a:t>
            </a:r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清晰的安全资产管理</a:t>
            </a:r>
            <a:endParaRPr lang="en-US" altLang="zh-CN" sz="28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 advTm="60516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717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扫描平台的进化</a:t>
            </a:r>
            <a:endParaRPr lang="zh-CN" altLang="en-US" sz="3200" dirty="0"/>
          </a:p>
        </p:txBody>
      </p:sp>
      <p:graphicFrame>
        <p:nvGraphicFramePr>
          <p:cNvPr id="31" name="图表 30"/>
          <p:cNvGraphicFramePr/>
          <p:nvPr/>
        </p:nvGraphicFramePr>
        <p:xfrm>
          <a:off x="4283968" y="1484784"/>
          <a:ext cx="3347864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1700808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海量数据处理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实时性要求与限速的矛盾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降低对产品线的压力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更方便的漏洞插件开发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平台稳定性</a:t>
            </a:r>
            <a:endParaRPr lang="en-US" altLang="zh-CN" sz="2800" dirty="0" smtClean="0"/>
          </a:p>
        </p:txBody>
      </p:sp>
    </p:spTree>
  </p:cSld>
  <p:clrMapOvr>
    <a:masterClrMapping/>
  </p:clrMapOvr>
  <p:transition advTm="60516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717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扫描平台的进化</a:t>
            </a:r>
            <a:endParaRPr lang="zh-CN" altLang="en-US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36539" t="25566" r="6614" b="14204"/>
          <a:stretch>
            <a:fillRect/>
          </a:stretch>
        </p:blipFill>
        <p:spPr bwMode="auto">
          <a:xfrm>
            <a:off x="395536" y="1340768"/>
            <a:ext cx="659618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60516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717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扫描平台的成果</a:t>
            </a:r>
            <a:endParaRPr lang="zh-CN" altLang="en-US" sz="3200" dirty="0"/>
          </a:p>
        </p:txBody>
      </p:sp>
      <p:graphicFrame>
        <p:nvGraphicFramePr>
          <p:cNvPr id="31" name="图表 30"/>
          <p:cNvGraphicFramePr/>
          <p:nvPr/>
        </p:nvGraphicFramePr>
        <p:xfrm>
          <a:off x="4283968" y="1484784"/>
          <a:ext cx="3347864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323528" y="1412776"/>
            <a:ext cx="77768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支持跨机器、跨平台、跨语言的分布式部署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根据业务需求，可快速划分成不同优先级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平台具有伸缩性，能够靠简单迅速地堆机器来提升吞吐能力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保证崩溃、宕机后任务不丢失，重启后可恢复之前状态继续运行，同时实现了多机热备无缝切换</a:t>
            </a:r>
            <a:endParaRPr lang="en-US" altLang="zh-CN" sz="2800" dirty="0" smtClean="0"/>
          </a:p>
          <a:p>
            <a:r>
              <a:rPr lang="zh-CN" altLang="en-US" sz="2800" dirty="0" smtClean="0"/>
              <a:t>全方位的自动监控 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一定程度的故障自动化恢复</a:t>
            </a:r>
            <a:endParaRPr lang="en-US" altLang="zh-CN" sz="2800" dirty="0" smtClean="0"/>
          </a:p>
        </p:txBody>
      </p:sp>
    </p:spTree>
  </p:cSld>
  <p:clrMapOvr>
    <a:masterClrMapping/>
  </p:clrMapOvr>
  <p:transition advTm="60516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48680"/>
            <a:ext cx="7176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扫描平台的成果</a:t>
            </a:r>
            <a:endParaRPr lang="zh-CN" altLang="en-US" sz="3200" dirty="0"/>
          </a:p>
        </p:txBody>
      </p:sp>
      <p:graphicFrame>
        <p:nvGraphicFramePr>
          <p:cNvPr id="31" name="图表 30"/>
          <p:cNvGraphicFramePr/>
          <p:nvPr/>
        </p:nvGraphicFramePr>
        <p:xfrm>
          <a:off x="4283968" y="1484784"/>
          <a:ext cx="3347864" cy="230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/>
          <p:cNvSpPr/>
          <p:nvPr/>
        </p:nvSpPr>
        <p:spPr>
          <a:xfrm>
            <a:off x="467544" y="1700808"/>
            <a:ext cx="77768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/>
              <a:t>提供对安全服务的基础支撑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在平台之上，对内、对外接入更多应用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这些应用，延伸到业务、开发流程中的各个环节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dirty="0" smtClean="0"/>
              <a:t>结合实际运维中发现的问题、反馈的</a:t>
            </a:r>
            <a:r>
              <a:rPr lang="en-US" altLang="zh-CN" sz="2800" dirty="0" smtClean="0"/>
              <a:t>case</a:t>
            </a:r>
            <a:r>
              <a:rPr lang="zh-CN" altLang="en-US" sz="2800" dirty="0" smtClean="0"/>
              <a:t>，进一步提取出规则，完善整个平台。</a:t>
            </a:r>
            <a:endParaRPr lang="en-US" altLang="zh-CN" sz="2800" dirty="0" smtClean="0"/>
          </a:p>
          <a:p>
            <a:endParaRPr lang="en-US" altLang="zh-CN" sz="2800" dirty="0" smtClean="0"/>
          </a:p>
        </p:txBody>
      </p:sp>
    </p:spTree>
  </p:cSld>
  <p:clrMapOvr>
    <a:masterClrMapping/>
  </p:clrMapOvr>
  <p:transition advTm="60516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92148</TotalTime>
  <Words>867</Words>
  <Application>Microsoft Office PowerPoint</Application>
  <PresentationFormat>全屏显示(4:3)</PresentationFormat>
  <Paragraphs>168</Paragraphs>
  <Slides>21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默认设计模板</vt:lpstr>
      <vt:lpstr>百度基础安全保障与运维 2014-03-24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</vt:vector>
  </TitlesOfParts>
  <Company>Baidu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项目经理述职</dc:title>
  <dc:creator>Raymond LI</dc:creator>
  <cp:lastModifiedBy>wudenghui</cp:lastModifiedBy>
  <cp:revision>5740</cp:revision>
  <dcterms:created xsi:type="dcterms:W3CDTF">2005-07-11T03:26:51Z</dcterms:created>
  <dcterms:modified xsi:type="dcterms:W3CDTF">2014-03-24T09:56:19Z</dcterms:modified>
</cp:coreProperties>
</file>