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61" r:id="rId5"/>
    <p:sldId id="294" r:id="rId6"/>
    <p:sldId id="306" r:id="rId7"/>
    <p:sldId id="307" r:id="rId8"/>
    <p:sldId id="308" r:id="rId9"/>
    <p:sldId id="295" r:id="rId10"/>
    <p:sldId id="337" r:id="rId11"/>
    <p:sldId id="296" r:id="rId12"/>
    <p:sldId id="297" r:id="rId13"/>
    <p:sldId id="298" r:id="rId14"/>
    <p:sldId id="299" r:id="rId15"/>
    <p:sldId id="309" r:id="rId16"/>
    <p:sldId id="300" r:id="rId17"/>
    <p:sldId id="321" r:id="rId18"/>
    <p:sldId id="301" r:id="rId19"/>
    <p:sldId id="302" r:id="rId20"/>
    <p:sldId id="303" r:id="rId21"/>
    <p:sldId id="304" r:id="rId22"/>
    <p:sldId id="305" r:id="rId23"/>
    <p:sldId id="271" r:id="rId24"/>
    <p:sldId id="329" r:id="rId25"/>
    <p:sldId id="328" r:id="rId26"/>
    <p:sldId id="320" r:id="rId27"/>
    <p:sldId id="310" r:id="rId28"/>
    <p:sldId id="335" r:id="rId29"/>
    <p:sldId id="311" r:id="rId30"/>
    <p:sldId id="312" r:id="rId31"/>
    <p:sldId id="313" r:id="rId32"/>
    <p:sldId id="325" r:id="rId33"/>
    <p:sldId id="336" r:id="rId34"/>
    <p:sldId id="326" r:id="rId35"/>
    <p:sldId id="314" r:id="rId36"/>
    <p:sldId id="317" r:id="rId37"/>
    <p:sldId id="318" r:id="rId38"/>
    <p:sldId id="316" r:id="rId39"/>
    <p:sldId id="322" r:id="rId40"/>
    <p:sldId id="323" r:id="rId41"/>
    <p:sldId id="324" r:id="rId42"/>
    <p:sldId id="319" r:id="rId43"/>
    <p:sldId id="330" r:id="rId44"/>
    <p:sldId id="331" r:id="rId45"/>
    <p:sldId id="334" r:id="rId46"/>
    <p:sldId id="333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AF47-0B4A-4207-A343-16B48FE99E4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2AE0-41DF-48D4-A410-70A1CA44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网络安全攻与防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1600" dirty="0" smtClean="0"/>
              <a:t>宫一鸣</a:t>
            </a:r>
            <a:endParaRPr lang="en-US" altLang="zh-CN" sz="1600" dirty="0" smtClean="0"/>
          </a:p>
          <a:p>
            <a:pPr algn="r"/>
            <a:r>
              <a:rPr lang="zh-CN" altLang="en-US" sz="1600" dirty="0" smtClean="0"/>
              <a:t>微博：宫一鸣</a:t>
            </a:r>
            <a:r>
              <a:rPr lang="en-US" altLang="zh-CN" sz="1600" dirty="0" smtClean="0"/>
              <a:t>cn</a:t>
            </a:r>
          </a:p>
          <a:p>
            <a:pPr algn="r"/>
            <a:r>
              <a:rPr lang="en-US" sz="1600" dirty="0" smtClean="0"/>
              <a:t>201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</a:t>
            </a:r>
            <a:r>
              <a:rPr lang="zh-CN" altLang="en-US" dirty="0" smtClean="0"/>
              <a:t>战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zh-CN" altLang="en-US" dirty="0"/>
              <a:t>不同</a:t>
            </a:r>
            <a:r>
              <a:rPr lang="zh-CN" altLang="en-US" dirty="0" smtClean="0"/>
              <a:t>数据的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多视角的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是未来？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挑战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 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网络本身安全么？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国内的网络设备加固文档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禁用</a:t>
            </a:r>
            <a:r>
              <a:rPr lang="en-US" altLang="zh-CN" dirty="0" smtClean="0"/>
              <a:t>telnet,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ssh</a:t>
            </a:r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echo, chargen, proxy-arp</a:t>
            </a:r>
            <a:r>
              <a:rPr lang="zh-CN" altLang="en-US" dirty="0" smtClean="0"/>
              <a:t>等服务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32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</a:t>
            </a:r>
            <a:r>
              <a:rPr lang="zh-CN" altLang="en-US" dirty="0"/>
              <a:t>络设备加</a:t>
            </a:r>
            <a:r>
              <a:rPr lang="zh-CN" altLang="en-US" dirty="0" smtClean="0"/>
              <a:t>固的核心任务是啥？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</a:t>
            </a:r>
            <a:r>
              <a:rPr lang="en-US" altLang="zh-CN" dirty="0"/>
              <a:t>control|management plane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3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plane</a:t>
            </a:r>
          </a:p>
          <a:p>
            <a:pPr lvl="3"/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</a:t>
            </a:r>
            <a:r>
              <a:rPr lang="zh-CN" altLang="en-US" dirty="0"/>
              <a:t>布</a:t>
            </a:r>
            <a:r>
              <a:rPr lang="zh-CN" altLang="en-US" dirty="0" smtClean="0"/>
              <a:t>式</a:t>
            </a:r>
            <a:r>
              <a:rPr lang="zh-CN" altLang="en-US" dirty="0"/>
              <a:t>专用</a:t>
            </a:r>
            <a:r>
              <a:rPr lang="zh-CN" altLang="en-US" dirty="0" smtClean="0"/>
              <a:t>硬件 （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）高</a:t>
            </a:r>
            <a:r>
              <a:rPr lang="zh-CN" altLang="en-US" dirty="0"/>
              <a:t>性</a:t>
            </a:r>
            <a:r>
              <a:rPr lang="zh-CN" altLang="en-US" dirty="0" smtClean="0"/>
              <a:t>能，不向上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en-US" altLang="zh-CN" dirty="0" smtClean="0"/>
              <a:t>e.g. CRS-3  </a:t>
            </a:r>
            <a:r>
              <a:rPr lang="en-US" altLang="zh-CN" dirty="0"/>
              <a:t>2.2Tbit/s  </a:t>
            </a:r>
            <a:r>
              <a:rPr lang="en-US" altLang="zh-CN" dirty="0" smtClean="0"/>
              <a:t>max </a:t>
            </a:r>
            <a:r>
              <a:rPr lang="zh-CN" altLang="en-US" dirty="0" smtClean="0"/>
              <a:t> </a:t>
            </a:r>
            <a:r>
              <a:rPr lang="en-US" altLang="zh-CN" dirty="0" smtClean="0"/>
              <a:t>322Tbit/s</a:t>
            </a:r>
            <a:endParaRPr lang="en-US" altLang="zh-CN" dirty="0"/>
          </a:p>
          <a:p>
            <a:pPr lvl="2"/>
            <a:r>
              <a:rPr lang="en-US" altLang="zh-CN" dirty="0" smtClean="0"/>
              <a:t>Control|Management </a:t>
            </a:r>
            <a:r>
              <a:rPr lang="en-US" altLang="zh-CN" dirty="0"/>
              <a:t>plane</a:t>
            </a:r>
          </a:p>
          <a:p>
            <a:pPr lvl="3"/>
            <a:r>
              <a:rPr lang="en-US" altLang="zh-CN" dirty="0" smtClean="0"/>
              <a:t>Protocl makes the network|router run bgp|ospf|ssh|snmp|arp|icmp error…etc</a:t>
            </a:r>
          </a:p>
          <a:p>
            <a:pPr lvl="3"/>
            <a:r>
              <a:rPr lang="zh-CN" altLang="en-US" dirty="0" smtClean="0"/>
              <a:t>软件实现，普通</a:t>
            </a:r>
            <a:r>
              <a:rPr lang="en-US" altLang="zh-CN" dirty="0" smtClean="0"/>
              <a:t>CPU</a:t>
            </a:r>
          </a:p>
          <a:p>
            <a:pPr lvl="3"/>
            <a:r>
              <a:rPr lang="zh-CN" altLang="en-US" dirty="0"/>
              <a:t>性</a:t>
            </a:r>
            <a:r>
              <a:rPr lang="zh-CN" altLang="en-US" dirty="0" smtClean="0"/>
              <a:t>能</a:t>
            </a:r>
            <a:r>
              <a:rPr lang="en-US" altLang="zh-CN" dirty="0" smtClean="0"/>
              <a:t>|</a:t>
            </a:r>
            <a:r>
              <a:rPr lang="zh-CN" altLang="en-US" dirty="0" smtClean="0"/>
              <a:t>功能 （后</a:t>
            </a:r>
            <a:r>
              <a:rPr lang="zh-CN" altLang="en-US" dirty="0"/>
              <a:t>门等如暗藏帐号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NSA backdoor? </a:t>
            </a:r>
          </a:p>
          <a:p>
            <a:pPr lvl="4"/>
            <a:endParaRPr lang="en-US" altLang="zh-CN" dirty="0"/>
          </a:p>
          <a:p>
            <a:pPr lvl="2"/>
            <a:r>
              <a:rPr lang="zh-CN" altLang="en-US" dirty="0" smtClean="0"/>
              <a:t>你是攻击者你选谁？</a:t>
            </a:r>
            <a:endParaRPr lang="en-US" altLang="zh-CN" dirty="0" smtClean="0"/>
          </a:p>
          <a:p>
            <a:pPr lvl="4"/>
            <a:endParaRPr lang="en-US" altLang="zh-CN" dirty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3999"/>
            <a:ext cx="4167188" cy="21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back</a:t>
            </a:r>
            <a:r>
              <a:rPr lang="zh-CN" altLang="en-US" dirty="0" smtClean="0"/>
              <a:t>来看一看最火的抗</a:t>
            </a:r>
            <a:r>
              <a:rPr lang="en-US" altLang="zh-CN" dirty="0" smtClean="0"/>
              <a:t>D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91080"/>
            <a:ext cx="5934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历史上最大的</a:t>
            </a:r>
            <a:r>
              <a:rPr lang="en-US" altLang="zh-CN" dirty="0"/>
              <a:t>d</a:t>
            </a:r>
            <a:r>
              <a:rPr lang="en-US" altLang="zh-CN" dirty="0" smtClean="0"/>
              <a:t>dos</a:t>
            </a:r>
            <a:r>
              <a:rPr lang="zh-CN" altLang="en-US" dirty="0"/>
              <a:t>攻</a:t>
            </a:r>
            <a:r>
              <a:rPr lang="zh-CN" altLang="en-US" dirty="0" smtClean="0"/>
              <a:t>击</a:t>
            </a:r>
            <a:endParaRPr lang="en-US" altLang="zh-CN" dirty="0"/>
          </a:p>
          <a:p>
            <a:pPr lvl="1"/>
            <a:r>
              <a:rPr lang="en-US" altLang="zh-CN" dirty="0" smtClean="0"/>
              <a:t>Cloudflare</a:t>
            </a:r>
          </a:p>
          <a:p>
            <a:pPr lvl="2"/>
            <a:r>
              <a:rPr lang="zh-CN" altLang="en-US" dirty="0" smtClean="0"/>
              <a:t>流量</a:t>
            </a:r>
            <a:r>
              <a:rPr lang="en-US" altLang="zh-CN" dirty="0" smtClean="0"/>
              <a:t>&gt;Amazon+Wikipedia+Twitter+Instagram+Apple</a:t>
            </a:r>
          </a:p>
          <a:p>
            <a:pPr lvl="2"/>
            <a:r>
              <a:rPr lang="zh-CN" altLang="en-US" dirty="0"/>
              <a:t>每分钟日志数据是</a:t>
            </a:r>
            <a:r>
              <a:rPr lang="en-US" altLang="zh-CN" dirty="0"/>
              <a:t>20G, 28800G/d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global </a:t>
            </a:r>
            <a:r>
              <a:rPr lang="en-US" altLang="zh-CN" dirty="0"/>
              <a:t>anycast, edge flowspec</a:t>
            </a:r>
          </a:p>
          <a:p>
            <a:pPr lvl="2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05200"/>
            <a:ext cx="4838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历史上最大的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zh-CN" altLang="en-US" dirty="0" smtClean="0"/>
              <a:t>事</a:t>
            </a:r>
            <a:r>
              <a:rPr lang="zh-CN" altLang="en-US" dirty="0"/>
              <a:t>件回放</a:t>
            </a: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月中  </a:t>
            </a:r>
            <a:r>
              <a:rPr lang="en-US" altLang="zh-CN" dirty="0"/>
              <a:t>cyberbunker &gt; </a:t>
            </a:r>
            <a:r>
              <a:rPr lang="en-US" altLang="zh-CN" dirty="0">
                <a:solidFill>
                  <a:srgbClr val="FF0000"/>
                </a:solidFill>
              </a:rPr>
              <a:t>spamhaus</a:t>
            </a: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20  cyberbunker &gt; cloudflare &gt; </a:t>
            </a:r>
            <a:r>
              <a:rPr lang="en-US" altLang="zh-CN" dirty="0">
                <a:solidFill>
                  <a:srgbClr val="FF0000"/>
                </a:solidFill>
              </a:rPr>
              <a:t>spamhaus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23  cyberbunker &gt; </a:t>
            </a:r>
            <a:r>
              <a:rPr lang="en-US" altLang="zh-CN" dirty="0">
                <a:solidFill>
                  <a:srgbClr val="FF0000"/>
                </a:solidFill>
              </a:rPr>
              <a:t>cloudflare</a:t>
            </a:r>
            <a:r>
              <a:rPr lang="en-US" altLang="zh-CN" dirty="0"/>
              <a:t> &gt; </a:t>
            </a:r>
            <a:r>
              <a:rPr lang="en-US" altLang="zh-CN" dirty="0" smtClean="0"/>
              <a:t>spamhaus   </a:t>
            </a:r>
            <a:endParaRPr lang="en-US" altLang="zh-CN" dirty="0"/>
          </a:p>
          <a:p>
            <a:pPr lvl="3"/>
            <a:endParaRPr lang="en-US" altLang="zh-CN" dirty="0" smtClean="0">
              <a:solidFill>
                <a:schemeClr val="tx2"/>
              </a:solidFill>
            </a:endParaRPr>
          </a:p>
          <a:p>
            <a:pPr lvl="3"/>
            <a:r>
              <a:rPr lang="zh-CN" altLang="en-US" dirty="0" smtClean="0">
                <a:solidFill>
                  <a:schemeClr val="tx2"/>
                </a:solidFill>
              </a:rPr>
              <a:t>攻</a:t>
            </a:r>
            <a:r>
              <a:rPr lang="zh-CN" altLang="en-US" dirty="0">
                <a:solidFill>
                  <a:schemeClr val="tx2"/>
                </a:solidFill>
              </a:rPr>
              <a:t>击者获取了大部分的</a:t>
            </a:r>
            <a:r>
              <a:rPr lang="en-US" altLang="zh-CN" dirty="0">
                <a:solidFill>
                  <a:schemeClr val="tx2"/>
                </a:solidFill>
              </a:rPr>
              <a:t>cloudflare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peering exchange</a:t>
            </a:r>
            <a:r>
              <a:rPr lang="zh-CN" altLang="en-US" dirty="0">
                <a:solidFill>
                  <a:schemeClr val="tx2"/>
                </a:solidFill>
              </a:rPr>
              <a:t>点</a:t>
            </a:r>
            <a:r>
              <a:rPr lang="en-US" altLang="zh-CN" dirty="0">
                <a:solidFill>
                  <a:schemeClr val="tx2"/>
                </a:solidFill>
              </a:rPr>
              <a:t>IP</a:t>
            </a:r>
          </a:p>
          <a:p>
            <a:pPr lvl="2"/>
            <a:r>
              <a:rPr lang="en-US" altLang="zh-CN" dirty="0" smtClean="0"/>
              <a:t>cyberbunker </a:t>
            </a:r>
            <a:r>
              <a:rPr lang="en-US" altLang="zh-CN" dirty="0"/>
              <a:t>&gt; ISP </a:t>
            </a:r>
            <a:r>
              <a:rPr lang="en-US" altLang="zh-CN" sz="3200" b="1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 cloudflare &gt; spamhaus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4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历史上最大的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40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历史上最大的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0" y="2286000"/>
            <a:ext cx="727710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63" y="5410200"/>
            <a:ext cx="63150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腾讯 </a:t>
            </a:r>
            <a:r>
              <a:rPr lang="en-US" altLang="zh-CN" dirty="0" smtClean="0"/>
              <a:t>qq.com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6172200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闻一则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zh-CN" altLang="en-US" dirty="0"/>
              <a:t>：</a:t>
            </a:r>
            <a:r>
              <a:rPr lang="en-US" dirty="0" smtClean="0"/>
              <a:t>Belgacom </a:t>
            </a:r>
            <a:r>
              <a:rPr lang="en-US" dirty="0"/>
              <a:t>investigates router compromise at its carrier services </a:t>
            </a:r>
            <a:r>
              <a:rPr lang="en-US" dirty="0" smtClean="0"/>
              <a:t>arm</a:t>
            </a:r>
          </a:p>
          <a:p>
            <a:pPr lvl="1"/>
            <a:r>
              <a:rPr lang="en-US" dirty="0" smtClean="0"/>
              <a:t>Undersea cables: 160 countries</a:t>
            </a:r>
            <a:r>
              <a:rPr lang="zh-CN" altLang="en-US" dirty="0" smtClean="0"/>
              <a:t> </a:t>
            </a:r>
            <a:r>
              <a:rPr lang="en-US" altLang="zh-CN" dirty="0"/>
              <a:t>700 operators</a:t>
            </a:r>
            <a:endParaRPr lang="en-US" dirty="0"/>
          </a:p>
          <a:p>
            <a:pPr lvl="1"/>
            <a:r>
              <a:rPr lang="en-US" dirty="0" smtClean="0"/>
              <a:t>On </a:t>
            </a:r>
            <a:r>
              <a:rPr lang="en-US" dirty="0"/>
              <a:t>Sept. 16, Belgacom announced it had discovered a previously unknown virus on some of its internal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GCHQ</a:t>
            </a:r>
            <a:r>
              <a:rPr lang="zh-CN" altLang="en-US" dirty="0" smtClean="0"/>
              <a:t> </a:t>
            </a:r>
            <a:r>
              <a:rPr lang="en-US" altLang="zh-CN" dirty="0"/>
              <a:t>code-named "Operation Socialist</a:t>
            </a:r>
            <a:r>
              <a:rPr lang="en-US" altLang="zh-CN" dirty="0" smtClean="0"/>
              <a:t>.“</a:t>
            </a:r>
          </a:p>
          <a:p>
            <a:pPr lvl="1"/>
            <a:r>
              <a:rPr lang="en-US" dirty="0"/>
              <a:t>"An investigation found changes to the router software that most likely resulted from the intrusion reported in </a:t>
            </a:r>
            <a:r>
              <a:rPr lang="en-US" dirty="0" smtClean="0"/>
              <a:t>September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国内某著名抗</a:t>
            </a:r>
            <a:r>
              <a:rPr lang="en-US" altLang="zh-CN" dirty="0" smtClean="0"/>
              <a:t>D</a:t>
            </a:r>
            <a:r>
              <a:rPr lang="zh-CN" altLang="en-US" dirty="0" smtClean="0"/>
              <a:t>专业公司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traceroute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6257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国内某著名抗</a:t>
            </a:r>
            <a:r>
              <a:rPr lang="en-US" altLang="zh-CN" dirty="0"/>
              <a:t>D</a:t>
            </a:r>
            <a:r>
              <a:rPr lang="zh-CN" altLang="en-US" dirty="0"/>
              <a:t>专业公</a:t>
            </a:r>
            <a:r>
              <a:rPr lang="zh-CN" altLang="en-US" dirty="0" smtClean="0"/>
              <a:t>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4" y="2286000"/>
            <a:ext cx="6715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网络方面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更进一步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4514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Big players google, amazon…etc</a:t>
            </a:r>
            <a:r>
              <a:rPr lang="zh-CN" altLang="en-US" dirty="0" smtClean="0"/>
              <a:t>如何做的？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们有个 “</a:t>
            </a:r>
            <a:r>
              <a:rPr lang="en-US" altLang="zh-CN" b="1" u="sng" dirty="0" smtClean="0"/>
              <a:t>total solution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box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Cost $1M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除了抗</a:t>
            </a:r>
            <a:r>
              <a:rPr lang="en-US" altLang="zh-CN" dirty="0" smtClean="0"/>
              <a:t>D</a:t>
            </a:r>
            <a:r>
              <a:rPr lang="zh-CN" altLang="en-US" dirty="0" smtClean="0"/>
              <a:t>外，</a:t>
            </a:r>
            <a:r>
              <a:rPr lang="zh-CN" altLang="en-US" dirty="0"/>
              <a:t>还</a:t>
            </a:r>
            <a:r>
              <a:rPr lang="zh-CN" altLang="en-US" dirty="0" smtClean="0"/>
              <a:t>可以以线速接员工上下班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45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如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果你想抵抗各种攻击，同时对网络影响最小，你需要针对你的环境采用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layered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defense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没</a:t>
            </a:r>
            <a:r>
              <a:rPr lang="zh-CN" altLang="en-US" dirty="0"/>
              <a:t>有</a:t>
            </a:r>
            <a:r>
              <a:rPr lang="en-US" altLang="zh-CN" dirty="0"/>
              <a:t>siliver bullet, </a:t>
            </a:r>
            <a:r>
              <a:rPr lang="zh-CN" altLang="en-US" dirty="0"/>
              <a:t>发挥各</a:t>
            </a:r>
            <a:r>
              <a:rPr lang="zh-CN" altLang="en-US" dirty="0" smtClean="0"/>
              <a:t>种“平淡无奇”的技</a:t>
            </a:r>
            <a:r>
              <a:rPr lang="zh-CN" altLang="en-US" dirty="0"/>
              <a:t>术</a:t>
            </a:r>
            <a:r>
              <a:rPr lang="zh-CN" altLang="en-US" dirty="0" smtClean="0"/>
              <a:t>到极致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网络层面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ACL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BGP is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 friend</a:t>
            </a:r>
          </a:p>
          <a:p>
            <a:pPr lvl="2"/>
            <a:r>
              <a:rPr lang="en-US" altLang="zh-CN" dirty="0" smtClean="0"/>
              <a:t>Flowspec</a:t>
            </a:r>
          </a:p>
          <a:p>
            <a:pPr lvl="2"/>
            <a:r>
              <a:rPr lang="en-US" altLang="zh-CN" dirty="0" smtClean="0"/>
              <a:t>MPLS+Flowspec</a:t>
            </a:r>
          </a:p>
          <a:p>
            <a:pPr lvl="2"/>
            <a:r>
              <a:rPr lang="zh-CN" altLang="en-US" dirty="0"/>
              <a:t>未</a:t>
            </a:r>
            <a:r>
              <a:rPr lang="zh-CN" altLang="en-US" dirty="0" smtClean="0"/>
              <a:t>来 </a:t>
            </a:r>
            <a:r>
              <a:rPr lang="en-US" altLang="zh-CN" dirty="0" smtClean="0"/>
              <a:t>SDN</a:t>
            </a:r>
          </a:p>
          <a:p>
            <a:pPr lvl="2"/>
            <a:r>
              <a:rPr lang="en-US" altLang="zh-CN" dirty="0" smtClean="0"/>
              <a:t>Anycast</a:t>
            </a:r>
          </a:p>
          <a:p>
            <a:pPr lvl="2"/>
            <a:r>
              <a:rPr lang="en-US" altLang="zh-CN" dirty="0" smtClean="0"/>
              <a:t>bogon</a:t>
            </a:r>
          </a:p>
          <a:p>
            <a:pPr lvl="2"/>
            <a:r>
              <a:rPr lang="zh-CN" altLang="en-US" dirty="0"/>
              <a:t>其</a:t>
            </a:r>
            <a:r>
              <a:rPr lang="zh-CN" altLang="en-US" dirty="0" smtClean="0"/>
              <a:t>他</a:t>
            </a:r>
            <a:r>
              <a:rPr lang="en-US" altLang="zh-CN" dirty="0" smtClean="0"/>
              <a:t>trick</a:t>
            </a:r>
          </a:p>
          <a:p>
            <a:pPr lvl="2"/>
            <a:r>
              <a:rPr lang="en-US" altLang="zh-CN" dirty="0" smtClean="0"/>
              <a:t>Control plane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 lvl="2"/>
            <a:r>
              <a:rPr lang="zh-CN" altLang="en-US" dirty="0"/>
              <a:t>免</a:t>
            </a:r>
            <a:r>
              <a:rPr lang="zh-CN" altLang="en-US" dirty="0" smtClean="0"/>
              <a:t>费</a:t>
            </a:r>
            <a:r>
              <a:rPr lang="en-US" altLang="zh-CN" dirty="0" smtClean="0"/>
              <a:t>darknet</a:t>
            </a:r>
          </a:p>
          <a:p>
            <a:r>
              <a:rPr lang="zh-CN" altLang="en-US" dirty="0" smtClean="0"/>
              <a:t>没</a:t>
            </a:r>
            <a:r>
              <a:rPr lang="zh-CN" altLang="en-US" dirty="0"/>
              <a:t>有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没用</a:t>
            </a:r>
            <a:endParaRPr lang="en-US" altLang="zh-CN" dirty="0" smtClean="0"/>
          </a:p>
          <a:p>
            <a:pPr lvl="2"/>
            <a:r>
              <a:rPr lang="zh-CN" altLang="en-US" dirty="0"/>
              <a:t>锤子 </a:t>
            </a:r>
            <a:r>
              <a:rPr lang="en-US" altLang="zh-CN" dirty="0"/>
              <a:t>–</a:t>
            </a:r>
            <a:r>
              <a:rPr lang="zh-CN" altLang="en-US" dirty="0"/>
              <a:t> 钉子？</a:t>
            </a:r>
            <a:endParaRPr lang="en-US" altLang="zh-CN" dirty="0"/>
          </a:p>
          <a:p>
            <a:pPr lvl="2"/>
            <a:r>
              <a:rPr lang="en-US" altLang="zh-CN" dirty="0"/>
              <a:t>layer3  &gt; layer4 &gt; </a:t>
            </a:r>
            <a:r>
              <a:rPr lang="en-US" altLang="zh-CN" dirty="0" smtClean="0"/>
              <a:t>layer7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8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的内部标准</a:t>
            </a:r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packets/second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bits/second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http </a:t>
            </a:r>
            <a:r>
              <a:rPr lang="en-US" altLang="zh-CN" dirty="0"/>
              <a:t>queries/second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IPs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8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在接入层面的</a:t>
            </a:r>
            <a:r>
              <a:rPr lang="en-US" altLang="zh-CN" dirty="0"/>
              <a:t>3,4</a:t>
            </a:r>
            <a:r>
              <a:rPr lang="zh-CN" altLang="en-US" dirty="0"/>
              <a:t>层快速过滤功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iACL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93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BGP(routing </a:t>
            </a:r>
            <a:r>
              <a:rPr lang="en-US" altLang="zh-CN" dirty="0"/>
              <a:t>protocol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is </a:t>
            </a:r>
            <a:r>
              <a:rPr lang="en-US" altLang="zh-CN" dirty="0"/>
              <a:t>your friend</a:t>
            </a:r>
          </a:p>
          <a:p>
            <a:r>
              <a:rPr lang="en-US" altLang="zh-CN" dirty="0"/>
              <a:t>BGP to the rack (facebook)</a:t>
            </a:r>
          </a:p>
          <a:p>
            <a:pPr lvl="1"/>
            <a:r>
              <a:rPr lang="en-US" altLang="zh-CN" dirty="0"/>
              <a:t>BGP </a:t>
            </a:r>
            <a:r>
              <a:rPr lang="en-US" altLang="zh-CN" dirty="0" smtClean="0"/>
              <a:t>blackhole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SRC based</a:t>
            </a:r>
            <a:r>
              <a:rPr lang="zh-CN" altLang="en-US" dirty="0"/>
              <a:t> </a:t>
            </a:r>
            <a:r>
              <a:rPr lang="en-US" altLang="zh-CN" dirty="0"/>
              <a:t>DST based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sz="1000" dirty="0" smtClean="0"/>
              <a:t>                               </a:t>
            </a:r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r>
              <a:rPr lang="en-US" altLang="zh-CN" sz="1000" dirty="0" smtClean="0"/>
              <a:t>                                                                                                 Diagram </a:t>
            </a:r>
            <a:r>
              <a:rPr lang="en-US" altLang="zh-CN" sz="1000" dirty="0"/>
              <a:t>from </a:t>
            </a:r>
            <a:r>
              <a:rPr lang="en-US" altLang="zh-CN" sz="1000" dirty="0" smtClean="0"/>
              <a:t>pierky.com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76" y="0"/>
            <a:ext cx="358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BGP(routing </a:t>
            </a:r>
            <a:r>
              <a:rPr lang="en-US" altLang="zh-CN" dirty="0"/>
              <a:t>protocol) is your friend</a:t>
            </a:r>
          </a:p>
          <a:p>
            <a:pPr lvl="2"/>
            <a:r>
              <a:rPr lang="en-US" altLang="zh-CN" dirty="0" smtClean="0"/>
              <a:t>CT </a:t>
            </a:r>
            <a:r>
              <a:rPr lang="en-US" altLang="zh-CN" dirty="0"/>
              <a:t>Dst rtbh</a:t>
            </a:r>
          </a:p>
          <a:p>
            <a:pPr lvl="2"/>
            <a:r>
              <a:rPr lang="en-US" altLang="zh-CN" dirty="0"/>
              <a:t>CT has loose urpf enabled, so it can do Src rtbh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89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旧闻一则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.cn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2"/>
            <a:r>
              <a:rPr lang="zh-CN" altLang="en-US" dirty="0" smtClean="0"/>
              <a:t>网</a:t>
            </a:r>
            <a:r>
              <a:rPr lang="zh-CN" altLang="en-US" dirty="0"/>
              <a:t>易科技讯 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日消息，今天凌晨，</a:t>
            </a:r>
            <a:r>
              <a:rPr lang="en-US" altLang="zh-CN" dirty="0"/>
              <a:t>.CN</a:t>
            </a:r>
            <a:r>
              <a:rPr lang="zh-CN" altLang="en-US" dirty="0"/>
              <a:t>的根服务器因受到攻击发生故障，大面积</a:t>
            </a:r>
            <a:r>
              <a:rPr lang="en-US" altLang="zh-CN" dirty="0"/>
              <a:t>CN</a:t>
            </a:r>
            <a:r>
              <a:rPr lang="zh-CN" altLang="en-US" dirty="0"/>
              <a:t>域名均无法解析，</a:t>
            </a:r>
            <a:r>
              <a:rPr lang="zh-CN" altLang="en-US" dirty="0">
                <a:solidFill>
                  <a:srgbClr val="FF0000"/>
                </a:solidFill>
              </a:rPr>
              <a:t>凌晨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左右</a:t>
            </a:r>
            <a:r>
              <a:rPr lang="en-US" altLang="zh-CN" dirty="0"/>
              <a:t>.cn</a:t>
            </a:r>
            <a:r>
              <a:rPr lang="zh-CN" altLang="en-US" dirty="0"/>
              <a:t>根服务器恢复正常。</a:t>
            </a:r>
            <a:endParaRPr lang="en-US" altLang="zh-CN" dirty="0"/>
          </a:p>
          <a:p>
            <a:pPr lvl="2"/>
            <a:r>
              <a:rPr lang="zh-CN" altLang="en-US" dirty="0"/>
              <a:t>工信部</a:t>
            </a:r>
            <a:r>
              <a:rPr lang="en-US" altLang="zh-CN" dirty="0"/>
              <a:t>: </a:t>
            </a:r>
            <a:r>
              <a:rPr lang="zh-CN" altLang="en-US" dirty="0"/>
              <a:t>峰值流量较平常激增近</a:t>
            </a:r>
            <a:r>
              <a:rPr lang="en-US" altLang="zh-CN" dirty="0"/>
              <a:t>1000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en-US" altLang="zh-CN" dirty="0" smtClean="0"/>
              <a:t>WSJ</a:t>
            </a:r>
            <a:r>
              <a:rPr lang="en-US" altLang="zh-CN" dirty="0"/>
              <a:t>: CloudFlare … observed a 32% drop in traffic for the thousands of Chinese domains on the company’s network during the attack compared with the same time 24 hours earlier.</a:t>
            </a:r>
          </a:p>
          <a:p>
            <a:pPr lvl="2"/>
            <a:r>
              <a:rPr lang="en-US" altLang="zh-CN" dirty="0" smtClean="0"/>
              <a:t>botnet</a:t>
            </a:r>
            <a:r>
              <a:rPr lang="zh-CN" altLang="en-US" b="1" u="sng" dirty="0"/>
              <a:t>直接</a:t>
            </a:r>
            <a:r>
              <a:rPr lang="zh-CN" altLang="en-US" dirty="0"/>
              <a:t>向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.cn</a:t>
            </a:r>
            <a:r>
              <a:rPr lang="zh-CN" altLang="en-US" dirty="0"/>
              <a:t>根域名查询某私服网</a:t>
            </a:r>
            <a:r>
              <a:rPr lang="zh-CN" altLang="en-US" dirty="0" smtClean="0"/>
              <a:t>址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Flowspec</a:t>
            </a:r>
          </a:p>
          <a:p>
            <a:pPr lvl="1"/>
            <a:r>
              <a:rPr lang="en-US" altLang="zh-CN" dirty="0" smtClean="0"/>
              <a:t>ACL on steroid</a:t>
            </a:r>
          </a:p>
          <a:p>
            <a:pPr lvl="1"/>
            <a:r>
              <a:rPr lang="en-US" altLang="zh-CN" dirty="0" smtClean="0"/>
              <a:t>Layer4 info</a:t>
            </a:r>
          </a:p>
          <a:p>
            <a:pPr lvl="1"/>
            <a:r>
              <a:rPr lang="en-US" altLang="zh-CN" dirty="0" smtClean="0"/>
              <a:t>Use bgp control plane to distribute ACL</a:t>
            </a:r>
          </a:p>
          <a:p>
            <a:pPr lvl="2"/>
            <a:r>
              <a:rPr lang="en-US" altLang="zh-CN" dirty="0" smtClean="0"/>
              <a:t>Benefits are huge</a:t>
            </a:r>
          </a:p>
          <a:p>
            <a:pPr lvl="2"/>
            <a:r>
              <a:rPr lang="en-US" altLang="zh-CN" dirty="0"/>
              <a:t>Use BGP to distribute flow specification filters and</a:t>
            </a:r>
            <a:r>
              <a:rPr lang="zh-CN" altLang="en-US" dirty="0"/>
              <a:t> </a:t>
            </a:r>
            <a:r>
              <a:rPr lang="en-US" altLang="zh-CN" dirty="0"/>
              <a:t>dynamically take action(drop, sampling, redirect) on</a:t>
            </a:r>
            <a:r>
              <a:rPr lang="zh-CN" altLang="en-US" dirty="0"/>
              <a:t> </a:t>
            </a:r>
            <a:r>
              <a:rPr lang="en-US" altLang="zh-CN" dirty="0"/>
              <a:t>routers. Supported by Juniper and Alcatel</a:t>
            </a:r>
          </a:p>
          <a:p>
            <a:pPr lvl="2"/>
            <a:r>
              <a:rPr lang="en-US" altLang="zh-CN" dirty="0"/>
              <a:t>Fast :ACL propgate via bgp advertisement</a:t>
            </a:r>
          </a:p>
          <a:p>
            <a:pPr lvl="2"/>
            <a:r>
              <a:rPr lang="en-US" altLang="zh-CN" dirty="0"/>
              <a:t>We can block traffic by src|dst ip, src|dst port, packet</a:t>
            </a:r>
            <a:r>
              <a:rPr lang="zh-CN" altLang="en-US" dirty="0"/>
              <a:t> </a:t>
            </a:r>
            <a:r>
              <a:rPr lang="en-US" altLang="zh-CN" dirty="0"/>
              <a:t>size, protocol, tcp flags, icmp </a:t>
            </a:r>
            <a:r>
              <a:rPr lang="zh-CN" altLang="en-US" dirty="0"/>
              <a:t> 他</a:t>
            </a:r>
            <a:r>
              <a:rPr lang="en-US" altLang="zh-CN" dirty="0"/>
              <a:t>type|code... and any of the combination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Amazon, cloudflare, google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en-US" altLang="zh-CN" dirty="0" smtClean="0"/>
              <a:t>Goolge is moving into SDN world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89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07" y="2971800"/>
            <a:ext cx="5162550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MPLS+Flowspec</a:t>
            </a:r>
          </a:p>
          <a:p>
            <a:pPr lvl="1"/>
            <a:r>
              <a:rPr lang="en-US" altLang="zh-CN" sz="2000" dirty="0" smtClean="0"/>
              <a:t>I want to see the payload!!</a:t>
            </a:r>
          </a:p>
          <a:p>
            <a:pPr lvl="1"/>
            <a:r>
              <a:rPr lang="en-US" altLang="zh-CN" sz="2000" dirty="0" smtClean="0"/>
              <a:t>You have to redirect traffic if you want to see l7</a:t>
            </a:r>
          </a:p>
          <a:p>
            <a:pPr lvl="2"/>
            <a:r>
              <a:rPr lang="zh-CN" altLang="en-US" sz="1800" dirty="0" smtClean="0"/>
              <a:t>牵引</a:t>
            </a:r>
            <a:r>
              <a:rPr lang="en-US" altLang="zh-CN" sz="1800" dirty="0" smtClean="0"/>
              <a:t>+tunnel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chinabyte</a:t>
            </a:r>
            <a:r>
              <a:rPr lang="zh-CN" altLang="en-US" sz="1100" dirty="0" smtClean="0"/>
              <a:t>网图</a:t>
            </a:r>
            <a:endParaRPr lang="en-US" altLang="zh-CN" sz="11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89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MPLS+Flowspec</a:t>
            </a:r>
          </a:p>
          <a:p>
            <a:pPr lvl="1"/>
            <a:r>
              <a:rPr lang="zh-CN" altLang="en-US" dirty="0"/>
              <a:t>貌</a:t>
            </a:r>
            <a:r>
              <a:rPr lang="zh-CN" altLang="en-US" dirty="0" smtClean="0"/>
              <a:t>似</a:t>
            </a:r>
            <a:r>
              <a:rPr lang="zh-CN" altLang="en-US" dirty="0"/>
              <a:t>本人</a:t>
            </a:r>
            <a:r>
              <a:rPr lang="zh-CN" altLang="en-US" dirty="0" smtClean="0"/>
              <a:t>是第一个用这个手段来做的，今年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</a:t>
            </a:r>
            <a:r>
              <a:rPr lang="en-US" altLang="zh-CN" dirty="0" smtClean="0"/>
              <a:t>nanog</a:t>
            </a:r>
            <a:r>
              <a:rPr lang="zh-CN" altLang="en-US" dirty="0" smtClean="0"/>
              <a:t>才有人做这一技术报告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Traffic </a:t>
            </a:r>
            <a:r>
              <a:rPr lang="en-US" altLang="zh-CN" dirty="0">
                <a:solidFill>
                  <a:srgbClr val="FF0000"/>
                </a:solidFill>
              </a:rPr>
              <a:t>redirect</a:t>
            </a:r>
            <a:r>
              <a:rPr lang="en-US" altLang="zh-CN" dirty="0"/>
              <a:t>: We can redirect matched traffic (</a:t>
            </a:r>
            <a:r>
              <a:rPr lang="en-US" altLang="zh-CN" dirty="0" smtClean="0"/>
              <a:t>we can </a:t>
            </a:r>
            <a:r>
              <a:rPr lang="en-US" altLang="zh-CN" dirty="0"/>
              <a:t>collect any traffic from any interface on any </a:t>
            </a:r>
            <a:r>
              <a:rPr lang="en-US" altLang="zh-CN" dirty="0" smtClean="0"/>
              <a:t>peering router </a:t>
            </a:r>
            <a:r>
              <a:rPr lang="en-US" altLang="zh-CN" dirty="0"/>
              <a:t>and get it sent to our collector)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具体内容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flowspec ppt.pdf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http</a:t>
            </a:r>
            <a:r>
              <a:rPr lang="en-US" altLang="zh-CN" dirty="0"/>
              <a:t>://t.cn/zHiKjtG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sample config.pdf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http://t.cn/zHiKjtb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Huge benefit</a:t>
            </a:r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3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Anycast</a:t>
            </a:r>
          </a:p>
          <a:p>
            <a:pPr lvl="1"/>
            <a:r>
              <a:rPr lang="en-US" altLang="zh-CN" dirty="0" smtClean="0"/>
              <a:t>Magic!! Everybody likes it, life is good after that</a:t>
            </a:r>
          </a:p>
          <a:p>
            <a:pPr lvl="2"/>
            <a:r>
              <a:rPr lang="en-US" altLang="zh-CN" dirty="0" smtClean="0"/>
              <a:t>Really? How about .cn which uses anycast…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蝗虫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Attack comes, moves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away, comes back again, moves away again…</a:t>
            </a:r>
          </a:p>
          <a:p>
            <a:pPr lvl="2"/>
            <a:r>
              <a:rPr lang="en-US" altLang="zh-CN" dirty="0" smtClean="0"/>
              <a:t>Bgp withdrawn</a:t>
            </a:r>
            <a:r>
              <a:rPr lang="en-US" altLang="zh-CN" dirty="0"/>
              <a:t>, </a:t>
            </a:r>
            <a:r>
              <a:rPr lang="en-US" altLang="zh-CN" dirty="0" smtClean="0"/>
              <a:t>advertise, </a:t>
            </a:r>
            <a:r>
              <a:rPr lang="en-US" altLang="zh-CN" dirty="0"/>
              <a:t>withdrawn, </a:t>
            </a:r>
            <a:r>
              <a:rPr lang="en-US" altLang="zh-CN" dirty="0" smtClean="0"/>
              <a:t>advertise…</a:t>
            </a:r>
          </a:p>
          <a:p>
            <a:pPr lvl="1"/>
            <a:r>
              <a:rPr lang="en-US" altLang="zh-CN" dirty="0" smtClean="0"/>
              <a:t>Control how far it goes</a:t>
            </a:r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5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Bogon</a:t>
            </a:r>
          </a:p>
          <a:p>
            <a:pPr lvl="1"/>
            <a:r>
              <a:rPr lang="en-US" altLang="zh-CN" dirty="0" smtClean="0"/>
              <a:t>Team cymru</a:t>
            </a:r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6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trick</a:t>
            </a:r>
          </a:p>
          <a:p>
            <a:pPr lvl="1"/>
            <a:r>
              <a:rPr lang="en-US" altLang="zh-CN" dirty="0" smtClean="0"/>
              <a:t>E.g.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838325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trick</a:t>
            </a:r>
          </a:p>
          <a:p>
            <a:pPr lvl="1"/>
            <a:r>
              <a:rPr lang="en-US" altLang="zh-CN" dirty="0" smtClean="0"/>
              <a:t>E.g.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47800"/>
            <a:ext cx="3067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trick</a:t>
            </a:r>
          </a:p>
          <a:p>
            <a:pPr lvl="1"/>
            <a:r>
              <a:rPr lang="en-US" altLang="zh-CN" dirty="0" smtClean="0"/>
              <a:t>E.g.</a:t>
            </a:r>
          </a:p>
          <a:p>
            <a:pPr lvl="2"/>
            <a:r>
              <a:rPr lang="zh-CN" altLang="en-US" dirty="0" smtClean="0"/>
              <a:t>双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DNS </a:t>
            </a:r>
            <a:r>
              <a:rPr lang="en-US" altLang="zh-CN" dirty="0" smtClean="0"/>
              <a:t>server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白名单</a:t>
            </a:r>
            <a:r>
              <a:rPr lang="en-US" altLang="zh-CN" dirty="0" smtClean="0"/>
              <a:t>+TTL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4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保护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plane</a:t>
            </a:r>
          </a:p>
          <a:p>
            <a:pPr lvl="1"/>
            <a:r>
              <a:rPr lang="en-US" altLang="zh-CN" dirty="0" smtClean="0"/>
              <a:t>Core </a:t>
            </a:r>
            <a:r>
              <a:rPr lang="en-US" altLang="zh-CN" dirty="0"/>
              <a:t>hiding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Don’t redistribute connected</a:t>
            </a:r>
          </a:p>
          <a:p>
            <a:pPr lvl="2"/>
            <a:r>
              <a:rPr lang="zh-CN" altLang="en-US" dirty="0" smtClean="0"/>
              <a:t>设计合理的</a:t>
            </a:r>
            <a:r>
              <a:rPr lang="zh-CN" altLang="en-US" dirty="0"/>
              <a:t>内部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段（</a:t>
            </a:r>
            <a:r>
              <a:rPr lang="en-US" altLang="zh-CN" dirty="0" smtClean="0"/>
              <a:t>loopbacks, interface ips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bgp null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保护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plane</a:t>
            </a:r>
          </a:p>
          <a:p>
            <a:r>
              <a:rPr lang="zh-CN" altLang="en-US" dirty="0" smtClean="0"/>
              <a:t>依然有问题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脆弱的</a:t>
            </a:r>
            <a:r>
              <a:rPr lang="en-US" altLang="zh-CN" dirty="0" smtClean="0"/>
              <a:t>Chain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旧闻一则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.cn</a:t>
            </a:r>
            <a:r>
              <a:rPr lang="zh-CN" altLang="en-US" dirty="0" smtClean="0"/>
              <a:t>的</a:t>
            </a:r>
            <a:r>
              <a:rPr lang="zh-CN" altLang="en-US" dirty="0"/>
              <a:t>攻击流量由多</a:t>
            </a:r>
            <a:r>
              <a:rPr lang="zh-CN" altLang="en-US" dirty="0" smtClean="0"/>
              <a:t>大？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最大的根 </a:t>
            </a:r>
            <a:r>
              <a:rPr lang="en-US" altLang="zh-CN" dirty="0" smtClean="0"/>
              <a:t>L </a:t>
            </a:r>
            <a:r>
              <a:rPr lang="zh-CN" altLang="en-US" dirty="0" smtClean="0"/>
              <a:t>的数据（</a:t>
            </a:r>
            <a:r>
              <a:rPr lang="en-US" altLang="zh-CN" dirty="0" smtClean="0"/>
              <a:t>anycast</a:t>
            </a:r>
            <a:r>
              <a:rPr lang="zh-CN" altLang="en-US" dirty="0" smtClean="0"/>
              <a:t>全球</a:t>
            </a:r>
            <a:r>
              <a:rPr lang="en-US" altLang="zh-CN" dirty="0" smtClean="0"/>
              <a:t>146</a:t>
            </a:r>
            <a:r>
              <a:rPr lang="zh-CN" altLang="en-US" dirty="0" smtClean="0"/>
              <a:t>个点）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smtClean="0"/>
              <a:t>25000q/s ~= 12Mb/s inbound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10" y="2514600"/>
            <a:ext cx="5486400" cy="29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保护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</a:p>
          <a:p>
            <a:pPr lvl="1"/>
            <a:r>
              <a:rPr lang="zh-CN" altLang="en-US" dirty="0" smtClean="0"/>
              <a:t>脆弱的</a:t>
            </a:r>
            <a:r>
              <a:rPr lang="en-US" altLang="zh-CN" dirty="0" smtClean="0"/>
              <a:t>Chain :Peeringdb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71800"/>
            <a:ext cx="9144000" cy="24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保护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</a:p>
          <a:p>
            <a:pPr lvl="1"/>
            <a:r>
              <a:rPr lang="zh-CN" altLang="en-US" dirty="0"/>
              <a:t>脆弱的</a:t>
            </a:r>
            <a:r>
              <a:rPr lang="en-US" altLang="zh-CN" dirty="0"/>
              <a:t>Chain : </a:t>
            </a:r>
            <a:r>
              <a:rPr lang="en-US" altLang="zh-CN" dirty="0" smtClean="0"/>
              <a:t>Bgp looking glass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6" y="2667000"/>
            <a:ext cx="6610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Darknet</a:t>
            </a:r>
          </a:p>
          <a:p>
            <a:pPr lvl="1"/>
            <a:r>
              <a:rPr lang="en-US" altLang="zh-CN" dirty="0" smtClean="0"/>
              <a:t>Expensive!?</a:t>
            </a:r>
          </a:p>
          <a:p>
            <a:pPr lvl="1"/>
            <a:r>
              <a:rPr lang="en-US" altLang="zh-CN" dirty="0" smtClean="0"/>
              <a:t>Not really</a:t>
            </a:r>
          </a:p>
          <a:p>
            <a:pPr lvl="2"/>
            <a:r>
              <a:rPr lang="en-US" altLang="zh-CN" dirty="0" smtClean="0"/>
              <a:t>Nobody should touch your infrasturcure</a:t>
            </a:r>
          </a:p>
          <a:p>
            <a:pPr lvl="2"/>
            <a:r>
              <a:rPr lang="en-US" altLang="zh-CN" dirty="0" smtClean="0"/>
              <a:t>Nobody should touch your unused Ips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23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Darknet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33600"/>
            <a:ext cx="91154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Darknet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6257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Darknet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	see 15169 there?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6" y="3276600"/>
            <a:ext cx="5457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抗攻击手段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Darknet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39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合作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企业和企业，企业和运营</a:t>
            </a:r>
            <a:r>
              <a:rPr lang="zh-CN" altLang="en-US" dirty="0"/>
              <a:t>商，运营</a:t>
            </a:r>
            <a:r>
              <a:rPr lang="zh-CN" altLang="en-US" dirty="0" smtClean="0"/>
              <a:t>商和</a:t>
            </a:r>
            <a:r>
              <a:rPr lang="zh-CN" altLang="en-US" dirty="0"/>
              <a:t>运营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1"/>
            <a:r>
              <a:rPr lang="zh-CN" altLang="en-US"/>
              <a:t>一个人一个企业走不远</a:t>
            </a:r>
            <a:endParaRPr lang="en-US" altLang="zh-CN" dirty="0" smtClean="0"/>
          </a:p>
          <a:p>
            <a:pPr lvl="1"/>
            <a:r>
              <a:rPr lang="en-US" dirty="0" smtClean="0"/>
              <a:t>Security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挑</a:t>
            </a:r>
            <a:r>
              <a:rPr lang="zh-CN" altLang="en-US" dirty="0" smtClean="0"/>
              <a:t>战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r>
              <a:rPr lang="en-US" altLang="zh-CN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Right now</a:t>
            </a:r>
            <a:r>
              <a:rPr lang="zh-CN" altLang="en-US" dirty="0" smtClean="0"/>
              <a:t>，你</a:t>
            </a:r>
            <a:r>
              <a:rPr lang="zh-CN" altLang="en-US" dirty="0"/>
              <a:t>能说得清楚你的网络是个什么状况么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/>
              <a:t>流量是怎么回事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Span + 7</a:t>
            </a:r>
            <a:r>
              <a:rPr lang="zh-CN" altLang="en-US" dirty="0" smtClean="0"/>
              <a:t>层分析</a:t>
            </a:r>
            <a:r>
              <a:rPr lang="en-US" altLang="zh-CN" dirty="0" smtClean="0"/>
              <a:t>=Visibility?</a:t>
            </a:r>
          </a:p>
          <a:p>
            <a:pPr lvl="3"/>
            <a:r>
              <a:rPr lang="zh-CN" altLang="en-US" dirty="0"/>
              <a:t>签名问题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告诉我你要看啥</a:t>
            </a:r>
            <a:r>
              <a:rPr lang="en-US" altLang="zh-CN" dirty="0" smtClean="0"/>
              <a:t>…</a:t>
            </a:r>
          </a:p>
          <a:p>
            <a:pPr lvl="3"/>
            <a:r>
              <a:rPr lang="zh-CN" altLang="en-US" dirty="0" smtClean="0"/>
              <a:t>管</a:t>
            </a:r>
            <a:r>
              <a:rPr lang="zh-CN" altLang="en-US" dirty="0"/>
              <a:t>中</a:t>
            </a:r>
            <a:r>
              <a:rPr lang="zh-CN" altLang="en-US" dirty="0" smtClean="0"/>
              <a:t>窥豹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r>
              <a:rPr lang="zh-CN" altLang="en-US" dirty="0" smtClean="0"/>
              <a:t>更进一步的逻辑和关系？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48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</a:t>
            </a:r>
            <a:r>
              <a:rPr lang="zh-CN" altLang="en-US" dirty="0" smtClean="0"/>
              <a:t>的四元组分析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u="sng" dirty="0" smtClean="0"/>
              <a:t>不知道要看啥</a:t>
            </a:r>
            <a:r>
              <a:rPr lang="zh-CN" altLang="en-US" dirty="0" smtClean="0"/>
              <a:t>的时候你愿意看这个？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4905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</a:t>
            </a:r>
            <a:r>
              <a:rPr lang="zh-CN" altLang="en-US" dirty="0" smtClean="0"/>
              <a:t>的四元组分析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还是这个？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543800" cy="5944566"/>
          </a:xfrm>
        </p:spPr>
      </p:pic>
    </p:spTree>
    <p:extLst>
      <p:ext uri="{BB962C8B-B14F-4D97-AF65-F5344CB8AC3E}">
        <p14:creationId xmlns:p14="http://schemas.microsoft.com/office/powerpoint/2010/main" val="3979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</a:t>
            </a:r>
            <a:r>
              <a:rPr lang="zh-CN" altLang="en-US" dirty="0" smtClean="0"/>
              <a:t>战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Umbrella</a:t>
            </a:r>
            <a:r>
              <a:rPr lang="zh-CN" altLang="en-US" dirty="0" smtClean="0"/>
              <a:t>的一个可视化展示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8399834" cy="57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1482</Words>
  <Application>Microsoft Office PowerPoint</Application>
  <PresentationFormat>On-screen Show (4:3)</PresentationFormat>
  <Paragraphs>354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网络安全攻与防  </vt:lpstr>
      <vt:lpstr>新闻一则</vt:lpstr>
      <vt:lpstr>旧闻一则</vt:lpstr>
      <vt:lpstr>旧闻一则</vt:lpstr>
      <vt:lpstr>挑战1  Visibility</vt:lpstr>
      <vt:lpstr>挑战1</vt:lpstr>
      <vt:lpstr>挑战1</vt:lpstr>
      <vt:lpstr>挑战1</vt:lpstr>
      <vt:lpstr>挑战1</vt:lpstr>
      <vt:lpstr>挑战1</vt:lpstr>
      <vt:lpstr>挑战2 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网络方面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抗攻击手段</vt:lpstr>
      <vt:lpstr>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</dc:creator>
  <cp:lastModifiedBy>yiming</cp:lastModifiedBy>
  <cp:revision>374</cp:revision>
  <dcterms:created xsi:type="dcterms:W3CDTF">2013-09-17T08:16:21Z</dcterms:created>
  <dcterms:modified xsi:type="dcterms:W3CDTF">2013-10-23T05:34:32Z</dcterms:modified>
</cp:coreProperties>
</file>