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ing" initials="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 hasCustomPrompt="1"/>
          </p:nvPr>
        </p:nvSpPr>
        <p:spPr>
          <a:xfrm>
            <a:off x="2863453" y="2091724"/>
            <a:ext cx="6157020" cy="750094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310" name="Shape 310"/>
          <p:cNvSpPr/>
          <p:nvPr>
            <p:ph type="body" sz="quarter" idx="13"/>
          </p:nvPr>
        </p:nvSpPr>
        <p:spPr>
          <a:xfrm>
            <a:off x="5916540" y="2955002"/>
            <a:ext cx="2107535" cy="412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1220" y="6430089"/>
            <a:ext cx="12189560" cy="428749"/>
          </a:xfrm>
          <a:prstGeom prst="rect">
            <a:avLst/>
          </a:prstGeom>
          <a:solidFill>
            <a:schemeClr val="accent1">
              <a:hueOff val="273561"/>
              <a:satOff val="2937"/>
              <a:lumOff val="-22225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defTabSz="589280">
              <a:defRPr sz="3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00"/>
          </a:p>
        </p:txBody>
      </p:sp>
      <p:sp>
        <p:nvSpPr>
          <p:cNvPr id="312" name="Shape 312"/>
          <p:cNvSpPr/>
          <p:nvPr/>
        </p:nvSpPr>
        <p:spPr>
          <a:xfrm>
            <a:off x="8237694" y="6497123"/>
            <a:ext cx="3886798" cy="29468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1400"/>
              <a:t>Feei • 企业级代码安全实践 • Meili-Inc    </a:t>
            </a:r>
            <a:endParaRPr sz="1400"/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Vertic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 hasCustomPrompt="1"/>
          </p:nvPr>
        </p:nvSpPr>
        <p:spPr>
          <a:xfrm>
            <a:off x="2166938" y="1466646"/>
            <a:ext cx="4188024" cy="750095"/>
          </a:xfrm>
          <a:prstGeom prst="rect">
            <a:avLst/>
          </a:prstGeom>
        </p:spPr>
        <p:txBody>
          <a:bodyPr anchor="b"/>
          <a:lstStyle>
            <a:lvl1pPr algn="l">
              <a:defRPr sz="38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321" name="Shape 321"/>
          <p:cNvSpPr/>
          <p:nvPr/>
        </p:nvSpPr>
        <p:spPr>
          <a:xfrm>
            <a:off x="-30978" y="1116"/>
            <a:ext cx="12253956" cy="673076"/>
          </a:xfrm>
          <a:prstGeom prst="rect">
            <a:avLst/>
          </a:prstGeom>
          <a:solidFill>
            <a:schemeClr val="accent1">
              <a:hueOff val="273561"/>
              <a:satOff val="2937"/>
              <a:lumOff val="-22225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defTabSz="589280">
              <a:defRPr sz="3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00"/>
          </a:p>
        </p:txBody>
      </p:sp>
      <p:sp>
        <p:nvSpPr>
          <p:cNvPr id="322" name="Shape 322"/>
          <p:cNvSpPr/>
          <p:nvPr>
            <p:ph type="body" sz="quarter" idx="13" hasCustomPrompt="1"/>
          </p:nvPr>
        </p:nvSpPr>
        <p:spPr>
          <a:xfrm>
            <a:off x="1805285" y="87623"/>
            <a:ext cx="6254200" cy="500063"/>
          </a:xfrm>
          <a:prstGeom prst="rect">
            <a:avLst/>
          </a:prstGeom>
        </p:spPr>
        <p:txBody>
          <a:bodyPr/>
          <a:lstStyle>
            <a:lvl1pPr marL="0" indent="0" rtl="1">
              <a:spcBef>
                <a:spcPct val="0"/>
              </a:spcBef>
              <a:buSzTx/>
              <a:buNone/>
              <a:defRPr sz="23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本页主题</a:t>
            </a:r>
          </a:p>
        </p:txBody>
      </p:sp>
      <p:sp>
        <p:nvSpPr>
          <p:cNvPr id="323" name="Shape 323"/>
          <p:cNvSpPr/>
          <p:nvPr>
            <p:ph type="pic" sz="quarter" idx="14"/>
          </p:nvPr>
        </p:nvSpPr>
        <p:spPr>
          <a:xfrm>
            <a:off x="7158633" y="1721651"/>
            <a:ext cx="2286001" cy="2286001"/>
          </a:xfrm>
          <a:prstGeom prst="rect">
            <a:avLst/>
          </a:prstGeom>
        </p:spPr>
        <p:txBody>
          <a:bodyPr lIns="91439" tIns="45719" rIns="91439" bIns="45719" anchor="t"/>
          <a:lstStyle/>
          <a:p/>
        </p:txBody>
      </p:sp>
      <p:sp>
        <p:nvSpPr>
          <p:cNvPr id="324" name="Shape 324"/>
          <p:cNvSpPr/>
          <p:nvPr>
            <p:ph type="body" sz="quarter" idx="15" hasCustomPrompt="1"/>
          </p:nvPr>
        </p:nvSpPr>
        <p:spPr>
          <a:xfrm>
            <a:off x="2014267" y="2388082"/>
            <a:ext cx="2975598" cy="2081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1</a:t>
            </a: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2</a:t>
            </a: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3</a:t>
            </a: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4</a:t>
            </a: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5</a:t>
            </a:r>
          </a:p>
        </p:txBody>
      </p:sp>
      <p:sp>
        <p:nvSpPr>
          <p:cNvPr id="325" name="Shape 325"/>
          <p:cNvSpPr/>
          <p:nvPr/>
        </p:nvSpPr>
        <p:spPr>
          <a:xfrm>
            <a:off x="1220" y="6430089"/>
            <a:ext cx="12189560" cy="428749"/>
          </a:xfrm>
          <a:prstGeom prst="rect">
            <a:avLst/>
          </a:prstGeom>
          <a:solidFill>
            <a:schemeClr val="accent1">
              <a:hueOff val="273561"/>
              <a:satOff val="2937"/>
              <a:lumOff val="-22225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defTabSz="589280">
              <a:defRPr sz="3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00"/>
          </a:p>
        </p:txBody>
      </p:sp>
      <p:sp>
        <p:nvSpPr>
          <p:cNvPr id="326" name="Shape 326"/>
          <p:cNvSpPr/>
          <p:nvPr/>
        </p:nvSpPr>
        <p:spPr>
          <a:xfrm>
            <a:off x="8237694" y="6497123"/>
            <a:ext cx="3886798" cy="29468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1400"/>
              <a:t>Feei • 企业级代码安全实践 • Meili-Inc    </a:t>
            </a:r>
            <a:endParaRPr sz="1400"/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Vertical copy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 hasCustomPrompt="1"/>
          </p:nvPr>
        </p:nvSpPr>
        <p:spPr>
          <a:xfrm>
            <a:off x="2925961" y="1359490"/>
            <a:ext cx="5661423" cy="750094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335" name="Shape 335"/>
          <p:cNvSpPr/>
          <p:nvPr/>
        </p:nvSpPr>
        <p:spPr>
          <a:xfrm>
            <a:off x="2160" y="1116"/>
            <a:ext cx="12187681" cy="673076"/>
          </a:xfrm>
          <a:prstGeom prst="rect">
            <a:avLst/>
          </a:prstGeom>
          <a:solidFill>
            <a:schemeClr val="accent1">
              <a:hueOff val="273561"/>
              <a:satOff val="2937"/>
              <a:lumOff val="-22225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defTabSz="589280">
              <a:defRPr sz="3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00"/>
          </a:p>
        </p:txBody>
      </p:sp>
      <p:sp>
        <p:nvSpPr>
          <p:cNvPr id="336" name="Shape 336"/>
          <p:cNvSpPr/>
          <p:nvPr>
            <p:ph type="body" sz="quarter" idx="13" hasCustomPrompt="1"/>
          </p:nvPr>
        </p:nvSpPr>
        <p:spPr>
          <a:xfrm>
            <a:off x="1805285" y="87623"/>
            <a:ext cx="6254200" cy="500063"/>
          </a:xfrm>
          <a:prstGeom prst="rect">
            <a:avLst/>
          </a:prstGeom>
        </p:spPr>
        <p:txBody>
          <a:bodyPr/>
          <a:lstStyle>
            <a:lvl1pPr marL="0" indent="0" rtl="1">
              <a:spcBef>
                <a:spcPct val="0"/>
              </a:spcBef>
              <a:buSzTx/>
              <a:buNone/>
              <a:defRPr sz="23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本页主题</a:t>
            </a:r>
          </a:p>
        </p:txBody>
      </p:sp>
      <p:sp>
        <p:nvSpPr>
          <p:cNvPr id="337" name="Shape 337"/>
          <p:cNvSpPr/>
          <p:nvPr>
            <p:ph type="body" sz="quarter" idx="14" hasCustomPrompt="1"/>
          </p:nvPr>
        </p:nvSpPr>
        <p:spPr>
          <a:xfrm>
            <a:off x="2817938" y="2316644"/>
            <a:ext cx="2975598" cy="2081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Test 5</a:t>
            </a:r>
          </a:p>
        </p:txBody>
      </p:sp>
      <p:sp>
        <p:nvSpPr>
          <p:cNvPr id="338" name="Shape 338"/>
          <p:cNvSpPr/>
          <p:nvPr/>
        </p:nvSpPr>
        <p:spPr>
          <a:xfrm>
            <a:off x="-1922" y="6430089"/>
            <a:ext cx="12195844" cy="428749"/>
          </a:xfrm>
          <a:prstGeom prst="rect">
            <a:avLst/>
          </a:prstGeom>
          <a:solidFill>
            <a:schemeClr val="accent1">
              <a:hueOff val="273561"/>
              <a:satOff val="2937"/>
              <a:lumOff val="-22225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defTabSz="589280">
              <a:defRPr sz="3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00"/>
          </a:p>
        </p:txBody>
      </p:sp>
      <p:sp>
        <p:nvSpPr>
          <p:cNvPr id="339" name="Shape 339"/>
          <p:cNvSpPr/>
          <p:nvPr/>
        </p:nvSpPr>
        <p:spPr>
          <a:xfrm>
            <a:off x="8237694" y="6497123"/>
            <a:ext cx="3886798" cy="29468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1400"/>
              <a:t>Feei • 企业级代码安全实践 • Meili-Inc    </a:t>
            </a:r>
            <a:endParaRPr sz="1400"/>
          </a:p>
        </p:txBody>
      </p:sp>
      <p:sp>
        <p:nvSpPr>
          <p:cNvPr id="340" name="Shape 3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72" y="-7937"/>
            <a:ext cx="12198985" cy="6878320"/>
          </a:xfrm>
          <a:prstGeom prst="rect">
            <a:avLst/>
          </a:prstGeom>
        </p:spPr>
      </p:pic>
      <p:sp>
        <p:nvSpPr>
          <p:cNvPr id="523" name="Shape 523"/>
          <p:cNvSpPr/>
          <p:nvPr>
            <p:ph type="title"/>
          </p:nvPr>
        </p:nvSpPr>
        <p:spPr>
          <a:xfrm>
            <a:off x="2837471" y="2751053"/>
            <a:ext cx="6518533" cy="7500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rPr sz="4000"/>
              <a:t>企业级代码安全最佳实践</a:t>
            </a:r>
            <a:endParaRPr sz="4000"/>
          </a:p>
        </p:txBody>
      </p:sp>
      <p:sp>
        <p:nvSpPr>
          <p:cNvPr id="524" name="Shape 524"/>
          <p:cNvSpPr/>
          <p:nvPr>
            <p:ph type="body" idx="13"/>
          </p:nvPr>
        </p:nvSpPr>
        <p:spPr>
          <a:xfrm>
            <a:off x="4221093" y="3693795"/>
            <a:ext cx="3751400" cy="51435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zh-CN" sz="2800">
                <a:ea typeface="宋体" panose="02010600030101010101" pitchFamily="2" charset="-122"/>
              </a:rPr>
              <a:t>止介</a:t>
            </a:r>
            <a:r>
              <a:rPr sz="2800"/>
              <a:t> &lt;feei@feei.cn&gt;</a:t>
            </a:r>
            <a:endParaRPr sz="2800"/>
          </a:p>
        </p:txBody>
      </p:sp>
      <p:pic>
        <p:nvPicPr>
          <p:cNvPr id="525" name="view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8" y="1118870"/>
            <a:ext cx="3259455" cy="4654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574" name="Shape 5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p>
            <a:r>
              <a:t>Cobra兼容性</a:t>
            </a:r>
          </a:p>
        </p:txBody>
      </p:sp>
      <p:grpSp>
        <p:nvGrpSpPr>
          <p:cNvPr id="578" name="Group 578"/>
          <p:cNvGrpSpPr/>
          <p:nvPr/>
        </p:nvGrpSpPr>
        <p:grpSpPr>
          <a:xfrm>
            <a:off x="2637174" y="2794882"/>
            <a:ext cx="6917653" cy="2059958"/>
            <a:chOff x="0" y="0"/>
            <a:chExt cx="13835304" cy="4119914"/>
          </a:xfrm>
        </p:grpSpPr>
        <p:pic>
          <p:nvPicPr>
            <p:cNvPr id="575" name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04621"/>
              <a:ext cx="4627794" cy="11106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6" name="pasted-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6406" y="1684714"/>
              <a:ext cx="1760750" cy="750485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>
              <a:reflection stA="50000" endPos="40000" dir="5400000" sy="-100000" algn="bl" rotWithShape="0"/>
            </a:effectLst>
          </p:spPr>
        </p:pic>
        <p:pic>
          <p:nvPicPr>
            <p:cNvPr id="577" name="pasted-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5432" y="0"/>
              <a:ext cx="6179873" cy="411991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grpSp>
        <p:nvGrpSpPr>
          <p:cNvPr id="609" name="Group 609"/>
          <p:cNvGrpSpPr/>
          <p:nvPr/>
        </p:nvGrpSpPr>
        <p:grpSpPr>
          <a:xfrm>
            <a:off x="2158600" y="2309849"/>
            <a:ext cx="8546746" cy="3283034"/>
            <a:chOff x="0" y="0"/>
            <a:chExt cx="17093491" cy="6566066"/>
          </a:xfrm>
        </p:grpSpPr>
        <p:pic>
          <p:nvPicPr>
            <p:cNvPr id="581" name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5517" y="263091"/>
              <a:ext cx="4315306" cy="258918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2" name="pasted-image-smal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7069" y="0"/>
              <a:ext cx="4623059" cy="258918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3" name="pasted-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953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4" name="pasted-imag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906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5" name="pasted-imag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9860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6" name="pasted-imag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9813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7" name="pasted-imag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9767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8" name="pasted-imag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9675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89" name="pasted-ima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9581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0" name="pasted-imag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39628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1" name="pasted-image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126255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2" name="pasted-image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64565" y="4492294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3" name="pasted-image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002872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4" name="pasted-image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879489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5" name="pasted-image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941180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6" name="pasted-image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598830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7" name="pasted-image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79953" y="5598830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8" name="pasted-image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59906" y="5598830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99" name="pasted-image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239860" y="5598830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0" name="pasted-image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19813" y="5598830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1" name="pasted-image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399767" y="5598830"/>
              <a:ext cx="967237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2" name="pasted-image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479721" y="5598830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3" name="pasted-image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559675" y="559272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4" name="pasted-image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39628" y="559272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5" name="pasted-image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799535" y="559272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6" name="pasted-image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879489" y="559272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7" name="pasted-image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2941180" y="559272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08" name="pasted-image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79721" y="4492294"/>
              <a:ext cx="967236" cy="9672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10" name="Shape 610"/>
          <p:cNvSpPr/>
          <p:nvPr>
            <p:ph type="title"/>
          </p:nvPr>
        </p:nvSpPr>
        <p:spPr>
          <a:xfrm>
            <a:off x="4133215" y="1386205"/>
            <a:ext cx="3897630" cy="749935"/>
          </a:xfrm>
          <a:prstGeom prst="rect">
            <a:avLst/>
          </a:prstGeom>
        </p:spPr>
        <p:txBody>
          <a:bodyPr/>
          <a:p>
            <a:r>
              <a:t>Cobra多语言支持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-5715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13" name="Shape 613"/>
          <p:cNvSpPr/>
          <p:nvPr>
            <p:ph type="title"/>
          </p:nvPr>
        </p:nvSpPr>
        <p:spPr>
          <a:xfrm>
            <a:off x="4614545" y="1304290"/>
            <a:ext cx="3830320" cy="749935"/>
          </a:xfrm>
          <a:prstGeom prst="rect">
            <a:avLst/>
          </a:prstGeom>
        </p:spPr>
        <p:txBody>
          <a:bodyPr/>
          <a:lstStyle/>
          <a:p>
            <a:r>
              <a:t>Cobra多漏洞支持</a:t>
            </a:r>
          </a:p>
        </p:txBody>
      </p:sp>
      <p:sp>
        <p:nvSpPr>
          <p:cNvPr id="614" name="Shape 614"/>
          <p:cNvSpPr/>
          <p:nvPr/>
        </p:nvSpPr>
        <p:spPr>
          <a:xfrm>
            <a:off x="2897384" y="3386064"/>
            <a:ext cx="1268100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SQL Injection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354514" y="4051118"/>
            <a:ext cx="715876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LFI/RFI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159147" y="4510833"/>
            <a:ext cx="1544110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Header Injection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549198" y="4297463"/>
            <a:ext cx="436384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XSS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5247698" y="4720836"/>
            <a:ext cx="587652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CSRF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6054892" y="5075522"/>
            <a:ext cx="949588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Logic Bug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7210153" y="5535678"/>
            <a:ext cx="1800354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Command Execute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890070" y="3710337"/>
            <a:ext cx="1334261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Code Execute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439323" y="4240166"/>
            <a:ext cx="2103299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Information Disclosure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649379" y="3902803"/>
            <a:ext cx="1392535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xPath Injection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4498055" y="3895295"/>
            <a:ext cx="1400319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LDAP Injection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2896870" y="2770505"/>
            <a:ext cx="2155825" cy="248285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XML/XXE Injection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185376" y="2970655"/>
            <a:ext cx="1054154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Unserialize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7017923" y="2585474"/>
            <a:ext cx="1738085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Variables Override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6191271" y="3510630"/>
            <a:ext cx="1267793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URL Redirect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5175087" y="2457680"/>
            <a:ext cx="1411789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Weak Function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7761829" y="3145667"/>
            <a:ext cx="1458286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Buffer Overflow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7404185" y="4839678"/>
            <a:ext cx="1963809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Deprecated Function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4636163" y="3365624"/>
            <a:ext cx="1124104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Stack Trace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164888" y="5075522"/>
            <a:ext cx="2010408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Resource Executable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6331728" y="4591093"/>
            <a:ext cx="576079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SSRF</a:t>
            </a:r>
            <a:endParaRPr sz="1150">
              <a:solidFill>
                <a:schemeClr val="bg1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721476" y="5596193"/>
            <a:ext cx="2091828" cy="248172"/>
          </a:xfrm>
          <a:prstGeom prst="rect">
            <a:avLst/>
          </a:prstGeom>
          <a:gradFill>
            <a:gsLst>
              <a:gs pos="0">
                <a:srgbClr val="00343B"/>
              </a:gs>
              <a:gs pos="80000">
                <a:srgbClr val="00444D"/>
              </a:gs>
              <a:gs pos="100000">
                <a:srgbClr val="00444E"/>
              </a:gs>
            </a:gsLst>
            <a:lin ang="16200000"/>
          </a:gradFill>
          <a:ln>
            <a:solidFill>
              <a:srgbClr val="004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 defTabSz="914400"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sz="1150">
                <a:solidFill>
                  <a:schemeClr val="bg1"/>
                </a:solidFill>
              </a:rPr>
              <a:t>Hard-coded Password</a:t>
            </a:r>
            <a:endParaRPr sz="1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38" name="Shape 6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p>
            <a:r>
              <a:t>Cobra自动化</a:t>
            </a:r>
          </a:p>
        </p:txBody>
      </p:sp>
      <p:sp>
        <p:nvSpPr>
          <p:cNvPr id="639" name="Shape 639"/>
          <p:cNvSpPr/>
          <p:nvPr/>
        </p:nvSpPr>
        <p:spPr>
          <a:xfrm>
            <a:off x="5220191" y="2707509"/>
            <a:ext cx="1154395" cy="1097895"/>
          </a:xfrm>
          <a:prstGeom prst="pentagon">
            <a:avLst/>
          </a:prstGeom>
          <a:solidFill>
            <a:srgbClr val="3E628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8000" tIns="18000" rIns="18000" bIns="18000" anchor="ctr"/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触发</a:t>
            </a:r>
            <a:endParaRPr sz="1400">
              <a:solidFill>
                <a:schemeClr val="bg1"/>
              </a:solidFill>
            </a:endParaRPr>
          </a:p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Trigger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206744" y="3394651"/>
            <a:ext cx="1154395" cy="1097895"/>
          </a:xfrm>
          <a:prstGeom prst="pentagon">
            <a:avLst/>
          </a:prstGeom>
          <a:solidFill>
            <a:srgbClr val="3E628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8000" tIns="18000" rIns="18000" bIns="18000" anchor="ctr"/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扫描</a:t>
            </a:r>
            <a:endParaRPr sz="1400">
              <a:solidFill>
                <a:schemeClr val="bg1"/>
              </a:solidFill>
            </a:endParaRPr>
          </a:p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Scan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5839492" y="4558340"/>
            <a:ext cx="1154396" cy="1097895"/>
          </a:xfrm>
          <a:prstGeom prst="pentagon">
            <a:avLst/>
          </a:prstGeom>
          <a:solidFill>
            <a:srgbClr val="3E628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8000" tIns="18000" rIns="18000" bIns="18000" anchor="ctr"/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报告</a:t>
            </a:r>
            <a:endParaRPr sz="1400">
              <a:solidFill>
                <a:schemeClr val="bg1"/>
              </a:solidFill>
            </a:endParaRPr>
          </a:p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Report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4624257" y="4575485"/>
            <a:ext cx="1154395" cy="1097895"/>
          </a:xfrm>
          <a:prstGeom prst="pentagon">
            <a:avLst/>
          </a:prstGeom>
          <a:solidFill>
            <a:srgbClr val="3E628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8000" tIns="18000" rIns="18000" bIns="18000" anchor="ctr"/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修复</a:t>
            </a:r>
            <a:endParaRPr sz="1400">
              <a:solidFill>
                <a:schemeClr val="bg1"/>
              </a:solidFill>
            </a:endParaRPr>
          </a:p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Fixed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4254186" y="3428941"/>
            <a:ext cx="1154395" cy="1097895"/>
          </a:xfrm>
          <a:prstGeom prst="pentagon">
            <a:avLst/>
          </a:prstGeom>
          <a:solidFill>
            <a:srgbClr val="3E628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8000" tIns="18000" rIns="18000" bIns="18000" anchor="ctr"/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重扫</a:t>
            </a:r>
            <a:endParaRPr sz="1400">
              <a:solidFill>
                <a:schemeClr val="bg1"/>
              </a:solidFill>
            </a:endParaRPr>
          </a:p>
          <a:p>
            <a:pPr algn="ctr" defTabSz="914400"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>
                <a:solidFill>
                  <a:schemeClr val="bg1"/>
                </a:solidFill>
              </a:rPr>
              <a:t>Rescan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5888784" y="2538299"/>
            <a:ext cx="2031626" cy="3269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51" h="21600" extrusionOk="0">
                <a:moveTo>
                  <a:pt x="0" y="0"/>
                </a:moveTo>
                <a:cubicBezTo>
                  <a:pt x="17843" y="4134"/>
                  <a:pt x="21600" y="11334"/>
                  <a:pt x="11270" y="21600"/>
                </a:cubicBezTo>
              </a:path>
            </a:pathLst>
          </a:custGeom>
          <a:ln w="25400">
            <a:solidFill>
              <a:srgbClr val="3E628A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p>
            <a:endParaRPr sz="900"/>
          </a:p>
        </p:txBody>
      </p:sp>
      <p:sp>
        <p:nvSpPr>
          <p:cNvPr id="647" name="Shape 647"/>
          <p:cNvSpPr/>
          <p:nvPr/>
        </p:nvSpPr>
        <p:spPr>
          <a:xfrm>
            <a:off x="3592935" y="2491183"/>
            <a:ext cx="1977514" cy="3557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5" h="21600" extrusionOk="0">
                <a:moveTo>
                  <a:pt x="16235" y="21600"/>
                </a:moveTo>
                <a:cubicBezTo>
                  <a:pt x="-4406" y="17744"/>
                  <a:pt x="-5365" y="10544"/>
                  <a:pt x="13357" y="0"/>
                </a:cubicBezTo>
              </a:path>
            </a:pathLst>
          </a:custGeom>
          <a:ln w="25400">
            <a:solidFill>
              <a:srgbClr val="3E628A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p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5" name="Shape 565"/>
          <p:cNvSpPr/>
          <p:nvPr>
            <p:ph type="title"/>
          </p:nvPr>
        </p:nvSpPr>
        <p:spPr>
          <a:xfrm>
            <a:off x="4423410" y="1369695"/>
            <a:ext cx="3345180" cy="749935"/>
          </a:xfrm>
          <a:prstGeom prst="rect">
            <a:avLst/>
          </a:prstGeom>
        </p:spPr>
        <p:txBody>
          <a:bodyPr/>
          <a:lstStyle/>
          <a:p>
            <a:r>
              <a:t>Cobra应用场景</a:t>
            </a:r>
          </a:p>
        </p:txBody>
      </p:sp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51" name="Shape 651"/>
          <p:cNvSpPr/>
          <p:nvPr/>
        </p:nvSpPr>
        <p:spPr>
          <a:xfrm>
            <a:off x="4460600" y="2638024"/>
            <a:ext cx="5146035" cy="217424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marL="1412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811530" indent="-81153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日常安全扫描</a:t>
            </a:r>
            <a:endParaRPr sz="2300"/>
          </a:p>
          <a:p>
            <a:pPr marL="811530" indent="-81153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新漏洞应急评估</a:t>
            </a:r>
            <a:endParaRPr sz="2300"/>
          </a:p>
          <a:p>
            <a:pPr marL="811530" indent="-811530">
              <a:lnSpc>
                <a:spcPct val="200000"/>
              </a:lnSpc>
              <a:spcBef>
                <a:spcPts val="0"/>
              </a:spcBef>
              <a:buSzPct val="100000"/>
              <a:buAutoNum type="alphaU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三方依赖基线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53" name="Shape 653"/>
          <p:cNvSpPr/>
          <p:nvPr>
            <p:ph type="title"/>
          </p:nvPr>
        </p:nvSpPr>
        <p:spPr>
          <a:xfrm>
            <a:off x="4205605" y="1372870"/>
            <a:ext cx="3753485" cy="749935"/>
          </a:xfrm>
          <a:prstGeom prst="rect">
            <a:avLst/>
          </a:prstGeom>
        </p:spPr>
        <p:txBody>
          <a:bodyPr/>
          <a:p>
            <a:r>
              <a:t>A.日常安全扫描</a:t>
            </a:r>
          </a:p>
        </p:txBody>
      </p:sp>
      <p:sp>
        <p:nvSpPr>
          <p:cNvPr id="655" name="Shape 655"/>
          <p:cNvSpPr/>
          <p:nvPr/>
        </p:nvSpPr>
        <p:spPr>
          <a:xfrm>
            <a:off x="4205330" y="2496419"/>
            <a:ext cx="5146035" cy="293243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marL="1412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85875" indent="-968375">
              <a:lnSpc>
                <a:spcPct val="20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自助扫描</a:t>
            </a:r>
            <a:endParaRPr sz="2300"/>
          </a:p>
          <a:p>
            <a:pPr marL="1285875" indent="-968375">
              <a:lnSpc>
                <a:spcPct val="20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代码发布系统</a:t>
            </a:r>
            <a:endParaRPr sz="2300"/>
          </a:p>
          <a:p>
            <a:pPr marL="1285875" indent="-968375">
              <a:lnSpc>
                <a:spcPct val="20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代码持续集成</a:t>
            </a:r>
            <a:endParaRPr sz="2300"/>
          </a:p>
          <a:p>
            <a:pPr marL="1285875" indent="-968375">
              <a:lnSpc>
                <a:spcPct val="20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GIT集成服务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57" name="Shape 657"/>
          <p:cNvSpPr/>
          <p:nvPr>
            <p:ph type="title"/>
          </p:nvPr>
        </p:nvSpPr>
        <p:spPr>
          <a:xfrm>
            <a:off x="3748405" y="1372870"/>
            <a:ext cx="4016375" cy="749935"/>
          </a:xfrm>
          <a:prstGeom prst="rect">
            <a:avLst/>
          </a:prstGeom>
        </p:spPr>
        <p:txBody>
          <a:bodyPr/>
          <a:p>
            <a:pPr algn="ctr"/>
            <a:r>
              <a:t>B.新漏洞应急评估</a:t>
            </a:r>
          </a:p>
        </p:txBody>
      </p:sp>
      <p:pic>
        <p:nvPicPr>
          <p:cNvPr id="65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76" y="2322007"/>
            <a:ext cx="4704192" cy="38956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61" name="Shape 661"/>
          <p:cNvSpPr/>
          <p:nvPr>
            <p:ph type="title"/>
          </p:nvPr>
        </p:nvSpPr>
        <p:spPr>
          <a:xfrm>
            <a:off x="4231640" y="1346200"/>
            <a:ext cx="3700145" cy="749935"/>
          </a:xfrm>
          <a:prstGeom prst="rect">
            <a:avLst/>
          </a:prstGeom>
        </p:spPr>
        <p:txBody>
          <a:bodyPr/>
          <a:p>
            <a:r>
              <a:t>C.三方依赖基线</a:t>
            </a:r>
          </a:p>
        </p:txBody>
      </p:sp>
      <p:pic>
        <p:nvPicPr>
          <p:cNvPr id="663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5" y="3009900"/>
            <a:ext cx="8235950" cy="15684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72" y="-5715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pic>
        <p:nvPicPr>
          <p:cNvPr id="665" name="pasted-image.png"/>
          <p:cNvPicPr>
            <a:picLocks noChangeAspect="1"/>
          </p:cNvPicPr>
          <p:nvPr/>
        </p:nvPicPr>
        <p:blipFill>
          <a:blip r:embed="rId2">
            <a:alphaModFix amt="10653"/>
          </a:blip>
          <a:stretch>
            <a:fillRect/>
          </a:stretch>
        </p:blipFill>
        <p:spPr>
          <a:xfrm>
            <a:off x="2203134" y="2713150"/>
            <a:ext cx="3411731" cy="1885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6" name="pasted-image.png"/>
          <p:cNvPicPr>
            <a:picLocks noChangeAspect="1"/>
          </p:cNvPicPr>
          <p:nvPr/>
        </p:nvPicPr>
        <p:blipFill>
          <a:blip r:embed="rId3">
            <a:alphaModFix amt="10653"/>
          </a:blip>
          <a:stretch>
            <a:fillRect/>
          </a:stretch>
        </p:blipFill>
        <p:spPr>
          <a:xfrm>
            <a:off x="5790039" y="2713150"/>
            <a:ext cx="3411731" cy="1885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7" name="pasted-image.png"/>
          <p:cNvPicPr>
            <a:picLocks noChangeAspect="1"/>
          </p:cNvPicPr>
          <p:nvPr/>
        </p:nvPicPr>
        <p:blipFill>
          <a:blip r:embed="rId4">
            <a:alphaModFix amt="10653"/>
          </a:blip>
          <a:stretch>
            <a:fillRect/>
          </a:stretch>
        </p:blipFill>
        <p:spPr>
          <a:xfrm>
            <a:off x="2203683" y="2713299"/>
            <a:ext cx="3411731" cy="1885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8" name="pasted-image.png"/>
          <p:cNvPicPr>
            <a:picLocks noChangeAspect="1"/>
          </p:cNvPicPr>
          <p:nvPr/>
        </p:nvPicPr>
        <p:blipFill>
          <a:blip r:embed="rId5">
            <a:alphaModFix amt="10653"/>
          </a:blip>
          <a:stretch>
            <a:fillRect/>
          </a:stretch>
        </p:blipFill>
        <p:spPr>
          <a:xfrm>
            <a:off x="5789894" y="2713299"/>
            <a:ext cx="3411731" cy="1885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9" name="Shape 669"/>
          <p:cNvSpPr/>
          <p:nvPr>
            <p:ph type="title"/>
          </p:nvPr>
        </p:nvSpPr>
        <p:spPr>
          <a:xfrm>
            <a:off x="4357370" y="1372235"/>
            <a:ext cx="3477260" cy="749935"/>
          </a:xfrm>
          <a:prstGeom prst="rect">
            <a:avLst/>
          </a:prstGeom>
        </p:spPr>
        <p:txBody>
          <a:bodyPr/>
          <a:p>
            <a:r>
              <a:t>Cobra初见成效</a:t>
            </a:r>
          </a:p>
        </p:txBody>
      </p:sp>
      <p:sp>
        <p:nvSpPr>
          <p:cNvPr id="671" name="Shape 671"/>
          <p:cNvSpPr/>
          <p:nvPr/>
        </p:nvSpPr>
        <p:spPr>
          <a:xfrm>
            <a:off x="2324587" y="2779197"/>
            <a:ext cx="3290300" cy="1752600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  <a:reflection stA="22322" endPos="40000" dir="5400000" sy="-100000" algn="bl" rotWithShape="0"/>
          </a:effectLst>
        </p:spPr>
        <p:txBody>
          <a:bodyPr lIns="35718" tIns="35718" rIns="35718" bIns="35718" anchor="ctr">
            <a:spAutoFit/>
          </a:bodyPr>
          <a:lstStyle>
            <a:lvl1pPr marL="1412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300"/>
              <a:t>项目个数：≈2700个</a:t>
            </a:r>
            <a:endParaRPr sz="230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300"/>
              <a:t>文件个数：≈765万个</a:t>
            </a:r>
            <a:endParaRPr sz="230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300"/>
              <a:t>代码行数：≈3.5亿行</a:t>
            </a:r>
            <a:endParaRPr sz="230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600"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300"/>
              <a:t>平均时间：≈2.7秒/项目</a:t>
            </a:r>
            <a:endParaRPr sz="2300"/>
          </a:p>
        </p:txBody>
      </p:sp>
      <p:sp>
        <p:nvSpPr>
          <p:cNvPr id="672" name="Shape 672"/>
          <p:cNvSpPr/>
          <p:nvPr/>
        </p:nvSpPr>
        <p:spPr>
          <a:xfrm>
            <a:off x="6370053" y="3755827"/>
            <a:ext cx="3077348" cy="400050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  <a:reflection stA="22322" endPos="40000" dir="5400000" sy="-100000" algn="bl" rotWithShape="0"/>
          </a:effectLst>
        </p:spPr>
        <p:txBody>
          <a:bodyPr lIns="35718" tIns="35718" rIns="35718" bIns="35718" anchor="ctr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900"/>
              <a:t>总漏洞数：≈34000个</a:t>
            </a:r>
            <a:endParaRPr sz="900"/>
          </a:p>
          <a:p>
            <a:pPr algn="l">
              <a:lnSpc>
                <a:spcPct val="120000"/>
              </a:lnSpc>
              <a:defRPr b="1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900"/>
              <a:t>高危漏洞：≈2000个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674" name="Shape 674"/>
          <p:cNvSpPr/>
          <p:nvPr>
            <p:ph type="title"/>
          </p:nvPr>
        </p:nvSpPr>
        <p:spPr>
          <a:xfrm>
            <a:off x="3646924" y="1086512"/>
            <a:ext cx="5661422" cy="750095"/>
          </a:xfrm>
          <a:prstGeom prst="rect">
            <a:avLst/>
          </a:prstGeom>
        </p:spPr>
        <p:txBody>
          <a:bodyPr/>
          <a:p>
            <a:r>
              <a:t>下一步计划？</a:t>
            </a:r>
          </a:p>
        </p:txBody>
      </p:sp>
      <p:sp>
        <p:nvSpPr>
          <p:cNvPr id="676" name="Shape 676"/>
          <p:cNvSpPr/>
          <p:nvPr/>
        </p:nvSpPr>
        <p:spPr>
          <a:xfrm>
            <a:off x="1805166" y="2124131"/>
            <a:ext cx="7127519" cy="351345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marL="1412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600"/>
              <a:t>持续优化Cobra，使误报率降至5%以内</a:t>
            </a:r>
            <a:endParaRPr sz="2600"/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600"/>
              <a:t>降低使用成本，让更多企业/个人使用上</a:t>
            </a:r>
            <a:endParaRPr sz="2600"/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600"/>
              <a:t>对外提供官方站点供全规则检测</a:t>
            </a:r>
            <a:endParaRPr sz="2600"/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600"/>
              <a:t>逐步开源通用扫描规则</a:t>
            </a:r>
            <a:endParaRPr sz="2600"/>
          </a:p>
        </p:txBody>
      </p:sp>
      <p:pic>
        <p:nvPicPr>
          <p:cNvPr id="677" name="564ccfaf59d460550eaaf62b_next-step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67" y="4454870"/>
            <a:ext cx="2202138" cy="18681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225" y="-12700"/>
            <a:ext cx="12208193" cy="6869430"/>
          </a:xfrm>
          <a:prstGeom prst="rect">
            <a:avLst/>
          </a:prstGeom>
        </p:spPr>
      </p:pic>
      <p:sp>
        <p:nvSpPr>
          <p:cNvPr id="527" name="Shape 527"/>
          <p:cNvSpPr/>
          <p:nvPr>
            <p:ph type="title"/>
          </p:nvPr>
        </p:nvSpPr>
        <p:spPr>
          <a:xfrm>
            <a:off x="3115628" y="1752283"/>
            <a:ext cx="3379470" cy="75025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4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/>
                <a:ea typeface="Consolas" panose="020B0609020204030204"/>
                <a:cs typeface="Consolas" panose="020B0609020204030204"/>
              </a:rPr>
              <a:t>吴止介（Fee</a:t>
            </a:r>
            <a:r>
              <a:rPr sz="40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/>
                <a:ea typeface="Consolas" panose="020B0609020204030204"/>
                <a:cs typeface="Consolas" panose="020B0609020204030204"/>
              </a:rPr>
              <a:t>i）</a:t>
            </a:r>
            <a:endParaRPr sz="40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/>
              <a:ea typeface="Consolas" panose="020B0609020204030204"/>
              <a:cs typeface="Consolas" panose="020B0609020204030204"/>
            </a:endParaRPr>
          </a:p>
        </p:txBody>
      </p:sp>
      <p:sp>
        <p:nvSpPr>
          <p:cNvPr id="528" name="Shape 5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介绍</a:t>
            </a:r>
          </a:p>
        </p:txBody>
      </p:sp>
      <p:pic>
        <p:nvPicPr>
          <p:cNvPr id="529" name="security.png"/>
          <p:cNvPicPr>
            <a:picLocks noChangeAspect="1"/>
          </p:cNvPicPr>
          <p:nvPr>
            <p:ph type="pic" idx="14"/>
          </p:nvPr>
        </p:nvPicPr>
        <p:blipFill>
          <a:blip r:embed="rId2"/>
          <a:stretch>
            <a:fillRect/>
          </a:stretch>
        </p:blipFill>
        <p:spPr>
          <a:xfrm>
            <a:off x="7560469" y="1828807"/>
            <a:ext cx="2286001" cy="2286001"/>
          </a:xfrm>
          <a:prstGeom prst="rect">
            <a:avLst/>
          </a:prstGeom>
        </p:spPr>
      </p:pic>
      <p:sp>
        <p:nvSpPr>
          <p:cNvPr id="530" name="Shape 530"/>
          <p:cNvSpPr/>
          <p:nvPr>
            <p:ph type="body" idx="15"/>
          </p:nvPr>
        </p:nvSpPr>
        <p:spPr>
          <a:xfrm>
            <a:off x="1897063" y="2085023"/>
            <a:ext cx="6403975" cy="2687320"/>
          </a:xfrm>
          <a:prstGeom prst="rect">
            <a:avLst/>
          </a:prstGeom>
        </p:spPr>
        <p:txBody>
          <a:bodyPr wrap="square"/>
          <a:lstStyle/>
          <a:p>
            <a:pPr marL="317500" indent="0">
              <a:lnSpc>
                <a:spcPct val="120000"/>
              </a:lnSpc>
              <a:spcBef>
                <a:spcPts val="0"/>
              </a:spcBef>
              <a:buFont typeface="ArialUnicodeMS"/>
              <a:buNone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latin typeface="Consolas" panose="020B0609020204030204" charset="0"/>
              </a:rPr>
              <a:t>白帽</a:t>
            </a:r>
            <a:endParaRPr sz="2400"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latin typeface="Consolas" panose="020B0609020204030204" charset="0"/>
              </a:rPr>
              <a:t>Cobra作者</a:t>
            </a:r>
            <a:endParaRPr sz="2400"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latin typeface="Consolas" panose="020B0609020204030204" charset="0"/>
              </a:rPr>
              <a:t>专注Web应用漏洞自动化挖掘</a:t>
            </a:r>
            <a:endParaRPr sz="2400"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latin typeface="Consolas" panose="020B0609020204030204" charset="0"/>
              </a:rPr>
              <a:t>美联集团 安全研究员&amp;开发工程师</a:t>
            </a:r>
            <a:endParaRPr sz="2400">
              <a:latin typeface="Consolas" panose="020B0609020204030204" charset="0"/>
            </a:endParaRPr>
          </a:p>
        </p:txBody>
      </p:sp>
      <p:pic>
        <p:nvPicPr>
          <p:cNvPr id="531" name="Sina_Weib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03" y="1877471"/>
            <a:ext cx="617265" cy="5000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" y="-12700"/>
            <a:ext cx="12193270" cy="6869430"/>
          </a:xfrm>
          <a:prstGeom prst="rect">
            <a:avLst/>
          </a:prstGeom>
        </p:spPr>
      </p:pic>
      <p:sp>
        <p:nvSpPr>
          <p:cNvPr id="579" name="Shape 5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Q&amp;A</a:t>
            </a:r>
          </a:p>
        </p:txBody>
      </p:sp>
      <p:pic>
        <p:nvPicPr>
          <p:cNvPr id="580" name="q_and_a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58" y="2067458"/>
            <a:ext cx="2723085" cy="27230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Mica\Desktop\FreeTalk上海站材料\freetalkppt图片-01.pngfreetalkppt图片-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857" y="-8255"/>
            <a:ext cx="12193270" cy="6888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-11747"/>
            <a:ext cx="12193905" cy="6868478"/>
          </a:xfrm>
          <a:prstGeom prst="rect">
            <a:avLst/>
          </a:prstGeom>
        </p:spPr>
      </p:pic>
      <p:sp>
        <p:nvSpPr>
          <p:cNvPr id="533" name="Shape 5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</a:t>
            </a:r>
          </a:p>
        </p:txBody>
      </p:sp>
      <p:sp>
        <p:nvSpPr>
          <p:cNvPr id="534" name="Shape 534"/>
          <p:cNvSpPr/>
          <p:nvPr>
            <p:ph type="body" idx="14"/>
          </p:nvPr>
        </p:nvSpPr>
        <p:spPr>
          <a:xfrm>
            <a:off x="2438400" y="2483485"/>
            <a:ext cx="7156450" cy="1737360"/>
          </a:xfrm>
          <a:prstGeom prst="rect">
            <a:avLst/>
          </a:prstGeom>
        </p:spPr>
        <p:txBody>
          <a:bodyPr wrap="square"/>
          <a:lstStyle/>
          <a:p>
            <a:pPr marL="1285875" indent="-968375">
              <a:lnSpc>
                <a:spcPct val="15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一次常规漏洞挖掘 - 黑白盒异同</a:t>
            </a:r>
            <a:endParaRPr sz="24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1285875" indent="-968375">
              <a:lnSpc>
                <a:spcPct val="15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企业对代码安全的刚需</a:t>
            </a:r>
            <a:endParaRPr sz="24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1285875" indent="-968375">
              <a:lnSpc>
                <a:spcPct val="15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Cobra - 企业级开源代码安全审计系统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2700"/>
            <a:ext cx="12207558" cy="6869430"/>
          </a:xfrm>
          <a:prstGeom prst="rect">
            <a:avLst/>
          </a:prstGeom>
        </p:spPr>
      </p:pic>
      <p:sp>
        <p:nvSpPr>
          <p:cNvPr id="536" name="Shape 5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一次常规的漏洞挖掘 - 黑白盒异同</a:t>
            </a:r>
          </a:p>
        </p:txBody>
      </p:sp>
      <p:sp>
        <p:nvSpPr>
          <p:cNvPr id="537" name="Shape 537"/>
          <p:cNvSpPr/>
          <p:nvPr/>
        </p:nvSpPr>
        <p:spPr>
          <a:xfrm>
            <a:off x="1805305" y="1276985"/>
            <a:ext cx="4371975" cy="476504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100"/>
              <a:t># utility.php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function curl_request($url)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{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$ch = curl_init();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/*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 * 搜索规则定位的漏洞点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 */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curl_setopt($ch, CURLOPT_URL, $url);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curl_setopt($ch, CURLOPT_HEADER, 0);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curl_exec($ch);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curl_close($ch);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}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endParaRPr sz="1100"/>
          </a:p>
          <a:p>
            <a:pPr algn="l">
              <a:defRPr sz="2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100"/>
              <a:t># file1.php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function f1($param)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{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return curl_request($url);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}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$url = $_GET[‘url’];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f1()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endParaRPr sz="1100"/>
          </a:p>
          <a:p>
            <a:pPr algn="l">
              <a:defRPr sz="2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100"/>
              <a:t># file2.php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function f2()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{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$url = 'http://wufeifei.com';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    return curl_request($url);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}</a:t>
            </a:r>
            <a:endParaRPr sz="110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sz="1100"/>
              <a:t>f2();</a:t>
            </a:r>
            <a:endParaRPr sz="1100"/>
          </a:p>
        </p:txBody>
      </p:sp>
      <p:sp>
        <p:nvSpPr>
          <p:cNvPr id="538" name="Shape 538"/>
          <p:cNvSpPr/>
          <p:nvPr/>
        </p:nvSpPr>
        <p:spPr>
          <a:xfrm>
            <a:off x="5683216" y="1442720"/>
            <a:ext cx="4496435" cy="397256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 algn="l"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黑盒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564515" indent="-56451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爬取所有请求（收集）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564515" indent="-56451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fuzz所有请求（检测与修复判断）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algn="l"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白盒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564515" indent="-56451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定位漏洞点（检测）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564515" indent="-56451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是否修复（修复判断）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564515" indent="-56451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扫描所有代码（收集）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algn="l"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人工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799465" indent="-79946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</a:rPr>
              <a:t>为黑白盒提供规则</a:t>
            </a:r>
            <a:endParaRPr sz="2000">
              <a:solidFill>
                <a:schemeClr val="accent1">
                  <a:hueOff val="273561"/>
                  <a:satOff val="2937"/>
                  <a:lumOff val="-22224"/>
                </a:schemeClr>
              </a:solidFill>
              <a:latin typeface="Consolas" panose="020B0609020204030204" charset="0"/>
            </a:endParaRPr>
          </a:p>
          <a:p>
            <a:pPr marL="799465" indent="-799465" algn="l">
              <a:buSzPct val="100000"/>
              <a:buAutoNum type="arabicPeriod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r>
              <a:rPr sz="2000">
                <a:solidFill>
                  <a:schemeClr val="accent1">
                    <a:hueOff val="273561"/>
                    <a:satOff val="2937"/>
                    <a:lumOff val="-22224"/>
                  </a:schemeClr>
                </a:solidFill>
                <a:latin typeface="Consolas" panose="020B0609020204030204" charset="0"/>
                <a:sym typeface="+mn-ea"/>
              </a:rPr>
              <a:t>为修复漏洞提供完善方案</a:t>
            </a:r>
            <a:endParaRPr sz="2000">
              <a:sym typeface="+mn-ea"/>
            </a:endParaRPr>
          </a:p>
          <a:p>
            <a:pPr algn="l">
              <a:buSzPct val="100000"/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-12700"/>
            <a:ext cx="12179935" cy="6855460"/>
          </a:xfrm>
          <a:prstGeom prst="rect">
            <a:avLst/>
          </a:prstGeom>
        </p:spPr>
      </p:pic>
      <p:sp>
        <p:nvSpPr>
          <p:cNvPr id="540" name="Shape 540"/>
          <p:cNvSpPr/>
          <p:nvPr>
            <p:ph type="title"/>
          </p:nvPr>
        </p:nvSpPr>
        <p:spPr>
          <a:xfrm>
            <a:off x="2790341" y="1252333"/>
            <a:ext cx="6611318" cy="750095"/>
          </a:xfrm>
          <a:prstGeom prst="rect">
            <a:avLst/>
          </a:prstGeom>
        </p:spPr>
        <p:txBody>
          <a:bodyPr/>
          <a:lstStyle/>
          <a:p>
            <a:r>
              <a:t>企业对代码安全管理的刚需</a:t>
            </a:r>
          </a:p>
        </p:txBody>
      </p:sp>
      <p:sp>
        <p:nvSpPr>
          <p:cNvPr id="541" name="Shape 54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溯源</a:t>
            </a:r>
          </a:p>
        </p:txBody>
      </p:sp>
      <p:sp>
        <p:nvSpPr>
          <p:cNvPr id="542" name="Shape 542"/>
          <p:cNvSpPr/>
          <p:nvPr>
            <p:ph type="body" idx="14"/>
          </p:nvPr>
        </p:nvSpPr>
        <p:spPr>
          <a:xfrm>
            <a:off x="1510751" y="2439679"/>
            <a:ext cx="9456249" cy="32823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代码安全的重要性</a:t>
            </a:r>
            <a:endParaRPr sz="24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 charset="0"/>
            </a:endParaRPr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漏洞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  <a:sym typeface="Helvetica Neue"/>
              </a:rPr>
              <a:t>多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：发现各类语言的常见漏洞和新型漏洞</a:t>
            </a:r>
            <a:endParaRPr sz="24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 charset="0"/>
            </a:endParaRPr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响应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  <a:sym typeface="Helvetica Neue"/>
              </a:rPr>
              <a:t>快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：能快速覆盖大量项目的安全问题</a:t>
            </a:r>
            <a:endParaRPr sz="24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 charset="0"/>
            </a:endParaRPr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准确率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  <a:sym typeface="Helvetica Neue"/>
              </a:rPr>
              <a:t>好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：漏洞误报率要低</a:t>
            </a:r>
            <a:endParaRPr sz="24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 charset="0"/>
            </a:endParaRPr>
          </a:p>
          <a:p>
            <a:pPr>
              <a:spcBef>
                <a:spcPts val="2800"/>
              </a:spcBef>
              <a:buFont typeface="ArialUnicodeMS"/>
              <a:buChar char="‣"/>
              <a:defRPr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  <a:sym typeface="Helvetica Neue"/>
              </a:rPr>
              <a:t>省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时、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  <a:sym typeface="Helvetica Neue"/>
              </a:rPr>
              <a:t>省</a:t>
            </a:r>
            <a:r>
              <a:rPr sz="2400">
                <a:solidFill>
                  <a:schemeClr val="accent1">
                    <a:hueOff val="273561"/>
                    <a:satOff val="2937"/>
                    <a:lumOff val="-22223"/>
                  </a:schemeClr>
                </a:solidFill>
                <a:latin typeface="Consolas" panose="020B0609020204030204" charset="0"/>
              </a:rPr>
              <a:t>力：自动化（扫描、发现、报告、修复、统计）</a:t>
            </a:r>
            <a:endParaRPr sz="2400">
              <a:solidFill>
                <a:schemeClr val="accent1">
                  <a:hueOff val="273561"/>
                  <a:satOff val="2937"/>
                  <a:lumOff val="-22223"/>
                </a:schemeClr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1588"/>
            <a:ext cx="12221845" cy="6841173"/>
          </a:xfrm>
          <a:prstGeom prst="rect">
            <a:avLst/>
          </a:prstGeom>
        </p:spPr>
      </p:pic>
      <p:sp>
        <p:nvSpPr>
          <p:cNvPr id="544" name="Shape 5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545" name="Shape 545"/>
          <p:cNvSpPr/>
          <p:nvPr>
            <p:ph type="title"/>
          </p:nvPr>
        </p:nvSpPr>
        <p:spPr>
          <a:xfrm>
            <a:off x="4324985" y="749300"/>
            <a:ext cx="1581150" cy="749935"/>
          </a:xfrm>
          <a:prstGeom prst="rect">
            <a:avLst/>
          </a:prstGeom>
        </p:spPr>
        <p:txBody>
          <a:bodyPr/>
          <a:lstStyle/>
          <a:p>
            <a:r>
              <a:t>Cobra</a:t>
            </a:r>
          </a:p>
        </p:txBody>
      </p:sp>
      <p:sp>
        <p:nvSpPr>
          <p:cNvPr id="546" name="Shape 546"/>
          <p:cNvSpPr/>
          <p:nvPr/>
        </p:nvSpPr>
        <p:spPr>
          <a:xfrm>
            <a:off x="5661664" y="1084572"/>
            <a:ext cx="2820670" cy="31750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lvl1pPr>
          </a:lstStyle>
          <a:p>
            <a:r>
              <a:rPr sz="1600"/>
              <a:t>- 开源企业级代码安全审计系统</a:t>
            </a:r>
            <a:endParaRPr sz="1600"/>
          </a:p>
        </p:txBody>
      </p:sp>
      <p:pic>
        <p:nvPicPr>
          <p:cNvPr id="3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3" y="1499389"/>
            <a:ext cx="6280151" cy="2616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22" y="1660153"/>
            <a:ext cx="7321551" cy="3898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80" y="4471426"/>
            <a:ext cx="3387035" cy="1772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923" y="4165200"/>
            <a:ext cx="4042930" cy="25741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-12700"/>
            <a:ext cx="12179935" cy="6855460"/>
          </a:xfrm>
          <a:prstGeom prst="rect">
            <a:avLst/>
          </a:prstGeom>
        </p:spPr>
      </p:pic>
      <p:sp>
        <p:nvSpPr>
          <p:cNvPr id="552" name="Shape 5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p>
            <a:r>
              <a:t>Cobra设计理念</a:t>
            </a:r>
          </a:p>
        </p:txBody>
      </p:sp>
      <p:sp>
        <p:nvSpPr>
          <p:cNvPr id="554" name="Shape 554"/>
          <p:cNvSpPr/>
          <p:nvPr/>
        </p:nvSpPr>
        <p:spPr>
          <a:xfrm>
            <a:off x="2926070" y="2567381"/>
            <a:ext cx="5331563" cy="217297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marL="1412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811530" indent="-81153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不能直接利用的漏洞也是风险</a:t>
            </a:r>
            <a:endParaRPr sz="2300"/>
          </a:p>
          <a:p>
            <a:pPr marL="811530" indent="-81153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白盒为主，黑盒为辅</a:t>
            </a:r>
            <a:endParaRPr sz="2300"/>
          </a:p>
          <a:p>
            <a:pPr marL="811530" indent="-81153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优先解决源头问题/杜绝同类问题重犯</a:t>
            </a:r>
            <a:endParaRPr sz="2300"/>
          </a:p>
          <a:p>
            <a:pPr marL="811530" indent="-81153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4600">
                <a:solidFill>
                  <a:schemeClr val="accent1">
                    <a:hueOff val="273561"/>
                    <a:satOff val="2937"/>
                    <a:lumOff val="-22227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300"/>
              <a:t>极致自动化</a:t>
            </a:r>
            <a:endParaRPr sz="2300"/>
          </a:p>
        </p:txBody>
      </p:sp>
      <p:sp>
        <p:nvSpPr>
          <p:cNvPr id="553" name="Shape 553"/>
          <p:cNvSpPr/>
          <p:nvPr/>
        </p:nvSpPr>
        <p:spPr>
          <a:xfrm>
            <a:off x="463848" y="95243"/>
            <a:ext cx="6254200" cy="50006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>
            <a:lvl1pPr marL="0" marR="0" indent="0" algn="l" defTabSz="821055" rt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SzPct val="171000"/>
              <a:buFontTx/>
              <a:buNone/>
              <a:defRPr sz="4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Medium"/>
                <a:ea typeface="Heiti SC Medium"/>
                <a:cs typeface="Heiti SC Medium"/>
                <a:sym typeface="Heiti SC Medium"/>
              </a:defRPr>
            </a:lvl1pPr>
            <a:lvl2pPr marL="1856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2301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7457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31902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35458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9014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42570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612640" marR="0" indent="-1094740" algn="l" defTabSz="821055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171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sz="2300"/>
              <a:t>Cobra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57" y="1270"/>
            <a:ext cx="12221845" cy="6854825"/>
          </a:xfrm>
          <a:prstGeom prst="rect">
            <a:avLst/>
          </a:prstGeom>
        </p:spPr>
      </p:pic>
      <p:sp>
        <p:nvSpPr>
          <p:cNvPr id="552" name="Shape 552"/>
          <p:cNvSpPr/>
          <p:nvPr>
            <p:ph type="title"/>
          </p:nvPr>
        </p:nvSpPr>
        <p:spPr>
          <a:xfrm>
            <a:off x="4204473" y="1000827"/>
            <a:ext cx="5661423" cy="750094"/>
          </a:xfrm>
          <a:prstGeom prst="rect">
            <a:avLst/>
          </a:prstGeom>
        </p:spPr>
        <p:txBody>
          <a:bodyPr/>
          <a:lstStyle/>
          <a:p>
            <a:r>
              <a:t>Cobra</a:t>
            </a:r>
          </a:p>
        </p:txBody>
      </p:sp>
      <p:sp>
        <p:nvSpPr>
          <p:cNvPr id="553" name="Shape 5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554" name="Shape 554"/>
          <p:cNvSpPr/>
          <p:nvPr>
            <p:ph type="body" idx="14"/>
          </p:nvPr>
        </p:nvSpPr>
        <p:spPr>
          <a:xfrm>
            <a:off x="3716156" y="2270123"/>
            <a:ext cx="3864974" cy="2317750"/>
          </a:xfrm>
          <a:prstGeom prst="rect">
            <a:avLst/>
          </a:prstGeom>
        </p:spPr>
        <p:txBody>
          <a:bodyPr/>
          <a:lstStyle/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2"/>
                  </a:schemeClr>
                </a:solidFill>
                <a:latin typeface="Consolas" panose="020B0609020204030204" charset="0"/>
              </a:rPr>
              <a:t>开放源码</a:t>
            </a:r>
            <a:endParaRPr sz="2400">
              <a:solidFill>
                <a:schemeClr val="accent1">
                  <a:hueOff val="273561"/>
                  <a:satOff val="2937"/>
                  <a:lumOff val="-22222"/>
                </a:schemeClr>
              </a:solidFill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2"/>
                  </a:schemeClr>
                </a:solidFill>
                <a:latin typeface="Consolas" panose="020B0609020204030204" charset="0"/>
              </a:rPr>
              <a:t>兼容性</a:t>
            </a:r>
            <a:endParaRPr sz="2400">
              <a:solidFill>
                <a:schemeClr val="accent1">
                  <a:hueOff val="273561"/>
                  <a:satOff val="2937"/>
                  <a:lumOff val="-22222"/>
                </a:schemeClr>
              </a:solidFill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2"/>
                  </a:schemeClr>
                </a:solidFill>
                <a:latin typeface="Consolas" panose="020B0609020204030204" charset="0"/>
              </a:rPr>
              <a:t>多语言支持</a:t>
            </a:r>
            <a:endParaRPr sz="2400">
              <a:solidFill>
                <a:schemeClr val="accent1">
                  <a:hueOff val="273561"/>
                  <a:satOff val="2937"/>
                  <a:lumOff val="-22222"/>
                </a:schemeClr>
              </a:solidFill>
              <a:latin typeface="Consolas" panose="020B0609020204030204" charset="0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2"/>
                  </a:schemeClr>
                </a:solidFill>
                <a:latin typeface="Consolas" panose="020B0609020204030204" charset="0"/>
                <a:sym typeface="+mn-ea"/>
              </a:rPr>
              <a:t>多漏洞支持</a:t>
            </a:r>
            <a:endParaRPr>
              <a:sym typeface="+mn-ea"/>
            </a:endParaRPr>
          </a:p>
          <a:p>
            <a:pPr marL="1285875" indent="-968375">
              <a:lnSpc>
                <a:spcPct val="120000"/>
              </a:lnSpc>
              <a:spcBef>
                <a:spcPts val="0"/>
              </a:spcBef>
              <a:buFont typeface="ArialUnicodeMS"/>
              <a:buChar char="‣"/>
              <a:defRPr sz="46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>
                <a:solidFill>
                  <a:schemeClr val="accent1">
                    <a:hueOff val="273561"/>
                    <a:satOff val="2937"/>
                    <a:lumOff val="-22221"/>
                  </a:schemeClr>
                </a:solidFill>
                <a:latin typeface="Consolas" panose="020B0609020204030204" charset="0"/>
              </a:rPr>
              <a:t>自动化</a:t>
            </a:r>
          </a:p>
        </p:txBody>
      </p:sp>
      <p:sp>
        <p:nvSpPr>
          <p:cNvPr id="555" name="Shape 555"/>
          <p:cNvSpPr/>
          <p:nvPr/>
        </p:nvSpPr>
        <p:spPr>
          <a:xfrm>
            <a:off x="5454263" y="1322221"/>
            <a:ext cx="888365" cy="31750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3200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lvl1pPr>
          </a:lstStyle>
          <a:p>
            <a:r>
              <a:rPr sz="1600"/>
              <a:t>- Features</a:t>
            </a:r>
            <a:endParaRPr sz="1600"/>
          </a:p>
        </p:txBody>
      </p:sp>
      <p:sp>
        <p:nvSpPr>
          <p:cNvPr id="556" name="Shape 556"/>
          <p:cNvSpPr/>
          <p:nvPr/>
        </p:nvSpPr>
        <p:spPr>
          <a:xfrm>
            <a:off x="5848999" y="5974655"/>
            <a:ext cx="1690370" cy="20955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u="sng">
                <a:solidFill>
                  <a:schemeClr val="accent1">
                    <a:hueOff val="273561"/>
                    <a:satOff val="2937"/>
                    <a:lumOff val="-22225"/>
                  </a:schemeClr>
                </a:solidFill>
              </a:defRPr>
            </a:lvl1pPr>
          </a:lstStyle>
          <a:p>
            <a:pPr>
              <a:defRPr u="none"/>
            </a:pPr>
            <a:r>
              <a:rPr sz="900" u="sng"/>
              <a:t>https://github.com/wufeifei/cobra</a:t>
            </a:r>
            <a:endParaRPr sz="900" u="sng"/>
          </a:p>
        </p:txBody>
      </p:sp>
      <p:pic>
        <p:nvPicPr>
          <p:cNvPr id="557" name="Githu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71" y="5370033"/>
            <a:ext cx="1518157" cy="620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8" name="open-sourc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29" y="5477220"/>
            <a:ext cx="779351" cy="673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9" name="java-ph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10" y="5477220"/>
            <a:ext cx="1130328" cy="67307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07" y="-12700"/>
            <a:ext cx="12207558" cy="6869430"/>
          </a:xfrm>
          <a:prstGeom prst="rect">
            <a:avLst/>
          </a:prstGeom>
        </p:spPr>
      </p:pic>
      <p:sp>
        <p:nvSpPr>
          <p:cNvPr id="566" name="Shape 5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Cobra</a:t>
            </a:r>
          </a:p>
        </p:txBody>
      </p:sp>
      <p:sp>
        <p:nvSpPr>
          <p:cNvPr id="5" name="Shape 566"/>
          <p:cNvSpPr/>
          <p:nvPr>
            <p:ph type="title"/>
          </p:nvPr>
        </p:nvSpPr>
        <p:spPr>
          <a:xfrm>
            <a:off x="4479925" y="1359535"/>
            <a:ext cx="3594735" cy="749935"/>
          </a:xfrm>
          <a:prstGeom prst="rect">
            <a:avLst/>
          </a:prstGeom>
        </p:spPr>
        <p:txBody>
          <a:bodyPr/>
          <a:p>
            <a:r>
              <a:t>Cobra开放源码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60445" y="3222943"/>
            <a:ext cx="4353243" cy="1160145"/>
            <a:chOff x="11276" y="10270"/>
            <a:chExt cx="13711" cy="3654"/>
          </a:xfrm>
        </p:grpSpPr>
        <p:pic>
          <p:nvPicPr>
            <p:cNvPr id="7" name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6" y="10724"/>
              <a:ext cx="7229" cy="274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569" name="pasted-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21" y="10611"/>
              <a:ext cx="3766" cy="617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571" name="Shape 571"/>
            <p:cNvSpPr/>
            <p:nvPr/>
          </p:nvSpPr>
          <p:spPr>
            <a:xfrm flipV="1">
              <a:off x="19832" y="10270"/>
              <a:ext cx="0" cy="3655"/>
            </a:xfrm>
            <a:prstGeom prst="line">
              <a:avLst/>
            </a:prstGeom>
            <a:ln w="25400">
              <a:solidFill>
                <a:srgbClr val="007A70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22859" rIns="22859"/>
            <a:p>
              <a:pPr algn="l" defTabSz="914400">
                <a:defRPr sz="1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900"/>
            </a:p>
          </p:txBody>
        </p:sp>
      </p:grpSp>
      <p:pic>
        <p:nvPicPr>
          <p:cNvPr id="568" name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60" y="4117051"/>
            <a:ext cx="823167" cy="1959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0" name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060" y="3743077"/>
            <a:ext cx="921163" cy="19599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230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Calibri Light</vt:lpstr>
      <vt:lpstr>Calibri</vt:lpstr>
      <vt:lpstr>微软雅黑</vt:lpstr>
      <vt:lpstr>Helvetica Neue Thin</vt:lpstr>
      <vt:lpstr>Helvetica Neue Light</vt:lpstr>
      <vt:lpstr>Gill Sans</vt:lpstr>
      <vt:lpstr>PingFang SC Regular</vt:lpstr>
      <vt:lpstr>Heiti SC Medium</vt:lpstr>
      <vt:lpstr>ArialUnicodeMS</vt:lpstr>
      <vt:lpstr>Consolas</vt:lpstr>
      <vt:lpstr>Helvetica Neue</vt:lpstr>
      <vt:lpstr>Arial</vt:lpstr>
      <vt:lpstr>Segoe Print</vt:lpstr>
      <vt:lpstr>Consolas</vt:lpstr>
      <vt:lpstr>Office 主题</vt:lpstr>
      <vt:lpstr>企业级代码安全最佳实践</vt:lpstr>
      <vt:lpstr>吴止介（Feei）</vt:lpstr>
      <vt:lpstr>PowerPoint 演示文稿</vt:lpstr>
      <vt:lpstr>PowerPoint 演示文稿</vt:lpstr>
      <vt:lpstr>企业对代码安全管理的刚需</vt:lpstr>
      <vt:lpstr>Cobra</vt:lpstr>
      <vt:lpstr>Cobra设计理念</vt:lpstr>
      <vt:lpstr>Cobra</vt:lpstr>
      <vt:lpstr>Cobra开放源码</vt:lpstr>
      <vt:lpstr>Cobra兼容性</vt:lpstr>
      <vt:lpstr>Cobra多语言支持</vt:lpstr>
      <vt:lpstr>Cobra多漏洞支持</vt:lpstr>
      <vt:lpstr>Cobra自动化</vt:lpstr>
      <vt:lpstr>Cobra应用场景</vt:lpstr>
      <vt:lpstr>A.日常安全扫描</vt:lpstr>
      <vt:lpstr>B.新漏洞应急评估</vt:lpstr>
      <vt:lpstr>C.三方依赖基线</vt:lpstr>
      <vt:lpstr>Cobra初见成效</vt:lpstr>
      <vt:lpstr>下一步计划？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Mica</dc:creator>
  <cp:lastModifiedBy>Mica</cp:lastModifiedBy>
  <cp:revision>1</cp:revision>
  <dcterms:created xsi:type="dcterms:W3CDTF">2017-03-20T05:34:34Z</dcterms:created>
  <dcterms:modified xsi:type="dcterms:W3CDTF">2017-03-20T06:03:44Z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