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0" r:id="rId7"/>
    <p:sldId id="311" r:id="rId8"/>
    <p:sldId id="290" r:id="rId9"/>
    <p:sldId id="307" r:id="rId10"/>
    <p:sldId id="308" r:id="rId11"/>
    <p:sldId id="309" r:id="rId12"/>
    <p:sldId id="301" r:id="rId13"/>
    <p:sldId id="291" r:id="rId14"/>
    <p:sldId id="305" r:id="rId15"/>
    <p:sldId id="289" r:id="rId16"/>
    <p:sldId id="288" r:id="rId17"/>
    <p:sldId id="312" r:id="rId18"/>
    <p:sldId id="287" r:id="rId19"/>
    <p:sldId id="286" r:id="rId20"/>
    <p:sldId id="302" r:id="rId21"/>
    <p:sldId id="285" r:id="rId22"/>
    <p:sldId id="292" r:id="rId23"/>
    <p:sldId id="294" r:id="rId24"/>
    <p:sldId id="295" r:id="rId25"/>
    <p:sldId id="283" r:id="rId26"/>
    <p:sldId id="296" r:id="rId27"/>
    <p:sldId id="297" r:id="rId28"/>
    <p:sldId id="298" r:id="rId29"/>
    <p:sldId id="299" r:id="rId30"/>
    <p:sldId id="284" r:id="rId31"/>
    <p:sldId id="304" r:id="rId32"/>
    <p:sldId id="303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79635"/>
  </p:normalViewPr>
  <p:slideViewPr>
    <p:cSldViewPr>
      <p:cViewPr varScale="1">
        <p:scale>
          <a:sx n="89" d="100"/>
          <a:sy n="89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000" b="1"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可以</a:t>
            </a:r>
            <a:r>
              <a:rPr kumimoji="1" lang="zh-CN" altLang="en-US" dirty="0"/>
              <a:t>利用扫描周围蓝牙设备，获取设备地址，然后通过</a:t>
            </a:r>
            <a:r>
              <a:rPr kumimoji="1" lang="en-US" altLang="zh-CN" dirty="0" err="1"/>
              <a:t>hcitool</a:t>
            </a:r>
            <a:r>
              <a:rPr kumimoji="1" lang="zh-CN" altLang="en-US" dirty="0"/>
              <a:t>去软修改我们的蓝牙地址去连接。。。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363200" cy="4572000"/>
          </a:xfrm>
          <a:prstGeom prst="rect">
            <a:avLst/>
          </a:prstGeom>
        </p:spPr>
        <p:txBody>
          <a:bodyPr anchor="ctr"/>
          <a:lstStyle>
            <a:lvl1pPr>
              <a:defRPr sz="8800" spc="-79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12001499" y="-1"/>
            <a:ext cx="190502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 hasCustomPrompt="1"/>
          </p:nvPr>
        </p:nvSpPr>
        <p:spPr>
          <a:xfrm>
            <a:off x="609600" y="1752600"/>
            <a:ext cx="10160000" cy="437356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>
            <a:spLocks noGrp="1"/>
          </p:cNvSpPr>
          <p:nvPr>
            <p:ph type="title" hasCustomPrompt="1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 hasCustomPrompt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7721600" cy="1371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 rot="16200000">
            <a:off x="11625133" y="6286118"/>
            <a:ext cx="443171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75217" y="190501"/>
            <a:ext cx="10845800" cy="885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>
          <a:xfrm>
            <a:off x="675218" y="1073150"/>
            <a:ext cx="11516783" cy="0"/>
          </a:xfrm>
          <a:prstGeom prst="line">
            <a:avLst/>
          </a:prstGeom>
          <a:noFill/>
          <a:ln w="12700" algn="ctr">
            <a:solidFill>
              <a:srgbClr val="6E96D5"/>
            </a:solidFill>
            <a:round/>
          </a:ln>
        </p:spPr>
      </p:cxn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388870"/>
            <a:ext cx="6096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0" anchor="b" anchorCtr="0" compatLnSpc="1"/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00" b="0">
                <a:solidFill>
                  <a:srgbClr val="00529B"/>
                </a:solidFill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fld id="{E1E29525-C903-49F9-BB30-68358B75B689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 hasCustomPrompt="1"/>
          </p:nvPr>
        </p:nvSpPr>
        <p:spPr>
          <a:xfrm>
            <a:off x="609600" y="1752600"/>
            <a:ext cx="10160000" cy="437356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609600" y="1447800"/>
            <a:ext cx="10363200" cy="4321176"/>
          </a:xfrm>
          <a:prstGeom prst="rect">
            <a:avLst/>
          </a:prstGeom>
        </p:spPr>
        <p:txBody>
          <a:bodyPr anchor="ctr"/>
          <a:lstStyle>
            <a:lvl1pPr>
              <a:defRPr sz="8800" spc="-79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28600"/>
            <a:ext cx="10363200" cy="1066801"/>
          </a:xfrm>
          <a:prstGeom prst="rect">
            <a:avLst/>
          </a:prstGeom>
        </p:spPr>
        <p:txBody>
          <a:bodyPr anchor="b"/>
          <a:lstStyle>
            <a:lvl1pPr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>
              <a:buSzTx/>
              <a:buNone/>
              <a:defRPr b="0" cap="all" spc="120">
                <a:solidFill>
                  <a:srgbClr val="2F5897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 hasCustomPrompt="1"/>
          </p:nvPr>
        </p:nvSpPr>
        <p:spPr>
          <a:xfrm>
            <a:off x="2174239" y="1574800"/>
            <a:ext cx="438912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487680" indent="-213360">
              <a:defRPr sz="2800"/>
            </a:lvl2pPr>
            <a:lvl3pPr marL="1234440" indent="-320040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" hasCustomPrompt="1"/>
          </p:nvPr>
        </p:nvSpPr>
        <p:spPr>
          <a:xfrm>
            <a:off x="2170176" y="1572767"/>
            <a:ext cx="4389121" cy="639763"/>
          </a:xfrm>
          <a:prstGeom prst="rect">
            <a:avLst/>
          </a:prstGeom>
        </p:spPr>
        <p:txBody>
          <a:bodyPr anchor="b"/>
          <a:lstStyle>
            <a:lvl1pPr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>
              <a:buSzTx/>
              <a:buNone/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>
              <a:buSzTx/>
              <a:buNone/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>
              <a:buSzTx/>
              <a:buNone/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>
              <a:buSzTx/>
              <a:buNone/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quarter" idx="13"/>
          </p:nvPr>
        </p:nvSpPr>
        <p:spPr>
          <a:xfrm>
            <a:off x="6790943" y="1572767"/>
            <a:ext cx="4389121" cy="639763"/>
          </a:xfrm>
          <a:prstGeom prst="rect">
            <a:avLst/>
          </a:prstGeom>
        </p:spPr>
        <p:txBody>
          <a:bodyPr anchor="b"/>
          <a:lstStyle/>
          <a:p>
            <a:pPr>
              <a:defRPr sz="1800" b="0" cap="all" spc="1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2001499" y="1371600"/>
            <a:ext cx="190502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>
            <a:spLocks noGrp="1"/>
          </p:cNvSpPr>
          <p:nvPr>
            <p:ph type="body" sz="half" idx="1" hasCustomPrompt="1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235" indent="-208915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3"/>
          </p:nvPr>
        </p:nvSpPr>
        <p:spPr>
          <a:xfrm>
            <a:off x="609600" y="1600200"/>
            <a:ext cx="4011085" cy="448056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</a:p>
        </p:txBody>
      </p:sp>
      <p:sp>
        <p:nvSpPr>
          <p:cNvPr id="92" name="Shape 92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7721600" cy="1371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rgbClr val="2F58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-2" y="0"/>
            <a:ext cx="12001171" cy="484632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02" name="Shape 102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 hasCustomPrompt="1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4" name="Shape 104"/>
          <p:cNvSpPr/>
          <p:nvPr/>
        </p:nvSpPr>
        <p:spPr>
          <a:xfrm>
            <a:off x="12001499" y="-1"/>
            <a:ext cx="190502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6200000">
            <a:off x="10012856" y="167098"/>
            <a:ext cx="653756" cy="303890"/>
          </a:xfrm>
          <a:prstGeom prst="rect">
            <a:avLst/>
          </a:prstGeom>
          <a:solidFill>
            <a:srgbClr val="2A304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rot="16200000">
            <a:off x="4683382" y="-4762826"/>
            <a:ext cx="653756" cy="10163738"/>
          </a:xfrm>
          <a:prstGeom prst="rect">
            <a:avLst/>
          </a:prstGeom>
          <a:solidFill>
            <a:srgbClr val="E3F2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 rot="16200000">
            <a:off x="10756135" y="205843"/>
            <a:ext cx="662397" cy="226400"/>
          </a:xfrm>
          <a:prstGeom prst="rect">
            <a:avLst/>
          </a:prstGeom>
          <a:solidFill>
            <a:srgbClr val="4C793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/>
        </p:nvSpPr>
        <p:spPr>
          <a:xfrm rot="16200000">
            <a:off x="11743779" y="167098"/>
            <a:ext cx="662397" cy="303890"/>
          </a:xfrm>
          <a:prstGeom prst="rect">
            <a:avLst/>
          </a:prstGeom>
          <a:solidFill>
            <a:srgbClr val="21502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 rot="16200000">
            <a:off x="10958601" y="266703"/>
            <a:ext cx="662397" cy="104680"/>
          </a:xfrm>
          <a:prstGeom prst="rect">
            <a:avLst/>
          </a:prstGeom>
          <a:solidFill>
            <a:srgbClr val="4C793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 rot="16200000">
            <a:off x="11239482" y="266703"/>
            <a:ext cx="662397" cy="104680"/>
          </a:xfrm>
          <a:prstGeom prst="rect">
            <a:avLst/>
          </a:prstGeom>
          <a:solidFill>
            <a:srgbClr val="4C793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 rot="16200000">
            <a:off x="10369341" y="205843"/>
            <a:ext cx="662396" cy="226400"/>
          </a:xfrm>
          <a:prstGeom prst="rect">
            <a:avLst/>
          </a:prstGeom>
          <a:solidFill>
            <a:srgbClr val="21502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9712911" y="266703"/>
            <a:ext cx="653756" cy="104680"/>
          </a:xfrm>
          <a:prstGeom prst="rect">
            <a:avLst/>
          </a:prstGeom>
          <a:solidFill>
            <a:srgbClr val="2A304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 rot="16200000">
            <a:off x="11625399" y="6285801"/>
            <a:ext cx="443171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2400" b="1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all" spc="-60" baseline="0">
          <a:ln>
            <a:noFill/>
          </a:ln>
          <a:solidFill>
            <a:srgbClr val="2F5897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457200" marR="0" indent="-1828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1684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6256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828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5717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28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861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433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tif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tif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tiff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tiff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tiff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tiff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tiff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tif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LOGO白底-转曲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01074" y="5824157"/>
            <a:ext cx="1150697" cy="653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 1"/>
          <p:cNvSpPr txBox="1"/>
          <p:nvPr/>
        </p:nvSpPr>
        <p:spPr>
          <a:xfrm>
            <a:off x="1451771" y="2265400"/>
            <a:ext cx="9966960" cy="3035808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all" spc="-60" baseline="0">
                <a:ln>
                  <a:noFill/>
                </a:ln>
                <a:solidFill>
                  <a:srgbClr val="2F5897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pPr hangingPunct="1"/>
            <a:r>
              <a:rPr kumimoji="1" lang="zh-CN" altLang="en-US" sz="4600" dirty="0">
                <a:solidFill>
                  <a:srgbClr val="0070C0"/>
                </a:solidFill>
              </a:rPr>
              <a:t>看不见的无线安全：浅谈</a:t>
            </a:r>
            <a:r>
              <a:rPr kumimoji="1" lang="en-US" altLang="zh-CN" sz="4600" dirty="0">
                <a:solidFill>
                  <a:srgbClr val="0070C0"/>
                </a:solidFill>
              </a:rPr>
              <a:t>BLE</a:t>
            </a:r>
            <a:r>
              <a:rPr kumimoji="1" lang="zh-CN" altLang="en-US" sz="4600" dirty="0">
                <a:solidFill>
                  <a:srgbClr val="0070C0"/>
                </a:solidFill>
              </a:rPr>
              <a:t>攻防</a:t>
            </a:r>
            <a:endParaRPr kumimoji="1" lang="zh-CN" altLang="en-US" sz="46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5811" y="4515008"/>
            <a:ext cx="1333055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err="1"/>
              <a:t>lazydog</a:t>
            </a:r>
            <a:endParaRPr lang="en-US" altLang="zh-CN" sz="2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402240" y="2276872"/>
            <a:ext cx="5256584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indent="457200"/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GAP(</a:t>
            </a:r>
            <a:r>
              <a:rPr lang="en-US" altLang="zh-CN" sz="2400" dirty="0"/>
              <a:t>Generic Access Profile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，</a:t>
            </a:r>
            <a:r>
              <a:rPr lang="zh-CN" altLang="en-US" sz="2400" dirty="0"/>
              <a:t>即通用访问配置文件，它定义了连接至各个蓝牙设备的链路管理、若干个设备角色，其中主要的两个是：外围设备（</a:t>
            </a:r>
            <a:r>
              <a:rPr lang="en-US" altLang="zh-CN" sz="2400" dirty="0"/>
              <a:t>Peripheral</a:t>
            </a:r>
            <a:r>
              <a:rPr lang="zh-CN" altLang="en-US" sz="2400" dirty="0"/>
              <a:t>）和中心设备（</a:t>
            </a:r>
            <a:r>
              <a:rPr lang="en-US" altLang="zh-CN" sz="2400" dirty="0"/>
              <a:t>Central</a:t>
            </a:r>
            <a:r>
              <a:rPr lang="zh-CN" altLang="en-US" sz="2400" dirty="0"/>
              <a:t>）。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869160"/>
            <a:ext cx="7920880" cy="1653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2240" y="980728"/>
            <a:ext cx="426171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800" dirty="0" smtClean="0"/>
              <a:t>GAP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196752"/>
            <a:ext cx="3962400" cy="486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2240" y="2056862"/>
            <a:ext cx="5256584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indent="457200"/>
            <a:r>
              <a:rPr lang="en-US" altLang="zh-CN" sz="2400" dirty="0"/>
              <a:t>GATT(Generic Attribute Profile)</a:t>
            </a:r>
            <a:r>
              <a:rPr lang="zh-CN" altLang="en-US" sz="2400" dirty="0"/>
              <a:t>，即通用属性配置文件，它定义两个 </a:t>
            </a:r>
            <a:r>
              <a:rPr lang="en-US" altLang="zh-CN" sz="2400" dirty="0"/>
              <a:t>BLE </a:t>
            </a:r>
            <a:r>
              <a:rPr lang="zh-CN" altLang="en-US" sz="2400" dirty="0"/>
              <a:t>设备通过使用名为 </a:t>
            </a:r>
            <a:r>
              <a:rPr lang="en-US" altLang="zh-CN" sz="2400" dirty="0"/>
              <a:t>Service </a:t>
            </a:r>
            <a:r>
              <a:rPr lang="zh-CN" altLang="en-US" sz="2400" dirty="0"/>
              <a:t>和 </a:t>
            </a:r>
            <a:r>
              <a:rPr lang="en-US" altLang="zh-CN" sz="2400" dirty="0"/>
              <a:t>Characteristic </a:t>
            </a:r>
            <a:r>
              <a:rPr lang="zh-CN" altLang="en-US" sz="2400" dirty="0"/>
              <a:t>的东西进行通信。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2240" y="980728"/>
            <a:ext cx="426171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800" dirty="0" smtClean="0"/>
              <a:t>GATT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673966" y="896855"/>
            <a:ext cx="3022434" cy="53732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2240" y="2276872"/>
            <a:ext cx="3960440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只有理解了</a:t>
            </a:r>
            <a:r>
              <a:rPr lang="en-US" altLang="zh-CN" sz="2400" dirty="0"/>
              <a:t>GATT</a:t>
            </a:r>
            <a:r>
              <a:rPr lang="zh-CN" altLang="en-US" sz="2400" dirty="0"/>
              <a:t>，我们才能进一步的去“破解”</a:t>
            </a:r>
            <a:r>
              <a:rPr lang="en-US" altLang="zh-CN" sz="2400" dirty="0"/>
              <a:t>BLE</a:t>
            </a:r>
            <a:r>
              <a:rPr lang="zh-CN" altLang="en-US" sz="2400" dirty="0"/>
              <a:t>设备。</a:t>
            </a:r>
            <a:endParaRPr lang="en-US" altLang="zh-CN" sz="2400" dirty="0"/>
          </a:p>
          <a:p>
            <a:r>
              <a:rPr lang="zh-CN" altLang="en-US" sz="2400" dirty="0"/>
              <a:t>图中</a:t>
            </a:r>
            <a:r>
              <a:rPr lang="en-US" altLang="zh-CN" sz="2400" dirty="0"/>
              <a:t>FEE7</a:t>
            </a:r>
            <a:r>
              <a:rPr lang="zh-CN" altLang="en-US" sz="2400" dirty="0"/>
              <a:t>就是一个私有的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15480" y="1916832"/>
            <a:ext cx="10032553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说了那么多协议上的事，那我们又该如何分析协议呢？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159728"/>
            <a:ext cx="3139996" cy="234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636" y="3168104"/>
            <a:ext cx="4406900" cy="2997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2240" y="2159992"/>
            <a:ext cx="4928568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/>
              <a:t>一台智能手机</a:t>
            </a:r>
            <a:endParaRPr lang="en-US" altLang="zh-CN" sz="2400" dirty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/>
              <a:t>一台电脑</a:t>
            </a:r>
            <a:endParaRPr lang="en-US" altLang="zh-CN" sz="2400" dirty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一个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CSR4.0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蓝牙适配器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nRF51822</a:t>
            </a:r>
            <a:r>
              <a:rPr lang="zh-CN" altLang="en-US" sz="2400" dirty="0"/>
              <a:t>或</a:t>
            </a:r>
            <a:r>
              <a:rPr lang="en-US" altLang="zh-CN" sz="2400" dirty="0"/>
              <a:t>cc2540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402240" y="980728"/>
            <a:ext cx="6277936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800"/>
              <a:t>测试又需要哪些东西？</a:t>
            </a:r>
            <a:endParaRPr lang="en-US" altLang="zh-C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402240" y="2159992"/>
            <a:ext cx="4928568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sz="2400" dirty="0" err="1"/>
              <a:t>bluez</a:t>
            </a:r>
            <a:r>
              <a:rPr lang="zh-CN" altLang="en-US" sz="2400" dirty="0"/>
              <a:t>  </a:t>
            </a:r>
            <a:r>
              <a:rPr lang="en-US" altLang="zh-CN" sz="2400" dirty="0" err="1"/>
              <a:t>bluez-utils</a:t>
            </a:r>
            <a:endParaRPr lang="en-US" altLang="zh-CN" sz="2400" dirty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sz="2400" dirty="0" err="1"/>
              <a:t>lightblue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ble</a:t>
            </a:r>
            <a:r>
              <a:rPr lang="zh-CN" altLang="en-US" sz="2400" dirty="0"/>
              <a:t> </a:t>
            </a:r>
            <a:r>
              <a:rPr lang="en-US" altLang="zh-CN" sz="2400" dirty="0"/>
              <a:t>scanner</a:t>
            </a:r>
            <a:endParaRPr lang="en-US" altLang="zh-CN" sz="2400" dirty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sz="2400" dirty="0" err="1"/>
              <a:t>pygatt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2240" y="980728"/>
            <a:ext cx="750207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800" dirty="0"/>
              <a:t>又有哪些工具可以辅助我？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4281625"/>
            <a:ext cx="8928100" cy="191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67408" y="2403903"/>
            <a:ext cx="4990110" cy="3826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717"/>
            <a:ext cx="5820325" cy="3373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2240" y="1229853"/>
            <a:ext cx="4928568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Wireshark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SmartRF</a:t>
            </a:r>
            <a:r>
              <a:rPr lang="en-US" altLang="zh-CN" sz="2400" dirty="0"/>
              <a:t> packet sniffer</a:t>
            </a:r>
            <a:r>
              <a:rPr lang="zh-CN" altLang="en-US" sz="2400" dirty="0"/>
              <a:t>捕捉</a:t>
            </a:r>
            <a:r>
              <a:rPr lang="en-US" altLang="zh-CN" sz="2400" dirty="0"/>
              <a:t>BTLE</a:t>
            </a:r>
            <a:r>
              <a:rPr lang="zh-CN" altLang="en-US" sz="2400" dirty="0"/>
              <a:t>的包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040216" y="2132856"/>
            <a:ext cx="2304256" cy="4110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32856"/>
            <a:ext cx="6297320" cy="41165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2240" y="836712"/>
            <a:ext cx="4928568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寻找一个牵扯到</a:t>
            </a:r>
            <a:r>
              <a:rPr lang="en-US" altLang="zh-CN" sz="2400" dirty="0" err="1"/>
              <a:t>ble</a:t>
            </a:r>
            <a:r>
              <a:rPr lang="zh-CN" altLang="en-US" sz="2400" dirty="0"/>
              <a:t>的功能点，然后进行测试，接着分析数据包。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02240" y="2408329"/>
            <a:ext cx="6501137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root@ld</a:t>
            </a:r>
            <a:r>
              <a:rPr lang="en-US" altLang="zh-CN" dirty="0"/>
              <a:t> ~]# </a:t>
            </a:r>
            <a:r>
              <a:rPr lang="en-US" altLang="zh-CN" dirty="0" err="1"/>
              <a:t>gatttool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hci0 -b D1:02:02:BA:46:20 -t random –I</a:t>
            </a:r>
            <a:endParaRPr lang="en-US" altLang="zh-CN" dirty="0"/>
          </a:p>
          <a:p>
            <a:r>
              <a:rPr lang="en-US" altLang="zh-CN" dirty="0"/>
              <a:t>[D1:02:02:BA:46:20][LE]&gt; connect</a:t>
            </a:r>
            <a:endParaRPr lang="en-US" altLang="zh-CN" dirty="0"/>
          </a:p>
          <a:p>
            <a:r>
              <a:rPr lang="en-US" altLang="zh-CN" dirty="0"/>
              <a:t>Attempting to connect to D1:02:02:BA:46:20</a:t>
            </a:r>
            <a:endParaRPr lang="en-US" altLang="zh-CN" dirty="0"/>
          </a:p>
          <a:p>
            <a:r>
              <a:rPr lang="en-US" altLang="zh-CN" dirty="0"/>
              <a:t>Connection successful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40" y="4205262"/>
            <a:ext cx="8089900" cy="927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02240" y="980728"/>
            <a:ext cx="8431316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800" dirty="0"/>
              <a:t>利用</a:t>
            </a:r>
            <a:r>
              <a:rPr lang="en-US" altLang="zh-CN" sz="4800" dirty="0" err="1"/>
              <a:t>gatttool</a:t>
            </a:r>
            <a:r>
              <a:rPr lang="zh-CN" altLang="en-US" sz="4800" dirty="0"/>
              <a:t>帮助我们进行测试</a:t>
            </a:r>
            <a:endParaRPr lang="en-US" altLang="zh-C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159896" y="1914266"/>
            <a:ext cx="6598551" cy="432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2240" y="980728"/>
            <a:ext cx="8431316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800" dirty="0"/>
              <a:t>使用</a:t>
            </a:r>
            <a:r>
              <a:rPr lang="en-US" altLang="zh-CN" sz="4800" dirty="0" err="1"/>
              <a:t>pygatt</a:t>
            </a:r>
            <a:r>
              <a:rPr lang="zh-CN" altLang="en-US" sz="4800" dirty="0"/>
              <a:t>编写</a:t>
            </a:r>
            <a:r>
              <a:rPr lang="en-US" altLang="zh-CN" sz="4800" dirty="0" err="1"/>
              <a:t>poc</a:t>
            </a:r>
            <a:endParaRPr lang="en-US" altLang="zh-CN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71613" y="2171700"/>
            <a:ext cx="3529169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扫描</a:t>
            </a:r>
            <a:r>
              <a:rPr lang="en-US" altLang="zh-CN" dirty="0" err="1"/>
              <a:t>ble</a:t>
            </a:r>
            <a:r>
              <a:rPr lang="zh-CN" altLang="en-US" dirty="0"/>
              <a:t>设备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对扫描的设备列表进行过滤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将分析出的</a:t>
            </a:r>
            <a:r>
              <a:rPr lang="en-US" altLang="zh-CN" dirty="0"/>
              <a:t>value</a:t>
            </a:r>
            <a:r>
              <a:rPr lang="zh-CN" altLang="en-US" dirty="0"/>
              <a:t>进行编码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连接设备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最后对相应的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handle</a:t>
            </a:r>
            <a:r>
              <a:rPr lang="zh-CN" altLang="en-US" dirty="0"/>
              <a:t>写入</a:t>
            </a:r>
            <a:r>
              <a:rPr lang="en-US" altLang="zh-CN" dirty="0"/>
              <a:t>value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15480" y="2348880"/>
            <a:ext cx="4752528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BLE</a:t>
            </a:r>
            <a:r>
              <a:rPr lang="zh-CN" altLang="en-US" sz="2400" dirty="0"/>
              <a:t>应用场景它又是怎样工作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又如何分析</a:t>
            </a:r>
            <a:r>
              <a:rPr lang="en-US" altLang="zh-CN" sz="2400" dirty="0" smtClean="0"/>
              <a:t>BLE</a:t>
            </a:r>
            <a:r>
              <a:rPr lang="zh-CN" altLang="en-US" sz="2400" dirty="0" smtClean="0"/>
              <a:t>通讯内容呢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案例</a:t>
            </a:r>
            <a:r>
              <a:rPr lang="zh-CN" altLang="en-US" sz="2400" dirty="0"/>
              <a:t>分享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如何防御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5480" y="1052736"/>
            <a:ext cx="1512168" cy="800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600" dirty="0"/>
              <a:t>议程</a:t>
            </a:r>
            <a:endParaRPr lang="zh-CN" altLang="en-US" sz="4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847528" y="1772816"/>
            <a:ext cx="5405504" cy="4534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511499" y="1772817"/>
            <a:ext cx="2547353" cy="45286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2240" y="836712"/>
            <a:ext cx="4928568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寻找一个牵扯到</a:t>
            </a:r>
            <a:r>
              <a:rPr lang="en-US" altLang="zh-CN" sz="2400" dirty="0" err="1"/>
              <a:t>ble</a:t>
            </a:r>
            <a:r>
              <a:rPr lang="zh-CN" altLang="en-US" sz="2400" dirty="0"/>
              <a:t>的功能点，然后进行测试，接着分析数据包。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340768"/>
            <a:ext cx="7141611" cy="44579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376" y="2004996"/>
            <a:ext cx="4248472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不知道大家有没有看过最近很火</a:t>
            </a:r>
            <a:r>
              <a:rPr lang="zh-CN" altLang="en-US" sz="2400" dirty="0"/>
              <a:t>的</a:t>
            </a:r>
            <a:r>
              <a:rPr lang="en-US" altLang="zh-CN" sz="2400" dirty="0"/>
              <a:t>《</a:t>
            </a:r>
            <a:r>
              <a:rPr lang="zh-CN" altLang="en-US" sz="2400" dirty="0"/>
              <a:t>潜行追踪</a:t>
            </a:r>
            <a:r>
              <a:rPr lang="en-US" altLang="zh-CN" sz="2400" dirty="0"/>
              <a:t>》</a:t>
            </a:r>
            <a:r>
              <a:rPr lang="zh-CN" altLang="en-US" sz="2400" dirty="0"/>
              <a:t>呢？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如果</a:t>
            </a:r>
            <a:r>
              <a:rPr lang="zh-CN" altLang="en-US" sz="2400" dirty="0" smtClean="0"/>
              <a:t>我们的</a:t>
            </a:r>
            <a:r>
              <a:rPr lang="en-US" altLang="zh-CN" sz="2400" dirty="0" err="1" smtClean="0"/>
              <a:t>ble</a:t>
            </a:r>
            <a:r>
              <a:rPr lang="zh-CN" altLang="en-US" sz="2400" dirty="0" smtClean="0"/>
              <a:t>出现</a:t>
            </a:r>
            <a:r>
              <a:rPr lang="zh-CN" altLang="en-US" sz="2400" dirty="0"/>
              <a:t>在片中，那又会是怎么样的应用呢？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872675"/>
            <a:ext cx="3000044" cy="53581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1464" y="1556792"/>
            <a:ext cx="4961205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可以通过</a:t>
            </a:r>
            <a:r>
              <a:rPr lang="en-US" altLang="zh-CN" sz="2400" dirty="0" err="1"/>
              <a:t>ble</a:t>
            </a:r>
            <a:r>
              <a:rPr lang="zh-CN" altLang="en-US" sz="2400" dirty="0"/>
              <a:t>技术实现定位，据说比</a:t>
            </a:r>
            <a:r>
              <a:rPr lang="en-US" altLang="zh-CN" sz="2400" dirty="0"/>
              <a:t>RFID</a:t>
            </a:r>
            <a:r>
              <a:rPr lang="zh-CN" altLang="en-US" sz="2400" dirty="0"/>
              <a:t>定位精确度还要高哦！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15480" y="2348880"/>
            <a:ext cx="4837589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看完了</a:t>
            </a:r>
            <a:r>
              <a:rPr lang="en-US" altLang="zh-CN" sz="2400" dirty="0"/>
              <a:t>demo</a:t>
            </a:r>
            <a:r>
              <a:rPr lang="zh-CN" altLang="en-US" sz="2400" dirty="0"/>
              <a:t>又脑补了剧本，那我们又如何防御不请自来的连接和保护自己的“隐私”呢？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3549207"/>
            <a:ext cx="3139996" cy="234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18158" y="1628800"/>
            <a:ext cx="2144175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白名单机制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8158" y="2780928"/>
            <a:ext cx="5632309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所谓的白名单就是一组蓝牙地址。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它又我们做出什么样的贡献呢？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只允许特定的蓝牙设备扫描、连接我们，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只扫描、连接特定的蓝牙设备。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743656" y="1916832"/>
            <a:ext cx="5328592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经常看到“白帽子”各种绕过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应用的白名单限制，那我们的</a:t>
            </a:r>
            <a:r>
              <a:rPr lang="en-US" altLang="zh-CN" sz="2400" dirty="0" err="1"/>
              <a:t>ble</a:t>
            </a:r>
            <a:r>
              <a:rPr lang="zh-CN" altLang="en-US" sz="2400" dirty="0"/>
              <a:t>的白名单又安全吗？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2499745"/>
            <a:ext cx="3731033" cy="3731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85" y="2584431"/>
            <a:ext cx="6612411" cy="3606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7275" y="1128713"/>
            <a:ext cx="2873542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LE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 </a:t>
            </a:r>
            <a:r>
              <a:rPr lang="en-US" altLang="zh-CN" sz="3200" dirty="0"/>
              <a:t>Privacy</a:t>
            </a:r>
            <a:r>
              <a:rPr lang="zh-CN" altLang="en-US" sz="3200" dirty="0"/>
              <a:t>机制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275" y="2376659"/>
            <a:ext cx="3849770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Privacy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又是什么呢？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白名单的加强进阶版，他将设备地址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转换成</a:t>
            </a:r>
            <a:r>
              <a:rPr lang="en-US" altLang="zh-CN" dirty="0"/>
              <a:t>Resolvable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将在空中输出的设备地址加密，让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攻击者无法窃取。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271464" y="2114550"/>
            <a:ext cx="7273825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你以为这样就算结束了？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机智的“黑客”无孔不入，听说你让蓝牙地址随机了。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那又怎样？我还能通过去逆向应用甚至是公开的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SDK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中，找到漏洞</a:t>
            </a:r>
            <a:r>
              <a:rPr lang="zh-CN" altLang="en-US" sz="2400" dirty="0"/>
              <a:t>获取你的“隐私” ！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95400" y="2924115"/>
            <a:ext cx="5707991" cy="33066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59846" y="2099329"/>
            <a:ext cx="5361115" cy="4156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817" y="1268334"/>
            <a:ext cx="4928568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一些开发上的错误让攻击者有机可乘。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接口没有使用</a:t>
            </a:r>
            <a:r>
              <a:rPr lang="en-US" altLang="zh-CN" sz="2400" dirty="0"/>
              <a:t>https</a:t>
            </a:r>
            <a:r>
              <a:rPr lang="zh-CN" altLang="en-US" sz="2400" dirty="0"/>
              <a:t>、应用代码没有混淆等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99456" y="2604900"/>
            <a:ext cx="9700731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https://www.bluetooth.org/en-us/specification/adopted-specifications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https://openeffect.ca/reports/Every_Step_You_Fake.pdf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http://www.freebuf.com/news/88281.html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peplin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pygatt</a:t>
            </a:r>
            <a:r>
              <a:rPr lang="en-US" altLang="zh-CN" sz="2400" dirty="0"/>
              <a:t>/</a:t>
            </a:r>
            <a:endParaRPr lang="en-US" altLang="zh-CN" sz="2400" dirty="0"/>
          </a:p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28" y="87017"/>
            <a:ext cx="2088232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参考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991544" y="2780928"/>
            <a:ext cx="8856984" cy="800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600" dirty="0"/>
              <a:t>BLE</a:t>
            </a:r>
            <a:r>
              <a:rPr lang="zh-CN" altLang="en-US" sz="4600" dirty="0"/>
              <a:t>应用</a:t>
            </a:r>
            <a:r>
              <a:rPr lang="zh-CN" altLang="en-US" sz="4600" dirty="0" smtClean="0"/>
              <a:t>场景它又</a:t>
            </a:r>
            <a:r>
              <a:rPr lang="zh-CN" altLang="en-US" sz="4600" dirty="0"/>
              <a:t>是怎样工作的？</a:t>
            </a:r>
            <a:endParaRPr lang="zh-CN" altLang="en-US" sz="4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07568" y="2708920"/>
            <a:ext cx="8960856" cy="9848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800" dirty="0">
                <a:solidFill>
                  <a:srgbClr val="0070C0"/>
                </a:solidFill>
              </a:rPr>
              <a:t>Thank</a:t>
            </a:r>
            <a:r>
              <a:rPr lang="zh-CN" altLang="en-US" sz="5800" dirty="0">
                <a:solidFill>
                  <a:srgbClr val="0070C0"/>
                </a:solidFill>
              </a:rPr>
              <a:t> </a:t>
            </a:r>
            <a:r>
              <a:rPr lang="en-US" altLang="zh-CN" sz="5800" dirty="0">
                <a:solidFill>
                  <a:srgbClr val="0070C0"/>
                </a:solidFill>
              </a:rPr>
              <a:t>for</a:t>
            </a:r>
            <a:r>
              <a:rPr lang="zh-CN" altLang="en-US" sz="5800" dirty="0">
                <a:solidFill>
                  <a:srgbClr val="0070C0"/>
                </a:solidFill>
              </a:rPr>
              <a:t> </a:t>
            </a:r>
            <a:r>
              <a:rPr lang="en-US" altLang="zh-CN" sz="5800" dirty="0">
                <a:solidFill>
                  <a:srgbClr val="0070C0"/>
                </a:solidFill>
              </a:rPr>
              <a:t>you</a:t>
            </a:r>
            <a:r>
              <a:rPr lang="zh-CN" altLang="en-US" sz="5800" dirty="0">
                <a:solidFill>
                  <a:srgbClr val="0070C0"/>
                </a:solidFill>
              </a:rPr>
              <a:t> </a:t>
            </a:r>
            <a:r>
              <a:rPr lang="en-US" altLang="zh-CN" sz="5800" dirty="0">
                <a:solidFill>
                  <a:srgbClr val="0070C0"/>
                </a:solidFill>
              </a:rPr>
              <a:t>watching!</a:t>
            </a:r>
            <a:endParaRPr kumimoji="0" lang="zh-CN" altLang="en-US" sz="5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636912"/>
            <a:ext cx="3060700" cy="1003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5480" y="2492896"/>
            <a:ext cx="5363005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低成本、短距离</a:t>
            </a:r>
            <a:r>
              <a:rPr lang="zh-CN" altLang="en-US" sz="2400" dirty="0" smtClean="0"/>
              <a:t>、可互操作；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基于</a:t>
            </a:r>
            <a:r>
              <a:rPr lang="en-US" altLang="zh-CN" sz="2400" dirty="0"/>
              <a:t>2.4Ghz</a:t>
            </a:r>
            <a:r>
              <a:rPr lang="zh-CN" altLang="en-US" sz="2400" dirty="0"/>
              <a:t> </a:t>
            </a:r>
            <a:r>
              <a:rPr lang="en-US" altLang="zh-CN" sz="2400" dirty="0"/>
              <a:t>ISM</a:t>
            </a:r>
            <a:r>
              <a:rPr lang="zh-CN" altLang="en-US" sz="2400" dirty="0"/>
              <a:t>频段无线通讯；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通讯速率不高，但对功耗极为敏感；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02240" y="980728"/>
            <a:ext cx="3613640" cy="800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600" dirty="0"/>
              <a:t>BLE</a:t>
            </a:r>
            <a:r>
              <a:rPr lang="zh-CN" altLang="en-US" sz="4600" dirty="0"/>
              <a:t>一些特性</a:t>
            </a:r>
            <a:endParaRPr lang="zh-CN" altLang="en-US" sz="4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984089" y="3573016"/>
            <a:ext cx="2872551" cy="2657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951984" y="3573016"/>
            <a:ext cx="2628853" cy="26775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986416" y="3573016"/>
            <a:ext cx="2677536" cy="267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2240" y="980728"/>
            <a:ext cx="3685648" cy="800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600" dirty="0"/>
              <a:t>BLE</a:t>
            </a:r>
            <a:r>
              <a:rPr lang="zh-CN" altLang="en-US" sz="4600" dirty="0"/>
              <a:t>应用场景</a:t>
            </a:r>
            <a:endParaRPr lang="zh-CN" altLang="en-US" sz="4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43038" y="2237965"/>
            <a:ext cx="1611978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智能</a:t>
            </a:r>
            <a:r>
              <a:rPr lang="zh-CN" altLang="en-US" sz="2400" dirty="0" smtClean="0"/>
              <a:t>设备</a:t>
            </a:r>
            <a:endParaRPr lang="en-US" altLang="zh-CN" sz="24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物联网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639616" y="2204864"/>
            <a:ext cx="6222213" cy="388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2240" y="980728"/>
            <a:ext cx="4261712" cy="800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600" dirty="0"/>
              <a:t>BLE</a:t>
            </a:r>
            <a:r>
              <a:rPr lang="zh-CN" altLang="en-US" sz="4600" dirty="0"/>
              <a:t>协议栈结构</a:t>
            </a:r>
            <a:endParaRPr lang="zh-CN" altLang="en-US" sz="4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91963" y="2276872"/>
            <a:ext cx="624768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BLE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属于无线通讯，其通讯的介质就是一定频率范围内的频带资源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/>
              <a:t>BLE</a:t>
            </a:r>
            <a:r>
              <a:rPr lang="zh-CN" altLang="en-US" sz="2400" dirty="0"/>
              <a:t>市场定位又是民用、个体，所以使用了免费的</a:t>
            </a:r>
            <a:r>
              <a:rPr lang="en-US" altLang="zh-CN" sz="2400" dirty="0"/>
              <a:t>ISM</a:t>
            </a:r>
            <a:r>
              <a:rPr lang="zh-CN" altLang="en-US" sz="2400" dirty="0"/>
              <a:t>频段</a:t>
            </a:r>
            <a:r>
              <a:rPr lang="en-US" altLang="zh-CN" sz="2400" dirty="0"/>
              <a:t>(2.400-2.4835Ghz)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240" y="980728"/>
            <a:ext cx="426171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800" dirty="0"/>
              <a:t>Physical</a:t>
            </a:r>
            <a:r>
              <a:rPr lang="zh-CN" altLang="en-US" sz="4800" dirty="0"/>
              <a:t> </a:t>
            </a:r>
            <a:r>
              <a:rPr lang="en-US" altLang="zh-CN" sz="4800" dirty="0"/>
              <a:t>Layer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50" y="3572286"/>
            <a:ext cx="2658492" cy="2658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391963" y="2276872"/>
            <a:ext cx="6247687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经过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Physical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Layer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的定义，通信需要用的的物理通道已经就绪，这时就需要我们的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Link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 panose="020B0604020202020204"/>
              </a:rPr>
              <a:t>Layer</a:t>
            </a:r>
            <a:r>
              <a:rPr lang="zh-CN" altLang="en-US" sz="2400" dirty="0"/>
              <a:t>在这些物理通道上收发数据。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接着就是确保数据传输的可靠性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240" y="980728"/>
            <a:ext cx="426171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800" dirty="0"/>
              <a:t>Link Layer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2632"/>
            <a:ext cx="5616624" cy="3356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reebuf-logo.png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2373" y="6230778"/>
            <a:ext cx="1451283" cy="343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130878"/>
            <a:ext cx="4962658" cy="40764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6515" y="2388946"/>
            <a:ext cx="4925469" cy="3139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dirty="0"/>
              <a:t>Standby</a:t>
            </a:r>
            <a:r>
              <a:rPr lang="zh-CN" altLang="en-US" dirty="0"/>
              <a:t>状态，不发送也不接受根据上层命令切换任何一种状态，除了</a:t>
            </a:r>
            <a:r>
              <a:rPr lang="en-US" altLang="zh-CN" dirty="0"/>
              <a:t>Connection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dirty="0"/>
              <a:t>Advertising</a:t>
            </a:r>
            <a:r>
              <a:rPr lang="zh-CN" altLang="en-US" dirty="0"/>
              <a:t>状态，通过广播包发送数据的状态，连接成功后切换至</a:t>
            </a:r>
            <a:r>
              <a:rPr lang="en-US" altLang="zh-CN" dirty="0"/>
              <a:t>Connection</a:t>
            </a:r>
            <a:r>
              <a:rPr lang="zh-CN" altLang="en-US" dirty="0"/>
              <a:t>状态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altLang="zh-CN" dirty="0"/>
              <a:t>Scanning</a:t>
            </a:r>
            <a:r>
              <a:rPr lang="zh-CN" altLang="en-US" dirty="0"/>
              <a:t>状态，可通过广播包接受数据的状态。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Initiating</a:t>
            </a:r>
            <a:r>
              <a:rPr lang="zh-CN" altLang="en-US" dirty="0"/>
              <a:t>状态，接收</a:t>
            </a:r>
            <a:r>
              <a:rPr lang="en-US" altLang="zh-CN" dirty="0"/>
              <a:t>Advertiser</a:t>
            </a:r>
            <a:r>
              <a:rPr lang="zh-CN" altLang="en-US" dirty="0"/>
              <a:t>广播的</a:t>
            </a:r>
            <a:r>
              <a:rPr lang="en-US" altLang="zh-CN" dirty="0"/>
              <a:t>connectable</a:t>
            </a:r>
            <a:r>
              <a:rPr lang="zh-CN" altLang="en-US" dirty="0"/>
              <a:t>的数据，并在接收到数据后，发送连接请求，以便和</a:t>
            </a:r>
            <a:r>
              <a:rPr lang="en-US" altLang="zh-CN" dirty="0"/>
              <a:t>Advertiser</a:t>
            </a:r>
            <a:r>
              <a:rPr lang="zh-CN" altLang="en-US" dirty="0"/>
              <a:t>建立连接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Connection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状态，已和另外一个设备建立了单独通道的状态。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23" y="1268760"/>
            <a:ext cx="4752528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800" dirty="0"/>
              <a:t>Link Layer</a:t>
            </a:r>
            <a:r>
              <a:rPr lang="zh-CN" altLang="en-US" sz="4800" dirty="0"/>
              <a:t>状态机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FF"/>
      </a:hlink>
      <a:folHlink>
        <a:srgbClr val="FF00FF"/>
      </a:folHlink>
    </a:clrScheme>
    <a:fontScheme name="基本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FF"/>
      </a:hlink>
      <a:folHlink>
        <a:srgbClr val="FF00FF"/>
      </a:folHlink>
    </a:clrScheme>
    <a:fontScheme name="基本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137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Arial</vt:lpstr>
      <vt:lpstr>Arial Black</vt:lpstr>
      <vt:lpstr>Calibri</vt:lpstr>
      <vt:lpstr>微软雅黑</vt:lpstr>
      <vt:lpstr>Calibri</vt:lpstr>
      <vt:lpstr>Calibri</vt:lpstr>
      <vt:lpstr>基本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lazydog</dc:creator>
  <cp:lastModifiedBy>Mica</cp:lastModifiedBy>
  <cp:revision>150</cp:revision>
  <dcterms:created xsi:type="dcterms:W3CDTF">2017-02-20T02:57:00Z</dcterms:created>
  <dcterms:modified xsi:type="dcterms:W3CDTF">2017-03-20T06:23:54Z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