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ring" initials="s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大家下午好，我是</a:t>
            </a:r>
            <a:r>
              <a:rPr kumimoji="1" lang="en-US" altLang="zh-CN" dirty="0" smtClean="0">
                <a:sym typeface="+mn-ea"/>
              </a:rPr>
              <a:t>Blood_Zer0,</a:t>
            </a:r>
            <a:r>
              <a:rPr kumimoji="1" lang="zh-CN" altLang="en-US" dirty="0" smtClean="0">
                <a:sym typeface="+mn-ea"/>
              </a:rPr>
              <a:t>我今天演讲的主题是“这些年遇到过的逻辑漏洞”，首先做一个自我介绍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刘春泉律师版权所有，内容保密，请勿外传。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76855" y="3050858"/>
            <a:ext cx="6638290" cy="808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微软雅黑" panose="020B0503020204020204" charset="-122"/>
              </a:rPr>
              <a:t>这些年遇到过的逻辑漏洞</a:t>
            </a:r>
            <a:endParaRPr lang="zh-CN" altLang="en-US" sz="4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3483" y="4402323"/>
            <a:ext cx="40860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</a:rPr>
              <a:t>Blood_Zer0</a:t>
            </a:r>
            <a:endParaRPr lang="en-US" altLang="zh-CN" sz="24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245" y="117793"/>
            <a:ext cx="2237105" cy="4178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p>
            <a:pPr algn="l"/>
            <a:r>
              <a:rPr lang="zh-CN" altLang="en-US" sz="2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逻辑漏洞</a:t>
            </a:r>
            <a:endParaRPr lang="zh-CN" altLang="en-US" sz="2000" b="1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98" y="1115695"/>
            <a:ext cx="4488180" cy="5001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7291" y="3131662"/>
            <a:ext cx="22002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案例分析</a:t>
            </a:r>
            <a:endParaRPr kumimoji="1" lang="zh-CN" altLang="en-US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245" y="117793"/>
            <a:ext cx="4331653" cy="4178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1. 购买商品，如何获取最大的优惠？</a:t>
            </a:r>
            <a:endParaRPr lang="zh-CN" altLang="en-US" sz="2000" b="1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60170" y="1231583"/>
            <a:ext cx="9471343" cy="4774565"/>
            <a:chOff x="974" y="2429"/>
            <a:chExt cx="17182" cy="6787"/>
          </a:xfrm>
        </p:grpSpPr>
        <p:grpSp>
          <p:nvGrpSpPr>
            <p:cNvPr id="2" name="组合 25"/>
            <p:cNvGrpSpPr/>
            <p:nvPr/>
          </p:nvGrpSpPr>
          <p:grpSpPr>
            <a:xfrm>
              <a:off x="974" y="2429"/>
              <a:ext cx="17182" cy="6787"/>
              <a:chOff x="1827008" y="2120901"/>
              <a:chExt cx="2298700" cy="273684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solidFill>
                <a:srgbClr val="0070C0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191" y="2665"/>
              <a:ext cx="16821" cy="3944"/>
              <a:chOff x="1191" y="2665"/>
              <a:chExt cx="16821" cy="394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705" y="2665"/>
                <a:ext cx="5427" cy="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2700" b="1" dirty="0" smtClean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charset="-122"/>
                    <a:ea typeface="微软雅黑" panose="020B0503020204020204" charset="-122"/>
                  </a:rPr>
                  <a:t>场景描述</a:t>
                </a:r>
                <a:endParaRPr lang="zh-CN" altLang="en-US" sz="2700" b="1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1" y="4978"/>
                <a:ext cx="8903" cy="1631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5" y="5507"/>
                <a:ext cx="7717" cy="89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9745" y="914401"/>
            <a:ext cx="11170285" cy="5345900"/>
            <a:chOff x="974" y="2429"/>
            <a:chExt cx="17182" cy="6787"/>
          </a:xfrm>
        </p:grpSpPr>
        <p:grpSp>
          <p:nvGrpSpPr>
            <p:cNvPr id="29" name="组合 25"/>
            <p:cNvGrpSpPr/>
            <p:nvPr/>
          </p:nvGrpSpPr>
          <p:grpSpPr>
            <a:xfrm>
              <a:off x="974" y="2429"/>
              <a:ext cx="17182" cy="6787"/>
              <a:chOff x="1827008" y="2121064"/>
              <a:chExt cx="2298700" cy="273668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827008" y="2121064"/>
                <a:ext cx="2298700" cy="444500"/>
              </a:xfrm>
              <a:prstGeom prst="rect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solidFill>
                <a:srgbClr val="0070C0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751" y="2672"/>
              <a:ext cx="5427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7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charset="-122"/>
                  <a:ea typeface="微软雅黑" panose="020B0503020204020204" charset="-122"/>
                </a:rPr>
                <a:t>攻击手法</a:t>
              </a:r>
              <a:endParaRPr lang="zh-CN" altLang="en-US" sz="27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1" y="3975"/>
              <a:ext cx="15677" cy="2772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8" y="4484370"/>
            <a:ext cx="10191750" cy="1653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245" y="117793"/>
            <a:ext cx="4331653" cy="4178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1. 购买商品，如何获取最大的优惠？</a:t>
            </a:r>
            <a:endParaRPr lang="zh-CN" altLang="en-US" sz="2000" b="1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45758" y="771208"/>
            <a:ext cx="11503343" cy="5504991"/>
            <a:chOff x="974" y="2429"/>
            <a:chExt cx="17182" cy="6787"/>
          </a:xfrm>
        </p:grpSpPr>
        <p:grpSp>
          <p:nvGrpSpPr>
            <p:cNvPr id="29" name="组合 25"/>
            <p:cNvGrpSpPr/>
            <p:nvPr/>
          </p:nvGrpSpPr>
          <p:grpSpPr>
            <a:xfrm>
              <a:off x="974" y="2429"/>
              <a:ext cx="17182" cy="6787"/>
              <a:chOff x="1827008" y="2120901"/>
              <a:chExt cx="2298700" cy="2736849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solidFill>
                <a:srgbClr val="0070C0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934" y="2655"/>
              <a:ext cx="5427" cy="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7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charset="-122"/>
                  <a:ea typeface="微软雅黑" panose="020B0503020204020204" charset="-122"/>
                </a:rPr>
                <a:t>场景描述</a:t>
              </a:r>
              <a:endParaRPr lang="zh-CN" altLang="en-US" sz="27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" y="4324"/>
              <a:ext cx="7260" cy="4100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3" y="3298825"/>
            <a:ext cx="5468303" cy="1069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245" y="117793"/>
            <a:ext cx="5872163" cy="4178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p>
            <a:pPr algn="l"/>
            <a:r>
              <a:rPr lang="zh-CN" altLang="en-US" sz="2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2. 想要优惠卷，如何让系统发更多？</a:t>
            </a:r>
            <a:endParaRPr lang="zh-CN" altLang="en-US" sz="2000" b="1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9245" y="771208"/>
            <a:ext cx="11503343" cy="5298268"/>
            <a:chOff x="974" y="2429"/>
            <a:chExt cx="17182" cy="6787"/>
          </a:xfrm>
        </p:grpSpPr>
        <p:grpSp>
          <p:nvGrpSpPr>
            <p:cNvPr id="29" name="组合 25"/>
            <p:cNvGrpSpPr/>
            <p:nvPr/>
          </p:nvGrpSpPr>
          <p:grpSpPr>
            <a:xfrm>
              <a:off x="974" y="2429"/>
              <a:ext cx="17182" cy="6787"/>
              <a:chOff x="1827008" y="2120901"/>
              <a:chExt cx="2298700" cy="2736849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solidFill>
                <a:srgbClr val="0070C0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934" y="2655"/>
              <a:ext cx="5427" cy="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7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charset="-122"/>
                  <a:ea typeface="微软雅黑" panose="020B0503020204020204" charset="-122"/>
                </a:rPr>
                <a:t>攻击手法</a:t>
              </a:r>
              <a:endParaRPr lang="zh-CN" altLang="en-US" sz="27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03" y="2159635"/>
            <a:ext cx="7735570" cy="3381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245" y="117793"/>
            <a:ext cx="5872163" cy="4178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p>
            <a:pPr algn="l"/>
            <a:r>
              <a:rPr lang="zh-CN" altLang="en-US" sz="2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2. 想要优惠券，如何让系统发更多？</a:t>
            </a:r>
            <a:endParaRPr lang="zh-CN" altLang="en-US" sz="2000" b="1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245" y="117793"/>
            <a:ext cx="4634230" cy="4178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3. 只有一个self-xss，如何扩大危害？</a:t>
            </a:r>
            <a:endParaRPr lang="zh-CN" altLang="en-US" sz="2000" b="1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9245" y="771208"/>
            <a:ext cx="11471593" cy="4980722"/>
            <a:chOff x="974" y="2429"/>
            <a:chExt cx="17182" cy="6787"/>
          </a:xfrm>
        </p:grpSpPr>
        <p:grpSp>
          <p:nvGrpSpPr>
            <p:cNvPr id="29" name="组合 25"/>
            <p:cNvGrpSpPr/>
            <p:nvPr/>
          </p:nvGrpSpPr>
          <p:grpSpPr>
            <a:xfrm>
              <a:off x="974" y="2429"/>
              <a:ext cx="17182" cy="6787"/>
              <a:chOff x="1827008" y="2120901"/>
              <a:chExt cx="2298700" cy="2736849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827008" y="2120901"/>
                <a:ext cx="2298700" cy="444500"/>
              </a:xfrm>
              <a:prstGeom prst="rect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827008" y="2565400"/>
                <a:ext cx="2298700" cy="2292350"/>
              </a:xfrm>
              <a:prstGeom prst="rect">
                <a:avLst/>
              </a:prstGeom>
              <a:solidFill>
                <a:srgbClr val="0070C0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934" y="2655"/>
              <a:ext cx="5427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700" b="1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charset="-122"/>
                  <a:ea typeface="微软雅黑" panose="020B0503020204020204" charset="-122"/>
                </a:rPr>
                <a:t>场景描述</a:t>
              </a:r>
              <a:endParaRPr lang="zh-CN" altLang="en-US" sz="27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" y="4144"/>
              <a:ext cx="9937" cy="4288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38" y="2841943"/>
            <a:ext cx="4394200" cy="16481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64820" y="1395241"/>
            <a:ext cx="11265535" cy="4388476"/>
            <a:chOff x="974" y="3531"/>
            <a:chExt cx="17182" cy="5685"/>
          </a:xfrm>
        </p:grpSpPr>
        <p:sp>
          <p:nvSpPr>
            <p:cNvPr id="39" name="矩形 38"/>
            <p:cNvSpPr/>
            <p:nvPr/>
          </p:nvSpPr>
          <p:spPr>
            <a:xfrm>
              <a:off x="974" y="3531"/>
              <a:ext cx="17182" cy="5685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386" y="3922"/>
              <a:ext cx="16541" cy="5119"/>
              <a:chOff x="523" y="3789"/>
              <a:chExt cx="16541" cy="5119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523" y="3789"/>
                <a:ext cx="5427" cy="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攻击手法</a:t>
                </a:r>
                <a:endParaRPr lang="zh-CN" altLang="en-US" sz="27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" y="5007"/>
                <a:ext cx="8220" cy="3901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8" y="5007"/>
                <a:ext cx="7826" cy="3901"/>
              </a:xfrm>
              <a:prstGeom prst="rect">
                <a:avLst/>
              </a:prstGeom>
            </p:spPr>
          </p:pic>
        </p:grpSp>
      </p:grpSp>
      <p:sp>
        <p:nvSpPr>
          <p:cNvPr id="12" name="文本框 11"/>
          <p:cNvSpPr txBox="1"/>
          <p:nvPr/>
        </p:nvSpPr>
        <p:spPr>
          <a:xfrm>
            <a:off x="309245" y="117793"/>
            <a:ext cx="4634230" cy="4178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3. 只有一个self-xss，如何扩大危害？</a:t>
            </a:r>
            <a:endParaRPr lang="zh-CN" altLang="en-US" sz="2000" b="1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66223" y="3135630"/>
            <a:ext cx="40595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漏洞延伸</a:t>
            </a:r>
            <a:endParaRPr kumimoji="1" lang="zh-CN" altLang="en-US" sz="36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661285" y="2775268"/>
            <a:ext cx="6869430" cy="1577023"/>
            <a:chOff x="1403229" y="2503503"/>
            <a:chExt cx="9484673" cy="1853214"/>
          </a:xfrm>
        </p:grpSpPr>
        <p:grpSp>
          <p:nvGrpSpPr>
            <p:cNvPr id="23" name="组合 22"/>
            <p:cNvGrpSpPr/>
            <p:nvPr/>
          </p:nvGrpSpPr>
          <p:grpSpPr>
            <a:xfrm>
              <a:off x="1403229" y="2968472"/>
              <a:ext cx="923277" cy="923277"/>
              <a:chOff x="2433962" y="2967362"/>
              <a:chExt cx="923277" cy="92327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33962" y="2967362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27665" y="3143153"/>
                <a:ext cx="335871" cy="529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</a:t>
                </a:r>
                <a:endParaRPr lang="zh-CN" altLang="en-US" sz="2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578640" y="2750968"/>
              <a:ext cx="1358284" cy="1358284"/>
              <a:chOff x="2578640" y="2750968"/>
              <a:chExt cx="1358284" cy="135828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78640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760633" y="3162284"/>
                <a:ext cx="994299" cy="740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3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</a:t>
                </a:r>
                <a:endParaRPr lang="zh-CN" altLang="en-US" sz="3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189058" y="2503503"/>
              <a:ext cx="1853214" cy="1853214"/>
              <a:chOff x="4189058" y="2503503"/>
              <a:chExt cx="1853214" cy="18532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89058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18516" y="2796015"/>
                <a:ext cx="994299" cy="102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8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endParaRPr lang="zh-CN" altLang="en-US" sz="4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294406" y="2503503"/>
              <a:ext cx="1853214" cy="1853214"/>
              <a:chOff x="6294406" y="2503503"/>
              <a:chExt cx="1853214" cy="18532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294406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24301" y="2796015"/>
                <a:ext cx="994299" cy="102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8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N</a:t>
                </a:r>
                <a:endParaRPr lang="zh-CN" altLang="en-US" sz="4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399756" y="2750968"/>
              <a:ext cx="1358284" cy="1358284"/>
              <a:chOff x="8399756" y="2750968"/>
              <a:chExt cx="1358284" cy="13582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9756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8581749" y="3015653"/>
                <a:ext cx="994299" cy="740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3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K</a:t>
                </a:r>
                <a:endParaRPr lang="zh-CN" altLang="en-US" sz="3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9964625" y="3044279"/>
              <a:ext cx="923277" cy="923277"/>
              <a:chOff x="9964625" y="3044279"/>
              <a:chExt cx="923277" cy="923277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964625" y="3044279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0258328" y="3226786"/>
                <a:ext cx="335871" cy="529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</a:t>
                </a:r>
                <a:endParaRPr lang="zh-CN" altLang="en-US" sz="2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4950" y="1387475"/>
            <a:ext cx="38033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4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</a:t>
            </a:r>
            <a:r>
              <a:rPr kumimoji="1" lang="zh-CN" altLang="en-US" sz="4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kumimoji="1" lang="en-US" altLang="zh-CN" sz="4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</a:t>
            </a:r>
            <a:endParaRPr kumimoji="1" lang="en-US" altLang="zh-CN" sz="4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8058" y="2419350"/>
            <a:ext cx="6689408" cy="2441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kumimoji="1" lang="en-US" altLang="zh-CN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Blood_Zer0</a:t>
            </a:r>
            <a:endParaRPr kumimoji="1" lang="en-US" altLang="zh-CN" sz="2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kumimoji="1" lang="en-US" altLang="zh-CN" sz="2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目前就职于 饿了么</a:t>
            </a:r>
            <a:endParaRPr kumimoji="1" lang="zh-CN" altLang="en-US" sz="2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kumimoji="1" lang="zh-CN" altLang="en-US" sz="2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漏洞盒子</a:t>
            </a:r>
            <a:r>
              <a:rPr kumimoji="1" lang="en-US" altLang="zh-CN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滴滴</a:t>
            </a:r>
            <a:r>
              <a:rPr kumimoji="1" lang="en-US" altLang="zh-CN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平安</a:t>
            </a:r>
            <a:r>
              <a:rPr kumimoji="1" lang="en-US" altLang="zh-CN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携程等</a:t>
            </a:r>
            <a:r>
              <a:rPr kumimoji="1" lang="en-US" altLang="zh-CN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SRC</a:t>
            </a:r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活跃白帽子</a:t>
            </a:r>
            <a:endParaRPr kumimoji="1" lang="zh-CN" altLang="en-US" sz="2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kumimoji="1" lang="zh-CN" altLang="en-US" sz="2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配过设备</a:t>
            </a:r>
            <a:r>
              <a:rPr kumimoji="1" lang="en-US" altLang="zh-CN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做过运维</a:t>
            </a:r>
            <a:r>
              <a:rPr kumimoji="1" lang="en-US" altLang="zh-CN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搞过渗透</a:t>
            </a:r>
            <a:r>
              <a:rPr kumimoji="1" lang="en-US" altLang="zh-CN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kumimoji="1" lang="zh-CN" altLang="en-US" sz="2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现在专职漏洞挖掘</a:t>
            </a:r>
            <a:endParaRPr kumimoji="1" lang="zh-CN" altLang="en-US" sz="2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637" y="-35560"/>
            <a:ext cx="12232958" cy="692880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62843" y="3129598"/>
            <a:ext cx="2265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kumimoji="1" lang="en-US" altLang="zh-CN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372" y="6230777"/>
            <a:ext cx="1451285" cy="3435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 descr="freetalkppt图片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"/>
            <a:ext cx="12191365" cy="68789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320" y="-35242"/>
            <a:ext cx="12232958" cy="692880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996883" y="1369060"/>
            <a:ext cx="4849178" cy="3715747"/>
            <a:chOff x="2340" y="1420"/>
            <a:chExt cx="9220" cy="4293"/>
          </a:xfrm>
        </p:grpSpPr>
        <p:sp>
          <p:nvSpPr>
            <p:cNvPr id="2" name="文本框 1"/>
            <p:cNvSpPr txBox="1"/>
            <p:nvPr/>
          </p:nvSpPr>
          <p:spPr>
            <a:xfrm>
              <a:off x="2340" y="1420"/>
              <a:ext cx="4240" cy="7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l"/>
              <a:r>
                <a:rPr kumimoji="1" lang="zh-CN" altLang="en-US" sz="36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目录</a:t>
              </a:r>
              <a:endParaRPr kumimoji="1" lang="zh-CN" altLang="en-US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40" y="2646"/>
              <a:ext cx="9220" cy="3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kumimoji="1" lang="en-US" altLang="zh-CN" sz="24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1·</a:t>
              </a:r>
              <a:r>
                <a:rPr kumimoji="1" lang="zh-CN" altLang="en-US" sz="24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挖洞神器</a:t>
              </a:r>
              <a:endParaRPr kumimoji="1"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l"/>
              <a:endParaRPr kumimoji="1"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l"/>
              <a:r>
                <a:rPr kumimoji="1" lang="en-US" altLang="zh-CN" sz="24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2·</a:t>
              </a:r>
              <a:r>
                <a:rPr kumimoji="1" lang="zh-CN" altLang="en-US" sz="24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漏洞介绍</a:t>
              </a:r>
              <a:endParaRPr kumimoji="1"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l"/>
              <a:endParaRPr kumimoji="1"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l"/>
              <a:r>
                <a:rPr kumimoji="1" lang="en-US" altLang="zh-CN" sz="24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3·</a:t>
              </a:r>
              <a:r>
                <a:rPr kumimoji="1" lang="zh-CN" altLang="en-US" sz="24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案例分析</a:t>
              </a:r>
              <a:endParaRPr kumimoji="1"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l"/>
              <a:endParaRPr kumimoji="1"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l">
                <a:buNone/>
              </a:pPr>
              <a:r>
                <a:rPr kumimoji="1" lang="zh-CN" altLang="en-US" sz="24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4· Q&amp;A</a:t>
              </a:r>
              <a:endParaRPr kumimoji="1"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5704" y="3272632"/>
            <a:ext cx="22002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挖洞神器</a:t>
            </a:r>
            <a:endParaRPr kumimoji="1" lang="zh-CN" altLang="en-US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8" y="1773873"/>
            <a:ext cx="10165080" cy="3116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43" y="2098040"/>
            <a:ext cx="5782945" cy="29397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53" y="1518603"/>
            <a:ext cx="5787390" cy="3828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63" y="1667510"/>
            <a:ext cx="8509000" cy="3957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245" y="127000"/>
            <a:ext cx="3014345" cy="4178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合理利用工具，事半功倍</a:t>
            </a:r>
            <a:endParaRPr lang="zh-CN" altLang="en-US" sz="2000" b="1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微信截图_20170318150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31750"/>
            <a:ext cx="12232958" cy="69288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5704" y="3135472"/>
            <a:ext cx="22002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漏洞介绍</a:t>
            </a:r>
            <a:endParaRPr kumimoji="1" lang="zh-CN" altLang="en-US" sz="36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宽屏</PresentationFormat>
  <Paragraphs>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Mica</dc:creator>
  <cp:lastModifiedBy>Mica</cp:lastModifiedBy>
  <cp:revision>1</cp:revision>
  <dcterms:created xsi:type="dcterms:W3CDTF">2017-03-20T06:18:26Z</dcterms:created>
  <dcterms:modified xsi:type="dcterms:W3CDTF">2017-03-20T06:21:39Z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