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88" r:id="rId3"/>
    <p:sldId id="264" r:id="rId4"/>
    <p:sldId id="265" r:id="rId5"/>
    <p:sldId id="289" r:id="rId6"/>
    <p:sldId id="261" r:id="rId7"/>
    <p:sldId id="262" r:id="rId8"/>
    <p:sldId id="291" r:id="rId9"/>
    <p:sldId id="263" r:id="rId10"/>
    <p:sldId id="266" r:id="rId11"/>
    <p:sldId id="267" r:id="rId12"/>
    <p:sldId id="268" r:id="rId13"/>
    <p:sldId id="292" r:id="rId14"/>
    <p:sldId id="273" r:id="rId15"/>
    <p:sldId id="284" r:id="rId16"/>
    <p:sldId id="279" r:id="rId17"/>
    <p:sldId id="283" r:id="rId18"/>
    <p:sldId id="287" r:id="rId19"/>
    <p:sldId id="272" r:id="rId20"/>
    <p:sldId id="293" r:id="rId21"/>
    <p:sldId id="271" r:id="rId22"/>
    <p:sldId id="27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D0A9"/>
    <a:srgbClr val="40DEFE"/>
    <a:srgbClr val="FFFF99"/>
    <a:srgbClr val="4BCFAA"/>
    <a:srgbClr val="CCFF66"/>
    <a:srgbClr val="CCFFCC"/>
    <a:srgbClr val="99FF99"/>
    <a:srgbClr val="66FF99"/>
    <a:srgbClr val="99CC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12"/>
    <p:restoredTop sz="96433" autoAdjust="0"/>
  </p:normalViewPr>
  <p:slideViewPr>
    <p:cSldViewPr snapToGrid="0" snapToObjects="1">
      <p:cViewPr>
        <p:scale>
          <a:sx n="50" d="100"/>
          <a:sy n="50" d="100"/>
        </p:scale>
        <p:origin x="-1056" y="-546"/>
      </p:cViewPr>
      <p:guideLst>
        <p:guide orient="horz" pos="2160"/>
        <p:guide pos="3840"/>
      </p:guideLst>
    </p:cSldViewPr>
  </p:slideViewPr>
  <p:notesTextViewPr>
    <p:cViewPr>
      <p:scale>
        <a:sx n="1" d="1"/>
        <a:sy n="1" d="1"/>
      </p:scale>
      <p:origin x="0" y="0"/>
    </p:cViewPr>
  </p:notesTextViewPr>
  <p:sorterViewPr>
    <p:cViewPr>
      <p:scale>
        <a:sx n="100" d="100"/>
        <a:sy n="100" d="100"/>
      </p:scale>
      <p:origin x="0" y="-19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F85E58-6DDF-425D-B2ED-49E836232ECB}" type="doc">
      <dgm:prSet loTypeId="urn:microsoft.com/office/officeart/2005/8/layout/process4" loCatId="process" qsTypeId="urn:microsoft.com/office/officeart/2005/8/quickstyle/simple4" qsCatId="simple" csTypeId="urn:microsoft.com/office/officeart/2005/8/colors/accent5_5" csCatId="accent5" phldr="1"/>
      <dgm:spPr/>
      <dgm:t>
        <a:bodyPr/>
        <a:lstStyle/>
        <a:p>
          <a:endParaRPr lang="en-US"/>
        </a:p>
      </dgm:t>
    </dgm:pt>
    <dgm:pt modelId="{05EB853E-34BB-4EE3-87C0-490B521A8DEA}">
      <dgm:prSet phldrT="[Text]"/>
      <dgm:spPr/>
      <dgm:t>
        <a:bodyPr/>
        <a:lstStyle/>
        <a:p>
          <a:r>
            <a:rPr lang="zh-CN" altLang="en-US" dirty="0">
              <a:latin typeface="微软雅黑 Light" panose="020B0502040204020203" pitchFamily="34" charset="-122"/>
              <a:ea typeface="微软雅黑 Light" panose="020B0502040204020203" pitchFamily="34" charset="-122"/>
            </a:rPr>
            <a:t>内容拦截层（</a:t>
          </a:r>
          <a:r>
            <a:rPr lang="en-US" dirty="0" smtClean="0">
              <a:latin typeface="微软雅黑 Light" panose="020B0502040204020203" pitchFamily="34" charset="-122"/>
              <a:ea typeface="微软雅黑 Light" panose="020B0502040204020203" pitchFamily="34" charset="-122"/>
            </a:rPr>
            <a:t>Content-Based Threat Detection</a:t>
          </a:r>
          <a:r>
            <a:rPr lang="zh-CN" altLang="en-US" dirty="0">
              <a:latin typeface="微软雅黑 Light" panose="020B0502040204020203" pitchFamily="34" charset="-122"/>
              <a:ea typeface="微软雅黑 Light" panose="020B0502040204020203" pitchFamily="34" charset="-122"/>
            </a:rPr>
            <a:t>）</a:t>
          </a:r>
          <a:endParaRPr lang="en-US" dirty="0">
            <a:latin typeface="微软雅黑 Light" panose="020B0502040204020203" pitchFamily="34" charset="-122"/>
            <a:ea typeface="微软雅黑 Light" panose="020B0502040204020203" pitchFamily="34" charset="-122"/>
          </a:endParaRPr>
        </a:p>
      </dgm:t>
    </dgm:pt>
    <dgm:pt modelId="{601C1F9C-99F4-4342-A30B-DFE0B2CB86E1}" type="parTrans" cxnId="{CE8F7F85-618C-4FAC-8B8A-DDF9AD650859}">
      <dgm:prSet/>
      <dgm:spPr/>
      <dgm:t>
        <a:bodyPr/>
        <a:lstStyle/>
        <a:p>
          <a:endParaRPr lang="en-US"/>
        </a:p>
      </dgm:t>
    </dgm:pt>
    <dgm:pt modelId="{4ABC3F94-5A81-45A7-9843-18842A827167}" type="sibTrans" cxnId="{CE8F7F85-618C-4FAC-8B8A-DDF9AD650859}">
      <dgm:prSet/>
      <dgm:spPr/>
      <dgm:t>
        <a:bodyPr/>
        <a:lstStyle/>
        <a:p>
          <a:endParaRPr lang="en-US"/>
        </a:p>
      </dgm:t>
    </dgm:pt>
    <dgm:pt modelId="{13A80302-B4CE-4E76-92BB-CE7C585F4E40}">
      <dgm:prSet phldrT="[Text]"/>
      <dgm:spPr/>
      <dgm:t>
        <a:bodyPr/>
        <a:lstStyle/>
        <a:p>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文件实时监控</a:t>
          </a:r>
          <a:endParaRPr lang="en-US" dirty="0">
            <a:solidFill>
              <a:schemeClr val="tx1">
                <a:lumMod val="75000"/>
                <a:lumOff val="25000"/>
              </a:schemeClr>
            </a:solidFill>
            <a:latin typeface="微软雅黑 Light" panose="020B0502040204020203" pitchFamily="34" charset="-122"/>
            <a:ea typeface="微软雅黑 Light" panose="020B0502040204020203" pitchFamily="34" charset="-122"/>
          </a:endParaRPr>
        </a:p>
      </dgm:t>
    </dgm:pt>
    <dgm:pt modelId="{361D6D02-3757-4E96-B6ED-31A690387D5E}" type="parTrans" cxnId="{C4CFE2EA-B904-4910-A18F-04ED33545247}">
      <dgm:prSet/>
      <dgm:spPr/>
      <dgm:t>
        <a:bodyPr/>
        <a:lstStyle/>
        <a:p>
          <a:endParaRPr lang="en-US"/>
        </a:p>
      </dgm:t>
    </dgm:pt>
    <dgm:pt modelId="{C7ABAF89-F0FA-4D2A-B27A-0CC58E286245}" type="sibTrans" cxnId="{C4CFE2EA-B904-4910-A18F-04ED33545247}">
      <dgm:prSet/>
      <dgm:spPr/>
      <dgm:t>
        <a:bodyPr/>
        <a:lstStyle/>
        <a:p>
          <a:endParaRPr lang="en-US"/>
        </a:p>
      </dgm:t>
    </dgm:pt>
    <dgm:pt modelId="{2918F80A-9E0C-4CE9-877E-9C38F560B12C}">
      <dgm:prSet phldrT="[Text]"/>
      <dgm:spPr/>
      <dgm: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下载保护</a:t>
          </a:r>
          <a:endParaRPr lang="en-US" dirty="0">
            <a:solidFill>
              <a:schemeClr val="tx1">
                <a:lumMod val="75000"/>
                <a:lumOff val="25000"/>
              </a:schemeClr>
            </a:solidFill>
            <a:latin typeface="微软雅黑 Light" panose="020B0502040204020203" pitchFamily="34" charset="-122"/>
            <a:ea typeface="微软雅黑 Light" panose="020B0502040204020203" pitchFamily="34" charset="-122"/>
          </a:endParaRPr>
        </a:p>
      </dgm:t>
    </dgm:pt>
    <dgm:pt modelId="{8234A37D-5637-4B0F-B577-C09C6E418E09}" type="parTrans" cxnId="{2133B528-E235-4CB5-A2A3-4098CDBC929C}">
      <dgm:prSet/>
      <dgm:spPr/>
      <dgm:t>
        <a:bodyPr/>
        <a:lstStyle/>
        <a:p>
          <a:endParaRPr lang="en-US"/>
        </a:p>
      </dgm:t>
    </dgm:pt>
    <dgm:pt modelId="{3CE6CD3D-FF30-4192-BAAD-C038A510460E}" type="sibTrans" cxnId="{2133B528-E235-4CB5-A2A3-4098CDBC929C}">
      <dgm:prSet/>
      <dgm:spPr/>
      <dgm:t>
        <a:bodyPr/>
        <a:lstStyle/>
        <a:p>
          <a:endParaRPr lang="en-US"/>
        </a:p>
      </dgm:t>
    </dgm:pt>
    <dgm:pt modelId="{F628CA36-4110-4210-A105-5B8723A95354}">
      <dgm:prSet phldrT="[Text]"/>
      <dgm:spPr/>
      <dgm:t>
        <a:bodyPr/>
        <a:lstStyle/>
        <a:p>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U</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盘保护</a:t>
          </a:r>
          <a:endParaRPr lang="en-US" dirty="0">
            <a:solidFill>
              <a:schemeClr val="tx1">
                <a:lumMod val="75000"/>
                <a:lumOff val="25000"/>
              </a:schemeClr>
            </a:solidFill>
            <a:latin typeface="微软雅黑 Light" panose="020B0502040204020203" pitchFamily="34" charset="-122"/>
            <a:ea typeface="微软雅黑 Light" panose="020B0502040204020203" pitchFamily="34" charset="-122"/>
          </a:endParaRPr>
        </a:p>
      </dgm:t>
    </dgm:pt>
    <dgm:pt modelId="{CC43DFA3-2951-40AE-9753-6DFAC2FEAD97}" type="parTrans" cxnId="{57672506-CAAB-4A50-8676-265F9E739EDC}">
      <dgm:prSet/>
      <dgm:spPr/>
      <dgm:t>
        <a:bodyPr/>
        <a:lstStyle/>
        <a:p>
          <a:endParaRPr lang="en-US"/>
        </a:p>
      </dgm:t>
    </dgm:pt>
    <dgm:pt modelId="{65AC0460-647E-4BC8-8576-39DC07437F00}" type="sibTrans" cxnId="{57672506-CAAB-4A50-8676-265F9E739EDC}">
      <dgm:prSet/>
      <dgm:spPr/>
      <dgm:t>
        <a:bodyPr/>
        <a:lstStyle/>
        <a:p>
          <a:endParaRPr lang="en-US"/>
        </a:p>
      </dgm:t>
    </dgm:pt>
    <dgm:pt modelId="{4BDCE36F-A555-4A92-86B4-B1249E997BBF}">
      <dgm:prSet phldrT="[Text]"/>
      <dgm:spPr/>
      <dgm: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软件安装拦截</a:t>
          </a:r>
          <a:endParaRPr lang="en-US" dirty="0">
            <a:solidFill>
              <a:schemeClr val="tx1">
                <a:lumMod val="75000"/>
                <a:lumOff val="25000"/>
              </a:schemeClr>
            </a:solidFill>
            <a:latin typeface="微软雅黑 Light" panose="020B0502040204020203" pitchFamily="34" charset="-122"/>
            <a:ea typeface="微软雅黑 Light" panose="020B0502040204020203" pitchFamily="34" charset="-122"/>
          </a:endParaRPr>
        </a:p>
      </dgm:t>
    </dgm:pt>
    <dgm:pt modelId="{C815B620-DDEA-4B4A-94AC-B8B542D8057A}" type="parTrans" cxnId="{CA431940-CC15-4600-A575-72CB086AD343}">
      <dgm:prSet/>
      <dgm:spPr/>
      <dgm:t>
        <a:bodyPr/>
        <a:lstStyle/>
        <a:p>
          <a:endParaRPr lang="en-US"/>
        </a:p>
      </dgm:t>
    </dgm:pt>
    <dgm:pt modelId="{45A0B813-9109-4D39-8D01-9A2EE208D3F3}" type="sibTrans" cxnId="{CA431940-CC15-4600-A575-72CB086AD343}">
      <dgm:prSet/>
      <dgm:spPr/>
      <dgm:t>
        <a:bodyPr/>
        <a:lstStyle/>
        <a:p>
          <a:endParaRPr lang="en-US"/>
        </a:p>
      </dgm:t>
    </dgm:pt>
    <dgm:pt modelId="{782BF898-78E0-4F0C-B549-9C04E0FC5B77}">
      <dgm:prSet phldrT="[Text]"/>
      <dgm:spPr/>
      <dgm:t>
        <a:bodyPr/>
        <a:lstStyle/>
        <a:p>
          <a:r>
            <a:rPr lang="zh-CN" altLang="en-US" dirty="0" smtClean="0">
              <a:latin typeface="微软雅黑 Light" panose="020B0502040204020203" pitchFamily="34" charset="-122"/>
              <a:ea typeface="微软雅黑 Light" panose="020B0502040204020203" pitchFamily="34" charset="-122"/>
            </a:rPr>
            <a:t>规则拦截层（</a:t>
          </a:r>
          <a:r>
            <a:rPr lang="en-US" dirty="0" smtClean="0">
              <a:latin typeface="微软雅黑 Light" panose="020B0502040204020203" pitchFamily="34" charset="-122"/>
              <a:ea typeface="微软雅黑 Light" panose="020B0502040204020203" pitchFamily="34" charset="-122"/>
            </a:rPr>
            <a:t>Policy-Based Protection &amp; Restriction</a:t>
          </a:r>
          <a:r>
            <a:rPr lang="zh-CN" altLang="en-US" dirty="0" smtClean="0">
              <a:latin typeface="微软雅黑 Light" panose="020B0502040204020203" pitchFamily="34" charset="-122"/>
              <a:ea typeface="微软雅黑 Light" panose="020B0502040204020203" pitchFamily="34" charset="-122"/>
            </a:rPr>
            <a:t>）</a:t>
          </a:r>
          <a:endParaRPr lang="en-US" dirty="0">
            <a:latin typeface="微软雅黑 Light" panose="020B0502040204020203" pitchFamily="34" charset="-122"/>
            <a:ea typeface="微软雅黑 Light" panose="020B0502040204020203" pitchFamily="34" charset="-122"/>
          </a:endParaRPr>
        </a:p>
      </dgm:t>
    </dgm:pt>
    <dgm:pt modelId="{640EEA9B-8178-4B54-A9E1-B6BEE8C0F194}" type="parTrans" cxnId="{CC43B3E4-20A0-4C51-AB73-88EAD5C5134F}">
      <dgm:prSet/>
      <dgm:spPr/>
      <dgm:t>
        <a:bodyPr/>
        <a:lstStyle/>
        <a:p>
          <a:endParaRPr lang="en-US"/>
        </a:p>
      </dgm:t>
    </dgm:pt>
    <dgm:pt modelId="{CB82B796-18FF-4371-AA96-2A59BE3DE913}" type="sibTrans" cxnId="{CC43B3E4-20A0-4C51-AB73-88EAD5C5134F}">
      <dgm:prSet/>
      <dgm:spPr/>
      <dgm:t>
        <a:bodyPr/>
        <a:lstStyle/>
        <a:p>
          <a:endParaRPr lang="en-US"/>
        </a:p>
      </dgm:t>
    </dgm:pt>
    <dgm:pt modelId="{767ED869-D2D4-4FBC-BC07-81E9FB2D349F}">
      <dgm:prSet phldrT="[Text]"/>
      <dgm:spPr/>
      <dgm:t>
        <a:bodyPr/>
        <a:lstStyle/>
        <a:p>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系统资源保护</a:t>
          </a:r>
          <a:endParaRPr lang="en-US" dirty="0">
            <a:solidFill>
              <a:schemeClr val="tx1">
                <a:lumMod val="75000"/>
                <a:lumOff val="25000"/>
              </a:schemeClr>
            </a:solidFill>
            <a:latin typeface="微软雅黑 Light" panose="020B0502040204020203" pitchFamily="34" charset="-122"/>
            <a:ea typeface="微软雅黑 Light" panose="020B0502040204020203" pitchFamily="34" charset="-122"/>
          </a:endParaRPr>
        </a:p>
      </dgm:t>
    </dgm:pt>
    <dgm:pt modelId="{B0985425-5BE4-44D5-8E00-C4EE271A8E18}" type="parTrans" cxnId="{115F68E3-3F66-4E2D-BC8E-5220CB3767F6}">
      <dgm:prSet/>
      <dgm:spPr/>
      <dgm:t>
        <a:bodyPr/>
        <a:lstStyle/>
        <a:p>
          <a:endParaRPr lang="en-US"/>
        </a:p>
      </dgm:t>
    </dgm:pt>
    <dgm:pt modelId="{9E0FE4BA-3566-4A7A-B72F-207DE47B6A6B}" type="sibTrans" cxnId="{115F68E3-3F66-4E2D-BC8E-5220CB3767F6}">
      <dgm:prSet/>
      <dgm:spPr/>
      <dgm:t>
        <a:bodyPr/>
        <a:lstStyle/>
        <a:p>
          <a:endParaRPr lang="en-US"/>
        </a:p>
      </dgm:t>
    </dgm:pt>
    <dgm:pt modelId="{955335F6-D215-4155-B0AE-577D2974EB25}">
      <dgm:prSet phldrT="[Text]"/>
      <dgm:spPr/>
      <dgm: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执行控制</a:t>
          </a:r>
          <a:endParaRPr lang="en-US" dirty="0">
            <a:solidFill>
              <a:schemeClr val="tx1">
                <a:lumMod val="75000"/>
                <a:lumOff val="25000"/>
              </a:schemeClr>
            </a:solidFill>
            <a:latin typeface="微软雅黑 Light" panose="020B0502040204020203" pitchFamily="34" charset="-122"/>
            <a:ea typeface="微软雅黑 Light" panose="020B0502040204020203" pitchFamily="34" charset="-122"/>
          </a:endParaRPr>
        </a:p>
      </dgm:t>
    </dgm:pt>
    <dgm:pt modelId="{CA850807-82AF-4A5B-94EF-DDDBF910B463}" type="parTrans" cxnId="{E78DD0D2-3E93-42DA-AFC3-F6B2EB03AEE6}">
      <dgm:prSet/>
      <dgm:spPr/>
      <dgm:t>
        <a:bodyPr/>
        <a:lstStyle/>
        <a:p>
          <a:endParaRPr lang="en-US"/>
        </a:p>
      </dgm:t>
    </dgm:pt>
    <dgm:pt modelId="{5D1C6D95-0579-4F9E-A96E-130E0E0B1006}" type="sibTrans" cxnId="{E78DD0D2-3E93-42DA-AFC3-F6B2EB03AEE6}">
      <dgm:prSet/>
      <dgm:spPr/>
      <dgm:t>
        <a:bodyPr/>
        <a:lstStyle/>
        <a:p>
          <a:endParaRPr lang="en-US"/>
        </a:p>
      </dgm:t>
    </dgm:pt>
    <dgm:pt modelId="{129319B3-61A4-41FE-A8B1-1AB118CCB764}">
      <dgm:prSet phldrT="[Text]"/>
      <dgm:spPr/>
      <dgm:t>
        <a:bodyPr/>
        <a:lstStyle/>
        <a:p>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危险动作拦截</a:t>
          </a:r>
          <a:endParaRPr lang="en-US" dirty="0">
            <a:solidFill>
              <a:schemeClr val="tx1">
                <a:lumMod val="75000"/>
                <a:lumOff val="25000"/>
              </a:schemeClr>
            </a:solidFill>
            <a:latin typeface="微软雅黑 Light" panose="020B0502040204020203" pitchFamily="34" charset="-122"/>
            <a:ea typeface="微软雅黑 Light" panose="020B0502040204020203" pitchFamily="34" charset="-122"/>
          </a:endParaRPr>
        </a:p>
      </dgm:t>
    </dgm:pt>
    <dgm:pt modelId="{C9F609FB-66C4-42D7-8D76-8A4EC487FB22}" type="parTrans" cxnId="{BD350282-097B-4E84-B80E-F418B380B2E7}">
      <dgm:prSet/>
      <dgm:spPr/>
      <dgm:t>
        <a:bodyPr/>
        <a:lstStyle/>
        <a:p>
          <a:endParaRPr lang="en-US"/>
        </a:p>
      </dgm:t>
    </dgm:pt>
    <dgm:pt modelId="{97622FA5-CA71-4BB6-BA4F-AF49719CB0CA}" type="sibTrans" cxnId="{BD350282-097B-4E84-B80E-F418B380B2E7}">
      <dgm:prSet/>
      <dgm:spPr/>
      <dgm:t>
        <a:bodyPr/>
        <a:lstStyle/>
        <a:p>
          <a:endParaRPr lang="en-US"/>
        </a:p>
      </dgm:t>
    </dgm:pt>
    <dgm:pt modelId="{45744E2A-27A8-41AD-9B27-6C3F702C4044}">
      <dgm:prSet phldrT="[Text]"/>
      <dgm:spPr/>
      <dgm: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病毒免疫</a:t>
          </a:r>
          <a:endParaRPr lang="en-US" dirty="0">
            <a:solidFill>
              <a:schemeClr val="tx1">
                <a:lumMod val="75000"/>
                <a:lumOff val="25000"/>
              </a:schemeClr>
            </a:solidFill>
            <a:latin typeface="微软雅黑 Light" panose="020B0502040204020203" pitchFamily="34" charset="-122"/>
            <a:ea typeface="微软雅黑 Light" panose="020B0502040204020203" pitchFamily="34" charset="-122"/>
          </a:endParaRPr>
        </a:p>
      </dgm:t>
    </dgm:pt>
    <dgm:pt modelId="{C9DD285F-0244-4748-83CB-AEAD6A8F57D2}" type="parTrans" cxnId="{0DCE2025-E12C-4731-9C02-800C8EB29392}">
      <dgm:prSet/>
      <dgm:spPr/>
      <dgm:t>
        <a:bodyPr/>
        <a:lstStyle/>
        <a:p>
          <a:endParaRPr lang="en-US"/>
        </a:p>
      </dgm:t>
    </dgm:pt>
    <dgm:pt modelId="{184ADCB7-7E9A-4CE9-82E8-A235E2146676}" type="sibTrans" cxnId="{0DCE2025-E12C-4731-9C02-800C8EB29392}">
      <dgm:prSet/>
      <dgm:spPr/>
      <dgm:t>
        <a:bodyPr/>
        <a:lstStyle/>
        <a:p>
          <a:endParaRPr lang="en-US"/>
        </a:p>
      </dgm:t>
    </dgm:pt>
    <dgm:pt modelId="{AFE0ACD4-63F0-4E41-B3B1-C14424675E27}">
      <dgm:prSet phldrT="[Text]"/>
      <dgm:spPr/>
      <dgm: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联网控制</a:t>
          </a:r>
          <a:endParaRPr lang="en-US" dirty="0">
            <a:solidFill>
              <a:schemeClr val="tx1">
                <a:lumMod val="75000"/>
                <a:lumOff val="25000"/>
              </a:schemeClr>
            </a:solidFill>
            <a:latin typeface="微软雅黑 Light" panose="020B0502040204020203" pitchFamily="34" charset="-122"/>
            <a:ea typeface="微软雅黑 Light" panose="020B0502040204020203" pitchFamily="34" charset="-122"/>
          </a:endParaRPr>
        </a:p>
      </dgm:t>
    </dgm:pt>
    <dgm:pt modelId="{F74B098E-F94A-4541-9FDD-8977B3658761}" type="parTrans" cxnId="{582C0E68-EF38-4709-811E-FF678D22DBA9}">
      <dgm:prSet/>
      <dgm:spPr/>
      <dgm:t>
        <a:bodyPr/>
        <a:lstStyle/>
        <a:p>
          <a:endParaRPr lang="en-US"/>
        </a:p>
      </dgm:t>
    </dgm:pt>
    <dgm:pt modelId="{7BFD956C-1051-464C-995B-C4B0084C52F4}" type="sibTrans" cxnId="{582C0E68-EF38-4709-811E-FF678D22DBA9}">
      <dgm:prSet/>
      <dgm:spPr/>
      <dgm:t>
        <a:bodyPr/>
        <a:lstStyle/>
        <a:p>
          <a:endParaRPr lang="en-US"/>
        </a:p>
      </dgm:t>
    </dgm:pt>
    <dgm:pt modelId="{C2E8F813-C98E-4A39-A117-2D809AE556DB}">
      <dgm:prSet phldrT="[Text]"/>
      <dgm:spPr/>
      <dgm:t>
        <a:bodyPr/>
        <a:lstStyle/>
        <a:p>
          <a:r>
            <a:rPr lang="en-US" dirty="0">
              <a:solidFill>
                <a:schemeClr val="tx1">
                  <a:lumMod val="75000"/>
                  <a:lumOff val="25000"/>
                </a:schemeClr>
              </a:solidFill>
              <a:latin typeface="微软雅黑 Light" panose="020B0502040204020203" pitchFamily="34" charset="-122"/>
              <a:ea typeface="微软雅黑 Light" panose="020B0502040204020203" pitchFamily="34" charset="-122"/>
            </a:rPr>
            <a:t>IP</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协议控制</a:t>
          </a:r>
          <a:endParaRPr lang="en-US" dirty="0">
            <a:solidFill>
              <a:schemeClr val="tx1">
                <a:lumMod val="75000"/>
                <a:lumOff val="25000"/>
              </a:schemeClr>
            </a:solidFill>
            <a:latin typeface="微软雅黑 Light" panose="020B0502040204020203" pitchFamily="34" charset="-122"/>
            <a:ea typeface="微软雅黑 Light" panose="020B0502040204020203" pitchFamily="34" charset="-122"/>
          </a:endParaRPr>
        </a:p>
      </dgm:t>
    </dgm:pt>
    <dgm:pt modelId="{EBDF0AA4-F907-44B1-8DFC-08A0C4756BBD}" type="parTrans" cxnId="{05AD52E4-B829-45E3-91A5-B94E72E63D8B}">
      <dgm:prSet/>
      <dgm:spPr/>
      <dgm:t>
        <a:bodyPr/>
        <a:lstStyle/>
        <a:p>
          <a:endParaRPr lang="en-US"/>
        </a:p>
      </dgm:t>
    </dgm:pt>
    <dgm:pt modelId="{0E5A6C4D-37DD-4810-9D20-9309E5B4F507}" type="sibTrans" cxnId="{05AD52E4-B829-45E3-91A5-B94E72E63D8B}">
      <dgm:prSet/>
      <dgm:spPr/>
      <dgm:t>
        <a:bodyPr/>
        <a:lstStyle/>
        <a:p>
          <a:endParaRPr lang="en-US"/>
        </a:p>
      </dgm:t>
    </dgm:pt>
    <dgm:pt modelId="{EFDC82E9-8B09-417A-ADAB-FFF3F831A014}">
      <dgm:prSet phldrT="[Text]"/>
      <dgm:spPr/>
      <dgm: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自定义防护规则</a:t>
          </a:r>
          <a:endParaRPr lang="en-US" dirty="0">
            <a:solidFill>
              <a:schemeClr val="tx1">
                <a:lumMod val="75000"/>
                <a:lumOff val="25000"/>
              </a:schemeClr>
            </a:solidFill>
            <a:latin typeface="微软雅黑 Light" panose="020B0502040204020203" pitchFamily="34" charset="-122"/>
            <a:ea typeface="微软雅黑 Light" panose="020B0502040204020203" pitchFamily="34" charset="-122"/>
          </a:endParaRPr>
        </a:p>
      </dgm:t>
    </dgm:pt>
    <dgm:pt modelId="{1C373DCB-68A7-4182-A8ED-4009330B3834}" type="parTrans" cxnId="{AB72693A-07CF-4D2F-BACE-2D7D95F5D45D}">
      <dgm:prSet/>
      <dgm:spPr/>
      <dgm:t>
        <a:bodyPr/>
        <a:lstStyle/>
        <a:p>
          <a:endParaRPr lang="en-US"/>
        </a:p>
      </dgm:t>
    </dgm:pt>
    <dgm:pt modelId="{54AEC1BA-A277-40D9-BA0A-988B2B11C248}" type="sibTrans" cxnId="{AB72693A-07CF-4D2F-BACE-2D7D95F5D45D}">
      <dgm:prSet/>
      <dgm:spPr/>
      <dgm:t>
        <a:bodyPr/>
        <a:lstStyle/>
        <a:p>
          <a:endParaRPr lang="en-US"/>
        </a:p>
      </dgm:t>
    </dgm:pt>
    <dgm:pt modelId="{37413148-D5C4-494A-BB0C-D10AB515C122}">
      <dgm:prSet phldrT="[Text]"/>
      <dgm:spPr/>
      <dgm:t>
        <a:bodyPr/>
        <a:lstStyle/>
        <a:p>
          <a:r>
            <a:rPr lang="zh-CN" altLang="en-US" dirty="0" smtClean="0">
              <a:latin typeface="微软雅黑 Light" panose="020B0502040204020203" pitchFamily="34" charset="-122"/>
              <a:ea typeface="微软雅黑 Light" panose="020B0502040204020203" pitchFamily="34" charset="-122"/>
            </a:rPr>
            <a:t>行为拦截层（</a:t>
          </a:r>
          <a:r>
            <a:rPr lang="en-US" dirty="0" smtClean="0">
              <a:latin typeface="微软雅黑 Light" panose="020B0502040204020203" pitchFamily="34" charset="-122"/>
              <a:ea typeface="微软雅黑 Light" panose="020B0502040204020203" pitchFamily="34" charset="-122"/>
            </a:rPr>
            <a:t>Behavior-Based Threat Detection</a:t>
          </a:r>
          <a:r>
            <a:rPr lang="zh-CN" altLang="en-US" dirty="0" smtClean="0">
              <a:latin typeface="微软雅黑 Light" panose="020B0502040204020203" pitchFamily="34" charset="-122"/>
              <a:ea typeface="微软雅黑 Light" panose="020B0502040204020203" pitchFamily="34" charset="-122"/>
            </a:rPr>
            <a:t>）</a:t>
          </a:r>
          <a:endParaRPr lang="en-US" dirty="0">
            <a:latin typeface="微软雅黑 Light" panose="020B0502040204020203" pitchFamily="34" charset="-122"/>
            <a:ea typeface="微软雅黑 Light" panose="020B0502040204020203" pitchFamily="34" charset="-122"/>
          </a:endParaRPr>
        </a:p>
      </dgm:t>
    </dgm:pt>
    <dgm:pt modelId="{0A5AAAB9-6681-4B47-9A6A-B693DF892053}" type="parTrans" cxnId="{1BA205B1-EDA8-48BF-9ECF-E1A7897F34C9}">
      <dgm:prSet/>
      <dgm:spPr/>
      <dgm:t>
        <a:bodyPr/>
        <a:lstStyle/>
        <a:p>
          <a:endParaRPr lang="en-US"/>
        </a:p>
      </dgm:t>
    </dgm:pt>
    <dgm:pt modelId="{7CFCA1C9-2AEF-4585-B0E4-D13FA37E7420}" type="sibTrans" cxnId="{1BA205B1-EDA8-48BF-9ECF-E1A7897F34C9}">
      <dgm:prSet/>
      <dgm:spPr/>
      <dgm:t>
        <a:bodyPr/>
        <a:lstStyle/>
        <a:p>
          <a:endParaRPr lang="en-US"/>
        </a:p>
      </dgm:t>
    </dgm:pt>
    <dgm:pt modelId="{4B88893E-5212-4F0D-86DE-C0AAA7190B2F}">
      <dgm:prSet phldrT="[Text]"/>
      <dgm:spPr/>
      <dgm: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病毒行为监控</a:t>
          </a:r>
          <a:endParaRPr lang="en-US" dirty="0">
            <a:solidFill>
              <a:schemeClr val="tx1">
                <a:lumMod val="75000"/>
                <a:lumOff val="25000"/>
              </a:schemeClr>
            </a:solidFill>
            <a:latin typeface="微软雅黑 Light" panose="020B0502040204020203" pitchFamily="34" charset="-122"/>
            <a:ea typeface="微软雅黑 Light" panose="020B0502040204020203" pitchFamily="34" charset="-122"/>
          </a:endParaRPr>
        </a:p>
      </dgm:t>
    </dgm:pt>
    <dgm:pt modelId="{53067F70-1EC1-4729-8F44-2B10884DFB6C}" type="parTrans" cxnId="{19C3A322-C996-4CAA-B587-DC09E4807B7B}">
      <dgm:prSet/>
      <dgm:spPr/>
      <dgm:t>
        <a:bodyPr/>
        <a:lstStyle/>
        <a:p>
          <a:endParaRPr lang="en-US"/>
        </a:p>
      </dgm:t>
    </dgm:pt>
    <dgm:pt modelId="{6EF59ACB-313C-4B3E-90EF-D8E10E73CFF9}" type="sibTrans" cxnId="{19C3A322-C996-4CAA-B587-DC09E4807B7B}">
      <dgm:prSet/>
      <dgm:spPr/>
      <dgm:t>
        <a:bodyPr/>
        <a:lstStyle/>
        <a:p>
          <a:endParaRPr lang="en-US"/>
        </a:p>
      </dgm:t>
    </dgm:pt>
    <dgm:pt modelId="{0115466F-9A6E-4393-A08F-CD38361DA456}">
      <dgm:prSet phldrT="[Text]"/>
      <dgm:spPr/>
      <dgm: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软件安装拦截</a:t>
          </a:r>
          <a:endParaRPr lang="en-US" dirty="0">
            <a:solidFill>
              <a:schemeClr val="tx1">
                <a:lumMod val="75000"/>
                <a:lumOff val="25000"/>
              </a:schemeClr>
            </a:solidFill>
            <a:latin typeface="微软雅黑 Light" panose="020B0502040204020203" pitchFamily="34" charset="-122"/>
            <a:ea typeface="微软雅黑 Light" panose="020B0502040204020203" pitchFamily="34" charset="-122"/>
          </a:endParaRPr>
        </a:p>
      </dgm:t>
    </dgm:pt>
    <dgm:pt modelId="{75AD42DC-E2BC-458E-B558-AA03A16E5EC4}" type="parTrans" cxnId="{9F3A05E7-F953-4B8A-B550-E3DE40A177F6}">
      <dgm:prSet/>
      <dgm:spPr/>
      <dgm:t>
        <a:bodyPr/>
        <a:lstStyle/>
        <a:p>
          <a:endParaRPr lang="en-US"/>
        </a:p>
      </dgm:t>
    </dgm:pt>
    <dgm:pt modelId="{C41C52AC-62F7-45E2-8AE9-268A9876F8A5}" type="sibTrans" cxnId="{9F3A05E7-F953-4B8A-B550-E3DE40A177F6}">
      <dgm:prSet/>
      <dgm:spPr/>
      <dgm:t>
        <a:bodyPr/>
        <a:lstStyle/>
        <a:p>
          <a:endParaRPr lang="en-US"/>
        </a:p>
      </dgm:t>
    </dgm:pt>
    <dgm:pt modelId="{9FD006BE-DD0C-43FE-B99F-FFE211A979BB}">
      <dgm:prSet phldrT="[Text]"/>
      <dgm:spPr/>
      <dgm:t>
        <a:bodyPr/>
        <a:lstStyle/>
        <a:p>
          <a:r>
            <a:rPr lang="zh-CN" altLang="en-US" dirty="0" smtClean="0">
              <a:latin typeface="微软雅黑 Light" panose="020B0502040204020203" pitchFamily="34" charset="-122"/>
              <a:ea typeface="微软雅黑 Light" panose="020B0502040204020203" pitchFamily="34" charset="-122"/>
            </a:rPr>
            <a:t>内容过滤层（</a:t>
          </a:r>
          <a:r>
            <a:rPr lang="en-US" dirty="0" smtClean="0">
              <a:latin typeface="微软雅黑 Light" panose="020B0502040204020203" pitchFamily="34" charset="-122"/>
              <a:ea typeface="微软雅黑 Light" panose="020B0502040204020203" pitchFamily="34" charset="-122"/>
            </a:rPr>
            <a:t>Content-Based Network Packet Filtering</a:t>
          </a:r>
          <a:r>
            <a:rPr lang="zh-CN" altLang="en-US" dirty="0" smtClean="0">
              <a:latin typeface="微软雅黑 Light" panose="020B0502040204020203" pitchFamily="34" charset="-122"/>
              <a:ea typeface="微软雅黑 Light" panose="020B0502040204020203" pitchFamily="34" charset="-122"/>
            </a:rPr>
            <a:t>）</a:t>
          </a:r>
          <a:endParaRPr lang="en-US" dirty="0">
            <a:latin typeface="微软雅黑 Light" panose="020B0502040204020203" pitchFamily="34" charset="-122"/>
            <a:ea typeface="微软雅黑 Light" panose="020B0502040204020203" pitchFamily="34" charset="-122"/>
          </a:endParaRPr>
        </a:p>
      </dgm:t>
    </dgm:pt>
    <dgm:pt modelId="{B10F135B-4969-4C44-9E43-41D2F2E79DA0}" type="parTrans" cxnId="{C3F6EED9-0B1C-43F0-8BFE-7025A05621A0}">
      <dgm:prSet/>
      <dgm:spPr/>
      <dgm:t>
        <a:bodyPr/>
        <a:lstStyle/>
        <a:p>
          <a:endParaRPr lang="en-US"/>
        </a:p>
      </dgm:t>
    </dgm:pt>
    <dgm:pt modelId="{21A47253-A3C7-4D2C-A524-81A1C0D62448}" type="sibTrans" cxnId="{C3F6EED9-0B1C-43F0-8BFE-7025A05621A0}">
      <dgm:prSet/>
      <dgm:spPr/>
      <dgm:t>
        <a:bodyPr/>
        <a:lstStyle/>
        <a:p>
          <a:endParaRPr lang="en-US"/>
        </a:p>
      </dgm:t>
    </dgm:pt>
    <dgm:pt modelId="{505B4A31-9FAF-4329-A862-541917F2AEE6}">
      <dgm:prSet phldrT="[Text]"/>
      <dgm:spPr/>
      <dgm: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恶意网站拦截</a:t>
          </a:r>
          <a:endParaRPr lang="en-US" dirty="0">
            <a:solidFill>
              <a:schemeClr val="tx1">
                <a:lumMod val="75000"/>
                <a:lumOff val="25000"/>
              </a:schemeClr>
            </a:solidFill>
            <a:latin typeface="微软雅黑 Light" panose="020B0502040204020203" pitchFamily="34" charset="-122"/>
            <a:ea typeface="微软雅黑 Light" panose="020B0502040204020203" pitchFamily="34" charset="-122"/>
          </a:endParaRPr>
        </a:p>
      </dgm:t>
    </dgm:pt>
    <dgm:pt modelId="{92B4B3E6-9BFA-4BA4-9B3A-9265FDDFA441}" type="parTrans" cxnId="{954B3245-63EE-4FAE-8252-80C410870996}">
      <dgm:prSet/>
      <dgm:spPr/>
      <dgm:t>
        <a:bodyPr/>
        <a:lstStyle/>
        <a:p>
          <a:endParaRPr lang="en-US"/>
        </a:p>
      </dgm:t>
    </dgm:pt>
    <dgm:pt modelId="{D4900B1A-185B-498D-AF2A-27FF8A015E82}" type="sibTrans" cxnId="{954B3245-63EE-4FAE-8252-80C410870996}">
      <dgm:prSet/>
      <dgm:spPr/>
      <dgm:t>
        <a:bodyPr/>
        <a:lstStyle/>
        <a:p>
          <a:endParaRPr lang="en-US"/>
        </a:p>
      </dgm:t>
    </dgm:pt>
    <dgm:pt modelId="{212F18EF-5E17-4263-AFF2-2C2C2BBE5836}">
      <dgm:prSet phldrT="[Text]"/>
      <dgm:spPr/>
      <dgm:t>
        <a:bodyPr/>
        <a:lstStyle/>
        <a:p>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黑客入侵拦截</a:t>
          </a:r>
          <a:endParaRPr lang="en-US" dirty="0">
            <a:solidFill>
              <a:schemeClr val="tx1">
                <a:lumMod val="75000"/>
                <a:lumOff val="25000"/>
              </a:schemeClr>
            </a:solidFill>
            <a:latin typeface="微软雅黑 Light" panose="020B0502040204020203" pitchFamily="34" charset="-122"/>
            <a:ea typeface="微软雅黑 Light" panose="020B0502040204020203" pitchFamily="34" charset="-122"/>
          </a:endParaRPr>
        </a:p>
      </dgm:t>
    </dgm:pt>
    <dgm:pt modelId="{48746215-E82F-4600-85A8-3F114AC7C1D1}" type="parTrans" cxnId="{462ED1AF-A607-4DD2-8801-04C6A88DB287}">
      <dgm:prSet/>
      <dgm:spPr/>
      <dgm:t>
        <a:bodyPr/>
        <a:lstStyle/>
        <a:p>
          <a:endParaRPr lang="en-US"/>
        </a:p>
      </dgm:t>
    </dgm:pt>
    <dgm:pt modelId="{0988A119-307F-4A5B-A2C6-9D13089D779C}" type="sibTrans" cxnId="{462ED1AF-A607-4DD2-8801-04C6A88DB287}">
      <dgm:prSet/>
      <dgm:spPr/>
      <dgm:t>
        <a:bodyPr/>
        <a:lstStyle/>
        <a:p>
          <a:endParaRPr lang="en-US"/>
        </a:p>
      </dgm:t>
    </dgm:pt>
    <dgm:pt modelId="{37A0DCC8-9A5B-4AE7-9A75-A082728C668B}" type="pres">
      <dgm:prSet presAssocID="{9BF85E58-6DDF-425D-B2ED-49E836232ECB}" presName="Name0" presStyleCnt="0">
        <dgm:presLayoutVars>
          <dgm:dir/>
          <dgm:animLvl val="lvl"/>
          <dgm:resizeHandles val="exact"/>
        </dgm:presLayoutVars>
      </dgm:prSet>
      <dgm:spPr/>
      <dgm:t>
        <a:bodyPr/>
        <a:lstStyle/>
        <a:p>
          <a:endParaRPr lang="en-US"/>
        </a:p>
      </dgm:t>
    </dgm:pt>
    <dgm:pt modelId="{1D0A93E8-A486-4221-BF5C-D346BC387F14}" type="pres">
      <dgm:prSet presAssocID="{9FD006BE-DD0C-43FE-B99F-FFE211A979BB}" presName="boxAndChildren" presStyleCnt="0"/>
      <dgm:spPr/>
      <dgm:t>
        <a:bodyPr/>
        <a:lstStyle/>
        <a:p>
          <a:endParaRPr lang="zh-CN" altLang="en-US"/>
        </a:p>
      </dgm:t>
    </dgm:pt>
    <dgm:pt modelId="{57D5A99A-AB0D-4136-96D9-2F749C580BDD}" type="pres">
      <dgm:prSet presAssocID="{9FD006BE-DD0C-43FE-B99F-FFE211A979BB}" presName="parentTextBox" presStyleLbl="node1" presStyleIdx="0" presStyleCnt="4"/>
      <dgm:spPr/>
      <dgm:t>
        <a:bodyPr/>
        <a:lstStyle/>
        <a:p>
          <a:endParaRPr lang="en-US"/>
        </a:p>
      </dgm:t>
    </dgm:pt>
    <dgm:pt modelId="{2576C744-8A79-424F-B840-CDCA5D66BA6A}" type="pres">
      <dgm:prSet presAssocID="{9FD006BE-DD0C-43FE-B99F-FFE211A979BB}" presName="entireBox" presStyleLbl="node1" presStyleIdx="0" presStyleCnt="4"/>
      <dgm:spPr/>
      <dgm:t>
        <a:bodyPr/>
        <a:lstStyle/>
        <a:p>
          <a:endParaRPr lang="en-US"/>
        </a:p>
      </dgm:t>
    </dgm:pt>
    <dgm:pt modelId="{A9E0462E-E093-4CB2-9F8F-55823DA857D7}" type="pres">
      <dgm:prSet presAssocID="{9FD006BE-DD0C-43FE-B99F-FFE211A979BB}" presName="descendantBox" presStyleCnt="0"/>
      <dgm:spPr/>
      <dgm:t>
        <a:bodyPr/>
        <a:lstStyle/>
        <a:p>
          <a:endParaRPr lang="zh-CN" altLang="en-US"/>
        </a:p>
      </dgm:t>
    </dgm:pt>
    <dgm:pt modelId="{3843C345-A552-4936-819F-97657C70B9B2}" type="pres">
      <dgm:prSet presAssocID="{505B4A31-9FAF-4329-A862-541917F2AEE6}" presName="childTextBox" presStyleLbl="fgAccFollowNode1" presStyleIdx="0" presStyleCnt="15" custLinFactNeighborX="-290" custLinFactNeighborY="3010">
        <dgm:presLayoutVars>
          <dgm:bulletEnabled val="1"/>
        </dgm:presLayoutVars>
      </dgm:prSet>
      <dgm:spPr/>
      <dgm:t>
        <a:bodyPr/>
        <a:lstStyle/>
        <a:p>
          <a:endParaRPr lang="en-US"/>
        </a:p>
      </dgm:t>
    </dgm:pt>
    <dgm:pt modelId="{92C61341-59F0-411C-9ED1-3CD7C47A2D49}" type="pres">
      <dgm:prSet presAssocID="{212F18EF-5E17-4263-AFF2-2C2C2BBE5836}" presName="childTextBox" presStyleLbl="fgAccFollowNode1" presStyleIdx="1" presStyleCnt="15" custLinFactNeighborX="-202" custLinFactNeighborY="2146">
        <dgm:presLayoutVars>
          <dgm:bulletEnabled val="1"/>
        </dgm:presLayoutVars>
      </dgm:prSet>
      <dgm:spPr/>
      <dgm:t>
        <a:bodyPr/>
        <a:lstStyle/>
        <a:p>
          <a:endParaRPr lang="en-US"/>
        </a:p>
      </dgm:t>
    </dgm:pt>
    <dgm:pt modelId="{A96DDB4E-E938-493D-B52D-47C0B115E942}" type="pres">
      <dgm:prSet presAssocID="{7CFCA1C9-2AEF-4585-B0E4-D13FA37E7420}" presName="sp" presStyleCnt="0"/>
      <dgm:spPr/>
      <dgm:t>
        <a:bodyPr/>
        <a:lstStyle/>
        <a:p>
          <a:endParaRPr lang="zh-CN" altLang="en-US"/>
        </a:p>
      </dgm:t>
    </dgm:pt>
    <dgm:pt modelId="{EE9A2406-0CAA-4C0E-8DE4-363C349C9D8B}" type="pres">
      <dgm:prSet presAssocID="{37413148-D5C4-494A-BB0C-D10AB515C122}" presName="arrowAndChildren" presStyleCnt="0"/>
      <dgm:spPr/>
      <dgm:t>
        <a:bodyPr/>
        <a:lstStyle/>
        <a:p>
          <a:endParaRPr lang="zh-CN" altLang="en-US"/>
        </a:p>
      </dgm:t>
    </dgm:pt>
    <dgm:pt modelId="{E65D5F88-A66C-4F4A-B34A-3E74BD7D203A}" type="pres">
      <dgm:prSet presAssocID="{37413148-D5C4-494A-BB0C-D10AB515C122}" presName="parentTextArrow" presStyleLbl="node1" presStyleIdx="0" presStyleCnt="4"/>
      <dgm:spPr/>
      <dgm:t>
        <a:bodyPr/>
        <a:lstStyle/>
        <a:p>
          <a:endParaRPr lang="en-US"/>
        </a:p>
      </dgm:t>
    </dgm:pt>
    <dgm:pt modelId="{1635C6A0-B797-4868-A229-6435891FA88A}" type="pres">
      <dgm:prSet presAssocID="{37413148-D5C4-494A-BB0C-D10AB515C122}" presName="arrow" presStyleLbl="node1" presStyleIdx="1" presStyleCnt="4"/>
      <dgm:spPr/>
      <dgm:t>
        <a:bodyPr/>
        <a:lstStyle/>
        <a:p>
          <a:endParaRPr lang="en-US"/>
        </a:p>
      </dgm:t>
    </dgm:pt>
    <dgm:pt modelId="{6B1821EF-639A-4EA9-AAB3-D7D773FDF16D}" type="pres">
      <dgm:prSet presAssocID="{37413148-D5C4-494A-BB0C-D10AB515C122}" presName="descendantArrow" presStyleCnt="0"/>
      <dgm:spPr/>
      <dgm:t>
        <a:bodyPr/>
        <a:lstStyle/>
        <a:p>
          <a:endParaRPr lang="zh-CN" altLang="en-US"/>
        </a:p>
      </dgm:t>
    </dgm:pt>
    <dgm:pt modelId="{2B716847-F37B-4A3E-9649-BE6FC6B16539}" type="pres">
      <dgm:prSet presAssocID="{4B88893E-5212-4F0D-86DE-C0AAA7190B2F}" presName="childTextArrow" presStyleLbl="fgAccFollowNode1" presStyleIdx="2" presStyleCnt="15" custLinFactNeighborX="-800" custLinFactNeighborY="5540">
        <dgm:presLayoutVars>
          <dgm:bulletEnabled val="1"/>
        </dgm:presLayoutVars>
      </dgm:prSet>
      <dgm:spPr/>
      <dgm:t>
        <a:bodyPr/>
        <a:lstStyle/>
        <a:p>
          <a:endParaRPr lang="en-US"/>
        </a:p>
      </dgm:t>
    </dgm:pt>
    <dgm:pt modelId="{18A85015-2ABF-4EDC-BD41-6CC863F0A899}" type="pres">
      <dgm:prSet presAssocID="{0115466F-9A6E-4393-A08F-CD38361DA456}" presName="childTextArrow" presStyleLbl="fgAccFollowNode1" presStyleIdx="3" presStyleCnt="15" custLinFactNeighborX="-189" custLinFactNeighborY="6022">
        <dgm:presLayoutVars>
          <dgm:bulletEnabled val="1"/>
        </dgm:presLayoutVars>
      </dgm:prSet>
      <dgm:spPr/>
      <dgm:t>
        <a:bodyPr/>
        <a:lstStyle/>
        <a:p>
          <a:endParaRPr lang="en-US"/>
        </a:p>
      </dgm:t>
    </dgm:pt>
    <dgm:pt modelId="{5B82AF8C-8D2C-43FC-95DF-9EDC9236A585}" type="pres">
      <dgm:prSet presAssocID="{CB82B796-18FF-4371-AA96-2A59BE3DE913}" presName="sp" presStyleCnt="0"/>
      <dgm:spPr/>
      <dgm:t>
        <a:bodyPr/>
        <a:lstStyle/>
        <a:p>
          <a:endParaRPr lang="zh-CN" altLang="en-US"/>
        </a:p>
      </dgm:t>
    </dgm:pt>
    <dgm:pt modelId="{2F0CF4F1-4A9B-45FF-9446-F12F6F8D5EE1}" type="pres">
      <dgm:prSet presAssocID="{782BF898-78E0-4F0C-B549-9C04E0FC5B77}" presName="arrowAndChildren" presStyleCnt="0"/>
      <dgm:spPr/>
      <dgm:t>
        <a:bodyPr/>
        <a:lstStyle/>
        <a:p>
          <a:endParaRPr lang="zh-CN" altLang="en-US"/>
        </a:p>
      </dgm:t>
    </dgm:pt>
    <dgm:pt modelId="{4553576D-7B06-413A-9740-46DEB921B463}" type="pres">
      <dgm:prSet presAssocID="{782BF898-78E0-4F0C-B549-9C04E0FC5B77}" presName="parentTextArrow" presStyleLbl="node1" presStyleIdx="1" presStyleCnt="4"/>
      <dgm:spPr/>
      <dgm:t>
        <a:bodyPr/>
        <a:lstStyle/>
        <a:p>
          <a:endParaRPr lang="en-US"/>
        </a:p>
      </dgm:t>
    </dgm:pt>
    <dgm:pt modelId="{5A08B220-8B34-4ADF-B104-5190117F49D1}" type="pres">
      <dgm:prSet presAssocID="{782BF898-78E0-4F0C-B549-9C04E0FC5B77}" presName="arrow" presStyleLbl="node1" presStyleIdx="2" presStyleCnt="4"/>
      <dgm:spPr/>
      <dgm:t>
        <a:bodyPr/>
        <a:lstStyle/>
        <a:p>
          <a:endParaRPr lang="en-US"/>
        </a:p>
      </dgm:t>
    </dgm:pt>
    <dgm:pt modelId="{BCF103D4-A0B8-45A3-9D09-B181A9BFAB94}" type="pres">
      <dgm:prSet presAssocID="{782BF898-78E0-4F0C-B549-9C04E0FC5B77}" presName="descendantArrow" presStyleCnt="0"/>
      <dgm:spPr/>
      <dgm:t>
        <a:bodyPr/>
        <a:lstStyle/>
        <a:p>
          <a:endParaRPr lang="zh-CN" altLang="en-US"/>
        </a:p>
      </dgm:t>
    </dgm:pt>
    <dgm:pt modelId="{70A9D1D8-2B3B-41A7-A9FA-E707C78F0865}" type="pres">
      <dgm:prSet presAssocID="{767ED869-D2D4-4FBC-BC07-81E9FB2D349F}" presName="childTextArrow" presStyleLbl="fgAccFollowNode1" presStyleIdx="4" presStyleCnt="15">
        <dgm:presLayoutVars>
          <dgm:bulletEnabled val="1"/>
        </dgm:presLayoutVars>
      </dgm:prSet>
      <dgm:spPr/>
      <dgm:t>
        <a:bodyPr/>
        <a:lstStyle/>
        <a:p>
          <a:endParaRPr lang="en-US"/>
        </a:p>
      </dgm:t>
    </dgm:pt>
    <dgm:pt modelId="{240A64BF-AF2E-49CD-8723-DA00DA566AC3}" type="pres">
      <dgm:prSet presAssocID="{955335F6-D215-4155-B0AE-577D2974EB25}" presName="childTextArrow" presStyleLbl="fgAccFollowNode1" presStyleIdx="5" presStyleCnt="15">
        <dgm:presLayoutVars>
          <dgm:bulletEnabled val="1"/>
        </dgm:presLayoutVars>
      </dgm:prSet>
      <dgm:spPr/>
      <dgm:t>
        <a:bodyPr/>
        <a:lstStyle/>
        <a:p>
          <a:endParaRPr lang="en-US"/>
        </a:p>
      </dgm:t>
    </dgm:pt>
    <dgm:pt modelId="{525CB8BD-065E-495F-A411-D3ED90DE5E37}" type="pres">
      <dgm:prSet presAssocID="{129319B3-61A4-41FE-A8B1-1AB118CCB764}" presName="childTextArrow" presStyleLbl="fgAccFollowNode1" presStyleIdx="6" presStyleCnt="15">
        <dgm:presLayoutVars>
          <dgm:bulletEnabled val="1"/>
        </dgm:presLayoutVars>
      </dgm:prSet>
      <dgm:spPr/>
      <dgm:t>
        <a:bodyPr/>
        <a:lstStyle/>
        <a:p>
          <a:endParaRPr lang="en-US"/>
        </a:p>
      </dgm:t>
    </dgm:pt>
    <dgm:pt modelId="{999B719F-54AF-4396-B907-E59C3586FB7F}" type="pres">
      <dgm:prSet presAssocID="{45744E2A-27A8-41AD-9B27-6C3F702C4044}" presName="childTextArrow" presStyleLbl="fgAccFollowNode1" presStyleIdx="7" presStyleCnt="15">
        <dgm:presLayoutVars>
          <dgm:bulletEnabled val="1"/>
        </dgm:presLayoutVars>
      </dgm:prSet>
      <dgm:spPr/>
      <dgm:t>
        <a:bodyPr/>
        <a:lstStyle/>
        <a:p>
          <a:endParaRPr lang="en-US"/>
        </a:p>
      </dgm:t>
    </dgm:pt>
    <dgm:pt modelId="{8F16A219-FC23-4769-84B5-72D9B90E85B4}" type="pres">
      <dgm:prSet presAssocID="{AFE0ACD4-63F0-4E41-B3B1-C14424675E27}" presName="childTextArrow" presStyleLbl="fgAccFollowNode1" presStyleIdx="8" presStyleCnt="15">
        <dgm:presLayoutVars>
          <dgm:bulletEnabled val="1"/>
        </dgm:presLayoutVars>
      </dgm:prSet>
      <dgm:spPr/>
      <dgm:t>
        <a:bodyPr/>
        <a:lstStyle/>
        <a:p>
          <a:endParaRPr lang="en-US"/>
        </a:p>
      </dgm:t>
    </dgm:pt>
    <dgm:pt modelId="{E7278C52-A9E7-47B5-8BD9-B2B5A59947C9}" type="pres">
      <dgm:prSet presAssocID="{C2E8F813-C98E-4A39-A117-2D809AE556DB}" presName="childTextArrow" presStyleLbl="fgAccFollowNode1" presStyleIdx="9" presStyleCnt="15">
        <dgm:presLayoutVars>
          <dgm:bulletEnabled val="1"/>
        </dgm:presLayoutVars>
      </dgm:prSet>
      <dgm:spPr/>
      <dgm:t>
        <a:bodyPr/>
        <a:lstStyle/>
        <a:p>
          <a:endParaRPr lang="en-US"/>
        </a:p>
      </dgm:t>
    </dgm:pt>
    <dgm:pt modelId="{D1CBFC29-8254-4FAB-A66A-ED96B6577A04}" type="pres">
      <dgm:prSet presAssocID="{EFDC82E9-8B09-417A-ADAB-FFF3F831A014}" presName="childTextArrow" presStyleLbl="fgAccFollowNode1" presStyleIdx="10" presStyleCnt="15" custLinFactNeighborX="-663">
        <dgm:presLayoutVars>
          <dgm:bulletEnabled val="1"/>
        </dgm:presLayoutVars>
      </dgm:prSet>
      <dgm:spPr/>
      <dgm:t>
        <a:bodyPr/>
        <a:lstStyle/>
        <a:p>
          <a:endParaRPr lang="en-US"/>
        </a:p>
      </dgm:t>
    </dgm:pt>
    <dgm:pt modelId="{93210E71-802F-448F-A245-5F1A48326985}" type="pres">
      <dgm:prSet presAssocID="{4ABC3F94-5A81-45A7-9843-18842A827167}" presName="sp" presStyleCnt="0"/>
      <dgm:spPr/>
      <dgm:t>
        <a:bodyPr/>
        <a:lstStyle/>
        <a:p>
          <a:endParaRPr lang="zh-CN" altLang="en-US"/>
        </a:p>
      </dgm:t>
    </dgm:pt>
    <dgm:pt modelId="{73F8CFFB-AC68-4CC8-8114-4D89FE2E5468}" type="pres">
      <dgm:prSet presAssocID="{05EB853E-34BB-4EE3-87C0-490B521A8DEA}" presName="arrowAndChildren" presStyleCnt="0"/>
      <dgm:spPr/>
      <dgm:t>
        <a:bodyPr/>
        <a:lstStyle/>
        <a:p>
          <a:endParaRPr lang="zh-CN" altLang="en-US"/>
        </a:p>
      </dgm:t>
    </dgm:pt>
    <dgm:pt modelId="{FFAD18C2-9391-45F3-8000-96D661D305A1}" type="pres">
      <dgm:prSet presAssocID="{05EB853E-34BB-4EE3-87C0-490B521A8DEA}" presName="parentTextArrow" presStyleLbl="node1" presStyleIdx="2" presStyleCnt="4"/>
      <dgm:spPr/>
      <dgm:t>
        <a:bodyPr/>
        <a:lstStyle/>
        <a:p>
          <a:endParaRPr lang="en-US"/>
        </a:p>
      </dgm:t>
    </dgm:pt>
    <dgm:pt modelId="{17F2CBC2-1D48-4374-AFF3-43568F192D99}" type="pres">
      <dgm:prSet presAssocID="{05EB853E-34BB-4EE3-87C0-490B521A8DEA}" presName="arrow" presStyleLbl="node1" presStyleIdx="3" presStyleCnt="4" custLinFactNeighborY="-31864"/>
      <dgm:spPr/>
      <dgm:t>
        <a:bodyPr/>
        <a:lstStyle/>
        <a:p>
          <a:endParaRPr lang="en-US"/>
        </a:p>
      </dgm:t>
    </dgm:pt>
    <dgm:pt modelId="{CD8F3178-7897-49EB-BE0D-10AF2A66A65A}" type="pres">
      <dgm:prSet presAssocID="{05EB853E-34BB-4EE3-87C0-490B521A8DEA}" presName="descendantArrow" presStyleCnt="0"/>
      <dgm:spPr/>
      <dgm:t>
        <a:bodyPr/>
        <a:lstStyle/>
        <a:p>
          <a:endParaRPr lang="zh-CN" altLang="en-US"/>
        </a:p>
      </dgm:t>
    </dgm:pt>
    <dgm:pt modelId="{F1ED7065-B35C-4A55-AE5C-DDEE5A9FAA57}" type="pres">
      <dgm:prSet presAssocID="{13A80302-B4CE-4E76-92BB-CE7C585F4E40}" presName="childTextArrow" presStyleLbl="fgAccFollowNode1" presStyleIdx="11" presStyleCnt="15">
        <dgm:presLayoutVars>
          <dgm:bulletEnabled val="1"/>
        </dgm:presLayoutVars>
      </dgm:prSet>
      <dgm:spPr/>
      <dgm:t>
        <a:bodyPr/>
        <a:lstStyle/>
        <a:p>
          <a:endParaRPr lang="en-US"/>
        </a:p>
      </dgm:t>
    </dgm:pt>
    <dgm:pt modelId="{135FB470-0A2C-4B55-B949-02571DF036A2}" type="pres">
      <dgm:prSet presAssocID="{2918F80A-9E0C-4CE9-877E-9C38F560B12C}" presName="childTextArrow" presStyleLbl="fgAccFollowNode1" presStyleIdx="12" presStyleCnt="15">
        <dgm:presLayoutVars>
          <dgm:bulletEnabled val="1"/>
        </dgm:presLayoutVars>
      </dgm:prSet>
      <dgm:spPr/>
      <dgm:t>
        <a:bodyPr/>
        <a:lstStyle/>
        <a:p>
          <a:endParaRPr lang="en-US"/>
        </a:p>
      </dgm:t>
    </dgm:pt>
    <dgm:pt modelId="{3DB8751E-0C11-4C13-9E66-A1AEF8E294AF}" type="pres">
      <dgm:prSet presAssocID="{F628CA36-4110-4210-A105-5B8723A95354}" presName="childTextArrow" presStyleLbl="fgAccFollowNode1" presStyleIdx="13" presStyleCnt="15">
        <dgm:presLayoutVars>
          <dgm:bulletEnabled val="1"/>
        </dgm:presLayoutVars>
      </dgm:prSet>
      <dgm:spPr/>
      <dgm:t>
        <a:bodyPr/>
        <a:lstStyle/>
        <a:p>
          <a:endParaRPr lang="en-US"/>
        </a:p>
      </dgm:t>
    </dgm:pt>
    <dgm:pt modelId="{D3A6F245-9EF3-4861-B98C-28B13D4433B2}" type="pres">
      <dgm:prSet presAssocID="{4BDCE36F-A555-4A92-86B4-B1249E997BBF}" presName="childTextArrow" presStyleLbl="fgAccFollowNode1" presStyleIdx="14" presStyleCnt="15">
        <dgm:presLayoutVars>
          <dgm:bulletEnabled val="1"/>
        </dgm:presLayoutVars>
      </dgm:prSet>
      <dgm:spPr/>
      <dgm:t>
        <a:bodyPr/>
        <a:lstStyle/>
        <a:p>
          <a:endParaRPr lang="en-US"/>
        </a:p>
      </dgm:t>
    </dgm:pt>
  </dgm:ptLst>
  <dgm:cxnLst>
    <dgm:cxn modelId="{582C0E68-EF38-4709-811E-FF678D22DBA9}" srcId="{782BF898-78E0-4F0C-B549-9C04E0FC5B77}" destId="{AFE0ACD4-63F0-4E41-B3B1-C14424675E27}" srcOrd="4" destOrd="0" parTransId="{F74B098E-F94A-4541-9FDD-8977B3658761}" sibTransId="{7BFD956C-1051-464C-995B-C4B0084C52F4}"/>
    <dgm:cxn modelId="{CA431940-CC15-4600-A575-72CB086AD343}" srcId="{05EB853E-34BB-4EE3-87C0-490B521A8DEA}" destId="{4BDCE36F-A555-4A92-86B4-B1249E997BBF}" srcOrd="3" destOrd="0" parTransId="{C815B620-DDEA-4B4A-94AC-B8B542D8057A}" sibTransId="{45A0B813-9109-4D39-8D01-9A2EE208D3F3}"/>
    <dgm:cxn modelId="{DFBE006F-66BF-4F08-B99A-3D8B8FA9D6B0}" type="presOf" srcId="{4B88893E-5212-4F0D-86DE-C0AAA7190B2F}" destId="{2B716847-F37B-4A3E-9649-BE6FC6B16539}" srcOrd="0" destOrd="0" presId="urn:microsoft.com/office/officeart/2005/8/layout/process4"/>
    <dgm:cxn modelId="{E449E63D-D592-419E-AE98-38B9E6F0D3FA}" type="presOf" srcId="{2918F80A-9E0C-4CE9-877E-9C38F560B12C}" destId="{135FB470-0A2C-4B55-B949-02571DF036A2}" srcOrd="0" destOrd="0" presId="urn:microsoft.com/office/officeart/2005/8/layout/process4"/>
    <dgm:cxn modelId="{C4CFE2EA-B904-4910-A18F-04ED33545247}" srcId="{05EB853E-34BB-4EE3-87C0-490B521A8DEA}" destId="{13A80302-B4CE-4E76-92BB-CE7C585F4E40}" srcOrd="0" destOrd="0" parTransId="{361D6D02-3757-4E96-B6ED-31A690387D5E}" sibTransId="{C7ABAF89-F0FA-4D2A-B27A-0CC58E286245}"/>
    <dgm:cxn modelId="{FD534C5F-1E22-4102-9ADF-375413FE589B}" type="presOf" srcId="{4BDCE36F-A555-4A92-86B4-B1249E997BBF}" destId="{D3A6F245-9EF3-4861-B98C-28B13D4433B2}" srcOrd="0" destOrd="0" presId="urn:microsoft.com/office/officeart/2005/8/layout/process4"/>
    <dgm:cxn modelId="{115F68E3-3F66-4E2D-BC8E-5220CB3767F6}" srcId="{782BF898-78E0-4F0C-B549-9C04E0FC5B77}" destId="{767ED869-D2D4-4FBC-BC07-81E9FB2D349F}" srcOrd="0" destOrd="0" parTransId="{B0985425-5BE4-44D5-8E00-C4EE271A8E18}" sibTransId="{9E0FE4BA-3566-4A7A-B72F-207DE47B6A6B}"/>
    <dgm:cxn modelId="{6F13C273-AAB1-4BC7-B5F7-C9B4D7421ED5}" type="presOf" srcId="{9FD006BE-DD0C-43FE-B99F-FFE211A979BB}" destId="{57D5A99A-AB0D-4136-96D9-2F749C580BDD}" srcOrd="0" destOrd="0" presId="urn:microsoft.com/office/officeart/2005/8/layout/process4"/>
    <dgm:cxn modelId="{E78DD0D2-3E93-42DA-AFC3-F6B2EB03AEE6}" srcId="{782BF898-78E0-4F0C-B549-9C04E0FC5B77}" destId="{955335F6-D215-4155-B0AE-577D2974EB25}" srcOrd="1" destOrd="0" parTransId="{CA850807-82AF-4A5B-94EF-DDDBF910B463}" sibTransId="{5D1C6D95-0579-4F9E-A96E-130E0E0B1006}"/>
    <dgm:cxn modelId="{AA98A4D7-E11A-4E9E-9682-7C06E3D5542E}" type="presOf" srcId="{37413148-D5C4-494A-BB0C-D10AB515C122}" destId="{1635C6A0-B797-4868-A229-6435891FA88A}" srcOrd="1" destOrd="0" presId="urn:microsoft.com/office/officeart/2005/8/layout/process4"/>
    <dgm:cxn modelId="{ABFCF0E8-D6EC-4CFC-AD82-6E6A6679DFC4}" type="presOf" srcId="{129319B3-61A4-41FE-A8B1-1AB118CCB764}" destId="{525CB8BD-065E-495F-A411-D3ED90DE5E37}" srcOrd="0" destOrd="0" presId="urn:microsoft.com/office/officeart/2005/8/layout/process4"/>
    <dgm:cxn modelId="{C3F6EED9-0B1C-43F0-8BFE-7025A05621A0}" srcId="{9BF85E58-6DDF-425D-B2ED-49E836232ECB}" destId="{9FD006BE-DD0C-43FE-B99F-FFE211A979BB}" srcOrd="3" destOrd="0" parTransId="{B10F135B-4969-4C44-9E43-41D2F2E79DA0}" sibTransId="{21A47253-A3C7-4D2C-A524-81A1C0D62448}"/>
    <dgm:cxn modelId="{E5DEB93A-D89A-48FF-95C4-7A524D287F5E}" type="presOf" srcId="{C2E8F813-C98E-4A39-A117-2D809AE556DB}" destId="{E7278C52-A9E7-47B5-8BD9-B2B5A59947C9}" srcOrd="0" destOrd="0" presId="urn:microsoft.com/office/officeart/2005/8/layout/process4"/>
    <dgm:cxn modelId="{0318BD15-A314-4F1A-9FF6-678D50286CB7}" type="presOf" srcId="{13A80302-B4CE-4E76-92BB-CE7C585F4E40}" destId="{F1ED7065-B35C-4A55-AE5C-DDEE5A9FAA57}" srcOrd="0" destOrd="0" presId="urn:microsoft.com/office/officeart/2005/8/layout/process4"/>
    <dgm:cxn modelId="{992C5397-5C0F-4D43-A861-29A0A05B29D2}" type="presOf" srcId="{EFDC82E9-8B09-417A-ADAB-FFF3F831A014}" destId="{D1CBFC29-8254-4FAB-A66A-ED96B6577A04}" srcOrd="0" destOrd="0" presId="urn:microsoft.com/office/officeart/2005/8/layout/process4"/>
    <dgm:cxn modelId="{CE8F7F85-618C-4FAC-8B8A-DDF9AD650859}" srcId="{9BF85E58-6DDF-425D-B2ED-49E836232ECB}" destId="{05EB853E-34BB-4EE3-87C0-490B521A8DEA}" srcOrd="0" destOrd="0" parTransId="{601C1F9C-99F4-4342-A30B-DFE0B2CB86E1}" sibTransId="{4ABC3F94-5A81-45A7-9843-18842A827167}"/>
    <dgm:cxn modelId="{8BD1F0FE-7E84-4251-90B1-A6D8E42225F2}" type="presOf" srcId="{782BF898-78E0-4F0C-B549-9C04E0FC5B77}" destId="{5A08B220-8B34-4ADF-B104-5190117F49D1}" srcOrd="1" destOrd="0" presId="urn:microsoft.com/office/officeart/2005/8/layout/process4"/>
    <dgm:cxn modelId="{19C3A322-C996-4CAA-B587-DC09E4807B7B}" srcId="{37413148-D5C4-494A-BB0C-D10AB515C122}" destId="{4B88893E-5212-4F0D-86DE-C0AAA7190B2F}" srcOrd="0" destOrd="0" parTransId="{53067F70-1EC1-4729-8F44-2B10884DFB6C}" sibTransId="{6EF59ACB-313C-4B3E-90EF-D8E10E73CFF9}"/>
    <dgm:cxn modelId="{0DCE2025-E12C-4731-9C02-800C8EB29392}" srcId="{782BF898-78E0-4F0C-B549-9C04E0FC5B77}" destId="{45744E2A-27A8-41AD-9B27-6C3F702C4044}" srcOrd="3" destOrd="0" parTransId="{C9DD285F-0244-4748-83CB-AEAD6A8F57D2}" sibTransId="{184ADCB7-7E9A-4CE9-82E8-A235E2146676}"/>
    <dgm:cxn modelId="{51EDEC1F-8F13-4533-BD3A-E6FE159F5753}" type="presOf" srcId="{782BF898-78E0-4F0C-B549-9C04E0FC5B77}" destId="{4553576D-7B06-413A-9740-46DEB921B463}" srcOrd="0" destOrd="0" presId="urn:microsoft.com/office/officeart/2005/8/layout/process4"/>
    <dgm:cxn modelId="{57672506-CAAB-4A50-8676-265F9E739EDC}" srcId="{05EB853E-34BB-4EE3-87C0-490B521A8DEA}" destId="{F628CA36-4110-4210-A105-5B8723A95354}" srcOrd="2" destOrd="0" parTransId="{CC43DFA3-2951-40AE-9753-6DFAC2FEAD97}" sibTransId="{65AC0460-647E-4BC8-8576-39DC07437F00}"/>
    <dgm:cxn modelId="{05AD52E4-B829-45E3-91A5-B94E72E63D8B}" srcId="{782BF898-78E0-4F0C-B549-9C04E0FC5B77}" destId="{C2E8F813-C98E-4A39-A117-2D809AE556DB}" srcOrd="5" destOrd="0" parTransId="{EBDF0AA4-F907-44B1-8DFC-08A0C4756BBD}" sibTransId="{0E5A6C4D-37DD-4810-9D20-9309E5B4F507}"/>
    <dgm:cxn modelId="{1BA205B1-EDA8-48BF-9ECF-E1A7897F34C9}" srcId="{9BF85E58-6DDF-425D-B2ED-49E836232ECB}" destId="{37413148-D5C4-494A-BB0C-D10AB515C122}" srcOrd="2" destOrd="0" parTransId="{0A5AAAB9-6681-4B47-9A6A-B693DF892053}" sibTransId="{7CFCA1C9-2AEF-4585-B0E4-D13FA37E7420}"/>
    <dgm:cxn modelId="{C4E88274-A406-41CC-9C15-CEAA98724636}" type="presOf" srcId="{0115466F-9A6E-4393-A08F-CD38361DA456}" destId="{18A85015-2ABF-4EDC-BD41-6CC863F0A899}" srcOrd="0" destOrd="0" presId="urn:microsoft.com/office/officeart/2005/8/layout/process4"/>
    <dgm:cxn modelId="{2B243962-71EB-4ABD-A30C-0D909C6574E0}" type="presOf" srcId="{F628CA36-4110-4210-A105-5B8723A95354}" destId="{3DB8751E-0C11-4C13-9E66-A1AEF8E294AF}" srcOrd="0" destOrd="0" presId="urn:microsoft.com/office/officeart/2005/8/layout/process4"/>
    <dgm:cxn modelId="{BD350282-097B-4E84-B80E-F418B380B2E7}" srcId="{782BF898-78E0-4F0C-B549-9C04E0FC5B77}" destId="{129319B3-61A4-41FE-A8B1-1AB118CCB764}" srcOrd="2" destOrd="0" parTransId="{C9F609FB-66C4-42D7-8D76-8A4EC487FB22}" sibTransId="{97622FA5-CA71-4BB6-BA4F-AF49719CB0CA}"/>
    <dgm:cxn modelId="{AB72693A-07CF-4D2F-BACE-2D7D95F5D45D}" srcId="{782BF898-78E0-4F0C-B549-9C04E0FC5B77}" destId="{EFDC82E9-8B09-417A-ADAB-FFF3F831A014}" srcOrd="6" destOrd="0" parTransId="{1C373DCB-68A7-4182-A8ED-4009330B3834}" sibTransId="{54AEC1BA-A277-40D9-BA0A-988B2B11C248}"/>
    <dgm:cxn modelId="{F923AD1F-71E0-4C18-BDCD-88F53F189DA0}" type="presOf" srcId="{05EB853E-34BB-4EE3-87C0-490B521A8DEA}" destId="{17F2CBC2-1D48-4374-AFF3-43568F192D99}" srcOrd="1" destOrd="0" presId="urn:microsoft.com/office/officeart/2005/8/layout/process4"/>
    <dgm:cxn modelId="{06A14DB4-7AF6-4DEE-B0B9-53AF2E52A658}" type="presOf" srcId="{45744E2A-27A8-41AD-9B27-6C3F702C4044}" destId="{999B719F-54AF-4396-B907-E59C3586FB7F}" srcOrd="0" destOrd="0" presId="urn:microsoft.com/office/officeart/2005/8/layout/process4"/>
    <dgm:cxn modelId="{EFF70312-DE8D-4305-92B9-F81E14CE6E97}" type="presOf" srcId="{9BF85E58-6DDF-425D-B2ED-49E836232ECB}" destId="{37A0DCC8-9A5B-4AE7-9A75-A082728C668B}" srcOrd="0" destOrd="0" presId="urn:microsoft.com/office/officeart/2005/8/layout/process4"/>
    <dgm:cxn modelId="{3750AC47-AD5A-41C3-BDEF-A955BFE67329}" type="presOf" srcId="{505B4A31-9FAF-4329-A862-541917F2AEE6}" destId="{3843C345-A552-4936-819F-97657C70B9B2}" srcOrd="0" destOrd="0" presId="urn:microsoft.com/office/officeart/2005/8/layout/process4"/>
    <dgm:cxn modelId="{9F3A05E7-F953-4B8A-B550-E3DE40A177F6}" srcId="{37413148-D5C4-494A-BB0C-D10AB515C122}" destId="{0115466F-9A6E-4393-A08F-CD38361DA456}" srcOrd="1" destOrd="0" parTransId="{75AD42DC-E2BC-458E-B558-AA03A16E5EC4}" sibTransId="{C41C52AC-62F7-45E2-8AE9-268A9876F8A5}"/>
    <dgm:cxn modelId="{D475BEDE-B564-42B8-8193-1E1962FB95A6}" type="presOf" srcId="{9FD006BE-DD0C-43FE-B99F-FFE211A979BB}" destId="{2576C744-8A79-424F-B840-CDCA5D66BA6A}" srcOrd="1" destOrd="0" presId="urn:microsoft.com/office/officeart/2005/8/layout/process4"/>
    <dgm:cxn modelId="{42B25EE7-DFC9-46E5-A4B4-B3E4569947AE}" type="presOf" srcId="{212F18EF-5E17-4263-AFF2-2C2C2BBE5836}" destId="{92C61341-59F0-411C-9ED1-3CD7C47A2D49}" srcOrd="0" destOrd="0" presId="urn:microsoft.com/office/officeart/2005/8/layout/process4"/>
    <dgm:cxn modelId="{2133B528-E235-4CB5-A2A3-4098CDBC929C}" srcId="{05EB853E-34BB-4EE3-87C0-490B521A8DEA}" destId="{2918F80A-9E0C-4CE9-877E-9C38F560B12C}" srcOrd="1" destOrd="0" parTransId="{8234A37D-5637-4B0F-B577-C09C6E418E09}" sibTransId="{3CE6CD3D-FF30-4192-BAAD-C038A510460E}"/>
    <dgm:cxn modelId="{462ED1AF-A607-4DD2-8801-04C6A88DB287}" srcId="{9FD006BE-DD0C-43FE-B99F-FFE211A979BB}" destId="{212F18EF-5E17-4263-AFF2-2C2C2BBE5836}" srcOrd="1" destOrd="0" parTransId="{48746215-E82F-4600-85A8-3F114AC7C1D1}" sibTransId="{0988A119-307F-4A5B-A2C6-9D13089D779C}"/>
    <dgm:cxn modelId="{CC43B3E4-20A0-4C51-AB73-88EAD5C5134F}" srcId="{9BF85E58-6DDF-425D-B2ED-49E836232ECB}" destId="{782BF898-78E0-4F0C-B549-9C04E0FC5B77}" srcOrd="1" destOrd="0" parTransId="{640EEA9B-8178-4B54-A9E1-B6BEE8C0F194}" sibTransId="{CB82B796-18FF-4371-AA96-2A59BE3DE913}"/>
    <dgm:cxn modelId="{838F206A-8099-4184-BBE3-79D143FC3B70}" type="presOf" srcId="{955335F6-D215-4155-B0AE-577D2974EB25}" destId="{240A64BF-AF2E-49CD-8723-DA00DA566AC3}" srcOrd="0" destOrd="0" presId="urn:microsoft.com/office/officeart/2005/8/layout/process4"/>
    <dgm:cxn modelId="{4EE13189-B2E4-4F23-93F0-FBF3C8D1D0D6}" type="presOf" srcId="{AFE0ACD4-63F0-4E41-B3B1-C14424675E27}" destId="{8F16A219-FC23-4769-84B5-72D9B90E85B4}" srcOrd="0" destOrd="0" presId="urn:microsoft.com/office/officeart/2005/8/layout/process4"/>
    <dgm:cxn modelId="{B799EA35-1704-464A-990C-F3F79AD1AEB9}" type="presOf" srcId="{767ED869-D2D4-4FBC-BC07-81E9FB2D349F}" destId="{70A9D1D8-2B3B-41A7-A9FA-E707C78F0865}" srcOrd="0" destOrd="0" presId="urn:microsoft.com/office/officeart/2005/8/layout/process4"/>
    <dgm:cxn modelId="{9BAECAFF-19D4-4532-B5A0-FBE7E3CDCBEC}" type="presOf" srcId="{05EB853E-34BB-4EE3-87C0-490B521A8DEA}" destId="{FFAD18C2-9391-45F3-8000-96D661D305A1}" srcOrd="0" destOrd="0" presId="urn:microsoft.com/office/officeart/2005/8/layout/process4"/>
    <dgm:cxn modelId="{954B3245-63EE-4FAE-8252-80C410870996}" srcId="{9FD006BE-DD0C-43FE-B99F-FFE211A979BB}" destId="{505B4A31-9FAF-4329-A862-541917F2AEE6}" srcOrd="0" destOrd="0" parTransId="{92B4B3E6-9BFA-4BA4-9B3A-9265FDDFA441}" sibTransId="{D4900B1A-185B-498D-AF2A-27FF8A015E82}"/>
    <dgm:cxn modelId="{2529672D-3C9D-4142-8777-1D7CDB6CC1E2}" type="presOf" srcId="{37413148-D5C4-494A-BB0C-D10AB515C122}" destId="{E65D5F88-A66C-4F4A-B34A-3E74BD7D203A}" srcOrd="0" destOrd="0" presId="urn:microsoft.com/office/officeart/2005/8/layout/process4"/>
    <dgm:cxn modelId="{3381597B-EC9F-459F-A345-D48A17882470}" type="presParOf" srcId="{37A0DCC8-9A5B-4AE7-9A75-A082728C668B}" destId="{1D0A93E8-A486-4221-BF5C-D346BC387F14}" srcOrd="0" destOrd="0" presId="urn:microsoft.com/office/officeart/2005/8/layout/process4"/>
    <dgm:cxn modelId="{EB9AF70A-9A0E-454C-A621-92DFB49C7DA1}" type="presParOf" srcId="{1D0A93E8-A486-4221-BF5C-D346BC387F14}" destId="{57D5A99A-AB0D-4136-96D9-2F749C580BDD}" srcOrd="0" destOrd="0" presId="urn:microsoft.com/office/officeart/2005/8/layout/process4"/>
    <dgm:cxn modelId="{BD6783A5-E41E-400C-A14E-6FD1E8E4762B}" type="presParOf" srcId="{1D0A93E8-A486-4221-BF5C-D346BC387F14}" destId="{2576C744-8A79-424F-B840-CDCA5D66BA6A}" srcOrd="1" destOrd="0" presId="urn:microsoft.com/office/officeart/2005/8/layout/process4"/>
    <dgm:cxn modelId="{437BBFB8-46D4-48FF-A82D-33FEBB1ADFEB}" type="presParOf" srcId="{1D0A93E8-A486-4221-BF5C-D346BC387F14}" destId="{A9E0462E-E093-4CB2-9F8F-55823DA857D7}" srcOrd="2" destOrd="0" presId="urn:microsoft.com/office/officeart/2005/8/layout/process4"/>
    <dgm:cxn modelId="{4B71CC03-8A13-431E-A6F5-CAB5E388B4A1}" type="presParOf" srcId="{A9E0462E-E093-4CB2-9F8F-55823DA857D7}" destId="{3843C345-A552-4936-819F-97657C70B9B2}" srcOrd="0" destOrd="0" presId="urn:microsoft.com/office/officeart/2005/8/layout/process4"/>
    <dgm:cxn modelId="{4B5B42E2-36D9-410B-B0E8-BBB8458A2647}" type="presParOf" srcId="{A9E0462E-E093-4CB2-9F8F-55823DA857D7}" destId="{92C61341-59F0-411C-9ED1-3CD7C47A2D49}" srcOrd="1" destOrd="0" presId="urn:microsoft.com/office/officeart/2005/8/layout/process4"/>
    <dgm:cxn modelId="{DD493A50-1E29-49EC-932E-4E92351FD7B9}" type="presParOf" srcId="{37A0DCC8-9A5B-4AE7-9A75-A082728C668B}" destId="{A96DDB4E-E938-493D-B52D-47C0B115E942}" srcOrd="1" destOrd="0" presId="urn:microsoft.com/office/officeart/2005/8/layout/process4"/>
    <dgm:cxn modelId="{432481DC-1A7C-4FCC-BBD7-DF6C35D20AB3}" type="presParOf" srcId="{37A0DCC8-9A5B-4AE7-9A75-A082728C668B}" destId="{EE9A2406-0CAA-4C0E-8DE4-363C349C9D8B}" srcOrd="2" destOrd="0" presId="urn:microsoft.com/office/officeart/2005/8/layout/process4"/>
    <dgm:cxn modelId="{45BA5A17-8755-4671-B124-3EE5DF43291D}" type="presParOf" srcId="{EE9A2406-0CAA-4C0E-8DE4-363C349C9D8B}" destId="{E65D5F88-A66C-4F4A-B34A-3E74BD7D203A}" srcOrd="0" destOrd="0" presId="urn:microsoft.com/office/officeart/2005/8/layout/process4"/>
    <dgm:cxn modelId="{DE71EE94-8BF8-43AF-94C4-901E297DB75F}" type="presParOf" srcId="{EE9A2406-0CAA-4C0E-8DE4-363C349C9D8B}" destId="{1635C6A0-B797-4868-A229-6435891FA88A}" srcOrd="1" destOrd="0" presId="urn:microsoft.com/office/officeart/2005/8/layout/process4"/>
    <dgm:cxn modelId="{D8628E38-95D5-4488-8074-FFB8DC758AD7}" type="presParOf" srcId="{EE9A2406-0CAA-4C0E-8DE4-363C349C9D8B}" destId="{6B1821EF-639A-4EA9-AAB3-D7D773FDF16D}" srcOrd="2" destOrd="0" presId="urn:microsoft.com/office/officeart/2005/8/layout/process4"/>
    <dgm:cxn modelId="{6A396133-1472-4598-BA14-981951E28538}" type="presParOf" srcId="{6B1821EF-639A-4EA9-AAB3-D7D773FDF16D}" destId="{2B716847-F37B-4A3E-9649-BE6FC6B16539}" srcOrd="0" destOrd="0" presId="urn:microsoft.com/office/officeart/2005/8/layout/process4"/>
    <dgm:cxn modelId="{EC30C209-A021-499E-92F0-B0CEA18040C4}" type="presParOf" srcId="{6B1821EF-639A-4EA9-AAB3-D7D773FDF16D}" destId="{18A85015-2ABF-4EDC-BD41-6CC863F0A899}" srcOrd="1" destOrd="0" presId="urn:microsoft.com/office/officeart/2005/8/layout/process4"/>
    <dgm:cxn modelId="{4427466B-8524-4DE5-A103-AA460DC84767}" type="presParOf" srcId="{37A0DCC8-9A5B-4AE7-9A75-A082728C668B}" destId="{5B82AF8C-8D2C-43FC-95DF-9EDC9236A585}" srcOrd="3" destOrd="0" presId="urn:microsoft.com/office/officeart/2005/8/layout/process4"/>
    <dgm:cxn modelId="{DE51C345-269C-4F0E-BC53-049DBB85B663}" type="presParOf" srcId="{37A0DCC8-9A5B-4AE7-9A75-A082728C668B}" destId="{2F0CF4F1-4A9B-45FF-9446-F12F6F8D5EE1}" srcOrd="4" destOrd="0" presId="urn:microsoft.com/office/officeart/2005/8/layout/process4"/>
    <dgm:cxn modelId="{5EFFE0AD-1AFC-4F46-B765-6FB31DBC8401}" type="presParOf" srcId="{2F0CF4F1-4A9B-45FF-9446-F12F6F8D5EE1}" destId="{4553576D-7B06-413A-9740-46DEB921B463}" srcOrd="0" destOrd="0" presId="urn:microsoft.com/office/officeart/2005/8/layout/process4"/>
    <dgm:cxn modelId="{8FB06A6A-CC93-4F93-BCFF-76683791EA8E}" type="presParOf" srcId="{2F0CF4F1-4A9B-45FF-9446-F12F6F8D5EE1}" destId="{5A08B220-8B34-4ADF-B104-5190117F49D1}" srcOrd="1" destOrd="0" presId="urn:microsoft.com/office/officeart/2005/8/layout/process4"/>
    <dgm:cxn modelId="{ECDDBEEC-B1EA-43AC-A4EB-CBCC9DD0D40A}" type="presParOf" srcId="{2F0CF4F1-4A9B-45FF-9446-F12F6F8D5EE1}" destId="{BCF103D4-A0B8-45A3-9D09-B181A9BFAB94}" srcOrd="2" destOrd="0" presId="urn:microsoft.com/office/officeart/2005/8/layout/process4"/>
    <dgm:cxn modelId="{EC3E0DD0-8028-4E1A-B230-8C357F4F3A98}" type="presParOf" srcId="{BCF103D4-A0B8-45A3-9D09-B181A9BFAB94}" destId="{70A9D1D8-2B3B-41A7-A9FA-E707C78F0865}" srcOrd="0" destOrd="0" presId="urn:microsoft.com/office/officeart/2005/8/layout/process4"/>
    <dgm:cxn modelId="{EF0E0CC5-5CC1-412B-9145-9C7DBC7575C5}" type="presParOf" srcId="{BCF103D4-A0B8-45A3-9D09-B181A9BFAB94}" destId="{240A64BF-AF2E-49CD-8723-DA00DA566AC3}" srcOrd="1" destOrd="0" presId="urn:microsoft.com/office/officeart/2005/8/layout/process4"/>
    <dgm:cxn modelId="{3E7FF5E2-6B90-4BC8-B552-4BF3DB20ABA7}" type="presParOf" srcId="{BCF103D4-A0B8-45A3-9D09-B181A9BFAB94}" destId="{525CB8BD-065E-495F-A411-D3ED90DE5E37}" srcOrd="2" destOrd="0" presId="urn:microsoft.com/office/officeart/2005/8/layout/process4"/>
    <dgm:cxn modelId="{8C1C0E72-95BD-4F8A-80AA-D388516F7825}" type="presParOf" srcId="{BCF103D4-A0B8-45A3-9D09-B181A9BFAB94}" destId="{999B719F-54AF-4396-B907-E59C3586FB7F}" srcOrd="3" destOrd="0" presId="urn:microsoft.com/office/officeart/2005/8/layout/process4"/>
    <dgm:cxn modelId="{2852F61B-B09D-4BF7-8FD1-D30C52258158}" type="presParOf" srcId="{BCF103D4-A0B8-45A3-9D09-B181A9BFAB94}" destId="{8F16A219-FC23-4769-84B5-72D9B90E85B4}" srcOrd="4" destOrd="0" presId="urn:microsoft.com/office/officeart/2005/8/layout/process4"/>
    <dgm:cxn modelId="{55EB9D4E-7239-4188-AAF2-2D7F54462ACC}" type="presParOf" srcId="{BCF103D4-A0B8-45A3-9D09-B181A9BFAB94}" destId="{E7278C52-A9E7-47B5-8BD9-B2B5A59947C9}" srcOrd="5" destOrd="0" presId="urn:microsoft.com/office/officeart/2005/8/layout/process4"/>
    <dgm:cxn modelId="{2CDC2DCC-B71B-466B-9634-81EB97E75D6D}" type="presParOf" srcId="{BCF103D4-A0B8-45A3-9D09-B181A9BFAB94}" destId="{D1CBFC29-8254-4FAB-A66A-ED96B6577A04}" srcOrd="6" destOrd="0" presId="urn:microsoft.com/office/officeart/2005/8/layout/process4"/>
    <dgm:cxn modelId="{249173BD-64F1-4A52-9A5A-AB107CF992B6}" type="presParOf" srcId="{37A0DCC8-9A5B-4AE7-9A75-A082728C668B}" destId="{93210E71-802F-448F-A245-5F1A48326985}" srcOrd="5" destOrd="0" presId="urn:microsoft.com/office/officeart/2005/8/layout/process4"/>
    <dgm:cxn modelId="{F3AE499B-2D85-4D49-849D-063DC4A6FB92}" type="presParOf" srcId="{37A0DCC8-9A5B-4AE7-9A75-A082728C668B}" destId="{73F8CFFB-AC68-4CC8-8114-4D89FE2E5468}" srcOrd="6" destOrd="0" presId="urn:microsoft.com/office/officeart/2005/8/layout/process4"/>
    <dgm:cxn modelId="{E11E1EB8-9241-47D7-8772-FAE922998E2E}" type="presParOf" srcId="{73F8CFFB-AC68-4CC8-8114-4D89FE2E5468}" destId="{FFAD18C2-9391-45F3-8000-96D661D305A1}" srcOrd="0" destOrd="0" presId="urn:microsoft.com/office/officeart/2005/8/layout/process4"/>
    <dgm:cxn modelId="{27E3CC8F-5A12-4710-B169-DFF2F9A49215}" type="presParOf" srcId="{73F8CFFB-AC68-4CC8-8114-4D89FE2E5468}" destId="{17F2CBC2-1D48-4374-AFF3-43568F192D99}" srcOrd="1" destOrd="0" presId="urn:microsoft.com/office/officeart/2005/8/layout/process4"/>
    <dgm:cxn modelId="{F21260BB-FF23-4FA2-995E-BEE66CEE351B}" type="presParOf" srcId="{73F8CFFB-AC68-4CC8-8114-4D89FE2E5468}" destId="{CD8F3178-7897-49EB-BE0D-10AF2A66A65A}" srcOrd="2" destOrd="0" presId="urn:microsoft.com/office/officeart/2005/8/layout/process4"/>
    <dgm:cxn modelId="{9303424A-54FD-49FA-BD8F-45885B9BC269}" type="presParOf" srcId="{CD8F3178-7897-49EB-BE0D-10AF2A66A65A}" destId="{F1ED7065-B35C-4A55-AE5C-DDEE5A9FAA57}" srcOrd="0" destOrd="0" presId="urn:microsoft.com/office/officeart/2005/8/layout/process4"/>
    <dgm:cxn modelId="{0EBEE2CB-1952-4D17-BB3B-9995F7C2BC47}" type="presParOf" srcId="{CD8F3178-7897-49EB-BE0D-10AF2A66A65A}" destId="{135FB470-0A2C-4B55-B949-02571DF036A2}" srcOrd="1" destOrd="0" presId="urn:microsoft.com/office/officeart/2005/8/layout/process4"/>
    <dgm:cxn modelId="{13E2F7EC-5375-4043-976B-6975279085E5}" type="presParOf" srcId="{CD8F3178-7897-49EB-BE0D-10AF2A66A65A}" destId="{3DB8751E-0C11-4C13-9E66-A1AEF8E294AF}" srcOrd="2" destOrd="0" presId="urn:microsoft.com/office/officeart/2005/8/layout/process4"/>
    <dgm:cxn modelId="{9E6A8BCD-8CBE-4FC8-ABB4-8C0F33E87354}" type="presParOf" srcId="{CD8F3178-7897-49EB-BE0D-10AF2A66A65A}" destId="{D3A6F245-9EF3-4861-B98C-28B13D4433B2}" srcOrd="3"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6C744-8A79-424F-B840-CDCA5D66BA6A}">
      <dsp:nvSpPr>
        <dsp:cNvPr id="0" name=""/>
        <dsp:cNvSpPr/>
      </dsp:nvSpPr>
      <dsp:spPr>
        <a:xfrm>
          <a:off x="0" y="3441433"/>
          <a:ext cx="8947150" cy="752901"/>
        </a:xfrm>
        <a:prstGeom prst="rect">
          <a:avLst/>
        </a:prstGeom>
        <a:gradFill rotWithShape="0">
          <a:gsLst>
            <a:gs pos="0">
              <a:schemeClr val="accent5">
                <a:alpha val="90000"/>
                <a:hueOff val="0"/>
                <a:satOff val="0"/>
                <a:lumOff val="0"/>
                <a:alphaOff val="0"/>
                <a:satMod val="103000"/>
                <a:lumMod val="102000"/>
                <a:tint val="94000"/>
              </a:schemeClr>
            </a:gs>
            <a:gs pos="50000">
              <a:schemeClr val="accent5">
                <a:alpha val="90000"/>
                <a:hueOff val="0"/>
                <a:satOff val="0"/>
                <a:lumOff val="0"/>
                <a:alphaOff val="0"/>
                <a:satMod val="110000"/>
                <a:lumMod val="100000"/>
                <a:shade val="100000"/>
              </a:schemeClr>
            </a:gs>
            <a:gs pos="100000">
              <a:schemeClr val="accent5">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Light" panose="020B0502040204020203" pitchFamily="34" charset="-122"/>
              <a:ea typeface="微软雅黑 Light" panose="020B0502040204020203" pitchFamily="34" charset="-122"/>
            </a:rPr>
            <a:t>内容过滤层（</a:t>
          </a:r>
          <a:r>
            <a:rPr lang="en-US" sz="1200" kern="1200" dirty="0" smtClean="0">
              <a:latin typeface="微软雅黑 Light" panose="020B0502040204020203" pitchFamily="34" charset="-122"/>
              <a:ea typeface="微软雅黑 Light" panose="020B0502040204020203" pitchFamily="34" charset="-122"/>
            </a:rPr>
            <a:t>Content-Based Network Packet Filtering</a:t>
          </a:r>
          <a:r>
            <a:rPr lang="zh-CN" altLang="en-US" sz="1200" kern="1200" dirty="0" smtClean="0">
              <a:latin typeface="微软雅黑 Light" panose="020B0502040204020203" pitchFamily="34" charset="-122"/>
              <a:ea typeface="微软雅黑 Light" panose="020B0502040204020203" pitchFamily="34" charset="-122"/>
            </a:rPr>
            <a:t>）</a:t>
          </a:r>
          <a:endParaRPr lang="en-US" sz="1200" kern="1200" dirty="0">
            <a:latin typeface="微软雅黑 Light" panose="020B0502040204020203" pitchFamily="34" charset="-122"/>
            <a:ea typeface="微软雅黑 Light" panose="020B0502040204020203" pitchFamily="34" charset="-122"/>
          </a:endParaRPr>
        </a:p>
      </dsp:txBody>
      <dsp:txXfrm>
        <a:off x="0" y="3441433"/>
        <a:ext cx="8947150" cy="406566"/>
      </dsp:txXfrm>
    </dsp:sp>
    <dsp:sp modelId="{3843C345-A552-4936-819F-97657C70B9B2}">
      <dsp:nvSpPr>
        <dsp:cNvPr id="0" name=""/>
        <dsp:cNvSpPr/>
      </dsp:nvSpPr>
      <dsp:spPr>
        <a:xfrm>
          <a:off x="0" y="3843367"/>
          <a:ext cx="4473575" cy="346334"/>
        </a:xfrm>
        <a:prstGeom prst="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zh-CN" alt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rPr>
            <a:t>恶意网站拦截</a:t>
          </a:r>
          <a:endParaRPr 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dsp:txBody>
      <dsp:txXfrm>
        <a:off x="0" y="3843367"/>
        <a:ext cx="4473575" cy="346334"/>
      </dsp:txXfrm>
    </dsp:sp>
    <dsp:sp modelId="{92C61341-59F0-411C-9ED1-3CD7C47A2D49}">
      <dsp:nvSpPr>
        <dsp:cNvPr id="0" name=""/>
        <dsp:cNvSpPr/>
      </dsp:nvSpPr>
      <dsp:spPr>
        <a:xfrm>
          <a:off x="4464538" y="3840375"/>
          <a:ext cx="4473575" cy="346334"/>
        </a:xfrm>
        <a:prstGeom prst="rect">
          <a:avLst/>
        </a:prstGeom>
        <a:solidFill>
          <a:schemeClr val="accent5">
            <a:alpha val="90000"/>
            <a:tint val="40000"/>
            <a:hueOff val="0"/>
            <a:satOff val="0"/>
            <a:lumOff val="0"/>
            <a:alphaOff val="-2857"/>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zh-CN" altLang="en-US" sz="1200" kern="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黑客入侵拦截</a:t>
          </a:r>
          <a:endParaRPr 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dsp:txBody>
      <dsp:txXfrm>
        <a:off x="4464538" y="3840375"/>
        <a:ext cx="4473575" cy="346334"/>
      </dsp:txXfrm>
    </dsp:sp>
    <dsp:sp modelId="{1635C6A0-B797-4868-A229-6435891FA88A}">
      <dsp:nvSpPr>
        <dsp:cNvPr id="0" name=""/>
        <dsp:cNvSpPr/>
      </dsp:nvSpPr>
      <dsp:spPr>
        <a:xfrm rot="10800000">
          <a:off x="0" y="2294764"/>
          <a:ext cx="8947150" cy="1157962"/>
        </a:xfrm>
        <a:prstGeom prst="upArrowCallout">
          <a:avLst/>
        </a:prstGeom>
        <a:gradFill rotWithShape="0">
          <a:gsLst>
            <a:gs pos="0">
              <a:schemeClr val="accent5">
                <a:alpha val="90000"/>
                <a:hueOff val="0"/>
                <a:satOff val="0"/>
                <a:lumOff val="0"/>
                <a:alphaOff val="-13333"/>
                <a:satMod val="103000"/>
                <a:lumMod val="102000"/>
                <a:tint val="94000"/>
              </a:schemeClr>
            </a:gs>
            <a:gs pos="50000">
              <a:schemeClr val="accent5">
                <a:alpha val="90000"/>
                <a:hueOff val="0"/>
                <a:satOff val="0"/>
                <a:lumOff val="0"/>
                <a:alphaOff val="-13333"/>
                <a:satMod val="110000"/>
                <a:lumMod val="100000"/>
                <a:shade val="100000"/>
              </a:schemeClr>
            </a:gs>
            <a:gs pos="100000">
              <a:schemeClr val="accent5">
                <a:alpha val="90000"/>
                <a:hueOff val="0"/>
                <a:satOff val="0"/>
                <a:lumOff val="0"/>
                <a:alphaOff val="-13333"/>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Light" panose="020B0502040204020203" pitchFamily="34" charset="-122"/>
              <a:ea typeface="微软雅黑 Light" panose="020B0502040204020203" pitchFamily="34" charset="-122"/>
            </a:rPr>
            <a:t>行为拦截层（</a:t>
          </a:r>
          <a:r>
            <a:rPr lang="en-US" sz="1200" kern="1200" dirty="0" smtClean="0">
              <a:latin typeface="微软雅黑 Light" panose="020B0502040204020203" pitchFamily="34" charset="-122"/>
              <a:ea typeface="微软雅黑 Light" panose="020B0502040204020203" pitchFamily="34" charset="-122"/>
            </a:rPr>
            <a:t>Behavior-Based Threat Detection</a:t>
          </a:r>
          <a:r>
            <a:rPr lang="zh-CN" altLang="en-US" sz="1200" kern="1200" dirty="0" smtClean="0">
              <a:latin typeface="微软雅黑 Light" panose="020B0502040204020203" pitchFamily="34" charset="-122"/>
              <a:ea typeface="微软雅黑 Light" panose="020B0502040204020203" pitchFamily="34" charset="-122"/>
            </a:rPr>
            <a:t>）</a:t>
          </a:r>
          <a:endParaRPr lang="en-US" sz="1200" kern="1200" dirty="0">
            <a:latin typeface="微软雅黑 Light" panose="020B0502040204020203" pitchFamily="34" charset="-122"/>
            <a:ea typeface="微软雅黑 Light" panose="020B0502040204020203" pitchFamily="34" charset="-122"/>
          </a:endParaRPr>
        </a:p>
      </dsp:txBody>
      <dsp:txXfrm rot="-10800000">
        <a:off x="0" y="2294764"/>
        <a:ext cx="8947150" cy="406444"/>
      </dsp:txXfrm>
    </dsp:sp>
    <dsp:sp modelId="{2B716847-F37B-4A3E-9649-BE6FC6B16539}">
      <dsp:nvSpPr>
        <dsp:cNvPr id="0" name=""/>
        <dsp:cNvSpPr/>
      </dsp:nvSpPr>
      <dsp:spPr>
        <a:xfrm>
          <a:off x="0" y="2720390"/>
          <a:ext cx="4473575" cy="346230"/>
        </a:xfrm>
        <a:prstGeom prst="rect">
          <a:avLst/>
        </a:prstGeom>
        <a:solidFill>
          <a:schemeClr val="accent5">
            <a:alpha val="90000"/>
            <a:tint val="40000"/>
            <a:hueOff val="0"/>
            <a:satOff val="0"/>
            <a:lumOff val="0"/>
            <a:alphaOff val="-5714"/>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zh-CN" alt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rPr>
            <a:t>病毒行为监控</a:t>
          </a:r>
          <a:endParaRPr 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dsp:txBody>
      <dsp:txXfrm>
        <a:off x="0" y="2720390"/>
        <a:ext cx="4473575" cy="346230"/>
      </dsp:txXfrm>
    </dsp:sp>
    <dsp:sp modelId="{18A85015-2ABF-4EDC-BD41-6CC863F0A899}">
      <dsp:nvSpPr>
        <dsp:cNvPr id="0" name=""/>
        <dsp:cNvSpPr/>
      </dsp:nvSpPr>
      <dsp:spPr>
        <a:xfrm>
          <a:off x="4465119" y="2722059"/>
          <a:ext cx="4473575" cy="346230"/>
        </a:xfrm>
        <a:prstGeom prst="rect">
          <a:avLst/>
        </a:prstGeom>
        <a:solidFill>
          <a:schemeClr val="accent5">
            <a:alpha val="90000"/>
            <a:tint val="40000"/>
            <a:hueOff val="0"/>
            <a:satOff val="0"/>
            <a:lumOff val="0"/>
            <a:alphaOff val="-8571"/>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zh-CN" alt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rPr>
            <a:t>软件安装拦截</a:t>
          </a:r>
          <a:endParaRPr 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dsp:txBody>
      <dsp:txXfrm>
        <a:off x="4465119" y="2722059"/>
        <a:ext cx="4473575" cy="346230"/>
      </dsp:txXfrm>
    </dsp:sp>
    <dsp:sp modelId="{5A08B220-8B34-4ADF-B104-5190117F49D1}">
      <dsp:nvSpPr>
        <dsp:cNvPr id="0" name=""/>
        <dsp:cNvSpPr/>
      </dsp:nvSpPr>
      <dsp:spPr>
        <a:xfrm rot="10800000">
          <a:off x="0" y="1148095"/>
          <a:ext cx="8947150" cy="1157962"/>
        </a:xfrm>
        <a:prstGeom prst="upArrowCallout">
          <a:avLst/>
        </a:prstGeom>
        <a:gradFill rotWithShape="0">
          <a:gsLst>
            <a:gs pos="0">
              <a:schemeClr val="accent5">
                <a:alpha val="90000"/>
                <a:hueOff val="0"/>
                <a:satOff val="0"/>
                <a:lumOff val="0"/>
                <a:alphaOff val="-26667"/>
                <a:satMod val="103000"/>
                <a:lumMod val="102000"/>
                <a:tint val="94000"/>
              </a:schemeClr>
            </a:gs>
            <a:gs pos="50000">
              <a:schemeClr val="accent5">
                <a:alpha val="90000"/>
                <a:hueOff val="0"/>
                <a:satOff val="0"/>
                <a:lumOff val="0"/>
                <a:alphaOff val="-26667"/>
                <a:satMod val="110000"/>
                <a:lumMod val="100000"/>
                <a:shade val="100000"/>
              </a:schemeClr>
            </a:gs>
            <a:gs pos="100000">
              <a:schemeClr val="accent5">
                <a:alpha val="90000"/>
                <a:hueOff val="0"/>
                <a:satOff val="0"/>
                <a:lumOff val="0"/>
                <a:alphaOff val="-26667"/>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Light" panose="020B0502040204020203" pitchFamily="34" charset="-122"/>
              <a:ea typeface="微软雅黑 Light" panose="020B0502040204020203" pitchFamily="34" charset="-122"/>
            </a:rPr>
            <a:t>规则拦截层（</a:t>
          </a:r>
          <a:r>
            <a:rPr lang="en-US" sz="1200" kern="1200" dirty="0" smtClean="0">
              <a:latin typeface="微软雅黑 Light" panose="020B0502040204020203" pitchFamily="34" charset="-122"/>
              <a:ea typeface="微软雅黑 Light" panose="020B0502040204020203" pitchFamily="34" charset="-122"/>
            </a:rPr>
            <a:t>Policy-Based Protection &amp; Restriction</a:t>
          </a:r>
          <a:r>
            <a:rPr lang="zh-CN" altLang="en-US" sz="1200" kern="1200" dirty="0" smtClean="0">
              <a:latin typeface="微软雅黑 Light" panose="020B0502040204020203" pitchFamily="34" charset="-122"/>
              <a:ea typeface="微软雅黑 Light" panose="020B0502040204020203" pitchFamily="34" charset="-122"/>
            </a:rPr>
            <a:t>）</a:t>
          </a:r>
          <a:endParaRPr lang="en-US" sz="1200" kern="1200" dirty="0">
            <a:latin typeface="微软雅黑 Light" panose="020B0502040204020203" pitchFamily="34" charset="-122"/>
            <a:ea typeface="微软雅黑 Light" panose="020B0502040204020203" pitchFamily="34" charset="-122"/>
          </a:endParaRPr>
        </a:p>
      </dsp:txBody>
      <dsp:txXfrm rot="-10800000">
        <a:off x="0" y="1148095"/>
        <a:ext cx="8947150" cy="406444"/>
      </dsp:txXfrm>
    </dsp:sp>
    <dsp:sp modelId="{70A9D1D8-2B3B-41A7-A9FA-E707C78F0865}">
      <dsp:nvSpPr>
        <dsp:cNvPr id="0" name=""/>
        <dsp:cNvSpPr/>
      </dsp:nvSpPr>
      <dsp:spPr>
        <a:xfrm>
          <a:off x="1092" y="1554540"/>
          <a:ext cx="1277852" cy="346230"/>
        </a:xfrm>
        <a:prstGeom prst="rect">
          <a:avLst/>
        </a:prstGeom>
        <a:solidFill>
          <a:schemeClr val="accent5">
            <a:alpha val="90000"/>
            <a:tint val="40000"/>
            <a:hueOff val="0"/>
            <a:satOff val="0"/>
            <a:lumOff val="0"/>
            <a:alphaOff val="-11429"/>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zh-CN" altLang="en-US" sz="1200" kern="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系统资源保护</a:t>
          </a:r>
          <a:endParaRPr 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dsp:txBody>
      <dsp:txXfrm>
        <a:off x="1092" y="1554540"/>
        <a:ext cx="1277852" cy="346230"/>
      </dsp:txXfrm>
    </dsp:sp>
    <dsp:sp modelId="{240A64BF-AF2E-49CD-8723-DA00DA566AC3}">
      <dsp:nvSpPr>
        <dsp:cNvPr id="0" name=""/>
        <dsp:cNvSpPr/>
      </dsp:nvSpPr>
      <dsp:spPr>
        <a:xfrm>
          <a:off x="1278944" y="1554540"/>
          <a:ext cx="1277852" cy="346230"/>
        </a:xfrm>
        <a:prstGeom prst="rect">
          <a:avLst/>
        </a:prstGeom>
        <a:solidFill>
          <a:schemeClr val="accent5">
            <a:alpha val="90000"/>
            <a:tint val="40000"/>
            <a:hueOff val="0"/>
            <a:satOff val="0"/>
            <a:lumOff val="0"/>
            <a:alphaOff val="-14286"/>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zh-CN" alt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rPr>
            <a:t>执行控制</a:t>
          </a:r>
          <a:endParaRPr 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dsp:txBody>
      <dsp:txXfrm>
        <a:off x="1278944" y="1554540"/>
        <a:ext cx="1277852" cy="346230"/>
      </dsp:txXfrm>
    </dsp:sp>
    <dsp:sp modelId="{525CB8BD-065E-495F-A411-D3ED90DE5E37}">
      <dsp:nvSpPr>
        <dsp:cNvPr id="0" name=""/>
        <dsp:cNvSpPr/>
      </dsp:nvSpPr>
      <dsp:spPr>
        <a:xfrm>
          <a:off x="2556796" y="1554540"/>
          <a:ext cx="1277852" cy="346230"/>
        </a:xfrm>
        <a:prstGeom prst="rect">
          <a:avLst/>
        </a:prstGeom>
        <a:solidFill>
          <a:schemeClr val="accent5">
            <a:alpha val="90000"/>
            <a:tint val="40000"/>
            <a:hueOff val="0"/>
            <a:satOff val="0"/>
            <a:lumOff val="0"/>
            <a:alphaOff val="-17143"/>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zh-CN" altLang="en-US" sz="1200" kern="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危险动作拦截</a:t>
          </a:r>
          <a:endParaRPr 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dsp:txBody>
      <dsp:txXfrm>
        <a:off x="2556796" y="1554540"/>
        <a:ext cx="1277852" cy="346230"/>
      </dsp:txXfrm>
    </dsp:sp>
    <dsp:sp modelId="{999B719F-54AF-4396-B907-E59C3586FB7F}">
      <dsp:nvSpPr>
        <dsp:cNvPr id="0" name=""/>
        <dsp:cNvSpPr/>
      </dsp:nvSpPr>
      <dsp:spPr>
        <a:xfrm>
          <a:off x="3834648" y="1554540"/>
          <a:ext cx="1277852" cy="346230"/>
        </a:xfrm>
        <a:prstGeom prst="rect">
          <a:avLst/>
        </a:prstGeom>
        <a:solidFill>
          <a:schemeClr val="accent5">
            <a:alpha val="90000"/>
            <a:tint val="40000"/>
            <a:hueOff val="0"/>
            <a:satOff val="0"/>
            <a:lumOff val="0"/>
            <a:alphaOff val="-2000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zh-CN" alt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rPr>
            <a:t>病毒免疫</a:t>
          </a:r>
          <a:endParaRPr 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dsp:txBody>
      <dsp:txXfrm>
        <a:off x="3834648" y="1554540"/>
        <a:ext cx="1277852" cy="346230"/>
      </dsp:txXfrm>
    </dsp:sp>
    <dsp:sp modelId="{8F16A219-FC23-4769-84B5-72D9B90E85B4}">
      <dsp:nvSpPr>
        <dsp:cNvPr id="0" name=""/>
        <dsp:cNvSpPr/>
      </dsp:nvSpPr>
      <dsp:spPr>
        <a:xfrm>
          <a:off x="5112501" y="1554540"/>
          <a:ext cx="1277852" cy="346230"/>
        </a:xfrm>
        <a:prstGeom prst="rect">
          <a:avLst/>
        </a:prstGeom>
        <a:solidFill>
          <a:schemeClr val="accent5">
            <a:alpha val="90000"/>
            <a:tint val="40000"/>
            <a:hueOff val="0"/>
            <a:satOff val="0"/>
            <a:lumOff val="0"/>
            <a:alphaOff val="-22857"/>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zh-CN" alt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rPr>
            <a:t>联网控制</a:t>
          </a:r>
          <a:endParaRPr 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dsp:txBody>
      <dsp:txXfrm>
        <a:off x="5112501" y="1554540"/>
        <a:ext cx="1277852" cy="346230"/>
      </dsp:txXfrm>
    </dsp:sp>
    <dsp:sp modelId="{E7278C52-A9E7-47B5-8BD9-B2B5A59947C9}">
      <dsp:nvSpPr>
        <dsp:cNvPr id="0" name=""/>
        <dsp:cNvSpPr/>
      </dsp:nvSpPr>
      <dsp:spPr>
        <a:xfrm>
          <a:off x="6390353" y="1554540"/>
          <a:ext cx="1277852" cy="346230"/>
        </a:xfrm>
        <a:prstGeom prst="rect">
          <a:avLst/>
        </a:prstGeom>
        <a:solidFill>
          <a:schemeClr val="accent5">
            <a:alpha val="90000"/>
            <a:tint val="40000"/>
            <a:hueOff val="0"/>
            <a:satOff val="0"/>
            <a:lumOff val="0"/>
            <a:alphaOff val="-25714"/>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rPr>
            <a:t>IP</a:t>
          </a:r>
          <a:r>
            <a:rPr lang="zh-CN" alt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rPr>
            <a:t>协议控制</a:t>
          </a:r>
          <a:endParaRPr 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dsp:txBody>
      <dsp:txXfrm>
        <a:off x="6390353" y="1554540"/>
        <a:ext cx="1277852" cy="346230"/>
      </dsp:txXfrm>
    </dsp:sp>
    <dsp:sp modelId="{D1CBFC29-8254-4FAB-A66A-ED96B6577A04}">
      <dsp:nvSpPr>
        <dsp:cNvPr id="0" name=""/>
        <dsp:cNvSpPr/>
      </dsp:nvSpPr>
      <dsp:spPr>
        <a:xfrm>
          <a:off x="7659733" y="1554540"/>
          <a:ext cx="1277852" cy="346230"/>
        </a:xfrm>
        <a:prstGeom prst="rect">
          <a:avLst/>
        </a:prstGeom>
        <a:solidFill>
          <a:schemeClr val="accent5">
            <a:alpha val="90000"/>
            <a:tint val="40000"/>
            <a:hueOff val="0"/>
            <a:satOff val="0"/>
            <a:lumOff val="0"/>
            <a:alphaOff val="-28571"/>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zh-CN" alt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rPr>
            <a:t>自定义防护规则</a:t>
          </a:r>
          <a:endParaRPr 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dsp:txBody>
      <dsp:txXfrm>
        <a:off x="7659733" y="1554540"/>
        <a:ext cx="1277852" cy="346230"/>
      </dsp:txXfrm>
    </dsp:sp>
    <dsp:sp modelId="{17F2CBC2-1D48-4374-AFF3-43568F192D99}">
      <dsp:nvSpPr>
        <dsp:cNvPr id="0" name=""/>
        <dsp:cNvSpPr/>
      </dsp:nvSpPr>
      <dsp:spPr>
        <a:xfrm rot="10800000">
          <a:off x="0" y="0"/>
          <a:ext cx="8947150" cy="1157962"/>
        </a:xfrm>
        <a:prstGeom prst="upArrowCallout">
          <a:avLst/>
        </a:prstGeom>
        <a:gradFill rotWithShape="0">
          <a:gsLst>
            <a:gs pos="0">
              <a:schemeClr val="accent5">
                <a:alpha val="90000"/>
                <a:hueOff val="0"/>
                <a:satOff val="0"/>
                <a:lumOff val="0"/>
                <a:alphaOff val="-40000"/>
                <a:satMod val="103000"/>
                <a:lumMod val="102000"/>
                <a:tint val="94000"/>
              </a:schemeClr>
            </a:gs>
            <a:gs pos="50000">
              <a:schemeClr val="accent5">
                <a:alpha val="90000"/>
                <a:hueOff val="0"/>
                <a:satOff val="0"/>
                <a:lumOff val="0"/>
                <a:alphaOff val="-40000"/>
                <a:satMod val="110000"/>
                <a:lumMod val="100000"/>
                <a:shade val="100000"/>
              </a:schemeClr>
            </a:gs>
            <a:gs pos="100000">
              <a:schemeClr val="accent5">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zh-CN" altLang="en-US" sz="1200" kern="1200" dirty="0">
              <a:latin typeface="微软雅黑 Light" panose="020B0502040204020203" pitchFamily="34" charset="-122"/>
              <a:ea typeface="微软雅黑 Light" panose="020B0502040204020203" pitchFamily="34" charset="-122"/>
            </a:rPr>
            <a:t>内容拦截层（</a:t>
          </a:r>
          <a:r>
            <a:rPr lang="en-US" sz="1200" kern="1200" dirty="0" smtClean="0">
              <a:latin typeface="微软雅黑 Light" panose="020B0502040204020203" pitchFamily="34" charset="-122"/>
              <a:ea typeface="微软雅黑 Light" panose="020B0502040204020203" pitchFamily="34" charset="-122"/>
            </a:rPr>
            <a:t>Content-Based Threat Detection</a:t>
          </a:r>
          <a:r>
            <a:rPr lang="zh-CN" altLang="en-US" sz="1200" kern="1200" dirty="0">
              <a:latin typeface="微软雅黑 Light" panose="020B0502040204020203" pitchFamily="34" charset="-122"/>
              <a:ea typeface="微软雅黑 Light" panose="020B0502040204020203" pitchFamily="34" charset="-122"/>
            </a:rPr>
            <a:t>）</a:t>
          </a:r>
          <a:endParaRPr lang="en-US" sz="1200" kern="1200" dirty="0">
            <a:latin typeface="微软雅黑 Light" panose="020B0502040204020203" pitchFamily="34" charset="-122"/>
            <a:ea typeface="微软雅黑 Light" panose="020B0502040204020203" pitchFamily="34" charset="-122"/>
          </a:endParaRPr>
        </a:p>
      </dsp:txBody>
      <dsp:txXfrm rot="-10800000">
        <a:off x="0" y="0"/>
        <a:ext cx="8947150" cy="406444"/>
      </dsp:txXfrm>
    </dsp:sp>
    <dsp:sp modelId="{F1ED7065-B35C-4A55-AE5C-DDEE5A9FAA57}">
      <dsp:nvSpPr>
        <dsp:cNvPr id="0" name=""/>
        <dsp:cNvSpPr/>
      </dsp:nvSpPr>
      <dsp:spPr>
        <a:xfrm>
          <a:off x="0" y="407871"/>
          <a:ext cx="2236787" cy="346230"/>
        </a:xfrm>
        <a:prstGeom prst="rect">
          <a:avLst/>
        </a:prstGeom>
        <a:solidFill>
          <a:schemeClr val="accent5">
            <a:alpha val="90000"/>
            <a:tint val="40000"/>
            <a:hueOff val="0"/>
            <a:satOff val="0"/>
            <a:lumOff val="0"/>
            <a:alphaOff val="-31429"/>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zh-CN" altLang="en-US" sz="1200" kern="12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文件实时监控</a:t>
          </a:r>
          <a:endParaRPr 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dsp:txBody>
      <dsp:txXfrm>
        <a:off x="0" y="407871"/>
        <a:ext cx="2236787" cy="346230"/>
      </dsp:txXfrm>
    </dsp:sp>
    <dsp:sp modelId="{135FB470-0A2C-4B55-B949-02571DF036A2}">
      <dsp:nvSpPr>
        <dsp:cNvPr id="0" name=""/>
        <dsp:cNvSpPr/>
      </dsp:nvSpPr>
      <dsp:spPr>
        <a:xfrm>
          <a:off x="2236787" y="407871"/>
          <a:ext cx="2236787" cy="346230"/>
        </a:xfrm>
        <a:prstGeom prst="rect">
          <a:avLst/>
        </a:prstGeom>
        <a:solidFill>
          <a:schemeClr val="accent5">
            <a:alpha val="90000"/>
            <a:tint val="40000"/>
            <a:hueOff val="0"/>
            <a:satOff val="0"/>
            <a:lumOff val="0"/>
            <a:alphaOff val="-34286"/>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zh-CN" alt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rPr>
            <a:t>下载保护</a:t>
          </a:r>
          <a:endParaRPr 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dsp:txBody>
      <dsp:txXfrm>
        <a:off x="2236787" y="407871"/>
        <a:ext cx="2236787" cy="346230"/>
      </dsp:txXfrm>
    </dsp:sp>
    <dsp:sp modelId="{3DB8751E-0C11-4C13-9E66-A1AEF8E294AF}">
      <dsp:nvSpPr>
        <dsp:cNvPr id="0" name=""/>
        <dsp:cNvSpPr/>
      </dsp:nvSpPr>
      <dsp:spPr>
        <a:xfrm>
          <a:off x="4473575" y="407871"/>
          <a:ext cx="2236787" cy="346230"/>
        </a:xfrm>
        <a:prstGeom prst="rect">
          <a:avLst/>
        </a:prstGeom>
        <a:solidFill>
          <a:schemeClr val="accent5">
            <a:alpha val="90000"/>
            <a:tint val="40000"/>
            <a:hueOff val="0"/>
            <a:satOff val="0"/>
            <a:lumOff val="0"/>
            <a:alphaOff val="-37143"/>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altLang="zh-CN" sz="1200" kern="1200" dirty="0">
              <a:solidFill>
                <a:schemeClr val="tx1">
                  <a:lumMod val="75000"/>
                  <a:lumOff val="25000"/>
                </a:schemeClr>
              </a:solidFill>
              <a:latin typeface="微软雅黑 Light" panose="020B0502040204020203" pitchFamily="34" charset="-122"/>
              <a:ea typeface="微软雅黑 Light" panose="020B0502040204020203" pitchFamily="34" charset="-122"/>
            </a:rPr>
            <a:t>U</a:t>
          </a:r>
          <a:r>
            <a:rPr lang="zh-CN" alt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rPr>
            <a:t>盘保护</a:t>
          </a:r>
          <a:endParaRPr 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dsp:txBody>
      <dsp:txXfrm>
        <a:off x="4473575" y="407871"/>
        <a:ext cx="2236787" cy="346230"/>
      </dsp:txXfrm>
    </dsp:sp>
    <dsp:sp modelId="{D3A6F245-9EF3-4861-B98C-28B13D4433B2}">
      <dsp:nvSpPr>
        <dsp:cNvPr id="0" name=""/>
        <dsp:cNvSpPr/>
      </dsp:nvSpPr>
      <dsp:spPr>
        <a:xfrm>
          <a:off x="6710362" y="407871"/>
          <a:ext cx="2236787" cy="346230"/>
        </a:xfrm>
        <a:prstGeom prst="rect">
          <a:avLst/>
        </a:prstGeom>
        <a:solidFill>
          <a:schemeClr val="accent5">
            <a:alpha val="90000"/>
            <a:tint val="40000"/>
            <a:hueOff val="0"/>
            <a:satOff val="0"/>
            <a:lumOff val="0"/>
            <a:alphaOff val="-4000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zh-CN" alt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rPr>
            <a:t>软件安装拦截</a:t>
          </a:r>
          <a:endParaRPr lang="en-US" sz="1200" kern="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dsp:txBody>
      <dsp:txXfrm>
        <a:off x="6710362" y="407871"/>
        <a:ext cx="2236787" cy="34623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13976-D846-4C27-BEFF-A11633D246D4}" type="datetimeFigureOut">
              <a:rPr lang="en-US" smtClean="0"/>
              <a:t>12/27/2016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0240E-6E96-4603-8463-40E2AE193EA3}" type="slidenum">
              <a:rPr lang="en-US" smtClean="0"/>
              <a:t>‹#›</a:t>
            </a:fld>
            <a:endParaRPr lang="en-US"/>
          </a:p>
        </p:txBody>
      </p:sp>
    </p:spTree>
    <p:extLst>
      <p:ext uri="{BB962C8B-B14F-4D97-AF65-F5344CB8AC3E}">
        <p14:creationId xmlns:p14="http://schemas.microsoft.com/office/powerpoint/2010/main" val="140859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10240E-6E96-4603-8463-40E2AE193EA3}" type="slidenum">
              <a:rPr lang="en-US" smtClean="0"/>
              <a:t>7</a:t>
            </a:fld>
            <a:endParaRPr lang="en-US"/>
          </a:p>
        </p:txBody>
      </p:sp>
    </p:spTree>
    <p:extLst>
      <p:ext uri="{BB962C8B-B14F-4D97-AF65-F5344CB8AC3E}">
        <p14:creationId xmlns:p14="http://schemas.microsoft.com/office/powerpoint/2010/main" val="2812728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0DF1F55-771F-104B-9367-CC905CB5E9BA}" type="datetimeFigureOut">
              <a:rPr kumimoji="1" lang="zh-CN" altLang="en-US" smtClean="0"/>
              <a:t>2016/12/27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52BF695-7851-6B42-B94F-CC90C78C2E3F}" type="slidenum">
              <a:rPr kumimoji="1" lang="zh-CN" altLang="en-US" smtClean="0"/>
              <a:t>‹#›</a:t>
            </a:fld>
            <a:endParaRPr kumimoji="1" lang="zh-CN" altLang="en-US"/>
          </a:p>
        </p:txBody>
      </p:sp>
    </p:spTree>
    <p:extLst>
      <p:ext uri="{BB962C8B-B14F-4D97-AF65-F5344CB8AC3E}">
        <p14:creationId xmlns:p14="http://schemas.microsoft.com/office/powerpoint/2010/main" val="150552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0DF1F55-771F-104B-9367-CC905CB5E9BA}" type="datetimeFigureOut">
              <a:rPr kumimoji="1" lang="zh-CN" altLang="en-US" smtClean="0"/>
              <a:t>2016/12/27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52BF695-7851-6B42-B94F-CC90C78C2E3F}" type="slidenum">
              <a:rPr kumimoji="1" lang="zh-CN" altLang="en-US" smtClean="0"/>
              <a:t>‹#›</a:t>
            </a:fld>
            <a:endParaRPr kumimoji="1" lang="zh-CN" altLang="en-US"/>
          </a:p>
        </p:txBody>
      </p:sp>
    </p:spTree>
    <p:extLst>
      <p:ext uri="{BB962C8B-B14F-4D97-AF65-F5344CB8AC3E}">
        <p14:creationId xmlns:p14="http://schemas.microsoft.com/office/powerpoint/2010/main" val="173085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0DF1F55-771F-104B-9367-CC905CB5E9BA}" type="datetimeFigureOut">
              <a:rPr kumimoji="1" lang="zh-CN" altLang="en-US" smtClean="0"/>
              <a:t>2016/12/27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52BF695-7851-6B42-B94F-CC90C78C2E3F}" type="slidenum">
              <a:rPr kumimoji="1" lang="zh-CN" altLang="en-US" smtClean="0"/>
              <a:t>‹#›</a:t>
            </a:fld>
            <a:endParaRPr kumimoji="1" lang="zh-CN" altLang="en-US"/>
          </a:p>
        </p:txBody>
      </p:sp>
    </p:spTree>
    <p:extLst>
      <p:ext uri="{BB962C8B-B14F-4D97-AF65-F5344CB8AC3E}">
        <p14:creationId xmlns:p14="http://schemas.microsoft.com/office/powerpoint/2010/main" val="687830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0DF1F55-771F-104B-9367-CC905CB5E9BA}" type="datetimeFigureOut">
              <a:rPr kumimoji="1" lang="zh-CN" altLang="en-US" smtClean="0"/>
              <a:t>2016/12/27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52BF695-7851-6B42-B94F-CC90C78C2E3F}" type="slidenum">
              <a:rPr kumimoji="1" lang="zh-CN" altLang="en-US" smtClean="0"/>
              <a:t>‹#›</a:t>
            </a:fld>
            <a:endParaRPr kumimoji="1" lang="zh-CN" altLang="en-US"/>
          </a:p>
        </p:txBody>
      </p:sp>
    </p:spTree>
    <p:extLst>
      <p:ext uri="{BB962C8B-B14F-4D97-AF65-F5344CB8AC3E}">
        <p14:creationId xmlns:p14="http://schemas.microsoft.com/office/powerpoint/2010/main" val="30680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0DF1F55-771F-104B-9367-CC905CB5E9BA}" type="datetimeFigureOut">
              <a:rPr kumimoji="1" lang="zh-CN" altLang="en-US" smtClean="0"/>
              <a:t>2016/12/27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52BF695-7851-6B42-B94F-CC90C78C2E3F}" type="slidenum">
              <a:rPr kumimoji="1" lang="zh-CN" altLang="en-US" smtClean="0"/>
              <a:t>‹#›</a:t>
            </a:fld>
            <a:endParaRPr kumimoji="1" lang="zh-CN" altLang="en-US"/>
          </a:p>
        </p:txBody>
      </p:sp>
    </p:spTree>
    <p:extLst>
      <p:ext uri="{BB962C8B-B14F-4D97-AF65-F5344CB8AC3E}">
        <p14:creationId xmlns:p14="http://schemas.microsoft.com/office/powerpoint/2010/main" val="183523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0DF1F55-771F-104B-9367-CC905CB5E9BA}" type="datetimeFigureOut">
              <a:rPr kumimoji="1" lang="zh-CN" altLang="en-US" smtClean="0"/>
              <a:t>2016/12/27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52BF695-7851-6B42-B94F-CC90C78C2E3F}" type="slidenum">
              <a:rPr kumimoji="1" lang="zh-CN" altLang="en-US" smtClean="0"/>
              <a:t>‹#›</a:t>
            </a:fld>
            <a:endParaRPr kumimoji="1" lang="zh-CN" altLang="en-US"/>
          </a:p>
        </p:txBody>
      </p:sp>
    </p:spTree>
    <p:extLst>
      <p:ext uri="{BB962C8B-B14F-4D97-AF65-F5344CB8AC3E}">
        <p14:creationId xmlns:p14="http://schemas.microsoft.com/office/powerpoint/2010/main" val="686224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0DF1F55-771F-104B-9367-CC905CB5E9BA}" type="datetimeFigureOut">
              <a:rPr kumimoji="1" lang="zh-CN" altLang="en-US" smtClean="0"/>
              <a:t>2016/12/27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052BF695-7851-6B42-B94F-CC90C78C2E3F}" type="slidenum">
              <a:rPr kumimoji="1" lang="zh-CN" altLang="en-US" smtClean="0"/>
              <a:t>‹#›</a:t>
            </a:fld>
            <a:endParaRPr kumimoji="1" lang="zh-CN" altLang="en-US"/>
          </a:p>
        </p:txBody>
      </p:sp>
    </p:spTree>
    <p:extLst>
      <p:ext uri="{BB962C8B-B14F-4D97-AF65-F5344CB8AC3E}">
        <p14:creationId xmlns:p14="http://schemas.microsoft.com/office/powerpoint/2010/main" val="1389802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0DF1F55-771F-104B-9367-CC905CB5E9BA}" type="datetimeFigureOut">
              <a:rPr kumimoji="1" lang="zh-CN" altLang="en-US" smtClean="0"/>
              <a:t>2016/12/27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052BF695-7851-6B42-B94F-CC90C78C2E3F}" type="slidenum">
              <a:rPr kumimoji="1" lang="zh-CN" altLang="en-US" smtClean="0"/>
              <a:t>‹#›</a:t>
            </a:fld>
            <a:endParaRPr kumimoji="1" lang="zh-CN" altLang="en-US"/>
          </a:p>
        </p:txBody>
      </p:sp>
    </p:spTree>
    <p:extLst>
      <p:ext uri="{BB962C8B-B14F-4D97-AF65-F5344CB8AC3E}">
        <p14:creationId xmlns:p14="http://schemas.microsoft.com/office/powerpoint/2010/main" val="227056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DF1F55-771F-104B-9367-CC905CB5E9BA}" type="datetimeFigureOut">
              <a:rPr kumimoji="1" lang="zh-CN" altLang="en-US" smtClean="0"/>
              <a:t>2016/12/27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052BF695-7851-6B42-B94F-CC90C78C2E3F}" type="slidenum">
              <a:rPr kumimoji="1" lang="zh-CN" altLang="en-US" smtClean="0"/>
              <a:t>‹#›</a:t>
            </a:fld>
            <a:endParaRPr kumimoji="1" lang="zh-CN" altLang="en-US"/>
          </a:p>
        </p:txBody>
      </p:sp>
    </p:spTree>
    <p:extLst>
      <p:ext uri="{BB962C8B-B14F-4D97-AF65-F5344CB8AC3E}">
        <p14:creationId xmlns:p14="http://schemas.microsoft.com/office/powerpoint/2010/main" val="55835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0DF1F55-771F-104B-9367-CC905CB5E9BA}" type="datetimeFigureOut">
              <a:rPr kumimoji="1" lang="zh-CN" altLang="en-US" smtClean="0"/>
              <a:t>2016/12/27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52BF695-7851-6B42-B94F-CC90C78C2E3F}" type="slidenum">
              <a:rPr kumimoji="1" lang="zh-CN" altLang="en-US" smtClean="0"/>
              <a:t>‹#›</a:t>
            </a:fld>
            <a:endParaRPr kumimoji="1" lang="zh-CN" altLang="en-US"/>
          </a:p>
        </p:txBody>
      </p:sp>
    </p:spTree>
    <p:extLst>
      <p:ext uri="{BB962C8B-B14F-4D97-AF65-F5344CB8AC3E}">
        <p14:creationId xmlns:p14="http://schemas.microsoft.com/office/powerpoint/2010/main" val="2122395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0DF1F55-771F-104B-9367-CC905CB5E9BA}" type="datetimeFigureOut">
              <a:rPr kumimoji="1" lang="zh-CN" altLang="en-US" smtClean="0"/>
              <a:t>2016/12/27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52BF695-7851-6B42-B94F-CC90C78C2E3F}" type="slidenum">
              <a:rPr kumimoji="1" lang="zh-CN" altLang="en-US" smtClean="0"/>
              <a:t>‹#›</a:t>
            </a:fld>
            <a:endParaRPr kumimoji="1" lang="zh-CN" altLang="en-US"/>
          </a:p>
        </p:txBody>
      </p:sp>
    </p:spTree>
    <p:extLst>
      <p:ext uri="{BB962C8B-B14F-4D97-AF65-F5344CB8AC3E}">
        <p14:creationId xmlns:p14="http://schemas.microsoft.com/office/powerpoint/2010/main" val="139244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F1F55-771F-104B-9367-CC905CB5E9BA}" type="datetimeFigureOut">
              <a:rPr kumimoji="1" lang="zh-CN" altLang="en-US" smtClean="0"/>
              <a:t>2016/12/27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BF695-7851-6B42-B94F-CC90C78C2E3F}" type="slidenum">
              <a:rPr kumimoji="1" lang="zh-CN" altLang="en-US" smtClean="0"/>
              <a:t>‹#›</a:t>
            </a:fld>
            <a:endParaRPr kumimoji="1" lang="zh-CN" altLang="en-US"/>
          </a:p>
        </p:txBody>
      </p:sp>
    </p:spTree>
    <p:extLst>
      <p:ext uri="{BB962C8B-B14F-4D97-AF65-F5344CB8AC3E}">
        <p14:creationId xmlns:p14="http://schemas.microsoft.com/office/powerpoint/2010/main" val="1437026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huorong.cn/info/146855435236.html"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hyperlink" Target="http://huorong.cn/info/146484611735.html" TargetMode="External"/><Relationship Id="rId2" Type="http://schemas.openxmlformats.org/officeDocument/2006/relationships/hyperlink" Target="http://huorong.cn/info/146173922919.html" TargetMode="External"/><Relationship Id="rId1" Type="http://schemas.openxmlformats.org/officeDocument/2006/relationships/slideLayout" Target="../slideLayouts/slideLayout2.xml"/><Relationship Id="rId4" Type="http://schemas.openxmlformats.org/officeDocument/2006/relationships/hyperlink" Target="http://huorong.cn/info/148230103656.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hape 121"/>
          <p:cNvSpPr/>
          <p:nvPr/>
        </p:nvSpPr>
        <p:spPr>
          <a:xfrm>
            <a:off x="1633246" y="2250388"/>
            <a:ext cx="8925508" cy="106285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ctr">
              <a:lnSpc>
                <a:spcPct val="130000"/>
              </a:lnSpc>
              <a:defRPr sz="7000">
                <a:solidFill>
                  <a:srgbClr val="FFFFFF"/>
                </a:solidFill>
                <a:latin typeface="Microsoft YaHei"/>
                <a:ea typeface="Microsoft YaHei"/>
                <a:cs typeface="Microsoft YaHei"/>
                <a:sym typeface="Microsoft YaHei"/>
              </a:defRPr>
            </a:pPr>
            <a:r>
              <a:rPr lang="zh-CN" altLang="en-US" sz="4800" dirty="0">
                <a:latin typeface="微软雅黑" panose="020B0503020204020204" pitchFamily="34" charset="-122"/>
                <a:ea typeface="微软雅黑" panose="020B0503020204020204" pitchFamily="34" charset="-122"/>
              </a:rPr>
              <a:t>终端安全与威胁情报的双重变奏</a:t>
            </a:r>
            <a:endParaRPr sz="4800" dirty="0">
              <a:latin typeface="微软雅黑" panose="020B0503020204020204" pitchFamily="34" charset="-122"/>
              <a:ea typeface="微软雅黑" panose="020B0503020204020204" pitchFamily="34" charset="-122"/>
            </a:endParaRPr>
          </a:p>
        </p:txBody>
      </p:sp>
      <p:sp>
        <p:nvSpPr>
          <p:cNvPr id="7" name="Shape 122"/>
          <p:cNvSpPr/>
          <p:nvPr/>
        </p:nvSpPr>
        <p:spPr>
          <a:xfrm>
            <a:off x="2776859" y="3723252"/>
            <a:ext cx="6433261" cy="118878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ctr">
              <a:lnSpc>
                <a:spcPct val="150000"/>
              </a:lnSpc>
              <a:defRPr sz="5500">
                <a:solidFill>
                  <a:srgbClr val="FFFFFF"/>
                </a:solidFill>
                <a:latin typeface="Microsoft YaHei"/>
                <a:ea typeface="Microsoft YaHei"/>
                <a:cs typeface="Microsoft YaHei"/>
                <a:sym typeface="Microsoft YaHei"/>
              </a:defRPr>
            </a:pPr>
            <a:r>
              <a:rPr lang="zh-CN" altLang="en-US" sz="2500" dirty="0" smtClean="0">
                <a:latin typeface="微软雅黑" panose="020B0503020204020204" pitchFamily="34" charset="-122"/>
                <a:ea typeface="微软雅黑" panose="020B0503020204020204" pitchFamily="34" charset="-122"/>
              </a:rPr>
              <a:t>周    军</a:t>
            </a:r>
          </a:p>
          <a:p>
            <a:pPr algn="ctr">
              <a:lnSpc>
                <a:spcPct val="150000"/>
              </a:lnSpc>
              <a:defRPr sz="5500">
                <a:solidFill>
                  <a:srgbClr val="FFFFFF"/>
                </a:solidFill>
                <a:latin typeface="Microsoft YaHei"/>
                <a:ea typeface="Microsoft YaHei"/>
                <a:cs typeface="Microsoft YaHei"/>
                <a:sym typeface="Microsoft YaHei"/>
              </a:defRPr>
            </a:pPr>
            <a:r>
              <a:rPr lang="zh-CN" altLang="en-US" sz="2500" dirty="0" smtClean="0">
                <a:latin typeface="微软雅黑" panose="020B0503020204020204" pitchFamily="34" charset="-122"/>
                <a:ea typeface="微软雅黑" panose="020B0503020204020204" pitchFamily="34" charset="-122"/>
              </a:rPr>
              <a:t>火绒安全</a:t>
            </a:r>
            <a:r>
              <a:rPr lang="zh-CN" altLang="en-US" sz="2500" dirty="0">
                <a:latin typeface="微软雅黑" panose="020B0503020204020204" pitchFamily="34" charset="-122"/>
                <a:ea typeface="微软雅黑" panose="020B0503020204020204" pitchFamily="34" charset="-122"/>
              </a:rPr>
              <a:t>联合</a:t>
            </a:r>
            <a:r>
              <a:rPr lang="zh-CN" altLang="en-US" sz="2500" dirty="0" smtClean="0">
                <a:latin typeface="微软雅黑" panose="020B0503020204020204" pitchFamily="34" charset="-122"/>
                <a:ea typeface="微软雅黑" panose="020B0503020204020204" pitchFamily="34" charset="-122"/>
              </a:rPr>
              <a:t>创始人</a:t>
            </a:r>
            <a:endParaRPr sz="25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4396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1"/>
          <p:cNvSpPr/>
          <p:nvPr/>
        </p:nvSpPr>
        <p:spPr>
          <a:xfrm>
            <a:off x="553770" y="417936"/>
            <a:ext cx="4361771"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smtClean="0">
                <a:latin typeface="微软雅黑" panose="020B0503020204020204" pitchFamily="34" charset="-122"/>
                <a:ea typeface="微软雅黑" panose="020B0503020204020204" pitchFamily="34" charset="-122"/>
              </a:rPr>
              <a:t>强大的终端防御架构</a:t>
            </a:r>
            <a:r>
              <a:rPr lang="en-US"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全面</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D&amp;R</a:t>
            </a:r>
            <a:r>
              <a:rPr lang="zh-CN" altLang="en-US" dirty="0" smtClean="0">
                <a:latin typeface="微软雅黑" panose="020B0503020204020204" pitchFamily="34" charset="-122"/>
                <a:ea typeface="微软雅黑" panose="020B0503020204020204" pitchFamily="34" charset="-122"/>
              </a:rPr>
              <a:t>体系</a:t>
            </a:r>
            <a:endParaRPr dirty="0">
              <a:latin typeface="微软雅黑" panose="020B0503020204020204" pitchFamily="34" charset="-122"/>
              <a:ea typeface="微软雅黑" panose="020B0503020204020204" pitchFamily="34" charset="-122"/>
            </a:endParaRPr>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2042629492"/>
              </p:ext>
            </p:extLst>
          </p:nvPr>
        </p:nvGraphicFramePr>
        <p:xfrm>
          <a:off x="1456239" y="166762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9588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1"/>
          <p:cNvSpPr/>
          <p:nvPr/>
        </p:nvSpPr>
        <p:spPr>
          <a:xfrm>
            <a:off x="553770" y="417936"/>
            <a:ext cx="5405262"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smtClean="0">
                <a:latin typeface="微软雅黑" panose="020B0503020204020204" pitchFamily="34" charset="-122"/>
                <a:ea typeface="微软雅黑" panose="020B0503020204020204" pitchFamily="34" charset="-122"/>
              </a:rPr>
              <a:t>强大的终端技术</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强大的</a:t>
            </a:r>
            <a:r>
              <a:rPr lang="en-US" altLang="zh-CN" dirty="0" smtClean="0">
                <a:latin typeface="微软雅黑" panose="020B0503020204020204" pitchFamily="34" charset="-122"/>
                <a:ea typeface="微软雅黑" panose="020B0503020204020204" pitchFamily="34" charset="-122"/>
              </a:rPr>
              <a:t>D&amp;R</a:t>
            </a:r>
            <a:r>
              <a:rPr lang="zh-CN" altLang="en-US" dirty="0" smtClean="0">
                <a:latin typeface="微软雅黑" panose="020B0503020204020204" pitchFamily="34" charset="-122"/>
                <a:ea typeface="微软雅黑" panose="020B0503020204020204" pitchFamily="34" charset="-122"/>
              </a:rPr>
              <a:t>能力（内容检测）</a:t>
            </a:r>
            <a:endParaRPr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a:xfrm>
            <a:off x="1263732" y="962540"/>
            <a:ext cx="10202779" cy="2710214"/>
          </a:xfrm>
        </p:spPr>
        <p:txBody>
          <a:bodyPr>
            <a:normAutofit/>
          </a:bodyPr>
          <a:lstStyle/>
          <a:p>
            <a:pPr>
              <a:lnSpc>
                <a:spcPct val="150000"/>
              </a:lnSpc>
            </a:pPr>
            <a:r>
              <a:rPr lang="zh-CN" altLang="en-US" sz="2200" dirty="0" smtClean="0">
                <a:solidFill>
                  <a:schemeClr val="bg1"/>
                </a:solidFill>
                <a:latin typeface="微软雅黑" panose="020B0503020204020204" pitchFamily="34" charset="-122"/>
                <a:ea typeface="微软雅黑" panose="020B0503020204020204" pitchFamily="34" charset="-122"/>
              </a:rPr>
              <a:t>新一代反病毒引擎</a:t>
            </a:r>
            <a:endParaRPr lang="en-US" altLang="zh-CN" sz="22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基</a:t>
            </a:r>
            <a:r>
              <a:rPr lang="zh-CN" altLang="en-US" sz="2000" dirty="0" smtClean="0">
                <a:solidFill>
                  <a:schemeClr val="bg1"/>
                </a:solidFill>
                <a:latin typeface="微软雅黑" panose="020B0503020204020204" pitchFamily="34" charset="-122"/>
                <a:ea typeface="微软雅黑" panose="020B0503020204020204" pitchFamily="34" charset="-122"/>
              </a:rPr>
              <a:t>于恶意代码</a:t>
            </a:r>
            <a:r>
              <a:rPr lang="en-US" altLang="zh-CN" sz="2000" dirty="0" smtClean="0">
                <a:solidFill>
                  <a:schemeClr val="bg1"/>
                </a:solidFill>
                <a:latin typeface="微软雅黑" panose="020B0503020204020204" pitchFamily="34" charset="-122"/>
                <a:ea typeface="微软雅黑" panose="020B0503020204020204" pitchFamily="34" charset="-122"/>
              </a:rPr>
              <a:t>DNA</a:t>
            </a:r>
            <a:r>
              <a:rPr lang="zh-CN" altLang="en-US" sz="2000" dirty="0" smtClean="0">
                <a:solidFill>
                  <a:schemeClr val="bg1"/>
                </a:solidFill>
                <a:latin typeface="微软雅黑" panose="020B0503020204020204" pitchFamily="34" charset="-122"/>
                <a:ea typeface="微软雅黑" panose="020B0503020204020204" pitchFamily="34" charset="-122"/>
              </a:rPr>
              <a:t>的通用查杀技术（</a:t>
            </a:r>
            <a:r>
              <a:rPr lang="en-US" altLang="zh-CN" sz="2000" dirty="0" smtClean="0">
                <a:solidFill>
                  <a:schemeClr val="bg1"/>
                </a:solidFill>
                <a:latin typeface="微软雅黑" panose="020B0503020204020204" pitchFamily="34" charset="-122"/>
                <a:ea typeface="微软雅黑" panose="020B0503020204020204" pitchFamily="34" charset="-122"/>
              </a:rPr>
              <a:t>Generic Detection</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通过通用脱壳</a:t>
            </a:r>
            <a:r>
              <a:rPr lang="zh-CN" altLang="en-US" sz="2000" dirty="0">
                <a:solidFill>
                  <a:schemeClr val="bg1"/>
                </a:solidFill>
                <a:latin typeface="微软雅黑" panose="020B0503020204020204" pitchFamily="34" charset="-122"/>
                <a:ea typeface="微软雅黑" panose="020B0503020204020204" pitchFamily="34" charset="-122"/>
              </a:rPr>
              <a:t>技术（</a:t>
            </a:r>
            <a:r>
              <a:rPr lang="en-US" altLang="zh-CN" sz="2000" dirty="0" smtClean="0">
                <a:solidFill>
                  <a:schemeClr val="bg1"/>
                </a:solidFill>
                <a:latin typeface="微软雅黑" panose="020B0503020204020204" pitchFamily="34" charset="-122"/>
                <a:ea typeface="微软雅黑" panose="020B0503020204020204" pitchFamily="34" charset="-122"/>
              </a:rPr>
              <a:t>Generic Unpacking</a:t>
            </a:r>
            <a:r>
              <a:rPr lang="zh-CN" altLang="en-US" sz="2000" dirty="0" smtClean="0">
                <a:solidFill>
                  <a:schemeClr val="bg1"/>
                </a:solidFill>
                <a:latin typeface="微软雅黑" panose="020B0503020204020204" pitchFamily="34" charset="-122"/>
                <a:ea typeface="微软雅黑" panose="020B0503020204020204" pitchFamily="34" charset="-122"/>
              </a:rPr>
              <a:t>）解决代码高级混淆</a:t>
            </a:r>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变形代码</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支持对超过百种文件格式的细粒度解码分析</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基</a:t>
            </a:r>
            <a:r>
              <a:rPr lang="zh-CN" altLang="en-US" sz="2000" dirty="0" smtClean="0">
                <a:solidFill>
                  <a:schemeClr val="bg1"/>
                </a:solidFill>
                <a:latin typeface="微软雅黑" panose="020B0503020204020204" pitchFamily="34" charset="-122"/>
                <a:ea typeface="微软雅黑" panose="020B0503020204020204" pitchFamily="34" charset="-122"/>
              </a:rPr>
              <a:t>于内容的静态启发式分析</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
        <p:nvSpPr>
          <p:cNvPr id="5" name="Content Placeholder 2"/>
          <p:cNvSpPr txBox="1">
            <a:spLocks/>
          </p:cNvSpPr>
          <p:nvPr/>
        </p:nvSpPr>
        <p:spPr>
          <a:xfrm>
            <a:off x="1263732" y="3672754"/>
            <a:ext cx="10202779" cy="262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pPr>
            <a:r>
              <a:rPr lang="zh-CN" altLang="en-US" sz="2200" dirty="0" smtClean="0">
                <a:solidFill>
                  <a:schemeClr val="bg1"/>
                </a:solidFill>
                <a:latin typeface="微软雅黑" panose="020B0503020204020204" pitchFamily="34" charset="-122"/>
                <a:ea typeface="微软雅黑" panose="020B0503020204020204" pitchFamily="34" charset="-122"/>
              </a:rPr>
              <a:t>虚拟行为沙盒</a:t>
            </a:r>
            <a:endParaRPr lang="en-US" altLang="zh-CN" sz="22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基于虚拟化技术的行为沙盒，虚拟执行效率接近本地代码</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虚拟操作系统环境仿真程度高，使恶意代码在与真实主机完全隔离的虚拟环境中充分还原恶意行为</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基于行为的动态启发式分析</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107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1"/>
          <p:cNvSpPr/>
          <p:nvPr/>
        </p:nvSpPr>
        <p:spPr>
          <a:xfrm>
            <a:off x="553770" y="417936"/>
            <a:ext cx="5405326"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a:latin typeface="微软雅黑" panose="020B0503020204020204" pitchFamily="34" charset="-122"/>
                <a:ea typeface="微软雅黑" panose="020B0503020204020204" pitchFamily="34" charset="-122"/>
              </a:rPr>
              <a:t>强大的终端技术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强大</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D&amp;R</a:t>
            </a:r>
            <a:r>
              <a:rPr lang="zh-CN" altLang="en-US" dirty="0" smtClean="0">
                <a:latin typeface="微软雅黑" panose="020B0503020204020204" pitchFamily="34" charset="-122"/>
                <a:ea typeface="微软雅黑" panose="020B0503020204020204" pitchFamily="34" charset="-122"/>
              </a:rPr>
              <a:t>能力（动态防御）</a:t>
            </a:r>
            <a:endParaRPr lang="zh-CN" alt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a:xfrm>
            <a:off x="1263733" y="962056"/>
            <a:ext cx="10110120" cy="2181616"/>
          </a:xfrm>
        </p:spPr>
        <p:txBody>
          <a:bodyPr>
            <a:normAutofit/>
          </a:bodyPr>
          <a:lstStyle/>
          <a:p>
            <a:pPr>
              <a:lnSpc>
                <a:spcPct val="150000"/>
              </a:lnSpc>
            </a:pPr>
            <a:r>
              <a:rPr lang="zh-CN" altLang="en-US" sz="2200" dirty="0" smtClean="0">
                <a:solidFill>
                  <a:schemeClr val="bg1"/>
                </a:solidFill>
                <a:latin typeface="微软雅黑" panose="020B0503020204020204" pitchFamily="34" charset="-122"/>
                <a:ea typeface="微软雅黑" panose="020B0503020204020204" pitchFamily="34" charset="-122"/>
              </a:rPr>
              <a:t>主机入侵防御（</a:t>
            </a:r>
            <a:r>
              <a:rPr lang="en-US" altLang="zh-CN" sz="2200" dirty="0" smtClean="0">
                <a:solidFill>
                  <a:schemeClr val="bg1"/>
                </a:solidFill>
                <a:latin typeface="微软雅黑" panose="020B0503020204020204" pitchFamily="34" charset="-122"/>
                <a:ea typeface="微软雅黑" panose="020B0503020204020204" pitchFamily="34" charset="-122"/>
              </a:rPr>
              <a:t>HIPS</a:t>
            </a:r>
            <a:r>
              <a:rPr lang="zh-CN" altLang="en-US" sz="2200" dirty="0" smtClean="0">
                <a:solidFill>
                  <a:schemeClr val="bg1"/>
                </a:solidFill>
                <a:latin typeface="微软雅黑" panose="020B0503020204020204" pitchFamily="34" charset="-122"/>
                <a:ea typeface="微软雅黑" panose="020B0503020204020204" pitchFamily="34" charset="-122"/>
              </a:rPr>
              <a:t>）</a:t>
            </a:r>
            <a:endParaRPr lang="en-US" altLang="zh-CN" sz="22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支持文件、注册表、应用程序、网络多维度防御规则</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近百</a:t>
            </a:r>
            <a:r>
              <a:rPr lang="zh-CN" altLang="en-US" sz="2000" dirty="0" smtClean="0">
                <a:solidFill>
                  <a:schemeClr val="bg1"/>
                </a:solidFill>
                <a:latin typeface="微软雅黑" panose="020B0503020204020204" pitchFamily="34" charset="-122"/>
                <a:ea typeface="微软雅黑" panose="020B0503020204020204" pitchFamily="34" charset="-122"/>
              </a:rPr>
              <a:t>个系统拦截点，针对系统脆弱点设置了超过五百个防御规则</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开放式的自定义防御规则，为终端用户提供有效的威胁响应手段</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
        <p:nvSpPr>
          <p:cNvPr id="5" name="Content Placeholder 2"/>
          <p:cNvSpPr txBox="1">
            <a:spLocks/>
          </p:cNvSpPr>
          <p:nvPr/>
        </p:nvSpPr>
        <p:spPr>
          <a:xfrm>
            <a:off x="1263733" y="3143672"/>
            <a:ext cx="10110120" cy="3307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pPr>
            <a:r>
              <a:rPr lang="zh-CN" altLang="en-US" sz="2200" dirty="0" smtClean="0">
                <a:solidFill>
                  <a:schemeClr val="bg1"/>
                </a:solidFill>
                <a:latin typeface="微软雅黑" panose="020B0503020204020204" pitchFamily="34" charset="-122"/>
                <a:ea typeface="微软雅黑" panose="020B0503020204020204" pitchFamily="34" charset="-122"/>
              </a:rPr>
              <a:t>矩阵行为分析（多步防御）</a:t>
            </a:r>
            <a:endParaRPr lang="en-US" altLang="zh-CN" sz="22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根据一个或多个程序的连续动作所产生的行为，评估一组相关程序的恶意性</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组合程序行为以及程序间的关联性进行矩阵分析</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以非一致性视角（</a:t>
            </a:r>
            <a:r>
              <a:rPr lang="en-US" altLang="zh-CN" sz="2000" dirty="0" smtClean="0">
                <a:solidFill>
                  <a:schemeClr val="bg1"/>
                </a:solidFill>
                <a:latin typeface="微软雅黑" panose="020B0503020204020204" pitchFamily="34" charset="-122"/>
                <a:ea typeface="微软雅黑" panose="020B0503020204020204" pitchFamily="34" charset="-122"/>
              </a:rPr>
              <a:t>Non-Canonical View</a:t>
            </a:r>
            <a:r>
              <a:rPr lang="zh-CN" altLang="en-US" sz="2000" dirty="0" smtClean="0">
                <a:solidFill>
                  <a:schemeClr val="bg1"/>
                </a:solidFill>
                <a:latin typeface="微软雅黑" panose="020B0503020204020204" pitchFamily="34" charset="-122"/>
                <a:ea typeface="微软雅黑" panose="020B0503020204020204" pitchFamily="34" charset="-122"/>
              </a:rPr>
              <a:t>）划分不同的分析矩阵，细粒度评估关联程序的行为</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支持威胁回滚</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891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典型案例</a:t>
            </a:r>
            <a:endParaRPr lang="en-US" sz="4800" dirty="0">
              <a:solidFill>
                <a:schemeClr val="bg1"/>
              </a:solidFill>
              <a:latin typeface="微软雅黑" panose="020B0503020204020204" pitchFamily="34" charset="-122"/>
              <a:ea typeface="微软雅黑" panose="020B0503020204020204" pitchFamily="34" charset="-122"/>
            </a:endParaRPr>
          </a:p>
        </p:txBody>
      </p:sp>
      <p:sp>
        <p:nvSpPr>
          <p:cNvPr id="5" name="Text Placeholder 4"/>
          <p:cNvSpPr>
            <a:spLocks noGrp="1"/>
          </p:cNvSpPr>
          <p:nvPr>
            <p:ph type="body" idx="1"/>
          </p:nvPr>
        </p:nvSpPr>
        <p:spPr/>
        <p:txBody>
          <a:bodyPr/>
          <a:lstStyle/>
          <a:p>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4145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1"/>
          <p:cNvSpPr/>
          <p:nvPr/>
        </p:nvSpPr>
        <p:spPr>
          <a:xfrm>
            <a:off x="553770" y="417936"/>
            <a:ext cx="4507772"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a:latin typeface="微软雅黑" panose="020B0503020204020204" pitchFamily="34" charset="-122"/>
                <a:ea typeface="微软雅黑" panose="020B0503020204020204" pitchFamily="34" charset="-122"/>
              </a:rPr>
              <a:t>情报驱动安全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典型案</a:t>
            </a:r>
            <a:r>
              <a:rPr lang="zh-CN" altLang="en-US" dirty="0" smtClean="0">
                <a:latin typeface="微软雅黑" panose="020B0503020204020204" pitchFamily="34" charset="-122"/>
                <a:ea typeface="微软雅黑" panose="020B0503020204020204" pitchFamily="34" charset="-122"/>
              </a:rPr>
              <a:t>例 之</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Toxik</a:t>
            </a:r>
            <a:r>
              <a:rPr lang="zh-CN" altLang="en-US" dirty="0" smtClean="0">
                <a:latin typeface="微软雅黑" panose="020B0503020204020204" pitchFamily="34" charset="-122"/>
                <a:ea typeface="微软雅黑" panose="020B0503020204020204" pitchFamily="34" charset="-122"/>
              </a:rPr>
              <a:t>”病毒</a:t>
            </a:r>
            <a:endParaRPr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a:xfrm>
            <a:off x="1263732" y="1247750"/>
            <a:ext cx="10350752" cy="1131453"/>
          </a:xfrm>
        </p:spPr>
        <p:txBody>
          <a:bodyPr>
            <a:normAutofit/>
          </a:bodyPr>
          <a:lstStyle/>
          <a:p>
            <a:pPr>
              <a:lnSpc>
                <a:spcPct val="150000"/>
              </a:lnSpc>
            </a:pPr>
            <a:r>
              <a:rPr lang="en-US" sz="2200" dirty="0">
                <a:solidFill>
                  <a:schemeClr val="bg1"/>
                </a:solidFill>
                <a:latin typeface="微软雅黑" panose="020B0503020204020204" pitchFamily="34" charset="-122"/>
                <a:ea typeface="微软雅黑" panose="020B0503020204020204" pitchFamily="34" charset="-122"/>
              </a:rPr>
              <a:t>2016</a:t>
            </a:r>
            <a:r>
              <a:rPr lang="zh-CN" altLang="en-US" sz="2200" dirty="0">
                <a:solidFill>
                  <a:schemeClr val="bg1"/>
                </a:solidFill>
                <a:latin typeface="微软雅黑" panose="020B0503020204020204" pitchFamily="34" charset="-122"/>
                <a:ea typeface="微软雅黑" panose="020B0503020204020204" pitchFamily="34" charset="-122"/>
              </a:rPr>
              <a:t>年</a:t>
            </a:r>
            <a:r>
              <a:rPr lang="en-US" altLang="zh-CN" sz="2200" dirty="0">
                <a:solidFill>
                  <a:schemeClr val="bg1"/>
                </a:solidFill>
                <a:latin typeface="微软雅黑" panose="020B0503020204020204" pitchFamily="34" charset="-122"/>
                <a:ea typeface="微软雅黑" panose="020B0503020204020204" pitchFamily="34" charset="-122"/>
              </a:rPr>
              <a:t>4</a:t>
            </a:r>
            <a:r>
              <a:rPr lang="zh-CN" altLang="en-US" sz="2200" dirty="0" smtClean="0">
                <a:solidFill>
                  <a:schemeClr val="bg1"/>
                </a:solidFill>
                <a:latin typeface="微软雅黑" panose="020B0503020204020204" pitchFamily="34" charset="-122"/>
                <a:ea typeface="微软雅黑" panose="020B0503020204020204" pitchFamily="34" charset="-122"/>
              </a:rPr>
              <a:t>月，火绒终端威胁情报系统检测到很多软件推广行为产生于某知名厂商升级程序（</a:t>
            </a:r>
            <a:r>
              <a:rPr lang="en-US" altLang="zh-CN" sz="2200" dirty="0" smtClean="0">
                <a:solidFill>
                  <a:schemeClr val="bg1"/>
                </a:solidFill>
                <a:latin typeface="微软雅黑" panose="020B0503020204020204" pitchFamily="34" charset="-122"/>
                <a:ea typeface="微软雅黑" panose="020B0503020204020204" pitchFamily="34" charset="-122"/>
              </a:rPr>
              <a:t>ndw.exe</a:t>
            </a:r>
            <a:r>
              <a:rPr lang="zh-CN" altLang="en-US" sz="2200" dirty="0" smtClean="0">
                <a:solidFill>
                  <a:schemeClr val="bg1"/>
                </a:solidFill>
                <a:latin typeface="微软雅黑" panose="020B0503020204020204" pitchFamily="34" charset="-122"/>
                <a:ea typeface="微软雅黑" panose="020B0503020204020204" pitchFamily="34" charset="-122"/>
              </a:rPr>
              <a:t>）</a:t>
            </a:r>
            <a:endParaRPr lang="en-US" altLang="zh-CN" sz="2200" dirty="0" smtClean="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744" y="3590924"/>
            <a:ext cx="8161823" cy="1993004"/>
          </a:xfrm>
          <a:prstGeom prst="rect">
            <a:avLst/>
          </a:prstGeom>
        </p:spPr>
      </p:pic>
      <p:sp>
        <p:nvSpPr>
          <p:cNvPr id="8" name="右箭头 7"/>
          <p:cNvSpPr/>
          <p:nvPr/>
        </p:nvSpPr>
        <p:spPr>
          <a:xfrm>
            <a:off x="4890385" y="4416036"/>
            <a:ext cx="354841" cy="39868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Content Placeholder 2"/>
          <p:cNvSpPr txBox="1">
            <a:spLocks/>
          </p:cNvSpPr>
          <p:nvPr/>
        </p:nvSpPr>
        <p:spPr>
          <a:xfrm>
            <a:off x="1263732" y="2379203"/>
            <a:ext cx="10350752" cy="76483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pPr>
            <a:r>
              <a:rPr lang="zh-CN" altLang="en-US" sz="2200" dirty="0" smtClean="0">
                <a:solidFill>
                  <a:schemeClr val="bg1"/>
                </a:solidFill>
                <a:latin typeface="微软雅黑" panose="020B0503020204020204" pitchFamily="34" charset="-122"/>
                <a:ea typeface="微软雅黑" panose="020B0503020204020204" pitchFamily="34" charset="-122"/>
              </a:rPr>
              <a:t>通过分析发现</a:t>
            </a:r>
            <a:r>
              <a:rPr lang="en-US" altLang="zh-CN" sz="2200" dirty="0" smtClean="0">
                <a:solidFill>
                  <a:schemeClr val="bg1"/>
                </a:solidFill>
                <a:latin typeface="微软雅黑" panose="020B0503020204020204" pitchFamily="34" charset="-122"/>
                <a:ea typeface="微软雅黑" panose="020B0503020204020204" pitchFamily="34" charset="-122"/>
              </a:rPr>
              <a:t>ndw.exe</a:t>
            </a:r>
            <a:r>
              <a:rPr lang="zh-CN" altLang="en-US" sz="2200" dirty="0" smtClean="0">
                <a:solidFill>
                  <a:schemeClr val="bg1"/>
                </a:solidFill>
                <a:latin typeface="微软雅黑" panose="020B0503020204020204" pitchFamily="34" charset="-122"/>
                <a:ea typeface="微软雅黑" panose="020B0503020204020204" pitchFamily="34" charset="-122"/>
              </a:rPr>
              <a:t>系被利用，目的是利用部分安全软件的“信任漏洞”进行推广</a:t>
            </a:r>
            <a:endParaRPr lang="en-US" altLang="zh-CN" sz="22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995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3732" y="1247749"/>
            <a:ext cx="10350752" cy="682276"/>
          </a:xfrm>
        </p:spPr>
        <p:txBody>
          <a:bodyPr>
            <a:normAutofit/>
          </a:bodyPr>
          <a:lstStyle/>
          <a:p>
            <a:pPr>
              <a:lnSpc>
                <a:spcPct val="150000"/>
              </a:lnSpc>
            </a:pPr>
            <a:r>
              <a:rPr lang="zh-CN" altLang="en-US" sz="2200" dirty="0" smtClean="0">
                <a:solidFill>
                  <a:schemeClr val="bg1"/>
                </a:solidFill>
                <a:latin typeface="微软雅黑" panose="020B0503020204020204" pitchFamily="34" charset="-122"/>
                <a:ea typeface="微软雅黑" panose="020B0503020204020204" pitchFamily="34" charset="-122"/>
              </a:rPr>
              <a:t>通过火绒终端威胁情报系统对此类推广行为进行追溯</a:t>
            </a:r>
            <a:endParaRPr lang="en-US" altLang="zh-CN" sz="2200" dirty="0" smtClean="0">
              <a:solidFill>
                <a:schemeClr val="bg1"/>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181" y="3011996"/>
            <a:ext cx="8956507" cy="2698584"/>
          </a:xfrm>
          <a:prstGeom prst="rect">
            <a:avLst/>
          </a:prstGeom>
        </p:spPr>
      </p:pic>
      <p:sp>
        <p:nvSpPr>
          <p:cNvPr id="4" name="Shape 131"/>
          <p:cNvSpPr/>
          <p:nvPr/>
        </p:nvSpPr>
        <p:spPr>
          <a:xfrm>
            <a:off x="553770" y="417936"/>
            <a:ext cx="4507772"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a:latin typeface="微软雅黑" panose="020B0503020204020204" pitchFamily="34" charset="-122"/>
                <a:ea typeface="微软雅黑" panose="020B0503020204020204" pitchFamily="34" charset="-122"/>
              </a:rPr>
              <a:t>情报驱动安全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典型案</a:t>
            </a:r>
            <a:r>
              <a:rPr lang="zh-CN" altLang="en-US" dirty="0" smtClean="0">
                <a:latin typeface="微软雅黑" panose="020B0503020204020204" pitchFamily="34" charset="-122"/>
                <a:ea typeface="微软雅黑" panose="020B0503020204020204" pitchFamily="34" charset="-122"/>
              </a:rPr>
              <a:t>例 之</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Toxik</a:t>
            </a:r>
            <a:r>
              <a:rPr lang="zh-CN" altLang="en-US" dirty="0" smtClean="0">
                <a:latin typeface="微软雅黑" panose="020B0503020204020204" pitchFamily="34" charset="-122"/>
                <a:ea typeface="微软雅黑" panose="020B0503020204020204" pitchFamily="34" charset="-122"/>
              </a:rPr>
              <a:t>”病毒</a:t>
            </a:r>
            <a:endParaRPr dirty="0">
              <a:latin typeface="微软雅黑" panose="020B0503020204020204" pitchFamily="34" charset="-122"/>
              <a:ea typeface="微软雅黑" panose="020B0503020204020204" pitchFamily="34" charset="-122"/>
            </a:endParaRPr>
          </a:p>
        </p:txBody>
      </p:sp>
      <p:sp>
        <p:nvSpPr>
          <p:cNvPr id="22" name="右箭头 21"/>
          <p:cNvSpPr/>
          <p:nvPr/>
        </p:nvSpPr>
        <p:spPr>
          <a:xfrm flipH="1" flipV="1">
            <a:off x="5162748" y="4606348"/>
            <a:ext cx="252662" cy="23508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Shape 131"/>
          <p:cNvSpPr/>
          <p:nvPr/>
        </p:nvSpPr>
        <p:spPr>
          <a:xfrm>
            <a:off x="5127283" y="3958618"/>
            <a:ext cx="1673535"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sz="1200" dirty="0">
                <a:latin typeface="微软雅黑" panose="020B0503020204020204" pitchFamily="34" charset="-122"/>
                <a:ea typeface="微软雅黑" panose="020B0503020204020204" pitchFamily="34" charset="-122"/>
              </a:rPr>
              <a:t>利</a:t>
            </a:r>
            <a:r>
              <a:rPr lang="zh-CN" altLang="en-US" sz="1200" dirty="0" smtClean="0">
                <a:latin typeface="微软雅黑" panose="020B0503020204020204" pitchFamily="34" charset="-122"/>
                <a:ea typeface="微软雅黑" panose="020B0503020204020204" pitchFamily="34" charset="-122"/>
              </a:rPr>
              <a:t>用</a:t>
            </a:r>
            <a:r>
              <a:rPr lang="en-US" altLang="zh-CN" sz="1200" dirty="0" smtClean="0">
                <a:latin typeface="微软雅黑" panose="020B0503020204020204" pitchFamily="34" charset="-122"/>
                <a:ea typeface="微软雅黑" panose="020B0503020204020204" pitchFamily="34" charset="-122"/>
              </a:rPr>
              <a:t>WPS</a:t>
            </a:r>
            <a:r>
              <a:rPr lang="zh-CN" altLang="en-US" sz="1200" dirty="0">
                <a:latin typeface="微软雅黑" panose="020B0503020204020204" pitchFamily="34" charset="-122"/>
                <a:ea typeface="微软雅黑" panose="020B0503020204020204" pitchFamily="34" charset="-122"/>
              </a:rPr>
              <a:t>升级程序下载</a:t>
            </a:r>
            <a:endParaRPr sz="1200" dirty="0">
              <a:latin typeface="微软雅黑" panose="020B0503020204020204" pitchFamily="34" charset="-122"/>
              <a:ea typeface="微软雅黑" panose="020B0503020204020204" pitchFamily="34" charset="-122"/>
            </a:endParaRPr>
          </a:p>
        </p:txBody>
      </p:sp>
      <p:sp>
        <p:nvSpPr>
          <p:cNvPr id="25" name="Shape 131"/>
          <p:cNvSpPr/>
          <p:nvPr/>
        </p:nvSpPr>
        <p:spPr>
          <a:xfrm>
            <a:off x="5957727" y="5188966"/>
            <a:ext cx="1673535"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sz="1200" dirty="0">
                <a:latin typeface="微软雅黑" panose="020B0503020204020204" pitchFamily="34" charset="-122"/>
                <a:ea typeface="微软雅黑" panose="020B0503020204020204" pitchFamily="34" charset="-122"/>
              </a:rPr>
              <a:t>利</a:t>
            </a:r>
            <a:r>
              <a:rPr lang="zh-CN" altLang="en-US" sz="1200" dirty="0" smtClean="0">
                <a:latin typeface="微软雅黑" panose="020B0503020204020204" pitchFamily="34" charset="-122"/>
                <a:ea typeface="微软雅黑" panose="020B0503020204020204" pitchFamily="34" charset="-122"/>
              </a:rPr>
              <a:t>用</a:t>
            </a:r>
            <a:r>
              <a:rPr lang="en-US" altLang="zh-CN" sz="1200" dirty="0" smtClean="0">
                <a:latin typeface="微软雅黑" panose="020B0503020204020204" pitchFamily="34" charset="-122"/>
                <a:ea typeface="微软雅黑" panose="020B0503020204020204" pitchFamily="34" charset="-122"/>
              </a:rPr>
              <a:t>WPS</a:t>
            </a:r>
            <a:r>
              <a:rPr lang="zh-CN" altLang="en-US" sz="1200" dirty="0">
                <a:latin typeface="微软雅黑" panose="020B0503020204020204" pitchFamily="34" charset="-122"/>
                <a:ea typeface="微软雅黑" panose="020B0503020204020204" pitchFamily="34" charset="-122"/>
              </a:rPr>
              <a:t>升级程序下载</a:t>
            </a:r>
            <a:endParaRPr sz="1200" dirty="0">
              <a:latin typeface="微软雅黑" panose="020B0503020204020204" pitchFamily="34" charset="-122"/>
              <a:ea typeface="微软雅黑" panose="020B0503020204020204" pitchFamily="34" charset="-122"/>
            </a:endParaRPr>
          </a:p>
        </p:txBody>
      </p:sp>
      <p:sp>
        <p:nvSpPr>
          <p:cNvPr id="12" name="直角上箭头 11"/>
          <p:cNvSpPr/>
          <p:nvPr/>
        </p:nvSpPr>
        <p:spPr>
          <a:xfrm rot="10800000" flipH="1" flipV="1">
            <a:off x="8255319" y="4108510"/>
            <a:ext cx="538397" cy="739187"/>
          </a:xfrm>
          <a:prstGeom prst="bentUp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右箭头 12"/>
          <p:cNvSpPr/>
          <p:nvPr/>
        </p:nvSpPr>
        <p:spPr>
          <a:xfrm flipH="1">
            <a:off x="4271002" y="3418317"/>
            <a:ext cx="259915" cy="259915"/>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右箭头 13"/>
          <p:cNvSpPr/>
          <p:nvPr/>
        </p:nvSpPr>
        <p:spPr>
          <a:xfrm flipH="1">
            <a:off x="7308762" y="3440759"/>
            <a:ext cx="259915" cy="259915"/>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Shape 131"/>
          <p:cNvSpPr/>
          <p:nvPr/>
        </p:nvSpPr>
        <p:spPr>
          <a:xfrm>
            <a:off x="4220898" y="3102584"/>
            <a:ext cx="410369"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sz="1200" dirty="0">
                <a:solidFill>
                  <a:schemeClr val="bg1"/>
                </a:solidFill>
                <a:latin typeface="微软雅黑" panose="020B0503020204020204" pitchFamily="34" charset="-122"/>
                <a:ea typeface="微软雅黑" panose="020B0503020204020204" pitchFamily="34" charset="-122"/>
              </a:rPr>
              <a:t>追溯</a:t>
            </a:r>
            <a:endParaRPr lang="en-US" altLang="zh-CN" sz="1200" dirty="0">
              <a:latin typeface="微软雅黑" panose="020B0503020204020204" pitchFamily="34" charset="-122"/>
              <a:ea typeface="微软雅黑" panose="020B0503020204020204" pitchFamily="34" charset="-122"/>
            </a:endParaRPr>
          </a:p>
        </p:txBody>
      </p:sp>
      <p:sp>
        <p:nvSpPr>
          <p:cNvPr id="18" name="Shape 131"/>
          <p:cNvSpPr/>
          <p:nvPr/>
        </p:nvSpPr>
        <p:spPr>
          <a:xfrm>
            <a:off x="7258658" y="3104556"/>
            <a:ext cx="410369"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sz="1200" dirty="0">
                <a:solidFill>
                  <a:schemeClr val="bg1"/>
                </a:solidFill>
                <a:latin typeface="微软雅黑" panose="020B0503020204020204" pitchFamily="34" charset="-122"/>
                <a:ea typeface="微软雅黑" panose="020B0503020204020204" pitchFamily="34" charset="-122"/>
              </a:rPr>
              <a:t>追溯</a:t>
            </a:r>
            <a:endParaRPr lang="en-US" altLang="zh-CN" sz="1200" dirty="0">
              <a:latin typeface="微软雅黑" panose="020B0503020204020204" pitchFamily="34" charset="-122"/>
              <a:ea typeface="微软雅黑" panose="020B0503020204020204" pitchFamily="34" charset="-122"/>
            </a:endParaRPr>
          </a:p>
        </p:txBody>
      </p:sp>
      <p:sp>
        <p:nvSpPr>
          <p:cNvPr id="19" name="Shape 131"/>
          <p:cNvSpPr/>
          <p:nvPr/>
        </p:nvSpPr>
        <p:spPr>
          <a:xfrm>
            <a:off x="8771060" y="4633372"/>
            <a:ext cx="410369"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sz="1200" dirty="0">
                <a:solidFill>
                  <a:schemeClr val="bg1"/>
                </a:solidFill>
                <a:latin typeface="微软雅黑" panose="020B0503020204020204" pitchFamily="34" charset="-122"/>
                <a:ea typeface="微软雅黑" panose="020B0503020204020204" pitchFamily="34" charset="-122"/>
              </a:rPr>
              <a:t>追溯</a:t>
            </a:r>
            <a:endParaRPr lang="en-US" altLang="zh-CN" sz="1200" dirty="0">
              <a:latin typeface="微软雅黑" panose="020B0503020204020204" pitchFamily="34" charset="-122"/>
              <a:ea typeface="微软雅黑" panose="020B0503020204020204" pitchFamily="34" charset="-122"/>
            </a:endParaRPr>
          </a:p>
        </p:txBody>
      </p:sp>
      <p:sp>
        <p:nvSpPr>
          <p:cNvPr id="15" name="Content Placeholder 2"/>
          <p:cNvSpPr txBox="1">
            <a:spLocks/>
          </p:cNvSpPr>
          <p:nvPr/>
        </p:nvSpPr>
        <p:spPr>
          <a:xfrm>
            <a:off x="1263732" y="1875949"/>
            <a:ext cx="10350752" cy="7187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pPr>
            <a:r>
              <a:rPr lang="zh-CN" altLang="en-US" sz="2200" dirty="0" smtClean="0">
                <a:solidFill>
                  <a:schemeClr val="bg1"/>
                </a:solidFill>
                <a:latin typeface="微软雅黑" panose="020B0503020204020204" pitchFamily="34" charset="-122"/>
                <a:ea typeface="微软雅黑" panose="020B0503020204020204" pitchFamily="34" charset="-122"/>
              </a:rPr>
              <a:t>多数发起者均形如</a:t>
            </a:r>
            <a:r>
              <a:rPr lang="en-US" altLang="zh-CN" sz="2200" dirty="0" smtClean="0">
                <a:solidFill>
                  <a:schemeClr val="bg1"/>
                </a:solidFill>
                <a:latin typeface="微软雅黑" panose="020B0503020204020204" pitchFamily="34" charset="-122"/>
                <a:ea typeface="微软雅黑" panose="020B0503020204020204" pitchFamily="34" charset="-122"/>
              </a:rPr>
              <a:t>????_gszmsp.exe</a:t>
            </a:r>
            <a:r>
              <a:rPr lang="zh-CN" altLang="en-US" sz="2200" dirty="0" smtClean="0">
                <a:solidFill>
                  <a:schemeClr val="bg1"/>
                </a:solidFill>
                <a:latin typeface="微软雅黑" panose="020B0503020204020204" pitchFamily="34" charset="-122"/>
                <a:ea typeface="微软雅黑" panose="020B0503020204020204" pitchFamily="34" charset="-122"/>
              </a:rPr>
              <a:t>，随即对其展开跟踪监控</a:t>
            </a:r>
            <a:endParaRPr lang="en-US" altLang="zh-CN" sz="22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088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1"/>
          <p:cNvSpPr/>
          <p:nvPr/>
        </p:nvSpPr>
        <p:spPr>
          <a:xfrm>
            <a:off x="553770" y="417936"/>
            <a:ext cx="4507772"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a:latin typeface="微软雅黑" panose="020B0503020204020204" pitchFamily="34" charset="-122"/>
                <a:ea typeface="微软雅黑" panose="020B0503020204020204" pitchFamily="34" charset="-122"/>
              </a:rPr>
              <a:t>情报驱动安全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典型案</a:t>
            </a:r>
            <a:r>
              <a:rPr lang="zh-CN" altLang="en-US" dirty="0" smtClean="0">
                <a:latin typeface="微软雅黑" panose="020B0503020204020204" pitchFamily="34" charset="-122"/>
                <a:ea typeface="微软雅黑" panose="020B0503020204020204" pitchFamily="34" charset="-122"/>
              </a:rPr>
              <a:t>例 之</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Toxik</a:t>
            </a:r>
            <a:r>
              <a:rPr lang="zh-CN" altLang="en-US" dirty="0" smtClean="0">
                <a:latin typeface="微软雅黑" panose="020B0503020204020204" pitchFamily="34" charset="-122"/>
                <a:ea typeface="微软雅黑" panose="020B0503020204020204" pitchFamily="34" charset="-122"/>
              </a:rPr>
              <a:t>”病毒</a:t>
            </a:r>
            <a:endParaRPr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a:xfrm>
            <a:off x="1263732" y="1247750"/>
            <a:ext cx="10350752" cy="1137894"/>
          </a:xfrm>
        </p:spPr>
        <p:txBody>
          <a:bodyPr>
            <a:normAutofit/>
          </a:bodyPr>
          <a:lstStyle/>
          <a:p>
            <a:pPr>
              <a:lnSpc>
                <a:spcPct val="150000"/>
              </a:lnSpc>
            </a:pPr>
            <a:r>
              <a:rPr lang="zh-CN" altLang="en-US" sz="2200" dirty="0" smtClean="0">
                <a:solidFill>
                  <a:schemeClr val="bg1"/>
                </a:solidFill>
                <a:latin typeface="微软雅黑" panose="020B0503020204020204" pitchFamily="34" charset="-122"/>
                <a:ea typeface="微软雅黑" panose="020B0503020204020204" pitchFamily="34" charset="-122"/>
              </a:rPr>
              <a:t>同</a:t>
            </a:r>
            <a:r>
              <a:rPr lang="zh-CN" altLang="en-US" sz="2200" dirty="0">
                <a:solidFill>
                  <a:schemeClr val="bg1"/>
                </a:solidFill>
                <a:latin typeface="微软雅黑" panose="020B0503020204020204" pitchFamily="34" charset="-122"/>
                <a:ea typeface="微软雅黑" panose="020B0503020204020204" pitchFamily="34" charset="-122"/>
              </a:rPr>
              <a:t>年</a:t>
            </a:r>
            <a:r>
              <a:rPr lang="en-US" altLang="zh-CN" sz="2200" dirty="0">
                <a:solidFill>
                  <a:schemeClr val="bg1"/>
                </a:solidFill>
                <a:latin typeface="微软雅黑" panose="020B0503020204020204" pitchFamily="34" charset="-122"/>
                <a:ea typeface="微软雅黑" panose="020B0503020204020204" pitchFamily="34" charset="-122"/>
              </a:rPr>
              <a:t>6</a:t>
            </a:r>
            <a:r>
              <a:rPr lang="zh-CN" altLang="en-US" sz="2200" dirty="0">
                <a:solidFill>
                  <a:schemeClr val="bg1"/>
                </a:solidFill>
                <a:latin typeface="微软雅黑" panose="020B0503020204020204" pitchFamily="34" charset="-122"/>
                <a:ea typeface="微软雅黑" panose="020B0503020204020204" pitchFamily="34" charset="-122"/>
              </a:rPr>
              <a:t>月，发现</a:t>
            </a:r>
            <a:r>
              <a:rPr lang="en-US" altLang="zh-CN" sz="2200" dirty="0">
                <a:solidFill>
                  <a:schemeClr val="bg1"/>
                </a:solidFill>
                <a:latin typeface="微软雅黑" panose="020B0503020204020204" pitchFamily="34" charset="-122"/>
                <a:ea typeface="微软雅黑" panose="020B0503020204020204" pitchFamily="34" charset="-122"/>
              </a:rPr>
              <a:t>????_</a:t>
            </a:r>
            <a:r>
              <a:rPr lang="en-US" altLang="zh-CN" sz="2200" dirty="0" smtClean="0">
                <a:solidFill>
                  <a:schemeClr val="bg1"/>
                </a:solidFill>
                <a:latin typeface="微软雅黑" panose="020B0503020204020204" pitchFamily="34" charset="-122"/>
                <a:ea typeface="微软雅黑" panose="020B0503020204020204" pitchFamily="34" charset="-122"/>
              </a:rPr>
              <a:t>gszmsp.exe</a:t>
            </a:r>
            <a:r>
              <a:rPr lang="zh-CN" altLang="en-US" sz="2200" dirty="0" smtClean="0">
                <a:solidFill>
                  <a:schemeClr val="bg1"/>
                </a:solidFill>
                <a:latin typeface="微软雅黑" panose="020B0503020204020204" pitchFamily="34" charset="-122"/>
                <a:ea typeface="微软雅黑" panose="020B0503020204020204" pitchFamily="34" charset="-122"/>
              </a:rPr>
              <a:t>下</a:t>
            </a:r>
            <a:r>
              <a:rPr lang="zh-CN" altLang="en-US" sz="2200" dirty="0">
                <a:solidFill>
                  <a:schemeClr val="bg1"/>
                </a:solidFill>
                <a:latin typeface="微软雅黑" panose="020B0503020204020204" pitchFamily="34" charset="-122"/>
                <a:ea typeface="微软雅黑" panose="020B0503020204020204" pitchFamily="34" charset="-122"/>
              </a:rPr>
              <a:t>载的某</a:t>
            </a:r>
            <a:r>
              <a:rPr lang="zh-CN" altLang="en-US" sz="2200" dirty="0" smtClean="0">
                <a:solidFill>
                  <a:schemeClr val="bg1"/>
                </a:solidFill>
                <a:latin typeface="微软雅黑" panose="020B0503020204020204" pitchFamily="34" charset="-122"/>
                <a:ea typeface="微软雅黑" panose="020B0503020204020204" pitchFamily="34" charset="-122"/>
              </a:rPr>
              <a:t>些程序在</a:t>
            </a:r>
            <a:r>
              <a:rPr lang="zh-CN" altLang="en-US" sz="2200" dirty="0">
                <a:solidFill>
                  <a:schemeClr val="bg1"/>
                </a:solidFill>
                <a:latin typeface="微软雅黑" panose="020B0503020204020204" pitchFamily="34" charset="-122"/>
                <a:ea typeface="微软雅黑" panose="020B0503020204020204" pitchFamily="34" charset="-122"/>
              </a:rPr>
              <a:t>火绒行为沙盒中识别到恶意行</a:t>
            </a:r>
            <a:r>
              <a:rPr lang="zh-CN" altLang="en-US" sz="2200" dirty="0" smtClean="0">
                <a:solidFill>
                  <a:schemeClr val="bg1"/>
                </a:solidFill>
                <a:latin typeface="微软雅黑" panose="020B0503020204020204" pitchFamily="34" charset="-122"/>
                <a:ea typeface="微软雅黑" panose="020B0503020204020204" pitchFamily="34" charset="-122"/>
              </a:rPr>
              <a:t>为（</a:t>
            </a:r>
            <a:r>
              <a:rPr lang="en-US" altLang="zh-CN" sz="2200" dirty="0" err="1" smtClean="0">
                <a:solidFill>
                  <a:schemeClr val="bg1"/>
                </a:solidFill>
                <a:latin typeface="微软雅黑" panose="020B0503020204020204" pitchFamily="34" charset="-122"/>
                <a:ea typeface="微软雅黑" panose="020B0503020204020204" pitchFamily="34" charset="-122"/>
              </a:rPr>
              <a:t>HVM:VirTool</a:t>
            </a:r>
            <a:r>
              <a:rPr lang="en-US" altLang="zh-CN" sz="2200" dirty="0" smtClean="0">
                <a:solidFill>
                  <a:schemeClr val="bg1"/>
                </a:solidFill>
                <a:latin typeface="微软雅黑" panose="020B0503020204020204" pitchFamily="34" charset="-122"/>
                <a:ea typeface="微软雅黑" panose="020B0503020204020204" pitchFamily="34" charset="-122"/>
              </a:rPr>
              <a:t>/</a:t>
            </a:r>
            <a:r>
              <a:rPr lang="en-US" altLang="zh-CN" sz="2200" dirty="0" err="1" smtClean="0">
                <a:solidFill>
                  <a:schemeClr val="bg1"/>
                </a:solidFill>
                <a:latin typeface="微软雅黑" panose="020B0503020204020204" pitchFamily="34" charset="-122"/>
                <a:ea typeface="微软雅黑" panose="020B0503020204020204" pitchFamily="34" charset="-122"/>
              </a:rPr>
              <a:t>Obfuscator.gen!A</a:t>
            </a:r>
            <a:r>
              <a:rPr lang="zh-CN" altLang="en-US" sz="2200" dirty="0" smtClean="0">
                <a:solidFill>
                  <a:schemeClr val="bg1"/>
                </a:solidFill>
                <a:latin typeface="微软雅黑" panose="020B0503020204020204" pitchFamily="34" charset="-122"/>
                <a:ea typeface="微软雅黑" panose="020B0503020204020204" pitchFamily="34" charset="-122"/>
              </a:rPr>
              <a:t>）</a:t>
            </a:r>
            <a:endParaRPr lang="en-US" altLang="zh-CN" sz="2200" dirty="0" smtClean="0">
              <a:solidFill>
                <a:schemeClr val="bg1"/>
              </a:solidFill>
              <a:latin typeface="微软雅黑" panose="020B0503020204020204" pitchFamily="34" charset="-122"/>
              <a:ea typeface="微软雅黑" panose="020B0503020204020204" pitchFamily="34" charset="-122"/>
            </a:endParaRPr>
          </a:p>
        </p:txBody>
      </p:sp>
      <p:sp>
        <p:nvSpPr>
          <p:cNvPr id="5" name="Content Placeholder 2"/>
          <p:cNvSpPr txBox="1">
            <a:spLocks/>
          </p:cNvSpPr>
          <p:nvPr/>
        </p:nvSpPr>
        <p:spPr>
          <a:xfrm>
            <a:off x="1263732" y="3517049"/>
            <a:ext cx="10350752" cy="704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pPr>
            <a:r>
              <a:rPr lang="zh-CN" altLang="en-US" sz="2200" dirty="0" smtClean="0">
                <a:solidFill>
                  <a:schemeClr val="bg1"/>
                </a:solidFill>
                <a:latin typeface="微软雅黑" panose="020B0503020204020204" pitchFamily="34" charset="-122"/>
                <a:ea typeface="微软雅黑" panose="020B0503020204020204" pitchFamily="34" charset="-122"/>
              </a:rPr>
              <a:t>火绒将</a:t>
            </a:r>
            <a:r>
              <a:rPr lang="en-US" altLang="zh-CN" sz="2200" dirty="0" smtClean="0">
                <a:solidFill>
                  <a:schemeClr val="bg1"/>
                </a:solidFill>
                <a:latin typeface="微软雅黑" panose="020B0503020204020204" pitchFamily="34" charset="-122"/>
                <a:ea typeface="微软雅黑" panose="020B0503020204020204" pitchFamily="34" charset="-122"/>
              </a:rPr>
              <a:t>????_gszmsp.exe</a:t>
            </a:r>
            <a:r>
              <a:rPr lang="zh-CN" altLang="en-US" sz="2200" dirty="0" smtClean="0">
                <a:solidFill>
                  <a:schemeClr val="bg1"/>
                </a:solidFill>
                <a:latin typeface="微软雅黑" panose="020B0503020204020204" pitchFamily="34" charset="-122"/>
                <a:ea typeface="微软雅黑" panose="020B0503020204020204" pitchFamily="34" charset="-122"/>
              </a:rPr>
              <a:t>系列病毒命名为“</a:t>
            </a:r>
            <a:r>
              <a:rPr lang="en-US" altLang="zh-CN" sz="2200" dirty="0" err="1" smtClean="0">
                <a:solidFill>
                  <a:schemeClr val="bg1"/>
                </a:solidFill>
                <a:latin typeface="微软雅黑" panose="020B0503020204020204" pitchFamily="34" charset="-122"/>
                <a:ea typeface="微软雅黑" panose="020B0503020204020204" pitchFamily="34" charset="-122"/>
              </a:rPr>
              <a:t>Toxik</a:t>
            </a:r>
            <a:r>
              <a:rPr lang="zh-CN" altLang="en-US" sz="2200" dirty="0" smtClean="0">
                <a:solidFill>
                  <a:schemeClr val="bg1"/>
                </a:solidFill>
                <a:latin typeface="微软雅黑" panose="020B0503020204020204" pitchFamily="34" charset="-122"/>
                <a:ea typeface="微软雅黑" panose="020B0503020204020204" pitchFamily="34" charset="-122"/>
              </a:rPr>
              <a:t>”病毒</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6" name="Content Placeholder 2"/>
          <p:cNvSpPr txBox="1">
            <a:spLocks/>
          </p:cNvSpPr>
          <p:nvPr/>
        </p:nvSpPr>
        <p:spPr>
          <a:xfrm>
            <a:off x="1263732" y="2385644"/>
            <a:ext cx="10350752" cy="1173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pPr>
            <a:r>
              <a:rPr lang="zh-CN" altLang="en-US" sz="2200" dirty="0" smtClean="0">
                <a:solidFill>
                  <a:schemeClr val="bg1"/>
                </a:solidFill>
                <a:latin typeface="微软雅黑" panose="020B0503020204020204" pitchFamily="34" charset="-122"/>
                <a:ea typeface="微软雅黑" panose="020B0503020204020204" pitchFamily="34" charset="-122"/>
              </a:rPr>
              <a:t>通过深入分析，发现病毒会释放并加载驱动进而注入恶意动态库到系统进程进行恶意推广</a:t>
            </a:r>
            <a:endParaRPr lang="en-US" altLang="zh-CN" sz="22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355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776" y="1757860"/>
            <a:ext cx="9244063" cy="3936411"/>
          </a:xfrm>
          <a:prstGeom prst="rect">
            <a:avLst/>
          </a:prstGeom>
        </p:spPr>
      </p:pic>
      <p:sp>
        <p:nvSpPr>
          <p:cNvPr id="4" name="Shape 131"/>
          <p:cNvSpPr/>
          <p:nvPr/>
        </p:nvSpPr>
        <p:spPr>
          <a:xfrm>
            <a:off x="553770" y="417936"/>
            <a:ext cx="4507772"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a:latin typeface="微软雅黑" panose="020B0503020204020204" pitchFamily="34" charset="-122"/>
                <a:ea typeface="微软雅黑" panose="020B0503020204020204" pitchFamily="34" charset="-122"/>
              </a:rPr>
              <a:t>情报驱动安全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典型案</a:t>
            </a:r>
            <a:r>
              <a:rPr lang="zh-CN" altLang="en-US" dirty="0" smtClean="0">
                <a:latin typeface="微软雅黑" panose="020B0503020204020204" pitchFamily="34" charset="-122"/>
                <a:ea typeface="微软雅黑" panose="020B0503020204020204" pitchFamily="34" charset="-122"/>
              </a:rPr>
              <a:t>例 之</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Toxik</a:t>
            </a:r>
            <a:r>
              <a:rPr lang="zh-CN" altLang="en-US" dirty="0" smtClean="0">
                <a:latin typeface="微软雅黑" panose="020B0503020204020204" pitchFamily="34" charset="-122"/>
                <a:ea typeface="微软雅黑" panose="020B0503020204020204" pitchFamily="34" charset="-122"/>
              </a:rPr>
              <a:t>”病毒</a:t>
            </a:r>
            <a:endParaRPr dirty="0">
              <a:latin typeface="微软雅黑" panose="020B0503020204020204" pitchFamily="34" charset="-122"/>
              <a:ea typeface="微软雅黑" panose="020B0503020204020204" pitchFamily="34" charset="-122"/>
            </a:endParaRPr>
          </a:p>
        </p:txBody>
      </p:sp>
      <p:sp>
        <p:nvSpPr>
          <p:cNvPr id="26" name="右箭头 25"/>
          <p:cNvSpPr/>
          <p:nvPr/>
        </p:nvSpPr>
        <p:spPr>
          <a:xfrm>
            <a:off x="4160918" y="2196780"/>
            <a:ext cx="252663" cy="252663"/>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右箭头 26"/>
          <p:cNvSpPr/>
          <p:nvPr/>
        </p:nvSpPr>
        <p:spPr>
          <a:xfrm flipH="1" flipV="1">
            <a:off x="4148885" y="3362139"/>
            <a:ext cx="252662" cy="23508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右箭头 27"/>
          <p:cNvSpPr/>
          <p:nvPr/>
        </p:nvSpPr>
        <p:spPr>
          <a:xfrm>
            <a:off x="7294515" y="2196780"/>
            <a:ext cx="252663" cy="252663"/>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右箭头 28"/>
          <p:cNvSpPr/>
          <p:nvPr/>
        </p:nvSpPr>
        <p:spPr>
          <a:xfrm flipH="1" flipV="1">
            <a:off x="7282482" y="3362139"/>
            <a:ext cx="252662" cy="23508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0" name="直角上箭头 29"/>
          <p:cNvSpPr/>
          <p:nvPr/>
        </p:nvSpPr>
        <p:spPr>
          <a:xfrm rot="16200000" flipH="1">
            <a:off x="9990141" y="2694536"/>
            <a:ext cx="1286084" cy="434210"/>
          </a:xfrm>
          <a:prstGeom prst="bentUp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1" name="矩形 30"/>
          <p:cNvSpPr/>
          <p:nvPr/>
        </p:nvSpPr>
        <p:spPr>
          <a:xfrm rot="5400000" flipV="1">
            <a:off x="10656027" y="2182624"/>
            <a:ext cx="106345" cy="282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直角上箭头 31"/>
          <p:cNvSpPr/>
          <p:nvPr/>
        </p:nvSpPr>
        <p:spPr>
          <a:xfrm rot="16200000" flipH="1" flipV="1">
            <a:off x="2208565" y="4434171"/>
            <a:ext cx="745520" cy="393379"/>
          </a:xfrm>
          <a:prstGeom prst="bentUp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0834" y="1871464"/>
            <a:ext cx="2701323" cy="836693"/>
          </a:xfrm>
          <a:prstGeom prst="rect">
            <a:avLst/>
          </a:prstGeom>
        </p:spPr>
      </p:pic>
      <p:sp>
        <p:nvSpPr>
          <p:cNvPr id="34" name="Shape 131"/>
          <p:cNvSpPr/>
          <p:nvPr/>
        </p:nvSpPr>
        <p:spPr>
          <a:xfrm>
            <a:off x="1454414" y="2706644"/>
            <a:ext cx="2424510"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en-US" altLang="zh-CN" sz="1200" dirty="0" err="1">
                <a:latin typeface="微软雅黑" panose="020B0503020204020204" pitchFamily="34" charset="-122"/>
                <a:ea typeface="微软雅黑" panose="020B0503020204020204" pitchFamily="34" charset="-122"/>
              </a:rPr>
              <a:t>HVM:TrojanDownloader</a:t>
            </a:r>
            <a:r>
              <a:rPr lang="en-US" altLang="zh-CN" sz="1200" dirty="0">
                <a:latin typeface="微软雅黑" panose="020B0503020204020204" pitchFamily="34" charset="-122"/>
                <a:ea typeface="微软雅黑" panose="020B0503020204020204" pitchFamily="34" charset="-122"/>
              </a:rPr>
              <a:t>/</a:t>
            </a:r>
            <a:r>
              <a:rPr lang="en-US" altLang="zh-CN" sz="1200" dirty="0" err="1">
                <a:latin typeface="微软雅黑" panose="020B0503020204020204" pitchFamily="34" charset="-122"/>
                <a:ea typeface="微软雅黑" panose="020B0503020204020204" pitchFamily="34" charset="-122"/>
              </a:rPr>
              <a:t>Toxik.a</a:t>
            </a:r>
            <a:endParaRPr lang="en-US" altLang="zh-CN" sz="1200" dirty="0">
              <a:latin typeface="微软雅黑" panose="020B0503020204020204" pitchFamily="34" charset="-122"/>
              <a:ea typeface="微软雅黑" panose="020B0503020204020204" pitchFamily="34" charset="-122"/>
            </a:endParaRPr>
          </a:p>
        </p:txBody>
      </p:sp>
      <p:sp>
        <p:nvSpPr>
          <p:cNvPr id="35" name="Shape 131"/>
          <p:cNvSpPr/>
          <p:nvPr/>
        </p:nvSpPr>
        <p:spPr>
          <a:xfrm>
            <a:off x="4640348" y="2707035"/>
            <a:ext cx="1673535"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sz="1200" dirty="0">
                <a:latin typeface="微软雅黑" panose="020B0503020204020204" pitchFamily="34" charset="-122"/>
                <a:ea typeface="微软雅黑" panose="020B0503020204020204" pitchFamily="34" charset="-122"/>
              </a:rPr>
              <a:t>利</a:t>
            </a:r>
            <a:r>
              <a:rPr lang="zh-CN" altLang="en-US" sz="1200" dirty="0" smtClean="0">
                <a:latin typeface="微软雅黑" panose="020B0503020204020204" pitchFamily="34" charset="-122"/>
                <a:ea typeface="微软雅黑" panose="020B0503020204020204" pitchFamily="34" charset="-122"/>
              </a:rPr>
              <a:t>用</a:t>
            </a:r>
            <a:r>
              <a:rPr lang="en-US" altLang="zh-CN" sz="1200" dirty="0" smtClean="0">
                <a:latin typeface="微软雅黑" panose="020B0503020204020204" pitchFamily="34" charset="-122"/>
                <a:ea typeface="微软雅黑" panose="020B0503020204020204" pitchFamily="34" charset="-122"/>
              </a:rPr>
              <a:t>WPS</a:t>
            </a:r>
            <a:r>
              <a:rPr lang="zh-CN" altLang="en-US" sz="1200" dirty="0">
                <a:latin typeface="微软雅黑" panose="020B0503020204020204" pitchFamily="34" charset="-122"/>
                <a:ea typeface="微软雅黑" panose="020B0503020204020204" pitchFamily="34" charset="-122"/>
              </a:rPr>
              <a:t>升级程序下载</a:t>
            </a:r>
            <a:endParaRPr sz="1200" dirty="0">
              <a:latin typeface="微软雅黑" panose="020B0503020204020204" pitchFamily="34" charset="-122"/>
              <a:ea typeface="微软雅黑" panose="020B0503020204020204" pitchFamily="34" charset="-122"/>
            </a:endParaRPr>
          </a:p>
        </p:txBody>
      </p:sp>
      <p:sp>
        <p:nvSpPr>
          <p:cNvPr id="36" name="Shape 131"/>
          <p:cNvSpPr/>
          <p:nvPr/>
        </p:nvSpPr>
        <p:spPr>
          <a:xfrm>
            <a:off x="7765249" y="2693387"/>
            <a:ext cx="2366610"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en-US" altLang="zh-CN" sz="1200" dirty="0" err="1">
                <a:latin typeface="微软雅黑" panose="020B0503020204020204" pitchFamily="34" charset="-122"/>
                <a:ea typeface="微软雅黑" panose="020B0503020204020204" pitchFamily="34" charset="-122"/>
              </a:rPr>
              <a:t>HVM:VirTool</a:t>
            </a:r>
            <a:r>
              <a:rPr lang="en-US" altLang="zh-CN" sz="1200" dirty="0">
                <a:latin typeface="微软雅黑" panose="020B0503020204020204" pitchFamily="34" charset="-122"/>
                <a:ea typeface="微软雅黑" panose="020B0503020204020204" pitchFamily="34" charset="-122"/>
              </a:rPr>
              <a:t>/</a:t>
            </a:r>
            <a:r>
              <a:rPr lang="en-US" altLang="zh-CN" sz="1200" dirty="0" err="1">
                <a:latin typeface="微软雅黑" panose="020B0503020204020204" pitchFamily="34" charset="-122"/>
                <a:ea typeface="微软雅黑" panose="020B0503020204020204" pitchFamily="34" charset="-122"/>
              </a:rPr>
              <a:t>Obfuscator.gen!A</a:t>
            </a:r>
            <a:endParaRPr sz="1200" dirty="0">
              <a:latin typeface="微软雅黑" panose="020B0503020204020204" pitchFamily="34" charset="-122"/>
              <a:ea typeface="微软雅黑" panose="020B0503020204020204" pitchFamily="34" charset="-122"/>
            </a:endParaRPr>
          </a:p>
        </p:txBody>
      </p:sp>
      <p:sp>
        <p:nvSpPr>
          <p:cNvPr id="38" name="Shape 131"/>
          <p:cNvSpPr/>
          <p:nvPr/>
        </p:nvSpPr>
        <p:spPr>
          <a:xfrm>
            <a:off x="4640348" y="3861006"/>
            <a:ext cx="1117037"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en-US" altLang="zh-CN" sz="1200" dirty="0" smtClean="0">
                <a:solidFill>
                  <a:schemeClr val="bg1"/>
                </a:solidFill>
                <a:latin typeface="微软雅黑" panose="020B0503020204020204" pitchFamily="34" charset="-122"/>
                <a:ea typeface="微软雅黑" panose="020B0503020204020204" pitchFamily="34" charset="-122"/>
              </a:rPr>
              <a:t>Trojan/</a:t>
            </a:r>
            <a:r>
              <a:rPr lang="en-US" altLang="zh-CN" sz="1200" dirty="0" err="1" smtClean="0">
                <a:solidFill>
                  <a:schemeClr val="bg1"/>
                </a:solidFill>
                <a:latin typeface="微软雅黑" panose="020B0503020204020204" pitchFamily="34" charset="-122"/>
                <a:ea typeface="微软雅黑" panose="020B0503020204020204" pitchFamily="34" charset="-122"/>
              </a:rPr>
              <a:t>Toxik.a</a:t>
            </a:r>
            <a:endParaRPr lang="en-US" altLang="zh-CN" sz="1200" dirty="0">
              <a:latin typeface="微软雅黑" panose="020B0503020204020204" pitchFamily="34" charset="-122"/>
              <a:ea typeface="微软雅黑" panose="020B0503020204020204" pitchFamily="34" charset="-122"/>
            </a:endParaRPr>
          </a:p>
        </p:txBody>
      </p:sp>
      <p:sp>
        <p:nvSpPr>
          <p:cNvPr id="17" name="Shape 131"/>
          <p:cNvSpPr/>
          <p:nvPr/>
        </p:nvSpPr>
        <p:spPr>
          <a:xfrm>
            <a:off x="7765249" y="3861006"/>
            <a:ext cx="2001317"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en-US" altLang="zh-CN" sz="1200" dirty="0" err="1" smtClean="0">
                <a:solidFill>
                  <a:schemeClr val="bg1"/>
                </a:solidFill>
                <a:latin typeface="微软雅黑" panose="020B0503020204020204" pitchFamily="34" charset="-122"/>
                <a:ea typeface="微软雅黑" panose="020B0503020204020204" pitchFamily="34" charset="-122"/>
              </a:rPr>
              <a:t>TrojanDropper</a:t>
            </a:r>
            <a:r>
              <a:rPr lang="en-US" altLang="zh-CN" sz="1200" dirty="0" smtClean="0">
                <a:solidFill>
                  <a:schemeClr val="bg1"/>
                </a:solidFill>
                <a:latin typeface="微软雅黑" panose="020B0503020204020204" pitchFamily="34" charset="-122"/>
                <a:ea typeface="微软雅黑" panose="020B0503020204020204" pitchFamily="34" charset="-122"/>
              </a:rPr>
              <a:t>/</a:t>
            </a:r>
            <a:r>
              <a:rPr lang="en-US" altLang="zh-CN" sz="1200" dirty="0" err="1" smtClean="0">
                <a:solidFill>
                  <a:schemeClr val="bg1"/>
                </a:solidFill>
                <a:latin typeface="微软雅黑" panose="020B0503020204020204" pitchFamily="34" charset="-122"/>
                <a:ea typeface="微软雅黑" panose="020B0503020204020204" pitchFamily="34" charset="-122"/>
              </a:rPr>
              <a:t>Toxik.a!sys</a:t>
            </a:r>
            <a:endParaRPr lang="en-US" altLang="zh-CN" sz="1200" dirty="0">
              <a:latin typeface="微软雅黑" panose="020B0503020204020204" pitchFamily="34" charset="-122"/>
              <a:ea typeface="微软雅黑" panose="020B0503020204020204" pitchFamily="34" charset="-122"/>
            </a:endParaRPr>
          </a:p>
        </p:txBody>
      </p:sp>
      <p:sp>
        <p:nvSpPr>
          <p:cNvPr id="18" name="Shape 131"/>
          <p:cNvSpPr/>
          <p:nvPr/>
        </p:nvSpPr>
        <p:spPr>
          <a:xfrm>
            <a:off x="4070031" y="3074881"/>
            <a:ext cx="410369"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sz="1200" dirty="0" smtClean="0">
                <a:solidFill>
                  <a:schemeClr val="bg1"/>
                </a:solidFill>
                <a:latin typeface="微软雅黑" panose="020B0503020204020204" pitchFamily="34" charset="-122"/>
                <a:ea typeface="微软雅黑" panose="020B0503020204020204" pitchFamily="34" charset="-122"/>
              </a:rPr>
              <a:t>注入</a:t>
            </a:r>
            <a:endParaRPr lang="en-US" altLang="zh-CN" sz="1200" dirty="0">
              <a:latin typeface="微软雅黑" panose="020B0503020204020204" pitchFamily="34" charset="-122"/>
              <a:ea typeface="微软雅黑" panose="020B0503020204020204" pitchFamily="34" charset="-122"/>
            </a:endParaRPr>
          </a:p>
        </p:txBody>
      </p:sp>
      <p:sp>
        <p:nvSpPr>
          <p:cNvPr id="19" name="Shape 131"/>
          <p:cNvSpPr/>
          <p:nvPr/>
        </p:nvSpPr>
        <p:spPr>
          <a:xfrm>
            <a:off x="1454414" y="3861006"/>
            <a:ext cx="2180533"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en-US" altLang="zh-CN" sz="1200" dirty="0" smtClean="0">
                <a:solidFill>
                  <a:schemeClr val="bg1"/>
                </a:solidFill>
                <a:latin typeface="微软雅黑" panose="020B0503020204020204" pitchFamily="34" charset="-122"/>
                <a:ea typeface="微软雅黑" panose="020B0503020204020204" pitchFamily="34" charset="-122"/>
              </a:rPr>
              <a:t>Microsoft Windows Explorer</a:t>
            </a:r>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36872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ontent Placeholder 2"/>
          <p:cNvSpPr txBox="1">
            <a:spLocks/>
          </p:cNvSpPr>
          <p:nvPr/>
        </p:nvSpPr>
        <p:spPr>
          <a:xfrm>
            <a:off x="1572048" y="5625510"/>
            <a:ext cx="9734120" cy="615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None/>
            </a:pPr>
            <a:r>
              <a:rPr lang="zh-CN" altLang="en-US" sz="1600" dirty="0" smtClean="0">
                <a:solidFill>
                  <a:schemeClr val="bg1"/>
                </a:solidFill>
                <a:latin typeface="微软雅黑" panose="020B0503020204020204" pitchFamily="34" charset="-122"/>
                <a:ea typeface="微软雅黑" panose="020B0503020204020204" pitchFamily="34" charset="-122"/>
              </a:rPr>
              <a:t>详细内容参考：</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知名商业软件“喂养”病毒产业链：“</a:t>
            </a:r>
            <a:r>
              <a:rPr lang="en-US" altLang="zh-CN" sz="1600" dirty="0" err="1" smtClean="0">
                <a:solidFill>
                  <a:schemeClr val="bg1"/>
                </a:solidFill>
                <a:latin typeface="微软雅黑" panose="020B0503020204020204" pitchFamily="34" charset="-122"/>
                <a:ea typeface="微软雅黑" panose="020B0503020204020204" pitchFamily="34" charset="-122"/>
              </a:rPr>
              <a:t>Toxik</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病毒追踪</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hlinkClick r:id="rId2"/>
              </a:rPr>
              <a:t>（链接）</a:t>
            </a:r>
            <a:endParaRPr lang="en-US" sz="1600" dirty="0">
              <a:solidFill>
                <a:schemeClr val="bg1"/>
              </a:solidFill>
              <a:latin typeface="微软雅黑" panose="020B0503020204020204" pitchFamily="34" charset="-122"/>
              <a:ea typeface="微软雅黑" panose="020B0503020204020204" pitchFamily="34" charset="-122"/>
            </a:endParaRPr>
          </a:p>
        </p:txBody>
      </p:sp>
      <p:sp>
        <p:nvSpPr>
          <p:cNvPr id="4" name="Shape 131"/>
          <p:cNvSpPr/>
          <p:nvPr/>
        </p:nvSpPr>
        <p:spPr>
          <a:xfrm>
            <a:off x="553770" y="417936"/>
            <a:ext cx="4507772"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a:latin typeface="微软雅黑" panose="020B0503020204020204" pitchFamily="34" charset="-122"/>
                <a:ea typeface="微软雅黑" panose="020B0503020204020204" pitchFamily="34" charset="-122"/>
              </a:rPr>
              <a:t>情报驱动安全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典型案</a:t>
            </a:r>
            <a:r>
              <a:rPr lang="zh-CN" altLang="en-US" dirty="0" smtClean="0">
                <a:latin typeface="微软雅黑" panose="020B0503020204020204" pitchFamily="34" charset="-122"/>
                <a:ea typeface="微软雅黑" panose="020B0503020204020204" pitchFamily="34" charset="-122"/>
              </a:rPr>
              <a:t>例 之</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Toxik</a:t>
            </a:r>
            <a:r>
              <a:rPr lang="zh-CN" altLang="en-US" dirty="0" smtClean="0">
                <a:latin typeface="微软雅黑" panose="020B0503020204020204" pitchFamily="34" charset="-122"/>
                <a:ea typeface="微软雅黑" panose="020B0503020204020204" pitchFamily="34" charset="-122"/>
              </a:rPr>
              <a:t>”病毒</a:t>
            </a:r>
            <a:endParaRPr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a:xfrm>
            <a:off x="1263732" y="1138726"/>
            <a:ext cx="10350752" cy="1053080"/>
          </a:xfrm>
        </p:spPr>
        <p:txBody>
          <a:bodyPr>
            <a:normAutofit lnSpcReduction="10000"/>
          </a:bodyPr>
          <a:lstStyle/>
          <a:p>
            <a:pPr>
              <a:lnSpc>
                <a:spcPct val="150000"/>
              </a:lnSpc>
            </a:pPr>
            <a:r>
              <a:rPr lang="zh-CN" altLang="en-US" sz="2200" dirty="0" smtClean="0">
                <a:solidFill>
                  <a:schemeClr val="bg1"/>
                </a:solidFill>
                <a:latin typeface="微软雅黑" panose="020B0503020204020204" pitchFamily="34" charset="-122"/>
                <a:ea typeface="微软雅黑" panose="020B0503020204020204" pitchFamily="34" charset="-122"/>
              </a:rPr>
              <a:t>通过火绒终端威胁情报系统，围绕“</a:t>
            </a:r>
            <a:r>
              <a:rPr lang="en-US" altLang="zh-CN" sz="2200" dirty="0" err="1" smtClean="0">
                <a:solidFill>
                  <a:schemeClr val="bg1"/>
                </a:solidFill>
                <a:latin typeface="微软雅黑" panose="020B0503020204020204" pitchFamily="34" charset="-122"/>
                <a:ea typeface="微软雅黑" panose="020B0503020204020204" pitchFamily="34" charset="-122"/>
              </a:rPr>
              <a:t>Toxik</a:t>
            </a:r>
            <a:r>
              <a:rPr lang="zh-CN" altLang="en-US" sz="2200" dirty="0" smtClean="0">
                <a:solidFill>
                  <a:schemeClr val="bg1"/>
                </a:solidFill>
                <a:latin typeface="微软雅黑" panose="020B0503020204020204" pitchFamily="34" charset="-122"/>
                <a:ea typeface="微软雅黑" panose="020B0503020204020204" pitchFamily="34" charset="-122"/>
              </a:rPr>
              <a:t>”病毒进行追溯分析，进而揭露病毒代码的源头直至病毒制造者</a:t>
            </a:r>
            <a:endParaRPr lang="en-US" altLang="zh-CN" sz="2200" dirty="0" smtClean="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200" dirty="0" smtClean="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200" dirty="0" smtClean="0">
              <a:solidFill>
                <a:schemeClr val="bg1"/>
              </a:solidFill>
              <a:latin typeface="微软雅黑" panose="020B0503020204020204" pitchFamily="34" charset="-122"/>
              <a:ea typeface="微软雅黑" panose="020B0503020204020204" pitchFamily="34" charset="-122"/>
            </a:endParaRPr>
          </a:p>
        </p:txBody>
      </p:sp>
      <p:sp>
        <p:nvSpPr>
          <p:cNvPr id="19" name="右箭头 18"/>
          <p:cNvSpPr/>
          <p:nvPr/>
        </p:nvSpPr>
        <p:spPr>
          <a:xfrm flipH="1">
            <a:off x="2538364" y="3602213"/>
            <a:ext cx="259915" cy="259915"/>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Shape 131"/>
          <p:cNvSpPr/>
          <p:nvPr/>
        </p:nvSpPr>
        <p:spPr>
          <a:xfrm>
            <a:off x="5380282" y="3208782"/>
            <a:ext cx="410369"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sz="1200" dirty="0">
                <a:solidFill>
                  <a:schemeClr val="bg1"/>
                </a:solidFill>
                <a:latin typeface="微软雅黑" panose="020B0503020204020204" pitchFamily="34" charset="-122"/>
                <a:ea typeface="微软雅黑" panose="020B0503020204020204" pitchFamily="34" charset="-122"/>
              </a:rPr>
              <a:t>追溯</a:t>
            </a:r>
            <a:endParaRPr lang="en-US" altLang="zh-CN" sz="1200" dirty="0">
              <a:latin typeface="微软雅黑" panose="020B0503020204020204" pitchFamily="34" charset="-122"/>
              <a:ea typeface="微软雅黑" panose="020B0503020204020204" pitchFamily="34" charset="-122"/>
            </a:endParaRPr>
          </a:p>
        </p:txBody>
      </p:sp>
      <p:sp>
        <p:nvSpPr>
          <p:cNvPr id="22" name="Shape 131"/>
          <p:cNvSpPr/>
          <p:nvPr/>
        </p:nvSpPr>
        <p:spPr>
          <a:xfrm>
            <a:off x="8395530" y="3210042"/>
            <a:ext cx="410369"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sz="1200" dirty="0">
                <a:solidFill>
                  <a:schemeClr val="bg1"/>
                </a:solidFill>
                <a:latin typeface="微软雅黑" panose="020B0503020204020204" pitchFamily="34" charset="-122"/>
                <a:ea typeface="微软雅黑" panose="020B0503020204020204" pitchFamily="34" charset="-122"/>
              </a:rPr>
              <a:t>推广</a:t>
            </a:r>
            <a:endParaRPr lang="en-US" altLang="zh-CN" sz="1200" dirty="0">
              <a:latin typeface="微软雅黑" panose="020B0503020204020204" pitchFamily="34" charset="-122"/>
              <a:ea typeface="微软雅黑" panose="020B0503020204020204" pitchFamily="34" charset="-122"/>
            </a:endParaRPr>
          </a:p>
        </p:txBody>
      </p:sp>
      <p:sp>
        <p:nvSpPr>
          <p:cNvPr id="23" name="Shape 131"/>
          <p:cNvSpPr/>
          <p:nvPr/>
        </p:nvSpPr>
        <p:spPr>
          <a:xfrm>
            <a:off x="1541076" y="4176955"/>
            <a:ext cx="872034"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sz="1200" dirty="0" smtClean="0">
                <a:latin typeface="微软雅黑" panose="020B0503020204020204" pitchFamily="34" charset="-122"/>
                <a:ea typeface="微软雅黑" panose="020B0503020204020204" pitchFamily="34" charset="-122"/>
              </a:rPr>
              <a:t>病毒</a:t>
            </a:r>
            <a:r>
              <a:rPr lang="zh-CN" altLang="en-US" sz="1200" dirty="0">
                <a:latin typeface="微软雅黑" panose="020B0503020204020204" pitchFamily="34" charset="-122"/>
                <a:ea typeface="微软雅黑" panose="020B0503020204020204" pitchFamily="34" charset="-122"/>
              </a:rPr>
              <a:t>制</a:t>
            </a:r>
            <a:r>
              <a:rPr lang="zh-CN" altLang="en-US" sz="1200" dirty="0" smtClean="0">
                <a:latin typeface="微软雅黑" panose="020B0503020204020204" pitchFamily="34" charset="-122"/>
                <a:ea typeface="微软雅黑" panose="020B0503020204020204" pitchFamily="34" charset="-122"/>
              </a:rPr>
              <a:t>造者</a:t>
            </a:r>
            <a:endParaRPr lang="en-US" altLang="zh-CN" sz="1200" dirty="0">
              <a:latin typeface="微软雅黑" panose="020B0503020204020204" pitchFamily="34" charset="-122"/>
              <a:ea typeface="微软雅黑" panose="020B0503020204020204" pitchFamily="34" charset="-122"/>
            </a:endParaRPr>
          </a:p>
        </p:txBody>
      </p:sp>
      <p:sp>
        <p:nvSpPr>
          <p:cNvPr id="24" name="Shape 131"/>
          <p:cNvSpPr/>
          <p:nvPr/>
        </p:nvSpPr>
        <p:spPr>
          <a:xfrm>
            <a:off x="6480528" y="4835198"/>
            <a:ext cx="1309974"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en-US" altLang="zh-CN" sz="1200" dirty="0">
                <a:solidFill>
                  <a:schemeClr val="bg1"/>
                </a:solidFill>
                <a:latin typeface="微软雅黑" panose="020B0503020204020204" pitchFamily="34" charset="-122"/>
                <a:ea typeface="微软雅黑" panose="020B0503020204020204" pitchFamily="34" charset="-122"/>
              </a:rPr>
              <a:t>????_gszmsp.exe</a:t>
            </a:r>
            <a:endParaRPr sz="1200" dirty="0">
              <a:latin typeface="微软雅黑" panose="020B0503020204020204" pitchFamily="34" charset="-122"/>
              <a:ea typeface="微软雅黑" panose="020B0503020204020204" pitchFamily="34" charset="-122"/>
            </a:endParaRPr>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6766" y="3377751"/>
            <a:ext cx="2295525" cy="781050"/>
          </a:xfrm>
          <a:prstGeom prst="rect">
            <a:avLst/>
          </a:prstGeom>
        </p:spPr>
      </p:pic>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0254" y="2644062"/>
            <a:ext cx="2295525" cy="2133600"/>
          </a:xfrm>
          <a:prstGeom prst="rect">
            <a:avLst/>
          </a:prstGeom>
        </p:spPr>
      </p:pic>
      <p:sp>
        <p:nvSpPr>
          <p:cNvPr id="28" name="右箭头 27"/>
          <p:cNvSpPr/>
          <p:nvPr/>
        </p:nvSpPr>
        <p:spPr>
          <a:xfrm flipH="1">
            <a:off x="5443576" y="3602213"/>
            <a:ext cx="259915" cy="259915"/>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右箭头 28"/>
          <p:cNvSpPr/>
          <p:nvPr/>
        </p:nvSpPr>
        <p:spPr>
          <a:xfrm>
            <a:off x="8466271" y="3609465"/>
            <a:ext cx="252663" cy="252663"/>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0" name="Shape 131"/>
          <p:cNvSpPr/>
          <p:nvPr/>
        </p:nvSpPr>
        <p:spPr>
          <a:xfrm>
            <a:off x="3652128" y="4176955"/>
            <a:ext cx="872034"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sz="1200" dirty="0" smtClean="0">
                <a:latin typeface="微软雅黑" panose="020B0503020204020204" pitchFamily="34" charset="-122"/>
                <a:ea typeface="微软雅黑" panose="020B0503020204020204" pitchFamily="34" charset="-122"/>
              </a:rPr>
              <a:t>天心工作室</a:t>
            </a:r>
            <a:endParaRPr sz="1200" dirty="0">
              <a:latin typeface="微软雅黑" panose="020B0503020204020204" pitchFamily="34" charset="-122"/>
              <a:ea typeface="微软雅黑" panose="020B0503020204020204" pitchFamily="34" charset="-122"/>
            </a:endParaRPr>
          </a:p>
        </p:txBody>
      </p:sp>
      <p:sp>
        <p:nvSpPr>
          <p:cNvPr id="31" name="Shape 131"/>
          <p:cNvSpPr/>
          <p:nvPr/>
        </p:nvSpPr>
        <p:spPr>
          <a:xfrm>
            <a:off x="9678943" y="4843969"/>
            <a:ext cx="718145"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sz="1200" dirty="0" smtClean="0">
                <a:latin typeface="微软雅黑" panose="020B0503020204020204" pitchFamily="34" charset="-122"/>
                <a:ea typeface="微软雅黑" panose="020B0503020204020204" pitchFamily="34" charset="-122"/>
              </a:rPr>
              <a:t>推广软件</a:t>
            </a:r>
            <a:endParaRPr sz="1200" dirty="0">
              <a:latin typeface="微软雅黑" panose="020B0503020204020204" pitchFamily="34" charset="-122"/>
              <a:ea typeface="微软雅黑" panose="020B0503020204020204" pitchFamily="34" charset="-122"/>
            </a:endParaRPr>
          </a:p>
        </p:txBody>
      </p:sp>
      <p:sp>
        <p:nvSpPr>
          <p:cNvPr id="32" name="Shape 131"/>
          <p:cNvSpPr/>
          <p:nvPr/>
        </p:nvSpPr>
        <p:spPr>
          <a:xfrm>
            <a:off x="2470389" y="3236316"/>
            <a:ext cx="410369"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sz="1200" dirty="0">
                <a:solidFill>
                  <a:schemeClr val="bg1"/>
                </a:solidFill>
                <a:latin typeface="微软雅黑" panose="020B0503020204020204" pitchFamily="34" charset="-122"/>
                <a:ea typeface="微软雅黑" panose="020B0503020204020204" pitchFamily="34" charset="-122"/>
              </a:rPr>
              <a:t>追溯</a:t>
            </a:r>
            <a:endParaRPr lang="en-US" altLang="zh-CN" sz="12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510" y="2665370"/>
            <a:ext cx="2295525" cy="2133600"/>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8438" y="3329308"/>
            <a:ext cx="843703" cy="843703"/>
          </a:xfrm>
          <a:prstGeom prst="rect">
            <a:avLst/>
          </a:prstGeom>
        </p:spPr>
      </p:pic>
    </p:spTree>
    <p:extLst>
      <p:ext uri="{BB962C8B-B14F-4D97-AF65-F5344CB8AC3E}">
        <p14:creationId xmlns:p14="http://schemas.microsoft.com/office/powerpoint/2010/main" val="128168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fade">
                                      <p:cBhvr>
                                        <p:cTn id="12"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1"/>
          <p:cNvSpPr/>
          <p:nvPr/>
        </p:nvSpPr>
        <p:spPr>
          <a:xfrm>
            <a:off x="553770" y="417936"/>
            <a:ext cx="2641749"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a:latin typeface="微软雅黑" panose="020B0503020204020204" pitchFamily="34" charset="-122"/>
                <a:ea typeface="微软雅黑" panose="020B0503020204020204" pitchFamily="34" charset="-122"/>
              </a:rPr>
              <a:t>情报驱动安全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典型案例</a:t>
            </a:r>
            <a:endParaRPr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a:xfrm>
            <a:off x="1263732" y="1247750"/>
            <a:ext cx="10350752" cy="4940108"/>
          </a:xfrm>
        </p:spPr>
        <p:txBody>
          <a:bodyPr>
            <a:normAutofit/>
          </a:bodyPr>
          <a:lstStyle/>
          <a:p>
            <a:pPr>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通过火绒终端威胁情报系统，我们还发现并曝光了包括“小马激活”病毒、“</a:t>
            </a:r>
            <a:r>
              <a:rPr lang="en-US" altLang="zh-CN" sz="2400" dirty="0" smtClean="0">
                <a:solidFill>
                  <a:schemeClr val="bg1"/>
                </a:solidFill>
                <a:latin typeface="微软雅黑" panose="020B0503020204020204" pitchFamily="34" charset="-122"/>
                <a:ea typeface="微软雅黑" panose="020B0503020204020204" pitchFamily="34" charset="-122"/>
              </a:rPr>
              <a:t>Bloom</a:t>
            </a:r>
            <a:r>
              <a:rPr lang="zh-CN" altLang="en-US" sz="2400" dirty="0" smtClean="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病</a:t>
            </a:r>
            <a:r>
              <a:rPr lang="zh-CN" altLang="en-US" sz="2400" dirty="0" smtClean="0">
                <a:solidFill>
                  <a:schemeClr val="bg1"/>
                </a:solidFill>
                <a:latin typeface="微软雅黑" panose="020B0503020204020204" pitchFamily="34" charset="-122"/>
                <a:ea typeface="微软雅黑" panose="020B0503020204020204" pitchFamily="34" charset="-122"/>
              </a:rPr>
              <a:t>毒以及近期的“净广大师”病毒等多起隐秘的恶意代码事件</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“小马激活”病毒新变种分析报告</a:t>
            </a:r>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hlinkClick r:id="rId2"/>
              </a:rPr>
              <a:t>（链接）</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盗版用户面临的“</a:t>
            </a:r>
            <a:r>
              <a:rPr lang="en-US" altLang="zh-CN" sz="2000" dirty="0" smtClean="0">
                <a:solidFill>
                  <a:schemeClr val="bg1"/>
                </a:solidFill>
                <a:latin typeface="微软雅黑" panose="020B0503020204020204" pitchFamily="34" charset="-122"/>
                <a:ea typeface="微软雅黑" panose="020B0503020204020204" pitchFamily="34" charset="-122"/>
              </a:rPr>
              <a:t>APT</a:t>
            </a:r>
            <a:r>
              <a:rPr lang="zh-CN" altLang="en-US" sz="2000" dirty="0" smtClean="0">
                <a:solidFill>
                  <a:schemeClr val="bg1"/>
                </a:solidFill>
                <a:latin typeface="微软雅黑" panose="020B0503020204020204" pitchFamily="34" charset="-122"/>
                <a:ea typeface="微软雅黑" panose="020B0503020204020204" pitchFamily="34" charset="-122"/>
              </a:rPr>
              <a:t>攻击”风险</a:t>
            </a:r>
            <a:r>
              <a:rPr lang="en-US" altLang="zh-CN" sz="2000" dirty="0" smtClean="0">
                <a:solidFill>
                  <a:schemeClr val="bg1"/>
                </a:solidFill>
                <a:latin typeface="微软雅黑" panose="020B0503020204020204" pitchFamily="34" charset="-122"/>
                <a:ea typeface="微软雅黑" panose="020B0503020204020204" pitchFamily="34" charset="-122"/>
              </a:rPr>
              <a:t>——“Bloom”</a:t>
            </a:r>
            <a:r>
              <a:rPr lang="zh-CN" altLang="en-US" sz="2000" dirty="0" smtClean="0">
                <a:solidFill>
                  <a:schemeClr val="bg1"/>
                </a:solidFill>
                <a:latin typeface="微软雅黑" panose="020B0503020204020204" pitchFamily="34" charset="-122"/>
                <a:ea typeface="微软雅黑" panose="020B0503020204020204" pitchFamily="34" charset="-122"/>
              </a:rPr>
              <a:t>病毒分析报告</a:t>
            </a:r>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hlinkClick r:id="rId3"/>
              </a:rPr>
              <a:t>（链接）</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“净广大师”病毒</a:t>
            </a:r>
            <a:r>
              <a:rPr lang="en-US" altLang="zh-CN" sz="2000" dirty="0">
                <a:solidFill>
                  <a:schemeClr val="bg1"/>
                </a:solidFill>
                <a:latin typeface="微软雅黑" panose="020B0503020204020204" pitchFamily="34" charset="-122"/>
                <a:ea typeface="微软雅黑" panose="020B0503020204020204" pitchFamily="34" charset="-122"/>
              </a:rPr>
              <a:t>HTTPS</a:t>
            </a:r>
            <a:r>
              <a:rPr lang="zh-CN" altLang="en-US" sz="2000" dirty="0">
                <a:solidFill>
                  <a:schemeClr val="bg1"/>
                </a:solidFill>
                <a:latin typeface="微软雅黑" panose="020B0503020204020204" pitchFamily="34" charset="-122"/>
                <a:ea typeface="微软雅黑" panose="020B0503020204020204" pitchFamily="34" charset="-122"/>
              </a:rPr>
              <a:t>劫持技术深度分析</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hlinkClick r:id="rId4"/>
              </a:rPr>
              <a:t>（链接）</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在曝光前，这些恶意程序就一直堂而皇之地“游走”于各大安全软件的“多重防御”之下</a:t>
            </a:r>
            <a:endParaRPr 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231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终端安全的重要性</a:t>
            </a:r>
            <a:endParaRPr lang="en-US" sz="4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7733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zh-CN" altLang="en-US" sz="4800" dirty="0" smtClean="0">
                <a:solidFill>
                  <a:schemeClr val="bg1"/>
                </a:solidFill>
                <a:latin typeface="微软雅黑 Light" panose="020B0502040204020203" pitchFamily="34" charset="-122"/>
                <a:ea typeface="微软雅黑 Light" panose="020B0502040204020203" pitchFamily="34" charset="-122"/>
              </a:rPr>
              <a:t>关于火绒</a:t>
            </a:r>
            <a:endParaRPr lang="en-US" sz="4800" dirty="0">
              <a:solidFill>
                <a:schemeClr val="bg1"/>
              </a:solidFill>
              <a:latin typeface="微软雅黑 Light" panose="020B0502040204020203" pitchFamily="34" charset="-122"/>
              <a:ea typeface="微软雅黑 Light" panose="020B0502040204020203" pitchFamily="34" charset="-122"/>
            </a:endParaRPr>
          </a:p>
        </p:txBody>
      </p:sp>
      <p:sp>
        <p:nvSpPr>
          <p:cNvPr id="5" name="Text Placeholder 4"/>
          <p:cNvSpPr>
            <a:spLocks noGrp="1"/>
          </p:cNvSpPr>
          <p:nvPr>
            <p:ph type="body" idx="1"/>
          </p:nvPr>
        </p:nvSpPr>
        <p:spPr/>
        <p:txBody>
          <a:bodyPr/>
          <a:lstStyle/>
          <a:p>
            <a:endParaRPr lang="en-US">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61212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1"/>
          <p:cNvSpPr/>
          <p:nvPr/>
        </p:nvSpPr>
        <p:spPr>
          <a:xfrm>
            <a:off x="553770" y="417936"/>
            <a:ext cx="1025922"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a:latin typeface="微软雅黑 Light" panose="020B0502040204020203" pitchFamily="34" charset="-122"/>
                <a:ea typeface="微软雅黑 Light" panose="020B0502040204020203" pitchFamily="34" charset="-122"/>
              </a:rPr>
              <a:t>介绍火绒</a:t>
            </a:r>
            <a:endParaRPr dirty="0"/>
          </a:p>
        </p:txBody>
      </p:sp>
      <p:sp>
        <p:nvSpPr>
          <p:cNvPr id="6" name="Content Placeholder 2"/>
          <p:cNvSpPr txBox="1">
            <a:spLocks/>
          </p:cNvSpPr>
          <p:nvPr/>
        </p:nvSpPr>
        <p:spPr>
          <a:xfrm>
            <a:off x="1279774" y="1411704"/>
            <a:ext cx="8946541" cy="5037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pPr>
            <a:r>
              <a:rPr lang="zh-CN" altLang="en-US" sz="2200" dirty="0" smtClean="0">
                <a:solidFill>
                  <a:schemeClr val="bg1"/>
                </a:solidFill>
                <a:latin typeface="微软雅黑 Light" panose="020B0502040204020203" pitchFamily="34" charset="-122"/>
                <a:ea typeface="微软雅黑 Light" panose="020B0502040204020203" pitchFamily="34" charset="-122"/>
              </a:rPr>
              <a:t>纯粹的安全公司，专注于终端安全</a:t>
            </a:r>
            <a:endParaRPr lang="en-US" sz="2200" dirty="0" smtClean="0">
              <a:solidFill>
                <a:schemeClr val="bg1"/>
              </a:solidFill>
              <a:latin typeface="微软雅黑 Light" panose="020B0502040204020203" pitchFamily="34" charset="-122"/>
              <a:ea typeface="微软雅黑 Light" panose="020B0502040204020203" pitchFamily="34" charset="-122"/>
            </a:endParaRPr>
          </a:p>
          <a:p>
            <a:pPr>
              <a:lnSpc>
                <a:spcPct val="150000"/>
              </a:lnSpc>
            </a:pPr>
            <a:r>
              <a:rPr lang="zh-CN" altLang="en-US" sz="2200" dirty="0" smtClean="0">
                <a:solidFill>
                  <a:schemeClr val="bg1"/>
                </a:solidFill>
                <a:latin typeface="微软雅黑 Light" panose="020B0502040204020203" pitchFamily="34" charset="-122"/>
                <a:ea typeface="微软雅黑 Light" panose="020B0502040204020203" pitchFamily="34" charset="-122"/>
              </a:rPr>
              <a:t>全套自主产权的新一代终端安全核心技术</a:t>
            </a:r>
            <a:endParaRPr lang="en-US" altLang="zh-CN" sz="2200" dirty="0" smtClean="0">
              <a:solidFill>
                <a:schemeClr val="bg1"/>
              </a:solidFill>
              <a:latin typeface="微软雅黑 Light" panose="020B0502040204020203" pitchFamily="34" charset="-122"/>
              <a:ea typeface="微软雅黑 Light" panose="020B0502040204020203" pitchFamily="34" charset="-122"/>
            </a:endParaRPr>
          </a:p>
          <a:p>
            <a:pPr lvl="1">
              <a:lnSpc>
                <a:spcPct val="150000"/>
              </a:lnSpc>
            </a:pPr>
            <a:r>
              <a:rPr lang="zh-CN" altLang="en-US" sz="2000" dirty="0" smtClean="0">
                <a:solidFill>
                  <a:schemeClr val="bg1"/>
                </a:solidFill>
                <a:latin typeface="微软雅黑 Light" panose="020B0502040204020203" pitchFamily="34" charset="-122"/>
                <a:ea typeface="微软雅黑 Light" panose="020B0502040204020203" pitchFamily="34" charset="-122"/>
              </a:rPr>
              <a:t>反病毒引擎、虚拟行为沙盒、行为防御等</a:t>
            </a:r>
            <a:endParaRPr lang="en-US" altLang="zh-CN" sz="2000" dirty="0" smtClean="0">
              <a:solidFill>
                <a:schemeClr val="bg1"/>
              </a:solidFill>
              <a:latin typeface="微软雅黑 Light" panose="020B0502040204020203" pitchFamily="34" charset="-122"/>
              <a:ea typeface="微软雅黑 Light" panose="020B0502040204020203" pitchFamily="34" charset="-122"/>
            </a:endParaRPr>
          </a:p>
          <a:p>
            <a:pPr>
              <a:lnSpc>
                <a:spcPct val="150000"/>
              </a:lnSpc>
            </a:pPr>
            <a:r>
              <a:rPr lang="en-US" altLang="zh-CN" sz="2200" dirty="0" smtClean="0">
                <a:solidFill>
                  <a:schemeClr val="bg1"/>
                </a:solidFill>
                <a:latin typeface="微软雅黑 Light" panose="020B0502040204020203" pitchFamily="34" charset="-122"/>
                <a:ea typeface="微软雅黑 Light" panose="020B0502040204020203" pitchFamily="34" charset="-122"/>
              </a:rPr>
              <a:t>“</a:t>
            </a:r>
            <a:r>
              <a:rPr lang="zh-CN" altLang="en-US" sz="2200" dirty="0" smtClean="0">
                <a:solidFill>
                  <a:schemeClr val="bg1"/>
                </a:solidFill>
                <a:latin typeface="微软雅黑 Light" panose="020B0502040204020203" pitchFamily="34" charset="-122"/>
                <a:ea typeface="微软雅黑 Light" panose="020B0502040204020203" pitchFamily="34" charset="-122"/>
              </a:rPr>
              <a:t>火</a:t>
            </a:r>
            <a:r>
              <a:rPr lang="zh-CN" altLang="en-US" sz="2200" dirty="0">
                <a:solidFill>
                  <a:schemeClr val="bg1"/>
                </a:solidFill>
                <a:latin typeface="微软雅黑 Light" panose="020B0502040204020203" pitchFamily="34" charset="-122"/>
                <a:ea typeface="微软雅黑 Light" panose="020B0502040204020203" pitchFamily="34" charset="-122"/>
              </a:rPr>
              <a:t>绒终端威胁情报系统</a:t>
            </a:r>
            <a:r>
              <a:rPr lang="zh-CN" altLang="en-US" sz="2200" smtClean="0">
                <a:solidFill>
                  <a:schemeClr val="bg1"/>
                </a:solidFill>
                <a:latin typeface="微软雅黑 Light" panose="020B0502040204020203" pitchFamily="34" charset="-122"/>
                <a:ea typeface="微软雅黑 Light" panose="020B0502040204020203" pitchFamily="34" charset="-122"/>
              </a:rPr>
              <a:t>”为基础的“终端检</a:t>
            </a:r>
            <a:r>
              <a:rPr lang="zh-CN" altLang="en-US" sz="2200" dirty="0" smtClean="0">
                <a:solidFill>
                  <a:schemeClr val="bg1"/>
                </a:solidFill>
                <a:latin typeface="微软雅黑 Light" panose="020B0502040204020203" pitchFamily="34" charset="-122"/>
                <a:ea typeface="微软雅黑 Light" panose="020B0502040204020203" pitchFamily="34" charset="-122"/>
              </a:rPr>
              <a:t>测与响应”运营体系</a:t>
            </a:r>
            <a:endParaRPr lang="en-US" altLang="zh-CN" sz="2200" dirty="0" smtClean="0">
              <a:solidFill>
                <a:schemeClr val="bg1"/>
              </a:solidFill>
              <a:latin typeface="微软雅黑 Light" panose="020B0502040204020203" pitchFamily="34" charset="-122"/>
              <a:ea typeface="微软雅黑 Light" panose="020B0502040204020203" pitchFamily="34" charset="-122"/>
            </a:endParaRPr>
          </a:p>
          <a:p>
            <a:pPr>
              <a:lnSpc>
                <a:spcPct val="150000"/>
              </a:lnSpc>
            </a:pPr>
            <a:r>
              <a:rPr lang="zh-CN" altLang="en-US" sz="2200" dirty="0" smtClean="0">
                <a:solidFill>
                  <a:schemeClr val="bg1"/>
                </a:solidFill>
                <a:latin typeface="微软雅黑 Light" panose="020B0502040204020203" pitchFamily="34" charset="-122"/>
                <a:ea typeface="微软雅黑 Light" panose="020B0502040204020203" pitchFamily="34" charset="-122"/>
              </a:rPr>
              <a:t>积累了百万忠实用户，“电脑高手”人群中享有盛誉</a:t>
            </a:r>
            <a:endParaRPr lang="en-US" altLang="zh-CN" sz="2200" dirty="0" smtClean="0">
              <a:solidFill>
                <a:schemeClr val="bg1"/>
              </a:solidFill>
              <a:latin typeface="微软雅黑 Light" panose="020B0502040204020203" pitchFamily="34" charset="-122"/>
              <a:ea typeface="微软雅黑 Light" panose="020B0502040204020203" pitchFamily="34" charset="-122"/>
            </a:endParaRPr>
          </a:p>
          <a:p>
            <a:pPr>
              <a:lnSpc>
                <a:spcPct val="150000"/>
              </a:lnSpc>
            </a:pPr>
            <a:r>
              <a:rPr lang="zh-CN" altLang="en-US" sz="2200" dirty="0" smtClean="0">
                <a:solidFill>
                  <a:schemeClr val="bg1"/>
                </a:solidFill>
                <a:latin typeface="微软雅黑 Light" panose="020B0502040204020203" pitchFamily="34" charset="-122"/>
                <a:ea typeface="微软雅黑 Light" panose="020B0502040204020203" pitchFamily="34" charset="-122"/>
              </a:rPr>
              <a:t>未来：企业级产品、移动端产品、威胁情报产品</a:t>
            </a:r>
            <a:endParaRPr lang="en-US" sz="2200"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039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文本框 6"/>
          <p:cNvSpPr txBox="1"/>
          <p:nvPr/>
        </p:nvSpPr>
        <p:spPr>
          <a:xfrm>
            <a:off x="4411130" y="3013501"/>
            <a:ext cx="3027362" cy="830997"/>
          </a:xfrm>
          <a:prstGeom prst="rect">
            <a:avLst/>
          </a:prstGeom>
          <a:noFill/>
        </p:spPr>
        <p:txBody>
          <a:bodyPr>
            <a:spAutoFit/>
          </a:bodyPr>
          <a:lstStyle/>
          <a:p>
            <a:pPr algn="ctr" defTabSz="685754" eaLnBrk="1" fontAlgn="auto" hangingPunct="1">
              <a:spcBef>
                <a:spcPts val="0"/>
              </a:spcBef>
              <a:spcAft>
                <a:spcPts val="0"/>
              </a:spcAft>
              <a:defRPr/>
            </a:pPr>
            <a:r>
              <a:rPr lang="en-US" altLang="zh-CN" sz="4800" dirty="0" smtClean="0">
                <a:solidFill>
                  <a:schemeClr val="bg1"/>
                </a:solidFill>
                <a:latin typeface="微软雅黑" panose="020B0503020204020204" pitchFamily="34" charset="-122"/>
                <a:ea typeface="微软雅黑" panose="020B0503020204020204" pitchFamily="34" charset="-122"/>
              </a:rPr>
              <a:t>Thanks</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3970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600"/>
                                        <p:tgtEl>
                                          <p:spTgt spid="7"/>
                                        </p:tgtEl>
                                      </p:cBhvr>
                                    </p:animEffect>
                                  </p:childTnLst>
                                </p:cTn>
                              </p:par>
                              <p:par>
                                <p:cTn id="8" presetID="35" presetClass="path" presetSubtype="0" decel="100000" fill="hold" grpId="1" nodeType="withEffect">
                                  <p:stCondLst>
                                    <p:cond delay="0"/>
                                  </p:stCondLst>
                                  <p:childTnLst>
                                    <p:animMotion origin="layout" path="M -0.05556 0.0003 L 0 0.0003 " pathEditMode="relative" rAng="0" ptsTypes="AA">
                                      <p:cBhvr>
                                        <p:cTn id="9" dur="800" fill="hold"/>
                                        <p:tgtEl>
                                          <p:spTgt spid="7"/>
                                        </p:tgtEl>
                                        <p:attrNameLst>
                                          <p:attrName>ppt_x</p:attrName>
                                          <p:attrName>ppt_y</p:attrName>
                                        </p:attrNameLst>
                                      </p:cBhvr>
                                      <p:rCtr x="277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1"/>
          <p:cNvSpPr/>
          <p:nvPr/>
        </p:nvSpPr>
        <p:spPr>
          <a:xfrm>
            <a:off x="553770" y="417936"/>
            <a:ext cx="2870979"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a:latin typeface="微软雅黑" panose="020B0503020204020204" pitchFamily="34" charset="-122"/>
                <a:ea typeface="微软雅黑" panose="020B0503020204020204" pitchFamily="34" charset="-122"/>
              </a:rPr>
              <a:t>全球安全行业新趋势 </a:t>
            </a:r>
            <a:r>
              <a:rPr lang="en-US" altLang="zh-CN" dirty="0">
                <a:latin typeface="微软雅黑" panose="020B0503020204020204" pitchFamily="34" charset="-122"/>
                <a:ea typeface="微软雅黑" panose="020B0503020204020204" pitchFamily="34" charset="-122"/>
              </a:rPr>
              <a:t>- EDR</a:t>
            </a:r>
            <a:endParaRPr dirty="0">
              <a:latin typeface="微软雅黑" panose="020B0503020204020204" pitchFamily="34" charset="-122"/>
              <a:ea typeface="微软雅黑" panose="020B0503020204020204" pitchFamily="34" charset="-122"/>
            </a:endParaRPr>
          </a:p>
        </p:txBody>
      </p:sp>
      <p:sp>
        <p:nvSpPr>
          <p:cNvPr id="7" name="Content Placeholder 2"/>
          <p:cNvSpPr>
            <a:spLocks noGrp="1"/>
          </p:cNvSpPr>
          <p:nvPr>
            <p:ph idx="1"/>
          </p:nvPr>
        </p:nvSpPr>
        <p:spPr>
          <a:xfrm>
            <a:off x="1279774" y="4684734"/>
            <a:ext cx="8946541" cy="701458"/>
          </a:xfrm>
        </p:spPr>
        <p:txBody>
          <a:bodyPr>
            <a:normAutofit/>
          </a:bodyPr>
          <a:lstStyle/>
          <a:p>
            <a:pPr>
              <a:lnSpc>
                <a:spcPct val="150000"/>
              </a:lnSpc>
            </a:pPr>
            <a:r>
              <a:rPr lang="zh-CN" altLang="en-US" sz="2200" dirty="0" smtClean="0">
                <a:solidFill>
                  <a:schemeClr val="bg1"/>
                </a:solidFill>
                <a:latin typeface="微软雅黑" panose="020B0503020204020204" pitchFamily="34" charset="-122"/>
                <a:ea typeface="微软雅黑" panose="020B0503020204020204" pitchFamily="34" charset="-122"/>
              </a:rPr>
              <a:t>由宏观视角聚焦高价值</a:t>
            </a:r>
            <a:r>
              <a:rPr lang="zh-CN" altLang="en-US" sz="2200" dirty="0">
                <a:solidFill>
                  <a:schemeClr val="bg1"/>
                </a:solidFill>
                <a:latin typeface="微软雅黑" panose="020B0503020204020204" pitchFamily="34" charset="-122"/>
                <a:ea typeface="微软雅黑" panose="020B0503020204020204" pitchFamily="34" charset="-122"/>
              </a:rPr>
              <a:t>威胁，优化传统威胁分析模</a:t>
            </a:r>
            <a:r>
              <a:rPr lang="zh-CN" altLang="en-US" sz="2200" dirty="0" smtClean="0">
                <a:solidFill>
                  <a:schemeClr val="bg1"/>
                </a:solidFill>
                <a:latin typeface="微软雅黑" panose="020B0503020204020204" pitchFamily="34" charset="-122"/>
                <a:ea typeface="微软雅黑" panose="020B0503020204020204" pitchFamily="34" charset="-122"/>
              </a:rPr>
              <a:t>式</a:t>
            </a:r>
          </a:p>
        </p:txBody>
      </p:sp>
      <p:sp>
        <p:nvSpPr>
          <p:cNvPr id="5" name="Content Placeholder 2"/>
          <p:cNvSpPr txBox="1">
            <a:spLocks/>
          </p:cNvSpPr>
          <p:nvPr/>
        </p:nvSpPr>
        <p:spPr>
          <a:xfrm>
            <a:off x="1279774" y="1099432"/>
            <a:ext cx="8946541" cy="35853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pPr>
            <a:r>
              <a:rPr lang="en-US" altLang="zh-CN" sz="2200" dirty="0" smtClean="0">
                <a:solidFill>
                  <a:schemeClr val="bg1"/>
                </a:solidFill>
                <a:latin typeface="微软雅黑" panose="020B0503020204020204" pitchFamily="34" charset="-122"/>
                <a:ea typeface="微软雅黑" panose="020B0503020204020204" pitchFamily="34" charset="-122"/>
              </a:rPr>
              <a:t>Endpoint Detection and Response</a:t>
            </a:r>
          </a:p>
          <a:p>
            <a:pPr lvl="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终端检测（</a:t>
            </a:r>
            <a:r>
              <a:rPr lang="en-US" altLang="zh-CN" sz="2000" dirty="0" smtClean="0">
                <a:solidFill>
                  <a:schemeClr val="bg1"/>
                </a:solidFill>
                <a:latin typeface="微软雅黑" panose="020B0503020204020204" pitchFamily="34" charset="-122"/>
                <a:ea typeface="微软雅黑" panose="020B0503020204020204" pitchFamily="34" charset="-122"/>
              </a:rPr>
              <a:t>Detection</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2">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在终端安置“探针”，感知威胁信息</a:t>
            </a:r>
            <a:endParaRPr lang="en-US" altLang="zh-CN" sz="1800" dirty="0" smtClean="0">
              <a:solidFill>
                <a:schemeClr val="bg1"/>
              </a:solidFill>
              <a:latin typeface="微软雅黑" panose="020B0503020204020204" pitchFamily="34" charset="-122"/>
              <a:ea typeface="微软雅黑" panose="020B0503020204020204" pitchFamily="34" charset="-122"/>
            </a:endParaRPr>
          </a:p>
          <a:p>
            <a:pPr lvl="2">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在云端或企业内网搭建威胁信息</a:t>
            </a:r>
            <a:r>
              <a:rPr lang="zh-CN" altLang="en-US" sz="1800" dirty="0">
                <a:solidFill>
                  <a:schemeClr val="bg1"/>
                </a:solidFill>
                <a:latin typeface="微软雅黑" panose="020B0503020204020204" pitchFamily="34" charset="-122"/>
                <a:ea typeface="微软雅黑" panose="020B0503020204020204" pitchFamily="34" charset="-122"/>
              </a:rPr>
              <a:t>处理</a:t>
            </a:r>
            <a:r>
              <a:rPr lang="zh-CN" altLang="en-US" sz="1800" dirty="0" smtClean="0">
                <a:solidFill>
                  <a:schemeClr val="bg1"/>
                </a:solidFill>
                <a:latin typeface="微软雅黑" panose="020B0503020204020204" pitchFamily="34" charset="-122"/>
                <a:ea typeface="微软雅黑" panose="020B0503020204020204" pitchFamily="34" charset="-122"/>
              </a:rPr>
              <a:t>平台，</a:t>
            </a:r>
            <a:r>
              <a:rPr lang="zh-CN" altLang="en-US" sz="1800" dirty="0">
                <a:solidFill>
                  <a:schemeClr val="bg1"/>
                </a:solidFill>
                <a:latin typeface="微软雅黑" panose="020B0503020204020204" pitchFamily="34" charset="-122"/>
                <a:ea typeface="微软雅黑" panose="020B0503020204020204" pitchFamily="34" charset="-122"/>
              </a:rPr>
              <a:t>聚合</a:t>
            </a:r>
            <a:r>
              <a:rPr lang="zh-CN" altLang="en-US" sz="1800" dirty="0" smtClean="0">
                <a:solidFill>
                  <a:schemeClr val="bg1"/>
                </a:solidFill>
                <a:latin typeface="微软雅黑" panose="020B0503020204020204" pitchFamily="34" charset="-122"/>
                <a:ea typeface="微软雅黑" panose="020B0503020204020204" pitchFamily="34" charset="-122"/>
              </a:rPr>
              <a:t>终端感知到的威胁信息</a:t>
            </a:r>
          </a:p>
          <a:p>
            <a:pPr lvl="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终端响应（</a:t>
            </a:r>
            <a:r>
              <a:rPr lang="en-US" altLang="zh-CN" sz="2000" dirty="0" smtClean="0">
                <a:solidFill>
                  <a:schemeClr val="bg1"/>
                </a:solidFill>
                <a:latin typeface="微软雅黑" panose="020B0503020204020204" pitchFamily="34" charset="-122"/>
                <a:ea typeface="微软雅黑" panose="020B0503020204020204" pitchFamily="34" charset="-122"/>
              </a:rPr>
              <a:t>Response</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2">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厂商下发针对不同威胁的响应策略</a:t>
            </a:r>
            <a:endParaRPr lang="en-US" altLang="zh-CN" sz="1800" dirty="0" smtClean="0">
              <a:solidFill>
                <a:schemeClr val="bg1"/>
              </a:solidFill>
              <a:latin typeface="微软雅黑" panose="020B0503020204020204" pitchFamily="34" charset="-122"/>
              <a:ea typeface="微软雅黑" panose="020B0503020204020204" pitchFamily="34" charset="-122"/>
            </a:endParaRPr>
          </a:p>
          <a:p>
            <a:pPr lvl="2">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终端用户可自主定制针对特定威胁的响应策略</a:t>
            </a:r>
            <a:endParaRPr lang="en-US" altLang="zh-CN" sz="18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011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327070" y="4158641"/>
            <a:ext cx="9472309" cy="2113311"/>
          </a:xfrm>
          <a:prstGeom prst="roundRect">
            <a:avLst/>
          </a:prstGeom>
          <a:solidFill>
            <a:srgbClr val="4BCFAA">
              <a:alpha val="9000"/>
            </a:srgbClr>
          </a:solidFill>
          <a:ln>
            <a:solidFill>
              <a:srgbClr val="4BCFA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Shape 131"/>
          <p:cNvSpPr/>
          <p:nvPr/>
        </p:nvSpPr>
        <p:spPr>
          <a:xfrm>
            <a:off x="553770" y="417936"/>
            <a:ext cx="4773679"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a:latin typeface="微软雅黑" panose="020B0503020204020204" pitchFamily="34" charset="-122"/>
                <a:ea typeface="微软雅黑" panose="020B0503020204020204" pitchFamily="34" charset="-122"/>
              </a:rPr>
              <a:t>终端</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威胁信息的源泉，安全防御的主战场</a:t>
            </a:r>
            <a:endParaRPr dirty="0">
              <a:latin typeface="微软雅黑" panose="020B0503020204020204" pitchFamily="34" charset="-122"/>
              <a:ea typeface="微软雅黑" panose="020B0503020204020204" pitchFamily="34" charset="-122"/>
            </a:endParaRPr>
          </a:p>
        </p:txBody>
      </p:sp>
      <p:sp>
        <p:nvSpPr>
          <p:cNvPr id="5" name="Content Placeholder 4"/>
          <p:cNvSpPr>
            <a:spLocks noGrp="1"/>
          </p:cNvSpPr>
          <p:nvPr>
            <p:ph idx="1"/>
          </p:nvPr>
        </p:nvSpPr>
        <p:spPr>
          <a:xfrm>
            <a:off x="1279772" y="2699585"/>
            <a:ext cx="8946541" cy="745073"/>
          </a:xfrm>
        </p:spPr>
        <p:txBody>
          <a:bodyPr>
            <a:normAutofit/>
          </a:bodyPr>
          <a:lstStyle/>
          <a:p>
            <a:pPr>
              <a:lnSpc>
                <a:spcPct val="150000"/>
              </a:lnSpc>
            </a:pPr>
            <a:r>
              <a:rPr lang="zh-CN" altLang="en-US" sz="2200" dirty="0" smtClean="0">
                <a:solidFill>
                  <a:schemeClr val="bg1"/>
                </a:solidFill>
                <a:latin typeface="微软雅黑" panose="020B0503020204020204" pitchFamily="34" charset="-122"/>
                <a:ea typeface="微软雅黑" panose="020B0503020204020204" pitchFamily="34" charset="-122"/>
              </a:rPr>
              <a:t>恶意代码模块化、协同工作、依赖终端环境，类</a:t>
            </a:r>
            <a:r>
              <a:rPr lang="en-US" altLang="zh-CN" sz="2200" dirty="0" smtClean="0">
                <a:solidFill>
                  <a:schemeClr val="bg1"/>
                </a:solidFill>
                <a:latin typeface="微软雅黑" panose="020B0503020204020204" pitchFamily="34" charset="-122"/>
                <a:ea typeface="微软雅黑" panose="020B0503020204020204" pitchFamily="34" charset="-122"/>
              </a:rPr>
              <a:t>APT</a:t>
            </a:r>
            <a:r>
              <a:rPr lang="zh-CN" altLang="en-US" sz="2200" dirty="0">
                <a:solidFill>
                  <a:schemeClr val="bg1"/>
                </a:solidFill>
                <a:latin typeface="微软雅黑" panose="020B0503020204020204" pitchFamily="34" charset="-122"/>
                <a:ea typeface="微软雅黑" panose="020B0503020204020204" pitchFamily="34" charset="-122"/>
              </a:rPr>
              <a:t>攻</a:t>
            </a:r>
            <a:r>
              <a:rPr lang="zh-CN" altLang="en-US" sz="2200" dirty="0" smtClean="0">
                <a:solidFill>
                  <a:schemeClr val="bg1"/>
                </a:solidFill>
                <a:latin typeface="微软雅黑" panose="020B0503020204020204" pitchFamily="34" charset="-122"/>
                <a:ea typeface="微软雅黑" panose="020B0503020204020204" pitchFamily="34" charset="-122"/>
              </a:rPr>
              <a:t>击手段</a:t>
            </a:r>
            <a:endParaRPr lang="en-US" altLang="zh-CN" sz="2200" dirty="0" smtClean="0">
              <a:solidFill>
                <a:schemeClr val="bg1"/>
              </a:solidFill>
              <a:latin typeface="微软雅黑" panose="020B0503020204020204" pitchFamily="34" charset="-122"/>
              <a:ea typeface="微软雅黑" panose="020B0503020204020204" pitchFamily="34" charset="-122"/>
            </a:endParaRPr>
          </a:p>
        </p:txBody>
      </p:sp>
      <p:sp>
        <p:nvSpPr>
          <p:cNvPr id="8" name="Content Placeholder 4"/>
          <p:cNvSpPr txBox="1">
            <a:spLocks/>
          </p:cNvSpPr>
          <p:nvPr/>
        </p:nvSpPr>
        <p:spPr>
          <a:xfrm>
            <a:off x="1759228" y="4313696"/>
            <a:ext cx="8946541" cy="18033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None/>
            </a:pPr>
            <a:r>
              <a:rPr lang="en-US" sz="2200" dirty="0" smtClean="0">
                <a:solidFill>
                  <a:srgbClr val="4BCFAA"/>
                </a:solidFill>
                <a:latin typeface="微软雅黑" panose="020B0503020204020204" pitchFamily="34" charset="-122"/>
                <a:ea typeface="微软雅黑" panose="020B0503020204020204" pitchFamily="34" charset="-122"/>
              </a:rPr>
              <a:t>“You want to get to the endpoint because it's the ultimate source of the truth”</a:t>
            </a:r>
          </a:p>
          <a:p>
            <a:pPr marL="0" indent="0" algn="r">
              <a:lnSpc>
                <a:spcPct val="150000"/>
              </a:lnSpc>
              <a:buNone/>
            </a:pPr>
            <a:r>
              <a:rPr lang="en-US" sz="1800" dirty="0" smtClean="0">
                <a:solidFill>
                  <a:srgbClr val="4BCFAA"/>
                </a:solidFill>
                <a:latin typeface="微软雅黑" panose="020B0503020204020204" pitchFamily="34" charset="-122"/>
                <a:ea typeface="微软雅黑" panose="020B0503020204020204" pitchFamily="34" charset="-122"/>
              </a:rPr>
              <a:t> </a:t>
            </a:r>
            <a:r>
              <a:rPr lang="en-US" altLang="zh-CN" sz="1800" dirty="0" smtClean="0">
                <a:solidFill>
                  <a:srgbClr val="4BCFAA"/>
                </a:solidFill>
                <a:latin typeface="微软雅黑" panose="020B0503020204020204" pitchFamily="34" charset="-122"/>
                <a:ea typeface="微软雅黑" panose="020B0503020204020204" pitchFamily="34" charset="-122"/>
              </a:rPr>
              <a:t>— Kevin </a:t>
            </a:r>
            <a:r>
              <a:rPr lang="en-US" altLang="zh-CN" sz="1800" dirty="0" err="1" smtClean="0">
                <a:solidFill>
                  <a:srgbClr val="4BCFAA"/>
                </a:solidFill>
                <a:latin typeface="微软雅黑" panose="020B0503020204020204" pitchFamily="34" charset="-122"/>
                <a:ea typeface="微软雅黑" panose="020B0503020204020204" pitchFamily="34" charset="-122"/>
              </a:rPr>
              <a:t>Mandia</a:t>
            </a:r>
            <a:r>
              <a:rPr lang="en-US" altLang="zh-CN" sz="1800" dirty="0" smtClean="0">
                <a:solidFill>
                  <a:srgbClr val="4BCFAA"/>
                </a:solidFill>
                <a:latin typeface="微软雅黑" panose="020B0503020204020204" pitchFamily="34" charset="-122"/>
                <a:ea typeface="微软雅黑" panose="020B0503020204020204" pitchFamily="34" charset="-122"/>
              </a:rPr>
              <a:t>, founder of </a:t>
            </a:r>
            <a:r>
              <a:rPr lang="en-US" altLang="zh-CN" sz="1800" dirty="0" err="1" smtClean="0">
                <a:solidFill>
                  <a:srgbClr val="4BCFAA"/>
                </a:solidFill>
                <a:latin typeface="微软雅黑" panose="020B0503020204020204" pitchFamily="34" charset="-122"/>
                <a:ea typeface="微软雅黑" panose="020B0503020204020204" pitchFamily="34" charset="-122"/>
              </a:rPr>
              <a:t>Mandiant</a:t>
            </a:r>
            <a:r>
              <a:rPr lang="en-US" altLang="zh-CN" sz="1800" dirty="0" smtClean="0">
                <a:solidFill>
                  <a:srgbClr val="4BCFAA"/>
                </a:solidFill>
                <a:latin typeface="微软雅黑" panose="020B0503020204020204" pitchFamily="34" charset="-122"/>
                <a:ea typeface="微软雅黑" panose="020B0503020204020204" pitchFamily="34" charset="-122"/>
              </a:rPr>
              <a:t> and president of FireEye</a:t>
            </a:r>
          </a:p>
        </p:txBody>
      </p:sp>
      <p:sp>
        <p:nvSpPr>
          <p:cNvPr id="6" name="Content Placeholder 4"/>
          <p:cNvSpPr txBox="1">
            <a:spLocks/>
          </p:cNvSpPr>
          <p:nvPr/>
        </p:nvSpPr>
        <p:spPr>
          <a:xfrm>
            <a:off x="1279773" y="1079219"/>
            <a:ext cx="8946541" cy="17668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pPr>
            <a:r>
              <a:rPr lang="zh-CN" altLang="en-US" sz="2200" dirty="0" smtClean="0">
                <a:solidFill>
                  <a:schemeClr val="bg1"/>
                </a:solidFill>
                <a:latin typeface="微软雅黑" panose="020B0503020204020204" pitchFamily="34" charset="-122"/>
                <a:ea typeface="微软雅黑" panose="020B0503020204020204" pitchFamily="34" charset="-122"/>
              </a:rPr>
              <a:t>安全威胁的源头和“着陆点”</a:t>
            </a:r>
            <a:endParaRPr lang="en-US" altLang="zh-CN" sz="22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只有在终端才能感知</a:t>
            </a:r>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检测基于上下文（</a:t>
            </a:r>
            <a:r>
              <a:rPr lang="en-US" altLang="zh-CN" sz="2000" dirty="0" smtClean="0">
                <a:solidFill>
                  <a:schemeClr val="bg1"/>
                </a:solidFill>
                <a:latin typeface="微软雅黑" panose="020B0503020204020204" pitchFamily="34" charset="-122"/>
                <a:ea typeface="微软雅黑" panose="020B0503020204020204" pitchFamily="34" charset="-122"/>
              </a:rPr>
              <a:t>Context</a:t>
            </a:r>
            <a:r>
              <a:rPr lang="zh-CN" altLang="en-US" sz="2000" dirty="0" smtClean="0">
                <a:solidFill>
                  <a:schemeClr val="bg1"/>
                </a:solidFill>
                <a:latin typeface="微软雅黑" panose="020B0503020204020204" pitchFamily="34" charset="-122"/>
                <a:ea typeface="微软雅黑" panose="020B0503020204020204" pitchFamily="34" charset="-122"/>
              </a:rPr>
              <a:t>）的威胁信息</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针对安全威胁的响应最终会“着陆”到终端</a:t>
            </a:r>
            <a:r>
              <a:rPr lang="en-US" altLang="zh-CN" sz="2200" dirty="0" smtClean="0">
                <a:solidFill>
                  <a:schemeClr val="bg1"/>
                </a:solidFill>
                <a:latin typeface="微软雅黑" panose="020B0503020204020204" pitchFamily="34" charset="-122"/>
                <a:ea typeface="微软雅黑" panose="020B0503020204020204" pitchFamily="34" charset="-122"/>
              </a:rPr>
              <a:t>	</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7" name="Content Placeholder 4"/>
          <p:cNvSpPr txBox="1">
            <a:spLocks/>
          </p:cNvSpPr>
          <p:nvPr/>
        </p:nvSpPr>
        <p:spPr>
          <a:xfrm>
            <a:off x="1279771" y="3376960"/>
            <a:ext cx="9425998" cy="62675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pPr>
            <a:r>
              <a:rPr lang="zh-CN" altLang="en-US" sz="2200" dirty="0" smtClean="0">
                <a:solidFill>
                  <a:schemeClr val="bg1"/>
                </a:solidFill>
                <a:latin typeface="微软雅黑" panose="020B0503020204020204" pitchFamily="34" charset="-122"/>
                <a:ea typeface="微软雅黑" panose="020B0503020204020204" pitchFamily="34" charset="-122"/>
              </a:rPr>
              <a:t>随着加密通讯协议（如</a:t>
            </a:r>
            <a:r>
              <a:rPr lang="en-US" altLang="zh-CN" sz="2200" dirty="0" smtClean="0">
                <a:solidFill>
                  <a:schemeClr val="bg1"/>
                </a:solidFill>
                <a:latin typeface="微软雅黑" panose="020B0503020204020204" pitchFamily="34" charset="-122"/>
                <a:ea typeface="微软雅黑" panose="020B0503020204020204" pitchFamily="34" charset="-122"/>
              </a:rPr>
              <a:t>HTTPS</a:t>
            </a:r>
            <a:r>
              <a:rPr lang="zh-CN" altLang="en-US" sz="2200" dirty="0" smtClean="0">
                <a:solidFill>
                  <a:schemeClr val="bg1"/>
                </a:solidFill>
                <a:latin typeface="微软雅黑" panose="020B0503020204020204" pitchFamily="34" charset="-122"/>
                <a:ea typeface="微软雅黑" panose="020B0503020204020204" pitchFamily="34" charset="-122"/>
              </a:rPr>
              <a:t>）的普及，单纯基于数据流量的检测愈发困难</a:t>
            </a:r>
            <a:r>
              <a:rPr lang="en-US" altLang="zh-CN" sz="2200" dirty="0" smtClean="0">
                <a:solidFill>
                  <a:schemeClr val="bg1"/>
                </a:solidFill>
                <a:latin typeface="微软雅黑" panose="020B0503020204020204" pitchFamily="34" charset="-122"/>
                <a:ea typeface="微软雅黑" panose="020B0503020204020204" pitchFamily="34" charset="-122"/>
              </a:rPr>
              <a:t>	</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63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uild="p"/>
      <p:bldP spid="8"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威胁情报的本质</a:t>
            </a:r>
            <a:endParaRPr lang="en-US" sz="4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765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1"/>
          <p:cNvSpPr/>
          <p:nvPr/>
        </p:nvSpPr>
        <p:spPr>
          <a:xfrm>
            <a:off x="553770" y="417936"/>
            <a:ext cx="4296048"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smtClean="0">
                <a:latin typeface="微软雅黑" panose="020B0503020204020204" pitchFamily="34" charset="-122"/>
                <a:ea typeface="微软雅黑" panose="020B0503020204020204" pitchFamily="34" charset="-122"/>
              </a:rPr>
              <a:t>检测与响应的</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中间产物</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威胁情报</a:t>
            </a:r>
            <a:endParaRPr dirty="0">
              <a:latin typeface="微软雅黑" panose="020B0503020204020204" pitchFamily="34" charset="-122"/>
              <a:ea typeface="微软雅黑" panose="020B0503020204020204" pitchFamily="34" charset="-122"/>
            </a:endParaRPr>
          </a:p>
        </p:txBody>
      </p:sp>
      <p:sp>
        <p:nvSpPr>
          <p:cNvPr id="3" name="Content Placeholder 6"/>
          <p:cNvSpPr>
            <a:spLocks noGrp="1"/>
          </p:cNvSpPr>
          <p:nvPr>
            <p:ph sz="half" idx="1"/>
          </p:nvPr>
        </p:nvSpPr>
        <p:spPr>
          <a:xfrm>
            <a:off x="845963" y="1403683"/>
            <a:ext cx="5622441" cy="2244190"/>
          </a:xfrm>
        </p:spPr>
        <p:txBody>
          <a:bodyPr>
            <a:normAutofit/>
          </a:bodyPr>
          <a:lstStyle/>
          <a:p>
            <a:pPr>
              <a:lnSpc>
                <a:spcPct val="150000"/>
              </a:lnSpc>
            </a:pPr>
            <a:r>
              <a:rPr lang="zh-CN" altLang="en-US" sz="2200" dirty="0" smtClean="0">
                <a:solidFill>
                  <a:schemeClr val="bg1"/>
                </a:solidFill>
                <a:latin typeface="微软雅黑" panose="020B0503020204020204" pitchFamily="34" charset="-122"/>
                <a:ea typeface="微软雅黑" panose="020B0503020204020204" pitchFamily="34" charset="-122"/>
              </a:rPr>
              <a:t>威胁情报产生于技术（检测）</a:t>
            </a:r>
            <a:endParaRPr lang="en-US" altLang="zh-CN" sz="22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终</a:t>
            </a:r>
            <a:r>
              <a:rPr lang="zh-CN" altLang="en-US" sz="2000" dirty="0" smtClean="0">
                <a:solidFill>
                  <a:schemeClr val="bg1"/>
                </a:solidFill>
                <a:latin typeface="微软雅黑" panose="020B0503020204020204" pitchFamily="34" charset="-122"/>
                <a:ea typeface="微软雅黑" panose="020B0503020204020204" pitchFamily="34" charset="-122"/>
              </a:rPr>
              <a:t>端感知与后台聚合的“副产品”</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终</a:t>
            </a:r>
            <a:r>
              <a:rPr lang="zh-CN" altLang="en-US" sz="2000" dirty="0" smtClean="0">
                <a:solidFill>
                  <a:schemeClr val="bg1"/>
                </a:solidFill>
                <a:latin typeface="微软雅黑" panose="020B0503020204020204" pitchFamily="34" charset="-122"/>
                <a:ea typeface="微软雅黑" panose="020B0503020204020204" pitchFamily="34" charset="-122"/>
              </a:rPr>
              <a:t>端安全核心技术直接决定威胁情报的质量（粒度、深度）和形态</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
        <p:nvSpPr>
          <p:cNvPr id="17" name="椭圆 16"/>
          <p:cNvSpPr/>
          <p:nvPr/>
        </p:nvSpPr>
        <p:spPr>
          <a:xfrm>
            <a:off x="9038815" y="3352149"/>
            <a:ext cx="1876191" cy="1876191"/>
          </a:xfrm>
          <a:prstGeom prst="ellipse">
            <a:avLst/>
          </a:prstGeom>
          <a:noFill/>
          <a:ln w="57150">
            <a:solidFill>
              <a:srgbClr val="4BCF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椭圆 17"/>
          <p:cNvSpPr/>
          <p:nvPr/>
        </p:nvSpPr>
        <p:spPr>
          <a:xfrm>
            <a:off x="7256952" y="4506587"/>
            <a:ext cx="1555389" cy="1555389"/>
          </a:xfrm>
          <a:prstGeom prst="ellipse">
            <a:avLst/>
          </a:prstGeom>
          <a:noFill/>
          <a:ln w="57150">
            <a:solidFill>
              <a:srgbClr val="4BCF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椭圆 18"/>
          <p:cNvSpPr/>
          <p:nvPr/>
        </p:nvSpPr>
        <p:spPr>
          <a:xfrm>
            <a:off x="6802286" y="1339289"/>
            <a:ext cx="2473106" cy="2473106"/>
          </a:xfrm>
          <a:prstGeom prst="ellipse">
            <a:avLst/>
          </a:prstGeom>
          <a:noFill/>
          <a:ln w="57150">
            <a:solidFill>
              <a:srgbClr val="4BCF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椭圆 19"/>
          <p:cNvSpPr/>
          <p:nvPr/>
        </p:nvSpPr>
        <p:spPr>
          <a:xfrm>
            <a:off x="9175173" y="3488507"/>
            <a:ext cx="1592753" cy="1592753"/>
          </a:xfrm>
          <a:prstGeom prst="ellipse">
            <a:avLst/>
          </a:prstGeom>
          <a:noFill/>
          <a:ln w="6350">
            <a:solidFill>
              <a:srgbClr val="4BCF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椭圆 20"/>
          <p:cNvSpPr/>
          <p:nvPr/>
        </p:nvSpPr>
        <p:spPr>
          <a:xfrm>
            <a:off x="7363357" y="4608712"/>
            <a:ext cx="1320415" cy="1320415"/>
          </a:xfrm>
          <a:prstGeom prst="ellipse">
            <a:avLst/>
          </a:prstGeom>
          <a:noFill/>
          <a:ln w="6350">
            <a:solidFill>
              <a:srgbClr val="4BCF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6957009" y="1504790"/>
            <a:ext cx="2143082" cy="2143082"/>
          </a:xfrm>
          <a:prstGeom prst="ellipse">
            <a:avLst/>
          </a:prstGeom>
          <a:noFill/>
          <a:ln w="6350">
            <a:solidFill>
              <a:srgbClr val="4BCF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4" name="矩形 23"/>
          <p:cNvSpPr/>
          <p:nvPr/>
        </p:nvSpPr>
        <p:spPr>
          <a:xfrm>
            <a:off x="7156689" y="2252675"/>
            <a:ext cx="1831825" cy="553998"/>
          </a:xfrm>
          <a:prstGeom prst="rect">
            <a:avLst/>
          </a:prstGeom>
        </p:spPr>
        <p:txBody>
          <a:bodyPr wrap="square">
            <a:spAutoFit/>
          </a:bodyPr>
          <a:lstStyle/>
          <a:p>
            <a:pPr lvl="0" algn="ctr"/>
            <a:r>
              <a:rPr lang="zh-CN" altLang="en-US" dirty="0" smtClean="0">
                <a:solidFill>
                  <a:srgbClr val="4BCFAA"/>
                </a:solidFill>
                <a:latin typeface="微软雅黑" panose="020B0503020204020204" pitchFamily="34" charset="-122"/>
                <a:ea typeface="微软雅黑" panose="020B0503020204020204" pitchFamily="34" charset="-122"/>
              </a:rPr>
              <a:t>检测</a:t>
            </a:r>
            <a:endParaRPr lang="en-US" altLang="zh-CN" dirty="0" smtClean="0">
              <a:solidFill>
                <a:srgbClr val="4BCFAA"/>
              </a:solidFill>
              <a:latin typeface="微软雅黑" panose="020B0503020204020204" pitchFamily="34" charset="-122"/>
              <a:ea typeface="微软雅黑" panose="020B0503020204020204" pitchFamily="34" charset="-122"/>
            </a:endParaRPr>
          </a:p>
          <a:p>
            <a:pPr lvl="0"/>
            <a:r>
              <a:rPr lang="zh-CN" altLang="en-US" sz="1200" dirty="0" smtClean="0">
                <a:solidFill>
                  <a:srgbClr val="4BCFAA"/>
                </a:solidFill>
                <a:latin typeface="微软雅黑" panose="020B0503020204020204" pitchFamily="34" charset="-122"/>
                <a:ea typeface="微软雅黑" panose="020B0503020204020204" pitchFamily="34" charset="-122"/>
              </a:rPr>
              <a:t>（</a:t>
            </a:r>
            <a:r>
              <a:rPr lang="zh-CN" altLang="en-US" sz="1200" dirty="0">
                <a:solidFill>
                  <a:srgbClr val="4BCFAA"/>
                </a:solidFill>
                <a:latin typeface="微软雅黑" panose="020B0503020204020204" pitchFamily="34" charset="-122"/>
                <a:ea typeface="微软雅黑" panose="020B0503020204020204" pitchFamily="34" charset="-122"/>
              </a:rPr>
              <a:t>终端感知</a:t>
            </a:r>
            <a:r>
              <a:rPr lang="en-US" altLang="zh-CN" sz="1200" dirty="0">
                <a:solidFill>
                  <a:srgbClr val="4BCFAA"/>
                </a:solidFill>
                <a:latin typeface="微软雅黑" panose="020B0503020204020204" pitchFamily="34" charset="-122"/>
                <a:ea typeface="微软雅黑" panose="020B0503020204020204" pitchFamily="34" charset="-122"/>
              </a:rPr>
              <a:t>&amp;</a:t>
            </a:r>
            <a:r>
              <a:rPr lang="zh-CN" altLang="en-US" sz="1200" dirty="0">
                <a:solidFill>
                  <a:srgbClr val="4BCFAA"/>
                </a:solidFill>
                <a:latin typeface="微软雅黑" panose="020B0503020204020204" pitchFamily="34" charset="-122"/>
                <a:ea typeface="微软雅黑" panose="020B0503020204020204" pitchFamily="34" charset="-122"/>
              </a:rPr>
              <a:t>后</a:t>
            </a:r>
            <a:r>
              <a:rPr lang="zh-CN" altLang="en-US" sz="1200" dirty="0" smtClean="0">
                <a:solidFill>
                  <a:srgbClr val="4BCFAA"/>
                </a:solidFill>
                <a:latin typeface="微软雅黑" panose="020B0503020204020204" pitchFamily="34" charset="-122"/>
                <a:ea typeface="微软雅黑" panose="020B0503020204020204" pitchFamily="34" charset="-122"/>
              </a:rPr>
              <a:t>台</a:t>
            </a:r>
            <a:r>
              <a:rPr lang="zh-CN" altLang="en-US" sz="1200" dirty="0">
                <a:solidFill>
                  <a:srgbClr val="4BCFAA"/>
                </a:solidFill>
                <a:latin typeface="微软雅黑" panose="020B0503020204020204" pitchFamily="34" charset="-122"/>
                <a:ea typeface="微软雅黑" panose="020B0503020204020204" pitchFamily="34" charset="-122"/>
              </a:rPr>
              <a:t>聚合</a:t>
            </a:r>
            <a:r>
              <a:rPr lang="zh-CN" altLang="en-US" sz="1200" dirty="0" smtClean="0">
                <a:solidFill>
                  <a:srgbClr val="4BCFAA"/>
                </a:solidFill>
                <a:latin typeface="微软雅黑" panose="020B0503020204020204" pitchFamily="34" charset="-122"/>
                <a:ea typeface="微软雅黑" panose="020B0503020204020204" pitchFamily="34" charset="-122"/>
              </a:rPr>
              <a:t>）</a:t>
            </a:r>
            <a:endParaRPr lang="en-US" altLang="zh-CN" sz="1200" dirty="0">
              <a:solidFill>
                <a:srgbClr val="4BCFAA"/>
              </a:solidFill>
              <a:latin typeface="微软雅黑" panose="020B0503020204020204" pitchFamily="34" charset="-122"/>
              <a:ea typeface="微软雅黑" panose="020B0503020204020204" pitchFamily="34" charset="-122"/>
            </a:endParaRPr>
          </a:p>
        </p:txBody>
      </p:sp>
      <p:sp>
        <p:nvSpPr>
          <p:cNvPr id="25" name="矩形 24"/>
          <p:cNvSpPr/>
          <p:nvPr/>
        </p:nvSpPr>
        <p:spPr>
          <a:xfrm>
            <a:off x="9422031" y="4072069"/>
            <a:ext cx="1286063" cy="369332"/>
          </a:xfrm>
          <a:prstGeom prst="rect">
            <a:avLst/>
          </a:prstGeom>
        </p:spPr>
        <p:txBody>
          <a:bodyPr wrap="square">
            <a:spAutoFit/>
          </a:bodyPr>
          <a:lstStyle/>
          <a:p>
            <a:r>
              <a:rPr lang="zh-CN" altLang="en-US" dirty="0">
                <a:solidFill>
                  <a:srgbClr val="4BCFAA"/>
                </a:solidFill>
                <a:latin typeface="微软雅黑" panose="020B0503020204020204" pitchFamily="34" charset="-122"/>
                <a:ea typeface="微软雅黑" panose="020B0503020204020204" pitchFamily="34" charset="-122"/>
              </a:rPr>
              <a:t>威胁</a:t>
            </a:r>
            <a:r>
              <a:rPr lang="zh-CN" altLang="en-US" dirty="0" smtClean="0">
                <a:solidFill>
                  <a:srgbClr val="4BCFAA"/>
                </a:solidFill>
                <a:latin typeface="微软雅黑" panose="020B0503020204020204" pitchFamily="34" charset="-122"/>
                <a:ea typeface="微软雅黑" panose="020B0503020204020204" pitchFamily="34" charset="-122"/>
              </a:rPr>
              <a:t>情报</a:t>
            </a:r>
            <a:endParaRPr lang="en-US" altLang="zh-CN" dirty="0">
              <a:solidFill>
                <a:srgbClr val="4BCFAA"/>
              </a:solidFill>
              <a:latin typeface="微软雅黑" panose="020B0503020204020204" pitchFamily="34" charset="-122"/>
              <a:ea typeface="微软雅黑" panose="020B0503020204020204" pitchFamily="34" charset="-122"/>
            </a:endParaRPr>
          </a:p>
        </p:txBody>
      </p:sp>
      <p:sp>
        <p:nvSpPr>
          <p:cNvPr id="26" name="矩形 25"/>
          <p:cNvSpPr/>
          <p:nvPr/>
        </p:nvSpPr>
        <p:spPr>
          <a:xfrm>
            <a:off x="7388537" y="5049586"/>
            <a:ext cx="1286063" cy="369332"/>
          </a:xfrm>
          <a:prstGeom prst="rect">
            <a:avLst/>
          </a:prstGeom>
        </p:spPr>
        <p:txBody>
          <a:bodyPr wrap="square">
            <a:spAutoFit/>
          </a:bodyPr>
          <a:lstStyle/>
          <a:p>
            <a:pPr lvl="0" algn="ctr"/>
            <a:r>
              <a:rPr lang="zh-CN" altLang="en-US" dirty="0">
                <a:solidFill>
                  <a:srgbClr val="4BCFAA"/>
                </a:solidFill>
                <a:latin typeface="微软雅黑" panose="020B0503020204020204" pitchFamily="34" charset="-122"/>
                <a:ea typeface="微软雅黑" panose="020B0503020204020204" pitchFamily="34" charset="-122"/>
              </a:rPr>
              <a:t>响应</a:t>
            </a:r>
            <a:endParaRPr lang="en-US" altLang="zh-CN" dirty="0">
              <a:solidFill>
                <a:srgbClr val="4BCFAA"/>
              </a:solidFill>
              <a:latin typeface="微软雅黑" panose="020B0503020204020204" pitchFamily="34" charset="-122"/>
              <a:ea typeface="微软雅黑" panose="020B0503020204020204" pitchFamily="34" charset="-122"/>
            </a:endParaRPr>
          </a:p>
        </p:txBody>
      </p:sp>
      <p:sp>
        <p:nvSpPr>
          <p:cNvPr id="42" name="等腰三角形 41"/>
          <p:cNvSpPr/>
          <p:nvPr/>
        </p:nvSpPr>
        <p:spPr>
          <a:xfrm rot="7954903">
            <a:off x="8765412" y="3323600"/>
            <a:ext cx="547371" cy="273738"/>
          </a:xfrm>
          <a:prstGeom prst="triangle">
            <a:avLst/>
          </a:prstGeom>
          <a:solidFill>
            <a:srgbClr val="4BC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3" name="等腰三角形 42"/>
          <p:cNvSpPr/>
          <p:nvPr/>
        </p:nvSpPr>
        <p:spPr>
          <a:xfrm rot="14598466">
            <a:off x="8763434" y="4609858"/>
            <a:ext cx="547371" cy="273738"/>
          </a:xfrm>
          <a:prstGeom prst="triangle">
            <a:avLst/>
          </a:prstGeom>
          <a:solidFill>
            <a:srgbClr val="4BC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4" name="矩形 43"/>
          <p:cNvSpPr/>
          <p:nvPr/>
        </p:nvSpPr>
        <p:spPr>
          <a:xfrm>
            <a:off x="9460777" y="2841634"/>
            <a:ext cx="726021" cy="400110"/>
          </a:xfrm>
          <a:prstGeom prst="rect">
            <a:avLst/>
          </a:prstGeom>
        </p:spPr>
        <p:txBody>
          <a:bodyPr wrap="square">
            <a:spAutoFit/>
          </a:bodyPr>
          <a:lstStyle/>
          <a:p>
            <a:pPr lvl="0"/>
            <a:r>
              <a:rPr lang="zh-CN" altLang="en-US" sz="2000" dirty="0">
                <a:solidFill>
                  <a:schemeClr val="bg1"/>
                </a:solidFill>
                <a:latin typeface="微软雅黑" panose="020B0503020204020204" pitchFamily="34" charset="-122"/>
                <a:ea typeface="微软雅黑" panose="020B0503020204020204" pitchFamily="34" charset="-122"/>
              </a:rPr>
              <a:t>产生</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8864255" y="5258535"/>
            <a:ext cx="726021" cy="400110"/>
          </a:xfrm>
          <a:prstGeom prst="rect">
            <a:avLst/>
          </a:prstGeom>
        </p:spPr>
        <p:txBody>
          <a:bodyPr wrap="square">
            <a:spAutoFit/>
          </a:bodyPr>
          <a:lstStyle/>
          <a:p>
            <a:pPr lvl="0"/>
            <a:r>
              <a:rPr lang="zh-CN" altLang="en-US" sz="2000" dirty="0" smtClean="0">
                <a:solidFill>
                  <a:schemeClr val="bg1"/>
                </a:solidFill>
                <a:latin typeface="微软雅黑" panose="020B0503020204020204" pitchFamily="34" charset="-122"/>
                <a:ea typeface="微软雅黑" panose="020B0503020204020204" pitchFamily="34" charset="-122"/>
              </a:rPr>
              <a:t>驱动</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3" name="Content Placeholder 6"/>
          <p:cNvSpPr txBox="1">
            <a:spLocks/>
          </p:cNvSpPr>
          <p:nvPr/>
        </p:nvSpPr>
        <p:spPr>
          <a:xfrm>
            <a:off x="845963" y="3536995"/>
            <a:ext cx="5622441" cy="33576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pPr>
            <a:r>
              <a:rPr lang="zh-CN" altLang="en-US" sz="2200" dirty="0" smtClean="0">
                <a:solidFill>
                  <a:schemeClr val="bg1"/>
                </a:solidFill>
                <a:latin typeface="微软雅黑" panose="020B0503020204020204" pitchFamily="34" charset="-122"/>
                <a:ea typeface="微软雅黑" panose="020B0503020204020204" pitchFamily="34" charset="-122"/>
              </a:rPr>
              <a:t>威胁情报服务于产品（响应）</a:t>
            </a:r>
            <a:endParaRPr lang="en-US" altLang="zh-CN" sz="22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威胁情报直接转为对安全威胁的响应（与安全产品本身高度耦合）</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威胁情报指导安全技术发展、防御模型改进等</a:t>
            </a:r>
            <a:endParaRPr 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351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1"/>
          <p:cNvSpPr/>
          <p:nvPr/>
        </p:nvSpPr>
        <p:spPr>
          <a:xfrm>
            <a:off x="553770" y="417936"/>
            <a:ext cx="2872581"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smtClean="0">
                <a:latin typeface="微软雅黑" panose="020B0503020204020204" pitchFamily="34" charset="-122"/>
                <a:ea typeface="微软雅黑" panose="020B0503020204020204" pitchFamily="34" charset="-122"/>
              </a:rPr>
              <a:t>终端威胁情报的理念和运营</a:t>
            </a:r>
            <a:endParaRPr dirty="0">
              <a:latin typeface="微软雅黑" panose="020B0503020204020204" pitchFamily="34" charset="-122"/>
              <a:ea typeface="微软雅黑" panose="020B0503020204020204" pitchFamily="34" charset="-122"/>
            </a:endParaRPr>
          </a:p>
        </p:txBody>
      </p:sp>
      <p:sp>
        <p:nvSpPr>
          <p:cNvPr id="3" name="Content Placeholder 5"/>
          <p:cNvSpPr>
            <a:spLocks noGrp="1"/>
          </p:cNvSpPr>
          <p:nvPr>
            <p:ph idx="1"/>
          </p:nvPr>
        </p:nvSpPr>
        <p:spPr>
          <a:xfrm>
            <a:off x="1279774" y="1098414"/>
            <a:ext cx="10174288" cy="2181616"/>
          </a:xfrm>
        </p:spPr>
        <p:txBody>
          <a:bodyPr>
            <a:normAutofit/>
          </a:bodyPr>
          <a:lstStyle/>
          <a:p>
            <a:pPr>
              <a:lnSpc>
                <a:spcPct val="150000"/>
              </a:lnSpc>
            </a:pPr>
            <a:r>
              <a:rPr lang="zh-CN" altLang="en-US" sz="2200" dirty="0" smtClean="0">
                <a:solidFill>
                  <a:schemeClr val="bg1"/>
                </a:solidFill>
                <a:latin typeface="微软雅黑" panose="020B0503020204020204" pitchFamily="34" charset="-122"/>
                <a:ea typeface="微软雅黑" panose="020B0503020204020204" pitchFamily="34" charset="-122"/>
              </a:rPr>
              <a:t>技术支撑策略</a:t>
            </a:r>
            <a:endParaRPr lang="en-US" altLang="zh-CN" sz="22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基于</a:t>
            </a:r>
            <a:r>
              <a:rPr lang="zh-CN" altLang="en-US" sz="2000" dirty="0" smtClean="0">
                <a:solidFill>
                  <a:schemeClr val="bg1"/>
                </a:solidFill>
                <a:latin typeface="微软雅黑" panose="020B0503020204020204" pitchFamily="34" charset="-122"/>
                <a:ea typeface="微软雅黑" panose="020B0503020204020204" pitchFamily="34" charset="-122"/>
              </a:rPr>
              <a:t>终端威胁上下文的多维度威胁信息</a:t>
            </a:r>
            <a:r>
              <a:rPr lang="zh-CN" altLang="en-US" sz="2000" dirty="0">
                <a:solidFill>
                  <a:schemeClr val="bg1"/>
                </a:solidFill>
                <a:latin typeface="微软雅黑" panose="020B0503020204020204" pitchFamily="34" charset="-122"/>
                <a:ea typeface="微软雅黑" panose="020B0503020204020204" pitchFamily="34" charset="-122"/>
              </a:rPr>
              <a:t>感知</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后</a:t>
            </a:r>
            <a:r>
              <a:rPr lang="zh-CN" altLang="en-US" sz="2000" dirty="0" smtClean="0">
                <a:solidFill>
                  <a:schemeClr val="bg1"/>
                </a:solidFill>
                <a:latin typeface="微软雅黑" panose="020B0503020204020204" pitchFamily="34" charset="-122"/>
                <a:ea typeface="微软雅黑" panose="020B0503020204020204" pitchFamily="34" charset="-122"/>
              </a:rPr>
              <a:t>台对威胁信息进行</a:t>
            </a:r>
            <a:r>
              <a:rPr lang="zh-CN" altLang="en-US" sz="2000" dirty="0">
                <a:solidFill>
                  <a:schemeClr val="bg1"/>
                </a:solidFill>
                <a:latin typeface="微软雅黑" panose="020B0503020204020204" pitchFamily="34" charset="-122"/>
                <a:ea typeface="微软雅黑" panose="020B0503020204020204" pitchFamily="34" charset="-122"/>
              </a:rPr>
              <a:t>聚合</a:t>
            </a:r>
            <a:r>
              <a:rPr lang="zh-CN" altLang="en-US" sz="2000" dirty="0" smtClean="0">
                <a:solidFill>
                  <a:schemeClr val="bg1"/>
                </a:solidFill>
                <a:latin typeface="微软雅黑" panose="020B0503020204020204" pitchFamily="34" charset="-122"/>
                <a:ea typeface="微软雅黑" panose="020B0503020204020204" pitchFamily="34" charset="-122"/>
              </a:rPr>
              <a:t>、关联分析</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产</a:t>
            </a:r>
            <a:r>
              <a:rPr lang="zh-CN" altLang="en-US" sz="2000" dirty="0" smtClean="0">
                <a:solidFill>
                  <a:schemeClr val="bg1"/>
                </a:solidFill>
                <a:latin typeface="微软雅黑" panose="020B0503020204020204" pitchFamily="34" charset="-122"/>
                <a:ea typeface="微软雅黑" panose="020B0503020204020204" pitchFamily="34" charset="-122"/>
              </a:rPr>
              <a:t>生与终端安全技术高度耦合的威胁情报（数据特征、行为模型、</a:t>
            </a:r>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
        <p:nvSpPr>
          <p:cNvPr id="5" name="Content Placeholder 5"/>
          <p:cNvSpPr txBox="1">
            <a:spLocks/>
          </p:cNvSpPr>
          <p:nvPr/>
        </p:nvSpPr>
        <p:spPr>
          <a:xfrm>
            <a:off x="1279774" y="3280030"/>
            <a:ext cx="10174288" cy="24944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pPr>
            <a:r>
              <a:rPr lang="zh-CN" altLang="en-US" sz="2200" dirty="0" smtClean="0">
                <a:solidFill>
                  <a:schemeClr val="bg1"/>
                </a:solidFill>
                <a:latin typeface="微软雅黑" panose="020B0503020204020204" pitchFamily="34" charset="-122"/>
                <a:ea typeface="微软雅黑" panose="020B0503020204020204" pitchFamily="34" charset="-122"/>
              </a:rPr>
              <a:t>策略放大技术</a:t>
            </a:r>
            <a:endParaRPr lang="en-US" altLang="zh-CN" sz="22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将威胁情报直接转化为终端安全技术“理解”的形态对终端威胁作出响应</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通过对威胁信息的深入分析指导检测特征、防御规则、行为模型等优化，指导安全技术发展方向</a:t>
            </a:r>
            <a:endParaRPr 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666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情报驱动安全</a:t>
            </a:r>
            <a:endParaRPr lang="en-US" sz="4800" dirty="0">
              <a:solidFill>
                <a:schemeClr val="bg1"/>
              </a:solidFill>
              <a:latin typeface="微软雅黑" panose="020B0503020204020204" pitchFamily="34" charset="-122"/>
              <a:ea typeface="微软雅黑" panose="020B0503020204020204" pitchFamily="34" charset="-122"/>
            </a:endParaRPr>
          </a:p>
        </p:txBody>
      </p:sp>
      <p:sp>
        <p:nvSpPr>
          <p:cNvPr id="5" name="Text Placeholder 4"/>
          <p:cNvSpPr>
            <a:spLocks noGrp="1"/>
          </p:cNvSpPr>
          <p:nvPr>
            <p:ph type="body" idx="1"/>
          </p:nvPr>
        </p:nvSpPr>
        <p:spPr/>
        <p:txBody>
          <a:bodyPr>
            <a:normAutofit/>
          </a:bodyPr>
          <a:lstStyle/>
          <a:p>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火绒终端检测与响应体系</a:t>
            </a:r>
            <a:endParaRPr lang="en-US" sz="20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2032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2211002" y="1843810"/>
            <a:ext cx="1908487" cy="3691928"/>
          </a:xfrm>
          <a:prstGeom prst="roundRect">
            <a:avLst/>
          </a:prstGeom>
          <a:noFill/>
          <a:ln>
            <a:solidFill>
              <a:srgbClr val="4BCFA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Shape 131"/>
          <p:cNvSpPr/>
          <p:nvPr/>
        </p:nvSpPr>
        <p:spPr>
          <a:xfrm>
            <a:off x="553770" y="417936"/>
            <a:ext cx="2707472"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a:latin typeface="微软雅黑" panose="020B0503020204020204" pitchFamily="34" charset="-122"/>
                <a:ea typeface="微软雅黑" panose="020B0503020204020204" pitchFamily="34" charset="-122"/>
              </a:rPr>
              <a:t>检</a:t>
            </a:r>
            <a:r>
              <a:rPr lang="zh-CN" altLang="en-US" dirty="0" smtClean="0">
                <a:latin typeface="微软雅黑" panose="020B0503020204020204" pitchFamily="34" charset="-122"/>
                <a:ea typeface="微软雅黑" panose="020B0503020204020204" pitchFamily="34" charset="-122"/>
              </a:rPr>
              <a:t>测与响应（</a:t>
            </a:r>
            <a:r>
              <a:rPr lang="en-US" altLang="zh-CN" dirty="0" smtClean="0">
                <a:latin typeface="微软雅黑" panose="020B0503020204020204" pitchFamily="34" charset="-122"/>
                <a:ea typeface="微软雅黑" panose="020B0503020204020204" pitchFamily="34" charset="-122"/>
              </a:rPr>
              <a:t>D&amp;R</a:t>
            </a:r>
            <a:r>
              <a:rPr lang="zh-CN" altLang="en-US" dirty="0" smtClean="0">
                <a:latin typeface="微软雅黑" panose="020B0503020204020204" pitchFamily="34" charset="-122"/>
                <a:ea typeface="微软雅黑" panose="020B0503020204020204" pitchFamily="34" charset="-122"/>
              </a:rPr>
              <a:t>）体系</a:t>
            </a:r>
            <a:endParaRPr dirty="0">
              <a:latin typeface="微软雅黑" panose="020B0503020204020204" pitchFamily="34" charset="-122"/>
              <a:ea typeface="微软雅黑" panose="020B0503020204020204" pitchFamily="34" charset="-122"/>
            </a:endParaRPr>
          </a:p>
        </p:txBody>
      </p:sp>
      <p:sp>
        <p:nvSpPr>
          <p:cNvPr id="5" name="Shape 131"/>
          <p:cNvSpPr/>
          <p:nvPr/>
        </p:nvSpPr>
        <p:spPr>
          <a:xfrm>
            <a:off x="1740928" y="3143622"/>
            <a:ext cx="333425" cy="9335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smtClean="0">
                <a:solidFill>
                  <a:schemeClr val="bg1"/>
                </a:solidFill>
                <a:latin typeface="微软雅黑" panose="020B0503020204020204" pitchFamily="34" charset="-122"/>
                <a:ea typeface="微软雅黑" panose="020B0503020204020204" pitchFamily="34" charset="-122"/>
              </a:rPr>
              <a:t>终</a:t>
            </a:r>
            <a:endParaRPr lang="en-US" altLang="zh-CN" dirty="0" smtClean="0">
              <a:solidFill>
                <a:schemeClr val="bg1"/>
              </a:solidFill>
              <a:latin typeface="微软雅黑" panose="020B0503020204020204" pitchFamily="34" charset="-122"/>
              <a:ea typeface="微软雅黑" panose="020B0503020204020204" pitchFamily="34" charset="-122"/>
            </a:endParaRPr>
          </a:p>
          <a:p>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端</a:t>
            </a:r>
            <a:endParaRPr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620" y="2167149"/>
            <a:ext cx="1171716" cy="799524"/>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620" y="3290012"/>
            <a:ext cx="1171716" cy="799524"/>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620" y="4412875"/>
            <a:ext cx="1171716" cy="799524"/>
          </a:xfrm>
          <a:prstGeom prst="rect">
            <a:avLst/>
          </a:prstGeom>
        </p:spPr>
      </p:pic>
      <p:sp>
        <p:nvSpPr>
          <p:cNvPr id="30" name="Shape 131"/>
          <p:cNvSpPr/>
          <p:nvPr/>
        </p:nvSpPr>
        <p:spPr>
          <a:xfrm>
            <a:off x="5159053" y="2355391"/>
            <a:ext cx="1025922"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smtClean="0">
                <a:solidFill>
                  <a:schemeClr val="bg1"/>
                </a:solidFill>
                <a:latin typeface="微软雅黑" panose="020B0503020204020204" pitchFamily="34" charset="-122"/>
                <a:ea typeface="微软雅黑" panose="020B0503020204020204" pitchFamily="34" charset="-122"/>
              </a:rPr>
              <a:t>主机防御</a:t>
            </a:r>
            <a:endParaRPr dirty="0">
              <a:solidFill>
                <a:schemeClr val="bg1"/>
              </a:solidFill>
              <a:latin typeface="微软雅黑" panose="020B0503020204020204" pitchFamily="34" charset="-122"/>
              <a:ea typeface="微软雅黑" panose="020B0503020204020204" pitchFamily="34" charset="-122"/>
            </a:endParaRPr>
          </a:p>
        </p:txBody>
      </p:sp>
      <p:sp>
        <p:nvSpPr>
          <p:cNvPr id="31" name="Shape 131"/>
          <p:cNvSpPr/>
          <p:nvPr/>
        </p:nvSpPr>
        <p:spPr>
          <a:xfrm>
            <a:off x="5159053" y="2945065"/>
            <a:ext cx="1025922"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smtClean="0">
                <a:solidFill>
                  <a:schemeClr val="bg1"/>
                </a:solidFill>
                <a:latin typeface="微软雅黑" panose="020B0503020204020204" pitchFamily="34" charset="-122"/>
                <a:ea typeface="微软雅黑" panose="020B0503020204020204" pitchFamily="34" charset="-122"/>
              </a:rPr>
              <a:t>网络防御</a:t>
            </a:r>
            <a:endParaRPr dirty="0">
              <a:solidFill>
                <a:schemeClr val="bg1"/>
              </a:solidFill>
              <a:latin typeface="微软雅黑" panose="020B0503020204020204" pitchFamily="34" charset="-122"/>
              <a:ea typeface="微软雅黑" panose="020B0503020204020204" pitchFamily="34" charset="-122"/>
            </a:endParaRPr>
          </a:p>
        </p:txBody>
      </p:sp>
      <p:sp>
        <p:nvSpPr>
          <p:cNvPr id="32" name="Shape 131"/>
          <p:cNvSpPr/>
          <p:nvPr/>
        </p:nvSpPr>
        <p:spPr>
          <a:xfrm>
            <a:off x="5159053" y="3534739"/>
            <a:ext cx="1025922"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smtClean="0">
                <a:solidFill>
                  <a:schemeClr val="bg1"/>
                </a:solidFill>
                <a:latin typeface="微软雅黑" panose="020B0503020204020204" pitchFamily="34" charset="-122"/>
                <a:ea typeface="微软雅黑" panose="020B0503020204020204" pitchFamily="34" charset="-122"/>
              </a:rPr>
              <a:t>行为防御</a:t>
            </a:r>
            <a:endParaRPr dirty="0">
              <a:solidFill>
                <a:schemeClr val="bg1"/>
              </a:solidFill>
              <a:latin typeface="微软雅黑" panose="020B0503020204020204" pitchFamily="34" charset="-122"/>
              <a:ea typeface="微软雅黑" panose="020B0503020204020204" pitchFamily="34" charset="-122"/>
            </a:endParaRPr>
          </a:p>
        </p:txBody>
      </p:sp>
      <p:sp>
        <p:nvSpPr>
          <p:cNvPr id="33" name="Shape 131"/>
          <p:cNvSpPr/>
          <p:nvPr/>
        </p:nvSpPr>
        <p:spPr>
          <a:xfrm>
            <a:off x="5159053" y="4124413"/>
            <a:ext cx="1025922"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smtClean="0">
                <a:solidFill>
                  <a:schemeClr val="bg1"/>
                </a:solidFill>
                <a:latin typeface="微软雅黑" panose="020B0503020204020204" pitchFamily="34" charset="-122"/>
                <a:ea typeface="微软雅黑" panose="020B0503020204020204" pitchFamily="34" charset="-122"/>
              </a:rPr>
              <a:t>虚拟沙盒</a:t>
            </a:r>
            <a:endParaRPr dirty="0">
              <a:solidFill>
                <a:schemeClr val="bg1"/>
              </a:solidFill>
              <a:latin typeface="微软雅黑" panose="020B0503020204020204" pitchFamily="34" charset="-122"/>
              <a:ea typeface="微软雅黑" panose="020B0503020204020204" pitchFamily="34" charset="-122"/>
            </a:endParaRPr>
          </a:p>
        </p:txBody>
      </p:sp>
      <p:sp>
        <p:nvSpPr>
          <p:cNvPr id="34" name="Shape 131"/>
          <p:cNvSpPr/>
          <p:nvPr/>
        </p:nvSpPr>
        <p:spPr>
          <a:xfrm>
            <a:off x="5159053" y="4714087"/>
            <a:ext cx="939360"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smtClean="0">
                <a:solidFill>
                  <a:schemeClr val="bg1"/>
                </a:solidFill>
                <a:latin typeface="微软雅黑" panose="020B0503020204020204" pitchFamily="34" charset="-122"/>
                <a:ea typeface="微软雅黑" panose="020B0503020204020204" pitchFamily="34" charset="-122"/>
              </a:rPr>
              <a:t>其它</a:t>
            </a:r>
            <a:r>
              <a:rPr lang="en-US" altLang="zh-CN" dirty="0" smtClean="0">
                <a:solidFill>
                  <a:schemeClr val="bg1"/>
                </a:solidFill>
                <a:latin typeface="微软雅黑" panose="020B0503020204020204" pitchFamily="34" charset="-122"/>
                <a:ea typeface="微软雅黑" panose="020B0503020204020204" pitchFamily="34" charset="-122"/>
              </a:rPr>
              <a:t>……</a:t>
            </a:r>
            <a:endParaRPr dirty="0">
              <a:solidFill>
                <a:schemeClr val="bg1"/>
              </a:solidFill>
              <a:latin typeface="微软雅黑" panose="020B0503020204020204" pitchFamily="34" charset="-122"/>
              <a:ea typeface="微软雅黑" panose="020B0503020204020204" pitchFamily="34" charset="-122"/>
            </a:endParaRPr>
          </a:p>
        </p:txBody>
      </p:sp>
      <p:sp>
        <p:nvSpPr>
          <p:cNvPr id="36" name="右箭头 35"/>
          <p:cNvSpPr/>
          <p:nvPr/>
        </p:nvSpPr>
        <p:spPr>
          <a:xfrm>
            <a:off x="4450186" y="2440785"/>
            <a:ext cx="488731" cy="208805"/>
          </a:xfrm>
          <a:prstGeom prst="rightArrow">
            <a:avLst/>
          </a:prstGeom>
          <a:solidFill>
            <a:srgbClr val="40D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右箭头 36"/>
          <p:cNvSpPr/>
          <p:nvPr/>
        </p:nvSpPr>
        <p:spPr>
          <a:xfrm>
            <a:off x="4450186" y="3030459"/>
            <a:ext cx="488731" cy="208805"/>
          </a:xfrm>
          <a:prstGeom prst="rightArrow">
            <a:avLst/>
          </a:prstGeom>
          <a:solidFill>
            <a:srgbClr val="40D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8" name="右箭头 37"/>
          <p:cNvSpPr/>
          <p:nvPr/>
        </p:nvSpPr>
        <p:spPr>
          <a:xfrm>
            <a:off x="4450186" y="3620133"/>
            <a:ext cx="488731" cy="208805"/>
          </a:xfrm>
          <a:prstGeom prst="rightArrow">
            <a:avLst/>
          </a:prstGeom>
          <a:solidFill>
            <a:srgbClr val="40D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右箭头 38"/>
          <p:cNvSpPr/>
          <p:nvPr/>
        </p:nvSpPr>
        <p:spPr>
          <a:xfrm>
            <a:off x="4450186" y="4209807"/>
            <a:ext cx="488731" cy="208805"/>
          </a:xfrm>
          <a:prstGeom prst="rightArrow">
            <a:avLst/>
          </a:prstGeom>
          <a:solidFill>
            <a:srgbClr val="40D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0" name="右箭头 39"/>
          <p:cNvSpPr/>
          <p:nvPr/>
        </p:nvSpPr>
        <p:spPr>
          <a:xfrm>
            <a:off x="4450186" y="4799480"/>
            <a:ext cx="488731" cy="208805"/>
          </a:xfrm>
          <a:prstGeom prst="rightArrow">
            <a:avLst/>
          </a:prstGeom>
          <a:solidFill>
            <a:srgbClr val="40D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 name="右箭头 40"/>
          <p:cNvSpPr/>
          <p:nvPr/>
        </p:nvSpPr>
        <p:spPr>
          <a:xfrm rot="2670114">
            <a:off x="6273042" y="3001484"/>
            <a:ext cx="1150732" cy="212094"/>
          </a:xfrm>
          <a:prstGeom prst="rightArrow">
            <a:avLst/>
          </a:prstGeom>
          <a:solidFill>
            <a:srgbClr val="40D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5" name="Shape 131"/>
          <p:cNvSpPr/>
          <p:nvPr/>
        </p:nvSpPr>
        <p:spPr>
          <a:xfrm>
            <a:off x="7509645" y="3562898"/>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endParaRPr dirty="0">
              <a:solidFill>
                <a:srgbClr val="4BCFAA"/>
              </a:solidFill>
              <a:latin typeface="微软雅黑" panose="020B0503020204020204" pitchFamily="34" charset="-122"/>
              <a:ea typeface="微软雅黑" panose="020B0503020204020204" pitchFamily="34" charset="-122"/>
            </a:endParaRPr>
          </a:p>
        </p:txBody>
      </p:sp>
      <p:sp>
        <p:nvSpPr>
          <p:cNvPr id="46" name="Shape 131"/>
          <p:cNvSpPr/>
          <p:nvPr/>
        </p:nvSpPr>
        <p:spPr>
          <a:xfrm>
            <a:off x="7050954" y="3522213"/>
            <a:ext cx="1025922"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smtClean="0">
                <a:solidFill>
                  <a:schemeClr val="bg1"/>
                </a:solidFill>
                <a:latin typeface="微软雅黑" panose="020B0503020204020204" pitchFamily="34" charset="-122"/>
                <a:ea typeface="微软雅黑" panose="020B0503020204020204" pitchFamily="34" charset="-122"/>
              </a:rPr>
              <a:t>后台聚合</a:t>
            </a:r>
            <a:endParaRPr dirty="0">
              <a:solidFill>
                <a:schemeClr val="bg1"/>
              </a:solidFill>
              <a:latin typeface="微软雅黑" panose="020B0503020204020204" pitchFamily="34" charset="-122"/>
              <a:ea typeface="微软雅黑" panose="020B0503020204020204" pitchFamily="34" charset="-122"/>
            </a:endParaRPr>
          </a:p>
        </p:txBody>
      </p:sp>
      <p:sp>
        <p:nvSpPr>
          <p:cNvPr id="47" name="右箭头 46"/>
          <p:cNvSpPr/>
          <p:nvPr/>
        </p:nvSpPr>
        <p:spPr>
          <a:xfrm rot="19017822">
            <a:off x="6264231" y="4198835"/>
            <a:ext cx="1150732" cy="212094"/>
          </a:xfrm>
          <a:prstGeom prst="rightArrow">
            <a:avLst/>
          </a:prstGeom>
          <a:solidFill>
            <a:srgbClr val="40D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右箭头 47"/>
          <p:cNvSpPr/>
          <p:nvPr/>
        </p:nvSpPr>
        <p:spPr>
          <a:xfrm>
            <a:off x="8109150" y="3620131"/>
            <a:ext cx="488731" cy="208805"/>
          </a:xfrm>
          <a:prstGeom prst="rightArrow">
            <a:avLst/>
          </a:prstGeom>
          <a:solidFill>
            <a:srgbClr val="40D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Shape 131"/>
          <p:cNvSpPr/>
          <p:nvPr/>
        </p:nvSpPr>
        <p:spPr>
          <a:xfrm>
            <a:off x="8918598" y="3497343"/>
            <a:ext cx="1025922"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a:solidFill>
                  <a:schemeClr val="bg1"/>
                </a:solidFill>
                <a:latin typeface="微软雅黑" panose="020B0503020204020204" pitchFamily="34" charset="-122"/>
                <a:ea typeface="微软雅黑" panose="020B0503020204020204" pitchFamily="34" charset="-122"/>
              </a:rPr>
              <a:t>威胁情报</a:t>
            </a:r>
            <a:endParaRPr dirty="0">
              <a:solidFill>
                <a:schemeClr val="bg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8812601" y="3079687"/>
            <a:ext cx="1237915" cy="1264742"/>
          </a:xfrm>
          <a:prstGeom prst="roundRect">
            <a:avLst/>
          </a:prstGeom>
          <a:noFill/>
          <a:ln>
            <a:solidFill>
              <a:srgbClr val="4BCFA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5" name="Shape 131"/>
          <p:cNvSpPr/>
          <p:nvPr/>
        </p:nvSpPr>
        <p:spPr>
          <a:xfrm rot="725425">
            <a:off x="6380171" y="1427162"/>
            <a:ext cx="5642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smtClean="0">
                <a:solidFill>
                  <a:srgbClr val="00B0F0"/>
                </a:solidFill>
                <a:latin typeface="微软雅黑" panose="020B0503020204020204" pitchFamily="34" charset="-122"/>
                <a:ea typeface="微软雅黑" panose="020B0503020204020204" pitchFamily="34" charset="-122"/>
              </a:rPr>
              <a:t>响应</a:t>
            </a:r>
            <a:endParaRPr dirty="0">
              <a:solidFill>
                <a:srgbClr val="00B0F0"/>
              </a:solidFill>
              <a:latin typeface="微软雅黑" panose="020B0503020204020204" pitchFamily="34" charset="-122"/>
              <a:ea typeface="微软雅黑" panose="020B0503020204020204" pitchFamily="34" charset="-122"/>
            </a:endParaRPr>
          </a:p>
        </p:txBody>
      </p:sp>
      <p:sp>
        <p:nvSpPr>
          <p:cNvPr id="42" name="Shape 131"/>
          <p:cNvSpPr/>
          <p:nvPr/>
        </p:nvSpPr>
        <p:spPr>
          <a:xfrm rot="18977014">
            <a:off x="6444466" y="4336437"/>
            <a:ext cx="1025922"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sz="1200" dirty="0">
                <a:solidFill>
                  <a:srgbClr val="00B0F0"/>
                </a:solidFill>
                <a:latin typeface="微软雅黑" panose="020B0503020204020204" pitchFamily="34" charset="-122"/>
                <a:ea typeface="微软雅黑" panose="020B0503020204020204" pitchFamily="34" charset="-122"/>
              </a:rPr>
              <a:t>检</a:t>
            </a:r>
            <a:r>
              <a:rPr lang="zh-CN" altLang="en-US" sz="1200" dirty="0" smtClean="0">
                <a:solidFill>
                  <a:srgbClr val="00B0F0"/>
                </a:solidFill>
                <a:latin typeface="微软雅黑" panose="020B0503020204020204" pitchFamily="34" charset="-122"/>
                <a:ea typeface="微软雅黑" panose="020B0503020204020204" pitchFamily="34" charset="-122"/>
              </a:rPr>
              <a:t>测（感知）</a:t>
            </a:r>
            <a:endParaRPr sz="1200" dirty="0">
              <a:solidFill>
                <a:srgbClr val="00B0F0"/>
              </a:solidFill>
              <a:latin typeface="微软雅黑" panose="020B0503020204020204" pitchFamily="34" charset="-122"/>
              <a:ea typeface="微软雅黑" panose="020B0503020204020204" pitchFamily="34" charset="-122"/>
            </a:endParaRPr>
          </a:p>
        </p:txBody>
      </p:sp>
      <p:sp>
        <p:nvSpPr>
          <p:cNvPr id="13" name="下弧形箭头 12"/>
          <p:cNvSpPr/>
          <p:nvPr/>
        </p:nvSpPr>
        <p:spPr>
          <a:xfrm rot="11573366">
            <a:off x="3344022" y="1433035"/>
            <a:ext cx="6251608" cy="925628"/>
          </a:xfrm>
          <a:prstGeom prst="curvedUpArrow">
            <a:avLst/>
          </a:prstGeom>
          <a:solidFill>
            <a:srgbClr val="40D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4" name="上弧形箭头 13"/>
          <p:cNvSpPr/>
          <p:nvPr/>
        </p:nvSpPr>
        <p:spPr>
          <a:xfrm rot="10022302">
            <a:off x="3418305" y="5074518"/>
            <a:ext cx="6224100" cy="1045173"/>
          </a:xfrm>
          <a:prstGeom prst="curvedDownArrow">
            <a:avLst/>
          </a:prstGeom>
          <a:solidFill>
            <a:srgbClr val="40D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9" name="Shape 131"/>
          <p:cNvSpPr/>
          <p:nvPr/>
        </p:nvSpPr>
        <p:spPr>
          <a:xfrm rot="2656060">
            <a:off x="6454422" y="2837965"/>
            <a:ext cx="1025922"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sz="1200" dirty="0">
                <a:solidFill>
                  <a:srgbClr val="00B0F0"/>
                </a:solidFill>
                <a:latin typeface="微软雅黑" panose="020B0503020204020204" pitchFamily="34" charset="-122"/>
                <a:ea typeface="微软雅黑" panose="020B0503020204020204" pitchFamily="34" charset="-122"/>
              </a:rPr>
              <a:t>检</a:t>
            </a:r>
            <a:r>
              <a:rPr lang="zh-CN" altLang="en-US" sz="1200" dirty="0" smtClean="0">
                <a:solidFill>
                  <a:srgbClr val="00B0F0"/>
                </a:solidFill>
                <a:latin typeface="微软雅黑" panose="020B0503020204020204" pitchFamily="34" charset="-122"/>
                <a:ea typeface="微软雅黑" panose="020B0503020204020204" pitchFamily="34" charset="-122"/>
              </a:rPr>
              <a:t>测（感知）</a:t>
            </a:r>
            <a:endParaRPr sz="1200" dirty="0">
              <a:solidFill>
                <a:srgbClr val="00B0F0"/>
              </a:solidFill>
              <a:latin typeface="微软雅黑" panose="020B0503020204020204" pitchFamily="34" charset="-122"/>
              <a:ea typeface="微软雅黑" panose="020B0503020204020204" pitchFamily="34" charset="-122"/>
            </a:endParaRPr>
          </a:p>
        </p:txBody>
      </p:sp>
      <p:sp>
        <p:nvSpPr>
          <p:cNvPr id="43" name="Shape 131"/>
          <p:cNvSpPr/>
          <p:nvPr/>
        </p:nvSpPr>
        <p:spPr>
          <a:xfrm rot="20717184">
            <a:off x="6407589" y="5700264"/>
            <a:ext cx="5642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a:solidFill>
                  <a:srgbClr val="DCDEE0"/>
                </a:solidFill>
                <a:latin typeface="Microsoft YaHei"/>
                <a:ea typeface="Microsoft YaHei"/>
                <a:cs typeface="Microsoft YaHei"/>
                <a:sym typeface="Microsoft YaHei"/>
              </a:defRPr>
            </a:lvl1pPr>
          </a:lstStyle>
          <a:p>
            <a:r>
              <a:rPr lang="zh-CN" altLang="en-US" dirty="0" smtClean="0">
                <a:solidFill>
                  <a:srgbClr val="00B0F0"/>
                </a:solidFill>
                <a:latin typeface="微软雅黑" panose="020B0503020204020204" pitchFamily="34" charset="-122"/>
                <a:ea typeface="微软雅黑" panose="020B0503020204020204" pitchFamily="34" charset="-122"/>
              </a:rPr>
              <a:t>响应</a:t>
            </a:r>
            <a:endParaRPr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1500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2849</TotalTime>
  <Words>1201</Words>
  <Application>Microsoft Office PowerPoint</Application>
  <PresentationFormat>自定义</PresentationFormat>
  <Paragraphs>150</Paragraphs>
  <Slides>22</Slides>
  <Notes>1</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PowerPoint 演示文稿</vt:lpstr>
      <vt:lpstr>终端安全的重要性</vt:lpstr>
      <vt:lpstr>PowerPoint 演示文稿</vt:lpstr>
      <vt:lpstr>PowerPoint 演示文稿</vt:lpstr>
      <vt:lpstr>威胁情报的本质</vt:lpstr>
      <vt:lpstr>PowerPoint 演示文稿</vt:lpstr>
      <vt:lpstr>PowerPoint 演示文稿</vt:lpstr>
      <vt:lpstr>情报驱动安全</vt:lpstr>
      <vt:lpstr>PowerPoint 演示文稿</vt:lpstr>
      <vt:lpstr>PowerPoint 演示文稿</vt:lpstr>
      <vt:lpstr>PowerPoint 演示文稿</vt:lpstr>
      <vt:lpstr>PowerPoint 演示文稿</vt:lpstr>
      <vt:lpstr>典型案例</vt:lpstr>
      <vt:lpstr>PowerPoint 演示文稿</vt:lpstr>
      <vt:lpstr>PowerPoint 演示文稿</vt:lpstr>
      <vt:lpstr>PowerPoint 演示文稿</vt:lpstr>
      <vt:lpstr>PowerPoint 演示文稿</vt:lpstr>
      <vt:lpstr>PowerPoint 演示文稿</vt:lpstr>
      <vt:lpstr>PowerPoint 演示文稿</vt:lpstr>
      <vt:lpstr>关于火绒</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Freebuf-new</cp:lastModifiedBy>
  <cp:revision>441</cp:revision>
  <dcterms:created xsi:type="dcterms:W3CDTF">2016-11-02T05:49:18Z</dcterms:created>
  <dcterms:modified xsi:type="dcterms:W3CDTF">2016-12-27T05:58:25Z</dcterms:modified>
</cp:coreProperties>
</file>