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302" r:id="rId4"/>
    <p:sldId id="264" r:id="rId5"/>
    <p:sldId id="298" r:id="rId6"/>
    <p:sldId id="299" r:id="rId7"/>
    <p:sldId id="289" r:id="rId8"/>
    <p:sldId id="265" r:id="rId9"/>
    <p:sldId id="263" r:id="rId10"/>
    <p:sldId id="266" r:id="rId11"/>
    <p:sldId id="300" r:id="rId12"/>
    <p:sldId id="284" r:id="rId13"/>
    <p:sldId id="283" r:id="rId14"/>
    <p:sldId id="282" r:id="rId15"/>
    <p:sldId id="261" r:id="rId16"/>
    <p:sldId id="267" r:id="rId17"/>
    <p:sldId id="295" r:id="rId18"/>
    <p:sldId id="277" r:id="rId19"/>
    <p:sldId id="286" r:id="rId20"/>
    <p:sldId id="303" r:id="rId21"/>
    <p:sldId id="290" r:id="rId22"/>
    <p:sldId id="285" r:id="rId23"/>
    <p:sldId id="273" r:id="rId24"/>
    <p:sldId id="274" r:id="rId25"/>
    <p:sldId id="291" r:id="rId26"/>
    <p:sldId id="279" r:id="rId27"/>
    <p:sldId id="275" r:id="rId28"/>
    <p:sldId id="292" r:id="rId29"/>
    <p:sldId id="293" r:id="rId30"/>
    <p:sldId id="276" r:id="rId31"/>
    <p:sldId id="281" r:id="rId32"/>
    <p:sldId id="296" r:id="rId33"/>
    <p:sldId id="294" r:id="rId34"/>
    <p:sldId id="272" r:id="rId35"/>
    <p:sldId id="270" r:id="rId36"/>
    <p:sldId id="268" r:id="rId37"/>
    <p:sldId id="271" r:id="rId38"/>
    <p:sldId id="297" r:id="rId39"/>
    <p:sldId id="301" r:id="rId40"/>
    <p:sldId id="259" r:id="rId41"/>
  </p:sldIdLst>
  <p:sldSz cx="26657300" cy="97663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5A5A"/>
    <a:srgbClr val="FF6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5906" autoAdjust="0"/>
  </p:normalViewPr>
  <p:slideViewPr>
    <p:cSldViewPr snapToGrid="0" snapToObjects="1">
      <p:cViewPr varScale="1">
        <p:scale>
          <a:sx n="46" d="100"/>
          <a:sy n="46" d="100"/>
        </p:scale>
        <p:origin x="-640" y="-112"/>
      </p:cViewPr>
      <p:guideLst>
        <p:guide orient="horz" pos="3076"/>
        <p:guide pos="83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882548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249363" y="685800"/>
            <a:ext cx="9356726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95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249363" y="685800"/>
            <a:ext cx="9356726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哪些场景会这样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226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249363" y="685800"/>
            <a:ext cx="9356726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讲</a:t>
            </a:r>
            <a:r>
              <a:rPr kumimoji="1" lang="zh-CN" altLang="en-US" dirty="0" smtClean="0"/>
              <a:t>大家第一次看可能会混淆概念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152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249363" y="685800"/>
            <a:ext cx="9356726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501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249363" y="685800"/>
            <a:ext cx="9356726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不安全的示例</a:t>
            </a:r>
            <a:r>
              <a:rPr kumimoji="1" lang="zh-CN" altLang="en-US" dirty="0" smtClean="0"/>
              <a:t>，导致网上漏洞满地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749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249363" y="685800"/>
            <a:ext cx="9356726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高级网友负责</a:t>
            </a:r>
            <a:r>
              <a:rPr kumimoji="1" lang="zh-CN" altLang="en-US" dirty="0" smtClean="0"/>
              <a:t>的做法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562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249363" y="685800"/>
            <a:ext cx="9356726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后面案例会细讲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327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249363" y="685800"/>
            <a:ext cx="9356726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看视频</a:t>
            </a:r>
            <a:r>
              <a:rPr lang="zh-CN" altLang="en-US" dirty="0" smtClean="0"/>
              <a:t>。那位女网友麻烦帮放下视频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88269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249363" y="685800"/>
            <a:ext cx="9356726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用户授权</a:t>
            </a:r>
            <a:r>
              <a:rPr kumimoji="1" lang="zh-CN" altLang="en-US" dirty="0" smtClean="0"/>
              <a:t>的应用，</a:t>
            </a:r>
            <a:r>
              <a:rPr kumimoji="1" lang="en-US" altLang="zh-CN" dirty="0" err="1" smtClean="0"/>
              <a:t>clientid</a:t>
            </a:r>
            <a:r>
              <a:rPr kumimoji="1" lang="zh-CN" altLang="en-US" dirty="0" smtClean="0"/>
              <a:t>=</a:t>
            </a:r>
            <a:r>
              <a:rPr kumimoji="1" lang="en-US" altLang="zh-CN" dirty="0" err="1" smtClean="0"/>
              <a:t>appkey</a:t>
            </a:r>
            <a:endParaRPr kumimoji="1" lang="en-US" altLang="zh-CN" dirty="0" smtClean="0"/>
          </a:p>
          <a:p>
            <a:r>
              <a:rPr kumimoji="1" lang="en-US" altLang="zh-CN" dirty="0" smtClean="0"/>
              <a:t>target</a:t>
            </a:r>
            <a:r>
              <a:rPr kumimoji="1" lang="zh-CN" altLang="en-US" dirty="0" smtClean="0"/>
              <a:t>没做目标地址的校验，</a:t>
            </a:r>
            <a:r>
              <a:rPr kumimoji="1" lang="en-US" altLang="zh-CN" dirty="0" err="1" smtClean="0"/>
              <a:t>referer</a:t>
            </a:r>
            <a:r>
              <a:rPr kumimoji="1" lang="zh-CN" altLang="en-US" dirty="0" smtClean="0"/>
              <a:t>也没有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1177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249363" y="685800"/>
            <a:ext cx="9356726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最后形成了一个大攻击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3327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249363" y="685800"/>
            <a:ext cx="9356726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现在还是很</a:t>
            </a:r>
            <a:r>
              <a:rPr kumimoji="1" lang="zh-CN" altLang="en-US" dirty="0" smtClean="0"/>
              <a:t>堵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15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249363" y="685800"/>
            <a:ext cx="9356726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这</a:t>
            </a:r>
            <a:r>
              <a:rPr kumimoji="1" lang="zh-CN" altLang="en-US" dirty="0" smtClean="0"/>
              <a:t>是最后一场，知道大家饿，但不要着急，现在外面很堵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1528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249363" y="685800"/>
            <a:ext cx="9356726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还是一个</a:t>
            </a:r>
            <a:r>
              <a:rPr kumimoji="1" lang="zh-CN" altLang="en-US" dirty="0" smtClean="0"/>
              <a:t>乱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的案例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4191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249363" y="685800"/>
            <a:ext cx="9356726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群里网</a:t>
            </a:r>
            <a:r>
              <a:rPr kumimoji="1" lang="zh-CN" altLang="en-US" dirty="0" smtClean="0"/>
              <a:t>友峰峰中招，是纷纷中招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0534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249363" y="685800"/>
            <a:ext cx="9356726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事业瓶颈</a:t>
            </a:r>
            <a:r>
              <a:rPr lang="zh-CN" altLang="en-US" dirty="0" smtClean="0"/>
              <a:t>，没人信我</a:t>
            </a:r>
            <a:endParaRPr lang="en-US" altLang="zh-CN" dirty="0" smtClean="0"/>
          </a:p>
          <a:p>
            <a:r>
              <a:rPr lang="zh-CN" altLang="en-US" dirty="0" smtClean="0"/>
              <a:t>多结交朋友，测试</a:t>
            </a:r>
            <a:r>
              <a:rPr lang="en-US" altLang="zh-CN" dirty="0" err="1" smtClean="0"/>
              <a:t>poc</a:t>
            </a:r>
            <a:endParaRPr lang="en-US" altLang="zh-CN" dirty="0" smtClean="0"/>
          </a:p>
          <a:p>
            <a:r>
              <a:rPr lang="zh-CN" altLang="en-US" dirty="0" smtClean="0"/>
              <a:t>傻文青网友回答，是呀</a:t>
            </a:r>
            <a:endParaRPr lang="en-US" altLang="zh-CN" dirty="0" smtClean="0"/>
          </a:p>
          <a:p>
            <a:r>
              <a:rPr lang="zh-CN" altLang="en-US" dirty="0" smtClean="0"/>
              <a:t>误以为我帅，修路由器，这就找对人了，大学老师讲过，过夜</a:t>
            </a:r>
            <a:endParaRPr lang="en-US" altLang="zh-CN" dirty="0" smtClean="0"/>
          </a:p>
          <a:p>
            <a:r>
              <a:rPr lang="zh-CN" altLang="en-US" dirty="0" smtClean="0"/>
              <a:t>计算机不要嫌弃修电脑</a:t>
            </a:r>
            <a:endParaRPr lang="en-US" altLang="zh-CN" dirty="0" smtClean="0"/>
          </a:p>
          <a:p>
            <a:r>
              <a:rPr lang="zh-CN" altLang="en-US" dirty="0" smtClean="0"/>
              <a:t>文青好骗，但骗猪、红、难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611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249363" y="685800"/>
            <a:ext cx="9356726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跳转不要小看</a:t>
            </a:r>
            <a:endParaRPr kumimoji="1" lang="en-US" altLang="zh-CN" dirty="0" smtClean="0"/>
          </a:p>
          <a:p>
            <a:r>
              <a:rPr kumimoji="1" lang="zh-CN" altLang="en-US" dirty="0" smtClean="0"/>
              <a:t>现在修复了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7488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249363" y="685800"/>
            <a:ext cx="9356726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我认为</a:t>
            </a:r>
            <a:r>
              <a:rPr kumimoji="1" lang="zh-CN" altLang="en-US" dirty="0" smtClean="0"/>
              <a:t>的名副其实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2580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249363" y="685800"/>
            <a:ext cx="9356726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大洞</a:t>
            </a:r>
            <a:r>
              <a:rPr kumimoji="1" lang="zh-CN" altLang="en-US" dirty="0" smtClean="0"/>
              <a:t>朝天，法力无边。绕过各种防御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2207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249363" y="685800"/>
            <a:ext cx="9356726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第三方</a:t>
            </a:r>
            <a:r>
              <a:rPr kumimoji="1" lang="zh-CN" altLang="en-US" dirty="0" smtClean="0"/>
              <a:t>域的代码执行，在目标域执行</a:t>
            </a:r>
            <a:r>
              <a:rPr kumimoji="1" lang="en-US" altLang="zh-CN" dirty="0" err="1" smtClean="0"/>
              <a:t>js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727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249363" y="685800"/>
            <a:ext cx="9356726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当然</a:t>
            </a:r>
            <a:r>
              <a:rPr kumimoji="1" lang="zh-CN" altLang="en-US" dirty="0" smtClean="0"/>
              <a:t>，这些不重要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2833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249363" y="685800"/>
            <a:ext cx="9356726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不合理的设计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8851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249363" y="685800"/>
            <a:ext cx="9356726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限制</a:t>
            </a:r>
            <a:r>
              <a:rPr kumimoji="1" lang="en-US" altLang="zh-CN" dirty="0" smtClean="0"/>
              <a:t>origin</a:t>
            </a:r>
            <a:r>
              <a:rPr kumimoji="1" lang="zh-CN" altLang="en-US" dirty="0" smtClean="0"/>
              <a:t>，也会被中间人劫持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190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249363" y="685800"/>
            <a:ext cx="9356726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去年的</a:t>
            </a:r>
            <a:r>
              <a:rPr kumimoji="1" lang="en-US" altLang="zh-CN" dirty="0" err="1" smtClean="0"/>
              <a:t>ppt</a:t>
            </a:r>
            <a:r>
              <a:rPr kumimoji="1" lang="zh-CN" altLang="en-US" dirty="0" smtClean="0"/>
              <a:t>很难看，但可以当领导</a:t>
            </a:r>
            <a:endParaRPr kumimoji="1" lang="en-US" altLang="zh-CN" dirty="0" smtClean="0"/>
          </a:p>
          <a:p>
            <a:r>
              <a:rPr kumimoji="1" lang="zh-CN" altLang="en-US" dirty="0" smtClean="0"/>
              <a:t>领导不傻，戳穿我看欧洲杯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1528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249363" y="685800"/>
            <a:ext cx="9356726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只能把裤子穿上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155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249363" y="685800"/>
            <a:ext cx="9356726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8851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249363" y="685800"/>
            <a:ext cx="9356726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8851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249363" y="685800"/>
            <a:ext cx="9356726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通过朋友进网红</a:t>
            </a:r>
            <a:r>
              <a:rPr kumimoji="1" lang="zh-CN" altLang="en-US" dirty="0" smtClean="0"/>
              <a:t>的微博，朋友也不可信</a:t>
            </a:r>
            <a:endParaRPr kumimoji="1" lang="en-US" altLang="zh-CN" dirty="0" smtClean="0"/>
          </a:p>
          <a:p>
            <a:r>
              <a:rPr kumimoji="1" lang="zh-CN" altLang="en-US" dirty="0" smtClean="0"/>
              <a:t>比我漂亮，怎么可能</a:t>
            </a:r>
            <a:endParaRPr kumimoji="1" lang="en-US" altLang="zh-CN" dirty="0" smtClean="0"/>
          </a:p>
          <a:p>
            <a:r>
              <a:rPr kumimoji="1" lang="zh-CN" altLang="en-US" dirty="0" smtClean="0"/>
              <a:t>会不会冻着呀，赶紧去看看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568604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249363" y="685800"/>
            <a:ext cx="9356726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66573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249363" y="685800"/>
            <a:ext cx="9356726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父母花钱给你买了证书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06269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249363" y="685800"/>
            <a:ext cx="9356726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大家</a:t>
            </a:r>
            <a:r>
              <a:rPr kumimoji="1" lang="zh-CN" altLang="en-US" dirty="0" smtClean="0"/>
              <a:t>不要着急，现在全网路况很好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7571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249363" y="685800"/>
            <a:ext cx="9356726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mtClean="0"/>
          </a:p>
          <a:p>
            <a:r>
              <a:rPr kumimoji="1" lang="zh-CN" altLang="en-US" smtClean="0"/>
              <a:t>大家</a:t>
            </a:r>
            <a:r>
              <a:rPr kumimoji="1" lang="zh-CN" altLang="en-US" dirty="0" smtClean="0"/>
              <a:t>不要着急，现在全网路况很好</a:t>
            </a:r>
          </a:p>
        </p:txBody>
      </p:sp>
    </p:spTree>
    <p:extLst>
      <p:ext uri="{BB962C8B-B14F-4D97-AF65-F5344CB8AC3E}">
        <p14:creationId xmlns:p14="http://schemas.microsoft.com/office/powerpoint/2010/main" val="33441538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249363" y="685800"/>
            <a:ext cx="9356726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234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249363" y="685800"/>
            <a:ext cx="9356726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小时候帅</a:t>
            </a:r>
            <a:r>
              <a:rPr lang="zh-CN" altLang="en-US" dirty="0" smtClean="0"/>
              <a:t>，后来发胖，所以现在搞技术</a:t>
            </a:r>
            <a:endParaRPr lang="en-US" altLang="zh-CN" dirty="0" smtClean="0"/>
          </a:p>
          <a:p>
            <a:r>
              <a:rPr lang="zh-CN" altLang="en-US" dirty="0" smtClean="0"/>
              <a:t>小时候学习解放天性</a:t>
            </a:r>
            <a:endParaRPr lang="en-US" altLang="zh-CN" dirty="0" smtClean="0"/>
          </a:p>
          <a:p>
            <a:r>
              <a:rPr lang="zh-CN" altLang="en-US" dirty="0" smtClean="0"/>
              <a:t>最近一个月减肥，胖五斤</a:t>
            </a:r>
            <a:endParaRPr lang="en-US" altLang="zh-CN" dirty="0" smtClean="0"/>
          </a:p>
          <a:p>
            <a:r>
              <a:rPr lang="zh-CN" altLang="en-US" dirty="0" smtClean="0"/>
              <a:t>求偶瘦快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103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249363" y="685800"/>
            <a:ext cx="9356726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胖时被羞辱</a:t>
            </a:r>
            <a:r>
              <a:rPr lang="zh-CN" altLang="en-US" dirty="0" smtClean="0"/>
              <a:t>，搞技术还是</a:t>
            </a:r>
            <a:endParaRPr lang="en-US" altLang="zh-CN" dirty="0" smtClean="0"/>
          </a:p>
          <a:p>
            <a:r>
              <a:rPr lang="zh-CN" altLang="en-US" dirty="0" smtClean="0"/>
              <a:t>我很传统，不会段子，只是喜欢分享生活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103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249363" y="685800"/>
            <a:ext cx="9356726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在他面前</a:t>
            </a:r>
            <a:r>
              <a:rPr lang="zh-CN" altLang="en-US" dirty="0" smtClean="0"/>
              <a:t>，我无法伪装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103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249363" y="685800"/>
            <a:ext cx="9356726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百度网盘</a:t>
            </a:r>
            <a:r>
              <a:rPr lang="zh-CN" altLang="en-US" dirty="0" smtClean="0"/>
              <a:t>裸照</a:t>
            </a:r>
            <a:endParaRPr lang="en-US" altLang="zh-CN" dirty="0" smtClean="0"/>
          </a:p>
          <a:p>
            <a:r>
              <a:rPr lang="zh-CN" altLang="en-US" dirty="0" smtClean="0"/>
              <a:t>当然也扯了很多了，反正也不给钱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942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249363" y="685800"/>
            <a:ext cx="9356726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err="1" smtClean="0"/>
              <a:t>Jsonp</a:t>
            </a:r>
            <a:r>
              <a:rPr lang="zh-CN" altLang="en-US" dirty="0" smtClean="0"/>
              <a:t>可以讲些最近被微博网友黑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132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249363" y="685800"/>
            <a:ext cx="9356726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48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332864" y="131121"/>
            <a:ext cx="23991571" cy="2147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332864" y="2278803"/>
            <a:ext cx="23991571" cy="7487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4504268" y="9150667"/>
            <a:ext cx="330582" cy="345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7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xmlns:p14="http://schemas.microsoft.com/office/powerpoint/2010/main" spd="med"/>
  <p:txStyles>
    <p:titleStyle>
      <a:lvl1pPr marL="0" marR="0" indent="0" algn="l" defTabSz="130333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130333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130333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130333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130333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457200" algn="l" defTabSz="130333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914400" algn="l" defTabSz="130333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1371600" algn="l" defTabSz="130333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1828800" algn="l" defTabSz="130333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25437" marR="0" indent="-325437" algn="l" defTabSz="1303337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1025758" marR="0" indent="-373296" algn="l" defTabSz="1303337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756001" marR="0" indent="-451076" algn="l" defTabSz="1303337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463482" marR="0" indent="-507682" algn="l" defTabSz="1303337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3115945" marR="0" indent="-507682" algn="l" defTabSz="1303337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3573145" marR="0" indent="-507682" algn="l" defTabSz="1303337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4030345" marR="0" indent="-507682" algn="l" defTabSz="1303337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4487545" marR="0" indent="-507682" algn="l" defTabSz="1303337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944745" marR="0" indent="-507682" algn="l" defTabSz="1303337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apis.map.qq.com/tools/geolocation?key=OB4BZ-D4W3U-B7VVO-4PJWW-6TKDJ-WPB77&amp;referer=myapp" TargetMode="External"/><Relationship Id="rId5" Type="http://schemas.openxmlformats.org/officeDocument/2006/relationships/image" Target="../media/image17.jpe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0.jpg"/><Relationship Id="rId5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mail.qq.com/" TargetMode="External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775146"/>
            <a:ext cx="266573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postMessage</a:t>
            </a:r>
            <a:r>
              <a:rPr lang="zh-CN" altLang="en-US" sz="8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的几个场景</a:t>
            </a:r>
            <a:endParaRPr lang="zh-CN" altLang="en-US" sz="8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77803" y="3070290"/>
            <a:ext cx="807920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b="1" dirty="0" err="1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Window.open</a:t>
            </a:r>
            <a:r>
              <a:rPr lang="zh-CN" altLang="en-US" sz="4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返回的窗口对</a:t>
            </a:r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象</a:t>
            </a:r>
            <a:endParaRPr lang="en-US" altLang="zh-CN" sz="4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44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Window.opener</a:t>
            </a:r>
            <a:endParaRPr lang="en-US" altLang="zh-CN" sz="4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sz="4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标签打开的窗</a:t>
            </a:r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口</a:t>
            </a:r>
            <a:endParaRPr lang="en-US" altLang="zh-CN" sz="44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4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</a:t>
            </a:r>
            <a:r>
              <a:rPr lang="en-US" altLang="zh-CN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orm post</a:t>
            </a:r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打开的目标窗口</a:t>
            </a:r>
            <a:endParaRPr lang="en-US" altLang="zh-CN" sz="4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44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44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iframe</a:t>
            </a:r>
            <a:r>
              <a:rPr lang="zh-CN" altLang="en-US" sz="4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44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contentWindow</a:t>
            </a:r>
            <a:endParaRPr lang="en-US" altLang="zh-CN" sz="4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44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Window.frames</a:t>
            </a:r>
            <a:r>
              <a:rPr lang="en-US" altLang="zh-CN" sz="4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  <a:r>
              <a:rPr lang="en-US" altLang="zh-CN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  <a:endParaRPr lang="en-US" altLang="zh-CN" sz="4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44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Window.</a:t>
            </a:r>
            <a:r>
              <a:rPr lang="en-US" altLang="zh-CN" sz="4400" b="1" dirty="0" err="1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parent</a:t>
            </a:r>
            <a:endParaRPr lang="en-US" altLang="zh-CN" sz="4400" b="1" dirty="0">
              <a:solidFill>
                <a:srgbClr val="F85A5A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847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 spd="fast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" y="3209663"/>
            <a:ext cx="26657300" cy="1938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altLang="zh-CN" sz="6000" b="1" dirty="0" err="1" smtClean="0">
                <a:solidFill>
                  <a:srgbClr val="F8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otherWindow.postMessage</a:t>
            </a:r>
            <a:endParaRPr lang="en-US" altLang="zh-CN" sz="6000" b="1" dirty="0" smtClean="0">
              <a:solidFill>
                <a:srgbClr val="F85A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6000" b="1" dirty="0">
                <a:solidFill>
                  <a:srgbClr val="F85A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m</a:t>
            </a:r>
            <a:r>
              <a:rPr kumimoji="0" lang="en-US" altLang="zh-CN" sz="6000" b="1" i="0" u="none" strike="noStrike" cap="none" spc="0" normalizeH="0" baseline="0" dirty="0" smtClean="0">
                <a:ln>
                  <a:noFill/>
                </a:ln>
                <a:solidFill>
                  <a:srgbClr val="F85A5A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  <a:sym typeface="Calibri"/>
              </a:rPr>
              <a:t>essage</a:t>
            </a:r>
            <a:r>
              <a:rPr kumimoji="0" lang="zh-CN" altLang="en-US" sz="6000" b="1" i="0" u="none" strike="noStrike" cap="none" spc="0" normalizeH="0" baseline="0" dirty="0" smtClean="0">
                <a:ln>
                  <a:noFill/>
                </a:ln>
                <a:solidFill>
                  <a:srgbClr val="F85A5A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  <a:sym typeface="Calibri"/>
              </a:rPr>
              <a:t>从当前页发向</a:t>
            </a:r>
            <a:r>
              <a:rPr lang="zh-CN" altLang="en-US" sz="6000" b="1" dirty="0" smtClean="0">
                <a:solidFill>
                  <a:srgbClr val="F85A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了</a:t>
            </a:r>
            <a:r>
              <a:rPr lang="en-US" altLang="zh-CN" sz="6000" b="1" dirty="0" err="1">
                <a:solidFill>
                  <a:srgbClr val="F8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otherWindow</a:t>
            </a:r>
            <a:endParaRPr kumimoji="0" lang="zh-CN" altLang="en-US" sz="6000" b="1" i="0" u="none" strike="noStrike" cap="none" spc="0" normalizeH="0" baseline="0" dirty="0">
              <a:ln>
                <a:noFill/>
              </a:ln>
              <a:solidFill>
                <a:srgbClr val="F85A5A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671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 spd="fast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49" y="2051221"/>
            <a:ext cx="22859999" cy="6573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373612"/>
            <a:ext cx="2665729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postMessage</a:t>
            </a:r>
            <a:endParaRPr lang="en-US" altLang="zh-CN" sz="8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67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 spd="fast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14" y="1974050"/>
            <a:ext cx="22612863" cy="6848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663589" y="373612"/>
            <a:ext cx="7011856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postMessage</a:t>
            </a:r>
            <a:endParaRPr lang="en-US" altLang="zh-CN" sz="8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946133" y="3069892"/>
            <a:ext cx="2934748" cy="1115658"/>
          </a:xfrm>
          <a:prstGeom prst="ellipse">
            <a:avLst/>
          </a:prstGeom>
          <a:noFill/>
          <a:ln w="25400" cap="flat">
            <a:solidFill>
              <a:srgbClr val="F85A5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536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 spd="fast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876" y="529190"/>
            <a:ext cx="18658701" cy="809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636811" y="529190"/>
            <a:ext cx="64631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普通网友的示例</a:t>
            </a:r>
            <a:endParaRPr lang="en-US" altLang="zh-CN" sz="4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9044518" y="2094005"/>
            <a:ext cx="4977059" cy="1115658"/>
          </a:xfrm>
          <a:prstGeom prst="ellipse">
            <a:avLst/>
          </a:prstGeom>
          <a:noFill/>
          <a:ln w="25400" cap="flat">
            <a:solidFill>
              <a:srgbClr val="F85A5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623447" y="4803453"/>
            <a:ext cx="2934748" cy="1115658"/>
          </a:xfrm>
          <a:prstGeom prst="ellipse">
            <a:avLst/>
          </a:prstGeom>
          <a:noFill/>
          <a:ln w="25400" cap="flat">
            <a:solidFill>
              <a:srgbClr val="F85A5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814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 spd="fast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88530" y="632350"/>
            <a:ext cx="82308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高级网友的示例</a:t>
            </a:r>
            <a:endParaRPr lang="en-US" altLang="zh-CN" sz="4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741" y="518984"/>
            <a:ext cx="18090291" cy="821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椭圆 3"/>
          <p:cNvSpPr/>
          <p:nvPr/>
        </p:nvSpPr>
        <p:spPr>
          <a:xfrm>
            <a:off x="10623447" y="4803453"/>
            <a:ext cx="2934748" cy="1115658"/>
          </a:xfrm>
          <a:prstGeom prst="ellipse">
            <a:avLst/>
          </a:prstGeom>
          <a:noFill/>
          <a:ln w="25400" cap="flat">
            <a:solidFill>
              <a:srgbClr val="F85A5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034471" y="6706578"/>
            <a:ext cx="4481413" cy="1115658"/>
          </a:xfrm>
          <a:prstGeom prst="ellipse">
            <a:avLst/>
          </a:prstGeom>
          <a:noFill/>
          <a:ln w="25400" cap="flat">
            <a:solidFill>
              <a:srgbClr val="F85A5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981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 spd="fast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92546"/>
            <a:ext cx="266573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postMessage</a:t>
            </a:r>
            <a:r>
              <a:rPr lang="zh-CN" altLang="en-US" sz="8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的一些漏洞案例</a:t>
            </a: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2848937" y="2599843"/>
            <a:ext cx="672761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postMessage</a:t>
            </a:r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时的漏洞</a:t>
            </a:r>
            <a:endParaRPr lang="en-US" altLang="zh-CN" sz="44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4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44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</a:t>
            </a:r>
            <a:r>
              <a:rPr lang="en-US" altLang="zh-CN" sz="44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nmessage</a:t>
            </a:r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时的漏洞</a:t>
            </a:r>
            <a:endParaRPr lang="en-US" altLang="zh-CN" sz="44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4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校验不严谨被绕过</a:t>
            </a:r>
            <a:endParaRPr lang="en-US" altLang="zh-CN" sz="44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4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收到的信息未做安全处理</a:t>
            </a:r>
            <a:endParaRPr lang="en-US" altLang="zh-CN" sz="4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674556" y="2630656"/>
            <a:ext cx="500538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xss</a:t>
            </a:r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攻击</a:t>
            </a:r>
            <a:endParaRPr lang="en-US" altLang="zh-CN" sz="4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4400" b="1" dirty="0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账号被盗</a:t>
            </a:r>
            <a:endParaRPr lang="en-US" altLang="zh-CN" sz="4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4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敏感</a:t>
            </a:r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信息</a:t>
            </a:r>
            <a:r>
              <a:rPr lang="zh-CN" altLang="en-US" sz="4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泄</a:t>
            </a:r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露</a:t>
            </a:r>
            <a:endParaRPr lang="en-US" altLang="zh-CN" sz="4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4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获取用户地址</a:t>
            </a:r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位置</a:t>
            </a:r>
            <a:endParaRPr lang="en-US" altLang="zh-CN" sz="4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4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</a:t>
            </a:r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劫持</a:t>
            </a:r>
            <a:endParaRPr lang="en-US" altLang="zh-CN" sz="44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跨站请求触发</a:t>
            </a:r>
            <a:endParaRPr lang="en-US" altLang="zh-CN" sz="44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4400" b="1" dirty="0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等等</a:t>
            </a:r>
            <a:r>
              <a:rPr lang="en-US" altLang="zh-CN" sz="4400" b="1" dirty="0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……</a:t>
            </a:r>
            <a:endParaRPr lang="en-US" altLang="zh-CN" sz="4400" b="1" dirty="0">
              <a:solidFill>
                <a:srgbClr val="F85A5A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10744200" y="4119773"/>
            <a:ext cx="5715000" cy="1625600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74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 spd="fast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" y="3209663"/>
            <a:ext cx="26657300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QQ</a:t>
            </a:r>
            <a:r>
              <a:rPr lang="zh-CN" altLang="en-US" sz="6000" b="1" dirty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上你点啊点</a:t>
            </a:r>
            <a:r>
              <a:rPr lang="en-US" altLang="zh-CN" sz="6000" b="1" dirty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/H5</a:t>
            </a:r>
            <a:r>
              <a:rPr lang="zh-CN" altLang="en-US" sz="6000" b="1" dirty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拿你的授权</a:t>
            </a:r>
            <a:r>
              <a:rPr lang="en-US" altLang="zh-CN" sz="6000" b="1" dirty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sz="6000" b="1" dirty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微博</a:t>
            </a:r>
            <a:r>
              <a:rPr lang="en-US" altLang="zh-CN" sz="6000" b="1" dirty="0" err="1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oauth</a:t>
            </a:r>
            <a:r>
              <a:rPr lang="zh-CN" altLang="en-US" sz="6000" b="1" dirty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有点弱</a:t>
            </a:r>
            <a:r>
              <a:rPr lang="en-US" altLang="zh-CN" sz="6000" b="1" dirty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sz="6000" b="1" dirty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提权进了你微博</a:t>
            </a:r>
            <a:endParaRPr kumimoji="0" lang="zh-CN" altLang="en-US" sz="6000" b="1" i="0" u="none" strike="noStrike" cap="none" spc="0" normalizeH="0" baseline="0" dirty="0">
              <a:ln>
                <a:noFill/>
              </a:ln>
              <a:solidFill>
                <a:srgbClr val="F85A5A"/>
              </a:solidFill>
              <a:effectLst/>
              <a:uFillTx/>
              <a:latin typeface="微软雅黑"/>
              <a:ea typeface="微软雅黑"/>
              <a:cs typeface="微软雅黑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305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 spd="fast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978346"/>
            <a:ext cx="266573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微博开放平台的</a:t>
            </a:r>
            <a:r>
              <a:rPr lang="en-US" altLang="zh-CN" sz="8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JSSDK</a:t>
            </a:r>
            <a:r>
              <a:rPr lang="zh-CN" altLang="en-US" sz="8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使用的一个接口</a:t>
            </a:r>
            <a:endParaRPr lang="en-US" altLang="zh-CN" sz="8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1" descr="D:\Dropbox\国内漏洞\postmessage\zhaopian\QQ截图20160512105819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29" y="3299482"/>
            <a:ext cx="25225069" cy="443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0" y="2518370"/>
            <a:ext cx="266572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itchFamily="2" charset="-122"/>
              </a:rPr>
              <a:t>https://api.weibo.com/oauth2/authorize?</a:t>
            </a:r>
            <a:r>
              <a:rPr lang="zh-CN" altLang="zh-CN" sz="2800" b="1" dirty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itchFamily="2" charset="-122"/>
              </a:rPr>
              <a:t>client_id=3063806388 </a:t>
            </a:r>
            <a:r>
              <a:rPr lang="zh-CN" altLang="zh-CN" sz="28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itchFamily="2" charset="-122"/>
              </a:rPr>
              <a:t>&amp;transport=html5&amp;scope=&amp;response_type=token&amp;display=js&amp;referer=http://weibo</a:t>
            </a:r>
            <a:r>
              <a:rPr lang="en-US" altLang="zh-CN" sz="28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itchFamily="2" charset="-122"/>
              </a:rPr>
              <a:t>.com</a:t>
            </a:r>
            <a:endParaRPr lang="zh-CN" altLang="zh-CN" sz="28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329481" y="6142243"/>
            <a:ext cx="4393541" cy="1115658"/>
          </a:xfrm>
          <a:prstGeom prst="ellipse">
            <a:avLst/>
          </a:prstGeom>
          <a:noFill/>
          <a:ln w="25400" cap="flat">
            <a:solidFill>
              <a:srgbClr val="F85A5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610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 spd="fast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87812" y="481951"/>
            <a:ext cx="267451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点我的链接我就进你的微博</a:t>
            </a:r>
            <a:endParaRPr lang="en-US" altLang="zh-CN" sz="8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94" y="2658133"/>
            <a:ext cx="11526356" cy="4660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261894" y="7526174"/>
            <a:ext cx="11277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http://</a:t>
            </a:r>
            <a:r>
              <a:rPr lang="en-US" altLang="zh-CN" sz="4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www.wooyun.orgbugs/wooyun-2016-0207504</a:t>
            </a:r>
            <a:endParaRPr lang="zh-CN" altLang="en-US" sz="4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29691" y="2288285"/>
            <a:ext cx="10295709" cy="61247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Calibri"/>
              </a:rPr>
              <a:t>postMessage</a:t>
            </a:r>
            <a:r>
              <a:rPr kumimoji="0" lang="zh-CN" altLang="en-US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Calibri"/>
              </a:rPr>
              <a:t>漏洞可以获得用户授权应用的</a:t>
            </a:r>
            <a:r>
              <a:rPr lang="en-US" altLang="zh-CN" sz="2800" b="1" dirty="0" err="1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accesstoken</a:t>
            </a:r>
            <a:endParaRPr lang="en-US" altLang="zh-CN" sz="2800" b="1" dirty="0">
              <a:solidFill>
                <a:srgbClr val="F85A5A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找到一个合作方接口，高权限应用可以换取用户的</a:t>
            </a:r>
            <a:r>
              <a:rPr lang="en-US" altLang="zh-CN" sz="2800" b="1" dirty="0" err="1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gsid</a:t>
            </a:r>
            <a:endParaRPr lang="en-US" altLang="zh-CN" sz="2800" b="1" dirty="0" smtClean="0">
              <a:solidFill>
                <a:srgbClr val="F85A5A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用户登陆客户端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</a:t>
            </a:r>
            <a:r>
              <a:rPr lang="zh-CN" altLang="en-US" sz="2800" b="1" dirty="0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自动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授权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安卓客户端和</a:t>
            </a:r>
            <a:r>
              <a:rPr lang="en-US" altLang="zh-CN" sz="28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ios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客户端</a:t>
            </a:r>
            <a:endParaRPr lang="en-US" altLang="zh-CN" sz="28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iframe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</a:t>
            </a:r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open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目标页，无</a:t>
            </a:r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popup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blocker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，兼容手机客户端</a:t>
            </a:r>
            <a:endParaRPr lang="en-US" altLang="zh-CN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某处功能泄露安卓和</a:t>
            </a:r>
            <a:r>
              <a:rPr lang="en-US" altLang="zh-CN" sz="28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ios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客户端两款应用的真实</a:t>
            </a:r>
            <a:r>
              <a:rPr lang="en-US" altLang="zh-CN" sz="2800" b="1" dirty="0" err="1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appkey</a:t>
            </a:r>
            <a:endParaRPr lang="en-US" altLang="zh-CN" sz="2800" b="1" dirty="0">
              <a:solidFill>
                <a:srgbClr val="F85A5A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cookie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中设置</a:t>
            </a:r>
            <a:r>
              <a:rPr lang="en-US" altLang="zh-CN" sz="28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gsid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可以登陆用户的</a:t>
            </a:r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版微博</a:t>
            </a:r>
            <a:endParaRPr lang="en-US" altLang="zh-CN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8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</a:t>
            </a:r>
            <a:r>
              <a:rPr lang="en-US" altLang="zh-CN" sz="28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中链接支持</a:t>
            </a:r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伪协议，微博内置浏览器的协议参数可</a:t>
            </a:r>
            <a:r>
              <a:rPr lang="zh-CN" altLang="en-US" sz="2800" b="1" dirty="0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自定义打开的</a:t>
            </a:r>
            <a:r>
              <a:rPr lang="en-US" altLang="zh-CN" sz="28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url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35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 spd="fast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7447" y="2404387"/>
            <a:ext cx="8113252" cy="662386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543614"/>
            <a:ext cx="26657299" cy="1323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北京实时路况</a:t>
            </a:r>
            <a:endParaRPr lang="zh-CN" altLang="en-US" sz="8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 spd="fast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7447" y="2404387"/>
            <a:ext cx="8113252" cy="662386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543614"/>
            <a:ext cx="26657299" cy="1323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北京实时路况</a:t>
            </a:r>
            <a:endParaRPr lang="zh-CN" altLang="en-US" sz="8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429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 spd="fast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" y="3209663"/>
            <a:ext cx="26657300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手</a:t>
            </a:r>
            <a:r>
              <a:rPr lang="zh-CN" altLang="en-US" sz="6000" b="1" dirty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机</a:t>
            </a:r>
            <a:r>
              <a:rPr lang="en-US" altLang="zh-CN" sz="6000" b="1" dirty="0" err="1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qq</a:t>
            </a:r>
            <a:r>
              <a:rPr lang="zh-CN" altLang="en-US" sz="6000" b="1" dirty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上你点我的链接我就可能获得你的地理</a:t>
            </a:r>
            <a:r>
              <a:rPr lang="zh-CN" altLang="en-US" sz="6000" b="1" dirty="0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位置</a:t>
            </a:r>
            <a:endParaRPr lang="zh-CN" altLang="en-US" sz="6000" b="1" dirty="0">
              <a:solidFill>
                <a:srgbClr val="F85A5A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4804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 spd="fast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6" descr="D:\Dropbox\国内漏洞\postmessage\zhaopian\QQ截图2016051915082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315" y="233618"/>
            <a:ext cx="8402595" cy="853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78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 spd="fast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978346"/>
            <a:ext cx="266573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 smtClean="0">
                <a:latin typeface="微软雅黑"/>
                <a:ea typeface="微软雅黑"/>
                <a:cs typeface="微软雅黑"/>
              </a:rPr>
              <a:t>腾讯地图的地理位置组件</a:t>
            </a:r>
            <a:endParaRPr lang="en-US" altLang="zh-CN" sz="80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75020" y="2776120"/>
            <a:ext cx="81469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地理位置组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件 </a:t>
            </a: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  <a:hlinkClick r:id="rId4"/>
              </a:rPr>
              <a:t>http://apis.map.qq.com/tools/geolocation?key=OB4BZ-D4W3U-B7VVO-4PJWW-6TKDJ-WPB77&amp;referer=</a:t>
            </a:r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  <a:hlinkClick r:id="rId4"/>
              </a:rPr>
              <a:t>myapp</a:t>
            </a:r>
            <a:endParaRPr lang="en-US" altLang="zh-CN" sz="2400" b="1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/>
            </a:endParaRPr>
          </a:p>
        </p:txBody>
      </p:sp>
      <p:pic>
        <p:nvPicPr>
          <p:cNvPr id="5" name="Picture 27" descr="D:\Dropbox\国内漏洞\postmessage\zhaopian\QQ截图2016060116123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844" y="4702354"/>
            <a:ext cx="70866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90959" y="4038779"/>
            <a:ext cx="8648700" cy="4064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922951" y="8553558"/>
            <a:ext cx="83989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地图组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件在腾讯大多</a:t>
            </a:r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app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的内置浏览器中有</a:t>
            </a:r>
            <a:r>
              <a:rPr lang="zh-CN" altLang="en-US" sz="2800" b="1" dirty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较高权限</a:t>
            </a:r>
            <a:endParaRPr lang="en-US" altLang="zh-CN" sz="2800" b="1" dirty="0">
              <a:solidFill>
                <a:srgbClr val="F85A5A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745698" y="3054601"/>
            <a:ext cx="83989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poc</a:t>
            </a:r>
            <a:endParaRPr lang="en-US" altLang="zh-CN" sz="2800" b="1" dirty="0">
              <a:solidFill>
                <a:srgbClr val="F85A5A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5960914" y="5713144"/>
            <a:ext cx="2934748" cy="1115658"/>
          </a:xfrm>
          <a:prstGeom prst="ellipse">
            <a:avLst/>
          </a:prstGeom>
          <a:noFill/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836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 spd="fast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02044" y="2849220"/>
            <a:ext cx="10228716" cy="5693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官方第一次修复的结果是，非*</a:t>
            </a:r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.</a:t>
            </a:r>
            <a:r>
              <a:rPr lang="en-US" altLang="zh-CN" sz="28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qq.com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的页面使用此组件会弹出提示框让</a:t>
            </a:r>
            <a:r>
              <a:rPr lang="zh-CN" altLang="en-US" sz="2800" b="1" dirty="0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用户授权</a:t>
            </a:r>
            <a:endParaRPr lang="en-US" altLang="zh-CN" sz="2800" b="1" dirty="0" smtClean="0">
              <a:solidFill>
                <a:srgbClr val="F85A5A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/>
            </a:endParaRPr>
          </a:p>
          <a:p>
            <a:endParaRPr lang="en-US" altLang="zh-CN" sz="28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/>
            </a:endParaRPr>
          </a:p>
          <a:p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利用</a:t>
            </a:r>
            <a:r>
              <a:rPr lang="en-US" altLang="zh-CN" sz="28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url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跳转漏洞就可以绕过</a:t>
            </a:r>
            <a:endParaRPr lang="en-US" altLang="zh-CN" sz="28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/>
            </a:endParaRPr>
          </a:p>
          <a:p>
            <a:endParaRPr lang="en-US" altLang="zh-CN" sz="2800" b="1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/>
            </a:endParaRPr>
          </a:p>
          <a:p>
            <a:r>
              <a:rPr lang="en-US" altLang="zh-CN" sz="28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iframebduss.src</a:t>
            </a:r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 </a:t>
            </a:r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= "http:/</a:t>
            </a:r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/</a:t>
            </a:r>
            <a:r>
              <a:rPr lang="en-US" altLang="zh-CN" sz="28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xxxxxx.qq.com</a:t>
            </a:r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/</a:t>
            </a:r>
            <a:r>
              <a:rPr lang="en-US" altLang="zh-CN" sz="28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xxxxxxxxxx?</a:t>
            </a:r>
            <a:r>
              <a:rPr lang="en-US" altLang="zh-CN" sz="2800" b="1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url</a:t>
            </a:r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=http%3A%2F</a:t>
            </a:r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%XXXXXXXXXXXXXXXXXXindex.php</a:t>
            </a:r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%3Fcontroller%3Dclick%26action%3Dclick%26recorddate%3D1%26mark%3D2014zms_pc_1%26url%3Dhttp%253A%252F%252Fmap.qq.com%252Fm%252Fcomponents%252Fgeolocation%253Fkey%253DVFUBZ-JIR3D-Z2M4H-PPAGG-G5KVQ-S3F2S%252526referer%253DlocationPicker";</a:t>
            </a:r>
          </a:p>
        </p:txBody>
      </p:sp>
      <p:pic>
        <p:nvPicPr>
          <p:cNvPr id="4" name="Picture 17" descr="D:\Dropbox\国内漏洞\postmessage\zhaopian\34.pi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3758" y="3570567"/>
            <a:ext cx="12900056" cy="269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978346"/>
            <a:ext cx="266573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 smtClean="0">
                <a:latin typeface="微软雅黑"/>
                <a:ea typeface="微软雅黑"/>
                <a:cs typeface="微软雅黑"/>
              </a:rPr>
              <a:t>一次不彻底的修复</a:t>
            </a:r>
            <a:endParaRPr lang="en-US" altLang="zh-CN" sz="80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33759" y="2866383"/>
            <a:ext cx="699468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  <a:sym typeface="Calibri"/>
              </a:rPr>
              <a:t>TSRC</a:t>
            </a:r>
            <a:r>
              <a:rPr kumimoji="0" lang="zh-CN" altLang="en-US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  <a:sym typeface="Calibri"/>
              </a:rPr>
              <a:t>对</a:t>
            </a:r>
            <a:r>
              <a:rPr kumimoji="0" lang="en-US" altLang="zh-CN" sz="28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  <a:sym typeface="Calibri"/>
              </a:rPr>
              <a:t>url</a:t>
            </a:r>
            <a:r>
              <a:rPr kumimoji="0" lang="zh-CN" altLang="en-US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  <a:sym typeface="Calibri"/>
              </a:rPr>
              <a:t>跳转漏洞的说明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"/>
              <a:sym typeface="Calibr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234672" y="6880683"/>
            <a:ext cx="12747655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我理解的</a:t>
            </a:r>
            <a:r>
              <a:rPr lang="en-US" altLang="zh-CN" sz="28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url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跳转漏洞：</a:t>
            </a:r>
            <a:endParaRPr lang="en-US" altLang="zh-CN" sz="2800" b="1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2800" b="1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1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、利用了被跳</a:t>
            </a:r>
            <a:r>
              <a:rPr lang="en-US" altLang="zh-CN" sz="28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url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的</a:t>
            </a:r>
            <a:r>
              <a:rPr lang="zh-CN" altLang="en-US" sz="2800" b="1" dirty="0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信任关系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 </a:t>
            </a:r>
            <a:endParaRPr lang="en-US" altLang="zh-CN" sz="2800" b="1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2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、可能会从被跳</a:t>
            </a:r>
            <a:r>
              <a:rPr lang="en-US" altLang="zh-CN" sz="28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url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获取</a:t>
            </a:r>
            <a:r>
              <a:rPr lang="zh-CN" altLang="en-US" sz="2800" b="1" dirty="0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敏感信息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srgbClr val="F85A5A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612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 spd="fast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" y="3209663"/>
            <a:ext cx="26657300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某网站“名副其实”的</a:t>
            </a:r>
            <a:r>
              <a:rPr lang="en-US" altLang="zh-CN" sz="6000" b="1" dirty="0" err="1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xss</a:t>
            </a:r>
            <a:endParaRPr lang="zh-CN" altLang="en-US" sz="6000" b="1" dirty="0">
              <a:solidFill>
                <a:srgbClr val="F85A5A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0871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 spd="fast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6.pic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7820" y="2971799"/>
            <a:ext cx="7856963" cy="3996774"/>
          </a:xfrm>
          <a:prstGeom prst="rect">
            <a:avLst/>
          </a:prstGeom>
        </p:spPr>
      </p:pic>
      <p:pic>
        <p:nvPicPr>
          <p:cNvPr id="6" name="图片 5" descr="25.pic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56" y="2971799"/>
            <a:ext cx="17075821" cy="412580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978346"/>
            <a:ext cx="266573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 smtClean="0">
                <a:latin typeface="微软雅黑"/>
                <a:ea typeface="微软雅黑"/>
                <a:cs typeface="微软雅黑"/>
              </a:rPr>
              <a:t>某网站的代码如下</a:t>
            </a:r>
            <a:endParaRPr lang="en-US" altLang="zh-CN" sz="80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197571" y="7685015"/>
            <a:ext cx="52629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大洞朝天，法力无边</a:t>
            </a:r>
          </a:p>
        </p:txBody>
      </p:sp>
      <p:sp>
        <p:nvSpPr>
          <p:cNvPr id="7" name="椭圆 6"/>
          <p:cNvSpPr/>
          <p:nvPr/>
        </p:nvSpPr>
        <p:spPr>
          <a:xfrm>
            <a:off x="3020560" y="2971799"/>
            <a:ext cx="2934748" cy="1115658"/>
          </a:xfrm>
          <a:prstGeom prst="ellipse">
            <a:avLst/>
          </a:prstGeom>
          <a:noFill/>
          <a:ln w="25400" cap="flat">
            <a:solidFill>
              <a:srgbClr val="F85A5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0783512" y="4245624"/>
            <a:ext cx="4771112" cy="1115658"/>
          </a:xfrm>
          <a:prstGeom prst="ellipse">
            <a:avLst/>
          </a:prstGeom>
          <a:noFill/>
          <a:ln w="25400" cap="flat">
            <a:solidFill>
              <a:srgbClr val="F85A5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856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 spd="fast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000" y="1473200"/>
            <a:ext cx="11658600" cy="6807200"/>
          </a:xfrm>
          <a:prstGeom prst="rect">
            <a:avLst/>
          </a:prstGeom>
          <a:solidFill>
            <a:schemeClr val="tx1"/>
          </a:solidFill>
        </p:spPr>
      </p:pic>
      <p:cxnSp>
        <p:nvCxnSpPr>
          <p:cNvPr id="4" name="直线连接符 3"/>
          <p:cNvCxnSpPr/>
          <p:nvPr/>
        </p:nvCxnSpPr>
        <p:spPr>
          <a:xfrm>
            <a:off x="11189803" y="3106679"/>
            <a:ext cx="1270008" cy="0"/>
          </a:xfrm>
          <a:prstGeom prst="line">
            <a:avLst/>
          </a:prstGeom>
          <a:noFill/>
          <a:ln w="508000" cap="flat">
            <a:solidFill>
              <a:srgbClr val="F85A5A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2248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 spd="fast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" y="3209663"/>
            <a:ext cx="26657300" cy="1938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altLang="zh-CN" sz="6000" b="1" dirty="0" err="1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xss</a:t>
            </a:r>
            <a:r>
              <a:rPr lang="en-US" altLang="zh-CN" sz="6000" b="1" dirty="0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=</a:t>
            </a:r>
            <a:r>
              <a:rPr lang="zh-CN" altLang="en-US" sz="6000" b="1" dirty="0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非本站脚本执行</a:t>
            </a:r>
            <a:endParaRPr lang="en-US" altLang="zh-CN" sz="6000" b="1" dirty="0" smtClean="0">
              <a:solidFill>
                <a:srgbClr val="F85A5A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en-US" altLang="zh-CN" sz="6000" b="1" dirty="0" err="1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postMessage+js</a:t>
            </a:r>
            <a:r>
              <a:rPr lang="en-US" altLang="zh-CN" sz="6000" b="1" dirty="0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=Cross</a:t>
            </a:r>
            <a:r>
              <a:rPr lang="en-US" altLang="zh-CN" sz="6000" b="1" dirty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-site scripting</a:t>
            </a:r>
            <a:endParaRPr lang="zh-CN" altLang="en-US" sz="6000" b="1" dirty="0">
              <a:solidFill>
                <a:srgbClr val="F85A5A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1445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 spd="fast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" y="3209663"/>
            <a:ext cx="26657300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允许从</a:t>
            </a:r>
            <a:r>
              <a:rPr lang="en-US" altLang="zh-CN" sz="6000" b="1" dirty="0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http</a:t>
            </a:r>
            <a:r>
              <a:rPr lang="zh-CN" altLang="en-US" sz="6000" b="1" dirty="0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向</a:t>
            </a:r>
            <a:r>
              <a:rPr lang="en-US" altLang="zh-CN" sz="6000" b="1" dirty="0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https</a:t>
            </a:r>
            <a:r>
              <a:rPr lang="zh-CN" altLang="en-US" sz="6000" b="1" dirty="0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发</a:t>
            </a:r>
            <a:r>
              <a:rPr lang="en-US" altLang="zh-CN" sz="6000" b="1" dirty="0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message……</a:t>
            </a:r>
            <a:r>
              <a:rPr lang="zh-CN" altLang="en-US" sz="6000" b="1" dirty="0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劫持</a:t>
            </a:r>
            <a:r>
              <a:rPr lang="en-US" altLang="zh-CN" sz="6000" b="1" dirty="0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https</a:t>
            </a:r>
            <a:r>
              <a:rPr lang="zh-CN" altLang="en-US" sz="6000" b="1" dirty="0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登录页？</a:t>
            </a:r>
            <a:endParaRPr lang="zh-CN" altLang="en-US" sz="6000" b="1" dirty="0">
              <a:solidFill>
                <a:srgbClr val="F85A5A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819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 spd="fast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2393467"/>
            <a:ext cx="26657300" cy="1323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对方不想说话并扔了个</a:t>
            </a:r>
            <a:r>
              <a:rPr lang="en-US" altLang="zh-CN" sz="8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message</a:t>
            </a:r>
            <a:endParaRPr kumimoji="0" lang="zh-CN" altLang="en-US" sz="8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  <a:sym typeface="Calibri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5114864"/>
            <a:ext cx="26657300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By</a:t>
            </a:r>
            <a:r>
              <a:rPr lang="zh-CN" altLang="en-US" sz="4400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 微博网友</a:t>
            </a:r>
            <a:r>
              <a:rPr lang="en-US" altLang="zh-CN" sz="4400" b="1" dirty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@</a:t>
            </a:r>
            <a:r>
              <a:rPr lang="zh-CN" altLang="en-US" sz="4400" b="1" dirty="0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呆子不开</a:t>
            </a:r>
            <a:r>
              <a:rPr lang="zh-CN" altLang="en-US" sz="4400" b="1" dirty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口</a:t>
            </a:r>
          </a:p>
        </p:txBody>
      </p:sp>
    </p:spTree>
    <p:extLst>
      <p:ext uri="{BB962C8B-B14F-4D97-AF65-F5344CB8AC3E}">
        <p14:creationId xmlns:p14="http://schemas.microsoft.com/office/powerpoint/2010/main" val="255597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 spd="fast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978346"/>
            <a:ext cx="266573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600" b="1" dirty="0" smtClean="0">
                <a:latin typeface="微软雅黑"/>
                <a:ea typeface="微软雅黑"/>
                <a:cs typeface="微软雅黑"/>
                <a:hlinkClick r:id="rId4"/>
              </a:rPr>
              <a:t>https://mail.qq.com/</a:t>
            </a:r>
            <a:r>
              <a:rPr lang="zh-CN" altLang="en-US" sz="6600" b="1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6600" b="1" dirty="0" err="1" smtClean="0">
                <a:latin typeface="微软雅黑"/>
                <a:ea typeface="微软雅黑"/>
                <a:cs typeface="微软雅黑"/>
              </a:rPr>
              <a:t>qq</a:t>
            </a:r>
            <a:r>
              <a:rPr lang="zh-CN" altLang="en-US" sz="6600" b="1" dirty="0" smtClean="0">
                <a:latin typeface="微软雅黑"/>
                <a:ea typeface="微软雅黑"/>
                <a:cs typeface="微软雅黑"/>
              </a:rPr>
              <a:t>邮箱登录页的一段</a:t>
            </a:r>
            <a:r>
              <a:rPr lang="en-US" altLang="zh-CN" sz="6600" b="1" dirty="0" err="1" smtClean="0">
                <a:latin typeface="微软雅黑"/>
                <a:ea typeface="微软雅黑"/>
                <a:cs typeface="微软雅黑"/>
              </a:rPr>
              <a:t>js</a:t>
            </a:r>
            <a:endParaRPr lang="en-US" altLang="zh-CN" sz="6600" b="1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Picture 20" descr="D:\Dropbox\国内漏洞\postmessage\zhaopian\QQ截图20160512105649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388" y="2462749"/>
            <a:ext cx="9312117" cy="685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3970090" y="3850958"/>
            <a:ext cx="110525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哇</a:t>
            </a:r>
            <a:r>
              <a:rPr lang="zh-CN" altLang="en-US" sz="5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塞，跟前面那个</a:t>
            </a:r>
            <a:r>
              <a:rPr lang="en-US" altLang="zh-CN" sz="54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xss</a:t>
            </a:r>
            <a:r>
              <a:rPr lang="zh-CN" altLang="en-US" sz="5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很像</a:t>
            </a:r>
            <a:endParaRPr lang="en-US" altLang="zh-CN" sz="5400" b="1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/>
            </a:endParaRPr>
          </a:p>
          <a:p>
            <a:pPr algn="ctr"/>
            <a:r>
              <a:rPr lang="zh-CN" altLang="en-US" sz="5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我可以</a:t>
            </a:r>
            <a:r>
              <a:rPr lang="zh-CN" altLang="en-US" sz="5400" b="1" dirty="0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劫持</a:t>
            </a:r>
            <a:r>
              <a:rPr lang="en-US" altLang="zh-CN" sz="5400" b="1" dirty="0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https</a:t>
            </a:r>
            <a:r>
              <a:rPr lang="zh-CN" altLang="en-US" sz="5400" b="1" dirty="0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的登陆页</a:t>
            </a:r>
            <a:r>
              <a:rPr lang="zh-CN" altLang="en-US" sz="5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了</a:t>
            </a:r>
            <a:endParaRPr lang="en-US" altLang="zh-CN" sz="5400" b="1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/>
            </a:endParaRPr>
          </a:p>
          <a:p>
            <a:pPr algn="ctr"/>
            <a:r>
              <a:rPr lang="zh-CN" altLang="en-US" sz="5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最后却发现</a:t>
            </a:r>
            <a:r>
              <a:rPr lang="zh-CN" altLang="zh-CN" sz="5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，</a:t>
            </a:r>
            <a:r>
              <a:rPr lang="zh-CN" altLang="en-US" sz="5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裤子都</a:t>
            </a:r>
            <a:r>
              <a:rPr lang="zh-CN" altLang="en-US" sz="5400" b="1" dirty="0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脱了</a:t>
            </a:r>
            <a:endParaRPr lang="en-US" altLang="zh-CN" sz="5400" b="1" dirty="0" smtClean="0">
              <a:solidFill>
                <a:srgbClr val="F85A5A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/>
            </a:endParaRPr>
          </a:p>
          <a:p>
            <a:pPr algn="ctr"/>
            <a:r>
              <a:rPr lang="zh-CN" altLang="en-US" sz="5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却什么都干不了</a:t>
            </a:r>
            <a:endParaRPr lang="en-US" altLang="zh-CN" sz="5400" b="1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711639" y="3464663"/>
            <a:ext cx="8289378" cy="1115658"/>
          </a:xfrm>
          <a:prstGeom prst="ellipse">
            <a:avLst/>
          </a:prstGeom>
          <a:noFill/>
          <a:ln w="25400" cap="flat">
            <a:solidFill>
              <a:srgbClr val="F85A5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986236" y="7995952"/>
            <a:ext cx="2934748" cy="1115658"/>
          </a:xfrm>
          <a:prstGeom prst="ellipse">
            <a:avLst/>
          </a:prstGeom>
          <a:noFill/>
          <a:ln w="25400" cap="flat">
            <a:solidFill>
              <a:srgbClr val="F85A5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85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 spd="fast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86" y="2662632"/>
            <a:ext cx="1175385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1169" y="2674043"/>
            <a:ext cx="11742737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978346"/>
            <a:ext cx="266573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600" b="1" dirty="0" smtClean="0">
                <a:latin typeface="微软雅黑"/>
                <a:ea typeface="微软雅黑"/>
                <a:cs typeface="微软雅黑"/>
              </a:rPr>
              <a:t>永远都运行不到的“漏洞”</a:t>
            </a:r>
            <a:endParaRPr lang="en-US" altLang="zh-CN" sz="6600" b="1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9090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 spd="fast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338" y="2886074"/>
            <a:ext cx="4588113" cy="3058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074" y="2886074"/>
            <a:ext cx="4856909" cy="3058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2886074"/>
            <a:ext cx="5054600" cy="3058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3438" y="2886073"/>
            <a:ext cx="5528173" cy="3058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0" y="978346"/>
            <a:ext cx="266573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600" b="1" dirty="0" smtClean="0">
                <a:latin typeface="微软雅黑"/>
                <a:ea typeface="微软雅黑"/>
                <a:cs typeface="微软雅黑"/>
              </a:rPr>
              <a:t>https</a:t>
            </a:r>
            <a:r>
              <a:rPr lang="zh-CN" altLang="en-US" sz="6600" b="1" dirty="0" smtClean="0">
                <a:latin typeface="微软雅黑"/>
                <a:ea typeface="微软雅黑"/>
                <a:cs typeface="微软雅黑"/>
              </a:rPr>
              <a:t>页面加载</a:t>
            </a:r>
            <a:r>
              <a:rPr lang="en-US" altLang="zh-CN" sz="6600" b="1" dirty="0" smtClean="0">
                <a:latin typeface="微软雅黑"/>
                <a:ea typeface="微软雅黑"/>
                <a:cs typeface="微软雅黑"/>
              </a:rPr>
              <a:t>http</a:t>
            </a:r>
            <a:r>
              <a:rPr lang="zh-CN" altLang="en-US" sz="6600" b="1" dirty="0" smtClean="0">
                <a:latin typeface="微软雅黑"/>
                <a:ea typeface="微软雅黑"/>
                <a:cs typeface="微软雅黑"/>
              </a:rPr>
              <a:t>的</a:t>
            </a:r>
            <a:r>
              <a:rPr lang="en-US" altLang="zh-CN" sz="6600" b="1" dirty="0" err="1" smtClean="0"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sz="6600" b="1" dirty="0" smtClean="0">
                <a:latin typeface="微软雅黑"/>
                <a:ea typeface="微软雅黑"/>
                <a:cs typeface="微软雅黑"/>
              </a:rPr>
              <a:t>时浏览器会阻止</a:t>
            </a:r>
            <a:endParaRPr lang="en-US" altLang="zh-CN" sz="66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896546"/>
            <a:ext cx="266573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我</a:t>
            </a:r>
            <a:r>
              <a:rPr lang="zh-CN" altLang="en-US" sz="6600" b="1" dirty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爸妈花那么多钱给我买证书</a:t>
            </a:r>
            <a:r>
              <a:rPr lang="zh-CN" altLang="en-US" sz="6600" b="1" dirty="0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，</a:t>
            </a:r>
            <a:r>
              <a:rPr lang="en-US" altLang="en-US" sz="6600" b="1" dirty="0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不是让我跟</a:t>
            </a:r>
            <a:r>
              <a:rPr lang="zh-CN" altLang="en-US" sz="6600" b="1" dirty="0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你们屌丝玩的</a:t>
            </a:r>
            <a:endParaRPr lang="zh-CN" altLang="en-US" sz="6600" b="1" dirty="0">
              <a:solidFill>
                <a:srgbClr val="F85A5A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00292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 spd="fast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" y="3209663"/>
            <a:ext cx="26657300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校验了</a:t>
            </a:r>
            <a:r>
              <a:rPr lang="en-US" altLang="zh-CN" sz="6000" b="1" dirty="0" err="1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event.origin</a:t>
            </a:r>
            <a:r>
              <a:rPr lang="zh-CN" altLang="en-US" sz="6000" b="1" dirty="0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？</a:t>
            </a:r>
            <a:endParaRPr lang="zh-CN" altLang="en-US" sz="6000" b="1" dirty="0">
              <a:solidFill>
                <a:srgbClr val="F85A5A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7806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 spd="fast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D:\Dropbox\国内漏洞\postmessage\zhaopian\QQ截图20160512110139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710" y="1669713"/>
            <a:ext cx="9478489" cy="781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457200"/>
            <a:ext cx="266573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http://api.sina.com.cn/script/javascript/postmsg.html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81400" y="1898313"/>
            <a:ext cx="8940800" cy="14465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Calibri"/>
              </a:rPr>
              <a:t>任意</a:t>
            </a:r>
            <a:r>
              <a:rPr kumimoji="0" lang="en-US" altLang="zh-CN" sz="4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Calibri"/>
              </a:rPr>
              <a:t>sina.com.cn</a:t>
            </a:r>
            <a:r>
              <a:rPr kumimoji="0" lang="zh-CN" altLang="en-US" sz="4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Calibri"/>
              </a:rPr>
              <a:t>域的</a:t>
            </a:r>
            <a:r>
              <a:rPr kumimoji="0" lang="en-US" altLang="zh-CN" sz="44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Calibri"/>
              </a:rPr>
              <a:t>xss</a:t>
            </a:r>
            <a:r>
              <a:rPr kumimoji="0" lang="zh-CN" altLang="en-US" sz="4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Calibri"/>
              </a:rPr>
              <a:t>都可以向</a:t>
            </a:r>
            <a:r>
              <a:rPr lang="en-US" altLang="zh-CN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api.sina.com.cn</a:t>
            </a:r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域发起</a:t>
            </a:r>
            <a:r>
              <a:rPr lang="en-US" altLang="zh-CN" sz="4400" b="1" dirty="0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ajax</a:t>
            </a:r>
            <a:r>
              <a:rPr lang="zh-CN" altLang="en-US" sz="4400" b="1" dirty="0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请求</a:t>
            </a:r>
            <a:endParaRPr kumimoji="0" lang="zh-CN" altLang="en-US" sz="4400" b="1" i="0" u="none" strike="noStrike" cap="none" spc="0" normalizeH="0" baseline="0" dirty="0">
              <a:ln>
                <a:noFill/>
              </a:ln>
              <a:solidFill>
                <a:srgbClr val="F85A5A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81400" y="5472580"/>
            <a:ext cx="8940800" cy="14465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Calibri"/>
              </a:rPr>
              <a:t>任意</a:t>
            </a:r>
            <a:r>
              <a:rPr kumimoji="0" lang="en-US" altLang="zh-CN" sz="4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Calibri"/>
              </a:rPr>
              <a:t>sina.com.cn</a:t>
            </a:r>
            <a:r>
              <a:rPr kumimoji="0" lang="zh-CN" altLang="en-US" sz="4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Calibri"/>
              </a:rPr>
              <a:t>域的</a:t>
            </a:r>
            <a:r>
              <a:rPr kumimoji="0" lang="en-US" altLang="zh-CN" sz="44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Calibri"/>
              </a:rPr>
              <a:t>xss</a:t>
            </a:r>
            <a:r>
              <a:rPr kumimoji="0" lang="zh-CN" altLang="en-US" sz="4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Calibri"/>
              </a:rPr>
              <a:t>都可以</a:t>
            </a:r>
            <a:r>
              <a:rPr kumimoji="0" lang="zh-CN" altLang="en-US" sz="4400" b="1" i="0" u="none" strike="noStrike" cap="none" spc="0" normalizeH="0" baseline="0" dirty="0" smtClean="0">
                <a:ln>
                  <a:noFill/>
                </a:ln>
                <a:solidFill>
                  <a:srgbClr val="F85A5A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Calibri"/>
              </a:rPr>
              <a:t>进入对方的微博账号</a:t>
            </a:r>
            <a:endParaRPr kumimoji="0" lang="zh-CN" altLang="en-US" sz="4400" b="1" i="0" u="none" strike="noStrike" cap="none" spc="0" normalizeH="0" baseline="0" dirty="0">
              <a:ln>
                <a:noFill/>
              </a:ln>
              <a:solidFill>
                <a:srgbClr val="F85A5A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81400" y="3630546"/>
            <a:ext cx="8940800" cy="14465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Calibri"/>
              </a:rPr>
              <a:t>任意</a:t>
            </a:r>
            <a:r>
              <a:rPr kumimoji="0" lang="en-US" altLang="zh-CN" sz="4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Calibri"/>
              </a:rPr>
              <a:t>sina.com.cn</a:t>
            </a:r>
            <a:r>
              <a:rPr kumimoji="0" lang="zh-CN" altLang="en-US" sz="4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Calibri"/>
              </a:rPr>
              <a:t>域的</a:t>
            </a:r>
            <a:r>
              <a:rPr kumimoji="0" lang="en-US" altLang="zh-CN" sz="44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Calibri"/>
              </a:rPr>
              <a:t>xss</a:t>
            </a:r>
            <a:r>
              <a:rPr kumimoji="0" lang="zh-CN" altLang="en-US" sz="4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Calibri"/>
              </a:rPr>
              <a:t>都可以强制对方</a:t>
            </a:r>
            <a:r>
              <a:rPr kumimoji="0" lang="zh-CN" altLang="en-US" sz="4400" b="1" i="0" u="none" strike="noStrike" cap="none" spc="0" normalizeH="0" baseline="0" dirty="0" smtClean="0">
                <a:ln>
                  <a:noFill/>
                </a:ln>
                <a:solidFill>
                  <a:srgbClr val="F85A5A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Calibri"/>
              </a:rPr>
              <a:t>发微博、关注</a:t>
            </a:r>
            <a:r>
              <a:rPr kumimoji="0" lang="en-US" altLang="zh-CN" sz="4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Calibri"/>
              </a:rPr>
              <a:t>……</a:t>
            </a:r>
            <a:endParaRPr kumimoji="0" lang="zh-CN" altLang="en-US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Calibri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12369800" y="4179793"/>
            <a:ext cx="3098800" cy="1738407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16433800" y="7427200"/>
            <a:ext cx="8940800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400" b="1" dirty="0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不细讲</a:t>
            </a:r>
            <a:r>
              <a:rPr lang="en-US" altLang="zh-CN" sz="4400" b="1" dirty="0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……</a:t>
            </a:r>
            <a:endParaRPr kumimoji="0" lang="zh-CN" altLang="en-US" sz="4400" b="1" i="0" u="none" strike="noStrike" cap="none" spc="0" normalizeH="0" baseline="0" dirty="0">
              <a:ln>
                <a:noFill/>
              </a:ln>
              <a:solidFill>
                <a:srgbClr val="F85A5A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Calibri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033134" y="1701582"/>
            <a:ext cx="4033133" cy="1115658"/>
          </a:xfrm>
          <a:prstGeom prst="ellipse">
            <a:avLst/>
          </a:prstGeom>
          <a:noFill/>
          <a:ln w="25400" cap="flat">
            <a:solidFill>
              <a:srgbClr val="F85A5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66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 spd="fast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978346"/>
            <a:ext cx="266573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一些小技巧</a:t>
            </a:r>
            <a:endParaRPr lang="en-US" altLang="zh-CN" sz="8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3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89525" y="3478492"/>
            <a:ext cx="164782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</a:t>
            </a:r>
            <a:r>
              <a:rPr lang="en-US" altLang="zh-CN" sz="4400" b="1" dirty="0" err="1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referer</a:t>
            </a:r>
            <a:r>
              <a:rPr lang="zh-CN" altLang="en-US" sz="4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en-US" altLang="zh-CN" sz="4400" b="1" dirty="0" err="1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</a:t>
            </a:r>
            <a:r>
              <a:rPr lang="zh-CN" altLang="en-US" sz="4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型的</a:t>
            </a:r>
            <a:r>
              <a:rPr lang="en-US" altLang="zh-CN" sz="4400" b="1" dirty="0" err="1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url</a:t>
            </a:r>
            <a:r>
              <a:rPr lang="zh-CN" altLang="en-US" sz="4400" b="1" dirty="0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跳转漏洞</a:t>
            </a:r>
            <a:r>
              <a:rPr lang="zh-CN" altLang="en-US" sz="4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可能绕过白名单</a:t>
            </a:r>
            <a:r>
              <a:rPr lang="en-US" altLang="zh-CN" sz="4400" b="1" dirty="0" err="1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referer</a:t>
            </a:r>
            <a:r>
              <a:rPr lang="zh-CN" altLang="en-US" sz="4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限制</a:t>
            </a:r>
            <a:endParaRPr lang="en-US" altLang="zh-CN" sz="4400" b="1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44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4400" b="1" dirty="0" err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window.open</a:t>
            </a:r>
            <a:r>
              <a:rPr lang="zh-CN" altLang="en-US" sz="44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</a:t>
            </a:r>
            <a:r>
              <a:rPr lang="en-US" altLang="zh-CN" sz="4400" b="1" dirty="0" err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iframe</a:t>
            </a:r>
            <a:r>
              <a:rPr lang="zh-CN" altLang="en-US" sz="44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里的时候</a:t>
            </a:r>
            <a:r>
              <a:rPr lang="zh-CN" altLang="en-US" sz="4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，浏览器</a:t>
            </a:r>
            <a:r>
              <a:rPr lang="en-US" altLang="zh-CN" sz="4400" b="1" dirty="0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popup</a:t>
            </a:r>
            <a:r>
              <a:rPr lang="zh-CN" altLang="en-US" sz="4400" b="1" dirty="0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4400" b="1" dirty="0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blocker</a:t>
            </a:r>
            <a:r>
              <a:rPr lang="zh-CN" altLang="en-US" sz="4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不会提示</a:t>
            </a:r>
            <a:endParaRPr lang="en-US" altLang="zh-CN" sz="4400" b="1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44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4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Origin</a:t>
            </a:r>
            <a:r>
              <a:rPr lang="zh-CN" altLang="en-US" sz="4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校验可能会</a:t>
            </a:r>
            <a:r>
              <a:rPr lang="zh-CN" altLang="en-US" sz="4400" b="1" dirty="0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不严谨</a:t>
            </a:r>
            <a:r>
              <a:rPr lang="zh-CN" altLang="en-US" sz="4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4400" b="1" dirty="0" err="1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indexOf</a:t>
            </a:r>
            <a:r>
              <a:rPr lang="en-US" altLang="zh-CN" sz="44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4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en-US" altLang="zh-CN" sz="4400" b="1" dirty="0" err="1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www.wooyun.org</a:t>
            </a:r>
            <a:r>
              <a:rPr lang="en-US" altLang="zh-CN" sz="44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”)!=-1 </a:t>
            </a:r>
            <a:r>
              <a:rPr lang="en-US" altLang="zh-CN" sz="4400" b="1" dirty="0" err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RegExp</a:t>
            </a:r>
            <a:r>
              <a:rPr lang="en-US" altLang="zh-CN" sz="44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(“^</a:t>
            </a:r>
            <a:r>
              <a:rPr lang="en-US" altLang="zh-CN" sz="4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http:</a:t>
            </a:r>
            <a:r>
              <a:rPr lang="en-US" altLang="zh-CN" sz="44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en-US" altLang="zh-CN" sz="4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en-US" altLang="zh-CN" sz="4400" b="1" dirty="0" err="1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www.wooyun.org</a:t>
            </a:r>
            <a:r>
              <a:rPr lang="en-US" altLang="zh-CN" sz="44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$”) </a:t>
            </a:r>
          </a:p>
        </p:txBody>
      </p:sp>
    </p:spTree>
    <p:extLst>
      <p:ext uri="{BB962C8B-B14F-4D97-AF65-F5344CB8AC3E}">
        <p14:creationId xmlns:p14="http://schemas.microsoft.com/office/powerpoint/2010/main" val="288495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 spd="fast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978346"/>
            <a:ext cx="266573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postMessage</a:t>
            </a:r>
            <a:r>
              <a:rPr lang="zh-CN" altLang="en-US" sz="8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的安全注意事项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1618610" y="3595239"/>
            <a:ext cx="10034568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遇到</a:t>
            </a:r>
            <a:r>
              <a:rPr lang="zh-CN" altLang="en-US" sz="4400" b="1" dirty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对的那个人</a:t>
            </a:r>
            <a:r>
              <a:rPr lang="zh-CN" altLang="en-US" sz="4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，才把东西给他</a:t>
            </a:r>
            <a:endParaRPr lang="en-US" altLang="zh-CN" sz="44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/>
            </a:endParaRPr>
          </a:p>
          <a:p>
            <a:r>
              <a:rPr lang="zh-CN" altLang="en-US" sz="4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给你东西的，</a:t>
            </a:r>
            <a:r>
              <a:rPr lang="zh-CN" altLang="en-US" sz="4400" b="1" dirty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是不是对的人</a:t>
            </a:r>
            <a:endParaRPr lang="en-US" altLang="zh-CN" sz="4400" b="1" dirty="0">
              <a:solidFill>
                <a:srgbClr val="F85A5A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/>
            </a:endParaRPr>
          </a:p>
          <a:p>
            <a:r>
              <a:rPr lang="zh-CN" altLang="en-US" sz="4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擦亮眼睛，</a:t>
            </a:r>
            <a:r>
              <a:rPr lang="zh-CN" altLang="en-US" sz="4400" b="1" dirty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不要认错人</a:t>
            </a:r>
            <a:endParaRPr lang="en-US" altLang="zh-CN" sz="4400" b="1" dirty="0">
              <a:solidFill>
                <a:srgbClr val="F85A5A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/>
            </a:endParaRPr>
          </a:p>
          <a:p>
            <a:r>
              <a:rPr lang="zh-CN" altLang="en-US" sz="4400" b="1" dirty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不要相信</a:t>
            </a:r>
            <a:r>
              <a:rPr lang="zh-CN" altLang="en-US" sz="4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任何人给的东西，使用的时候要注意</a:t>
            </a:r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安全</a:t>
            </a:r>
          </a:p>
          <a:p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你是骄傲的公主，</a:t>
            </a:r>
            <a:r>
              <a:rPr lang="zh-CN" altLang="en-US" sz="4400" b="1" dirty="0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不要低头</a:t>
            </a:r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，皇冠会掉</a:t>
            </a:r>
            <a:endParaRPr lang="en-US" altLang="zh-CN" sz="44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60553" y="3839352"/>
            <a:ext cx="1003456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不要</a:t>
            </a:r>
            <a:r>
              <a:rPr lang="en-US" altLang="zh-CN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post</a:t>
            </a:r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给</a:t>
            </a:r>
            <a:r>
              <a:rPr lang="zh-CN" altLang="en-US" sz="4400" b="1" dirty="0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*</a:t>
            </a:r>
            <a:endParaRPr lang="en-US" altLang="zh-CN" sz="4400" b="1" dirty="0" smtClean="0">
              <a:solidFill>
                <a:srgbClr val="F85A5A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/>
            </a:endParaRPr>
          </a:p>
          <a:p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校验</a:t>
            </a:r>
            <a:r>
              <a:rPr lang="en-US" altLang="zh-CN" sz="4400" b="1" dirty="0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origin</a:t>
            </a:r>
            <a:endParaRPr lang="en-US" altLang="zh-CN" sz="4400" b="1" dirty="0">
              <a:solidFill>
                <a:srgbClr val="F85A5A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/>
            </a:endParaRPr>
          </a:p>
          <a:p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校验手段要</a:t>
            </a:r>
            <a:r>
              <a:rPr lang="zh-CN" altLang="en-US" sz="4400" b="1" dirty="0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严谨</a:t>
            </a:r>
            <a:endParaRPr lang="en-US" altLang="zh-CN" sz="4400" b="1" dirty="0">
              <a:solidFill>
                <a:srgbClr val="F85A5A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/>
            </a:endParaRPr>
          </a:p>
          <a:p>
            <a:r>
              <a:rPr lang="en-US" altLang="zh-CN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message</a:t>
            </a:r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使用时要注意</a:t>
            </a:r>
            <a:r>
              <a:rPr lang="zh-CN" altLang="en-US" sz="4400" b="1" dirty="0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安全处理</a:t>
            </a:r>
          </a:p>
          <a:p>
            <a:r>
              <a:rPr lang="en-US" altLang="zh-CN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https</a:t>
            </a:r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的站</a:t>
            </a:r>
            <a:r>
              <a:rPr lang="zh-CN" altLang="en-US" sz="4400" b="1" dirty="0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不建议使用</a:t>
            </a:r>
            <a:r>
              <a:rPr lang="en-US" altLang="zh-CN" sz="44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onmessage</a:t>
            </a:r>
            <a:endParaRPr lang="en-US" altLang="zh-CN" sz="44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4714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 spd="fast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217331" y="3594818"/>
            <a:ext cx="1626983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开放平台</a:t>
            </a:r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容易出相关漏洞，因为要和第三方交互</a:t>
            </a:r>
            <a:endParaRPr lang="en-US" altLang="zh-CN" sz="4400" b="1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/>
            </a:endParaRPr>
          </a:p>
          <a:p>
            <a:endParaRPr lang="en-US" altLang="zh-CN" sz="44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/>
            </a:endParaRPr>
          </a:p>
          <a:p>
            <a:r>
              <a:rPr lang="en-US" altLang="zh-CN" sz="44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postMessage</a:t>
            </a:r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的漏洞场景相当于</a:t>
            </a:r>
            <a:r>
              <a:rPr lang="en-US" altLang="zh-CN" sz="4400" b="1" dirty="0" err="1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jsonp</a:t>
            </a:r>
            <a:r>
              <a:rPr lang="zh-CN" altLang="en-US" sz="4400" b="1" dirty="0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劫持</a:t>
            </a:r>
            <a:r>
              <a:rPr lang="en-US" altLang="zh-CN" sz="4400" b="1" dirty="0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+</a:t>
            </a:r>
            <a:r>
              <a:rPr lang="en-US" altLang="zh-CN" sz="4400" b="1" dirty="0" err="1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xss+csrf</a:t>
            </a:r>
            <a:endParaRPr lang="en-US" altLang="zh-CN" sz="4400" b="1" dirty="0" smtClean="0">
              <a:solidFill>
                <a:srgbClr val="F85A5A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/>
            </a:endParaRPr>
          </a:p>
          <a:p>
            <a:endParaRPr lang="en-US" altLang="zh-CN" sz="4400" b="1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/>
            </a:endParaRPr>
          </a:p>
          <a:p>
            <a:r>
              <a:rPr lang="en-US" altLang="zh-CN" sz="4400" b="1" dirty="0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Chanel</a:t>
            </a:r>
            <a:r>
              <a:rPr lang="zh-CN" altLang="en-US" sz="4400" b="1" dirty="0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 </a:t>
            </a:r>
            <a:r>
              <a:rPr lang="en-US" altLang="zh-CN" sz="4400" b="1" dirty="0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message</a:t>
            </a:r>
            <a:r>
              <a:rPr lang="zh-CN" altLang="en-US" sz="4400" b="1" dirty="0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、</a:t>
            </a:r>
            <a:r>
              <a:rPr lang="en-US" altLang="zh-CN" sz="4400" b="1" dirty="0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worker</a:t>
            </a:r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等</a:t>
            </a:r>
            <a:r>
              <a:rPr lang="en-US" altLang="zh-CN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h5</a:t>
            </a:r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技术可能也会带来新的漏洞场景</a:t>
            </a:r>
            <a:endParaRPr lang="en-US" altLang="zh-CN" sz="4400" b="1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/>
            </a:endParaRPr>
          </a:p>
          <a:p>
            <a:endParaRPr lang="en-US" altLang="zh-CN" sz="44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/>
            </a:endParaRPr>
          </a:p>
          <a:p>
            <a:r>
              <a:rPr lang="zh-CN" altLang="zh-CN" sz="4400" b="1" dirty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…</a:t>
            </a:r>
            <a:r>
              <a:rPr lang="zh-CN" altLang="zh-CN" sz="4400" b="1" dirty="0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…</a:t>
            </a:r>
            <a:r>
              <a:rPr lang="en-US" altLang="zh-CN" sz="4400" b="1" dirty="0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……</a:t>
            </a:r>
            <a:endParaRPr lang="en-US" altLang="zh-CN" sz="4400" b="1" dirty="0">
              <a:solidFill>
                <a:srgbClr val="F85A5A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78346"/>
            <a:ext cx="266573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一些思考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01759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 spd="fast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978346"/>
            <a:ext cx="266573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6963808" y="4822845"/>
            <a:ext cx="1354249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有问题微博私信</a:t>
            </a:r>
            <a:r>
              <a:rPr lang="en-US" altLang="zh-CN" sz="8000" b="1" dirty="0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@</a:t>
            </a:r>
            <a:r>
              <a:rPr lang="zh-CN" altLang="en-US" sz="8000" b="1" dirty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呆子不开口</a:t>
            </a:r>
          </a:p>
        </p:txBody>
      </p:sp>
      <p:sp>
        <p:nvSpPr>
          <p:cNvPr id="5" name="矩形 4"/>
          <p:cNvSpPr/>
          <p:nvPr/>
        </p:nvSpPr>
        <p:spPr>
          <a:xfrm>
            <a:off x="7850227" y="3357255"/>
            <a:ext cx="119090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这个人只是</a:t>
            </a:r>
            <a:r>
              <a: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长的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比较</a:t>
            </a:r>
            <a:r>
              <a:rPr lang="zh-CN" altLang="en-US" sz="40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英俊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不要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问他太</a:t>
            </a:r>
            <a:r>
              <a: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</a:t>
            </a:r>
            <a:r>
              <a:rPr lang="zh-CN" altLang="en-US" sz="40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高深</a:t>
            </a:r>
            <a:r>
              <a: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的东西</a:t>
            </a:r>
          </a:p>
        </p:txBody>
      </p:sp>
    </p:spTree>
    <p:extLst>
      <p:ext uri="{BB962C8B-B14F-4D97-AF65-F5344CB8AC3E}">
        <p14:creationId xmlns:p14="http://schemas.microsoft.com/office/powerpoint/2010/main" val="417133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 spd="fast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0952" y="2205271"/>
            <a:ext cx="6350153" cy="651402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543614"/>
            <a:ext cx="26657299" cy="1323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北京实时路况</a:t>
            </a:r>
            <a:endParaRPr lang="zh-CN" altLang="en-US" sz="8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452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 spd="fast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779433" y="2219192"/>
            <a:ext cx="9098432" cy="68634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4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乌云</a:t>
            </a:r>
            <a:r>
              <a:rPr lang="zh-CN" altLang="en-US" sz="44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白帽子</a:t>
            </a:r>
            <a:endParaRPr lang="en-US" altLang="zh-CN" sz="44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/>
            </a:endParaRPr>
          </a:p>
          <a:p>
            <a:r>
              <a:rPr lang="zh-CN" altLang="en-US" sz="44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多家互联网公司多年</a:t>
            </a:r>
            <a:r>
              <a:rPr lang="zh-CN" altLang="en-US" sz="4400" b="1" dirty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安全</a:t>
            </a:r>
            <a:r>
              <a:rPr lang="zh-CN" altLang="en-US" sz="44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工作经验</a:t>
            </a:r>
            <a:endParaRPr lang="en-US" altLang="zh-CN" sz="44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/>
            </a:endParaRPr>
          </a:p>
          <a:p>
            <a:endParaRPr lang="en-US" altLang="zh-CN" sz="4400" b="1" dirty="0" smtClean="0">
              <a:solidFill>
                <a:srgbClr val="F85A5A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/>
            </a:endParaRPr>
          </a:p>
          <a:p>
            <a:r>
              <a:rPr lang="zh-CN" altLang="en-US" sz="4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新浪、腾讯、</a:t>
            </a:r>
            <a:r>
              <a:rPr lang="en-US" altLang="zh-CN" sz="4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google</a:t>
            </a:r>
            <a:r>
              <a:rPr lang="zh-CN" altLang="en-US" sz="4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资深网友</a:t>
            </a:r>
            <a:endParaRPr lang="en-US" altLang="zh-CN" sz="4400" b="1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/>
            </a:endParaRPr>
          </a:p>
          <a:p>
            <a:r>
              <a:rPr lang="en-US" altLang="zh-CN" sz="44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t</a:t>
            </a:r>
            <a:r>
              <a:rPr lang="en-US" altLang="zh-CN" sz="4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66y</a:t>
            </a:r>
            <a:r>
              <a:rPr lang="zh-CN" altLang="zh-CN" sz="4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、</a:t>
            </a:r>
            <a:r>
              <a:rPr lang="en-US" altLang="zh-CN" sz="4400" b="1" dirty="0" err="1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tumblr</a:t>
            </a:r>
            <a:r>
              <a:rPr lang="zh-CN" altLang="en-US" sz="4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网新注册用户</a:t>
            </a:r>
            <a:endParaRPr lang="en-US" altLang="zh-CN" sz="4400" b="1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/>
            </a:endParaRPr>
          </a:p>
          <a:p>
            <a:endParaRPr lang="en-US" altLang="zh-CN" sz="44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/>
            </a:endParaRPr>
          </a:p>
          <a:p>
            <a:r>
              <a:rPr lang="zh-CN" altLang="en-US" sz="4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性格</a:t>
            </a:r>
            <a:r>
              <a:rPr lang="zh-CN" altLang="en-US" sz="44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和蔼可亲</a:t>
            </a:r>
            <a:endParaRPr lang="en-US" altLang="zh-CN" sz="44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/>
            </a:endParaRPr>
          </a:p>
          <a:p>
            <a:r>
              <a:rPr lang="zh-CN" altLang="en-US" sz="44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小时候长的还是蛮</a:t>
            </a:r>
            <a:r>
              <a:rPr lang="zh-CN" altLang="en-US" sz="4400" b="1" dirty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好看</a:t>
            </a:r>
            <a:r>
              <a:rPr lang="zh-CN" altLang="en-US" sz="4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的</a:t>
            </a:r>
            <a:endParaRPr lang="en-US" altLang="zh-CN" sz="4400" b="1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/>
            </a:endParaRPr>
          </a:p>
          <a:p>
            <a:endParaRPr lang="en-US" altLang="zh-CN" sz="44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/>
            </a:endParaRPr>
          </a:p>
          <a:p>
            <a:r>
              <a:rPr lang="zh-CN" altLang="en-US" sz="44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最近十多年一直在</a:t>
            </a:r>
            <a:r>
              <a:rPr lang="zh-CN" altLang="en-US" sz="4400" b="1" dirty="0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减肥</a:t>
            </a:r>
            <a:endParaRPr lang="en-US" altLang="zh-CN" sz="44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543614"/>
            <a:ext cx="26657299" cy="1323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rgbClr val="F85A5A"/>
                </a:solidFill>
                <a:latin typeface="微软雅黑"/>
                <a:ea typeface="微软雅黑"/>
                <a:cs typeface="微软雅黑"/>
              </a:rPr>
              <a:t>我</a:t>
            </a:r>
            <a:endParaRPr lang="zh-CN" altLang="en-US" sz="8000" b="1" dirty="0">
              <a:solidFill>
                <a:srgbClr val="F85A5A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5078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 spd="fast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 spd="fast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43614"/>
            <a:ext cx="26657299" cy="1323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肤浅浮躁的乌云员工眼中的我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527800"/>
            <a:ext cx="19100800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155183"/>
            <a:ext cx="8902700" cy="1832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0" y="4394200"/>
            <a:ext cx="177927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863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 spd="fast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43614"/>
            <a:ext cx="26657299" cy="1323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稳重睿智的技术大牛眼中的我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325" y="2597149"/>
            <a:ext cx="3743960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3"/>
          <p:cNvSpPr txBox="1"/>
          <p:nvPr/>
        </p:nvSpPr>
        <p:spPr>
          <a:xfrm>
            <a:off x="4169682" y="7189241"/>
            <a:ext cx="4161245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/>
              </a:rPr>
              <a:t>他看穿了我</a:t>
            </a:r>
            <a:endParaRPr lang="zh-CN" altLang="en-US" sz="4400" b="1" dirty="0">
              <a:solidFill>
                <a:srgbClr val="F85A5A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/>
            </a:endParaRPr>
          </a:p>
        </p:txBody>
      </p:sp>
      <p:sp>
        <p:nvSpPr>
          <p:cNvPr id="6" name="下箭头 5"/>
          <p:cNvSpPr/>
          <p:nvPr/>
        </p:nvSpPr>
        <p:spPr>
          <a:xfrm rot="10800000">
            <a:off x="5566469" y="6058411"/>
            <a:ext cx="1174422" cy="1003319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635" y="2647949"/>
            <a:ext cx="10255456" cy="2321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561" y="5834084"/>
            <a:ext cx="15077757" cy="197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46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 spd="fast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" y="3209663"/>
            <a:ext cx="26657300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F8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为了保护女网友</a:t>
            </a:r>
            <a:endParaRPr lang="en-US" altLang="zh-CN" sz="6000" b="1" dirty="0" smtClean="0">
              <a:solidFill>
                <a:srgbClr val="F85A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b="1" dirty="0" smtClean="0">
                <a:solidFill>
                  <a:srgbClr val="F8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今天只讲技术</a:t>
            </a:r>
            <a:endParaRPr lang="en-US" altLang="zh-CN" sz="6000" b="1" dirty="0" smtClean="0">
              <a:solidFill>
                <a:srgbClr val="F85A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0" lang="zh-CN" altLang="en-US" sz="6000" b="1" i="0" u="none" strike="noStrike" cap="none" spc="0" normalizeH="0" baseline="0" dirty="0" smtClean="0">
                <a:ln>
                  <a:noFill/>
                </a:ln>
                <a:solidFill>
                  <a:srgbClr val="F85A5A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  <a:sym typeface="Calibri"/>
              </a:rPr>
              <a:t>今天没有段子</a:t>
            </a:r>
            <a:endParaRPr kumimoji="0" lang="zh-CN" altLang="en-US" sz="6000" b="1" i="0" u="none" strike="noStrike" cap="none" spc="0" normalizeH="0" baseline="0" dirty="0">
              <a:ln>
                <a:noFill/>
              </a:ln>
              <a:solidFill>
                <a:srgbClr val="F85A5A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84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 spd="fast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978348"/>
            <a:ext cx="266572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</a:t>
            </a:r>
            <a:r>
              <a:rPr lang="zh-CN" altLang="en-US" sz="8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浏览器跨</a:t>
            </a:r>
            <a:r>
              <a:rPr lang="zh-CN" altLang="en-US" sz="8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域传输方案</a:t>
            </a:r>
            <a:endParaRPr lang="zh-CN" altLang="en-US" sz="8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391605" y="2922626"/>
            <a:ext cx="587408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err="1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postMessage</a:t>
            </a:r>
            <a:endParaRPr lang="en-US" altLang="zh-CN" sz="3600" b="1" dirty="0" smtClean="0">
              <a:solidFill>
                <a:srgbClr val="F85A5A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3600" b="1" dirty="0">
              <a:solidFill>
                <a:srgbClr val="F85A5A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3600" b="1" dirty="0" err="1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Jsonp</a:t>
            </a:r>
            <a:endParaRPr lang="en-US" altLang="zh-CN" sz="3600" b="1" dirty="0" smtClean="0">
              <a:solidFill>
                <a:srgbClr val="F85A5A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3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36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Cors</a:t>
            </a:r>
            <a:endParaRPr lang="en-US" altLang="zh-CN" sz="36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3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36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document.domain+iframe</a:t>
            </a:r>
            <a:endParaRPr lang="en-US" altLang="zh-CN" sz="36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3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36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window.name</a:t>
            </a:r>
          </a:p>
          <a:p>
            <a:endParaRPr lang="en-US" altLang="zh-CN" sz="3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36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location.hash</a:t>
            </a:r>
            <a:endParaRPr lang="en-US" altLang="zh-CN" sz="3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697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 spd="fast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4750" y="2155675"/>
            <a:ext cx="243078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跨</a:t>
            </a:r>
            <a:r>
              <a:rPr lang="zh-CN" altLang="en-US" sz="3200" b="1" dirty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文档通信</a:t>
            </a:r>
            <a:r>
              <a:rPr lang="en-US" altLang="zh-CN" sz="3200" b="1" dirty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Cross-document messaging)</a:t>
            </a:r>
            <a:r>
              <a:rPr lang="zh-CN" altLang="en-US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提供了网页上不同文档之间的通讯能力。以往需要在相同协议、域名、端口下的页面才能用脚本语言通讯，现在的</a:t>
            </a:r>
            <a:r>
              <a:rPr lang="en-US" altLang="zh-CN" sz="32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window.postMessage</a:t>
            </a:r>
            <a:r>
              <a:rPr lang="zh-CN" altLang="en-US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方法则提供了一种安全可靠的方式来控制文档间的通信。</a:t>
            </a:r>
          </a:p>
          <a:p>
            <a:endParaRPr lang="zh-CN" altLang="en-US" sz="3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3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</a:t>
            </a:r>
            <a:endParaRPr lang="zh-CN" altLang="en-US" sz="3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3200" b="1" dirty="0" err="1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otherWindow.postMessage</a:t>
            </a:r>
            <a:r>
              <a:rPr lang="en-US" altLang="zh-CN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(message, </a:t>
            </a:r>
            <a:r>
              <a:rPr lang="en-US" altLang="zh-CN" sz="32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targetOrigin</a:t>
            </a:r>
            <a:r>
              <a:rPr lang="en-US" altLang="zh-CN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[transfer]);</a:t>
            </a:r>
          </a:p>
          <a:p>
            <a:endParaRPr lang="en-US" altLang="zh-CN" sz="3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其中有四个参数：</a:t>
            </a:r>
          </a:p>
          <a:p>
            <a:r>
              <a:rPr lang="en-US" altLang="zh-CN" sz="3200" b="1" dirty="0" err="1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otherWindow</a:t>
            </a:r>
            <a:r>
              <a:rPr lang="zh-CN" altLang="en-US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，发送目标的</a:t>
            </a:r>
            <a:r>
              <a:rPr lang="en-US" altLang="zh-CN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</a:t>
            </a:r>
            <a:r>
              <a:rPr lang="zh-CN" altLang="en-US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对象引用，例如同一页面间的两个</a:t>
            </a:r>
            <a:r>
              <a:rPr lang="en-US" altLang="zh-CN" sz="32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iframe</a:t>
            </a:r>
            <a:r>
              <a:rPr lang="zh-CN" altLang="en-US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交互，</a:t>
            </a:r>
            <a:r>
              <a:rPr lang="en-US" altLang="zh-CN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other window</a:t>
            </a:r>
            <a:r>
              <a:rPr lang="zh-CN" altLang="en-US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就可能是</a:t>
            </a:r>
            <a:r>
              <a:rPr lang="en-US" altLang="zh-CN" sz="32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window.parent.frames</a:t>
            </a:r>
            <a:r>
              <a:rPr lang="en-US" altLang="zh-CN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[1]</a:t>
            </a:r>
            <a:r>
              <a:rPr lang="zh-CN" altLang="en-US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</a:p>
          <a:p>
            <a:r>
              <a:rPr lang="en-US" altLang="zh-CN" sz="3200" b="1" dirty="0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message</a:t>
            </a:r>
            <a:r>
              <a:rPr lang="zh-CN" altLang="en-US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，要发送的数据；</a:t>
            </a:r>
          </a:p>
          <a:p>
            <a:r>
              <a:rPr lang="en-US" altLang="zh-CN" sz="3200" b="1" dirty="0" err="1">
                <a:solidFill>
                  <a:srgbClr val="F85A5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targetOrigin</a:t>
            </a:r>
            <a:r>
              <a:rPr lang="zh-CN" altLang="en-US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，发送数据的来源，一般是域名，如</a:t>
            </a:r>
            <a:r>
              <a:rPr lang="en-US" altLang="zh-CN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http://</a:t>
            </a:r>
            <a:r>
              <a:rPr lang="en-US" altLang="zh-CN" sz="3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www.wooyun.com</a:t>
            </a:r>
            <a:r>
              <a:rPr lang="zh-CN" altLang="en-US" sz="3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endParaRPr lang="zh-CN" altLang="en-US" sz="3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[transfer]</a:t>
            </a:r>
            <a:r>
              <a:rPr lang="zh-CN" altLang="en-US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，用于通道通讯（</a:t>
            </a:r>
            <a:r>
              <a:rPr lang="en-US" altLang="zh-CN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Channel Messaging</a:t>
            </a:r>
            <a:r>
              <a:rPr lang="zh-CN" altLang="en-US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），用于定义端口信息</a:t>
            </a:r>
            <a:r>
              <a:rPr lang="zh-CN" altLang="en-US" sz="3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zh-CN" altLang="en-US" sz="3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03355"/>
            <a:ext cx="266573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cross-document-messaging</a:t>
            </a:r>
            <a:endParaRPr lang="en-US" altLang="zh-CN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611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 spd="fast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1035</Words>
  <Application>Microsoft Macintosh PowerPoint</Application>
  <PresentationFormat>自定义</PresentationFormat>
  <Paragraphs>234</Paragraphs>
  <Slides>40</Slides>
  <Notes>38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wei lv</cp:lastModifiedBy>
  <cp:revision>146</cp:revision>
  <dcterms:modified xsi:type="dcterms:W3CDTF">2016-07-07T17:17:52Z</dcterms:modified>
</cp:coreProperties>
</file>