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2" r:id="rId2"/>
    <p:sldId id="274" r:id="rId3"/>
    <p:sldId id="273" r:id="rId4"/>
    <p:sldId id="310" r:id="rId5"/>
    <p:sldId id="313" r:id="rId6"/>
    <p:sldId id="301" r:id="rId7"/>
    <p:sldId id="311" r:id="rId8"/>
    <p:sldId id="276" r:id="rId9"/>
    <p:sldId id="314" r:id="rId10"/>
    <p:sldId id="302" r:id="rId11"/>
    <p:sldId id="315" r:id="rId12"/>
    <p:sldId id="296" r:id="rId13"/>
    <p:sldId id="303" r:id="rId14"/>
    <p:sldId id="294" r:id="rId15"/>
    <p:sldId id="298" r:id="rId16"/>
    <p:sldId id="297" r:id="rId17"/>
    <p:sldId id="299" r:id="rId18"/>
    <p:sldId id="300" r:id="rId19"/>
    <p:sldId id="306" r:id="rId20"/>
    <p:sldId id="308" r:id="rId21"/>
    <p:sldId id="317" r:id="rId22"/>
    <p:sldId id="316" r:id="rId23"/>
    <p:sldId id="318" r:id="rId24"/>
    <p:sldId id="31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02" autoAdjust="0"/>
    <p:restoredTop sz="76394" autoAdjust="0"/>
  </p:normalViewPr>
  <p:slideViewPr>
    <p:cSldViewPr snapToGrid="0" snapToObjects="1">
      <p:cViewPr varScale="1">
        <p:scale>
          <a:sx n="87" d="100"/>
          <a:sy n="87" d="100"/>
        </p:scale>
        <p:origin x="73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236F3-5933-45F5-BB50-79F38AB70441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A80A0-9C77-4F65-8FA7-D3A6313A2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38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90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191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从众测角度讲，这对于白帽子来说是一块大肥肉，奖金高，竞争少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145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简单的处理器架构：智能设备的硬件和软件，相比一般的通用计算机、操作系统复杂的智能手机</a:t>
            </a: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平板电脑，要更简单。</a:t>
            </a:r>
            <a:endParaRPr lang="en-US" altLang="zh-CN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zh-CN" altLang="en-US" dirty="0"/>
              <a:t>程序逻辑结构也比一般计算机应用要简单，更适合初学者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更少的攻击解救措施：这类的设备通常都缺乏内存保护，比如</a:t>
            </a: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ASLR,DEP, 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堆栈检测等等。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76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854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通过路由器主板上的</a:t>
            </a:r>
            <a:r>
              <a:rPr lang="en-US" altLang="zh-CN" dirty="0"/>
              <a:t>JTAG</a:t>
            </a:r>
            <a:r>
              <a:rPr lang="zh-CN" altLang="en-US" dirty="0"/>
              <a:t>接口提取</a:t>
            </a:r>
            <a:r>
              <a:rPr lang="en-US" altLang="zh-CN" dirty="0"/>
              <a:t>FLASH</a:t>
            </a:r>
            <a:r>
              <a:rPr lang="zh-CN" altLang="en-US" dirty="0"/>
              <a:t>、</a:t>
            </a:r>
            <a:r>
              <a:rPr lang="en-US" altLang="zh-CN" dirty="0"/>
              <a:t>NVRAM</a:t>
            </a:r>
            <a:r>
              <a:rPr lang="zh-CN" altLang="en-US" dirty="0"/>
              <a:t>等。这种方法的优点是只需要一根</a:t>
            </a:r>
            <a:r>
              <a:rPr lang="en-US" altLang="zh-CN" dirty="0"/>
              <a:t>JTAG</a:t>
            </a:r>
            <a:r>
              <a:rPr lang="zh-CN" altLang="en-US" dirty="0"/>
              <a:t>线，不需要太多的辅助设备，缺点是需要路由器</a:t>
            </a:r>
            <a:r>
              <a:rPr lang="en-US" altLang="zh-CN" dirty="0"/>
              <a:t>CPU</a:t>
            </a:r>
            <a:r>
              <a:rPr lang="zh-CN" altLang="en-US" dirty="0"/>
              <a:t>支持</a:t>
            </a:r>
            <a:r>
              <a:rPr lang="en-US" altLang="zh-CN" dirty="0"/>
              <a:t>JTAG</a:t>
            </a:r>
            <a:r>
              <a:rPr lang="zh-CN" altLang="en-US" dirty="0"/>
              <a:t>，主板上要有</a:t>
            </a:r>
            <a:r>
              <a:rPr lang="en-US" altLang="zh-CN" dirty="0"/>
              <a:t>JTAG</a:t>
            </a:r>
            <a:r>
              <a:rPr lang="zh-CN" altLang="en-US" dirty="0"/>
              <a:t>接口。</a:t>
            </a:r>
          </a:p>
          <a:p>
            <a:r>
              <a:rPr lang="zh-CN" altLang="en-US" dirty="0"/>
              <a:t>从主板上取下的</a:t>
            </a:r>
            <a:r>
              <a:rPr lang="en-US" altLang="zh-CN" dirty="0"/>
              <a:t>FLASH</a:t>
            </a:r>
            <a:r>
              <a:rPr lang="zh-CN" altLang="en-US" dirty="0"/>
              <a:t>芯片中提取。这种方法可以在路由器不支持</a:t>
            </a:r>
            <a:r>
              <a:rPr lang="en-US" altLang="zh-CN" dirty="0"/>
              <a:t>JTAG</a:t>
            </a:r>
            <a:r>
              <a:rPr lang="zh-CN" altLang="en-US" dirty="0"/>
              <a:t>方式时使用，但缺点也很明显</a:t>
            </a:r>
            <a:r>
              <a:rPr lang="en-US" altLang="zh-CN" dirty="0"/>
              <a:t>——</a:t>
            </a:r>
            <a:r>
              <a:rPr lang="zh-CN" altLang="en-US" dirty="0"/>
              <a:t>从主板上取出芯片可能会对路由器造成物理损伤。</a:t>
            </a:r>
          </a:p>
          <a:p>
            <a:r>
              <a:rPr lang="zh-CN" altLang="en-US" dirty="0"/>
              <a:t>使用测试夹从</a:t>
            </a:r>
            <a:r>
              <a:rPr lang="en-US" altLang="zh-CN" dirty="0"/>
              <a:t>FLASH</a:t>
            </a:r>
            <a:r>
              <a:rPr lang="zh-CN" altLang="en-US" dirty="0"/>
              <a:t>芯片中提取。使用测试夹的优点是不需要从路由器上取下芯片，只需要用测试夹夹住芯片引脚即可，缺点是对不同引脚数的</a:t>
            </a:r>
            <a:r>
              <a:rPr lang="en-US" altLang="zh-CN" dirty="0"/>
              <a:t>FLASH</a:t>
            </a:r>
            <a:r>
              <a:rPr lang="zh-CN" altLang="en-US" dirty="0"/>
              <a:t>芯片需要使用对应的测试夹。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15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81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经常不设认证或者弱密码，你可以用</a:t>
            </a:r>
            <a:r>
              <a:rPr lang="en-US" altLang="zh-CN" dirty="0" err="1"/>
              <a:t>ttl</a:t>
            </a:r>
            <a:r>
              <a:rPr lang="zh-CN" altLang="en-US" dirty="0"/>
              <a:t>连进</a:t>
            </a:r>
            <a:r>
              <a:rPr lang="en-US" altLang="zh-CN" dirty="0"/>
              <a:t>console</a:t>
            </a:r>
            <a:r>
              <a:rPr lang="zh-CN" altLang="en-US" dirty="0"/>
              <a:t>使用常用命令查看运行的程序，有针对性的进行调试，</a:t>
            </a:r>
            <a:r>
              <a:rPr lang="en-US" altLang="zh-CN" dirty="0"/>
              <a:t>ftp telnet </a:t>
            </a:r>
            <a:r>
              <a:rPr lang="en-US" altLang="zh-CN" dirty="0" err="1"/>
              <a:t>ssh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60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2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328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00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95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Sprintf</a:t>
            </a:r>
            <a:r>
              <a:rPr lang="zh-CN" altLang="en-US" dirty="0"/>
              <a:t>字符串格式化命令，主要功能是把格式化的数据写入某个字符串中。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84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72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pattern.py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23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3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31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75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64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232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48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73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A80A0-9C77-4F65-8FA7-D3A6313A21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72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FE0E-37E4-7C43-ACFB-062649EB5E69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CB78-997B-4147-8E71-0D37D4371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FE0E-37E4-7C43-ACFB-062649EB5E69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CB78-997B-4147-8E71-0D37D4371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FE0E-37E4-7C43-ACFB-062649EB5E69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CB78-997B-4147-8E71-0D37D4371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FE0E-37E4-7C43-ACFB-062649EB5E69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CB78-997B-4147-8E71-0D37D4371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FE0E-37E4-7C43-ACFB-062649EB5E69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CB78-997B-4147-8E71-0D37D4371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FE0E-37E4-7C43-ACFB-062649EB5E69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CB78-997B-4147-8E71-0D37D4371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FE0E-37E4-7C43-ACFB-062649EB5E69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CB78-997B-4147-8E71-0D37D4371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FE0E-37E4-7C43-ACFB-062649EB5E69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CB78-997B-4147-8E71-0D37D4371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FE0E-37E4-7C43-ACFB-062649EB5E69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CB78-997B-4147-8E71-0D37D4371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FE0E-37E4-7C43-ACFB-062649EB5E69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CB78-997B-4147-8E71-0D37D4371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FE0E-37E4-7C43-ACFB-062649EB5E69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CB78-997B-4147-8E71-0D37D4371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CFE0E-37E4-7C43-ACFB-062649EB5E69}" type="datetimeFigureOut">
              <a:rPr kumimoji="1" lang="zh-CN" altLang="en-US" smtClean="0"/>
              <a:t>2016/8/30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CB78-997B-4147-8E71-0D37D43719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jpeg"/><Relationship Id="rId9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/>
          <p:nvPr/>
        </p:nvSpPr>
        <p:spPr bwMode="auto">
          <a:xfrm>
            <a:off x="0" y="0"/>
            <a:ext cx="12192000" cy="4191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grpSp>
        <p:nvGrpSpPr>
          <p:cNvPr id="4098" name="Group 2"/>
          <p:cNvGrpSpPr/>
          <p:nvPr/>
        </p:nvGrpSpPr>
        <p:grpSpPr>
          <a:xfrm>
            <a:off x="10037233" y="3655484"/>
            <a:ext cx="1016000" cy="1016000"/>
            <a:chOff x="-1" y="-1"/>
            <a:chExt cx="760414" cy="760414"/>
          </a:xfrm>
        </p:grpSpPr>
        <p:sp>
          <p:nvSpPr>
            <p:cNvPr id="4099" name="Oval 3"/>
            <p:cNvSpPr/>
            <p:nvPr/>
          </p:nvSpPr>
          <p:spPr bwMode="auto">
            <a:xfrm>
              <a:off x="-1" y="-1"/>
              <a:ext cx="760414" cy="760414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 anchor="ctr"/>
            <a:lstStyle/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111" name="AutoShape 4"/>
            <p:cNvSpPr/>
            <p:nvPr/>
          </p:nvSpPr>
          <p:spPr>
            <a:xfrm>
              <a:off x="185736" y="185737"/>
              <a:ext cx="365111" cy="366696"/>
            </a:xfrm>
            <a:custGeom>
              <a:avLst/>
              <a:gdLst/>
              <a:ahLst/>
              <a:cxnLst>
                <a:cxn ang="0">
                  <a:pos x="182547" y="183348"/>
                </a:cxn>
                <a:cxn ang="0">
                  <a:pos x="182547" y="183348"/>
                </a:cxn>
                <a:cxn ang="0">
                  <a:pos x="182547" y="183348"/>
                </a:cxn>
                <a:cxn ang="0">
                  <a:pos x="182547" y="183348"/>
                </a:cxn>
              </a:cxnLst>
              <a:rect l="0" t="0" r="0" b="0"/>
              <a:pathLst>
                <a:path w="21019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30"/>
                  </a:moveTo>
                  <a:cubicBezTo>
                    <a:pt x="5813" y="18425"/>
                    <a:pt x="5454" y="17482"/>
                    <a:pt x="4730" y="16740"/>
                  </a:cubicBezTo>
                  <a:cubicBezTo>
                    <a:pt x="4046" y="16035"/>
                    <a:pt x="3150" y="15629"/>
                    <a:pt x="2257" y="15593"/>
                  </a:cubicBezTo>
                  <a:lnTo>
                    <a:pt x="2911" y="13158"/>
                  </a:lnTo>
                  <a:cubicBezTo>
                    <a:pt x="2959" y="12996"/>
                    <a:pt x="3052" y="12836"/>
                    <a:pt x="3168" y="12696"/>
                  </a:cubicBezTo>
                  <a:cubicBezTo>
                    <a:pt x="4485" y="11727"/>
                    <a:pt x="6512" y="12013"/>
                    <a:pt x="7920" y="13461"/>
                  </a:cubicBezTo>
                  <a:cubicBezTo>
                    <a:pt x="9409" y="14991"/>
                    <a:pt x="9639" y="17231"/>
                    <a:pt x="8492" y="18569"/>
                  </a:cubicBezTo>
                  <a:cubicBezTo>
                    <a:pt x="8416" y="18610"/>
                    <a:pt x="8339" y="18649"/>
                    <a:pt x="8256" y="18676"/>
                  </a:cubicBezTo>
                  <a:cubicBezTo>
                    <a:pt x="8256" y="18676"/>
                    <a:pt x="5828" y="19330"/>
                    <a:pt x="5828" y="19330"/>
                  </a:cubicBezTo>
                  <a:close/>
                  <a:moveTo>
                    <a:pt x="2737" y="20165"/>
                  </a:moveTo>
                  <a:cubicBezTo>
                    <a:pt x="2665" y="20182"/>
                    <a:pt x="2443" y="20240"/>
                    <a:pt x="2291" y="20250"/>
                  </a:cubicBezTo>
                  <a:cubicBezTo>
                    <a:pt x="1751" y="20245"/>
                    <a:pt x="1313" y="19793"/>
                    <a:pt x="1313" y="19238"/>
                  </a:cubicBezTo>
                  <a:cubicBezTo>
                    <a:pt x="1321" y="19125"/>
                    <a:pt x="1365" y="18930"/>
                    <a:pt x="1380" y="18858"/>
                  </a:cubicBezTo>
                  <a:lnTo>
                    <a:pt x="2071" y="16284"/>
                  </a:lnTo>
                  <a:cubicBezTo>
                    <a:pt x="2822" y="16262"/>
                    <a:pt x="3630" y="16563"/>
                    <a:pt x="4265" y="17216"/>
                  </a:cubicBezTo>
                  <a:cubicBezTo>
                    <a:pt x="4911" y="17879"/>
                    <a:pt x="5214" y="18726"/>
                    <a:pt x="5181" y="19505"/>
                  </a:cubicBezTo>
                  <a:cubicBezTo>
                    <a:pt x="5181" y="19505"/>
                    <a:pt x="2737" y="20165"/>
                    <a:pt x="2737" y="20165"/>
                  </a:cubicBezTo>
                  <a:close/>
                  <a:moveTo>
                    <a:pt x="6888" y="11180"/>
                  </a:moveTo>
                  <a:cubicBezTo>
                    <a:pt x="6280" y="10928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80"/>
                    <a:pt x="6888" y="11180"/>
                  </a:cubicBezTo>
                  <a:close/>
                  <a:moveTo>
                    <a:pt x="9717" y="13673"/>
                  </a:moveTo>
                  <a:cubicBezTo>
                    <a:pt x="9473" y="13259"/>
                    <a:pt x="9194" y="12860"/>
                    <a:pt x="8848" y="12506"/>
                  </a:cubicBezTo>
                  <a:cubicBezTo>
                    <a:pt x="8447" y="12094"/>
                    <a:pt x="7986" y="11771"/>
                    <a:pt x="7507" y="11499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3"/>
                    <a:pt x="9717" y="13673"/>
                  </a:cubicBezTo>
                  <a:close/>
                  <a:moveTo>
                    <a:pt x="10519" y="16062"/>
                  </a:moveTo>
                  <a:cubicBezTo>
                    <a:pt x="10465" y="15453"/>
                    <a:pt x="10298" y="14855"/>
                    <a:pt x="10047" y="14289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5"/>
                  </a:cubicBezTo>
                  <a:cubicBezTo>
                    <a:pt x="15604" y="11291"/>
                    <a:pt x="15598" y="11294"/>
                    <a:pt x="15593" y="11299"/>
                  </a:cubicBezTo>
                  <a:lnTo>
                    <a:pt x="15602" y="11307"/>
                  </a:lnTo>
                  <a:lnTo>
                    <a:pt x="10525" y="16566"/>
                  </a:lnTo>
                  <a:cubicBezTo>
                    <a:pt x="10527" y="16398"/>
                    <a:pt x="10534" y="16233"/>
                    <a:pt x="10519" y="16062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8"/>
                  </a:lnTo>
                  <a:cubicBezTo>
                    <a:pt x="1998" y="11967"/>
                    <a:pt x="1771" y="12365"/>
                    <a:pt x="1645" y="12798"/>
                  </a:cubicBezTo>
                  <a:lnTo>
                    <a:pt x="102" y="18542"/>
                  </a:lnTo>
                  <a:cubicBezTo>
                    <a:pt x="100" y="18558"/>
                    <a:pt x="0" y="19009"/>
                    <a:pt x="0" y="19238"/>
                  </a:cubicBezTo>
                  <a:cubicBezTo>
                    <a:pt x="0" y="20542"/>
                    <a:pt x="1030" y="21600"/>
                    <a:pt x="2302" y="21600"/>
                  </a:cubicBezTo>
                  <a:cubicBezTo>
                    <a:pt x="2554" y="21600"/>
                    <a:pt x="3044" y="21476"/>
                    <a:pt x="3062" y="21474"/>
                  </a:cubicBezTo>
                  <a:lnTo>
                    <a:pt x="8630" y="19970"/>
                  </a:lnTo>
                  <a:cubicBezTo>
                    <a:pt x="9054" y="19840"/>
                    <a:pt x="9439" y="19605"/>
                    <a:pt x="9750" y="19284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00B050"/>
            </a:solidFill>
            <a:ln w="12700">
              <a:noFill/>
            </a:ln>
          </p:spPr>
          <p:txBody>
            <a:bodyPr/>
            <a:lstStyle/>
            <a:p>
              <a:endParaRPr lang="zh-CN" altLang="en-US" sz="2400" dirty="0"/>
            </a:p>
          </p:txBody>
        </p:sp>
      </p:grpSp>
      <p:grpSp>
        <p:nvGrpSpPr>
          <p:cNvPr id="4101" name="Group 5"/>
          <p:cNvGrpSpPr/>
          <p:nvPr/>
        </p:nvGrpSpPr>
        <p:grpSpPr>
          <a:xfrm>
            <a:off x="6036733" y="3655484"/>
            <a:ext cx="1016000" cy="1016000"/>
            <a:chOff x="-1" y="-1"/>
            <a:chExt cx="760414" cy="760414"/>
          </a:xfrm>
        </p:grpSpPr>
        <p:sp>
          <p:nvSpPr>
            <p:cNvPr id="4102" name="Oval 6"/>
            <p:cNvSpPr/>
            <p:nvPr/>
          </p:nvSpPr>
          <p:spPr bwMode="auto">
            <a:xfrm>
              <a:off x="-1" y="-1"/>
              <a:ext cx="760414" cy="760414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92D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 anchor="ctr"/>
            <a:lstStyle/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pic>
          <p:nvPicPr>
            <p:cNvPr id="4103" name="Picture 7" descr="imag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25" y="176783"/>
              <a:ext cx="262130" cy="384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104" name="Group 8"/>
          <p:cNvGrpSpPr/>
          <p:nvPr/>
        </p:nvGrpSpPr>
        <p:grpSpPr>
          <a:xfrm>
            <a:off x="8703733" y="3655484"/>
            <a:ext cx="1016000" cy="1016000"/>
            <a:chOff x="-1" y="-1"/>
            <a:chExt cx="760414" cy="760414"/>
          </a:xfrm>
        </p:grpSpPr>
        <p:sp>
          <p:nvSpPr>
            <p:cNvPr id="4105" name="Oval 9"/>
            <p:cNvSpPr/>
            <p:nvPr/>
          </p:nvSpPr>
          <p:spPr bwMode="auto">
            <a:xfrm>
              <a:off x="-1" y="-1"/>
              <a:ext cx="760414" cy="760414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92D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 anchor="ctr"/>
            <a:lstStyle/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pic>
          <p:nvPicPr>
            <p:cNvPr id="4106" name="Picture 10" descr="ima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308" y="213359"/>
              <a:ext cx="377953" cy="335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4107" name="Group 11"/>
          <p:cNvGrpSpPr/>
          <p:nvPr/>
        </p:nvGrpSpPr>
        <p:grpSpPr>
          <a:xfrm>
            <a:off x="7370233" y="3655484"/>
            <a:ext cx="1016000" cy="1016000"/>
            <a:chOff x="-1" y="-1"/>
            <a:chExt cx="760414" cy="760414"/>
          </a:xfrm>
        </p:grpSpPr>
        <p:sp>
          <p:nvSpPr>
            <p:cNvPr id="4108" name="Oval 12"/>
            <p:cNvSpPr/>
            <p:nvPr/>
          </p:nvSpPr>
          <p:spPr bwMode="auto">
            <a:xfrm>
              <a:off x="-1" y="-1"/>
              <a:ext cx="760414" cy="760414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 anchor="ctr"/>
            <a:lstStyle/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" name="AutoShape 13"/>
            <p:cNvSpPr/>
            <p:nvPr/>
          </p:nvSpPr>
          <p:spPr>
            <a:xfrm>
              <a:off x="185736" y="219074"/>
              <a:ext cx="365110" cy="263526"/>
            </a:xfrm>
            <a:custGeom>
              <a:avLst/>
              <a:gdLst/>
              <a:ahLst/>
              <a:cxnLst>
                <a:cxn ang="0">
                  <a:pos x="182555" y="131763"/>
                </a:cxn>
                <a:cxn ang="0">
                  <a:pos x="182555" y="131763"/>
                </a:cxn>
                <a:cxn ang="0">
                  <a:pos x="182555" y="131763"/>
                </a:cxn>
                <a:cxn ang="0">
                  <a:pos x="182555" y="131763"/>
                </a:cxn>
              </a:cxnLst>
              <a:rect l="0" t="0" r="0" b="0"/>
              <a:pathLst>
                <a:path w="21600" h="21600">
                  <a:moveTo>
                    <a:pt x="16538" y="19720"/>
                  </a:moveTo>
                  <a:lnTo>
                    <a:pt x="16538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6" y="1878"/>
                  </a:cubicBezTo>
                  <a:cubicBezTo>
                    <a:pt x="13906" y="1878"/>
                    <a:pt x="15915" y="4435"/>
                    <a:pt x="16149" y="7826"/>
                  </a:cubicBezTo>
                  <a:cubicBezTo>
                    <a:pt x="16232" y="9171"/>
                    <a:pt x="16232" y="9171"/>
                    <a:pt x="17240" y="9491"/>
                  </a:cubicBezTo>
                  <a:cubicBezTo>
                    <a:pt x="18985" y="9955"/>
                    <a:pt x="20251" y="12085"/>
                    <a:pt x="20251" y="14555"/>
                  </a:cubicBezTo>
                  <a:cubicBezTo>
                    <a:pt x="20251" y="17404"/>
                    <a:pt x="18586" y="19720"/>
                    <a:pt x="16538" y="19720"/>
                  </a:cubicBezTo>
                  <a:moveTo>
                    <a:pt x="17493" y="7647"/>
                  </a:moveTo>
                  <a:cubicBezTo>
                    <a:pt x="17197" y="3362"/>
                    <a:pt x="14633" y="0"/>
                    <a:pt x="11476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8" y="21600"/>
                  </a:lnTo>
                  <a:lnTo>
                    <a:pt x="16538" y="21599"/>
                  </a:lnTo>
                  <a:cubicBezTo>
                    <a:pt x="19335" y="21599"/>
                    <a:pt x="21600" y="18446"/>
                    <a:pt x="21600" y="14555"/>
                  </a:cubicBezTo>
                  <a:cubicBezTo>
                    <a:pt x="21600" y="11120"/>
                    <a:pt x="19832" y="8269"/>
                    <a:pt x="17493" y="7647"/>
                  </a:cubicBezTo>
                </a:path>
              </a:pathLst>
            </a:custGeom>
            <a:solidFill>
              <a:srgbClr val="00B050"/>
            </a:solidFill>
            <a:ln w="12700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4110" name="Rectangle 14"/>
          <p:cNvSpPr/>
          <p:nvPr/>
        </p:nvSpPr>
        <p:spPr bwMode="auto">
          <a:xfrm>
            <a:off x="1828800" y="5293974"/>
            <a:ext cx="10363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>
            <a:spAutoFit/>
          </a:bodyPr>
          <a:lstStyle/>
          <a:p>
            <a:pPr lvl="0" eaLnBrk="1"/>
            <a:r>
              <a:rPr lang="zh-CN" altLang="en-US" sz="2000" dirty="0">
                <a:solidFill>
                  <a:srgbClr val="A6A6A6"/>
                </a:solidFill>
                <a:latin typeface="Open Sans Light" charset="0"/>
                <a:ea typeface="Open Sans Light" charset="0"/>
                <a:sym typeface="Open Sans Light" charset="0"/>
              </a:rPr>
              <a:t>漏洞盒子 </a:t>
            </a:r>
            <a:r>
              <a:rPr lang="en-US" altLang="zh-CN" sz="2000" dirty="0">
                <a:solidFill>
                  <a:srgbClr val="A6A6A6"/>
                </a:solidFill>
                <a:latin typeface="Open Sans Light" charset="0"/>
                <a:ea typeface="Open Sans Light" charset="0"/>
                <a:sym typeface="Open Sans Light" charset="0"/>
              </a:rPr>
              <a:t>| Le0</a:t>
            </a:r>
            <a:endParaRPr lang="zh-CN" altLang="zh-CN" sz="2000" dirty="0">
              <a:solidFill>
                <a:srgbClr val="A6A6A6"/>
              </a:solidFill>
              <a:latin typeface="Open Sans Light" charset="0"/>
              <a:ea typeface="Open Sans Light" charset="0"/>
              <a:sym typeface="Open Sans Light" charset="0"/>
            </a:endParaRPr>
          </a:p>
        </p:txBody>
      </p:sp>
      <p:pic>
        <p:nvPicPr>
          <p:cNvPr id="17" name="图片 16" descr="vulbox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144" y="1429447"/>
            <a:ext cx="987425" cy="987425"/>
          </a:xfrm>
          <a:prstGeom prst="rect">
            <a:avLst/>
          </a:prstGeom>
          <a:noFill/>
          <a:ln w="12700"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4" name="矩形 3"/>
          <p:cNvSpPr/>
          <p:nvPr/>
        </p:nvSpPr>
        <p:spPr>
          <a:xfrm>
            <a:off x="3513309" y="1630771"/>
            <a:ext cx="7596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3200" b="1" cap="all" spc="200" dirty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老树新花：智能硬件中的溢出漏洞挖掘</a:t>
            </a:r>
          </a:p>
        </p:txBody>
      </p:sp>
      <p:sp>
        <p:nvSpPr>
          <p:cNvPr id="19" name="Rectangle 2"/>
          <p:cNvSpPr>
            <a:spLocks/>
          </p:cNvSpPr>
          <p:nvPr/>
        </p:nvSpPr>
        <p:spPr bwMode="auto">
          <a:xfrm>
            <a:off x="2933233" y="1276747"/>
            <a:ext cx="12700" cy="10001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lIns="45720" rIns="45720"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" grpId="0" bldLvl="0" animBg="1"/>
      <p:bldP spid="411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634845"/>
            <a:ext cx="12192000" cy="623993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46446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物联网是未来发展的趋势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2501558"/>
            <a:ext cx="10515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自从物联网概念提出以来，智能设备就在逐渐入侵我们的生活，小到一块手表，大到一辆汽车，通过有线或无线的方式实现了互联，使得他们不只是具有传统的功能，而是更加的</a:t>
            </a:r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smart</a:t>
            </a:r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起来。转眼间智能设备已经无处不在，他们已经渗透到汽车、医疗、物流运输、智能家庭、娱乐等领域。据</a:t>
            </a:r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Gartner</a:t>
            </a:r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公司预测，到</a:t>
            </a:r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年物联网设备将达到</a:t>
            </a:r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260</a:t>
            </a:r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亿的规模。                           </a:t>
            </a:r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——《2015</a:t>
            </a:r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物联网安全年报</a:t>
            </a:r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83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 bwMode="auto">
          <a:xfrm>
            <a:off x="0" y="634845"/>
            <a:ext cx="12192000" cy="623993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1635" y="3246979"/>
            <a:ext cx="2608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大肥肉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47012" y="970119"/>
            <a:ext cx="4854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FFC000"/>
                </a:solidFill>
                <a:latin typeface="Snap ITC" panose="04040A07060A02020202" pitchFamily="82" charset="0"/>
              </a:rPr>
              <a:t>FRESH MEAT</a:t>
            </a:r>
            <a:endParaRPr lang="zh-CN" altLang="en-US" sz="7200" dirty="0">
              <a:solidFill>
                <a:srgbClr val="FFC000"/>
              </a:solidFill>
              <a:latin typeface="Snap ITC" panose="04040A07060A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52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 bwMode="auto">
          <a:xfrm>
            <a:off x="0" y="634845"/>
            <a:ext cx="12192000" cy="623993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4" name="Rectangle 1"/>
          <p:cNvSpPr/>
          <p:nvPr/>
        </p:nvSpPr>
        <p:spPr bwMode="auto">
          <a:xfrm>
            <a:off x="5938495" y="636108"/>
            <a:ext cx="6253506" cy="6238670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65996" y="1339303"/>
            <a:ext cx="4598504" cy="445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GS options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altLang="zh-CN" sz="32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SafeSEH</a:t>
            </a:r>
            <a:endParaRPr lang="en-US" altLang="zh-CN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Heap Protection 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DEP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ASLR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SEHOP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CFG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016" y="1831672"/>
            <a:ext cx="5100406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简单的处理器架构</a:t>
            </a:r>
            <a:endParaRPr lang="en-US" altLang="zh-CN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altLang="zh-CN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简单的程序逻辑结构</a:t>
            </a:r>
            <a:endParaRPr lang="en-US" altLang="zh-CN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更少的攻击解救措施</a:t>
            </a:r>
          </a:p>
        </p:txBody>
      </p:sp>
    </p:spTree>
    <p:extLst>
      <p:ext uri="{BB962C8B-B14F-4D97-AF65-F5344CB8AC3E}">
        <p14:creationId xmlns:p14="http://schemas.microsoft.com/office/powerpoint/2010/main" val="311315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 bwMode="auto">
          <a:xfrm>
            <a:off x="0" y="634845"/>
            <a:ext cx="12192000" cy="623993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 flipH="1">
            <a:off x="757517" y="3256680"/>
            <a:ext cx="10676966" cy="996261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如何对智能硬件进行漏洞挖掘？</a:t>
            </a:r>
          </a:p>
        </p:txBody>
      </p:sp>
    </p:spTree>
    <p:extLst>
      <p:ext uri="{BB962C8B-B14F-4D97-AF65-F5344CB8AC3E}">
        <p14:creationId xmlns:p14="http://schemas.microsoft.com/office/powerpoint/2010/main" val="417661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 bwMode="auto">
          <a:xfrm>
            <a:off x="0" y="634845"/>
            <a:ext cx="12192000" cy="623993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44" y="1097474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固件提取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043" y="2912142"/>
            <a:ext cx="10515600" cy="337666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厂商提供的更新网站下载</a:t>
            </a:r>
          </a:p>
          <a:p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从设备</a:t>
            </a:r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Flash</a:t>
            </a:r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中提取固件</a:t>
            </a:r>
            <a:endParaRPr lang="en-US" altLang="zh-CN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升级固件时抓取数据包</a:t>
            </a:r>
            <a:endParaRPr lang="en-US" altLang="zh-CN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122" name="Picture 2" descr="https://gd1.alicdn.com/bao/uploaded/i1/TB1SAxWKFXXXXbMXFXXXXXXXXXX_!!0-item_p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844" y="634845"/>
            <a:ext cx="6223155" cy="622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327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/>
          <p:nvPr/>
        </p:nvSpPr>
        <p:spPr bwMode="auto">
          <a:xfrm>
            <a:off x="0" y="634845"/>
            <a:ext cx="12192000" cy="623993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27906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固件文件分析与提取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38200" y="2353468"/>
            <a:ext cx="106724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file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 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用来检测是否是有效的文件和文件类型</a:t>
            </a:r>
            <a:b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hexdump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—16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进制导出工具</a:t>
            </a:r>
            <a:b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strings—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跟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hexdump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类似但是可以以可读的形式展示</a:t>
            </a:r>
            <a:b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dd — 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从二进制文件中挖掘数据</a:t>
            </a:r>
            <a:b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lzma — 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解压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LZMA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endParaRPr lang="en-US" altLang="zh-CN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7z—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文件系统解压工具</a:t>
            </a:r>
            <a:endParaRPr lang="en-US" altLang="zh-CN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binwalk — 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通过固件文件头来分析文件和文件系统</a:t>
            </a:r>
            <a:b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Fireware Mod Kit — 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自动化分析固件文件的一系列脚本</a:t>
            </a:r>
            <a:b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squashfs-tools —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用来处理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squashfs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的一系列工具</a:t>
            </a:r>
            <a:endParaRPr lang="en-US" altLang="zh-CN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871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 bwMode="auto">
          <a:xfrm>
            <a:off x="0" y="634845"/>
            <a:ext cx="12192000" cy="623993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73227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873" y="3002913"/>
            <a:ext cx="8879542" cy="4351338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Vcc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VCC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）：电源电压。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Ground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GND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）：接地。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Transmit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TXD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）：数据发送引脚。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Receive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RXD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）：数据接收引脚。</a:t>
            </a:r>
          </a:p>
          <a:p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54" name="Picture 6" descr="Io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858" y="634845"/>
            <a:ext cx="5413142" cy="623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660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/>
          <p:nvPr/>
        </p:nvSpPr>
        <p:spPr bwMode="auto">
          <a:xfrm>
            <a:off x="0" y="634845"/>
            <a:ext cx="12192000" cy="623993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20128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67736"/>
            <a:ext cx="9231351" cy="2917942"/>
          </a:xfrm>
        </p:spPr>
        <p:txBody>
          <a:bodyPr/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静态调试</a:t>
            </a:r>
            <a:endParaRPr lang="en-US" altLang="zh-CN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动态调试</a:t>
            </a:r>
            <a:endParaRPr lang="en-US" altLang="zh-CN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r>
              <a:rPr lang="en-US" altLang="zh-CN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QEMU +</a:t>
            </a:r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IDA Pro + </a:t>
            </a:r>
            <a:r>
              <a:rPr lang="en-US" altLang="zh-CN" sz="3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Buildroot</a:t>
            </a:r>
            <a:endParaRPr lang="en-US" altLang="zh-CN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endParaRPr lang="en-US" altLang="zh-CN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Picture 2" descr="https://buildroot.org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637976"/>
            <a:ext cx="2145274" cy="17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图片搜索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754" y="4632611"/>
            <a:ext cx="1719864" cy="171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图片搜索结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9" y="4631384"/>
            <a:ext cx="1721091" cy="172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02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 bwMode="auto">
          <a:xfrm>
            <a:off x="0" y="634845"/>
            <a:ext cx="12192000" cy="623993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 flipH="1">
            <a:off x="4442949" y="2880355"/>
            <a:ext cx="3306102" cy="1748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案例分享</a:t>
            </a:r>
          </a:p>
        </p:txBody>
      </p:sp>
    </p:spTree>
    <p:extLst>
      <p:ext uri="{BB962C8B-B14F-4D97-AF65-F5344CB8AC3E}">
        <p14:creationId xmlns:p14="http://schemas.microsoft.com/office/powerpoint/2010/main" val="2703747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01" y="1652564"/>
            <a:ext cx="5749978" cy="49333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113" y="615870"/>
            <a:ext cx="3165963" cy="61938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3946" y="869967"/>
            <a:ext cx="8152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Login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函数中首先通过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get_cgi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username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userpwd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</a:t>
            </a:r>
          </a:p>
        </p:txBody>
      </p:sp>
    </p:spTree>
    <p:extLst>
      <p:ext uri="{BB962C8B-B14F-4D97-AF65-F5344CB8AC3E}">
        <p14:creationId xmlns:p14="http://schemas.microsoft.com/office/powerpoint/2010/main" val="108221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/>
          <p:nvPr/>
        </p:nvSpPr>
        <p:spPr bwMode="auto">
          <a:xfrm>
            <a:off x="5938495" y="2"/>
            <a:ext cx="6253506" cy="6858000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14338" name="Rectangle 2"/>
          <p:cNvSpPr/>
          <p:nvPr/>
        </p:nvSpPr>
        <p:spPr bwMode="auto">
          <a:xfrm>
            <a:off x="0" y="5238751"/>
            <a:ext cx="12192000" cy="161925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grpSp>
        <p:nvGrpSpPr>
          <p:cNvPr id="14339" name="Group 3"/>
          <p:cNvGrpSpPr/>
          <p:nvPr/>
        </p:nvGrpSpPr>
        <p:grpSpPr>
          <a:xfrm>
            <a:off x="6782113" y="523816"/>
            <a:ext cx="4594643" cy="929065"/>
            <a:chOff x="-445607" y="-44537"/>
            <a:chExt cx="3445982" cy="696348"/>
          </a:xfrm>
        </p:grpSpPr>
        <p:sp>
          <p:nvSpPr>
            <p:cNvPr id="14340" name="Rectangle 4"/>
            <p:cNvSpPr/>
            <p:nvPr/>
          </p:nvSpPr>
          <p:spPr bwMode="auto">
            <a:xfrm>
              <a:off x="-445607" y="-44537"/>
              <a:ext cx="2214564" cy="376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>
              <a:spAutoFit/>
            </a:bodyPr>
            <a:lstStyle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66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Open Sans" charset="0"/>
                  <a:ea typeface="Open Sans" charset="0"/>
                  <a:cs typeface="Open Sans" charset="0"/>
                  <a:sym typeface="Open Sans" charset="0"/>
                </a:rPr>
                <a:t>ABOUT US</a:t>
              </a:r>
            </a:p>
          </p:txBody>
        </p:sp>
        <p:sp>
          <p:nvSpPr>
            <p:cNvPr id="14341" name="Rectangle 5"/>
            <p:cNvSpPr/>
            <p:nvPr/>
          </p:nvSpPr>
          <p:spPr bwMode="auto">
            <a:xfrm>
              <a:off x="0" y="428625"/>
              <a:ext cx="3000375" cy="223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>
              <a:spAutoFit/>
            </a:bodyPr>
            <a:lstStyle/>
            <a:p>
              <a:pPr lvl="0" eaLnBrk="1"/>
              <a:endParaRPr lang="zh-CN" altLang="zh-CN" sz="1335" dirty="0">
                <a:solidFill>
                  <a:srgbClr val="A6A6A6"/>
                </a:solidFill>
                <a:latin typeface="Open Sans Light" charset="0"/>
                <a:ea typeface="Open Sans Light" charset="0"/>
                <a:sym typeface="Open Sans Light" charset="0"/>
              </a:endParaRPr>
            </a:p>
          </p:txBody>
        </p:sp>
      </p:grpSp>
      <p:sp>
        <p:nvSpPr>
          <p:cNvPr id="58" name="TextBox 34"/>
          <p:cNvSpPr txBox="1"/>
          <p:nvPr/>
        </p:nvSpPr>
        <p:spPr>
          <a:xfrm>
            <a:off x="6746224" y="3201124"/>
            <a:ext cx="504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厂商：金融、保险、电商、互联网、通信等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相关机构：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CNCERT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CNNVD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SERCIS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SHCERT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、公安部第三研究所、中国民航测评中心、天津网安等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4" y="892854"/>
            <a:ext cx="1819754" cy="180981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3315" b="-4859"/>
          <a:stretch/>
        </p:blipFill>
        <p:spPr>
          <a:xfrm>
            <a:off x="1318193" y="3136905"/>
            <a:ext cx="631916" cy="7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4" t="1" r="75159" b="-1343"/>
          <a:stretch/>
        </p:blipFill>
        <p:spPr>
          <a:xfrm>
            <a:off x="3814707" y="982745"/>
            <a:ext cx="679324" cy="633600"/>
          </a:xfrm>
          <a:prstGeom prst="rect">
            <a:avLst/>
          </a:prstGeom>
        </p:spPr>
      </p:pic>
      <p:sp>
        <p:nvSpPr>
          <p:cNvPr id="65" name="TextBox 19"/>
          <p:cNvSpPr txBox="1"/>
          <p:nvPr/>
        </p:nvSpPr>
        <p:spPr>
          <a:xfrm>
            <a:off x="958662" y="3928993"/>
            <a:ext cx="13681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漏洞盒子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互联网安全服务平台</a:t>
            </a:r>
          </a:p>
        </p:txBody>
      </p:sp>
      <p:sp>
        <p:nvSpPr>
          <p:cNvPr id="66" name="TextBox 20"/>
          <p:cNvSpPr txBox="1"/>
          <p:nvPr/>
        </p:nvSpPr>
        <p:spPr>
          <a:xfrm>
            <a:off x="3506297" y="1702825"/>
            <a:ext cx="12961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FreeBuf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互联网安全新媒体</a:t>
            </a: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" t="15142" r="76277" b="16231"/>
          <a:stretch/>
        </p:blipFill>
        <p:spPr>
          <a:xfrm>
            <a:off x="3802654" y="3109791"/>
            <a:ext cx="660001" cy="756000"/>
          </a:xfrm>
          <a:prstGeom prst="rect">
            <a:avLst/>
          </a:prstGeom>
        </p:spPr>
      </p:pic>
      <p:sp>
        <p:nvSpPr>
          <p:cNvPr id="69" name="TextBox 21"/>
          <p:cNvSpPr txBox="1"/>
          <p:nvPr/>
        </p:nvSpPr>
        <p:spPr>
          <a:xfrm>
            <a:off x="3313730" y="3865791"/>
            <a:ext cx="16378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网藤风险感知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企业安全风险感知服务平台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4755272" y="5769475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漏洞盒子简介</a:t>
            </a:r>
          </a:p>
        </p:txBody>
      </p:sp>
      <p:pic>
        <p:nvPicPr>
          <p:cNvPr id="25" name="Picture 86" descr="image.png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09" y="1779727"/>
            <a:ext cx="586538" cy="216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" name="AutoShape 15"/>
          <p:cNvSpPr>
            <a:spLocks/>
          </p:cNvSpPr>
          <p:nvPr/>
        </p:nvSpPr>
        <p:spPr bwMode="auto">
          <a:xfrm>
            <a:off x="6926129" y="1617727"/>
            <a:ext cx="720080" cy="540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701" y="7033"/>
                </a:moveTo>
                <a:lnTo>
                  <a:pt x="19167" y="7176"/>
                </a:lnTo>
                <a:lnTo>
                  <a:pt x="18811" y="7535"/>
                </a:lnTo>
                <a:lnTo>
                  <a:pt x="18514" y="7894"/>
                </a:lnTo>
                <a:lnTo>
                  <a:pt x="18396" y="8611"/>
                </a:lnTo>
                <a:lnTo>
                  <a:pt x="18514" y="9114"/>
                </a:lnTo>
                <a:lnTo>
                  <a:pt x="18811" y="9616"/>
                </a:lnTo>
                <a:lnTo>
                  <a:pt x="19167" y="9903"/>
                </a:lnTo>
                <a:lnTo>
                  <a:pt x="19701" y="9975"/>
                </a:lnTo>
                <a:lnTo>
                  <a:pt x="20116" y="9903"/>
                </a:lnTo>
                <a:lnTo>
                  <a:pt x="20532" y="9616"/>
                </a:lnTo>
                <a:lnTo>
                  <a:pt x="20769" y="9114"/>
                </a:lnTo>
                <a:lnTo>
                  <a:pt x="20888" y="8611"/>
                </a:lnTo>
                <a:lnTo>
                  <a:pt x="20769" y="7894"/>
                </a:lnTo>
                <a:lnTo>
                  <a:pt x="20532" y="7535"/>
                </a:lnTo>
                <a:lnTo>
                  <a:pt x="20116" y="7176"/>
                </a:lnTo>
                <a:lnTo>
                  <a:pt x="19701" y="7033"/>
                </a:lnTo>
                <a:close/>
                <a:moveTo>
                  <a:pt x="2077" y="7033"/>
                </a:moveTo>
                <a:lnTo>
                  <a:pt x="1484" y="7176"/>
                </a:lnTo>
                <a:lnTo>
                  <a:pt x="890" y="7894"/>
                </a:lnTo>
                <a:lnTo>
                  <a:pt x="771" y="8611"/>
                </a:lnTo>
                <a:lnTo>
                  <a:pt x="890" y="9114"/>
                </a:lnTo>
                <a:lnTo>
                  <a:pt x="1187" y="9616"/>
                </a:lnTo>
                <a:lnTo>
                  <a:pt x="1484" y="9903"/>
                </a:lnTo>
                <a:lnTo>
                  <a:pt x="2077" y="9975"/>
                </a:lnTo>
                <a:lnTo>
                  <a:pt x="2492" y="9903"/>
                </a:lnTo>
                <a:lnTo>
                  <a:pt x="2908" y="9616"/>
                </a:lnTo>
                <a:lnTo>
                  <a:pt x="3145" y="9114"/>
                </a:lnTo>
                <a:lnTo>
                  <a:pt x="3204" y="8611"/>
                </a:lnTo>
                <a:lnTo>
                  <a:pt x="3145" y="7894"/>
                </a:lnTo>
                <a:lnTo>
                  <a:pt x="2908" y="7535"/>
                </a:lnTo>
                <a:lnTo>
                  <a:pt x="2492" y="7176"/>
                </a:lnTo>
                <a:lnTo>
                  <a:pt x="2077" y="7033"/>
                </a:lnTo>
                <a:close/>
                <a:moveTo>
                  <a:pt x="16022" y="4306"/>
                </a:moveTo>
                <a:lnTo>
                  <a:pt x="15607" y="4449"/>
                </a:lnTo>
                <a:lnTo>
                  <a:pt x="15310" y="4521"/>
                </a:lnTo>
                <a:lnTo>
                  <a:pt x="14954" y="4664"/>
                </a:lnTo>
                <a:lnTo>
                  <a:pt x="14716" y="4951"/>
                </a:lnTo>
                <a:lnTo>
                  <a:pt x="14538" y="5310"/>
                </a:lnTo>
                <a:lnTo>
                  <a:pt x="14301" y="5741"/>
                </a:lnTo>
                <a:lnTo>
                  <a:pt x="14182" y="6100"/>
                </a:lnTo>
                <a:lnTo>
                  <a:pt x="14182" y="7033"/>
                </a:lnTo>
                <a:lnTo>
                  <a:pt x="14301" y="7391"/>
                </a:lnTo>
                <a:lnTo>
                  <a:pt x="14538" y="7822"/>
                </a:lnTo>
                <a:lnTo>
                  <a:pt x="14954" y="8324"/>
                </a:lnTo>
                <a:lnTo>
                  <a:pt x="15310" y="8611"/>
                </a:lnTo>
                <a:lnTo>
                  <a:pt x="15607" y="8683"/>
                </a:lnTo>
                <a:lnTo>
                  <a:pt x="16378" y="8683"/>
                </a:lnTo>
                <a:lnTo>
                  <a:pt x="16675" y="8611"/>
                </a:lnTo>
                <a:lnTo>
                  <a:pt x="17031" y="8324"/>
                </a:lnTo>
                <a:lnTo>
                  <a:pt x="17327" y="8037"/>
                </a:lnTo>
                <a:lnTo>
                  <a:pt x="17565" y="7822"/>
                </a:lnTo>
                <a:lnTo>
                  <a:pt x="17624" y="7391"/>
                </a:lnTo>
                <a:lnTo>
                  <a:pt x="17743" y="7033"/>
                </a:lnTo>
                <a:lnTo>
                  <a:pt x="17862" y="6530"/>
                </a:lnTo>
                <a:lnTo>
                  <a:pt x="17743" y="6100"/>
                </a:lnTo>
                <a:lnTo>
                  <a:pt x="17624" y="5741"/>
                </a:lnTo>
                <a:lnTo>
                  <a:pt x="17565" y="5310"/>
                </a:lnTo>
                <a:lnTo>
                  <a:pt x="17327" y="4951"/>
                </a:lnTo>
                <a:lnTo>
                  <a:pt x="17031" y="4664"/>
                </a:lnTo>
                <a:lnTo>
                  <a:pt x="16675" y="4521"/>
                </a:lnTo>
                <a:lnTo>
                  <a:pt x="16378" y="4449"/>
                </a:lnTo>
                <a:lnTo>
                  <a:pt x="16022" y="4306"/>
                </a:lnTo>
                <a:close/>
                <a:moveTo>
                  <a:pt x="21600" y="17797"/>
                </a:moveTo>
                <a:lnTo>
                  <a:pt x="19582" y="17797"/>
                </a:lnTo>
                <a:lnTo>
                  <a:pt x="19582" y="12630"/>
                </a:lnTo>
                <a:lnTo>
                  <a:pt x="19464" y="11984"/>
                </a:lnTo>
                <a:lnTo>
                  <a:pt x="19048" y="10908"/>
                </a:lnTo>
                <a:lnTo>
                  <a:pt x="19701" y="10764"/>
                </a:lnTo>
                <a:lnTo>
                  <a:pt x="19998" y="10908"/>
                </a:lnTo>
                <a:lnTo>
                  <a:pt x="20473" y="11051"/>
                </a:lnTo>
                <a:lnTo>
                  <a:pt x="20769" y="11338"/>
                </a:lnTo>
                <a:lnTo>
                  <a:pt x="21066" y="11553"/>
                </a:lnTo>
                <a:lnTo>
                  <a:pt x="21303" y="11984"/>
                </a:lnTo>
                <a:lnTo>
                  <a:pt x="21541" y="12343"/>
                </a:lnTo>
                <a:lnTo>
                  <a:pt x="21600" y="12773"/>
                </a:lnTo>
                <a:lnTo>
                  <a:pt x="21600" y="17797"/>
                </a:lnTo>
                <a:close/>
                <a:moveTo>
                  <a:pt x="5697" y="4306"/>
                </a:moveTo>
                <a:lnTo>
                  <a:pt x="5281" y="4449"/>
                </a:lnTo>
                <a:lnTo>
                  <a:pt x="4925" y="4521"/>
                </a:lnTo>
                <a:lnTo>
                  <a:pt x="4629" y="4664"/>
                </a:lnTo>
                <a:lnTo>
                  <a:pt x="4391" y="4951"/>
                </a:lnTo>
                <a:lnTo>
                  <a:pt x="4213" y="5310"/>
                </a:lnTo>
                <a:lnTo>
                  <a:pt x="3976" y="5741"/>
                </a:lnTo>
                <a:lnTo>
                  <a:pt x="3857" y="6100"/>
                </a:lnTo>
                <a:lnTo>
                  <a:pt x="3857" y="7033"/>
                </a:lnTo>
                <a:lnTo>
                  <a:pt x="3976" y="7391"/>
                </a:lnTo>
                <a:lnTo>
                  <a:pt x="4213" y="7822"/>
                </a:lnTo>
                <a:lnTo>
                  <a:pt x="4629" y="8324"/>
                </a:lnTo>
                <a:lnTo>
                  <a:pt x="4925" y="8611"/>
                </a:lnTo>
                <a:lnTo>
                  <a:pt x="5281" y="8683"/>
                </a:lnTo>
                <a:lnTo>
                  <a:pt x="6053" y="8683"/>
                </a:lnTo>
                <a:lnTo>
                  <a:pt x="6349" y="8611"/>
                </a:lnTo>
                <a:lnTo>
                  <a:pt x="6646" y="8324"/>
                </a:lnTo>
                <a:lnTo>
                  <a:pt x="7002" y="8037"/>
                </a:lnTo>
                <a:lnTo>
                  <a:pt x="7240" y="7822"/>
                </a:lnTo>
                <a:lnTo>
                  <a:pt x="7299" y="7391"/>
                </a:lnTo>
                <a:lnTo>
                  <a:pt x="7418" y="7033"/>
                </a:lnTo>
                <a:lnTo>
                  <a:pt x="7536" y="6530"/>
                </a:lnTo>
                <a:lnTo>
                  <a:pt x="7418" y="6100"/>
                </a:lnTo>
                <a:lnTo>
                  <a:pt x="7299" y="5741"/>
                </a:lnTo>
                <a:lnTo>
                  <a:pt x="7240" y="5310"/>
                </a:lnTo>
                <a:lnTo>
                  <a:pt x="7002" y="4951"/>
                </a:lnTo>
                <a:lnTo>
                  <a:pt x="6646" y="4664"/>
                </a:lnTo>
                <a:lnTo>
                  <a:pt x="6349" y="4521"/>
                </a:lnTo>
                <a:lnTo>
                  <a:pt x="6053" y="4449"/>
                </a:lnTo>
                <a:lnTo>
                  <a:pt x="5697" y="4306"/>
                </a:lnTo>
                <a:close/>
                <a:moveTo>
                  <a:pt x="2077" y="10764"/>
                </a:moveTo>
                <a:lnTo>
                  <a:pt x="2611" y="10908"/>
                </a:lnTo>
                <a:lnTo>
                  <a:pt x="2255" y="11984"/>
                </a:lnTo>
                <a:lnTo>
                  <a:pt x="2136" y="12630"/>
                </a:lnTo>
                <a:lnTo>
                  <a:pt x="2077" y="13132"/>
                </a:lnTo>
                <a:lnTo>
                  <a:pt x="2077" y="17797"/>
                </a:lnTo>
                <a:lnTo>
                  <a:pt x="0" y="17797"/>
                </a:lnTo>
                <a:lnTo>
                  <a:pt x="0" y="12773"/>
                </a:lnTo>
                <a:lnTo>
                  <a:pt x="119" y="12343"/>
                </a:lnTo>
                <a:lnTo>
                  <a:pt x="356" y="11984"/>
                </a:lnTo>
                <a:lnTo>
                  <a:pt x="534" y="11553"/>
                </a:lnTo>
                <a:lnTo>
                  <a:pt x="890" y="11338"/>
                </a:lnTo>
                <a:lnTo>
                  <a:pt x="1187" y="11051"/>
                </a:lnTo>
                <a:lnTo>
                  <a:pt x="1602" y="10908"/>
                </a:lnTo>
                <a:lnTo>
                  <a:pt x="2077" y="10764"/>
                </a:lnTo>
                <a:close/>
                <a:moveTo>
                  <a:pt x="10859" y="0"/>
                </a:moveTo>
                <a:lnTo>
                  <a:pt x="10325" y="0"/>
                </a:lnTo>
                <a:lnTo>
                  <a:pt x="9791" y="287"/>
                </a:lnTo>
                <a:lnTo>
                  <a:pt x="9376" y="502"/>
                </a:lnTo>
                <a:lnTo>
                  <a:pt x="8960" y="933"/>
                </a:lnTo>
                <a:lnTo>
                  <a:pt x="8604" y="1435"/>
                </a:lnTo>
                <a:lnTo>
                  <a:pt x="8367" y="1938"/>
                </a:lnTo>
                <a:lnTo>
                  <a:pt x="8189" y="2583"/>
                </a:lnTo>
                <a:lnTo>
                  <a:pt x="8189" y="3875"/>
                </a:lnTo>
                <a:lnTo>
                  <a:pt x="8367" y="4449"/>
                </a:lnTo>
                <a:lnTo>
                  <a:pt x="8604" y="5095"/>
                </a:lnTo>
                <a:lnTo>
                  <a:pt x="8960" y="5454"/>
                </a:lnTo>
                <a:lnTo>
                  <a:pt x="9376" y="5813"/>
                </a:lnTo>
                <a:lnTo>
                  <a:pt x="9791" y="6243"/>
                </a:lnTo>
                <a:lnTo>
                  <a:pt x="10859" y="6530"/>
                </a:lnTo>
                <a:lnTo>
                  <a:pt x="11393" y="6387"/>
                </a:lnTo>
                <a:lnTo>
                  <a:pt x="11868" y="6243"/>
                </a:lnTo>
                <a:lnTo>
                  <a:pt x="12402" y="5813"/>
                </a:lnTo>
                <a:lnTo>
                  <a:pt x="12996" y="5095"/>
                </a:lnTo>
                <a:lnTo>
                  <a:pt x="13352" y="4449"/>
                </a:lnTo>
                <a:lnTo>
                  <a:pt x="13470" y="3875"/>
                </a:lnTo>
                <a:lnTo>
                  <a:pt x="13589" y="3229"/>
                </a:lnTo>
                <a:lnTo>
                  <a:pt x="13352" y="1938"/>
                </a:lnTo>
                <a:lnTo>
                  <a:pt x="12996" y="1435"/>
                </a:lnTo>
                <a:lnTo>
                  <a:pt x="12699" y="933"/>
                </a:lnTo>
                <a:lnTo>
                  <a:pt x="12402" y="502"/>
                </a:lnTo>
                <a:lnTo>
                  <a:pt x="11868" y="287"/>
                </a:lnTo>
                <a:lnTo>
                  <a:pt x="11393" y="0"/>
                </a:lnTo>
                <a:lnTo>
                  <a:pt x="10859" y="0"/>
                </a:lnTo>
                <a:close/>
                <a:moveTo>
                  <a:pt x="18930" y="19519"/>
                </a:moveTo>
                <a:lnTo>
                  <a:pt x="15725" y="19519"/>
                </a:lnTo>
                <a:lnTo>
                  <a:pt x="15725" y="11697"/>
                </a:lnTo>
                <a:lnTo>
                  <a:pt x="15607" y="11051"/>
                </a:lnTo>
                <a:lnTo>
                  <a:pt x="15369" y="10405"/>
                </a:lnTo>
                <a:lnTo>
                  <a:pt x="15191" y="9759"/>
                </a:lnTo>
                <a:lnTo>
                  <a:pt x="15607" y="9616"/>
                </a:lnTo>
                <a:lnTo>
                  <a:pt x="16022" y="9616"/>
                </a:lnTo>
                <a:lnTo>
                  <a:pt x="17090" y="9903"/>
                </a:lnTo>
                <a:lnTo>
                  <a:pt x="17624" y="10262"/>
                </a:lnTo>
                <a:lnTo>
                  <a:pt x="18099" y="10692"/>
                </a:lnTo>
                <a:lnTo>
                  <a:pt x="18396" y="11195"/>
                </a:lnTo>
                <a:lnTo>
                  <a:pt x="18752" y="11841"/>
                </a:lnTo>
                <a:lnTo>
                  <a:pt x="18811" y="12486"/>
                </a:lnTo>
                <a:lnTo>
                  <a:pt x="18930" y="13132"/>
                </a:lnTo>
                <a:lnTo>
                  <a:pt x="18930" y="19519"/>
                </a:lnTo>
                <a:close/>
                <a:moveTo>
                  <a:pt x="5934" y="12486"/>
                </a:moveTo>
                <a:lnTo>
                  <a:pt x="5934" y="19519"/>
                </a:lnTo>
                <a:lnTo>
                  <a:pt x="2670" y="19519"/>
                </a:lnTo>
                <a:lnTo>
                  <a:pt x="2670" y="13132"/>
                </a:lnTo>
                <a:lnTo>
                  <a:pt x="2789" y="12486"/>
                </a:lnTo>
                <a:lnTo>
                  <a:pt x="3026" y="11841"/>
                </a:lnTo>
                <a:lnTo>
                  <a:pt x="3204" y="11195"/>
                </a:lnTo>
                <a:lnTo>
                  <a:pt x="3560" y="10692"/>
                </a:lnTo>
                <a:lnTo>
                  <a:pt x="3976" y="10262"/>
                </a:lnTo>
                <a:lnTo>
                  <a:pt x="4510" y="9903"/>
                </a:lnTo>
                <a:lnTo>
                  <a:pt x="5044" y="9759"/>
                </a:lnTo>
                <a:lnTo>
                  <a:pt x="5697" y="9616"/>
                </a:lnTo>
                <a:lnTo>
                  <a:pt x="6112" y="9616"/>
                </a:lnTo>
                <a:lnTo>
                  <a:pt x="6468" y="9759"/>
                </a:lnTo>
                <a:lnTo>
                  <a:pt x="6231" y="10405"/>
                </a:lnTo>
                <a:lnTo>
                  <a:pt x="6053" y="11051"/>
                </a:lnTo>
                <a:lnTo>
                  <a:pt x="5934" y="11697"/>
                </a:lnTo>
                <a:lnTo>
                  <a:pt x="5934" y="12486"/>
                </a:lnTo>
                <a:close/>
                <a:moveTo>
                  <a:pt x="6587" y="21600"/>
                </a:moveTo>
                <a:lnTo>
                  <a:pt x="15073" y="21600"/>
                </a:lnTo>
                <a:lnTo>
                  <a:pt x="15073" y="12486"/>
                </a:lnTo>
                <a:lnTo>
                  <a:pt x="14954" y="11410"/>
                </a:lnTo>
                <a:lnTo>
                  <a:pt x="14716" y="10405"/>
                </a:lnTo>
                <a:lnTo>
                  <a:pt x="14301" y="9616"/>
                </a:lnTo>
                <a:lnTo>
                  <a:pt x="13767" y="8827"/>
                </a:lnTo>
                <a:lnTo>
                  <a:pt x="13233" y="8181"/>
                </a:lnTo>
                <a:lnTo>
                  <a:pt x="12462" y="7822"/>
                </a:lnTo>
                <a:lnTo>
                  <a:pt x="11749" y="7391"/>
                </a:lnTo>
                <a:lnTo>
                  <a:pt x="10859" y="7248"/>
                </a:lnTo>
                <a:lnTo>
                  <a:pt x="10029" y="7391"/>
                </a:lnTo>
                <a:lnTo>
                  <a:pt x="9138" y="7822"/>
                </a:lnTo>
                <a:lnTo>
                  <a:pt x="8486" y="8181"/>
                </a:lnTo>
                <a:lnTo>
                  <a:pt x="7833" y="8827"/>
                </a:lnTo>
                <a:lnTo>
                  <a:pt x="7299" y="9616"/>
                </a:lnTo>
                <a:lnTo>
                  <a:pt x="6884" y="10405"/>
                </a:lnTo>
                <a:lnTo>
                  <a:pt x="6646" y="11410"/>
                </a:lnTo>
                <a:lnTo>
                  <a:pt x="6587" y="12486"/>
                </a:lnTo>
                <a:lnTo>
                  <a:pt x="6587" y="21600"/>
                </a:lnTo>
                <a:close/>
              </a:path>
            </a:pathLst>
          </a:custGeom>
          <a:solidFill>
            <a:srgbClr val="0099CC"/>
          </a:solidFill>
          <a:ln w="12700" cap="flat" cmpd="sng">
            <a:noFill/>
            <a:prstDash val="solid"/>
            <a:miter lim="400000"/>
            <a:headEnd type="none" w="med" len="med"/>
            <a:tailEnd type="triangle" w="med" len="med"/>
          </a:ln>
          <a:effectLst/>
        </p:spPr>
        <p:txBody>
          <a:bodyPr lIns="45720" rIns="45720"/>
          <a:lstStyle/>
          <a:p>
            <a:endParaRPr lang="zh-CN" altLang="zh-CN"/>
          </a:p>
        </p:txBody>
      </p:sp>
      <p:pic>
        <p:nvPicPr>
          <p:cNvPr id="27" name="Picture 13" descr="1450858659_vector_65_09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346" y="1581727"/>
            <a:ext cx="613785" cy="6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Picture 86" descr="image.png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42" y="1797751"/>
            <a:ext cx="586538" cy="216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" name="Picture 21" descr="1450859105_vector_66_02.png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491" y="1545122"/>
            <a:ext cx="682012" cy="684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TextBox 31"/>
          <p:cNvSpPr txBox="1"/>
          <p:nvPr/>
        </p:nvSpPr>
        <p:spPr>
          <a:xfrm>
            <a:off x="6782113" y="222979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安全专家</a:t>
            </a:r>
          </a:p>
        </p:txBody>
      </p:sp>
      <p:sp>
        <p:nvSpPr>
          <p:cNvPr id="31" name="TextBox 32"/>
          <p:cNvSpPr txBox="1"/>
          <p:nvPr/>
        </p:nvSpPr>
        <p:spPr>
          <a:xfrm>
            <a:off x="8654321" y="222979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相关机构</a:t>
            </a:r>
          </a:p>
        </p:txBody>
      </p:sp>
      <p:sp>
        <p:nvSpPr>
          <p:cNvPr id="32" name="TextBox 33"/>
          <p:cNvSpPr txBox="1"/>
          <p:nvPr/>
        </p:nvSpPr>
        <p:spPr>
          <a:xfrm>
            <a:off x="10704484" y="222912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厂商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" grpId="0" bldLvl="0" animBg="1"/>
      <p:bldP spid="14338" grpId="0" bldLvl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 bwMode="auto">
          <a:xfrm>
            <a:off x="-1" y="600075"/>
            <a:ext cx="7967165" cy="625792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extLst/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8345" y="1013669"/>
            <a:ext cx="74416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dirty="0">
                <a:solidFill>
                  <a:srgbClr val="00B0F0"/>
                </a:solidFill>
              </a:rPr>
              <a:t>check_auth_way</a:t>
            </a:r>
            <a:r>
              <a:rPr lang="zh-CN" altLang="en-US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rgbClr val="00B0F0"/>
                </a:solidFill>
              </a:rPr>
              <a:t>char</a:t>
            </a:r>
            <a:r>
              <a:rPr lang="zh-CN" altLang="en-US" dirty="0">
                <a:solidFill>
                  <a:schemeClr val="bg1"/>
                </a:solidFill>
              </a:rPr>
              <a:t>* username,</a:t>
            </a:r>
            <a:r>
              <a:rPr lang="zh-CN" altLang="en-US" dirty="0">
                <a:solidFill>
                  <a:srgbClr val="00B0F0"/>
                </a:solidFill>
              </a:rPr>
              <a:t>char</a:t>
            </a:r>
            <a:r>
              <a:rPr lang="zh-CN" altLang="en-US" dirty="0">
                <a:solidFill>
                  <a:schemeClr val="bg1"/>
                </a:solidFill>
              </a:rPr>
              <a:t>* userpasswd)</a:t>
            </a:r>
          </a:p>
          <a:p>
            <a:pPr latinLnBrk="1"/>
            <a:r>
              <a:rPr lang="zh-CN" altLang="en-US" dirty="0">
                <a:solidFill>
                  <a:schemeClr val="bg1"/>
                </a:solidFill>
              </a:rPr>
              <a:t>{</a:t>
            </a:r>
          </a:p>
          <a:p>
            <a:pPr latinLnBrk="1"/>
            <a:r>
              <a:rPr lang="zh-CN" altLang="en-US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rgbClr val="00B0F0"/>
                </a:solidFill>
              </a:rPr>
              <a:t>If</a:t>
            </a:r>
            <a:r>
              <a:rPr lang="zh-CN" altLang="en-US" dirty="0">
                <a:solidFill>
                  <a:schemeClr val="bg1"/>
                </a:solidFill>
              </a:rPr>
              <a:t>(username != </a:t>
            </a:r>
            <a:r>
              <a:rPr lang="zh-CN" altLang="en-US" dirty="0">
                <a:solidFill>
                  <a:srgbClr val="7030A0"/>
                </a:solidFill>
              </a:rPr>
              <a:t>NULL</a:t>
            </a:r>
            <a:r>
              <a:rPr lang="zh-CN" altLang="en-US" dirty="0">
                <a:solidFill>
                  <a:schemeClr val="bg1"/>
                </a:solidFill>
              </a:rPr>
              <a:t>)</a:t>
            </a:r>
          </a:p>
          <a:p>
            <a:pPr latinLnBrk="1"/>
            <a:r>
              <a:rPr lang="zh-CN" altLang="en-US" dirty="0">
                <a:solidFill>
                  <a:schemeClr val="bg1"/>
                </a:solidFill>
              </a:rPr>
              <a:t>	{</a:t>
            </a:r>
          </a:p>
          <a:p>
            <a:pPr latinLnBrk="1"/>
            <a:r>
              <a:rPr lang="zh-CN" altLang="en-US" dirty="0">
                <a:solidFill>
                  <a:schemeClr val="bg1"/>
                </a:solidFill>
              </a:rPr>
              <a:t>		</a:t>
            </a:r>
            <a:r>
              <a:rPr lang="zh-CN" altLang="en-US" dirty="0">
                <a:solidFill>
                  <a:srgbClr val="00B0F0"/>
                </a:solidFill>
              </a:rPr>
              <a:t>If</a:t>
            </a:r>
            <a:r>
              <a:rPr lang="zh-CN" altLang="en-US" dirty="0">
                <a:solidFill>
                  <a:schemeClr val="bg1"/>
                </a:solidFill>
              </a:rPr>
              <a:t>(userpasswd != </a:t>
            </a:r>
            <a:r>
              <a:rPr lang="zh-CN" altLang="en-US" dirty="0">
                <a:solidFill>
                  <a:srgbClr val="7030A0"/>
                </a:solidFill>
              </a:rPr>
              <a:t>NULL</a:t>
            </a:r>
            <a:r>
              <a:rPr lang="zh-CN" altLang="en-US" dirty="0">
                <a:solidFill>
                  <a:schemeClr val="bg1"/>
                </a:solidFill>
              </a:rPr>
              <a:t>)</a:t>
            </a:r>
          </a:p>
          <a:p>
            <a:pPr latinLnBrk="1"/>
            <a:r>
              <a:rPr lang="zh-CN" altLang="en-US" dirty="0">
                <a:solidFill>
                  <a:schemeClr val="bg1"/>
                </a:solidFill>
              </a:rPr>
              <a:t>		{</a:t>
            </a:r>
          </a:p>
          <a:p>
            <a:pPr latinLnBrk="1"/>
            <a:r>
              <a:rPr lang="zh-CN" altLang="en-US" dirty="0">
                <a:solidFill>
                  <a:schemeClr val="bg1"/>
                </a:solidFill>
              </a:rPr>
              <a:t>			</a:t>
            </a:r>
            <a:r>
              <a:rPr lang="zh-CN" altLang="en-US" dirty="0">
                <a:solidFill>
                  <a:srgbClr val="00B0F0"/>
                </a:solidFill>
              </a:rPr>
              <a:t>Sprintf</a:t>
            </a:r>
            <a:r>
              <a:rPr lang="zh-CN" altLang="en-US" dirty="0">
                <a:solidFill>
                  <a:schemeClr val="bg1"/>
                </a:solidFill>
              </a:rPr>
              <a:t>(buf,"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username:</a:t>
            </a:r>
            <a:r>
              <a:rPr lang="zh-CN" altLang="en-US" dirty="0">
                <a:solidFill>
                  <a:srgbClr val="7030A0"/>
                </a:solidFill>
              </a:rPr>
              <a:t>%s\r\n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password:</a:t>
            </a:r>
            <a:r>
              <a:rPr lang="zh-CN" altLang="en-US" dirty="0">
                <a:solidFill>
                  <a:srgbClr val="7030A0"/>
                </a:solidFill>
              </a:rPr>
              <a:t>%s\r\n</a:t>
            </a:r>
            <a:r>
              <a:rPr lang="zh-CN" altLang="en-US" dirty="0">
                <a:solidFill>
                  <a:schemeClr val="bg1"/>
                </a:solidFill>
              </a:rPr>
              <a:t>",username,userpasswd);</a:t>
            </a:r>
          </a:p>
          <a:p>
            <a:pPr latinLnBrk="1"/>
            <a:r>
              <a:rPr lang="zh-CN" altLang="en-US" dirty="0">
                <a:solidFill>
                  <a:schemeClr val="bg1"/>
                </a:solidFill>
              </a:rPr>
              <a:t>			</a:t>
            </a:r>
            <a:r>
              <a:rPr lang="zh-CN" altLang="en-US" dirty="0">
                <a:solidFill>
                  <a:srgbClr val="00B0F0"/>
                </a:solidFill>
              </a:rPr>
              <a:t>Httpd_Sendto</a:t>
            </a:r>
            <a:r>
              <a:rPr lang="en-US" altLang="zh-CN" dirty="0">
                <a:solidFill>
                  <a:srgbClr val="00B0F0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(..)</a:t>
            </a:r>
          </a:p>
          <a:p>
            <a:pPr latinLnBrk="1"/>
            <a:r>
              <a:rPr lang="zh-CN" altLang="en-US" dirty="0">
                <a:solidFill>
                  <a:schemeClr val="bg1"/>
                </a:solidFill>
              </a:rPr>
              <a:t>		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...Snip ...</a:t>
            </a:r>
          </a:p>
          <a:p>
            <a:pPr latinLnBrk="1"/>
            <a:r>
              <a:rPr lang="zh-CN" altLang="en-US" dirty="0">
                <a:solidFill>
                  <a:schemeClr val="bg1"/>
                </a:solidFill>
              </a:rPr>
              <a:t>		}</a:t>
            </a:r>
          </a:p>
          <a:p>
            <a:pPr latinLnBrk="1"/>
            <a:r>
              <a:rPr lang="zh-CN" altLang="en-US" dirty="0">
                <a:solidFill>
                  <a:schemeClr val="bg1"/>
                </a:solidFill>
              </a:rPr>
              <a:t>	}</a:t>
            </a:r>
          </a:p>
          <a:p>
            <a:pPr latinLnBrk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	... Snip...</a:t>
            </a:r>
          </a:p>
          <a:p>
            <a:pPr latinLnBrk="1"/>
            <a:r>
              <a:rPr lang="zh-CN" altLang="en-US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824" y="643061"/>
            <a:ext cx="3335290" cy="621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0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517" y="1205989"/>
            <a:ext cx="8047619" cy="14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377" y="3162209"/>
            <a:ext cx="7581900" cy="2638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326" y="3162209"/>
            <a:ext cx="7620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9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 bwMode="auto">
          <a:xfrm>
            <a:off x="0" y="3227942"/>
            <a:ext cx="12192000" cy="36300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extLst/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61" y="886143"/>
            <a:ext cx="10527019" cy="20773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6491" y="3742312"/>
            <a:ext cx="10679017" cy="286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经测试，缓冲区长度仅仅为</a:t>
            </a:r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260</a:t>
            </a:r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字节，而</a:t>
            </a:r>
            <a:r>
              <a:rPr lang="en-US" altLang="zh-CN" sz="32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sprintf</a:t>
            </a:r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将提交的用户名和密码格式化以后，这将其存入缓冲区，可导致缓冲区溢出。</a:t>
            </a:r>
            <a:endParaRPr lang="en-US" altLang="zh-CN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defRPr/>
            </a:pP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覆盖存放返回指针的地址，在动态库中搜索</a:t>
            </a:r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ROP</a:t>
            </a:r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，调用</a:t>
            </a:r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system</a:t>
            </a:r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函数执行任意命令。</a:t>
            </a:r>
          </a:p>
        </p:txBody>
      </p:sp>
    </p:spTree>
    <p:extLst>
      <p:ext uri="{BB962C8B-B14F-4D97-AF65-F5344CB8AC3E}">
        <p14:creationId xmlns:p14="http://schemas.microsoft.com/office/powerpoint/2010/main" val="208212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/>
          <p:nvPr/>
        </p:nvSpPr>
        <p:spPr bwMode="auto">
          <a:xfrm>
            <a:off x="0" y="634845"/>
            <a:ext cx="12192000" cy="623993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0246" y="1167116"/>
            <a:ext cx="8405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如何高效的挖掘溢出漏洞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49570" y="2829322"/>
            <a:ext cx="10462845" cy="319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跟踪数据流向</a:t>
            </a:r>
            <a:endParaRPr lang="en-US" altLang="zh-CN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跟踪危险函数</a:t>
            </a:r>
            <a:endParaRPr lang="en-US" altLang="zh-CN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字符串处理函数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strcpy()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strcat()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sprintf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vsprintf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字符读取函数</a:t>
            </a:r>
            <a:endParaRPr lang="en-US" altLang="zh-CN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gets()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getchar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fgetc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read()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sscanf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endParaRPr lang="en-US" altLang="zh-CN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en-US" altLang="zh-CN" sz="28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fscanf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vfscanf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vscanf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vsscanf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getenv</a:t>
            </a: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134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 bwMode="auto">
          <a:xfrm>
            <a:off x="0" y="634845"/>
            <a:ext cx="12192000" cy="623993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 flipH="1">
            <a:off x="4959741" y="2880355"/>
            <a:ext cx="2272517" cy="1748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26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/>
          <p:nvPr/>
        </p:nvSpPr>
        <p:spPr bwMode="auto">
          <a:xfrm>
            <a:off x="0" y="2190751"/>
            <a:ext cx="12192000" cy="2857500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grpSp>
        <p:nvGrpSpPr>
          <p:cNvPr id="13314" name="Group 2"/>
          <p:cNvGrpSpPr/>
          <p:nvPr/>
        </p:nvGrpSpPr>
        <p:grpSpPr>
          <a:xfrm>
            <a:off x="6093884" y="3619500"/>
            <a:ext cx="1526116" cy="1428751"/>
            <a:chOff x="-1" y="0"/>
            <a:chExt cx="1143002" cy="1071563"/>
          </a:xfrm>
        </p:grpSpPr>
        <p:sp>
          <p:nvSpPr>
            <p:cNvPr id="13315" name="Rectangle 3"/>
            <p:cNvSpPr/>
            <p:nvPr/>
          </p:nvSpPr>
          <p:spPr bwMode="auto">
            <a:xfrm>
              <a:off x="-1" y="0"/>
              <a:ext cx="1143002" cy="1071563"/>
            </a:xfrm>
            <a:prstGeom prst="rect">
              <a:avLst/>
            </a:prstGeom>
            <a:solidFill>
              <a:srgbClr val="3CA1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 anchor="ctr"/>
            <a:lstStyle/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pic>
          <p:nvPicPr>
            <p:cNvPr id="13316" name="Picture 4" descr="imag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429" y="333371"/>
              <a:ext cx="408430" cy="414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3317" name="Group 5"/>
          <p:cNvGrpSpPr/>
          <p:nvPr/>
        </p:nvGrpSpPr>
        <p:grpSpPr>
          <a:xfrm>
            <a:off x="4569884" y="3619500"/>
            <a:ext cx="1526116" cy="1428751"/>
            <a:chOff x="-1" y="0"/>
            <a:chExt cx="1143002" cy="1071563"/>
          </a:xfrm>
        </p:grpSpPr>
        <p:sp>
          <p:nvSpPr>
            <p:cNvPr id="13318" name="Rectangle 6"/>
            <p:cNvSpPr/>
            <p:nvPr/>
          </p:nvSpPr>
          <p:spPr bwMode="auto">
            <a:xfrm>
              <a:off x="-1" y="0"/>
              <a:ext cx="1143002" cy="1071563"/>
            </a:xfrm>
            <a:prstGeom prst="rect">
              <a:avLst/>
            </a:prstGeom>
            <a:solidFill>
              <a:srgbClr val="98DB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 anchor="ctr"/>
            <a:lstStyle/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3330" name="AutoShape 7"/>
            <p:cNvSpPr/>
            <p:nvPr/>
          </p:nvSpPr>
          <p:spPr>
            <a:xfrm>
              <a:off x="341337" y="341376"/>
              <a:ext cx="398340" cy="397652"/>
            </a:xfrm>
            <a:custGeom>
              <a:avLst/>
              <a:gdLst/>
              <a:ahLst/>
              <a:cxnLst>
                <a:cxn ang="0">
                  <a:pos x="199161" y="198826"/>
                </a:cxn>
                <a:cxn ang="0">
                  <a:pos x="199161" y="198826"/>
                </a:cxn>
                <a:cxn ang="0">
                  <a:pos x="199161" y="198826"/>
                </a:cxn>
                <a:cxn ang="0">
                  <a:pos x="199161" y="198826"/>
                </a:cxn>
              </a:cxnLst>
              <a:rect l="0" t="0" r="0" b="0"/>
              <a:pathLst>
                <a:path w="21543" h="21600">
                  <a:moveTo>
                    <a:pt x="16978" y="19987"/>
                  </a:moveTo>
                  <a:lnTo>
                    <a:pt x="11228" y="17681"/>
                  </a:lnTo>
                  <a:cubicBezTo>
                    <a:pt x="11090" y="17627"/>
                    <a:pt x="10948" y="17609"/>
                    <a:pt x="10808" y="17601"/>
                  </a:cubicBezTo>
                  <a:lnTo>
                    <a:pt x="19662" y="3837"/>
                  </a:lnTo>
                  <a:cubicBezTo>
                    <a:pt x="19662" y="3837"/>
                    <a:pt x="16978" y="19987"/>
                    <a:pt x="16978" y="19987"/>
                  </a:cubicBezTo>
                  <a:close/>
                  <a:moveTo>
                    <a:pt x="6860" y="16245"/>
                  </a:moveTo>
                  <a:cubicBezTo>
                    <a:pt x="6859" y="16243"/>
                    <a:pt x="6856" y="16241"/>
                    <a:pt x="6855" y="16239"/>
                  </a:cubicBezTo>
                  <a:lnTo>
                    <a:pt x="19608" y="2552"/>
                  </a:lnTo>
                  <a:lnTo>
                    <a:pt x="8736" y="19537"/>
                  </a:lnTo>
                  <a:cubicBezTo>
                    <a:pt x="8736" y="19537"/>
                    <a:pt x="6860" y="16245"/>
                    <a:pt x="6860" y="16245"/>
                  </a:cubicBezTo>
                  <a:close/>
                  <a:moveTo>
                    <a:pt x="2112" y="14025"/>
                  </a:moveTo>
                  <a:lnTo>
                    <a:pt x="17714" y="3595"/>
                  </a:lnTo>
                  <a:lnTo>
                    <a:pt x="6370" y="15771"/>
                  </a:lnTo>
                  <a:cubicBezTo>
                    <a:pt x="6310" y="15735"/>
                    <a:pt x="6257" y="15688"/>
                    <a:pt x="6191" y="15661"/>
                  </a:cubicBezTo>
                  <a:cubicBezTo>
                    <a:pt x="6191" y="15661"/>
                    <a:pt x="2112" y="14025"/>
                    <a:pt x="2112" y="14025"/>
                  </a:cubicBezTo>
                  <a:close/>
                  <a:moveTo>
                    <a:pt x="21236" y="108"/>
                  </a:moveTo>
                  <a:cubicBezTo>
                    <a:pt x="21125" y="35"/>
                    <a:pt x="20998" y="0"/>
                    <a:pt x="20870" y="0"/>
                  </a:cubicBezTo>
                  <a:cubicBezTo>
                    <a:pt x="20740" y="0"/>
                    <a:pt x="20610" y="36"/>
                    <a:pt x="20497" y="113"/>
                  </a:cubicBezTo>
                  <a:lnTo>
                    <a:pt x="300" y="13614"/>
                  </a:lnTo>
                  <a:cubicBezTo>
                    <a:pt x="92" y="13752"/>
                    <a:pt x="-22" y="13996"/>
                    <a:pt x="4" y="14245"/>
                  </a:cubicBezTo>
                  <a:cubicBezTo>
                    <a:pt x="29" y="14495"/>
                    <a:pt x="191" y="14709"/>
                    <a:pt x="423" y="14802"/>
                  </a:cubicBezTo>
                  <a:lnTo>
                    <a:pt x="5690" y="16915"/>
                  </a:lnTo>
                  <a:lnTo>
                    <a:pt x="8167" y="21260"/>
                  </a:lnTo>
                  <a:cubicBezTo>
                    <a:pt x="8285" y="21469"/>
                    <a:pt x="8506" y="21598"/>
                    <a:pt x="8744" y="21600"/>
                  </a:cubicBezTo>
                  <a:lnTo>
                    <a:pt x="8752" y="21600"/>
                  </a:lnTo>
                  <a:cubicBezTo>
                    <a:pt x="8988" y="21600"/>
                    <a:pt x="9207" y="21475"/>
                    <a:pt x="9329" y="21272"/>
                  </a:cubicBezTo>
                  <a:lnTo>
                    <a:pt x="10727" y="18935"/>
                  </a:lnTo>
                  <a:lnTo>
                    <a:pt x="17255" y="21552"/>
                  </a:lnTo>
                  <a:cubicBezTo>
                    <a:pt x="17334" y="21585"/>
                    <a:pt x="17420" y="21600"/>
                    <a:pt x="17504" y="21600"/>
                  </a:cubicBezTo>
                  <a:cubicBezTo>
                    <a:pt x="17619" y="21600"/>
                    <a:pt x="17733" y="21572"/>
                    <a:pt x="17834" y="21513"/>
                  </a:cubicBezTo>
                  <a:cubicBezTo>
                    <a:pt x="18012" y="21413"/>
                    <a:pt x="18135" y="21239"/>
                    <a:pt x="18169" y="21036"/>
                  </a:cubicBezTo>
                  <a:lnTo>
                    <a:pt x="21535" y="785"/>
                  </a:lnTo>
                  <a:cubicBezTo>
                    <a:pt x="21578" y="520"/>
                    <a:pt x="21461" y="254"/>
                    <a:pt x="21236" y="10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3320" name="Group 8"/>
          <p:cNvGrpSpPr/>
          <p:nvPr/>
        </p:nvGrpSpPr>
        <p:grpSpPr>
          <a:xfrm>
            <a:off x="6093884" y="2190751"/>
            <a:ext cx="1526116" cy="1428749"/>
            <a:chOff x="-1" y="0"/>
            <a:chExt cx="1143002" cy="1071563"/>
          </a:xfrm>
        </p:grpSpPr>
        <p:sp>
          <p:nvSpPr>
            <p:cNvPr id="13321" name="Rectangle 9"/>
            <p:cNvSpPr/>
            <p:nvPr/>
          </p:nvSpPr>
          <p:spPr bwMode="auto">
            <a:xfrm>
              <a:off x="-1" y="0"/>
              <a:ext cx="1143002" cy="1071563"/>
            </a:xfrm>
            <a:prstGeom prst="rect">
              <a:avLst/>
            </a:prstGeom>
            <a:solidFill>
              <a:srgbClr val="98DB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 anchor="ctr"/>
            <a:lstStyle/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pic>
          <p:nvPicPr>
            <p:cNvPr id="13322" name="Picture 10" descr="ima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429" y="313757"/>
              <a:ext cx="408430" cy="390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3323" name="Group 11"/>
          <p:cNvGrpSpPr/>
          <p:nvPr/>
        </p:nvGrpSpPr>
        <p:grpSpPr>
          <a:xfrm>
            <a:off x="4569884" y="2190751"/>
            <a:ext cx="1526116" cy="1428749"/>
            <a:chOff x="-1" y="0"/>
            <a:chExt cx="1143002" cy="1071563"/>
          </a:xfrm>
        </p:grpSpPr>
        <p:sp>
          <p:nvSpPr>
            <p:cNvPr id="13324" name="Rectangle 12"/>
            <p:cNvSpPr/>
            <p:nvPr/>
          </p:nvSpPr>
          <p:spPr bwMode="auto">
            <a:xfrm>
              <a:off x="-1" y="0"/>
              <a:ext cx="1143002" cy="1071563"/>
            </a:xfrm>
            <a:prstGeom prst="rect">
              <a:avLst/>
            </a:prstGeom>
            <a:solidFill>
              <a:srgbClr val="3CA1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 anchor="ctr"/>
            <a:lstStyle/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3326" name="AutoShape 13"/>
            <p:cNvSpPr/>
            <p:nvPr/>
          </p:nvSpPr>
          <p:spPr>
            <a:xfrm>
              <a:off x="341376" y="321868"/>
              <a:ext cx="397654" cy="398332"/>
            </a:xfrm>
            <a:custGeom>
              <a:avLst/>
              <a:gdLst/>
              <a:ahLst/>
              <a:cxnLst>
                <a:cxn ang="0">
                  <a:pos x="198818" y="199166"/>
                </a:cxn>
                <a:cxn ang="0">
                  <a:pos x="198818" y="199166"/>
                </a:cxn>
                <a:cxn ang="0">
                  <a:pos x="198818" y="199166"/>
                </a:cxn>
                <a:cxn ang="0">
                  <a:pos x="198818" y="199166"/>
                </a:cxn>
              </a:cxnLst>
              <a:rect l="0" t="0" r="0" b="0"/>
              <a:pathLst>
                <a:path w="21019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30"/>
                  </a:moveTo>
                  <a:cubicBezTo>
                    <a:pt x="5813" y="18425"/>
                    <a:pt x="5454" y="17482"/>
                    <a:pt x="4730" y="16740"/>
                  </a:cubicBezTo>
                  <a:cubicBezTo>
                    <a:pt x="4046" y="16035"/>
                    <a:pt x="3150" y="15629"/>
                    <a:pt x="2257" y="15593"/>
                  </a:cubicBezTo>
                  <a:lnTo>
                    <a:pt x="2911" y="13158"/>
                  </a:lnTo>
                  <a:cubicBezTo>
                    <a:pt x="2959" y="12996"/>
                    <a:pt x="3052" y="12836"/>
                    <a:pt x="3168" y="12696"/>
                  </a:cubicBezTo>
                  <a:cubicBezTo>
                    <a:pt x="4485" y="11727"/>
                    <a:pt x="6512" y="12013"/>
                    <a:pt x="7920" y="13461"/>
                  </a:cubicBezTo>
                  <a:cubicBezTo>
                    <a:pt x="9409" y="14991"/>
                    <a:pt x="9639" y="17231"/>
                    <a:pt x="8492" y="18569"/>
                  </a:cubicBezTo>
                  <a:cubicBezTo>
                    <a:pt x="8416" y="18610"/>
                    <a:pt x="8339" y="18649"/>
                    <a:pt x="8256" y="18676"/>
                  </a:cubicBezTo>
                  <a:cubicBezTo>
                    <a:pt x="8256" y="18676"/>
                    <a:pt x="5828" y="19330"/>
                    <a:pt x="5828" y="19330"/>
                  </a:cubicBezTo>
                  <a:close/>
                  <a:moveTo>
                    <a:pt x="2737" y="20165"/>
                  </a:moveTo>
                  <a:cubicBezTo>
                    <a:pt x="2665" y="20182"/>
                    <a:pt x="2443" y="20240"/>
                    <a:pt x="2291" y="20250"/>
                  </a:cubicBezTo>
                  <a:cubicBezTo>
                    <a:pt x="1751" y="20245"/>
                    <a:pt x="1313" y="19793"/>
                    <a:pt x="1313" y="19238"/>
                  </a:cubicBezTo>
                  <a:cubicBezTo>
                    <a:pt x="1321" y="19125"/>
                    <a:pt x="1365" y="18930"/>
                    <a:pt x="1380" y="18858"/>
                  </a:cubicBezTo>
                  <a:lnTo>
                    <a:pt x="2071" y="16284"/>
                  </a:lnTo>
                  <a:cubicBezTo>
                    <a:pt x="2822" y="16262"/>
                    <a:pt x="3630" y="16563"/>
                    <a:pt x="4265" y="17216"/>
                  </a:cubicBezTo>
                  <a:cubicBezTo>
                    <a:pt x="4911" y="17879"/>
                    <a:pt x="5214" y="18726"/>
                    <a:pt x="5181" y="19505"/>
                  </a:cubicBezTo>
                  <a:cubicBezTo>
                    <a:pt x="5181" y="19505"/>
                    <a:pt x="2737" y="20165"/>
                    <a:pt x="2737" y="20165"/>
                  </a:cubicBezTo>
                  <a:close/>
                  <a:moveTo>
                    <a:pt x="6888" y="11180"/>
                  </a:moveTo>
                  <a:cubicBezTo>
                    <a:pt x="6280" y="10928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80"/>
                    <a:pt x="6888" y="11180"/>
                  </a:cubicBezTo>
                  <a:close/>
                  <a:moveTo>
                    <a:pt x="9717" y="13673"/>
                  </a:moveTo>
                  <a:cubicBezTo>
                    <a:pt x="9473" y="13259"/>
                    <a:pt x="9194" y="12860"/>
                    <a:pt x="8848" y="12506"/>
                  </a:cubicBezTo>
                  <a:cubicBezTo>
                    <a:pt x="8447" y="12094"/>
                    <a:pt x="7986" y="11771"/>
                    <a:pt x="7507" y="11499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3"/>
                    <a:pt x="9717" y="13673"/>
                  </a:cubicBezTo>
                  <a:close/>
                  <a:moveTo>
                    <a:pt x="10519" y="16062"/>
                  </a:moveTo>
                  <a:cubicBezTo>
                    <a:pt x="10465" y="15453"/>
                    <a:pt x="10298" y="14855"/>
                    <a:pt x="10047" y="14289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5"/>
                  </a:cubicBezTo>
                  <a:cubicBezTo>
                    <a:pt x="15604" y="11291"/>
                    <a:pt x="15598" y="11294"/>
                    <a:pt x="15593" y="11299"/>
                  </a:cubicBezTo>
                  <a:lnTo>
                    <a:pt x="15602" y="11307"/>
                  </a:lnTo>
                  <a:lnTo>
                    <a:pt x="10525" y="16566"/>
                  </a:lnTo>
                  <a:cubicBezTo>
                    <a:pt x="10527" y="16398"/>
                    <a:pt x="10534" y="16233"/>
                    <a:pt x="10519" y="16062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8"/>
                  </a:lnTo>
                  <a:cubicBezTo>
                    <a:pt x="1998" y="11967"/>
                    <a:pt x="1771" y="12365"/>
                    <a:pt x="1645" y="12798"/>
                  </a:cubicBezTo>
                  <a:lnTo>
                    <a:pt x="102" y="18542"/>
                  </a:lnTo>
                  <a:cubicBezTo>
                    <a:pt x="100" y="18558"/>
                    <a:pt x="0" y="19009"/>
                    <a:pt x="0" y="19238"/>
                  </a:cubicBezTo>
                  <a:cubicBezTo>
                    <a:pt x="0" y="20542"/>
                    <a:pt x="1030" y="21600"/>
                    <a:pt x="2302" y="21600"/>
                  </a:cubicBezTo>
                  <a:cubicBezTo>
                    <a:pt x="2554" y="21600"/>
                    <a:pt x="3044" y="21476"/>
                    <a:pt x="3062" y="21474"/>
                  </a:cubicBezTo>
                  <a:lnTo>
                    <a:pt x="8630" y="19970"/>
                  </a:lnTo>
                  <a:cubicBezTo>
                    <a:pt x="9054" y="19840"/>
                    <a:pt x="9439" y="19605"/>
                    <a:pt x="9750" y="19284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" name="Rectangle 14"/>
          <p:cNvSpPr/>
          <p:nvPr/>
        </p:nvSpPr>
        <p:spPr bwMode="auto">
          <a:xfrm>
            <a:off x="1049673" y="4025046"/>
            <a:ext cx="4072467" cy="42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>
            <a:spAutoFit/>
          </a:bodyPr>
          <a:lstStyle/>
          <a:p>
            <a:pPr lvl="0" eaLnBrk="1"/>
            <a:r>
              <a:rPr lang="zh-CN" altLang="en-US" sz="2135" b="1" dirty="0">
                <a:solidFill>
                  <a:srgbClr val="FFFFFF"/>
                </a:solidFill>
                <a:latin typeface="Arial" charset="0"/>
                <a:ea typeface="Arial" charset="0"/>
                <a:sym typeface="Arial" charset="0"/>
              </a:rPr>
              <a:t>案例分享</a:t>
            </a:r>
            <a:endParaRPr lang="en-US" altLang="zh-CN" sz="2135" b="1" dirty="0">
              <a:solidFill>
                <a:srgbClr val="FFFFFF"/>
              </a:solidFill>
              <a:latin typeface="Arial" charset="0"/>
              <a:ea typeface="Arial" charset="0"/>
              <a:sym typeface="Arial" charset="0"/>
            </a:endParaRPr>
          </a:p>
        </p:txBody>
      </p:sp>
      <p:sp>
        <p:nvSpPr>
          <p:cNvPr id="13327" name="Rectangle 15"/>
          <p:cNvSpPr/>
          <p:nvPr/>
        </p:nvSpPr>
        <p:spPr bwMode="auto">
          <a:xfrm>
            <a:off x="1049673" y="2745512"/>
            <a:ext cx="4072467" cy="41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>
            <a:spAutoFit/>
          </a:bodyPr>
          <a:lstStyle/>
          <a:p>
            <a:pPr lvl="0" eaLnBrk="1"/>
            <a:r>
              <a:rPr lang="zh-CN" altLang="en-US" sz="2135" b="1" dirty="0">
                <a:solidFill>
                  <a:srgbClr val="FFFFFF"/>
                </a:solidFill>
                <a:latin typeface="Arial" charset="0"/>
                <a:ea typeface="Arial" charset="0"/>
                <a:sym typeface="Arial" charset="0"/>
              </a:rPr>
              <a:t>溢出的前生今世</a:t>
            </a:r>
            <a:endParaRPr lang="en-US" altLang="zh-CN" sz="1865" b="1" dirty="0">
              <a:solidFill>
                <a:srgbClr val="FFFFFF"/>
              </a:solidFill>
              <a:latin typeface="Arial" charset="0"/>
              <a:ea typeface="Arial" charset="0"/>
              <a:sym typeface="Arial" charset="0"/>
            </a:endParaRP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558800" y="3619500"/>
            <a:ext cx="3179233" cy="0"/>
          </a:xfrm>
          <a:prstGeom prst="line">
            <a:avLst/>
          </a:prstGeom>
          <a:noFill/>
          <a:ln w="12700" cap="flat" cmpd="sng">
            <a:solidFill>
              <a:srgbClr val="BFBFBF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/>
          <a:lstStyle/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13329" name="Rectangle 17"/>
          <p:cNvSpPr/>
          <p:nvPr/>
        </p:nvSpPr>
        <p:spPr bwMode="auto">
          <a:xfrm>
            <a:off x="8408489" y="4026316"/>
            <a:ext cx="4072467" cy="42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>
            <a:spAutoFit/>
          </a:bodyPr>
          <a:lstStyle/>
          <a:p>
            <a:pPr lvl="0" eaLnBrk="1"/>
            <a:r>
              <a:rPr lang="en-US" altLang="zh-CN" sz="2135" b="1" dirty="0">
                <a:solidFill>
                  <a:srgbClr val="FFFFFF"/>
                </a:solidFill>
                <a:latin typeface="Arial" charset="0"/>
                <a:ea typeface="Arial" charset="0"/>
                <a:sym typeface="Arial" charset="0"/>
              </a:rPr>
              <a:t>Q&amp;A</a:t>
            </a:r>
            <a:endParaRPr lang="zh-CN" altLang="zh-CN" sz="2135" b="1" dirty="0">
              <a:solidFill>
                <a:srgbClr val="FFFFFF"/>
              </a:solidFill>
              <a:latin typeface="Arial" charset="0"/>
              <a:ea typeface="Arial" charset="0"/>
              <a:sym typeface="Arial" charset="0"/>
            </a:endParaRPr>
          </a:p>
        </p:txBody>
      </p:sp>
      <p:sp>
        <p:nvSpPr>
          <p:cNvPr id="3" name="Rectangle 18"/>
          <p:cNvSpPr/>
          <p:nvPr/>
        </p:nvSpPr>
        <p:spPr bwMode="auto">
          <a:xfrm>
            <a:off x="8398740" y="2782893"/>
            <a:ext cx="4072467" cy="42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>
            <a:spAutoFit/>
          </a:bodyPr>
          <a:lstStyle/>
          <a:p>
            <a:pPr lvl="0" eaLnBrk="1"/>
            <a:r>
              <a:rPr lang="zh-CN" altLang="en-US" sz="2135" b="1" dirty="0">
                <a:solidFill>
                  <a:srgbClr val="FFFFFF"/>
                </a:solidFill>
                <a:latin typeface="Arial" charset="0"/>
                <a:ea typeface="Arial" charset="0"/>
                <a:sym typeface="Arial" charset="0"/>
              </a:rPr>
              <a:t>如何挖掘智能硬件漏洞</a:t>
            </a:r>
            <a:endParaRPr lang="zh-CN" altLang="zh-CN" sz="2135" b="1" dirty="0">
              <a:solidFill>
                <a:srgbClr val="FFFFFF"/>
              </a:solidFill>
              <a:latin typeface="Arial" charset="0"/>
              <a:ea typeface="Arial" charset="0"/>
              <a:sym typeface="Arial" charset="0"/>
            </a:endParaRP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7907867" y="3619500"/>
            <a:ext cx="3179233" cy="0"/>
          </a:xfrm>
          <a:prstGeom prst="line">
            <a:avLst/>
          </a:prstGeom>
          <a:noFill/>
          <a:ln w="12700" cap="flat" cmpd="sng">
            <a:solidFill>
              <a:srgbClr val="BFBFBF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/>
          <a:lstStyle/>
          <a:p>
            <a:pPr marL="0" marR="0" lvl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 bwMode="auto">
          <a:xfrm>
            <a:off x="0" y="634845"/>
            <a:ext cx="12192000" cy="623993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 flipH="1">
            <a:off x="2942664" y="2880355"/>
            <a:ext cx="6306672" cy="1748912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什么是溢出漏洞？</a:t>
            </a:r>
          </a:p>
        </p:txBody>
      </p:sp>
    </p:spTree>
    <p:extLst>
      <p:ext uri="{BB962C8B-B14F-4D97-AF65-F5344CB8AC3E}">
        <p14:creationId xmlns:p14="http://schemas.microsoft.com/office/powerpoint/2010/main" val="30892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 bwMode="auto">
          <a:xfrm>
            <a:off x="0" y="618067"/>
            <a:ext cx="12192000" cy="623993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pic>
        <p:nvPicPr>
          <p:cNvPr id="1028" name="Picture 4" descr="http://image.3001.net/images/20150722/14375485238750.jpg!sm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803" y="618065"/>
            <a:ext cx="6046197" cy="623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.3001.net/images/20150722/14375485224573.jpg!sm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066"/>
            <a:ext cx="6145803" cy="623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281953" y="3154646"/>
            <a:ext cx="9628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如果某个人把一瓶啤酒全部倒入一个小杯子中，那装不下的啤酒就会四处冒出，流到桌子上。</a:t>
            </a:r>
          </a:p>
        </p:txBody>
      </p:sp>
    </p:spTree>
    <p:extLst>
      <p:ext uri="{BB962C8B-B14F-4D97-AF65-F5344CB8AC3E}">
        <p14:creationId xmlns:p14="http://schemas.microsoft.com/office/powerpoint/2010/main" val="48182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 bwMode="auto">
          <a:xfrm>
            <a:off x="0" y="634845"/>
            <a:ext cx="12192000" cy="623993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H="1">
            <a:off x="1772769" y="2880355"/>
            <a:ext cx="8646461" cy="1748912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为什么会产生溢出漏洞？</a:t>
            </a:r>
          </a:p>
        </p:txBody>
      </p:sp>
    </p:spTree>
    <p:extLst>
      <p:ext uri="{BB962C8B-B14F-4D97-AF65-F5344CB8AC3E}">
        <p14:creationId xmlns:p14="http://schemas.microsoft.com/office/powerpoint/2010/main" val="112297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/>
          <p:nvPr/>
        </p:nvSpPr>
        <p:spPr bwMode="auto">
          <a:xfrm>
            <a:off x="0" y="634845"/>
            <a:ext cx="12192000" cy="623993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3823" y="2877648"/>
            <a:ext cx="10324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冯</a:t>
            </a:r>
            <a:r>
              <a:rPr lang="en-US" altLang="zh-CN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·</a:t>
            </a:r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诺依曼在设计现代计算机存储程序原理时，将代码和数据都以二进制的形式存储于内存的，因此从机器角度是无法区分哪些是数据哪些是代码的。</a:t>
            </a:r>
            <a:endParaRPr lang="en-US" altLang="zh-CN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928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/>
          <p:nvPr/>
        </p:nvSpPr>
        <p:spPr bwMode="auto">
          <a:xfrm>
            <a:off x="0" y="634845"/>
            <a:ext cx="12192000" cy="623993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grpSp>
        <p:nvGrpSpPr>
          <p:cNvPr id="20482" name="Group 2"/>
          <p:cNvGrpSpPr/>
          <p:nvPr/>
        </p:nvGrpSpPr>
        <p:grpSpPr>
          <a:xfrm>
            <a:off x="543984" y="3274484"/>
            <a:ext cx="11146367" cy="463549"/>
            <a:chOff x="0" y="26892"/>
            <a:chExt cx="8358189" cy="347662"/>
          </a:xfrm>
        </p:grpSpPr>
        <p:sp>
          <p:nvSpPr>
            <p:cNvPr id="20483" name="Line 3"/>
            <p:cNvSpPr>
              <a:spLocks noChangeShapeType="1"/>
            </p:cNvSpPr>
            <p:nvPr/>
          </p:nvSpPr>
          <p:spPr bwMode="auto">
            <a:xfrm flipV="1">
              <a:off x="-1" y="201515"/>
              <a:ext cx="8058152" cy="12702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prstDash val="sys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/>
            <a:lstStyle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0484" name="AutoShape 4"/>
            <p:cNvSpPr/>
            <p:nvPr/>
          </p:nvSpPr>
          <p:spPr bwMode="auto">
            <a:xfrm rot="5400000">
              <a:off x="8034338" y="50703"/>
              <a:ext cx="347663" cy="30004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 anchor="ctr"/>
            <a:lstStyle/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</p:grpSp>
      <p:grpSp>
        <p:nvGrpSpPr>
          <p:cNvPr id="20485" name="Group 5"/>
          <p:cNvGrpSpPr/>
          <p:nvPr/>
        </p:nvGrpSpPr>
        <p:grpSpPr>
          <a:xfrm>
            <a:off x="272781" y="2855385"/>
            <a:ext cx="1355821" cy="2230427"/>
            <a:chOff x="-270235" y="0"/>
            <a:chExt cx="1017461" cy="1671511"/>
          </a:xfrm>
        </p:grpSpPr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 flipH="1">
              <a:off x="237460" y="571499"/>
              <a:ext cx="1588" cy="714376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/>
            <a:lstStyle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0487" name="Oval 7"/>
            <p:cNvSpPr/>
            <p:nvPr/>
          </p:nvSpPr>
          <p:spPr bwMode="auto">
            <a:xfrm>
              <a:off x="146972" y="395287"/>
              <a:ext cx="207963" cy="2079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 anchor="ctr"/>
            <a:lstStyle/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0488" name="Rectangle 8"/>
            <p:cNvSpPr/>
            <p:nvPr/>
          </p:nvSpPr>
          <p:spPr bwMode="auto">
            <a:xfrm>
              <a:off x="4572" y="0"/>
              <a:ext cx="434026" cy="253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60960" rIns="60960">
              <a:spAutoFit/>
            </a:bodyPr>
            <a:lstStyle/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Open Sans" charset="0"/>
                  <a:ea typeface="Open Sans" charset="0"/>
                  <a:sym typeface="Open Sans" charset="0"/>
                </a:rPr>
                <a:t>1988</a:t>
              </a:r>
              <a:endParaRPr lang="zh-CN" altLang="zh-CN" sz="1600" dirty="0">
                <a:solidFill>
                  <a:srgbClr val="FFFFFF"/>
                </a:solidFill>
                <a:latin typeface="Open Sans" charset="0"/>
                <a:ea typeface="Open Sans" charset="0"/>
                <a:sym typeface="Open Sans" charset="0"/>
              </a:endParaRPr>
            </a:p>
          </p:txBody>
        </p:sp>
        <p:sp>
          <p:nvSpPr>
            <p:cNvPr id="20489" name="Rectangle 9"/>
            <p:cNvSpPr/>
            <p:nvPr/>
          </p:nvSpPr>
          <p:spPr bwMode="auto">
            <a:xfrm>
              <a:off x="-270235" y="1356671"/>
              <a:ext cx="1017461" cy="314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60960" rIns="60960">
              <a:spAutoFit/>
            </a:bodyPr>
            <a:lstStyle/>
            <a:p>
              <a:pPr lvl="0" algn="ctr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65" dirty="0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Morris</a:t>
              </a:r>
              <a:r>
                <a:rPr lang="zh-CN" altLang="en-US" sz="1065" dirty="0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蠕虫，利用</a:t>
              </a:r>
              <a:endParaRPr lang="en-US" altLang="zh-CN" sz="1065" dirty="0">
                <a:solidFill>
                  <a:srgbClr val="FFFFFF"/>
                </a:solidFill>
                <a:latin typeface="Open Sans Light" charset="0"/>
                <a:ea typeface="Open Sans Light" charset="0"/>
                <a:sym typeface="Open Sans" charset="0"/>
              </a:endParaRPr>
            </a:p>
            <a:p>
              <a:pPr lvl="0" algn="ctr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65" dirty="0" err="1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fingerd</a:t>
              </a:r>
              <a:r>
                <a:rPr lang="zh-CN" altLang="en-US" sz="1065" dirty="0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的缓冲区溢出</a:t>
              </a:r>
              <a:endParaRPr lang="zh-CN" altLang="zh-CN" sz="1065" dirty="0">
                <a:solidFill>
                  <a:srgbClr val="FFFFFF"/>
                </a:solidFill>
                <a:latin typeface="Open Sans Light" charset="0"/>
                <a:ea typeface="Open Sans Light" charset="0"/>
                <a:sym typeface="Open Sans" charset="0"/>
              </a:endParaRPr>
            </a:p>
          </p:txBody>
        </p:sp>
      </p:grpSp>
      <p:grpSp>
        <p:nvGrpSpPr>
          <p:cNvPr id="5" name="Group 39"/>
          <p:cNvGrpSpPr/>
          <p:nvPr/>
        </p:nvGrpSpPr>
        <p:grpSpPr>
          <a:xfrm>
            <a:off x="2178648" y="2852583"/>
            <a:ext cx="1213153" cy="2640539"/>
            <a:chOff x="-105489" y="0"/>
            <a:chExt cx="908198" cy="1978854"/>
          </a:xfrm>
        </p:grpSpPr>
        <p:sp>
          <p:nvSpPr>
            <p:cNvPr id="6" name="Line 40"/>
            <p:cNvSpPr>
              <a:spLocks noChangeShapeType="1"/>
            </p:cNvSpPr>
            <p:nvPr/>
          </p:nvSpPr>
          <p:spPr bwMode="auto">
            <a:xfrm flipH="1">
              <a:off x="319241" y="571499"/>
              <a:ext cx="1589" cy="714376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/>
            <a:lstStyle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7" name="Oval 41"/>
            <p:cNvSpPr/>
            <p:nvPr/>
          </p:nvSpPr>
          <p:spPr bwMode="auto">
            <a:xfrm>
              <a:off x="228754" y="395287"/>
              <a:ext cx="207963" cy="2079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 anchor="ctr"/>
            <a:lstStyle/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8" name="Rectangle 42"/>
            <p:cNvSpPr/>
            <p:nvPr/>
          </p:nvSpPr>
          <p:spPr bwMode="auto">
            <a:xfrm>
              <a:off x="85729" y="0"/>
              <a:ext cx="432978" cy="253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60960" rIns="60960">
              <a:spAutoFit/>
            </a:bodyPr>
            <a:lstStyle/>
            <a:p>
              <a:pPr lvl="0" algn="ctr" eaLnBrk="1"/>
              <a:r>
                <a:rPr lang="zh-CN" altLang="zh-CN" sz="1600" dirty="0">
                  <a:solidFill>
                    <a:srgbClr val="FFFFFF"/>
                  </a:solidFill>
                  <a:latin typeface="Open Sans" charset="0"/>
                  <a:ea typeface="Open Sans" charset="0"/>
                  <a:sym typeface="Open Sans" charset="0"/>
                </a:rPr>
                <a:t>200</a:t>
              </a:r>
              <a:r>
                <a:rPr lang="en-US" altLang="zh-CN" sz="1600" dirty="0">
                  <a:solidFill>
                    <a:srgbClr val="FFFFFF"/>
                  </a:solidFill>
                  <a:latin typeface="Open Sans" charset="0"/>
                  <a:ea typeface="Open Sans" charset="0"/>
                  <a:sym typeface="Open Sans" charset="0"/>
                </a:rPr>
                <a:t>1</a:t>
              </a:r>
              <a:endParaRPr lang="zh-CN" altLang="zh-CN" sz="1600" dirty="0">
                <a:solidFill>
                  <a:srgbClr val="FFFFFF"/>
                </a:solidFill>
                <a:latin typeface="Open Sans" charset="0"/>
                <a:ea typeface="Open Sans" charset="0"/>
                <a:sym typeface="Open Sans" charset="0"/>
              </a:endParaRPr>
            </a:p>
          </p:txBody>
        </p:sp>
        <p:sp>
          <p:nvSpPr>
            <p:cNvPr id="9" name="Rectangle 43"/>
            <p:cNvSpPr/>
            <p:nvPr/>
          </p:nvSpPr>
          <p:spPr bwMode="auto">
            <a:xfrm>
              <a:off x="-105489" y="1356671"/>
              <a:ext cx="908198" cy="622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60960" rIns="60960">
              <a:spAutoFit/>
            </a:bodyPr>
            <a:lstStyle/>
            <a:p>
              <a:pPr lvl="0" algn="ctr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65" dirty="0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“红色代码”利用</a:t>
              </a:r>
              <a:endParaRPr lang="en-US" altLang="zh-CN" sz="1065" dirty="0">
                <a:solidFill>
                  <a:srgbClr val="FFFFFF"/>
                </a:solidFill>
                <a:latin typeface="Open Sans Light" charset="0"/>
                <a:ea typeface="Open Sans Light" charset="0"/>
                <a:sym typeface="Open Sans" charset="0"/>
              </a:endParaRPr>
            </a:p>
            <a:p>
              <a:pPr lvl="0" algn="ctr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65" dirty="0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微软</a:t>
              </a:r>
              <a:r>
                <a:rPr lang="en-US" altLang="zh-CN" sz="1065" dirty="0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IIS</a:t>
              </a:r>
              <a:r>
                <a:rPr lang="zh-CN" altLang="en-US" sz="1065" dirty="0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漏洞</a:t>
              </a:r>
              <a:endParaRPr lang="en-US" altLang="zh-CN" sz="1065" dirty="0">
                <a:solidFill>
                  <a:srgbClr val="FFFFFF"/>
                </a:solidFill>
                <a:latin typeface="Open Sans Light" charset="0"/>
                <a:ea typeface="Open Sans Light" charset="0"/>
                <a:sym typeface="Open Sans" charset="0"/>
              </a:endParaRPr>
            </a:p>
            <a:p>
              <a:pPr lvl="0" algn="ctr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65" dirty="0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产生缓冲区存溢出</a:t>
              </a:r>
              <a:endParaRPr lang="en-US" altLang="zh-CN" sz="1065" dirty="0">
                <a:solidFill>
                  <a:srgbClr val="FFFFFF"/>
                </a:solidFill>
                <a:latin typeface="Open Sans Light" charset="0"/>
                <a:ea typeface="Open Sans Light" charset="0"/>
                <a:sym typeface="Open Sans" charset="0"/>
              </a:endParaRPr>
            </a:p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</p:grpSp>
      <p:grpSp>
        <p:nvGrpSpPr>
          <p:cNvPr id="10" name="Group 44"/>
          <p:cNvGrpSpPr/>
          <p:nvPr/>
        </p:nvGrpSpPr>
        <p:grpSpPr>
          <a:xfrm>
            <a:off x="3659913" y="2847052"/>
            <a:ext cx="1740540" cy="2394318"/>
            <a:chOff x="-296829" y="0"/>
            <a:chExt cx="1307695" cy="1794333"/>
          </a:xfrm>
        </p:grpSpPr>
        <p:sp>
          <p:nvSpPr>
            <p:cNvPr id="11" name="Line 45"/>
            <p:cNvSpPr>
              <a:spLocks noChangeShapeType="1"/>
            </p:cNvSpPr>
            <p:nvPr/>
          </p:nvSpPr>
          <p:spPr bwMode="auto">
            <a:xfrm flipH="1">
              <a:off x="350520" y="571499"/>
              <a:ext cx="1588" cy="714376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/>
            <a:lstStyle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2" name="Oval 46"/>
            <p:cNvSpPr/>
            <p:nvPr/>
          </p:nvSpPr>
          <p:spPr bwMode="auto">
            <a:xfrm>
              <a:off x="252243" y="395287"/>
              <a:ext cx="207963" cy="2079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 anchor="ctr"/>
            <a:lstStyle/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3" name="Rectangle 47"/>
            <p:cNvSpPr/>
            <p:nvPr/>
          </p:nvSpPr>
          <p:spPr bwMode="auto">
            <a:xfrm>
              <a:off x="128746" y="0"/>
              <a:ext cx="434533" cy="253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60960" rIns="60960">
              <a:spAutoFit/>
            </a:bodyPr>
            <a:lstStyle/>
            <a:p>
              <a:pPr lvl="0" algn="ctr" eaLnBrk="1"/>
              <a:r>
                <a:rPr lang="zh-CN" altLang="zh-CN" sz="1600" dirty="0">
                  <a:solidFill>
                    <a:srgbClr val="FFFFFF"/>
                  </a:solidFill>
                  <a:latin typeface="Open Sans" charset="0"/>
                  <a:ea typeface="Open Sans" charset="0"/>
                  <a:sym typeface="Open Sans" charset="0"/>
                </a:rPr>
                <a:t>200</a:t>
              </a:r>
              <a:r>
                <a:rPr lang="en-US" altLang="zh-CN" sz="1600">
                  <a:solidFill>
                    <a:srgbClr val="FFFFFF"/>
                  </a:solidFill>
                  <a:latin typeface="Open Sans" charset="0"/>
                  <a:ea typeface="Open Sans" charset="0"/>
                  <a:sym typeface="Open Sans" charset="0"/>
                </a:rPr>
                <a:t>3</a:t>
              </a:r>
              <a:endParaRPr lang="zh-CN" altLang="zh-CN" sz="1600" dirty="0">
                <a:solidFill>
                  <a:srgbClr val="FFFFFF"/>
                </a:solidFill>
                <a:latin typeface="Open Sans" charset="0"/>
                <a:ea typeface="Open Sans" charset="0"/>
                <a:sym typeface="Open Sans" charset="0"/>
              </a:endParaRPr>
            </a:p>
          </p:txBody>
        </p:sp>
        <p:sp>
          <p:nvSpPr>
            <p:cNvPr id="20528" name="Rectangle 48"/>
            <p:cNvSpPr/>
            <p:nvPr/>
          </p:nvSpPr>
          <p:spPr bwMode="auto">
            <a:xfrm>
              <a:off x="-296829" y="1356671"/>
              <a:ext cx="1307695" cy="43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60960" rIns="60960">
              <a:spAutoFit/>
            </a:bodyPr>
            <a:lstStyle/>
            <a:p>
              <a:pPr lvl="0" algn="ctr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65" dirty="0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2003</a:t>
              </a:r>
              <a:r>
                <a:rPr lang="zh-CN" altLang="en-US" sz="1065" dirty="0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年“冲击波”的蠕虫病毒</a:t>
              </a:r>
              <a:endParaRPr lang="en-US" altLang="zh-CN" sz="1065" dirty="0">
                <a:solidFill>
                  <a:srgbClr val="FFFFFF"/>
                </a:solidFill>
                <a:latin typeface="Open Sans Light" charset="0"/>
                <a:ea typeface="Open Sans Light" charset="0"/>
                <a:sym typeface="Open Sans" charset="0"/>
              </a:endParaRPr>
            </a:p>
            <a:p>
              <a:pPr lvl="0" algn="ctr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65" dirty="0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利用微软</a:t>
              </a:r>
              <a:r>
                <a:rPr lang="en-US" altLang="zh-CN" sz="1065" dirty="0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RPC</a:t>
              </a:r>
              <a:r>
                <a:rPr lang="zh-CN" altLang="en-US" sz="1065" dirty="0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远程调用</a:t>
              </a:r>
              <a:endParaRPr lang="en-US" altLang="zh-CN" sz="1065" dirty="0">
                <a:solidFill>
                  <a:srgbClr val="FFFFFF"/>
                </a:solidFill>
                <a:latin typeface="Open Sans Light" charset="0"/>
                <a:ea typeface="Open Sans Light" charset="0"/>
                <a:sym typeface="Open Sans" charset="0"/>
              </a:endParaRPr>
            </a:p>
            <a:p>
              <a:pPr lvl="0" algn="ctr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65" dirty="0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存在的缓冲区漏洞</a:t>
              </a:r>
              <a:endParaRPr lang="zh-CN" altLang="zh-CN" sz="1065" dirty="0">
                <a:solidFill>
                  <a:srgbClr val="FFFFFF"/>
                </a:solidFill>
                <a:latin typeface="Open Sans Light" charset="0"/>
                <a:ea typeface="Open Sans Light" charset="0"/>
                <a:sym typeface="Open Sans" charset="0"/>
              </a:endParaRPr>
            </a:p>
          </p:txBody>
        </p:sp>
      </p:grpSp>
      <p:grpSp>
        <p:nvGrpSpPr>
          <p:cNvPr id="20529" name="Group 49"/>
          <p:cNvGrpSpPr/>
          <p:nvPr/>
        </p:nvGrpSpPr>
        <p:grpSpPr>
          <a:xfrm>
            <a:off x="5969178" y="2855590"/>
            <a:ext cx="955070" cy="2230428"/>
            <a:chOff x="-74772" y="0"/>
            <a:chExt cx="716336" cy="1671512"/>
          </a:xfrm>
        </p:grpSpPr>
        <p:sp>
          <p:nvSpPr>
            <p:cNvPr id="20530" name="Line 50"/>
            <p:cNvSpPr>
              <a:spLocks noChangeShapeType="1"/>
            </p:cNvSpPr>
            <p:nvPr/>
          </p:nvSpPr>
          <p:spPr bwMode="auto">
            <a:xfrm flipH="1">
              <a:off x="238988" y="571499"/>
              <a:ext cx="1589" cy="714376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/>
            <a:lstStyle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0531" name="Oval 51"/>
            <p:cNvSpPr/>
            <p:nvPr/>
          </p:nvSpPr>
          <p:spPr bwMode="auto">
            <a:xfrm>
              <a:off x="146913" y="395287"/>
              <a:ext cx="207964" cy="2079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 anchor="ctr"/>
            <a:lstStyle/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0532" name="Rectangle 52"/>
            <p:cNvSpPr/>
            <p:nvPr/>
          </p:nvSpPr>
          <p:spPr bwMode="auto">
            <a:xfrm>
              <a:off x="4689" y="0"/>
              <a:ext cx="433792" cy="253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60960" rIns="60960">
              <a:spAutoFit/>
            </a:bodyPr>
            <a:lstStyle/>
            <a:p>
              <a:pPr lvl="0" algn="ctr" eaLnBrk="1"/>
              <a:r>
                <a:rPr lang="zh-CN" altLang="zh-CN" sz="1600" dirty="0">
                  <a:solidFill>
                    <a:srgbClr val="FFFFFF"/>
                  </a:solidFill>
                  <a:latin typeface="Open Sans" charset="0"/>
                  <a:ea typeface="Open Sans" charset="0"/>
                  <a:sym typeface="Open Sans" charset="0"/>
                </a:rPr>
                <a:t>200</a:t>
              </a:r>
              <a:r>
                <a:rPr lang="en-US" altLang="zh-CN" sz="1600" dirty="0">
                  <a:solidFill>
                    <a:srgbClr val="FFFFFF"/>
                  </a:solidFill>
                  <a:latin typeface="Open Sans" charset="0"/>
                  <a:ea typeface="Open Sans" charset="0"/>
                  <a:sym typeface="Open Sans" charset="0"/>
                </a:rPr>
                <a:t>7</a:t>
              </a:r>
              <a:endParaRPr lang="zh-CN" altLang="zh-CN" sz="1600" dirty="0">
                <a:solidFill>
                  <a:srgbClr val="FFFFFF"/>
                </a:solidFill>
                <a:latin typeface="Open Sans" charset="0"/>
                <a:ea typeface="Open Sans" charset="0"/>
                <a:sym typeface="Open Sans" charset="0"/>
              </a:endParaRPr>
            </a:p>
          </p:txBody>
        </p:sp>
        <p:sp>
          <p:nvSpPr>
            <p:cNvPr id="20533" name="Rectangle 53"/>
            <p:cNvSpPr/>
            <p:nvPr/>
          </p:nvSpPr>
          <p:spPr bwMode="auto">
            <a:xfrm>
              <a:off x="-74772" y="1356672"/>
              <a:ext cx="716336" cy="314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60960" rIns="60960">
              <a:spAutoFit/>
            </a:bodyPr>
            <a:lstStyle/>
            <a:p>
              <a:pPr lvl="0" algn="ctr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65" dirty="0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第一台</a:t>
              </a:r>
              <a:r>
                <a:rPr lang="en-US" altLang="zh-CN" sz="1065" dirty="0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iPhone</a:t>
              </a:r>
            </a:p>
            <a:p>
              <a:pPr lvl="0" algn="ctr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65" dirty="0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被破解</a:t>
              </a:r>
              <a:endParaRPr lang="zh-CN" altLang="zh-CN" sz="1065" dirty="0">
                <a:solidFill>
                  <a:srgbClr val="FFFFFF"/>
                </a:solidFill>
                <a:latin typeface="Open Sans Light" charset="0"/>
                <a:ea typeface="Open Sans Light" charset="0"/>
                <a:sym typeface="Open Sans" charset="0"/>
              </a:endParaRPr>
            </a:p>
          </p:txBody>
        </p:sp>
      </p:grpSp>
      <p:grpSp>
        <p:nvGrpSpPr>
          <p:cNvPr id="32" name="Group 49"/>
          <p:cNvGrpSpPr/>
          <p:nvPr/>
        </p:nvGrpSpPr>
        <p:grpSpPr>
          <a:xfrm>
            <a:off x="7674007" y="2847051"/>
            <a:ext cx="1062470" cy="2394319"/>
            <a:chOff x="-115048" y="0"/>
            <a:chExt cx="796888" cy="1794334"/>
          </a:xfrm>
        </p:grpSpPr>
        <p:sp>
          <p:nvSpPr>
            <p:cNvPr id="33" name="Line 50"/>
            <p:cNvSpPr>
              <a:spLocks noChangeShapeType="1"/>
            </p:cNvSpPr>
            <p:nvPr/>
          </p:nvSpPr>
          <p:spPr bwMode="auto">
            <a:xfrm flipH="1">
              <a:off x="238988" y="571499"/>
              <a:ext cx="1589" cy="714376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/>
            <a:lstStyle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4" name="Oval 51"/>
            <p:cNvSpPr/>
            <p:nvPr/>
          </p:nvSpPr>
          <p:spPr bwMode="auto">
            <a:xfrm>
              <a:off x="146913" y="395287"/>
              <a:ext cx="207964" cy="2079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 anchor="ctr"/>
            <a:lstStyle/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5" name="Rectangle 52"/>
            <p:cNvSpPr/>
            <p:nvPr/>
          </p:nvSpPr>
          <p:spPr bwMode="auto">
            <a:xfrm>
              <a:off x="4690" y="0"/>
              <a:ext cx="433792" cy="253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60960" rIns="60960">
              <a:spAutoFit/>
            </a:bodyPr>
            <a:lstStyle/>
            <a:p>
              <a:pPr lvl="0" algn="ctr" eaLnBrk="1"/>
              <a:r>
                <a:rPr lang="zh-CN" altLang="zh-CN" sz="1600" dirty="0">
                  <a:solidFill>
                    <a:srgbClr val="FFFFFF"/>
                  </a:solidFill>
                  <a:latin typeface="Open Sans" charset="0"/>
                  <a:ea typeface="Open Sans" charset="0"/>
                  <a:sym typeface="Open Sans" charset="0"/>
                </a:rPr>
                <a:t>20</a:t>
              </a:r>
              <a:r>
                <a:rPr lang="en-US" altLang="zh-CN" sz="1600" dirty="0">
                  <a:solidFill>
                    <a:srgbClr val="FFFFFF"/>
                  </a:solidFill>
                  <a:latin typeface="Open Sans" charset="0"/>
                  <a:ea typeface="Open Sans" charset="0"/>
                  <a:sym typeface="Open Sans" charset="0"/>
                </a:rPr>
                <a:t>10</a:t>
              </a:r>
              <a:endParaRPr lang="zh-CN" altLang="zh-CN" sz="1600" dirty="0">
                <a:solidFill>
                  <a:srgbClr val="FFFFFF"/>
                </a:solidFill>
                <a:latin typeface="Open Sans" charset="0"/>
                <a:ea typeface="Open Sans" charset="0"/>
                <a:sym typeface="Open Sans" charset="0"/>
              </a:endParaRPr>
            </a:p>
          </p:txBody>
        </p:sp>
        <p:sp>
          <p:nvSpPr>
            <p:cNvPr id="36" name="Rectangle 53"/>
            <p:cNvSpPr/>
            <p:nvPr/>
          </p:nvSpPr>
          <p:spPr bwMode="auto">
            <a:xfrm>
              <a:off x="-115048" y="1356672"/>
              <a:ext cx="796888" cy="43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60960" rIns="60960">
              <a:spAutoFit/>
            </a:bodyPr>
            <a:lstStyle/>
            <a:p>
              <a:pPr lvl="0" algn="ctr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65" dirty="0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Fail0verflow</a:t>
              </a:r>
            </a:p>
            <a:p>
              <a:pPr lvl="0" algn="ctr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65" dirty="0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通过</a:t>
              </a:r>
              <a:r>
                <a:rPr lang="en-US" altLang="zh-CN" sz="1065" dirty="0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boot flash</a:t>
              </a:r>
            </a:p>
            <a:p>
              <a:pPr lvl="0" algn="ctr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65" dirty="0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溢出破解了</a:t>
              </a:r>
              <a:r>
                <a:rPr lang="en-US" altLang="zh-CN" sz="1065" dirty="0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PS3</a:t>
              </a:r>
              <a:endParaRPr lang="zh-CN" altLang="zh-CN" sz="1065" dirty="0">
                <a:solidFill>
                  <a:srgbClr val="FFFFFF"/>
                </a:solidFill>
                <a:latin typeface="Open Sans Light" charset="0"/>
                <a:ea typeface="Open Sans Light" charset="0"/>
                <a:sym typeface="Open Sans" charset="0"/>
              </a:endParaRPr>
            </a:p>
          </p:txBody>
        </p:sp>
      </p:grpSp>
      <p:grpSp>
        <p:nvGrpSpPr>
          <p:cNvPr id="37" name="Group 49"/>
          <p:cNvGrpSpPr/>
          <p:nvPr/>
        </p:nvGrpSpPr>
        <p:grpSpPr>
          <a:xfrm>
            <a:off x="9570950" y="2847051"/>
            <a:ext cx="804387" cy="2230428"/>
            <a:chOff x="-18260" y="0"/>
            <a:chExt cx="603317" cy="1671512"/>
          </a:xfrm>
        </p:grpSpPr>
        <p:sp>
          <p:nvSpPr>
            <p:cNvPr id="38" name="Line 50"/>
            <p:cNvSpPr>
              <a:spLocks noChangeShapeType="1"/>
            </p:cNvSpPr>
            <p:nvPr/>
          </p:nvSpPr>
          <p:spPr bwMode="auto">
            <a:xfrm flipH="1">
              <a:off x="238988" y="571499"/>
              <a:ext cx="1589" cy="714376"/>
            </a:xfrm>
            <a:prstGeom prst="lin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/>
            <a:lstStyle/>
            <a:p>
              <a:pPr marL="0" marR="0" lvl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9" name="Oval 51"/>
            <p:cNvSpPr/>
            <p:nvPr/>
          </p:nvSpPr>
          <p:spPr bwMode="auto">
            <a:xfrm>
              <a:off x="146913" y="395287"/>
              <a:ext cx="207964" cy="2079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0960" rIns="60960" anchor="ctr"/>
            <a:lstStyle/>
            <a:p>
              <a:pPr marL="0" marR="0" lvl="0" indent="0" algn="ctr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0" name="Rectangle 52"/>
            <p:cNvSpPr/>
            <p:nvPr/>
          </p:nvSpPr>
          <p:spPr bwMode="auto">
            <a:xfrm>
              <a:off x="4690" y="0"/>
              <a:ext cx="433792" cy="253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60960" rIns="60960">
              <a:spAutoFit/>
            </a:bodyPr>
            <a:lstStyle/>
            <a:p>
              <a:pPr lvl="0" algn="ctr" eaLnBrk="1"/>
              <a:r>
                <a:rPr lang="zh-CN" altLang="zh-CN" sz="1600" dirty="0">
                  <a:solidFill>
                    <a:srgbClr val="FFFFFF"/>
                  </a:solidFill>
                  <a:latin typeface="Open Sans" charset="0"/>
                  <a:ea typeface="Open Sans" charset="0"/>
                  <a:sym typeface="Open Sans" charset="0"/>
                </a:rPr>
                <a:t>20</a:t>
              </a:r>
              <a:r>
                <a:rPr lang="en-US" altLang="zh-CN" sz="1600" dirty="0">
                  <a:solidFill>
                    <a:srgbClr val="FFFFFF"/>
                  </a:solidFill>
                  <a:latin typeface="Open Sans" charset="0"/>
                  <a:ea typeface="Open Sans" charset="0"/>
                  <a:sym typeface="Open Sans" charset="0"/>
                </a:rPr>
                <a:t>14</a:t>
              </a:r>
              <a:endParaRPr lang="zh-CN" altLang="zh-CN" sz="1600" dirty="0">
                <a:solidFill>
                  <a:srgbClr val="FFFFFF"/>
                </a:solidFill>
                <a:latin typeface="Open Sans" charset="0"/>
                <a:ea typeface="Open Sans" charset="0"/>
                <a:sym typeface="Open Sans" charset="0"/>
              </a:endParaRPr>
            </a:p>
          </p:txBody>
        </p:sp>
        <p:sp>
          <p:nvSpPr>
            <p:cNvPr id="41" name="Rectangle 53"/>
            <p:cNvSpPr/>
            <p:nvPr/>
          </p:nvSpPr>
          <p:spPr bwMode="auto">
            <a:xfrm>
              <a:off x="-18260" y="1356672"/>
              <a:ext cx="603317" cy="314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60960" rIns="60960">
              <a:spAutoFit/>
            </a:bodyPr>
            <a:lstStyle/>
            <a:p>
              <a:pPr lvl="0" algn="ctr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65" dirty="0" err="1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GeekPwn</a:t>
              </a:r>
              <a:endParaRPr lang="en-US" altLang="zh-CN" sz="1065" dirty="0">
                <a:solidFill>
                  <a:srgbClr val="FFFFFF"/>
                </a:solidFill>
                <a:latin typeface="Open Sans Light" charset="0"/>
                <a:ea typeface="Open Sans Light" charset="0"/>
                <a:sym typeface="Open Sans" charset="0"/>
              </a:endParaRPr>
            </a:p>
            <a:p>
              <a:pPr lvl="0" algn="ctr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065" dirty="0">
                  <a:solidFill>
                    <a:srgbClr val="FFFFFF"/>
                  </a:solidFill>
                  <a:latin typeface="Open Sans Light" charset="0"/>
                  <a:ea typeface="Open Sans Light" charset="0"/>
                  <a:sym typeface="Open Sans" charset="0"/>
                </a:rPr>
                <a:t>在中国举办</a:t>
              </a:r>
              <a:endParaRPr lang="zh-CN" altLang="zh-CN" sz="1065" dirty="0">
                <a:solidFill>
                  <a:srgbClr val="FFFFFF"/>
                </a:solidFill>
                <a:latin typeface="Open Sans Light" charset="0"/>
                <a:ea typeface="Open Sans Light" charset="0"/>
                <a:sym typeface="Open Sans" charset="0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 bwMode="auto">
          <a:xfrm>
            <a:off x="0" y="634845"/>
            <a:ext cx="12192000" cy="623993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0960" rIns="60960" anchor="ctr"/>
          <a:lstStyle/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9324" y="2785315"/>
            <a:ext cx="8673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为什么要去挖掘智能硬件上的溢出漏洞？</a:t>
            </a:r>
          </a:p>
        </p:txBody>
      </p:sp>
    </p:spTree>
    <p:extLst>
      <p:ext uri="{BB962C8B-B14F-4D97-AF65-F5344CB8AC3E}">
        <p14:creationId xmlns:p14="http://schemas.microsoft.com/office/powerpoint/2010/main" val="140775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5206</TotalTime>
  <Words>897</Words>
  <Application>Microsoft Office PowerPoint</Application>
  <PresentationFormat>宽屏</PresentationFormat>
  <Paragraphs>142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Open Sans</vt:lpstr>
      <vt:lpstr>Open Sans Light</vt:lpstr>
      <vt:lpstr>等线</vt:lpstr>
      <vt:lpstr>等线</vt:lpstr>
      <vt:lpstr>DengXian Light</vt:lpstr>
      <vt:lpstr>微软雅黑</vt:lpstr>
      <vt:lpstr>微软雅黑 Light</vt:lpstr>
      <vt:lpstr>Arial</vt:lpstr>
      <vt:lpstr>Calibri</vt:lpstr>
      <vt:lpstr>Snap ITC</vt:lpstr>
      <vt:lpstr>Wingdings</vt:lpstr>
      <vt:lpstr>Office 主题</vt:lpstr>
      <vt:lpstr>PowerPoint 演示文稿</vt:lpstr>
      <vt:lpstr>PowerPoint 演示文稿</vt:lpstr>
      <vt:lpstr>PowerPoint 演示文稿</vt:lpstr>
      <vt:lpstr>什么是溢出漏洞？</vt:lpstr>
      <vt:lpstr>PowerPoint 演示文稿</vt:lpstr>
      <vt:lpstr>为什么会产生溢出漏洞？</vt:lpstr>
      <vt:lpstr>PowerPoint 演示文稿</vt:lpstr>
      <vt:lpstr>PowerPoint 演示文稿</vt:lpstr>
      <vt:lpstr>PowerPoint 演示文稿</vt:lpstr>
      <vt:lpstr>物联网是未来发展的趋势</vt:lpstr>
      <vt:lpstr>PowerPoint 演示文稿</vt:lpstr>
      <vt:lpstr>PowerPoint 演示文稿</vt:lpstr>
      <vt:lpstr>如何对智能硬件进行漏洞挖掘？</vt:lpstr>
      <vt:lpstr>固件提取</vt:lpstr>
      <vt:lpstr>固件文件分析与提取</vt:lpstr>
      <vt:lpstr>TTL连接</vt:lpstr>
      <vt:lpstr>如何调试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shuling fan</dc:creator>
  <cp:lastModifiedBy>Work</cp:lastModifiedBy>
  <cp:revision>169</cp:revision>
  <dcterms:created xsi:type="dcterms:W3CDTF">2016-07-11T10:08:00Z</dcterms:created>
  <dcterms:modified xsi:type="dcterms:W3CDTF">2016-08-30T09:56:56Z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2052-10.1.0.5601</vt:lpwstr>
  </property>
</Properties>
</file>